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94" r:id="rId2"/>
    <p:sldId id="326" r:id="rId3"/>
    <p:sldId id="352" r:id="rId4"/>
    <p:sldId id="351" r:id="rId5"/>
    <p:sldId id="338" r:id="rId6"/>
    <p:sldId id="385" r:id="rId7"/>
    <p:sldId id="386" r:id="rId8"/>
    <p:sldId id="340" r:id="rId9"/>
    <p:sldId id="339" r:id="rId10"/>
    <p:sldId id="396" r:id="rId11"/>
    <p:sldId id="39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133957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44162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2363786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358370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196734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366879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5578" y="533400"/>
            <a:ext cx="4264837" cy="2654300"/>
          </a:xfrm>
        </p:spPr>
        <p:txBody>
          <a:bodyPr>
            <a:noAutofit/>
          </a:bodyPr>
          <a:lstStyle/>
          <a:p>
            <a:pPr eaLnBrk="1" hangingPunct="1">
              <a:lnSpc>
                <a:spcPts val="7300"/>
              </a:lnSpc>
            </a:pPr>
            <a:r>
              <a:rPr lang="en-US" sz="4800" b="1" dirty="0" smtClean="0">
                <a:solidFill>
                  <a:srgbClr val="FF0000"/>
                </a:solidFill>
                <a:latin typeface="Comic Sans MS" panose="030F0702030302020204" pitchFamily="66" charset="0"/>
                <a:cs typeface="Arial" panose="020B0604020202020204" pitchFamily="34" charset="0"/>
              </a:rPr>
              <a:t>Becoming Servants in God’s Family…</a:t>
            </a:r>
          </a:p>
        </p:txBody>
      </p:sp>
      <p:sp>
        <p:nvSpPr>
          <p:cNvPr id="6" name="Text Box 4"/>
          <p:cNvSpPr txBox="1">
            <a:spLocks noChangeArrowheads="1"/>
          </p:cNvSpPr>
          <p:nvPr/>
        </p:nvSpPr>
        <p:spPr bwMode="auto">
          <a:xfrm>
            <a:off x="5105400" y="4191000"/>
            <a:ext cx="3276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7200" b="1" dirty="0">
                <a:solidFill>
                  <a:srgbClr val="00B050"/>
                </a:solidFill>
                <a:latin typeface="Comic Sans MS" panose="030F0702030302020204" pitchFamily="66" charset="0"/>
              </a:rPr>
              <a:t>l</a:t>
            </a:r>
            <a:r>
              <a:rPr lang="en-US" sz="7200" b="1" dirty="0" smtClean="0">
                <a:solidFill>
                  <a:srgbClr val="00B050"/>
                </a:solidFill>
                <a:latin typeface="Comic Sans MS" panose="030F0702030302020204" pitchFamily="66" charset="0"/>
              </a:rPr>
              <a:t>ike Angels</a:t>
            </a:r>
            <a:endParaRPr lang="en-US" sz="7200" b="1" dirty="0">
              <a:solidFill>
                <a:srgbClr val="00B050"/>
              </a:solidFill>
              <a:latin typeface="Comic Sans MS" panose="030F0702030302020204" pitchFamily="66" charset="0"/>
            </a:endParaRPr>
          </a:p>
        </p:txBody>
      </p:sp>
      <p:pic>
        <p:nvPicPr>
          <p:cNvPr id="1026" name="Picture 2" descr="http://www.meridianumc.com/wp-content/uploads/2012/06/sunday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136" y="228600"/>
            <a:ext cx="4522374" cy="12396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msimg.app.com/apps/pbcsi.dll/bilde?Site=B3&amp;Date=20121121&amp;Category=NJNEWS&amp;ArtNo=311210107&amp;Ref=V1&amp;MaxW=300&amp;Border=0&amp;Point-Beach-church-serves-meals-daily-people-n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310" y="1657654"/>
            <a:ext cx="1600200" cy="22936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aintcornelius.org/images/visit_the_sick.jpg"/>
          <p:cNvPicPr>
            <a:picLocks noChangeAspect="1" noChangeArrowheads="1"/>
          </p:cNvPicPr>
          <p:nvPr/>
        </p:nvPicPr>
        <p:blipFill rotWithShape="1">
          <a:blip r:embed="rId4">
            <a:extLst>
              <a:ext uri="{28A0092B-C50C-407E-A947-70E740481C1C}">
                <a14:useLocalDpi xmlns:a14="http://schemas.microsoft.com/office/drawing/2010/main" val="0"/>
              </a:ext>
            </a:extLst>
          </a:blip>
          <a:srcRect l="4572" r="15429"/>
          <a:stretch/>
        </p:blipFill>
        <p:spPr bwMode="auto">
          <a:xfrm>
            <a:off x="4494497" y="1657654"/>
            <a:ext cx="2744503" cy="22936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4.bp.blogspot.com/-sA1arEopk6U/Tx9l36vWmNI/AAAAAAAABRY/Z7gE5rB9eCw/s1600/angels.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784" y="3497361"/>
            <a:ext cx="4004403" cy="300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42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Angels compassionately help us!</a:t>
            </a:r>
          </a:p>
        </p:txBody>
      </p:sp>
      <p:sp>
        <p:nvSpPr>
          <p:cNvPr id="7" name="Text Box 5"/>
          <p:cNvSpPr txBox="1">
            <a:spLocks noChangeArrowheads="1"/>
          </p:cNvSpPr>
          <p:nvPr/>
        </p:nvSpPr>
        <p:spPr bwMode="auto">
          <a:xfrm>
            <a:off x="1162068" y="5713791"/>
            <a:ext cx="6934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Let’s go home committed </a:t>
            </a:r>
            <a:r>
              <a:rPr lang="en-US" sz="3200" b="1" smtClean="0">
                <a:solidFill>
                  <a:srgbClr val="00B050"/>
                </a:solidFill>
                <a:latin typeface="Comic Sans MS" pitchFamily="66" charset="0"/>
              </a:rPr>
              <a:t>to serve one </a:t>
            </a:r>
            <a:r>
              <a:rPr lang="en-US" sz="3200" b="1" dirty="0" smtClean="0">
                <a:solidFill>
                  <a:srgbClr val="00B050"/>
                </a:solidFill>
                <a:latin typeface="Comic Sans MS" pitchFamily="66" charset="0"/>
              </a:rPr>
              <a:t>another in love!</a:t>
            </a:r>
          </a:p>
        </p:txBody>
      </p:sp>
      <p:sp>
        <p:nvSpPr>
          <p:cNvPr id="8" name="Text Box 4"/>
          <p:cNvSpPr txBox="1">
            <a:spLocks noChangeArrowheads="1"/>
          </p:cNvSpPr>
          <p:nvPr/>
        </p:nvSpPr>
        <p:spPr bwMode="auto">
          <a:xfrm>
            <a:off x="933468" y="1984393"/>
            <a:ext cx="7391400" cy="3570208"/>
          </a:xfrm>
          <a:prstGeom prst="rect">
            <a:avLst/>
          </a:prstGeom>
          <a:noFill/>
          <a:ln w="9525">
            <a:noFill/>
            <a:miter lim="800000"/>
            <a:headEnd/>
            <a:tailEnd/>
          </a:ln>
          <a:effectLst/>
        </p:spPr>
        <p:txBody>
          <a:bodyPr wrap="square">
            <a:spAutoFit/>
          </a:bodyPr>
          <a:lstStyle/>
          <a:p>
            <a:pPr indent="228600"/>
            <a:endParaRPr lang="en-US" dirty="0"/>
          </a:p>
          <a:p>
            <a:pPr indent="228600" algn="ctr"/>
            <a:r>
              <a:rPr lang="en-US" sz="3200" b="1" dirty="0">
                <a:solidFill>
                  <a:srgbClr val="FF0000"/>
                </a:solidFill>
              </a:rPr>
              <a:t>Luke 22:43-44   </a:t>
            </a:r>
          </a:p>
          <a:p>
            <a:pPr indent="228600"/>
            <a:endParaRPr lang="en-US" sz="2400" b="1" i="1" dirty="0">
              <a:solidFill>
                <a:srgbClr val="000099"/>
              </a:solidFill>
            </a:endParaRPr>
          </a:p>
          <a:p>
            <a:pPr indent="228600"/>
            <a:endParaRPr lang="en-US" sz="2400" b="1" dirty="0" smtClean="0"/>
          </a:p>
          <a:p>
            <a:pPr indent="228600"/>
            <a:r>
              <a:rPr lang="en-US" sz="2400" b="1" dirty="0" smtClean="0"/>
              <a:t>44     </a:t>
            </a:r>
            <a:r>
              <a:rPr lang="en-US" sz="2400" b="1" dirty="0"/>
              <a:t>And being in agony, He prayed more earnestly. Then His sweat became like great drops of blood falling</a:t>
            </a:r>
          </a:p>
          <a:p>
            <a:pPr indent="228600" algn="ctr"/>
            <a:r>
              <a:rPr lang="en-US" sz="3200" b="1" dirty="0">
                <a:solidFill>
                  <a:srgbClr val="663300"/>
                </a:solidFill>
              </a:rPr>
              <a:t>Matthew 26:43</a:t>
            </a:r>
          </a:p>
          <a:p>
            <a:pPr indent="228600"/>
            <a:r>
              <a:rPr lang="en-US" sz="2400" b="1" dirty="0"/>
              <a:t>43	And He came and found them asleep again, for their eyes were heavy.</a:t>
            </a:r>
            <a:endParaRPr lang="en-US" sz="2400" dirty="0"/>
          </a:p>
        </p:txBody>
      </p:sp>
      <p:sp>
        <p:nvSpPr>
          <p:cNvPr id="10" name="Rectangle 2"/>
          <p:cNvSpPr txBox="1">
            <a:spLocks noChangeArrowheads="1"/>
          </p:cNvSpPr>
          <p:nvPr/>
        </p:nvSpPr>
        <p:spPr>
          <a:xfrm>
            <a:off x="914400" y="951275"/>
            <a:ext cx="75819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gn="ctr">
              <a:lnSpc>
                <a:spcPct val="80000"/>
              </a:lnSpc>
              <a:buFontTx/>
              <a:buNone/>
            </a:pPr>
            <a:r>
              <a:rPr lang="en-US" b="1" dirty="0" smtClean="0">
                <a:solidFill>
                  <a:srgbClr val="663300"/>
                </a:solidFill>
              </a:rPr>
              <a:t>Matthew 26:42-43</a:t>
            </a:r>
          </a:p>
          <a:p>
            <a:pPr marL="0" indent="228600">
              <a:lnSpc>
                <a:spcPct val="80000"/>
              </a:lnSpc>
              <a:buFontTx/>
              <a:buNone/>
            </a:pPr>
            <a:r>
              <a:rPr lang="en-US" sz="2400" b="1" dirty="0" smtClean="0"/>
              <a:t>42	Again, a second time, He went away and prayed, saying, "O My Father, if this cup cannot pass away from Me unless I drink it, Your will be done."</a:t>
            </a:r>
          </a:p>
          <a:p>
            <a:pPr marL="0" indent="228600">
              <a:lnSpc>
                <a:spcPct val="80000"/>
              </a:lnSpc>
              <a:buFontTx/>
              <a:buNone/>
            </a:pPr>
            <a:endParaRPr lang="en-US" sz="2400" b="1" dirty="0"/>
          </a:p>
        </p:txBody>
      </p:sp>
      <p:sp>
        <p:nvSpPr>
          <p:cNvPr id="11" name="Text Box 4"/>
          <p:cNvSpPr txBox="1">
            <a:spLocks noChangeArrowheads="1"/>
          </p:cNvSpPr>
          <p:nvPr/>
        </p:nvSpPr>
        <p:spPr bwMode="auto">
          <a:xfrm>
            <a:off x="961901" y="1947460"/>
            <a:ext cx="7010400" cy="1969770"/>
          </a:xfrm>
          <a:prstGeom prst="rect">
            <a:avLst/>
          </a:prstGeom>
          <a:noFill/>
          <a:ln w="9525">
            <a:noFill/>
            <a:miter lim="800000"/>
            <a:headEnd/>
            <a:tailEnd/>
          </a:ln>
          <a:effectLst/>
        </p:spPr>
        <p:txBody>
          <a:bodyPr wrap="square">
            <a:spAutoFit/>
          </a:bodyPr>
          <a:lstStyle/>
          <a:p>
            <a:pPr indent="228600"/>
            <a:endParaRPr lang="en-US" dirty="0"/>
          </a:p>
          <a:p>
            <a:pPr indent="228600" algn="ctr"/>
            <a:r>
              <a:rPr lang="en-US" sz="3200" b="1" dirty="0" smtClean="0">
                <a:solidFill>
                  <a:srgbClr val="FF0000"/>
                </a:solidFill>
              </a:rPr>
              <a:t>   </a:t>
            </a:r>
          </a:p>
          <a:p>
            <a:pPr indent="228600"/>
            <a:r>
              <a:rPr lang="en-US" sz="2400" b="1" i="1" dirty="0" smtClean="0">
                <a:solidFill>
                  <a:srgbClr val="000099"/>
                </a:solidFill>
              </a:rPr>
              <a:t>43	Then an angel appeared to Him from heaven, strengthening Him.</a:t>
            </a:r>
          </a:p>
          <a:p>
            <a:pPr indent="228600"/>
            <a:endParaRPr lang="en-US" sz="2400" dirty="0"/>
          </a:p>
        </p:txBody>
      </p:sp>
    </p:spTree>
    <p:extLst>
      <p:ext uri="{BB962C8B-B14F-4D97-AF65-F5344CB8AC3E}">
        <p14:creationId xmlns:p14="http://schemas.microsoft.com/office/powerpoint/2010/main" val="20426733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0912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866270"/>
            <a:ext cx="7010400" cy="914400"/>
          </a:xfrm>
        </p:spPr>
        <p:txBody>
          <a:bodyPr>
            <a:noAutofit/>
          </a:bodyPr>
          <a:lstStyle/>
          <a:p>
            <a:r>
              <a:rPr lang="en-US" sz="4800" b="1" dirty="0" smtClean="0">
                <a:solidFill>
                  <a:srgbClr val="663300"/>
                </a:solidFill>
              </a:rPr>
              <a:t>Luke 20:34-37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780670"/>
            <a:ext cx="7086600" cy="4191000"/>
          </a:xfrm>
        </p:spPr>
        <p:txBody>
          <a:bodyPr>
            <a:normAutofit fontScale="92500" lnSpcReduction="10000"/>
          </a:bodyPr>
          <a:lstStyle/>
          <a:p>
            <a:pPr marL="0" indent="231775">
              <a:buNone/>
            </a:pPr>
            <a:r>
              <a:rPr lang="en-US" dirty="0" smtClean="0"/>
              <a:t>34 </a:t>
            </a:r>
            <a:r>
              <a:rPr lang="en-US" dirty="0"/>
              <a:t>Jesus answered and said to them, "The sons of this age marry and are given in marriage.  35 But those who are counted worthy to attain that age, and the resurrection from the dead, neither marry nor are given in marriage;  36 </a:t>
            </a:r>
            <a:r>
              <a:rPr lang="en-US" b="1" dirty="0">
                <a:solidFill>
                  <a:srgbClr val="0000CC"/>
                </a:solidFill>
              </a:rPr>
              <a:t>nor can they die anymore, for they are equal to the angels and are sons of God, being sons of the resurrection.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We are training now to join the angels</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has invited us to join His family</a:t>
            </a:r>
          </a:p>
        </p:txBody>
      </p:sp>
    </p:spTree>
    <p:extLst>
      <p:ext uri="{BB962C8B-B14F-4D97-AF65-F5344CB8AC3E}">
        <p14:creationId xmlns:p14="http://schemas.microsoft.com/office/powerpoint/2010/main" val="18736477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4648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2347" y="862084"/>
            <a:ext cx="7010400" cy="914400"/>
          </a:xfrm>
        </p:spPr>
        <p:txBody>
          <a:bodyPr>
            <a:noAutofit/>
          </a:bodyPr>
          <a:lstStyle/>
          <a:p>
            <a:r>
              <a:rPr lang="en-US" sz="4800" b="1" dirty="0" smtClean="0">
                <a:solidFill>
                  <a:srgbClr val="663300"/>
                </a:solidFill>
              </a:rPr>
              <a:t>Ephesians 2:14-15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14247" y="1864099"/>
            <a:ext cx="7086600" cy="2860301"/>
          </a:xfrm>
        </p:spPr>
        <p:txBody>
          <a:bodyPr>
            <a:normAutofit/>
          </a:bodyPr>
          <a:lstStyle/>
          <a:p>
            <a:pPr marL="0" indent="341313">
              <a:lnSpc>
                <a:spcPct val="80000"/>
              </a:lnSpc>
              <a:buFont typeface="Wingdings" pitchFamily="2" charset="2"/>
              <a:buNone/>
            </a:pPr>
            <a:r>
              <a:rPr lang="en-US" dirty="0" smtClean="0"/>
              <a:t>14</a:t>
            </a:r>
            <a:r>
              <a:rPr lang="en-US" dirty="0"/>
              <a:t>	For this reason </a:t>
            </a:r>
            <a:r>
              <a:rPr lang="en-US" i="1" dirty="0" smtClean="0"/>
              <a:t>(“that the Gentiles should be fellow heirs” </a:t>
            </a:r>
            <a:r>
              <a:rPr lang="en-US" dirty="0" smtClean="0"/>
              <a:t>v.6) I </a:t>
            </a:r>
            <a:r>
              <a:rPr lang="en-US" dirty="0"/>
              <a:t>bow my knees to the Father of </a:t>
            </a:r>
            <a:r>
              <a:rPr lang="en-US" dirty="0" smtClean="0"/>
              <a:t>our </a:t>
            </a:r>
            <a:r>
              <a:rPr lang="en-US" dirty="0"/>
              <a:t>Lord Jesus Christ,</a:t>
            </a:r>
          </a:p>
          <a:p>
            <a:pPr marL="0" indent="341313">
              <a:lnSpc>
                <a:spcPct val="80000"/>
              </a:lnSpc>
              <a:buFont typeface="Wingdings" pitchFamily="2" charset="2"/>
              <a:buNone/>
            </a:pPr>
            <a:r>
              <a:rPr lang="en-US" dirty="0"/>
              <a:t>15	</a:t>
            </a:r>
            <a:r>
              <a:rPr lang="en-US" b="1" dirty="0">
                <a:solidFill>
                  <a:srgbClr val="0000CC"/>
                </a:solidFill>
              </a:rPr>
              <a:t>from whom the whole family in heaven and earth is named,</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is developing a Family</a:t>
            </a:r>
          </a:p>
        </p:txBody>
      </p:sp>
      <p:sp>
        <p:nvSpPr>
          <p:cNvPr id="7" name="Text Box 5"/>
          <p:cNvSpPr txBox="1">
            <a:spLocks noChangeArrowheads="1"/>
          </p:cNvSpPr>
          <p:nvPr/>
        </p:nvSpPr>
        <p:spPr bwMode="auto">
          <a:xfrm>
            <a:off x="557917" y="5040615"/>
            <a:ext cx="7939253"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Angels are already part of God’s family</a:t>
            </a:r>
          </a:p>
        </p:txBody>
      </p:sp>
      <p:sp>
        <p:nvSpPr>
          <p:cNvPr id="9" name="Text Box 5"/>
          <p:cNvSpPr txBox="1">
            <a:spLocks noChangeArrowheads="1"/>
          </p:cNvSpPr>
          <p:nvPr/>
        </p:nvSpPr>
        <p:spPr bwMode="auto">
          <a:xfrm>
            <a:off x="457200" y="5563835"/>
            <a:ext cx="7939253"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We have been invited to join, by adoption</a:t>
            </a:r>
          </a:p>
        </p:txBody>
      </p:sp>
      <p:sp>
        <p:nvSpPr>
          <p:cNvPr id="10" name="Text Box 5"/>
          <p:cNvSpPr txBox="1">
            <a:spLocks noChangeArrowheads="1"/>
          </p:cNvSpPr>
          <p:nvPr/>
        </p:nvSpPr>
        <p:spPr bwMode="auto">
          <a:xfrm>
            <a:off x="0" y="6139371"/>
            <a:ext cx="9158514"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Now is the time to practice living in God’s family</a:t>
            </a:r>
          </a:p>
        </p:txBody>
      </p:sp>
    </p:spTree>
    <p:extLst>
      <p:ext uri="{BB962C8B-B14F-4D97-AF65-F5344CB8AC3E}">
        <p14:creationId xmlns:p14="http://schemas.microsoft.com/office/powerpoint/2010/main" val="22523478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486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13:12-17 </a:t>
            </a:r>
            <a:r>
              <a:rPr lang="en-US" sz="4000" b="1" dirty="0" smtClean="0">
                <a:solidFill>
                  <a:srgbClr val="663300"/>
                </a:solidFill>
              </a:rPr>
              <a:t>(NIV)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7500" lnSpcReduction="20000"/>
          </a:bodyPr>
          <a:lstStyle/>
          <a:p>
            <a:pPr marL="0" indent="231775">
              <a:buNone/>
            </a:pPr>
            <a:r>
              <a:rPr lang="en-US" dirty="0" smtClean="0"/>
              <a:t>12 </a:t>
            </a:r>
            <a:r>
              <a:rPr lang="en-US" dirty="0"/>
              <a:t>When he had finished washing their feet, he put on his clothes and returned to his place. "Do you understand what I have done for you?" he asked them. 13 "You call me 'Teacher' and 'Lord,' and rightly so, for that is what I am. 14 </a:t>
            </a:r>
            <a:r>
              <a:rPr lang="en-US" b="1" dirty="0">
                <a:solidFill>
                  <a:srgbClr val="0000CC"/>
                </a:solidFill>
              </a:rPr>
              <a:t>Now that I, your Lord and Teacher, have washed your feet, you also should wash one another's feet. 15 I have set you an example that you should do as I have done for you. </a:t>
            </a:r>
            <a:r>
              <a:rPr lang="en-US" dirty="0"/>
              <a:t>16 I tell you the truth, no servant is greater than his master, nor is a messenger greater than the one who sent him. 17 Now that you know these things, you will be blessed if you do them.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God’s children serve one another</a:t>
            </a:r>
          </a:p>
        </p:txBody>
      </p:sp>
      <p:sp>
        <p:nvSpPr>
          <p:cNvPr id="7" name="Text Box 5"/>
          <p:cNvSpPr txBox="1">
            <a:spLocks noChangeArrowheads="1"/>
          </p:cNvSpPr>
          <p:nvPr/>
        </p:nvSpPr>
        <p:spPr bwMode="auto">
          <a:xfrm>
            <a:off x="0" y="5791742"/>
            <a:ext cx="9144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Our Families &amp; Ecclesias provide us an opportunity to serve one another in Love (Gal 5:13)</a:t>
            </a:r>
          </a:p>
        </p:txBody>
      </p:sp>
    </p:spTree>
    <p:extLst>
      <p:ext uri="{BB962C8B-B14F-4D97-AF65-F5344CB8AC3E}">
        <p14:creationId xmlns:p14="http://schemas.microsoft.com/office/powerpoint/2010/main" val="225234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0901"/>
            <a:ext cx="5105400" cy="1524000"/>
          </a:xfrm>
        </p:spPr>
        <p:txBody>
          <a:bodyPr>
            <a:normAutofit/>
          </a:bodyPr>
          <a:lstStyle/>
          <a:p>
            <a:pPr eaLnBrk="1" hangingPunct="1"/>
            <a:r>
              <a:rPr lang="en-US" sz="4000" b="1" dirty="0" smtClean="0">
                <a:solidFill>
                  <a:srgbClr val="FF0000"/>
                </a:solidFill>
                <a:latin typeface="Comic Sans MS" pitchFamily="66" charset="0"/>
              </a:rPr>
              <a:t>Now is our time to practice serving!</a:t>
            </a:r>
          </a:p>
        </p:txBody>
      </p:sp>
      <p:sp>
        <p:nvSpPr>
          <p:cNvPr id="4099" name="Rectangle 3"/>
          <p:cNvSpPr>
            <a:spLocks noGrp="1" noChangeArrowheads="1"/>
          </p:cNvSpPr>
          <p:nvPr>
            <p:ph type="body" idx="1"/>
          </p:nvPr>
        </p:nvSpPr>
        <p:spPr>
          <a:xfrm>
            <a:off x="457200" y="1524000"/>
            <a:ext cx="8382000" cy="3962400"/>
          </a:xfrm>
        </p:spPr>
        <p:txBody>
          <a:bodyPr/>
          <a:lstStyle/>
          <a:p>
            <a:pPr eaLnBrk="1" hangingPunct="1">
              <a:lnSpc>
                <a:spcPct val="90000"/>
              </a:lnSpc>
            </a:pPr>
            <a:r>
              <a:rPr lang="en-US" dirty="0" smtClean="0"/>
              <a:t>Our families &amp; ecclesias are the training ground</a:t>
            </a:r>
          </a:p>
          <a:p>
            <a:pPr eaLnBrk="1" hangingPunct="1">
              <a:lnSpc>
                <a:spcPct val="90000"/>
              </a:lnSpc>
            </a:pPr>
            <a:r>
              <a:rPr lang="en-US" dirty="0" smtClean="0"/>
              <a:t>God controls who is in our families &amp; ecclesias</a:t>
            </a:r>
          </a:p>
          <a:p>
            <a:pPr lvl="1">
              <a:lnSpc>
                <a:spcPct val="90000"/>
              </a:lnSpc>
            </a:pPr>
            <a:r>
              <a:rPr lang="en-US" dirty="0" smtClean="0"/>
              <a:t>It’s not “my family” or “my ecclesia” – it’s God’s!</a:t>
            </a:r>
          </a:p>
          <a:p>
            <a:pPr eaLnBrk="1" hangingPunct="1">
              <a:lnSpc>
                <a:spcPct val="90000"/>
              </a:lnSpc>
            </a:pPr>
            <a:r>
              <a:rPr lang="en-US" dirty="0" smtClean="0"/>
              <a:t>He provides the right members we need to develop our characters to be like His</a:t>
            </a:r>
          </a:p>
          <a:p>
            <a:pPr eaLnBrk="1" hangingPunct="1">
              <a:lnSpc>
                <a:spcPct val="90000"/>
              </a:lnSpc>
            </a:pPr>
            <a:r>
              <a:rPr lang="en-US" dirty="0" smtClean="0"/>
              <a:t>He’s waiting to see if we can grow to “serve one another in love”</a:t>
            </a:r>
          </a:p>
        </p:txBody>
      </p:sp>
      <p:sp>
        <p:nvSpPr>
          <p:cNvPr id="4100" name="Text Box 5"/>
          <p:cNvSpPr txBox="1">
            <a:spLocks noChangeArrowheads="1"/>
          </p:cNvSpPr>
          <p:nvPr/>
        </p:nvSpPr>
        <p:spPr bwMode="auto">
          <a:xfrm>
            <a:off x="2325548" y="4876800"/>
            <a:ext cx="6318251" cy="1785104"/>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God is training us to join His family forever</a:t>
            </a:r>
            <a:endParaRPr lang="en-US" sz="2000" b="1" dirty="0" smtClean="0">
              <a:solidFill>
                <a:srgbClr val="7030A0"/>
              </a:solidFill>
              <a:latin typeface="Comic Sans MS" pitchFamily="66" charset="0"/>
            </a:endParaRPr>
          </a:p>
          <a:p>
            <a:pPr algn="ctr">
              <a:spcBef>
                <a:spcPct val="50000"/>
              </a:spcBef>
            </a:pPr>
            <a:r>
              <a:rPr lang="en-US" sz="2000" b="1" dirty="0">
                <a:solidFill>
                  <a:srgbClr val="7030A0"/>
                </a:solidFill>
                <a:latin typeface="Comic Sans MS" pitchFamily="66" charset="0"/>
              </a:rPr>
              <a:t>O</a:t>
            </a:r>
            <a:r>
              <a:rPr lang="en-US" sz="2000" b="1" dirty="0" smtClean="0">
                <a:solidFill>
                  <a:srgbClr val="7030A0"/>
                </a:solidFill>
                <a:latin typeface="Comic Sans MS" pitchFamily="66" charset="0"/>
              </a:rPr>
              <a:t>ur coach won’t except excuses for not trying</a:t>
            </a:r>
            <a:endParaRPr lang="en-US" sz="2000" b="1" dirty="0">
              <a:solidFill>
                <a:srgbClr val="7030A0"/>
              </a:solidFill>
              <a:latin typeface="Comic Sans MS" pitchFamily="66" charset="0"/>
            </a:endParaRPr>
          </a:p>
        </p:txBody>
      </p:sp>
      <p:pic>
        <p:nvPicPr>
          <p:cNvPr id="2050" name="Picture 2" descr="http://media-cache-ec0.pinimg.com/236x/c2/2f/db/c22fdb0526c95dd501e5098c9bf9d2e1.jpg"/>
          <p:cNvPicPr>
            <a:picLocks noChangeAspect="1" noChangeArrowheads="1"/>
          </p:cNvPicPr>
          <p:nvPr/>
        </p:nvPicPr>
        <p:blipFill rotWithShape="1">
          <a:blip r:embed="rId3">
            <a:extLst>
              <a:ext uri="{28A0092B-C50C-407E-A947-70E740481C1C}">
                <a14:useLocalDpi xmlns:a14="http://schemas.microsoft.com/office/drawing/2010/main" val="0"/>
              </a:ext>
            </a:extLst>
          </a:blip>
          <a:srcRect t="10169" b="5084"/>
          <a:stretch/>
        </p:blipFill>
        <p:spPr bwMode="auto">
          <a:xfrm>
            <a:off x="404784" y="5029200"/>
            <a:ext cx="1908174" cy="16170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8/Volleyball_serv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043"/>
          <a:stretch/>
        </p:blipFill>
        <p:spPr bwMode="auto">
          <a:xfrm flipH="1">
            <a:off x="5902519" y="152400"/>
            <a:ext cx="2666998" cy="144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35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5029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Genesis 19:15-16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7500" lnSpcReduction="20000"/>
          </a:bodyPr>
          <a:lstStyle/>
          <a:p>
            <a:pPr marL="0" indent="228600">
              <a:lnSpc>
                <a:spcPct val="90000"/>
              </a:lnSpc>
              <a:buFont typeface="Wingdings" pitchFamily="2" charset="2"/>
              <a:buNone/>
            </a:pPr>
            <a:r>
              <a:rPr lang="en-US" dirty="0">
                <a:latin typeface="Times New Roman" pitchFamily="18" charset="0"/>
              </a:rPr>
              <a:t>15  When the morning dawned,</a:t>
            </a:r>
            <a:r>
              <a:rPr lang="en-US" dirty="0">
                <a:solidFill>
                  <a:schemeClr val="bg1"/>
                </a:solidFill>
                <a:latin typeface="Times New Roman" pitchFamily="18" charset="0"/>
              </a:rPr>
              <a:t> </a:t>
            </a:r>
            <a:r>
              <a:rPr lang="en-US" b="1" dirty="0">
                <a:solidFill>
                  <a:srgbClr val="0000CC"/>
                </a:solidFill>
                <a:latin typeface="Times New Roman" pitchFamily="18" charset="0"/>
              </a:rPr>
              <a:t>the angels urged Lot to hurry,</a:t>
            </a:r>
            <a:r>
              <a:rPr lang="en-US" dirty="0">
                <a:solidFill>
                  <a:schemeClr val="bg1"/>
                </a:solidFill>
                <a:latin typeface="Times New Roman" pitchFamily="18" charset="0"/>
              </a:rPr>
              <a:t> </a:t>
            </a:r>
            <a:r>
              <a:rPr lang="en-US" dirty="0">
                <a:latin typeface="Times New Roman" pitchFamily="18" charset="0"/>
              </a:rPr>
              <a:t>saying, "Arise, take your wife and your two daughters who are here, lest you be consumed in the punishment of the city."</a:t>
            </a:r>
          </a:p>
          <a:p>
            <a:pPr marL="0" indent="228600">
              <a:lnSpc>
                <a:spcPct val="90000"/>
              </a:lnSpc>
              <a:buFont typeface="Wingdings" pitchFamily="2" charset="2"/>
              <a:buNone/>
            </a:pPr>
            <a:r>
              <a:rPr lang="en-US" dirty="0">
                <a:latin typeface="Times New Roman" pitchFamily="18" charset="0"/>
              </a:rPr>
              <a:t>16  And</a:t>
            </a:r>
            <a:r>
              <a:rPr lang="en-US" dirty="0">
                <a:solidFill>
                  <a:schemeClr val="bg1"/>
                </a:solidFill>
                <a:latin typeface="Times New Roman" pitchFamily="18" charset="0"/>
              </a:rPr>
              <a:t> </a:t>
            </a:r>
            <a:r>
              <a:rPr lang="en-US" b="1" dirty="0">
                <a:solidFill>
                  <a:srgbClr val="0000CC"/>
                </a:solidFill>
                <a:latin typeface="Times New Roman" pitchFamily="18" charset="0"/>
              </a:rPr>
              <a:t>while he lingered, the men took hold of his hand, his wife's hand, and the hands of his two daughters, the LORD being merciful to him,</a:t>
            </a:r>
            <a:r>
              <a:rPr lang="en-US" dirty="0">
                <a:solidFill>
                  <a:srgbClr val="0000CC"/>
                </a:solidFill>
                <a:latin typeface="Times New Roman" pitchFamily="18" charset="0"/>
              </a:rPr>
              <a:t> </a:t>
            </a:r>
            <a:r>
              <a:rPr lang="en-US" dirty="0">
                <a:latin typeface="Times New Roman" pitchFamily="18" charset="0"/>
              </a:rPr>
              <a:t>and they brought him out and set him outside the city.</a:t>
            </a:r>
          </a:p>
          <a:p>
            <a:pPr marL="0" indent="228600">
              <a:lnSpc>
                <a:spcPct val="90000"/>
              </a:lnSpc>
              <a:buFont typeface="Wingdings" pitchFamily="2" charset="2"/>
              <a:buNone/>
            </a:pPr>
            <a:r>
              <a:rPr lang="en-US" dirty="0">
                <a:latin typeface="Times New Roman" pitchFamily="18" charset="0"/>
              </a:rPr>
              <a:t>17  So it came to pass, when they had brought them outside, that he said, "Escape for your life! Do not look behind you nor stay anywhere in the plain. Escape to the mountains, lest you be destroyed.”</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God’s family members live like Him</a:t>
            </a:r>
          </a:p>
        </p:txBody>
      </p:sp>
      <p:sp>
        <p:nvSpPr>
          <p:cNvPr id="7" name="Text Box 5"/>
          <p:cNvSpPr txBox="1">
            <a:spLocks noChangeArrowheads="1"/>
          </p:cNvSpPr>
          <p:nvPr/>
        </p:nvSpPr>
        <p:spPr bwMode="auto">
          <a:xfrm>
            <a:off x="972047" y="5118556"/>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Note the patience, kindness, compassion &amp; mercy of angels!</a:t>
            </a:r>
          </a:p>
        </p:txBody>
      </p:sp>
      <p:sp>
        <p:nvSpPr>
          <p:cNvPr id="8" name="Text Box 5"/>
          <p:cNvSpPr txBox="1">
            <a:spLocks noChangeArrowheads="1"/>
          </p:cNvSpPr>
          <p:nvPr/>
        </p:nvSpPr>
        <p:spPr bwMode="auto">
          <a:xfrm>
            <a:off x="-209053" y="6091216"/>
            <a:ext cx="92964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They learned how to do it &amp; so can we!</a:t>
            </a:r>
          </a:p>
        </p:txBody>
      </p:sp>
    </p:spTree>
    <p:extLst>
      <p:ext uri="{BB962C8B-B14F-4D97-AF65-F5344CB8AC3E}">
        <p14:creationId xmlns:p14="http://schemas.microsoft.com/office/powerpoint/2010/main" val="252750062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Philippians 2:1-5 </a:t>
            </a:r>
            <a:r>
              <a:rPr lang="en-US" sz="3600" b="1" dirty="0" smtClean="0">
                <a:solidFill>
                  <a:srgbClr val="663300"/>
                </a:solidFill>
              </a:rPr>
              <a:t>(NIV)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81686" y="1600200"/>
            <a:ext cx="7086600" cy="4191000"/>
          </a:xfrm>
        </p:spPr>
        <p:txBody>
          <a:bodyPr>
            <a:normAutofit fontScale="85000" lnSpcReduction="20000"/>
          </a:bodyPr>
          <a:lstStyle/>
          <a:p>
            <a:pPr marL="0" indent="231775">
              <a:buNone/>
            </a:pPr>
            <a:r>
              <a:rPr lang="en-US" dirty="0" smtClean="0"/>
              <a:t>1 </a:t>
            </a:r>
            <a:r>
              <a:rPr lang="en-US" dirty="0"/>
              <a:t>If you have any encouragement from being united with Christ, if any comfort from his love, if any fellowship with the Spirit, if any tenderness and compassion, 2 then make my joy complete by being like-minded, having the same love, being one in spirit and purpose. 3 </a:t>
            </a:r>
            <a:r>
              <a:rPr lang="en-US" b="1" dirty="0">
                <a:solidFill>
                  <a:srgbClr val="0000CC"/>
                </a:solidFill>
              </a:rPr>
              <a:t>Do nothing out of selfish ambition or vain conceit, but in humility consider others better than yourselves. </a:t>
            </a:r>
            <a:r>
              <a:rPr lang="en-US" dirty="0"/>
              <a:t>4 Each of you should look not only to your own interests, but also to the interests of others. </a:t>
            </a:r>
          </a:p>
          <a:p>
            <a:pPr marL="0" indent="231775">
              <a:buNone/>
            </a:pPr>
            <a:r>
              <a:rPr lang="en-US" dirty="0" smtClean="0"/>
              <a:t>5 </a:t>
            </a:r>
            <a:r>
              <a:rPr lang="en-US" b="1" dirty="0">
                <a:solidFill>
                  <a:srgbClr val="0000CC"/>
                </a:solidFill>
              </a:rPr>
              <a:t>Your attitude should be the same as that of Christ Jesus: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Have the attitude of Jesus Christ</a:t>
            </a:r>
          </a:p>
        </p:txBody>
      </p:sp>
      <p:sp>
        <p:nvSpPr>
          <p:cNvPr id="7" name="Text Box 5"/>
          <p:cNvSpPr txBox="1">
            <a:spLocks noChangeArrowheads="1"/>
          </p:cNvSpPr>
          <p:nvPr/>
        </p:nvSpPr>
        <p:spPr bwMode="auto">
          <a:xfrm>
            <a:off x="762000" y="5835813"/>
            <a:ext cx="787729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learn to serve others when we consider them more important than ourselves!</a:t>
            </a:r>
          </a:p>
        </p:txBody>
      </p:sp>
    </p:spTree>
    <p:extLst>
      <p:ext uri="{BB962C8B-B14F-4D97-AF65-F5344CB8AC3E}">
        <p14:creationId xmlns:p14="http://schemas.microsoft.com/office/powerpoint/2010/main" val="38117923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5232" y="76200"/>
            <a:ext cx="5257800" cy="1295400"/>
          </a:xfrm>
        </p:spPr>
        <p:txBody>
          <a:bodyPr>
            <a:noAutofit/>
          </a:bodyPr>
          <a:lstStyle/>
          <a:p>
            <a:pPr eaLnBrk="1" hangingPunct="1"/>
            <a:r>
              <a:rPr lang="en-US" sz="4000" b="1" dirty="0" smtClean="0">
                <a:solidFill>
                  <a:srgbClr val="FF0000"/>
                </a:solidFill>
                <a:latin typeface="Comic Sans MS" pitchFamily="66" charset="0"/>
              </a:rPr>
              <a:t>Service means putting others first!</a:t>
            </a:r>
          </a:p>
        </p:txBody>
      </p:sp>
      <p:sp>
        <p:nvSpPr>
          <p:cNvPr id="4099" name="Rectangle 3"/>
          <p:cNvSpPr>
            <a:spLocks noGrp="1" noChangeArrowheads="1"/>
          </p:cNvSpPr>
          <p:nvPr>
            <p:ph type="body" idx="1"/>
          </p:nvPr>
        </p:nvSpPr>
        <p:spPr>
          <a:xfrm>
            <a:off x="163664" y="1447800"/>
            <a:ext cx="8534400" cy="4343400"/>
          </a:xfrm>
        </p:spPr>
        <p:txBody>
          <a:bodyPr>
            <a:normAutofit/>
          </a:bodyPr>
          <a:lstStyle/>
          <a:p>
            <a:pPr eaLnBrk="1" hangingPunct="1">
              <a:lnSpc>
                <a:spcPct val="90000"/>
              </a:lnSpc>
            </a:pPr>
            <a:r>
              <a:rPr lang="en-US" dirty="0" smtClean="0"/>
              <a:t>Need to consider it’s God’s family</a:t>
            </a:r>
          </a:p>
          <a:p>
            <a:pPr eaLnBrk="1" hangingPunct="1">
              <a:lnSpc>
                <a:spcPct val="90000"/>
              </a:lnSpc>
            </a:pPr>
            <a:r>
              <a:rPr lang="en-US" dirty="0" smtClean="0"/>
              <a:t>He has asked us to serve His whole                                 in love</a:t>
            </a:r>
          </a:p>
          <a:p>
            <a:pPr eaLnBrk="1" hangingPunct="1">
              <a:lnSpc>
                <a:spcPct val="90000"/>
              </a:lnSpc>
            </a:pPr>
            <a:r>
              <a:rPr lang="en-US" dirty="0" smtClean="0"/>
              <a:t>True service is providing them with what they need, not what we want to provide</a:t>
            </a:r>
          </a:p>
          <a:p>
            <a:pPr eaLnBrk="1" hangingPunct="1">
              <a:lnSpc>
                <a:spcPct val="90000"/>
              </a:lnSpc>
            </a:pPr>
            <a:r>
              <a:rPr lang="en-US" dirty="0" smtClean="0"/>
              <a:t>We learn to put God’s will before our own</a:t>
            </a:r>
          </a:p>
          <a:p>
            <a:pPr eaLnBrk="1" hangingPunct="1">
              <a:lnSpc>
                <a:spcPct val="90000"/>
              </a:lnSpc>
            </a:pPr>
            <a:r>
              <a:rPr lang="en-US" dirty="0" smtClean="0"/>
              <a:t>It will involve sacrifice of self</a:t>
            </a:r>
          </a:p>
          <a:p>
            <a:pPr eaLnBrk="1" hangingPunct="1">
              <a:lnSpc>
                <a:spcPct val="90000"/>
              </a:lnSpc>
            </a:pPr>
            <a:r>
              <a:rPr lang="en-US" dirty="0" smtClean="0"/>
              <a:t>Keep the goal in focus: we aim to join angels</a:t>
            </a:r>
          </a:p>
        </p:txBody>
      </p:sp>
      <p:sp>
        <p:nvSpPr>
          <p:cNvPr id="4100" name="Text Box 5"/>
          <p:cNvSpPr txBox="1">
            <a:spLocks noChangeArrowheads="1"/>
          </p:cNvSpPr>
          <p:nvPr/>
        </p:nvSpPr>
        <p:spPr bwMode="auto">
          <a:xfrm>
            <a:off x="468464" y="56388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When we lose ourselves in serving God’s family, we become united with Him</a:t>
            </a:r>
            <a:endParaRPr lang="en-US" sz="3200" b="1" dirty="0">
              <a:solidFill>
                <a:srgbClr val="00B050"/>
              </a:solidFill>
              <a:latin typeface="Comic Sans MS" pitchFamily="66" charset="0"/>
            </a:endParaRPr>
          </a:p>
        </p:txBody>
      </p:sp>
      <p:pic>
        <p:nvPicPr>
          <p:cNvPr id="3074" name="Picture 2" descr="http://71.18.202.38/wp-content/uploads/2012/05/Wheelchair-push.jpg"/>
          <p:cNvPicPr>
            <a:picLocks noChangeAspect="1" noChangeArrowheads="1"/>
          </p:cNvPicPr>
          <p:nvPr/>
        </p:nvPicPr>
        <p:blipFill rotWithShape="1">
          <a:blip r:embed="rId3">
            <a:extLst>
              <a:ext uri="{28A0092B-C50C-407E-A947-70E740481C1C}">
                <a14:useLocalDpi xmlns:a14="http://schemas.microsoft.com/office/drawing/2010/main" val="0"/>
              </a:ext>
            </a:extLst>
          </a:blip>
          <a:srcRect l="21832" r="18627"/>
          <a:stretch/>
        </p:blipFill>
        <p:spPr bwMode="auto">
          <a:xfrm>
            <a:off x="6400800" y="305594"/>
            <a:ext cx="2552028" cy="220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718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llenwhite.info/images/chapt-illus/PK/PP-DanielInLionsDen_CP_00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4894"/>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69258" y="304800"/>
            <a:ext cx="4648200" cy="1143000"/>
          </a:xfrm>
        </p:spPr>
        <p:txBody>
          <a:bodyPr>
            <a:normAutofit fontScale="90000"/>
          </a:bodyPr>
          <a:lstStyle/>
          <a:p>
            <a:pPr eaLnBrk="1" hangingPunct="1"/>
            <a:r>
              <a:rPr lang="en-US" sz="4000" b="1" dirty="0" smtClean="0">
                <a:solidFill>
                  <a:srgbClr val="00B050"/>
                </a:solidFill>
                <a:latin typeface="Comic Sans MS" pitchFamily="66" charset="0"/>
              </a:rPr>
              <a:t>Angels do God’s will…not their own</a:t>
            </a:r>
          </a:p>
        </p:txBody>
      </p:sp>
      <p:sp>
        <p:nvSpPr>
          <p:cNvPr id="4100" name="Text Box 5"/>
          <p:cNvSpPr txBox="1">
            <a:spLocks noChangeArrowheads="1"/>
          </p:cNvSpPr>
          <p:nvPr/>
        </p:nvSpPr>
        <p:spPr bwMode="auto">
          <a:xfrm>
            <a:off x="-131496" y="1600200"/>
            <a:ext cx="97155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C000"/>
                </a:solidFill>
                <a:latin typeface="Comic Sans MS" pitchFamily="66" charset="0"/>
              </a:rPr>
              <a:t>God sent His angels and shut the lions’ mouths</a:t>
            </a:r>
            <a:endParaRPr lang="en-US" sz="2800" b="1" dirty="0">
              <a:solidFill>
                <a:srgbClr val="FFC000"/>
              </a:solidFill>
              <a:latin typeface="Comic Sans MS" pitchFamily="66" charset="0"/>
            </a:endParaRPr>
          </a:p>
        </p:txBody>
      </p:sp>
      <p:sp>
        <p:nvSpPr>
          <p:cNvPr id="7" name="Text Box 5"/>
          <p:cNvSpPr txBox="1">
            <a:spLocks noChangeArrowheads="1"/>
          </p:cNvSpPr>
          <p:nvPr/>
        </p:nvSpPr>
        <p:spPr bwMode="auto">
          <a:xfrm>
            <a:off x="674" y="6334780"/>
            <a:ext cx="97155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chemeClr val="tx2">
                    <a:lumMod val="40000"/>
                    <a:lumOff val="60000"/>
                  </a:schemeClr>
                </a:solidFill>
                <a:latin typeface="Comic Sans MS" pitchFamily="66" charset="0"/>
              </a:rPr>
              <a:t>We need to learn to live like angels now!</a:t>
            </a:r>
            <a:endParaRPr lang="en-US" sz="2800" b="1" dirty="0">
              <a:solidFill>
                <a:schemeClr val="tx2">
                  <a:lumMod val="40000"/>
                  <a:lumOff val="60000"/>
                </a:schemeClr>
              </a:solidFill>
              <a:latin typeface="Comic Sans MS" pitchFamily="66" charset="0"/>
            </a:endParaRPr>
          </a:p>
        </p:txBody>
      </p:sp>
    </p:spTree>
    <p:extLst>
      <p:ext uri="{BB962C8B-B14F-4D97-AF65-F5344CB8AC3E}">
        <p14:creationId xmlns:p14="http://schemas.microsoft.com/office/powerpoint/2010/main" val="1037171800"/>
      </p:ext>
    </p:extLst>
  </p:cSld>
  <p:clrMapOvr>
    <a:masterClrMapping/>
  </p:clrMapOvr>
  <p:transition spd="slow">
    <p:plu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847</Words>
  <Application>Microsoft Office PowerPoint</Application>
  <PresentationFormat>On-screen Show (4:3)</PresentationFormat>
  <Paragraphs>71</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Comic Sans MS</vt:lpstr>
      <vt:lpstr>Times New Roman</vt:lpstr>
      <vt:lpstr>Wingdings</vt:lpstr>
      <vt:lpstr>Office Theme</vt:lpstr>
      <vt:lpstr>Becoming Servants in God’s Family…</vt:lpstr>
      <vt:lpstr>Luke 20:34-37</vt:lpstr>
      <vt:lpstr>Ephesians 2:14-15</vt:lpstr>
      <vt:lpstr>John 13:12-17 (NIV)</vt:lpstr>
      <vt:lpstr>Now is our time to practice serving!</vt:lpstr>
      <vt:lpstr>Genesis 19:15-16</vt:lpstr>
      <vt:lpstr>Philippians 2:1-5 (NIV)</vt:lpstr>
      <vt:lpstr>Service means putting others first!</vt:lpstr>
      <vt:lpstr>Angels do God’s will…not their own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Dad</cp:lastModifiedBy>
  <cp:revision>96</cp:revision>
  <dcterms:created xsi:type="dcterms:W3CDTF">2010-08-16T17:29:37Z</dcterms:created>
  <dcterms:modified xsi:type="dcterms:W3CDTF">2013-11-11T16:29:09Z</dcterms:modified>
</cp:coreProperties>
</file>