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4.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1"/>
  </p:notesMasterIdLst>
  <p:sldIdLst>
    <p:sldId id="263" r:id="rId3"/>
    <p:sldId id="262" r:id="rId4"/>
    <p:sldId id="261" r:id="rId5"/>
    <p:sldId id="260" r:id="rId6"/>
    <p:sldId id="306" r:id="rId7"/>
    <p:sldId id="307" r:id="rId8"/>
    <p:sldId id="259" r:id="rId9"/>
    <p:sldId id="264" r:id="rId10"/>
    <p:sldId id="303" r:id="rId11"/>
    <p:sldId id="302" r:id="rId12"/>
    <p:sldId id="301" r:id="rId13"/>
    <p:sldId id="258" r:id="rId14"/>
    <p:sldId id="267" r:id="rId15"/>
    <p:sldId id="308" r:id="rId16"/>
    <p:sldId id="311" r:id="rId17"/>
    <p:sldId id="313" r:id="rId18"/>
    <p:sldId id="257" r:id="rId19"/>
    <p:sldId id="309" r:id="rId20"/>
    <p:sldId id="256" r:id="rId21"/>
    <p:sldId id="268" r:id="rId22"/>
    <p:sldId id="314" r:id="rId23"/>
    <p:sldId id="316" r:id="rId24"/>
    <p:sldId id="315" r:id="rId25"/>
    <p:sldId id="266" r:id="rId26"/>
    <p:sldId id="270" r:id="rId27"/>
    <p:sldId id="271" r:id="rId28"/>
    <p:sldId id="272" r:id="rId29"/>
    <p:sldId id="273" r:id="rId30"/>
    <p:sldId id="265" r:id="rId31"/>
    <p:sldId id="274" r:id="rId32"/>
    <p:sldId id="275" r:id="rId33"/>
    <p:sldId id="276" r:id="rId34"/>
    <p:sldId id="277" r:id="rId35"/>
    <p:sldId id="278" r:id="rId36"/>
    <p:sldId id="279" r:id="rId37"/>
    <p:sldId id="304" r:id="rId38"/>
    <p:sldId id="330" r:id="rId39"/>
    <p:sldId id="298" r:id="rId40"/>
    <p:sldId id="285" r:id="rId41"/>
    <p:sldId id="292" r:id="rId42"/>
    <p:sldId id="293" r:id="rId43"/>
    <p:sldId id="294" r:id="rId44"/>
    <p:sldId id="295" r:id="rId45"/>
    <p:sldId id="296" r:id="rId46"/>
    <p:sldId id="299" r:id="rId47"/>
    <p:sldId id="297" r:id="rId48"/>
    <p:sldId id="317" r:id="rId49"/>
    <p:sldId id="318" r:id="rId50"/>
    <p:sldId id="319" r:id="rId51"/>
    <p:sldId id="320" r:id="rId52"/>
    <p:sldId id="321" r:id="rId53"/>
    <p:sldId id="322" r:id="rId54"/>
    <p:sldId id="323" r:id="rId55"/>
    <p:sldId id="324" r:id="rId56"/>
    <p:sldId id="325" r:id="rId57"/>
    <p:sldId id="326" r:id="rId58"/>
    <p:sldId id="327" r:id="rId59"/>
    <p:sldId id="328"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2" autoAdjust="0"/>
    <p:restoredTop sz="65232" autoAdjust="0"/>
  </p:normalViewPr>
  <p:slideViewPr>
    <p:cSldViewPr>
      <p:cViewPr varScale="1">
        <p:scale>
          <a:sx n="76" d="100"/>
          <a:sy n="76" d="100"/>
        </p:scale>
        <p:origin x="-2004" y="-84"/>
      </p:cViewPr>
      <p:guideLst>
        <p:guide orient="horz" pos="2160"/>
        <p:guide pos="2880"/>
      </p:guideLst>
    </p:cSldViewPr>
  </p:slideViewPr>
  <p:notesTextViewPr>
    <p:cViewPr>
      <p:scale>
        <a:sx n="1" d="1"/>
        <a:sy n="1" d="1"/>
      </p:scale>
      <p:origin x="0" y="0"/>
    </p:cViewPr>
  </p:notesTextViewPr>
  <p:sorterViewPr>
    <p:cViewPr>
      <p:scale>
        <a:sx n="100" d="100"/>
        <a:sy n="100" d="100"/>
      </p:scale>
      <p:origin x="0" y="7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5A2AD-6EC6-4ADC-8CD3-2783CFB695E0}" type="datetimeFigureOut">
              <a:rPr lang="en-GB" smtClean="0"/>
              <a:t>21/11/2013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037B1-6E17-43B1-B61E-50E24F728241}" type="slidenum">
              <a:rPr lang="en-GB" smtClean="0"/>
              <a:t>‹#›</a:t>
            </a:fld>
            <a:endParaRPr lang="en-GB"/>
          </a:p>
        </p:txBody>
      </p:sp>
    </p:spTree>
    <p:extLst>
      <p:ext uri="{BB962C8B-B14F-4D97-AF65-F5344CB8AC3E}">
        <p14:creationId xmlns:p14="http://schemas.microsoft.com/office/powerpoint/2010/main" val="652419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en.wikipedia.org/wiki/Aram-Damascus" TargetMode="External"/><Relationship Id="rId3" Type="http://schemas.openxmlformats.org/officeDocument/2006/relationships/hyperlink" Target="http://en.wikipedia.org/wiki/Stele" TargetMode="External"/><Relationship Id="rId7" Type="http://schemas.openxmlformats.org/officeDocument/2006/relationships/hyperlink" Target="http://en.wikipedia.org/wiki/Hazael" TargetMode="External"/><Relationship Id="rId2" Type="http://schemas.openxmlformats.org/officeDocument/2006/relationships/slide" Target="../slides/slide23.xml"/><Relationship Id="rId1" Type="http://schemas.openxmlformats.org/officeDocument/2006/relationships/notesMaster" Target="../notesMasters/notesMaster1.xml"/><Relationship Id="rId6" Type="http://schemas.openxmlformats.org/officeDocument/2006/relationships/hyperlink" Target="http://en.wikipedia.org/wiki/Aramaic" TargetMode="External"/><Relationship Id="rId5" Type="http://schemas.openxmlformats.org/officeDocument/2006/relationships/hyperlink" Target="http://en.wikipedia.org/wiki/Israel" TargetMode="External"/><Relationship Id="rId4" Type="http://schemas.openxmlformats.org/officeDocument/2006/relationships/hyperlink" Target="http://en.wikipedia.org/wiki/Tel_Dan" TargetMode="External"/><Relationship Id="rId9" Type="http://schemas.openxmlformats.org/officeDocument/2006/relationships/hyperlink" Target="http://en.wikipedia.org/wiki/Tel_Dan_Stele#cite_note-FOOTNOTEFinkelstein200714-1"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Asked yourself</a:t>
            </a:r>
          </a:p>
          <a:p>
            <a:r>
              <a:rPr lang="en-GB" dirty="0" smtClean="0"/>
              <a:t> Most God fearing people confronted</a:t>
            </a:r>
          </a:p>
          <a:p>
            <a:r>
              <a:rPr lang="en-GB" dirty="0" smtClean="0"/>
              <a:t>If going to contemplate life change</a:t>
            </a:r>
          </a:p>
          <a:p>
            <a:r>
              <a:rPr lang="en-GB" dirty="0" smtClean="0"/>
              <a:t>Q needs to be asked and answered</a:t>
            </a:r>
          </a:p>
          <a:p>
            <a:r>
              <a:rPr lang="en-GB" dirty="0" smtClean="0"/>
              <a:t> I not</a:t>
            </a:r>
            <a:r>
              <a:rPr lang="en-GB" baseline="0" dirty="0" smtClean="0"/>
              <a:t> answer for you. </a:t>
            </a:r>
            <a:r>
              <a:rPr lang="en-GB" baseline="0" dirty="0" err="1" smtClean="0"/>
              <a:t>Ind</a:t>
            </a:r>
            <a:r>
              <a:rPr lang="en-GB" baseline="0" dirty="0" smtClean="0"/>
              <a:t> choice </a:t>
            </a:r>
          </a:p>
          <a:p>
            <a:r>
              <a:rPr lang="en-GB" baseline="0" dirty="0" smtClean="0"/>
              <a:t> I just present with some with some thoughts to help u make decision.</a:t>
            </a:r>
          </a:p>
          <a:p>
            <a:r>
              <a:rPr lang="en-GB" baseline="0" dirty="0" smtClean="0"/>
              <a:t>Things may not considered before.</a:t>
            </a:r>
            <a:endParaRPr lang="en-GB" dirty="0" smtClean="0"/>
          </a:p>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a:t>
            </a:fld>
            <a:endParaRPr lang="en-GB"/>
          </a:p>
        </p:txBody>
      </p:sp>
    </p:spTree>
    <p:extLst>
      <p:ext uri="{BB962C8B-B14F-4D97-AF65-F5344CB8AC3E}">
        <p14:creationId xmlns:p14="http://schemas.microsoft.com/office/powerpoint/2010/main" val="2177272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Because of implications – people</a:t>
            </a:r>
            <a:r>
              <a:rPr lang="en-GB" baseline="0" dirty="0" smtClean="0"/>
              <a:t> cast doubt on Bible </a:t>
            </a:r>
          </a:p>
          <a:p>
            <a:r>
              <a:rPr lang="en-GB" baseline="0" dirty="0" smtClean="0"/>
              <a:t>To try and discredit.</a:t>
            </a:r>
          </a:p>
          <a:p>
            <a:r>
              <a:rPr lang="en-GB" baseline="0" dirty="0" smtClean="0"/>
              <a:t>On its legitimacy of </a:t>
            </a:r>
          </a:p>
          <a:p>
            <a:r>
              <a:rPr lang="en-GB" baseline="0" dirty="0" smtClean="0"/>
              <a:t>1:Historical accuracy</a:t>
            </a:r>
          </a:p>
          <a:p>
            <a:r>
              <a:rPr lang="en-GB" baseline="0" dirty="0" smtClean="0"/>
              <a:t>2:The Miracles</a:t>
            </a:r>
          </a:p>
          <a:p>
            <a:r>
              <a:rPr lang="en-GB" baseline="0" dirty="0" smtClean="0"/>
              <a:t>3:Authorship</a:t>
            </a:r>
          </a:p>
          <a:p>
            <a:r>
              <a:rPr lang="en-GB" baseline="0" dirty="0" smtClean="0"/>
              <a:t>4: Prophecies </a:t>
            </a:r>
          </a:p>
          <a:p>
            <a:r>
              <a:rPr lang="en-GB" baseline="0" dirty="0" smtClean="0"/>
              <a:t>And more</a:t>
            </a:r>
          </a:p>
          <a:p>
            <a:endParaRPr lang="en-GB" baseline="0" dirty="0" smtClean="0"/>
          </a:p>
          <a:p>
            <a:r>
              <a:rPr lang="en-GB" baseline="0" dirty="0" smtClean="0"/>
              <a:t>So our outline is ….Read slide</a:t>
            </a:r>
          </a:p>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2</a:t>
            </a:fld>
            <a:endParaRPr lang="en-GB"/>
          </a:p>
        </p:txBody>
      </p:sp>
    </p:spTree>
    <p:extLst>
      <p:ext uri="{BB962C8B-B14F-4D97-AF65-F5344CB8AC3E}">
        <p14:creationId xmlns:p14="http://schemas.microsoft.com/office/powerpoint/2010/main" val="2185134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Objective</a:t>
            </a:r>
          </a:p>
          <a:p>
            <a:r>
              <a:rPr lang="en-GB" dirty="0" smtClean="0"/>
              <a:t>I am a Christadelphian,</a:t>
            </a:r>
            <a:r>
              <a:rPr lang="en-GB" baseline="0" dirty="0" smtClean="0"/>
              <a:t> I believe message from God (Text)</a:t>
            </a:r>
          </a:p>
          <a:p>
            <a:r>
              <a:rPr lang="en-GB" baseline="0" dirty="0" smtClean="0"/>
              <a:t> I chose to accept message and consequences</a:t>
            </a:r>
          </a:p>
          <a:p>
            <a:r>
              <a:rPr lang="en-GB" baseline="0" dirty="0" smtClean="0"/>
              <a:t>Not unbiased approach. No apology for that – </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3</a:t>
            </a:fld>
            <a:endParaRPr lang="en-GB"/>
          </a:p>
        </p:txBody>
      </p:sp>
    </p:spTree>
    <p:extLst>
      <p:ext uri="{BB962C8B-B14F-4D97-AF65-F5344CB8AC3E}">
        <p14:creationId xmlns:p14="http://schemas.microsoft.com/office/powerpoint/2010/main" val="1673964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Bible claim about itself?.......Read</a:t>
            </a:r>
          </a:p>
          <a:p>
            <a:r>
              <a:rPr lang="en-GB" dirty="0" smtClean="0"/>
              <a:t> Separate scriptures!</a:t>
            </a:r>
          </a:p>
        </p:txBody>
      </p:sp>
      <p:sp>
        <p:nvSpPr>
          <p:cNvPr id="4" name="Slide Number Placeholder 3"/>
          <p:cNvSpPr>
            <a:spLocks noGrp="1"/>
          </p:cNvSpPr>
          <p:nvPr>
            <p:ph type="sldNum" sz="quarter" idx="10"/>
          </p:nvPr>
        </p:nvSpPr>
        <p:spPr/>
        <p:txBody>
          <a:bodyPr/>
          <a:lstStyle/>
          <a:p>
            <a:fld id="{661037B1-6E17-43B1-B61E-50E24F728241}" type="slidenum">
              <a:rPr lang="en-GB" smtClean="0"/>
              <a:t>4</a:t>
            </a:fld>
            <a:endParaRPr lang="en-GB"/>
          </a:p>
        </p:txBody>
      </p:sp>
    </p:spTree>
    <p:extLst>
      <p:ext uri="{BB962C8B-B14F-4D97-AF65-F5344CB8AC3E}">
        <p14:creationId xmlns:p14="http://schemas.microsoft.com/office/powerpoint/2010/main" val="3967706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Wise……salvation..</a:t>
            </a:r>
            <a:r>
              <a:rPr lang="en-GB" sz="1200" b="0" i="0" kern="1200" dirty="0" smtClean="0">
                <a:solidFill>
                  <a:schemeClr val="tx1"/>
                </a:solidFill>
                <a:effectLst/>
                <a:latin typeface="+mn-lt"/>
                <a:ea typeface="+mn-ea"/>
                <a:cs typeface="+mn-cs"/>
              </a:rPr>
              <a:t>  being saved or delivered from some dire situation.</a:t>
            </a:r>
          </a:p>
          <a:p>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Bold claim - </a:t>
            </a:r>
            <a:r>
              <a:rPr lang="en-GB" baseline="0" dirty="0" smtClean="0"/>
              <a:t>How much literature can you say that about</a:t>
            </a:r>
            <a:r>
              <a:rPr lang="en-GB"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a:t>
            </a:r>
            <a:endParaRPr lang="en-GB" baseline="0" dirty="0" smtClean="0"/>
          </a:p>
          <a:p>
            <a:endParaRPr lang="en-GB" baseline="0" dirty="0" smtClean="0"/>
          </a:p>
          <a:p>
            <a:endParaRPr lang="en-GB" baseline="0"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5</a:t>
            </a:fld>
            <a:endParaRPr lang="en-GB"/>
          </a:p>
        </p:txBody>
      </p:sp>
    </p:spTree>
    <p:extLst>
      <p:ext uri="{BB962C8B-B14F-4D97-AF65-F5344CB8AC3E}">
        <p14:creationId xmlns:p14="http://schemas.microsoft.com/office/powerpoint/2010/main" val="3967706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Read Vs:16</a:t>
            </a:r>
            <a:endParaRPr lang="en-GB" baseline="0" dirty="0" smtClean="0"/>
          </a:p>
          <a:p>
            <a:r>
              <a:rPr lang="en-GB" baseline="0" dirty="0" smtClean="0"/>
              <a:t> Message is worth something –Profitable</a:t>
            </a:r>
          </a:p>
          <a:p>
            <a:r>
              <a:rPr lang="en-GB" baseline="0" dirty="0" smtClean="0"/>
              <a:t>Claims from God –All </a:t>
            </a:r>
            <a:r>
              <a:rPr lang="en-GB" baseline="0" dirty="0" err="1" smtClean="0"/>
              <a:t>powerfull</a:t>
            </a:r>
            <a:r>
              <a:rPr lang="en-GB" baseline="0" dirty="0" smtClean="0"/>
              <a:t>…</a:t>
            </a:r>
          </a:p>
          <a:p>
            <a:r>
              <a:rPr lang="en-GB" baseline="0" dirty="0" smtClean="0"/>
              <a:t> Stands </a:t>
            </a:r>
            <a:r>
              <a:rPr lang="en-GB" baseline="0" dirty="0" err="1" smtClean="0"/>
              <a:t>upto</a:t>
            </a:r>
            <a:r>
              <a:rPr lang="en-GB" baseline="0" dirty="0" smtClean="0"/>
              <a:t> testing</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Instructs how to be righteous….</a:t>
            </a:r>
            <a:r>
              <a:rPr lang="en-GB" sz="1200" b="0" i="0" kern="1200" dirty="0" smtClean="0">
                <a:solidFill>
                  <a:schemeClr val="tx1"/>
                </a:solidFill>
                <a:effectLst/>
                <a:latin typeface="+mn-lt"/>
                <a:ea typeface="+mn-ea"/>
                <a:cs typeface="+mn-cs"/>
              </a:rPr>
              <a:t> integrity, equity, justice, straightness, innocent, true, sincere</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How much literature can makes that claim? </a:t>
            </a:r>
          </a:p>
          <a:p>
            <a:endParaRPr lang="en-GB" baseline="0" dirty="0" smtClean="0"/>
          </a:p>
          <a:p>
            <a:r>
              <a:rPr lang="en-GB" baseline="0" dirty="0" smtClean="0"/>
              <a:t>If you choose accept to follow God the Words will change lives..</a:t>
            </a:r>
          </a:p>
          <a:p>
            <a:endParaRPr lang="en-GB" baseline="0" dirty="0" smtClean="0"/>
          </a:p>
          <a:p>
            <a:r>
              <a:rPr lang="en-GB" baseline="0" dirty="0" smtClean="0"/>
              <a:t>very challenging to an individual.</a:t>
            </a:r>
          </a:p>
          <a:p>
            <a:r>
              <a:rPr lang="en-GB" baseline="0" dirty="0" smtClean="0"/>
              <a:t> Life choice will have to be made </a:t>
            </a:r>
          </a:p>
          <a:p>
            <a:r>
              <a:rPr lang="en-GB" baseline="0" dirty="0" smtClean="0"/>
              <a:t> most don’t like being told how to live – </a:t>
            </a:r>
          </a:p>
          <a:p>
            <a:r>
              <a:rPr lang="en-GB" baseline="0" dirty="0" smtClean="0"/>
              <a:t>result try discredit it</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6</a:t>
            </a:fld>
            <a:endParaRPr lang="en-GB"/>
          </a:p>
        </p:txBody>
      </p:sp>
    </p:spTree>
    <p:extLst>
      <p:ext uri="{BB962C8B-B14F-4D97-AF65-F5344CB8AC3E}">
        <p14:creationId xmlns:p14="http://schemas.microsoft.com/office/powerpoint/2010/main" val="3967706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are the criticisms?</a:t>
            </a:r>
          </a:p>
          <a:p>
            <a:r>
              <a:rPr lang="en-GB" baseline="0" dirty="0" smtClean="0"/>
              <a:t> 4 main….</a:t>
            </a:r>
          </a:p>
          <a:p>
            <a:r>
              <a:rPr lang="en-GB" baseline="0" dirty="0" smtClean="0"/>
              <a:t>1: interesting story book with moral connotations, Fiction, Made up. </a:t>
            </a:r>
          </a:p>
          <a:p>
            <a:r>
              <a:rPr lang="en-GB" baseline="0" dirty="0" smtClean="0"/>
              <a:t>2: prophecy accurate by chance- if you make loads of predictions some inevitably come true - Flawed argument</a:t>
            </a:r>
          </a:p>
          <a:p>
            <a:r>
              <a:rPr lang="en-GB" baseline="0" dirty="0" smtClean="0"/>
              <a:t>3: So old…. Need Go forward with modern advances not backwards, outdated, not </a:t>
            </a:r>
            <a:r>
              <a:rPr lang="en-GB" baseline="0" dirty="0" err="1" smtClean="0"/>
              <a:t>relevent</a:t>
            </a:r>
            <a:r>
              <a:rPr lang="en-GB" baseline="0" dirty="0" smtClean="0"/>
              <a:t>.</a:t>
            </a:r>
          </a:p>
          <a:p>
            <a:r>
              <a:rPr lang="en-GB" baseline="0" dirty="0" smtClean="0"/>
              <a:t>4: says do no harm to no man yet told to destroy enemies.</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7</a:t>
            </a:fld>
            <a:endParaRPr lang="en-GB"/>
          </a:p>
        </p:txBody>
      </p:sp>
    </p:spTree>
    <p:extLst>
      <p:ext uri="{BB962C8B-B14F-4D97-AF65-F5344CB8AC3E}">
        <p14:creationId xmlns:p14="http://schemas.microsoft.com/office/powerpoint/2010/main" val="2812547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Detailed</a:t>
            </a:r>
            <a:r>
              <a:rPr lang="en-GB" baseline="0" dirty="0" smtClean="0"/>
              <a:t> descriptions found in bible could not be verified, too specific in detail to be true – Simply made up</a:t>
            </a:r>
          </a:p>
          <a:p>
            <a:r>
              <a:rPr lang="en-GB" baseline="0" dirty="0" smtClean="0"/>
              <a:t> Yet last few decades archaeology has revealed just how accurate the bible has been. </a:t>
            </a:r>
          </a:p>
          <a:p>
            <a:r>
              <a:rPr lang="en-GB" baseline="0" dirty="0" smtClean="0"/>
              <a:t>Look at some e.g. in </a:t>
            </a:r>
            <a:r>
              <a:rPr lang="en-GB" baseline="0" dirty="0" err="1" smtClean="0"/>
              <a:t>mo</a:t>
            </a:r>
            <a:r>
              <a:rPr lang="en-GB" baseline="0" dirty="0" smtClean="0"/>
              <a:t>…..that help prove people, places &amp; events</a:t>
            </a:r>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9</a:t>
            </a:fld>
            <a:endParaRPr lang="en-GB"/>
          </a:p>
        </p:txBody>
      </p:sp>
    </p:spTree>
    <p:extLst>
      <p:ext uri="{BB962C8B-B14F-4D97-AF65-F5344CB8AC3E}">
        <p14:creationId xmlns:p14="http://schemas.microsoft.com/office/powerpoint/2010/main" val="2370400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Geology proves rather than</a:t>
            </a:r>
            <a:r>
              <a:rPr lang="en-GB" baseline="0" dirty="0" smtClean="0"/>
              <a:t> disproves.</a:t>
            </a:r>
          </a:p>
          <a:p>
            <a:r>
              <a:rPr lang="en-GB" baseline="0" dirty="0" smtClean="0"/>
              <a:t> </a:t>
            </a:r>
            <a:r>
              <a:rPr lang="en-GB" baseline="0" dirty="0" err="1" smtClean="0"/>
              <a:t>eg</a:t>
            </a:r>
            <a:r>
              <a:rPr lang="en-GB" baseline="0" dirty="0" smtClean="0"/>
              <a:t> Noah sedimentary rock is found in mountains – formed by water</a:t>
            </a:r>
          </a:p>
          <a:p>
            <a:r>
              <a:rPr lang="en-GB" baseline="0" dirty="0" smtClean="0"/>
              <a:t> not spend time on this as it’s a whole subject in self and have </a:t>
            </a:r>
            <a:r>
              <a:rPr lang="en-GB" baseline="0" dirty="0" smtClean="0"/>
              <a:t>other </a:t>
            </a:r>
            <a:r>
              <a:rPr lang="en-GB" baseline="0" dirty="0" smtClean="0"/>
              <a:t>talks on our </a:t>
            </a:r>
            <a:r>
              <a:rPr lang="en-GB" baseline="0" dirty="0" smtClean="0"/>
              <a:t>channel </a:t>
            </a:r>
            <a:r>
              <a:rPr lang="en-GB" baseline="0" dirty="0" smtClean="0"/>
              <a:t>that deal with this in gr8 detail.</a:t>
            </a:r>
          </a:p>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10</a:t>
            </a:fld>
            <a:endParaRPr lang="en-GB"/>
          </a:p>
        </p:txBody>
      </p:sp>
    </p:spTree>
    <p:extLst>
      <p:ext uri="{BB962C8B-B14F-4D97-AF65-F5344CB8AC3E}">
        <p14:creationId xmlns:p14="http://schemas.microsoft.com/office/powerpoint/2010/main" val="3380465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Bible no</a:t>
            </a:r>
            <a:r>
              <a:rPr lang="en-GB" baseline="0" dirty="0" smtClean="0"/>
              <a:t>t only history available to us – many nations mentioned in bible have left records of dealings with God and his chosen people the Jews.</a:t>
            </a:r>
          </a:p>
          <a:p>
            <a:r>
              <a:rPr lang="en-GB" baseline="0" dirty="0" smtClean="0"/>
              <a:t> other contemporary historians left detailed accounts, artefacts, inscriptions </a:t>
            </a:r>
          </a:p>
          <a:p>
            <a:r>
              <a:rPr lang="en-GB" baseline="0" dirty="0" smtClean="0"/>
              <a:t>Corroborate, harmonise or support bible record.</a:t>
            </a:r>
          </a:p>
          <a:p>
            <a:endParaRPr lang="en-GB" baseline="0" dirty="0" smtClean="0"/>
          </a:p>
          <a:p>
            <a:r>
              <a:rPr lang="en-GB" baseline="0" dirty="0" smtClean="0"/>
              <a:t>Lets look at some archaeological evidence that has been discovered, in terms of human history, only recently.</a:t>
            </a:r>
          </a:p>
          <a:p>
            <a:r>
              <a:rPr lang="en-GB" baseline="0" dirty="0" smtClean="0"/>
              <a:t> there are a few</a:t>
            </a:r>
          </a:p>
          <a:p>
            <a:r>
              <a:rPr lang="en-GB" baseline="0" dirty="0" smtClean="0"/>
              <a:t>@</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11</a:t>
            </a:fld>
            <a:endParaRPr lang="en-GB"/>
          </a:p>
        </p:txBody>
      </p:sp>
    </p:spTree>
    <p:extLst>
      <p:ext uri="{BB962C8B-B14F-4D97-AF65-F5344CB8AC3E}">
        <p14:creationId xmlns:p14="http://schemas.microsoft.com/office/powerpoint/2010/main" val="4204733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Replica</a:t>
            </a:r>
          </a:p>
          <a:p>
            <a:r>
              <a:rPr lang="en-GB" dirty="0" smtClean="0"/>
              <a:t>Inscribed</a:t>
            </a:r>
            <a:r>
              <a:rPr lang="en-GB" baseline="0" dirty="0" smtClean="0"/>
              <a:t> </a:t>
            </a:r>
            <a:r>
              <a:rPr lang="en-GB" baseline="0" dirty="0" err="1" smtClean="0"/>
              <a:t>curiform</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Discovered in March 1879 in temple ruins of Babylon (now Iraq) by </a:t>
            </a:r>
            <a:r>
              <a:rPr lang="en-US" dirty="0" err="1" smtClean="0"/>
              <a:t>Hormuzd</a:t>
            </a:r>
            <a:r>
              <a:rPr lang="en-US" dirty="0" smtClean="0"/>
              <a:t> </a:t>
            </a:r>
            <a:r>
              <a:rPr lang="en-US" dirty="0" err="1" smtClean="0"/>
              <a:t>Rassam</a:t>
            </a:r>
            <a:r>
              <a:rPr lang="en-US" dirty="0" smtClean="0"/>
              <a:t> – an archaeologist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Details when Cyrus incorporated Babylon into the Persian Empire</a:t>
            </a:r>
          </a:p>
          <a:p>
            <a:endParaRPr lang="en-GB" baseline="0" dirty="0" smtClean="0"/>
          </a:p>
          <a:p>
            <a:r>
              <a:rPr lang="en-GB" baseline="0" dirty="0" smtClean="0"/>
              <a:t> how relate to bible?</a:t>
            </a:r>
          </a:p>
          <a:p>
            <a:r>
              <a:rPr lang="en-GB" baseline="0" dirty="0" smtClean="0"/>
              <a:t>@</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12</a:t>
            </a:fld>
            <a:endParaRPr lang="en-GB"/>
          </a:p>
        </p:txBody>
      </p:sp>
    </p:spTree>
    <p:extLst>
      <p:ext uri="{BB962C8B-B14F-4D97-AF65-F5344CB8AC3E}">
        <p14:creationId xmlns:p14="http://schemas.microsoft.com/office/powerpoint/2010/main" val="1054983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a:t>
            </a:r>
          </a:p>
          <a:p>
            <a:r>
              <a:rPr lang="en-GB" baseline="0" dirty="0" smtClean="0"/>
              <a:t> ‘how does it relate to the Bible’ text.</a:t>
            </a:r>
          </a:p>
          <a:p>
            <a:pPr>
              <a:lnSpc>
                <a:spcPct val="90000"/>
              </a:lnSpc>
            </a:pPr>
            <a:r>
              <a:rPr lang="en-US" dirty="0" smtClean="0"/>
              <a:t>Praises Cyrus, establishes his genealogy and presents him as a king in the line of kings </a:t>
            </a:r>
            <a:endParaRPr lang="en-US" dirty="0" smtClean="0"/>
          </a:p>
          <a:p>
            <a:pPr>
              <a:lnSpc>
                <a:spcPct val="90000"/>
              </a:lnSpc>
            </a:pPr>
            <a:endParaRPr lang="en-US" dirty="0" smtClean="0"/>
          </a:p>
          <a:p>
            <a:pPr>
              <a:lnSpc>
                <a:spcPct val="90000"/>
              </a:lnSpc>
            </a:pPr>
            <a:r>
              <a:rPr lang="en-US" dirty="0" err="1" smtClean="0"/>
              <a:t>Nabonidus</a:t>
            </a:r>
            <a:r>
              <a:rPr lang="en-US" dirty="0" smtClean="0"/>
              <a:t>, the Babylonian king Cyrus conquered, is denounced as an impious oppressor of the Babylonian </a:t>
            </a:r>
            <a:r>
              <a:rPr lang="en-US" dirty="0" smtClean="0"/>
              <a:t>people.</a:t>
            </a:r>
          </a:p>
          <a:p>
            <a:pPr>
              <a:lnSpc>
                <a:spcPct val="90000"/>
              </a:lnSpc>
            </a:pPr>
            <a:endParaRPr lang="en-US" dirty="0" smtClean="0"/>
          </a:p>
          <a:p>
            <a:pPr>
              <a:lnSpc>
                <a:spcPct val="90000"/>
              </a:lnSpc>
            </a:pPr>
            <a:r>
              <a:rPr lang="en-US" dirty="0" smtClean="0"/>
              <a:t>The cylinder presents Cyrus as the new ruler that the Babylonian god, </a:t>
            </a:r>
            <a:r>
              <a:rPr lang="en-US" dirty="0" err="1" smtClean="0"/>
              <a:t>Marduk</a:t>
            </a:r>
            <a:r>
              <a:rPr lang="en-US" dirty="0" smtClean="0"/>
              <a:t> chose to restore peace and order to </a:t>
            </a:r>
            <a:r>
              <a:rPr lang="en-US" dirty="0" smtClean="0"/>
              <a:t>Babylon.</a:t>
            </a:r>
          </a:p>
          <a:p>
            <a:pPr>
              <a:lnSpc>
                <a:spcPct val="90000"/>
              </a:lnSpc>
            </a:pPr>
            <a:endParaRPr lang="en-US" dirty="0" smtClean="0"/>
          </a:p>
          <a:p>
            <a:pPr>
              <a:lnSpc>
                <a:spcPct val="90000"/>
              </a:lnSpc>
            </a:pPr>
            <a:r>
              <a:rPr lang="en-US" dirty="0" smtClean="0"/>
              <a:t>It says that the Babylonian people welcomed Cyrus as the new ruler of Babylon and that he entered the city in </a:t>
            </a:r>
            <a:r>
              <a:rPr lang="en-US" dirty="0" smtClean="0"/>
              <a:t>peace.</a:t>
            </a:r>
          </a:p>
          <a:p>
            <a:pPr>
              <a:lnSpc>
                <a:spcPct val="90000"/>
              </a:lnSpc>
            </a:pPr>
            <a:endParaRPr lang="en-US" dirty="0" smtClean="0"/>
          </a:p>
          <a:p>
            <a:pPr>
              <a:lnSpc>
                <a:spcPct val="90000"/>
              </a:lnSpc>
            </a:pPr>
            <a:r>
              <a:rPr lang="en-US" dirty="0" smtClean="0"/>
              <a:t>Cyrus is praised for improving the lives of the Babylonian people, allowing displaced peoples to return to their lands, and for restoring temples in the empire</a:t>
            </a:r>
          </a:p>
          <a:p>
            <a:pPr>
              <a:lnSpc>
                <a:spcPct val="90000"/>
              </a:lnSpc>
            </a:pPr>
            <a:endParaRPr lang="en-US" dirty="0" smtClean="0"/>
          </a:p>
          <a:p>
            <a:r>
              <a:rPr lang="en-GB" baseline="0" dirty="0" smtClean="0"/>
              <a:t>So lets highlight the passage we see there….     @ </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13</a:t>
            </a:fld>
            <a:endParaRPr lang="en-GB"/>
          </a:p>
        </p:txBody>
      </p:sp>
    </p:spTree>
    <p:extLst>
      <p:ext uri="{BB962C8B-B14F-4D97-AF65-F5344CB8AC3E}">
        <p14:creationId xmlns:p14="http://schemas.microsoft.com/office/powerpoint/2010/main" val="3808942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1</a:t>
            </a:r>
            <a:r>
              <a:rPr lang="en-GB" baseline="30000" dirty="0" smtClean="0"/>
              <a:t>st</a:t>
            </a:r>
            <a:r>
              <a:rPr lang="en-GB" dirty="0" smtClean="0"/>
              <a:t> line</a:t>
            </a:r>
          </a:p>
          <a:p>
            <a:r>
              <a:rPr lang="en-GB" dirty="0" smtClean="0"/>
              <a:t> Coincidence or collaboration or documented</a:t>
            </a:r>
            <a:r>
              <a:rPr lang="en-GB" baseline="0" dirty="0" smtClean="0"/>
              <a:t> fact.</a:t>
            </a:r>
          </a:p>
          <a:p>
            <a:endParaRPr lang="en-GB" baseline="0" dirty="0" smtClean="0"/>
          </a:p>
          <a:p>
            <a:r>
              <a:rPr lang="en-GB" baseline="0" dirty="0" smtClean="0"/>
              <a:t>Read 2</a:t>
            </a:r>
            <a:r>
              <a:rPr lang="en-GB" baseline="30000" dirty="0" smtClean="0"/>
              <a:t>nd</a:t>
            </a:r>
            <a:r>
              <a:rPr lang="en-GB" baseline="0" dirty="0" smtClean="0"/>
              <a:t> line</a:t>
            </a:r>
          </a:p>
          <a:p>
            <a:r>
              <a:rPr lang="en-GB" baseline="0" dirty="0" smtClean="0"/>
              <a:t>external piece of evidence that confirms the Biblical account</a:t>
            </a:r>
            <a:r>
              <a:rPr lang="en-GB" baseline="0" dirty="0" smtClean="0"/>
              <a:t>.</a:t>
            </a:r>
          </a:p>
          <a:p>
            <a:r>
              <a:rPr lang="en-GB" baseline="0" dirty="0" smtClean="0"/>
              <a:t> serious implications!</a:t>
            </a:r>
            <a:endParaRPr lang="en-GB" baseline="0" dirty="0" smtClean="0"/>
          </a:p>
          <a:p>
            <a:r>
              <a:rPr lang="en-GB" baseline="0" dirty="0" smtClean="0"/>
              <a:t> Ask your self What does this mean to you as individual</a:t>
            </a:r>
            <a:r>
              <a:rPr lang="en-GB" baseline="0" dirty="0" smtClean="0"/>
              <a:t>?</a:t>
            </a:r>
          </a:p>
          <a:p>
            <a:endParaRPr lang="en-GB" baseline="0" dirty="0" smtClean="0"/>
          </a:p>
          <a:p>
            <a:r>
              <a:rPr lang="en-GB" baseline="0" dirty="0" smtClean="0"/>
              <a:t> for long time claimed Babylon not existed this cylinder pops up  - not only confirms existed , confirms Bible account!</a:t>
            </a:r>
          </a:p>
          <a:p>
            <a:endParaRPr lang="en-GB" baseline="0" dirty="0" smtClean="0"/>
          </a:p>
          <a:p>
            <a:r>
              <a:rPr lang="en-GB" baseline="0" dirty="0" smtClean="0"/>
              <a:t>Significance of the find?       @ </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14</a:t>
            </a:fld>
            <a:endParaRPr lang="en-GB"/>
          </a:p>
        </p:txBody>
      </p:sp>
    </p:spTree>
    <p:extLst>
      <p:ext uri="{BB962C8B-B14F-4D97-AF65-F5344CB8AC3E}">
        <p14:creationId xmlns:p14="http://schemas.microsoft.com/office/powerpoint/2010/main" val="774633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Read</a:t>
            </a:r>
          </a:p>
          <a:p>
            <a:pPr>
              <a:spcBef>
                <a:spcPct val="0"/>
              </a:spcBef>
            </a:pPr>
            <a:r>
              <a:rPr lang="en-US" dirty="0" smtClean="0"/>
              <a:t>@</a:t>
            </a:r>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25D3CD-5C4D-4607-9E54-2C011BA8D6ED}" type="slidenum">
              <a:rPr lang="en-US">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154440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425D3CD-5C4D-4607-9E54-2C011BA8D6ED}" type="slidenum">
              <a:rPr lang="en-US"/>
              <a:pPr/>
              <a:t>16</a:t>
            </a:fld>
            <a:endParaRPr lang="en-US"/>
          </a:p>
        </p:txBody>
      </p:sp>
    </p:spTree>
    <p:extLst>
      <p:ext uri="{BB962C8B-B14F-4D97-AF65-F5344CB8AC3E}">
        <p14:creationId xmlns:p14="http://schemas.microsoft.com/office/powerpoint/2010/main" val="1605846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 ‘what is it’</a:t>
            </a:r>
          </a:p>
          <a:p>
            <a:r>
              <a:rPr lang="en-GB" dirty="0" smtClean="0"/>
              <a:t> again, Claimed by critics Nineveh never existed so discounted story of Jonah</a:t>
            </a:r>
          </a:p>
          <a:p>
            <a:r>
              <a:rPr lang="en-GB" dirty="0" smtClean="0"/>
              <a:t>Read </a:t>
            </a:r>
            <a:r>
              <a:rPr lang="en-GB" dirty="0" err="1" smtClean="0"/>
              <a:t>upto</a:t>
            </a:r>
            <a:r>
              <a:rPr lang="en-GB" dirty="0" smtClean="0"/>
              <a:t> </a:t>
            </a:r>
            <a:r>
              <a:rPr lang="en-GB" baseline="0" dirty="0" smtClean="0"/>
              <a:t>quote </a:t>
            </a:r>
            <a:r>
              <a:rPr lang="en-GB" baseline="0" dirty="0" smtClean="0"/>
              <a:t>– </a:t>
            </a:r>
            <a:r>
              <a:rPr lang="en-GB" baseline="0" dirty="0" smtClean="0"/>
              <a:t> then next page…….@</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17</a:t>
            </a:fld>
            <a:endParaRPr lang="en-GB"/>
          </a:p>
        </p:txBody>
      </p:sp>
    </p:spTree>
    <p:extLst>
      <p:ext uri="{BB962C8B-B14F-4D97-AF65-F5344CB8AC3E}">
        <p14:creationId xmlns:p14="http://schemas.microsoft.com/office/powerpoint/2010/main" val="10458109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Let look at another piece of archaeology evidence…..</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18</a:t>
            </a:fld>
            <a:endParaRPr lang="en-GB"/>
          </a:p>
        </p:txBody>
      </p:sp>
    </p:spTree>
    <p:extLst>
      <p:ext uri="{BB962C8B-B14F-4D97-AF65-F5344CB8AC3E}">
        <p14:creationId xmlns:p14="http://schemas.microsoft.com/office/powerpoint/2010/main" val="1045810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a:t>
            </a:r>
          </a:p>
          <a:p>
            <a:r>
              <a:rPr lang="en-GB" smtClean="0"/>
              <a:t>‘ what is it’</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19</a:t>
            </a:fld>
            <a:endParaRPr lang="en-GB"/>
          </a:p>
        </p:txBody>
      </p:sp>
    </p:spTree>
    <p:extLst>
      <p:ext uri="{BB962C8B-B14F-4D97-AF65-F5344CB8AC3E}">
        <p14:creationId xmlns:p14="http://schemas.microsoft.com/office/powerpoint/2010/main" val="3095170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Israeli archaeologists have unearthed a seal impression belonging to a minister of the biblical King Zedekiah, which dates back 2,600 years, during an archaeological dig in Jerusalem's ancient City of David. The finding helps corroborate the story pertaining to the biblical minister's demand to have the prophet Jeremiah killed.</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seal impression, or bulla, with the name </a:t>
            </a:r>
            <a:r>
              <a:rPr lang="en-GB" sz="1200" b="0" i="0" kern="1200" dirty="0" err="1" smtClean="0">
                <a:solidFill>
                  <a:schemeClr val="tx1"/>
                </a:solidFill>
                <a:effectLst/>
                <a:latin typeface="+mn-lt"/>
                <a:ea typeface="+mn-ea"/>
                <a:cs typeface="+mn-cs"/>
              </a:rPr>
              <a:t>Ged-alya-hu</a:t>
            </a:r>
            <a:r>
              <a:rPr lang="en-GB" sz="1200" b="0" i="0" kern="1200" dirty="0" smtClean="0">
                <a:solidFill>
                  <a:schemeClr val="tx1"/>
                </a:solidFill>
                <a:effectLst/>
                <a:latin typeface="+mn-lt"/>
                <a:ea typeface="+mn-ea"/>
                <a:cs typeface="+mn-cs"/>
              </a:rPr>
              <a:t> ben </a:t>
            </a:r>
            <a:r>
              <a:rPr lang="en-GB" sz="1200" b="0" i="0" kern="1200" dirty="0" err="1" smtClean="0">
                <a:solidFill>
                  <a:schemeClr val="tx1"/>
                </a:solidFill>
                <a:effectLst/>
                <a:latin typeface="+mn-lt"/>
                <a:ea typeface="+mn-ea"/>
                <a:cs typeface="+mn-cs"/>
              </a:rPr>
              <a:t>Pashur</a:t>
            </a:r>
            <a:r>
              <a:rPr lang="en-GB" sz="1200" b="0" i="0" kern="1200" dirty="0" smtClean="0">
                <a:solidFill>
                  <a:schemeClr val="tx1"/>
                </a:solidFill>
                <a:effectLst/>
                <a:latin typeface="+mn-lt"/>
                <a:ea typeface="+mn-ea"/>
                <a:cs typeface="+mn-cs"/>
              </a:rPr>
              <a:t>, who served as minister to King Zedekiah (597-586 BCE) according to the Book of Jeremiah, was found completely intact just meters away from a separate seal impression of another of </a:t>
            </a:r>
            <a:r>
              <a:rPr lang="en-GB" sz="1200" b="0" i="0" kern="1200" dirty="0" err="1" smtClean="0">
                <a:solidFill>
                  <a:schemeClr val="tx1"/>
                </a:solidFill>
                <a:effectLst/>
                <a:latin typeface="+mn-lt"/>
                <a:ea typeface="+mn-ea"/>
                <a:cs typeface="+mn-cs"/>
              </a:rPr>
              <a:t>Zedekia's</a:t>
            </a:r>
            <a:r>
              <a:rPr lang="en-GB" sz="1200" b="0" i="0" kern="1200" dirty="0" smtClean="0">
                <a:solidFill>
                  <a:schemeClr val="tx1"/>
                </a:solidFill>
                <a:effectLst/>
                <a:latin typeface="+mn-lt"/>
                <a:ea typeface="+mn-ea"/>
                <a:cs typeface="+mn-cs"/>
              </a:rPr>
              <a:t> ministers, </a:t>
            </a:r>
            <a:r>
              <a:rPr lang="en-GB" sz="1200" b="0" i="0" kern="1200" dirty="0" err="1" smtClean="0">
                <a:solidFill>
                  <a:schemeClr val="tx1"/>
                </a:solidFill>
                <a:effectLst/>
                <a:latin typeface="+mn-lt"/>
                <a:ea typeface="+mn-ea"/>
                <a:cs typeface="+mn-cs"/>
              </a:rPr>
              <a:t>Yehu-kual</a:t>
            </a:r>
            <a:r>
              <a:rPr lang="en-GB" sz="1200" b="0" i="0" kern="1200" dirty="0" smtClean="0">
                <a:solidFill>
                  <a:schemeClr val="tx1"/>
                </a:solidFill>
                <a:effectLst/>
                <a:latin typeface="+mn-lt"/>
                <a:ea typeface="+mn-ea"/>
                <a:cs typeface="+mn-cs"/>
              </a:rPr>
              <a:t> ben </a:t>
            </a:r>
            <a:r>
              <a:rPr lang="en-GB" sz="1200" b="0" i="0" kern="1200" dirty="0" err="1" smtClean="0">
                <a:solidFill>
                  <a:schemeClr val="tx1"/>
                </a:solidFill>
                <a:effectLst/>
                <a:latin typeface="+mn-lt"/>
                <a:ea typeface="+mn-ea"/>
                <a:cs typeface="+mn-cs"/>
              </a:rPr>
              <a:t>Shel-emy-ahu</a:t>
            </a:r>
            <a:r>
              <a:rPr lang="en-GB" sz="1200" b="0" i="0" kern="1200" dirty="0" smtClean="0">
                <a:solidFill>
                  <a:schemeClr val="tx1"/>
                </a:solidFill>
                <a:effectLst/>
                <a:latin typeface="+mn-lt"/>
                <a:ea typeface="+mn-ea"/>
                <a:cs typeface="+mn-cs"/>
              </a:rPr>
              <a:t>, which was unearthed three years ago.</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Both ministers are mentioned in the Book of Jeremiah (Jeremiah 38 1-4) along with two other ministers when they came to King Zedekiah demanding the death of the prophet Jeremiah for preaching to the besieged city to surrender. Advertisement</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impressions, measuring 1 cm in diameter each, were found among the debris of the destruction of the First Temple period, by an excavation team led by </a:t>
            </a:r>
            <a:r>
              <a:rPr lang="en-GB" sz="1200" b="0" i="0" kern="1200" dirty="0" err="1" smtClean="0">
                <a:solidFill>
                  <a:schemeClr val="tx1"/>
                </a:solidFill>
                <a:effectLst/>
                <a:latin typeface="+mn-lt"/>
                <a:ea typeface="+mn-ea"/>
                <a:cs typeface="+mn-cs"/>
              </a:rPr>
              <a:t>Prof.</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Eilat</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of the Hebrew University of Jerusalem.</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excavation at the history-rich City of David, which is located just outside the walls of the Old City near Dung Gate, has proven, in recent years, to be a treasure trove for archaeologists.</a:t>
            </a:r>
          </a:p>
          <a:p>
            <a:r>
              <a:rPr lang="en-GB" sz="1200" b="0" i="0" kern="1200" dirty="0" smtClean="0">
                <a:solidFill>
                  <a:schemeClr val="tx1"/>
                </a:solidFill>
                <a:effectLst/>
                <a:latin typeface="+mn-lt"/>
                <a:ea typeface="+mn-ea"/>
                <a:cs typeface="+mn-cs"/>
              </a:rPr>
              <a:t>"Only rarely do archaeologists come across findings of significant figures in history, which help lift the dust of history and bring the biblical story to life in such a tangible way,"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said.</a:t>
            </a:r>
          </a:p>
          <a:p>
            <a:r>
              <a:rPr lang="en-GB" sz="1200" b="0" i="0" kern="1200" dirty="0" smtClean="0">
                <a:solidFill>
                  <a:schemeClr val="tx1"/>
                </a:solidFill>
                <a:effectLst/>
                <a:latin typeface="+mn-lt"/>
                <a:ea typeface="+mn-ea"/>
                <a:cs typeface="+mn-cs"/>
              </a:rPr>
              <a:t>The letters are in ancient Hebrew and are very clearly preserved,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added.</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61037B1-6E17-43B1-B61E-50E24F728241}" type="slidenum">
              <a:rPr lang="en-GB" smtClean="0"/>
              <a:t>21</a:t>
            </a:fld>
            <a:endParaRPr lang="en-GB"/>
          </a:p>
        </p:txBody>
      </p:sp>
    </p:spTree>
    <p:extLst>
      <p:ext uri="{BB962C8B-B14F-4D97-AF65-F5344CB8AC3E}">
        <p14:creationId xmlns:p14="http://schemas.microsoft.com/office/powerpoint/2010/main" val="33224939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 </a:t>
            </a:r>
            <a:r>
              <a:rPr lang="en-GB" sz="1200" b="0" i="0" kern="1200" dirty="0" smtClean="0">
                <a:solidFill>
                  <a:schemeClr val="tx1"/>
                </a:solidFill>
                <a:effectLst/>
                <a:latin typeface="+mn-lt"/>
                <a:ea typeface="+mn-ea"/>
                <a:cs typeface="+mn-cs"/>
              </a:rPr>
              <a:t>impressions, measuring 1 cm in diameter each, were found among the debris of the destruction of the First Temple period, by an excavation team led by </a:t>
            </a:r>
            <a:r>
              <a:rPr lang="en-GB" sz="1200" b="0" i="0" kern="1200" dirty="0" err="1" smtClean="0">
                <a:solidFill>
                  <a:schemeClr val="tx1"/>
                </a:solidFill>
                <a:effectLst/>
                <a:latin typeface="+mn-lt"/>
                <a:ea typeface="+mn-ea"/>
                <a:cs typeface="+mn-cs"/>
              </a:rPr>
              <a:t>Prof.</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Eilat</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of the Hebrew University of Jerusalem.</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The excavation at the history-rich City of David, which is located just outside the walls of the Old City near Dung Gate, has proven, in recent years, to be a treasure trove for archaeologists.</a:t>
            </a:r>
          </a:p>
          <a:p>
            <a:r>
              <a:rPr lang="en-GB" sz="1200" b="0" i="0" kern="1200" dirty="0" smtClean="0">
                <a:solidFill>
                  <a:schemeClr val="tx1"/>
                </a:solidFill>
                <a:effectLst/>
                <a:latin typeface="+mn-lt"/>
                <a:ea typeface="+mn-ea"/>
                <a:cs typeface="+mn-cs"/>
              </a:rPr>
              <a:t>"Only rarely do archaeologists come across findings of significant figures in history, which help lift the dust of history and bring the biblical story to life in such a tangible way,"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said.</a:t>
            </a:r>
          </a:p>
          <a:p>
            <a:r>
              <a:rPr lang="en-GB" sz="1200" b="0" i="0" kern="1200" dirty="0" smtClean="0">
                <a:solidFill>
                  <a:schemeClr val="tx1"/>
                </a:solidFill>
                <a:effectLst/>
                <a:latin typeface="+mn-lt"/>
                <a:ea typeface="+mn-ea"/>
                <a:cs typeface="+mn-cs"/>
              </a:rPr>
              <a:t>The letters are in ancient Hebrew and are very clearly preserved, </a:t>
            </a:r>
            <a:r>
              <a:rPr lang="en-GB" sz="1200" b="0" i="0" kern="1200" dirty="0" err="1" smtClean="0">
                <a:solidFill>
                  <a:schemeClr val="tx1"/>
                </a:solidFill>
                <a:effectLst/>
                <a:latin typeface="+mn-lt"/>
                <a:ea typeface="+mn-ea"/>
                <a:cs typeface="+mn-cs"/>
              </a:rPr>
              <a:t>Mazar</a:t>
            </a:r>
            <a:r>
              <a:rPr lang="en-GB" sz="1200" b="0" i="0" kern="1200" dirty="0" smtClean="0">
                <a:solidFill>
                  <a:schemeClr val="tx1"/>
                </a:solidFill>
                <a:effectLst/>
                <a:latin typeface="+mn-lt"/>
                <a:ea typeface="+mn-ea"/>
                <a:cs typeface="+mn-cs"/>
              </a:rPr>
              <a:t> </a:t>
            </a:r>
            <a:r>
              <a:rPr lang="en-GB" sz="1200" b="0" i="0" kern="1200" smtClean="0">
                <a:solidFill>
                  <a:schemeClr val="tx1"/>
                </a:solidFill>
                <a:effectLst/>
                <a:latin typeface="+mn-lt"/>
                <a:ea typeface="+mn-ea"/>
                <a:cs typeface="+mn-cs"/>
              </a:rPr>
              <a:t>added</a:t>
            </a:r>
            <a:r>
              <a:rPr lang="en-GB" sz="1200" b="0" i="0" kern="1200" smtClean="0">
                <a:solidFill>
                  <a:schemeClr val="tx1"/>
                </a:solidFill>
                <a:effectLst/>
                <a:latin typeface="+mn-lt"/>
                <a:ea typeface="+mn-ea"/>
                <a:cs typeface="+mn-cs"/>
              </a:rPr>
              <a:t>.</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61037B1-6E17-43B1-B61E-50E24F728241}" type="slidenum">
              <a:rPr lang="en-GB" smtClean="0"/>
              <a:t>22</a:t>
            </a:fld>
            <a:endParaRPr lang="en-GB"/>
          </a:p>
        </p:txBody>
      </p:sp>
    </p:spTree>
    <p:extLst>
      <p:ext uri="{BB962C8B-B14F-4D97-AF65-F5344CB8AC3E}">
        <p14:creationId xmlns:p14="http://schemas.microsoft.com/office/powerpoint/2010/main" val="3322493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The </a:t>
            </a:r>
            <a:r>
              <a:rPr lang="en-GB" sz="1200" b="1" i="0" kern="1200" dirty="0" smtClean="0">
                <a:solidFill>
                  <a:schemeClr val="tx1"/>
                </a:solidFill>
                <a:effectLst/>
                <a:latin typeface="+mn-lt"/>
                <a:ea typeface="+mn-ea"/>
                <a:cs typeface="+mn-cs"/>
              </a:rPr>
              <a:t>Tel Dan Stele</a:t>
            </a:r>
            <a:r>
              <a:rPr lang="en-GB" sz="1200" b="0" i="0" kern="1200" dirty="0" smtClean="0">
                <a:solidFill>
                  <a:schemeClr val="tx1"/>
                </a:solidFill>
                <a:effectLst/>
                <a:latin typeface="+mn-lt"/>
                <a:ea typeface="+mn-ea"/>
                <a:cs typeface="+mn-cs"/>
              </a:rPr>
              <a:t> is a broken </a:t>
            </a:r>
            <a:r>
              <a:rPr lang="en-GB" sz="1200" b="0" i="0" u="none" strike="noStrike" kern="1200" dirty="0" smtClean="0">
                <a:solidFill>
                  <a:schemeClr val="tx1"/>
                </a:solidFill>
                <a:effectLst/>
                <a:latin typeface="+mn-lt"/>
                <a:ea typeface="+mn-ea"/>
                <a:cs typeface="+mn-cs"/>
                <a:hlinkClick r:id="rId3" tooltip="Stele"/>
              </a:rPr>
              <a:t>stele</a:t>
            </a:r>
            <a:r>
              <a:rPr lang="en-GB" sz="1200" b="0" i="0" kern="1200" dirty="0" smtClean="0">
                <a:solidFill>
                  <a:schemeClr val="tx1"/>
                </a:solidFill>
                <a:effectLst/>
                <a:latin typeface="+mn-lt"/>
                <a:ea typeface="+mn-ea"/>
                <a:cs typeface="+mn-cs"/>
              </a:rPr>
              <a:t> (inscribed stone) discovered in 1993-94 during excavations at </a:t>
            </a:r>
            <a:r>
              <a:rPr lang="en-GB" sz="1200" b="0" i="0" u="none" strike="noStrike" kern="1200" dirty="0" smtClean="0">
                <a:solidFill>
                  <a:schemeClr val="tx1"/>
                </a:solidFill>
                <a:effectLst/>
                <a:latin typeface="+mn-lt"/>
                <a:ea typeface="+mn-ea"/>
                <a:cs typeface="+mn-cs"/>
                <a:hlinkClick r:id="rId4" tooltip="Tel Dan"/>
              </a:rPr>
              <a:t>Tel Dan</a:t>
            </a:r>
            <a:r>
              <a:rPr lang="en-GB" sz="1200" b="0" i="0" kern="1200" dirty="0" smtClean="0">
                <a:solidFill>
                  <a:schemeClr val="tx1"/>
                </a:solidFill>
                <a:effectLst/>
                <a:latin typeface="+mn-lt"/>
                <a:ea typeface="+mn-ea"/>
                <a:cs typeface="+mn-cs"/>
              </a:rPr>
              <a:t> in northern </a:t>
            </a:r>
            <a:r>
              <a:rPr lang="en-GB" sz="1200" b="0" i="0" u="none" strike="noStrike" kern="1200" dirty="0" smtClean="0">
                <a:solidFill>
                  <a:schemeClr val="tx1"/>
                </a:solidFill>
                <a:effectLst/>
                <a:latin typeface="+mn-lt"/>
                <a:ea typeface="+mn-ea"/>
                <a:cs typeface="+mn-cs"/>
                <a:hlinkClick r:id="rId5" tooltip="Israel"/>
              </a:rPr>
              <a:t>Israel</a:t>
            </a:r>
            <a:r>
              <a:rPr lang="en-GB" sz="1200" b="0" i="0" kern="1200" dirty="0" smtClean="0">
                <a:solidFill>
                  <a:schemeClr val="tx1"/>
                </a:solidFill>
                <a:effectLst/>
                <a:latin typeface="+mn-lt"/>
                <a:ea typeface="+mn-ea"/>
                <a:cs typeface="+mn-cs"/>
              </a:rPr>
              <a:t>.</a:t>
            </a:r>
          </a:p>
          <a:p>
            <a:r>
              <a:rPr lang="en-GB" sz="1200" b="0" i="0" kern="120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It consists of several fragments making up part of a triumphal inscription </a:t>
            </a:r>
            <a:r>
              <a:rPr lang="en-GB" sz="1200" b="0" i="0" kern="1200" dirty="0" err="1" smtClean="0">
                <a:solidFill>
                  <a:schemeClr val="tx1"/>
                </a:solidFill>
                <a:effectLst/>
                <a:latin typeface="+mn-lt"/>
                <a:ea typeface="+mn-ea"/>
                <a:cs typeface="+mn-cs"/>
              </a:rPr>
              <a:t>in</a:t>
            </a:r>
            <a:r>
              <a:rPr lang="en-GB" sz="1200" b="0" i="0" u="none" strike="noStrike" kern="1200" dirty="0" err="1" smtClean="0">
                <a:solidFill>
                  <a:schemeClr val="tx1"/>
                </a:solidFill>
                <a:effectLst/>
                <a:latin typeface="+mn-lt"/>
                <a:ea typeface="+mn-ea"/>
                <a:cs typeface="+mn-cs"/>
                <a:hlinkClick r:id="rId6" tooltip="Aramaic"/>
              </a:rPr>
              <a:t>Aramaic</a:t>
            </a:r>
            <a:r>
              <a:rPr lang="en-GB" sz="1200" b="0" i="0" kern="1200" dirty="0" smtClean="0">
                <a:solidFill>
                  <a:schemeClr val="tx1"/>
                </a:solidFill>
                <a:effectLst/>
                <a:latin typeface="+mn-lt"/>
                <a:ea typeface="+mn-ea"/>
                <a:cs typeface="+mn-cs"/>
              </a:rPr>
              <a:t>, left most probably by </a:t>
            </a:r>
            <a:r>
              <a:rPr lang="en-GB" sz="1200" b="0" i="0" u="none" strike="noStrike" kern="1200" dirty="0" err="1" smtClean="0">
                <a:solidFill>
                  <a:schemeClr val="tx1"/>
                </a:solidFill>
                <a:effectLst/>
                <a:latin typeface="+mn-lt"/>
                <a:ea typeface="+mn-ea"/>
                <a:cs typeface="+mn-cs"/>
                <a:hlinkClick r:id="rId7" tooltip="Hazael"/>
              </a:rPr>
              <a:t>Hazael</a:t>
            </a:r>
            <a:r>
              <a:rPr lang="en-GB" sz="1200" b="0" i="0" kern="1200" dirty="0" smtClean="0">
                <a:solidFill>
                  <a:schemeClr val="tx1"/>
                </a:solidFill>
                <a:effectLst/>
                <a:latin typeface="+mn-lt"/>
                <a:ea typeface="+mn-ea"/>
                <a:cs typeface="+mn-cs"/>
              </a:rPr>
              <a:t> of </a:t>
            </a:r>
            <a:r>
              <a:rPr lang="en-GB" sz="1200" b="0" i="0" u="none" strike="noStrike" kern="1200" dirty="0" smtClean="0">
                <a:solidFill>
                  <a:schemeClr val="tx1"/>
                </a:solidFill>
                <a:effectLst/>
                <a:latin typeface="+mn-lt"/>
                <a:ea typeface="+mn-ea"/>
                <a:cs typeface="+mn-cs"/>
                <a:hlinkClick r:id="rId8" tooltip="Aram-Damascus"/>
              </a:rPr>
              <a:t>Aram-Damascus</a:t>
            </a:r>
            <a:r>
              <a:rPr lang="en-GB" sz="1200" b="0" i="0" kern="1200" dirty="0" smtClean="0">
                <a:solidFill>
                  <a:schemeClr val="tx1"/>
                </a:solidFill>
                <a:effectLst/>
                <a:latin typeface="+mn-lt"/>
                <a:ea typeface="+mn-ea"/>
                <a:cs typeface="+mn-cs"/>
              </a:rPr>
              <a:t>, an important regional figure in the late 9th-century BCE. </a:t>
            </a:r>
            <a:endParaRPr lang="en-GB" sz="1200" b="0" i="0" kern="1200" dirty="0" smtClean="0">
              <a:solidFill>
                <a:schemeClr val="tx1"/>
              </a:solidFill>
              <a:effectLst/>
              <a:latin typeface="+mn-lt"/>
              <a:ea typeface="+mn-ea"/>
              <a:cs typeface="+mn-cs"/>
            </a:endParaRPr>
          </a:p>
          <a:p>
            <a:r>
              <a:rPr lang="en-GB" sz="1200" b="0" i="0" kern="1200" dirty="0" err="1" smtClean="0">
                <a:solidFill>
                  <a:schemeClr val="tx1"/>
                </a:solidFill>
                <a:effectLst/>
                <a:latin typeface="+mn-lt"/>
                <a:ea typeface="+mn-ea"/>
                <a:cs typeface="+mn-cs"/>
              </a:rPr>
              <a:t>Hazael</a:t>
            </a:r>
            <a:r>
              <a:rPr lang="en-GB" sz="1200" b="0" i="0" kern="120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(or more accurately, the unnamed king) boasts of his victories over the king of Israel and his ally the king of the "House of David" (</a:t>
            </a:r>
            <a:r>
              <a:rPr lang="en-GB" sz="1200" b="0" i="1" kern="1200" dirty="0" err="1" smtClean="0">
                <a:solidFill>
                  <a:schemeClr val="tx1"/>
                </a:solidFill>
                <a:effectLst/>
                <a:latin typeface="+mn-lt"/>
                <a:ea typeface="+mn-ea"/>
                <a:cs typeface="+mn-cs"/>
              </a:rPr>
              <a:t>bytdwd</a:t>
            </a:r>
            <a:r>
              <a:rPr lang="en-GB" sz="1200" b="0" i="0" kern="1200" dirty="0" smtClean="0">
                <a:solidFill>
                  <a:schemeClr val="tx1"/>
                </a:solidFill>
                <a:effectLst/>
                <a:latin typeface="+mn-lt"/>
                <a:ea typeface="+mn-ea"/>
                <a:cs typeface="+mn-cs"/>
              </a:rPr>
              <a:t>), the first time the name David had been found outside of the Bible.</a:t>
            </a:r>
            <a:r>
              <a:rPr lang="en-GB" sz="1200" b="0" i="0" u="none" strike="noStrike" kern="1200" baseline="30000" dirty="0" smtClean="0">
                <a:solidFill>
                  <a:schemeClr val="tx1"/>
                </a:solidFill>
                <a:effectLst/>
                <a:latin typeface="+mn-lt"/>
                <a:ea typeface="+mn-ea"/>
                <a:cs typeface="+mn-cs"/>
                <a:hlinkClick r:id="rId9"/>
              </a:rPr>
              <a:t>[1]</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61037B1-6E17-43B1-B61E-50E24F728241}" type="slidenum">
              <a:rPr lang="en-GB" smtClean="0"/>
              <a:t>23</a:t>
            </a:fld>
            <a:endParaRPr lang="en-GB"/>
          </a:p>
        </p:txBody>
      </p:sp>
    </p:spTree>
    <p:extLst>
      <p:ext uri="{BB962C8B-B14F-4D97-AF65-F5344CB8AC3E}">
        <p14:creationId xmlns:p14="http://schemas.microsoft.com/office/powerpoint/2010/main" val="33224939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27</a:t>
            </a:fld>
            <a:endParaRPr lang="en-GB"/>
          </a:p>
        </p:txBody>
      </p:sp>
    </p:spTree>
    <p:extLst>
      <p:ext uri="{BB962C8B-B14F-4D97-AF65-F5344CB8AC3E}">
        <p14:creationId xmlns:p14="http://schemas.microsoft.com/office/powerpoint/2010/main" val="2440752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sng" kern="1200" dirty="0" smtClean="0">
                <a:solidFill>
                  <a:schemeClr val="tx1"/>
                </a:solidFill>
                <a:effectLst/>
                <a:latin typeface="+mn-lt"/>
                <a:ea typeface="+mn-ea"/>
                <a:cs typeface="+mn-cs"/>
              </a:rPr>
              <a:t>Deuteronomy 28:49</a:t>
            </a:r>
          </a:p>
          <a:p>
            <a:r>
              <a:rPr lang="en-GB" sz="1200" b="1" i="0" kern="1200" dirty="0" smtClean="0">
                <a:solidFill>
                  <a:schemeClr val="tx1"/>
                </a:solidFill>
                <a:effectLst/>
                <a:latin typeface="+mn-lt"/>
                <a:ea typeface="+mn-ea"/>
                <a:cs typeface="+mn-cs"/>
              </a:rPr>
              <a:t>"The Lord shall bring a nation against thee from far, from the end of the earth, as swift as the eagle </a:t>
            </a:r>
            <a:r>
              <a:rPr lang="en-GB" sz="1200" b="1" i="0" kern="1200" dirty="0" err="1" smtClean="0">
                <a:solidFill>
                  <a:schemeClr val="tx1"/>
                </a:solidFill>
                <a:effectLst/>
                <a:latin typeface="+mn-lt"/>
                <a:ea typeface="+mn-ea"/>
                <a:cs typeface="+mn-cs"/>
              </a:rPr>
              <a:t>flieth</a:t>
            </a:r>
            <a:r>
              <a:rPr lang="en-GB" sz="1200" b="1" i="0" kern="1200" dirty="0" smtClean="0">
                <a:solidFill>
                  <a:schemeClr val="tx1"/>
                </a:solidFill>
                <a:effectLst/>
                <a:latin typeface="+mn-lt"/>
                <a:ea typeface="+mn-ea"/>
                <a:cs typeface="+mn-cs"/>
              </a:rPr>
              <a:t>; a nation whose tongue thou shalt not understand;"</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28</a:t>
            </a:fld>
            <a:endParaRPr lang="en-GB"/>
          </a:p>
        </p:txBody>
      </p:sp>
    </p:spTree>
    <p:extLst>
      <p:ext uri="{BB962C8B-B14F-4D97-AF65-F5344CB8AC3E}">
        <p14:creationId xmlns:p14="http://schemas.microsoft.com/office/powerpoint/2010/main" val="2441155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a:t>
            </a:r>
          </a:p>
          <a:p>
            <a:r>
              <a:rPr lang="en-GB" dirty="0" smtClean="0"/>
              <a:t> Lets look</a:t>
            </a:r>
            <a:r>
              <a:rPr lang="en-GB" baseline="0" dirty="0" smtClean="0"/>
              <a:t> at the 1</a:t>
            </a:r>
            <a:r>
              <a:rPr lang="en-GB" baseline="30000" dirty="0" smtClean="0"/>
              <a:t>st</a:t>
            </a:r>
            <a:r>
              <a:rPr lang="en-GB" baseline="0" dirty="0" smtClean="0"/>
              <a:t> of those </a:t>
            </a:r>
          </a:p>
          <a:p>
            <a:r>
              <a:rPr lang="en-GB" baseline="0" dirty="0" smtClean="0"/>
              <a:t>Daniel image….</a:t>
            </a:r>
          </a:p>
          <a:p>
            <a:r>
              <a:rPr lang="en-GB" baseline="0" dirty="0" smtClean="0"/>
              <a:t>@</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29</a:t>
            </a:fld>
            <a:endParaRPr lang="en-GB"/>
          </a:p>
        </p:txBody>
      </p:sp>
    </p:spTree>
    <p:extLst>
      <p:ext uri="{BB962C8B-B14F-4D97-AF65-F5344CB8AC3E}">
        <p14:creationId xmlns:p14="http://schemas.microsoft.com/office/powerpoint/2010/main" val="1228918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30</a:t>
            </a:fld>
            <a:endParaRPr lang="en-GB"/>
          </a:p>
        </p:txBody>
      </p:sp>
    </p:spTree>
    <p:extLst>
      <p:ext uri="{BB962C8B-B14F-4D97-AF65-F5344CB8AC3E}">
        <p14:creationId xmlns:p14="http://schemas.microsoft.com/office/powerpoint/2010/main" val="2119792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WE HAVE RELIABLE</a:t>
            </a:r>
            <a:r>
              <a:rPr lang="en-GB" baseline="0" dirty="0" smtClean="0"/>
              <a:t> PROFETIC MESSAGE!</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36</a:t>
            </a:fld>
            <a:endParaRPr lang="en-GB"/>
          </a:p>
        </p:txBody>
      </p:sp>
    </p:spTree>
    <p:extLst>
      <p:ext uri="{BB962C8B-B14F-4D97-AF65-F5344CB8AC3E}">
        <p14:creationId xmlns:p14="http://schemas.microsoft.com/office/powerpoint/2010/main" val="977922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Seen</a:t>
            </a:r>
            <a:r>
              <a:rPr lang="en-GB" baseline="0" dirty="0" smtClean="0"/>
              <a:t> this to be true from arch and historic view point </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40</a:t>
            </a:fld>
            <a:endParaRPr lang="en-GB"/>
          </a:p>
        </p:txBody>
      </p:sp>
    </p:spTree>
    <p:extLst>
      <p:ext uri="{BB962C8B-B14F-4D97-AF65-F5344CB8AC3E}">
        <p14:creationId xmlns:p14="http://schemas.microsoft.com/office/powerpoint/2010/main" val="1391928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Shown how arch proves not disproves bible credibility</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41</a:t>
            </a:fld>
            <a:endParaRPr lang="en-GB"/>
          </a:p>
        </p:txBody>
      </p:sp>
    </p:spTree>
    <p:extLst>
      <p:ext uri="{BB962C8B-B14F-4D97-AF65-F5344CB8AC3E}">
        <p14:creationId xmlns:p14="http://schemas.microsoft.com/office/powerpoint/2010/main" val="21912445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another</a:t>
            </a:r>
            <a:endParaRPr lang="en-GB" dirty="0"/>
          </a:p>
        </p:txBody>
      </p:sp>
      <p:sp>
        <p:nvSpPr>
          <p:cNvPr id="4" name="Slide Number Placeholder 3"/>
          <p:cNvSpPr>
            <a:spLocks noGrp="1"/>
          </p:cNvSpPr>
          <p:nvPr>
            <p:ph type="sldNum" sz="quarter" idx="10"/>
          </p:nvPr>
        </p:nvSpPr>
        <p:spPr/>
        <p:txBody>
          <a:bodyPr/>
          <a:lstStyle/>
          <a:p>
            <a:fld id="{661037B1-6E17-43B1-B61E-50E24F728241}" type="slidenum">
              <a:rPr lang="en-GB" smtClean="0"/>
              <a:t>47</a:t>
            </a:fld>
            <a:endParaRPr lang="en-GB"/>
          </a:p>
        </p:txBody>
      </p:sp>
    </p:spTree>
    <p:extLst>
      <p:ext uri="{BB962C8B-B14F-4D97-AF65-F5344CB8AC3E}">
        <p14:creationId xmlns:p14="http://schemas.microsoft.com/office/powerpoint/2010/main" val="30147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E91E250-4BBF-4AEC-9705-58ED23A203A1}" type="datetimeFigureOut">
              <a:rPr lang="en-GB" smtClean="0"/>
              <a:t>21/11/2013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852326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91E250-4BBF-4AEC-9705-58ED23A203A1}" type="datetimeFigureOut">
              <a:rPr lang="en-GB" smtClean="0"/>
              <a:t>21/11/2013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1279834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E250-4BBF-4AEC-9705-58ED23A203A1}" type="datetimeFigureOut">
              <a:rPr lang="en-GB" smtClean="0"/>
              <a:t>21/11/2013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2506004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E91E250-4BBF-4AEC-9705-58ED23A203A1}" type="datetimeFigureOut">
              <a:rPr lang="en-GB" smtClean="0"/>
              <a:t>21/11/2013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1518132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E91E250-4BBF-4AEC-9705-58ED23A203A1}" type="datetimeFigureOut">
              <a:rPr lang="en-GB" smtClean="0"/>
              <a:t>21/11/2013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66772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E91E250-4BBF-4AEC-9705-58ED23A203A1}" type="datetimeFigureOut">
              <a:rPr lang="en-GB" smtClean="0"/>
              <a:t>21/11/2013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134851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1E250-4BBF-4AEC-9705-58ED23A203A1}" type="datetimeFigureOut">
              <a:rPr lang="en-GB" smtClean="0"/>
              <a:t>21/11/2013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2812225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91E250-4BBF-4AEC-9705-58ED23A203A1}" type="datetimeFigureOut">
              <a:rPr lang="en-GB" smtClean="0"/>
              <a:t>21/11/2013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1215776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91E250-4BBF-4AEC-9705-58ED23A203A1}" type="datetimeFigureOut">
              <a:rPr lang="en-GB" smtClean="0"/>
              <a:t>21/11/2013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684826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91E250-4BBF-4AEC-9705-58ED23A203A1}" type="datetimeFigureOut">
              <a:rPr lang="en-GB" smtClean="0"/>
              <a:t>21/11/2013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2388991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91E250-4BBF-4AEC-9705-58ED23A203A1}" type="datetimeFigureOut">
              <a:rPr lang="en-GB" smtClean="0"/>
              <a:t>21/11/2013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5CD8B1-7F63-4EB0-94CA-ACBBD817340F}" type="slidenum">
              <a:rPr lang="en-GB" smtClean="0"/>
              <a:t>‹#›</a:t>
            </a:fld>
            <a:endParaRPr lang="en-GB"/>
          </a:p>
        </p:txBody>
      </p:sp>
    </p:spTree>
    <p:extLst>
      <p:ext uri="{BB962C8B-B14F-4D97-AF65-F5344CB8AC3E}">
        <p14:creationId xmlns:p14="http://schemas.microsoft.com/office/powerpoint/2010/main" val="3734669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5762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62222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72700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03714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77298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22388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5061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5757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1701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33106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71591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1E250-4BBF-4AEC-9705-58ED23A203A1}" type="datetimeFigureOut">
              <a:rPr lang="en-GB" smtClean="0"/>
              <a:t>21/11/2013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5CD8B1-7F63-4EB0-94CA-ACBBD817340F}" type="slidenum">
              <a:rPr lang="en-GB" smtClean="0"/>
              <a:t>‹#›</a:t>
            </a:fld>
            <a:endParaRPr lang="en-GB"/>
          </a:p>
        </p:txBody>
      </p:sp>
    </p:spTree>
    <p:extLst>
      <p:ext uri="{BB962C8B-B14F-4D97-AF65-F5344CB8AC3E}">
        <p14:creationId xmlns:p14="http://schemas.microsoft.com/office/powerpoint/2010/main" val="4146060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AB5A5-581C-4AC5-9A7A-7B9A2E6D0C32}" type="datetimeFigureOut">
              <a:rPr lang="en-US" smtClean="0">
                <a:solidFill>
                  <a:prstClr val="black">
                    <a:tint val="75000"/>
                  </a:prstClr>
                </a:solidFill>
              </a:rPr>
              <a:pPr/>
              <a:t>11/21/2013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2EB903-DFBC-4CD7-8174-F2FDDEBEDDA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4686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2.png"/><Relationship Id="rId5" Type="http://schemas.openxmlformats.org/officeDocument/2006/relationships/image" Target="../media/image4.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Greek_language" TargetMode="External"/><Relationship Id="rId13" Type="http://schemas.openxmlformats.org/officeDocument/2006/relationships/hyperlink" Target="http://en.wikipedia.org/wiki/Soul" TargetMode="External"/><Relationship Id="rId3" Type="http://schemas.openxmlformats.org/officeDocument/2006/relationships/audio" Target="../media/media5.wav"/><Relationship Id="rId7" Type="http://schemas.openxmlformats.org/officeDocument/2006/relationships/hyperlink" Target="http://en.wikipedia.org/wiki/Latin" TargetMode="External"/><Relationship Id="rId12" Type="http://schemas.openxmlformats.org/officeDocument/2006/relationships/hyperlink" Target="http://en.wikipedia.org/wiki/Religion" TargetMode="External"/><Relationship Id="rId2" Type="http://schemas.microsoft.com/office/2007/relationships/media" Target="../media/media5.wav"/><Relationship Id="rId16" Type="http://schemas.openxmlformats.org/officeDocument/2006/relationships/image" Target="../media/image2.png"/><Relationship Id="rId1" Type="http://schemas.openxmlformats.org/officeDocument/2006/relationships/tags" Target="../tags/tag1.xml"/><Relationship Id="rId6" Type="http://schemas.openxmlformats.org/officeDocument/2006/relationships/image" Target="../media/image5.jpg"/><Relationship Id="rId11" Type="http://schemas.openxmlformats.org/officeDocument/2006/relationships/hyperlink" Target="http://en.wikipedia.org/wiki/Salvation#cite_note-EBS-2" TargetMode="External"/><Relationship Id="rId5" Type="http://schemas.openxmlformats.org/officeDocument/2006/relationships/notesSlide" Target="../notesSlides/notesSlide5.xml"/><Relationship Id="rId15" Type="http://schemas.openxmlformats.org/officeDocument/2006/relationships/hyperlink" Target="http://en.wikipedia.org/wiki/Salvation#cite_note-3" TargetMode="External"/><Relationship Id="rId10" Type="http://schemas.openxmlformats.org/officeDocument/2006/relationships/hyperlink" Target="http://en.wikipedia.org/wiki/Salvation#cite_note-1" TargetMode="External"/><Relationship Id="rId4" Type="http://schemas.openxmlformats.org/officeDocument/2006/relationships/slideLayout" Target="../slideLayouts/slideLayout2.xml"/><Relationship Id="rId9" Type="http://schemas.openxmlformats.org/officeDocument/2006/relationships/hyperlink" Target="http://en.wikipedia.org/wiki/Hebrew_language" TargetMode="External"/><Relationship Id="rId14" Type="http://schemas.openxmlformats.org/officeDocument/2006/relationships/hyperlink" Target="http://en.wikipedia.org/wiki/Sin" TargetMode="Externa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2.png"/><Relationship Id="rId5" Type="http://schemas.openxmlformats.org/officeDocument/2006/relationships/image" Target="../media/image5.jp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2.pn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2.png"/><Relationship Id="rId5" Type="http://schemas.openxmlformats.org/officeDocument/2006/relationships/image" Target="../media/image9.jp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audio" Target="../media/media12.wav"/><Relationship Id="rId7" Type="http://schemas.openxmlformats.org/officeDocument/2006/relationships/image" Target="../media/image15.png"/><Relationship Id="rId2" Type="http://schemas.microsoft.com/office/2007/relationships/media" Target="../media/media12.wav"/><Relationship Id="rId1" Type="http://schemas.openxmlformats.org/officeDocument/2006/relationships/tags" Target="../tags/tag2.xml"/><Relationship Id="rId6" Type="http://schemas.openxmlformats.org/officeDocument/2006/relationships/image" Target="../media/image14.emf"/><Relationship Id="rId5" Type="http://schemas.openxmlformats.org/officeDocument/2006/relationships/notesSlide" Target="../notesSlides/notesSlide11.xml"/><Relationship Id="rId4" Type="http://schemas.openxmlformats.org/officeDocument/2006/relationships/slideLayout" Target="../slideLayouts/slideLayout2.xm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8.emf"/><Relationship Id="rId5" Type="http://schemas.openxmlformats.org/officeDocument/2006/relationships/image" Target="../media/image14.emf"/><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2.png"/><Relationship Id="rId5" Type="http://schemas.openxmlformats.org/officeDocument/2006/relationships/image" Target="../media/image18.emf"/><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2.png"/><Relationship Id="rId5" Type="http://schemas.openxmlformats.org/officeDocument/2006/relationships/image" Target="../media/image21.emf"/><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audio" Target="../media/media18.wav"/><Relationship Id="rId7" Type="http://schemas.openxmlformats.org/officeDocument/2006/relationships/image" Target="../media/image2.png"/><Relationship Id="rId2" Type="http://schemas.microsoft.com/office/2007/relationships/media" Target="../media/media18.wav"/><Relationship Id="rId1" Type="http://schemas.openxmlformats.org/officeDocument/2006/relationships/tags" Target="../tags/tag3.xml"/><Relationship Id="rId6" Type="http://schemas.openxmlformats.org/officeDocument/2006/relationships/image" Target="../media/image21.emf"/><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2.png"/><Relationship Id="rId5" Type="http://schemas.openxmlformats.org/officeDocument/2006/relationships/image" Target="../media/image23.emf"/><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hyperlink" Target="http://www.freerepublic.com/focus/f-religion/2056151/posts" TargetMode="External"/><Relationship Id="rId5" Type="http://schemas.openxmlformats.org/officeDocument/2006/relationships/image" Target="../media/image24.jpg"/><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hyperlink" Target="http://www.freerepublic.com/focus/f-religion/2056151/posts" TargetMode="External"/><Relationship Id="rId5" Type="http://schemas.openxmlformats.org/officeDocument/2006/relationships/image" Target="../media/image24.jp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2.pn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2.png"/><Relationship Id="rId4" Type="http://schemas.openxmlformats.org/officeDocument/2006/relationships/image" Target="../media/image27.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2.pn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2.png"/><Relationship Id="rId5" Type="http://schemas.openxmlformats.org/officeDocument/2006/relationships/image" Target="../media/image29.jp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2.png"/><Relationship Id="rId5" Type="http://schemas.openxmlformats.org/officeDocument/2006/relationships/image" Target="../media/image30.jp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2.png"/><Relationship Id="rId5" Type="http://schemas.openxmlformats.org/officeDocument/2006/relationships/image" Target="../media/image31.jpg"/><Relationship Id="rId4"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2.png"/><Relationship Id="rId5" Type="http://schemas.openxmlformats.org/officeDocument/2006/relationships/image" Target="../media/image32.jpg"/><Relationship Id="rId4"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5" Type="http://schemas.openxmlformats.org/officeDocument/2006/relationships/image" Target="../media/image2.png"/><Relationship Id="rId4" Type="http://schemas.openxmlformats.org/officeDocument/2006/relationships/image" Target="../media/image33.jp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wav"/><Relationship Id="rId1" Type="http://schemas.microsoft.com/office/2007/relationships/media" Target="../media/media32.wav"/><Relationship Id="rId5" Type="http://schemas.openxmlformats.org/officeDocument/2006/relationships/image" Target="../media/image2.png"/><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5" Type="http://schemas.openxmlformats.org/officeDocument/2006/relationships/image" Target="../media/image2.png"/><Relationship Id="rId4" Type="http://schemas.openxmlformats.org/officeDocument/2006/relationships/image" Target="../media/image35.jp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5" Type="http://schemas.openxmlformats.org/officeDocument/2006/relationships/image" Target="../media/image2.png"/><Relationship Id="rId4" Type="http://schemas.openxmlformats.org/officeDocument/2006/relationships/image" Target="../media/image36.jp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2.png"/><Relationship Id="rId4" Type="http://schemas.openxmlformats.org/officeDocument/2006/relationships/image" Target="../media/image37.jp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2.png"/><Relationship Id="rId5" Type="http://schemas.openxmlformats.org/officeDocument/2006/relationships/image" Target="../media/image38.jpg"/><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PowerPoint_Slide1.sld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emf"/></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2.png"/><Relationship Id="rId4" Type="http://schemas.openxmlformats.org/officeDocument/2006/relationships/image" Target="../media/image41.jp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2.png"/><Relationship Id="rId5" Type="http://schemas.openxmlformats.org/officeDocument/2006/relationships/image" Target="../media/image42.jpg"/><Relationship Id="rId4" Type="http://schemas.openxmlformats.org/officeDocument/2006/relationships/notesSlide" Target="../notesSlides/notesSlide2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2.png"/><Relationship Id="rId5" Type="http://schemas.openxmlformats.org/officeDocument/2006/relationships/image" Target="../media/image43.jpg"/><Relationship Id="rId4"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5" Type="http://schemas.openxmlformats.org/officeDocument/2006/relationships/image" Target="../media/image2.png"/><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wav"/><Relationship Id="rId1" Type="http://schemas.microsoft.com/office/2007/relationships/media" Target="../media/media41.wav"/><Relationship Id="rId5" Type="http://schemas.openxmlformats.org/officeDocument/2006/relationships/image" Target="../media/image2.png"/><Relationship Id="rId4" Type="http://schemas.openxmlformats.org/officeDocument/2006/relationships/image" Target="../media/image45.jpg"/></Relationships>
</file>

<file path=ppt/slides/_rels/slide44.xml.rels><?xml version="1.0" encoding="UTF-8" standalone="yes"?>
<Relationships xmlns="http://schemas.openxmlformats.org/package/2006/relationships"><Relationship Id="rId3" Type="http://schemas.openxmlformats.org/officeDocument/2006/relationships/audio" Target="../media/media42.wav"/><Relationship Id="rId2" Type="http://schemas.microsoft.com/office/2007/relationships/media" Target="../media/media42.wav"/><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46.jpg"/><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8.jpg"/><Relationship Id="rId4" Type="http://schemas.openxmlformats.org/officeDocument/2006/relationships/image" Target="../media/image41.jpg"/></Relationships>
</file>

<file path=ppt/slides/_rels/slide4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59766125"/>
      </p:ext>
    </p:extLst>
  </p:cSld>
  <p:clrMapOvr>
    <a:masterClrMapping/>
  </p:clrMapOvr>
  <mc:AlternateContent xmlns:mc="http://schemas.openxmlformats.org/markup-compatibility/2006">
    <mc:Choice xmlns:p14="http://schemas.microsoft.com/office/powerpoint/2010/main" Requires="p14">
      <p:transition spd="slow" p14:dur="2000" advTm="37210"/>
    </mc:Choice>
    <mc:Fallback>
      <p:transition spd="slow" advTm="37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36166408"/>
      </p:ext>
    </p:extLst>
  </p:cSld>
  <p:clrMapOvr>
    <a:masterClrMapping/>
  </p:clrMapOvr>
  <mc:AlternateContent xmlns:mc="http://schemas.openxmlformats.org/markup-compatibility/2006">
    <mc:Choice xmlns:p14="http://schemas.microsoft.com/office/powerpoint/2010/main" Requires="p14">
      <p:transition spd="slow" p14:dur="2000" advTm="45910"/>
    </mc:Choice>
    <mc:Fallback>
      <p:transition spd="slow" advTm="45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11886572"/>
      </p:ext>
    </p:extLst>
  </p:cSld>
  <p:clrMapOvr>
    <a:masterClrMapping/>
  </p:clrMapOvr>
  <mc:AlternateContent xmlns:mc="http://schemas.openxmlformats.org/markup-compatibility/2006">
    <mc:Choice xmlns:p14="http://schemas.microsoft.com/office/powerpoint/2010/main" Requires="p14">
      <p:transition spd="slow" p14:dur="2000" advTm="27757"/>
    </mc:Choice>
    <mc:Fallback>
      <p:transition spd="slow" advTm="27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94149288"/>
      </p:ext>
    </p:extLst>
  </p:cSld>
  <p:clrMapOvr>
    <a:masterClrMapping/>
  </p:clrMapOvr>
  <mc:AlternateContent xmlns:mc="http://schemas.openxmlformats.org/markup-compatibility/2006">
    <mc:Choice xmlns:p14="http://schemas.microsoft.com/office/powerpoint/2010/main" Requires="p14">
      <p:transition spd="slow" p14:dur="2000" advTm="44971"/>
    </mc:Choice>
    <mc:Fallback>
      <p:transition spd="slow" advTm="44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extBox 1"/>
          <p:cNvSpPr txBox="1"/>
          <p:nvPr/>
        </p:nvSpPr>
        <p:spPr>
          <a:xfrm>
            <a:off x="503548" y="1988840"/>
            <a:ext cx="8136904" cy="2677656"/>
          </a:xfrm>
          <a:prstGeom prst="rect">
            <a:avLst/>
          </a:prstGeom>
          <a:solidFill>
            <a:srgbClr val="FFFF00"/>
          </a:solidFill>
        </p:spPr>
        <p:txBody>
          <a:bodyPr wrap="square" rtlCol="0">
            <a:spAutoFit/>
          </a:bodyPr>
          <a:lstStyle/>
          <a:p>
            <a:r>
              <a:rPr lang="en-GB" sz="2400" b="1" dirty="0"/>
              <a:t>Salvation (</a:t>
            </a:r>
            <a:r>
              <a:rPr lang="en-GB" sz="2400" b="1" dirty="0">
                <a:hlinkClick r:id="rId7" tooltip="Latin"/>
              </a:rPr>
              <a:t>Latin</a:t>
            </a:r>
            <a:r>
              <a:rPr lang="en-GB" sz="2400" b="1" dirty="0"/>
              <a:t> </a:t>
            </a:r>
            <a:r>
              <a:rPr lang="en-GB" sz="2400" b="1" i="1" dirty="0" err="1"/>
              <a:t>salvatio</a:t>
            </a:r>
            <a:r>
              <a:rPr lang="en-GB" sz="2400" b="1" dirty="0"/>
              <a:t>; </a:t>
            </a:r>
            <a:r>
              <a:rPr lang="en-GB" sz="2400" b="1" dirty="0">
                <a:hlinkClick r:id="rId8" tooltip="Greek language"/>
              </a:rPr>
              <a:t>Greek</a:t>
            </a:r>
            <a:r>
              <a:rPr lang="en-GB" sz="2400" b="1" dirty="0"/>
              <a:t> </a:t>
            </a:r>
            <a:r>
              <a:rPr lang="en-GB" sz="2400" b="1" i="1" dirty="0" err="1"/>
              <a:t>sōtēria</a:t>
            </a:r>
            <a:r>
              <a:rPr lang="en-GB" sz="2400" b="1" dirty="0"/>
              <a:t>; </a:t>
            </a:r>
            <a:r>
              <a:rPr lang="en-GB" sz="2400" b="1" dirty="0">
                <a:hlinkClick r:id="rId9" tooltip="Hebrew language"/>
              </a:rPr>
              <a:t>Hebrew</a:t>
            </a:r>
            <a:r>
              <a:rPr lang="en-GB" sz="2400" b="1" dirty="0"/>
              <a:t> </a:t>
            </a:r>
            <a:r>
              <a:rPr lang="en-GB" sz="2400" b="1" i="1" dirty="0" err="1"/>
              <a:t>yeshu'ah</a:t>
            </a:r>
            <a:r>
              <a:rPr lang="en-GB" sz="2400" b="1" dirty="0"/>
              <a:t>) is being saved or protected from harm</a:t>
            </a:r>
            <a:r>
              <a:rPr lang="en-GB" sz="2400" b="1" baseline="30000" dirty="0">
                <a:hlinkClick r:id="rId10"/>
              </a:rPr>
              <a:t>[1]</a:t>
            </a:r>
            <a:r>
              <a:rPr lang="en-GB" sz="2400" b="1" dirty="0"/>
              <a:t> or being saved or delivered from some dire situation.</a:t>
            </a:r>
            <a:r>
              <a:rPr lang="en-GB" sz="2400" b="1" baseline="30000" dirty="0">
                <a:hlinkClick r:id="rId11"/>
              </a:rPr>
              <a:t>[2]</a:t>
            </a:r>
            <a:r>
              <a:rPr lang="en-GB" sz="2400" b="1" dirty="0"/>
              <a:t> In </a:t>
            </a:r>
            <a:r>
              <a:rPr lang="en-GB" sz="2400" b="1" dirty="0">
                <a:hlinkClick r:id="rId12" tooltip="Religion"/>
              </a:rPr>
              <a:t>religion</a:t>
            </a:r>
            <a:r>
              <a:rPr lang="en-GB" sz="2400" b="1" dirty="0"/>
              <a:t>, salvation is stated as the saving of </a:t>
            </a:r>
            <a:r>
              <a:rPr lang="en-GB" sz="2400" b="1" dirty="0" smtClean="0"/>
              <a:t>the </a:t>
            </a:r>
            <a:r>
              <a:rPr lang="en-GB" sz="2400" b="1" dirty="0" smtClean="0">
                <a:hlinkClick r:id="rId13" tooltip="Soul"/>
              </a:rPr>
              <a:t>soul</a:t>
            </a:r>
            <a:r>
              <a:rPr lang="en-GB" sz="2400" b="1" dirty="0"/>
              <a:t> from </a:t>
            </a:r>
            <a:r>
              <a:rPr lang="en-GB" sz="2400" b="1" dirty="0">
                <a:hlinkClick r:id="rId14" tooltip="Sin"/>
              </a:rPr>
              <a:t>sin</a:t>
            </a:r>
            <a:r>
              <a:rPr lang="en-GB" sz="2400" b="1" dirty="0"/>
              <a:t> and its consequences.</a:t>
            </a:r>
            <a:r>
              <a:rPr lang="en-GB" sz="2400" b="1" baseline="30000" dirty="0">
                <a:hlinkClick r:id="rId15"/>
              </a:rPr>
              <a:t>[3]</a:t>
            </a:r>
            <a:endParaRPr lang="en-GB" sz="2400" b="1" dirty="0"/>
          </a:p>
          <a:p>
            <a:r>
              <a:rPr lang="en-GB" sz="2400" b="1" dirty="0"/>
              <a:t/>
            </a:r>
            <a:br>
              <a:rPr lang="en-GB" sz="2400" b="1" dirty="0"/>
            </a:br>
            <a:endParaRPr lang="en-GB" sz="2400" b="1" dirty="0">
              <a:latin typeface="Segoe Print" panose="02000600000000000000" pitchFamily="2" charset="0"/>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598440941"/>
      </p:ext>
    </p:extLst>
  </p:cSld>
  <p:clrMapOvr>
    <a:masterClrMapping/>
  </p:clrMapOvr>
  <mc:AlternateContent xmlns:mc="http://schemas.openxmlformats.org/markup-compatibility/2006">
    <mc:Choice xmlns:p14="http://schemas.microsoft.com/office/powerpoint/2010/main" Requires="p14">
      <p:transition spd="slow" p14:dur="2000" advTm="49802"/>
    </mc:Choice>
    <mc:Fallback>
      <p:transition spd="slow" advTm="49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514508502"/>
      </p:ext>
    </p:extLst>
  </p:cSld>
  <p:clrMapOvr>
    <a:masterClrMapping/>
  </p:clrMapOvr>
  <mc:AlternateContent xmlns:mc="http://schemas.openxmlformats.org/markup-compatibility/2006">
    <mc:Choice xmlns:p14="http://schemas.microsoft.com/office/powerpoint/2010/main" Requires="p14">
      <p:transition spd="slow" p14:dur="2000" advTm="88584"/>
    </mc:Choice>
    <mc:Fallback>
      <p:transition spd="slow" advTm="88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4821069"/>
      </p:ext>
    </p:extLst>
  </p:cSld>
  <p:clrMapOvr>
    <a:masterClrMapping/>
  </p:clrMapOvr>
  <mc:AlternateContent xmlns:mc="http://schemas.openxmlformats.org/markup-compatibility/2006">
    <mc:Choice xmlns:p14="http://schemas.microsoft.com/office/powerpoint/2010/main" Requires="p14">
      <p:transition spd="slow" p14:dur="2000" advTm="85792"/>
    </mc:Choice>
    <mc:Fallback>
      <p:transition spd="slow" advTm="85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08504"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14721339"/>
      </p:ext>
    </p:extLst>
  </p:cSld>
  <p:clrMapOvr>
    <a:masterClrMapping/>
  </p:clrMapOvr>
  <mc:AlternateContent xmlns:mc="http://schemas.openxmlformats.org/markup-compatibility/2006">
    <mc:Choice xmlns:p14="http://schemas.microsoft.com/office/powerpoint/2010/main" Requires="p14">
      <p:transition spd="slow" p14:dur="2000" advTm="13506"/>
    </mc:Choice>
    <mc:Fallback>
      <p:transition spd="slow" advTm="135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00613934"/>
      </p:ext>
    </p:extLst>
  </p:cSld>
  <p:clrMapOvr>
    <a:masterClrMapping/>
  </p:clrMapOvr>
  <mc:AlternateContent xmlns:mc="http://schemas.openxmlformats.org/markup-compatibility/2006">
    <mc:Choice xmlns:p14="http://schemas.microsoft.com/office/powerpoint/2010/main" Requires="p14">
      <p:transition spd="slow" p14:dur="2000" advTm="38078"/>
    </mc:Choice>
    <mc:Fallback>
      <p:transition spd="slow" advTm="38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9566156"/>
      </p:ext>
    </p:extLst>
  </p:cSld>
  <p:clrMapOvr>
    <a:masterClrMapping/>
  </p:clrMapOvr>
  <mc:AlternateContent xmlns:mc="http://schemas.openxmlformats.org/markup-compatibility/2006">
    <mc:Choice xmlns:p14="http://schemas.microsoft.com/office/powerpoint/2010/main" Requires="p14">
      <p:transition spd="slow" p14:dur="2000" advTm="34125"/>
    </mc:Choice>
    <mc:Fallback>
      <p:transition spd="slow" advTm="34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108" y="0"/>
            <a:ext cx="9143999"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8086370"/>
      </p:ext>
    </p:extLst>
  </p:cSld>
  <p:clrMapOvr>
    <a:masterClrMapping/>
  </p:clrMapOvr>
  <mc:AlternateContent xmlns:mc="http://schemas.openxmlformats.org/markup-compatibility/2006">
    <mc:Choice xmlns:p14="http://schemas.microsoft.com/office/powerpoint/2010/main" Requires="p14">
      <p:transition spd="slow" p14:dur="2000" advTm="43598"/>
    </mc:Choice>
    <mc:Fallback>
      <p:transition spd="slow" advTm="435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235" y="0"/>
            <a:ext cx="9157320" cy="3265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3648" y="3429000"/>
            <a:ext cx="5869322" cy="301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137276">
            <a:off x="426559" y="3486835"/>
            <a:ext cx="3048000" cy="1506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1810954785"/>
      </p:ext>
    </p:extLst>
  </p:cSld>
  <p:clrMapOvr>
    <a:masterClrMapping/>
  </p:clrMapOvr>
  <mc:AlternateContent xmlns:mc="http://schemas.openxmlformats.org/markup-compatibility/2006">
    <mc:Choice xmlns:p14="http://schemas.microsoft.com/office/powerpoint/2010/main" Requires="p14">
      <p:transition spd="slow" p14:dur="2000" advTm="47724"/>
    </mc:Choice>
    <mc:Fallback>
      <p:transition spd="slow" advTm="477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35" y="0"/>
            <a:ext cx="9157320" cy="3265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 y="3189869"/>
            <a:ext cx="9182638" cy="3668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7335116"/>
      </p:ext>
    </p:extLst>
  </p:cSld>
  <p:clrMapOvr>
    <a:masterClrMapping/>
  </p:clrMapOvr>
  <mc:AlternateContent xmlns:mc="http://schemas.openxmlformats.org/markup-compatibility/2006">
    <mc:Choice xmlns:p14="http://schemas.microsoft.com/office/powerpoint/2010/main" Requires="p14">
      <p:transition spd="slow" p14:dur="2000" advTm="98618"/>
    </mc:Choice>
    <mc:Fallback>
      <p:transition spd="slow" advTm="98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 y="-171399"/>
            <a:ext cx="9182638" cy="70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512" y="764704"/>
            <a:ext cx="5256584" cy="1200329"/>
          </a:xfrm>
          <a:prstGeom prst="rect">
            <a:avLst/>
          </a:prstGeom>
          <a:solidFill>
            <a:schemeClr val="bg1"/>
          </a:solidFill>
        </p:spPr>
        <p:txBody>
          <a:bodyPr wrap="square" rtlCol="0">
            <a:spAutoFit/>
          </a:bodyPr>
          <a:lstStyle/>
          <a:p>
            <a:r>
              <a:rPr lang="en-GB" sz="2400" dirty="0"/>
              <a:t>Thus </a:t>
            </a:r>
            <a:r>
              <a:rPr lang="en-GB" sz="2400" dirty="0" err="1"/>
              <a:t>saith</a:t>
            </a:r>
            <a:r>
              <a:rPr lang="en-GB" sz="2400" dirty="0"/>
              <a:t> the </a:t>
            </a:r>
            <a:r>
              <a:rPr lang="en-GB" sz="2400" cap="small" dirty="0"/>
              <a:t>Lord</a:t>
            </a:r>
            <a:r>
              <a:rPr lang="en-GB" sz="2400" dirty="0"/>
              <a:t> to his </a:t>
            </a:r>
            <a:r>
              <a:rPr lang="en-GB" sz="2400" dirty="0" smtClean="0"/>
              <a:t>anointed,</a:t>
            </a:r>
          </a:p>
          <a:p>
            <a:r>
              <a:rPr lang="en-GB" sz="2400" dirty="0" smtClean="0"/>
              <a:t>to </a:t>
            </a:r>
            <a:r>
              <a:rPr lang="en-GB" sz="2400" dirty="0"/>
              <a:t>Cyrus, whose right hand I have </a:t>
            </a:r>
            <a:r>
              <a:rPr lang="en-GB" sz="2400" dirty="0" err="1"/>
              <a:t>holden</a:t>
            </a:r>
            <a:r>
              <a:rPr lang="en-GB" sz="2400" dirty="0" smtClean="0"/>
              <a:t>,…</a:t>
            </a:r>
            <a:endParaRPr lang="en-GB" sz="2400" dirty="0"/>
          </a:p>
        </p:txBody>
      </p:sp>
      <p:sp>
        <p:nvSpPr>
          <p:cNvPr id="4" name="TextBox 3"/>
          <p:cNvSpPr txBox="1"/>
          <p:nvPr/>
        </p:nvSpPr>
        <p:spPr>
          <a:xfrm>
            <a:off x="179512" y="2034175"/>
            <a:ext cx="5256584" cy="923330"/>
          </a:xfrm>
          <a:prstGeom prst="rect">
            <a:avLst/>
          </a:prstGeom>
          <a:solidFill>
            <a:schemeClr val="bg1"/>
          </a:solidFill>
        </p:spPr>
        <p:txBody>
          <a:bodyPr wrap="square" rtlCol="0">
            <a:spAutoFit/>
          </a:bodyPr>
          <a:lstStyle/>
          <a:p>
            <a:r>
              <a:rPr lang="en-GB" b="1" dirty="0" smtClean="0">
                <a:solidFill>
                  <a:srgbClr val="FF0000"/>
                </a:solidFill>
              </a:rPr>
              <a:t>For </a:t>
            </a:r>
            <a:r>
              <a:rPr lang="en-GB" b="1" dirty="0">
                <a:solidFill>
                  <a:srgbClr val="FF0000"/>
                </a:solidFill>
              </a:rPr>
              <a:t>Jacob my servant’s sake, and Israel mine </a:t>
            </a:r>
            <a:r>
              <a:rPr lang="en-GB" b="1" dirty="0" smtClean="0">
                <a:solidFill>
                  <a:srgbClr val="FF0000"/>
                </a:solidFill>
              </a:rPr>
              <a:t>elect, </a:t>
            </a:r>
          </a:p>
          <a:p>
            <a:r>
              <a:rPr lang="en-GB" b="1" dirty="0" smtClean="0">
                <a:solidFill>
                  <a:srgbClr val="FF0000"/>
                </a:solidFill>
              </a:rPr>
              <a:t>I </a:t>
            </a:r>
            <a:r>
              <a:rPr lang="en-GB" b="1" dirty="0">
                <a:solidFill>
                  <a:srgbClr val="FF0000"/>
                </a:solidFill>
              </a:rPr>
              <a:t>have even called thee by thy </a:t>
            </a:r>
            <a:r>
              <a:rPr lang="en-GB" b="1" dirty="0" smtClean="0">
                <a:solidFill>
                  <a:srgbClr val="FF0000"/>
                </a:solidFill>
              </a:rPr>
              <a:t>name: I </a:t>
            </a:r>
            <a:r>
              <a:rPr lang="en-GB" b="1" dirty="0">
                <a:solidFill>
                  <a:srgbClr val="FF0000"/>
                </a:solidFill>
              </a:rPr>
              <a:t>have surnamed thee, though thou hast not known me.</a:t>
            </a:r>
          </a:p>
        </p:txBody>
      </p:sp>
      <p:sp>
        <p:nvSpPr>
          <p:cNvPr id="5" name="TextBox 4"/>
          <p:cNvSpPr txBox="1"/>
          <p:nvPr/>
        </p:nvSpPr>
        <p:spPr>
          <a:xfrm>
            <a:off x="231924" y="3380637"/>
            <a:ext cx="5197340" cy="1569660"/>
          </a:xfrm>
          <a:prstGeom prst="rect">
            <a:avLst/>
          </a:prstGeom>
          <a:solidFill>
            <a:schemeClr val="bg1"/>
          </a:solidFill>
        </p:spPr>
        <p:txBody>
          <a:bodyPr wrap="square" rtlCol="0">
            <a:spAutoFit/>
          </a:bodyPr>
          <a:lstStyle/>
          <a:p>
            <a:r>
              <a:rPr lang="en-GB" sz="2400" dirty="0"/>
              <a:t>to subdue nations before him;</a:t>
            </a:r>
          </a:p>
          <a:p>
            <a:r>
              <a:rPr lang="en-GB" sz="2400" dirty="0"/>
              <a:t>and I will loose the loins of kings,</a:t>
            </a:r>
          </a:p>
          <a:p>
            <a:r>
              <a:rPr lang="en-GB" sz="2400" dirty="0"/>
              <a:t>to open before him the two leaved </a:t>
            </a:r>
            <a:r>
              <a:rPr lang="en-GB" sz="2400" dirty="0" smtClean="0"/>
              <a:t>gates; and </a:t>
            </a:r>
            <a:r>
              <a:rPr lang="en-GB" sz="2400" dirty="0"/>
              <a:t>the gates shall not be shut;</a:t>
            </a:r>
          </a:p>
        </p:txBody>
      </p:sp>
      <p:sp>
        <p:nvSpPr>
          <p:cNvPr id="6" name="TextBox 5"/>
          <p:cNvSpPr txBox="1"/>
          <p:nvPr/>
        </p:nvSpPr>
        <p:spPr>
          <a:xfrm>
            <a:off x="231924" y="5565028"/>
            <a:ext cx="5204172" cy="830997"/>
          </a:xfrm>
          <a:prstGeom prst="rect">
            <a:avLst/>
          </a:prstGeom>
          <a:solidFill>
            <a:schemeClr val="bg1"/>
          </a:solidFill>
        </p:spPr>
        <p:txBody>
          <a:bodyPr wrap="square" rtlCol="0">
            <a:spAutoFit/>
          </a:bodyPr>
          <a:lstStyle/>
          <a:p>
            <a:r>
              <a:rPr lang="en-GB" sz="2400" b="1" dirty="0">
                <a:solidFill>
                  <a:srgbClr val="FF0000"/>
                </a:solidFill>
              </a:rPr>
              <a:t>In that night was Belshazzar the king of the Chaldeans slain.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40798251"/>
      </p:ext>
    </p:extLst>
  </p:cSld>
  <p:clrMapOvr>
    <a:masterClrMapping/>
  </p:clrMapOvr>
  <mc:AlternateContent xmlns:mc="http://schemas.openxmlformats.org/markup-compatibility/2006">
    <mc:Choice xmlns:p14="http://schemas.microsoft.com/office/powerpoint/2010/main" Requires="p14">
      <p:transition spd="slow" p14:dur="2000" advTm="102906"/>
    </mc:Choice>
    <mc:Fallback>
      <p:transition spd="slow" advTm="1029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metmuseum.org/%7E/media/Images/Exhibitions/2013/Cyrus%20Cylinder/CyrusCylinder_featured.ashx?mw=48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14300"/>
            <a:ext cx="3362325" cy="2334753"/>
          </a:xfrm>
          <a:prstGeom prst="rect">
            <a:avLst/>
          </a:prstGeom>
          <a:noFill/>
          <a:extLst>
            <a:ext uri="{909E8E84-426E-40DD-AFC4-6F175D3DCCD1}">
              <a14:hiddenFill xmlns:a14="http://schemas.microsoft.com/office/drawing/2010/main">
                <a:solidFill>
                  <a:srgbClr val="FFFFFF"/>
                </a:solidFill>
              </a14:hiddenFill>
            </a:ext>
          </a:extLst>
        </p:spPr>
      </p:pic>
      <p:sp>
        <p:nvSpPr>
          <p:cNvPr id="4098" name="Rectangle 2"/>
          <p:cNvSpPr>
            <a:spLocks noGrp="1" noChangeArrowheads="1"/>
          </p:cNvSpPr>
          <p:nvPr>
            <p:ph type="title"/>
          </p:nvPr>
        </p:nvSpPr>
        <p:spPr>
          <a:xfrm>
            <a:off x="304800" y="-9525"/>
            <a:ext cx="5257800" cy="1828800"/>
          </a:xfrm>
        </p:spPr>
        <p:txBody>
          <a:bodyPr>
            <a:normAutofit/>
          </a:bodyPr>
          <a:lstStyle/>
          <a:p>
            <a:pPr eaLnBrk="1" hangingPunct="1"/>
            <a:r>
              <a:rPr lang="en-US" sz="4000" b="1" dirty="0" smtClean="0">
                <a:solidFill>
                  <a:srgbClr val="FF0000"/>
                </a:solidFill>
                <a:latin typeface="Comic Sans MS" pitchFamily="66" charset="0"/>
              </a:rPr>
              <a:t>Significance of the Cyrus Cylinder</a:t>
            </a:r>
          </a:p>
        </p:txBody>
      </p:sp>
      <p:sp>
        <p:nvSpPr>
          <p:cNvPr id="4099" name="Rectangle 3"/>
          <p:cNvSpPr>
            <a:spLocks noGrp="1" noChangeArrowheads="1"/>
          </p:cNvSpPr>
          <p:nvPr>
            <p:ph type="body" idx="1"/>
          </p:nvPr>
        </p:nvSpPr>
        <p:spPr>
          <a:xfrm>
            <a:off x="304800" y="1570036"/>
            <a:ext cx="8534400" cy="4830763"/>
          </a:xfrm>
        </p:spPr>
        <p:txBody>
          <a:bodyPr>
            <a:normAutofit fontScale="92500" lnSpcReduction="20000"/>
          </a:bodyPr>
          <a:lstStyle/>
          <a:p>
            <a:pPr eaLnBrk="1" hangingPunct="1">
              <a:lnSpc>
                <a:spcPct val="90000"/>
              </a:lnSpc>
            </a:pPr>
            <a:r>
              <a:rPr lang="en-US" b="1" dirty="0" smtClean="0">
                <a:solidFill>
                  <a:srgbClr val="0000CC"/>
                </a:solidFill>
              </a:rPr>
              <a:t>Iran uses it </a:t>
            </a:r>
            <a:r>
              <a:rPr lang="en-US" dirty="0" smtClean="0"/>
              <a:t>to demonstrate the                                               time when the Persians ruled                                                   the world</a:t>
            </a:r>
          </a:p>
          <a:p>
            <a:pPr eaLnBrk="1" hangingPunct="1">
              <a:lnSpc>
                <a:spcPct val="90000"/>
              </a:lnSpc>
            </a:pPr>
            <a:r>
              <a:rPr lang="en-US" b="1" dirty="0" smtClean="0">
                <a:solidFill>
                  <a:srgbClr val="0000CC"/>
                </a:solidFill>
              </a:rPr>
              <a:t>Many politicians use </a:t>
            </a:r>
            <a:r>
              <a:rPr lang="en-US" dirty="0" smtClean="0"/>
              <a:t>it today as the oldest declaration of “human rights” because Cyrus let many captive peoples return to their native lands</a:t>
            </a:r>
          </a:p>
          <a:p>
            <a:pPr eaLnBrk="1" hangingPunct="1">
              <a:lnSpc>
                <a:spcPct val="90000"/>
              </a:lnSpc>
            </a:pPr>
            <a:r>
              <a:rPr lang="en-US" b="1" dirty="0" smtClean="0">
                <a:solidFill>
                  <a:srgbClr val="0000CC"/>
                </a:solidFill>
              </a:rPr>
              <a:t>Supports the authority of the Bible</a:t>
            </a:r>
            <a:r>
              <a:rPr lang="en-US" dirty="0" smtClean="0"/>
              <a:t>, because the Bible predicted that Cyrus would overthrow Babylon and set the Jews free</a:t>
            </a:r>
          </a:p>
          <a:p>
            <a:pPr lvl="1">
              <a:lnSpc>
                <a:spcPct val="90000"/>
              </a:lnSpc>
            </a:pPr>
            <a:r>
              <a:rPr lang="en-US" dirty="0" smtClean="0"/>
              <a:t>The prophet Isaiah named Cyrus by name about 150 years before Cyrus was born! </a:t>
            </a:r>
          </a:p>
          <a:p>
            <a:pPr lvl="1">
              <a:lnSpc>
                <a:spcPct val="90000"/>
              </a:lnSpc>
            </a:pPr>
            <a:r>
              <a:rPr lang="en-US" dirty="0" smtClean="0"/>
              <a:t>Isaiah prophesied around 730BC and Cyrus was born about 580BC</a:t>
            </a:r>
          </a:p>
          <a:p>
            <a:pPr eaLnBrk="1" hangingPunct="1">
              <a:lnSpc>
                <a:spcPct val="90000"/>
              </a:lnSpc>
            </a:pPr>
            <a:endParaRPr lang="en-US" dirty="0" smtClean="0"/>
          </a:p>
        </p:txBody>
      </p:sp>
      <p:sp>
        <p:nvSpPr>
          <p:cNvPr id="4100" name="Text Box 5"/>
          <p:cNvSpPr txBox="1">
            <a:spLocks noChangeArrowheads="1"/>
          </p:cNvSpPr>
          <p:nvPr/>
        </p:nvSpPr>
        <p:spPr bwMode="auto">
          <a:xfrm>
            <a:off x="0" y="6049961"/>
            <a:ext cx="9144000" cy="553998"/>
          </a:xfrm>
          <a:prstGeom prst="rect">
            <a:avLst/>
          </a:prstGeom>
          <a:noFill/>
          <a:ln w="9525">
            <a:noFill/>
            <a:miter lim="800000"/>
            <a:headEnd/>
            <a:tailEnd/>
          </a:ln>
        </p:spPr>
        <p:txBody>
          <a:bodyPr wrap="square">
            <a:spAutoFit/>
          </a:bodyPr>
          <a:lstStyle/>
          <a:p>
            <a:pPr algn="ctr">
              <a:spcBef>
                <a:spcPct val="50000"/>
              </a:spcBef>
            </a:pPr>
            <a:r>
              <a:rPr lang="en-US" sz="3000" b="1" dirty="0" smtClean="0">
                <a:solidFill>
                  <a:srgbClr val="00B050"/>
                </a:solidFill>
                <a:latin typeface="Comic Sans MS" pitchFamily="66" charset="0"/>
              </a:rPr>
              <a:t>It is evidence of the reliability of the Bible!</a:t>
            </a:r>
            <a:endParaRPr lang="en-US" sz="3000" b="1" dirty="0">
              <a:solidFill>
                <a:srgbClr val="00B050"/>
              </a:solidFill>
              <a:latin typeface="Comic Sans MS" pitchFamily="66" charset="0"/>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75234771"/>
      </p:ext>
    </p:extLst>
  </p:cSld>
  <p:clrMapOvr>
    <a:masterClrMapping/>
  </p:clrMapOvr>
  <mc:AlternateContent xmlns:mc="http://schemas.openxmlformats.org/markup-compatibility/2006">
    <mc:Choice xmlns:p14="http://schemas.microsoft.com/office/powerpoint/2010/main" Requires="p14">
      <p:transition spd="slow" p14:dur="1500" advTm="45653">
        <p:split orient="vert"/>
      </p:transition>
    </mc:Choice>
    <mc:Fallback>
      <p:transition spd="slow" advTm="4565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5575" y="228600"/>
            <a:ext cx="5257800" cy="1600200"/>
          </a:xfrm>
        </p:spPr>
        <p:txBody>
          <a:bodyPr>
            <a:normAutofit fontScale="90000"/>
          </a:bodyPr>
          <a:lstStyle/>
          <a:p>
            <a:pPr eaLnBrk="1" hangingPunct="1"/>
            <a:r>
              <a:rPr lang="en-US" sz="4000" b="1" dirty="0" smtClean="0">
                <a:solidFill>
                  <a:srgbClr val="FF0000"/>
                </a:solidFill>
                <a:latin typeface="Comic Sans MS" pitchFamily="66" charset="0"/>
              </a:rPr>
              <a:t>British Museum has two other tablets with the same information</a:t>
            </a:r>
          </a:p>
        </p:txBody>
      </p:sp>
      <p:sp>
        <p:nvSpPr>
          <p:cNvPr id="4099" name="Rectangle 3"/>
          <p:cNvSpPr>
            <a:spLocks noGrp="1" noChangeArrowheads="1"/>
          </p:cNvSpPr>
          <p:nvPr>
            <p:ph type="body" idx="1"/>
          </p:nvPr>
        </p:nvSpPr>
        <p:spPr>
          <a:xfrm>
            <a:off x="611561" y="2494998"/>
            <a:ext cx="7560840" cy="3151441"/>
          </a:xfrm>
        </p:spPr>
        <p:txBody>
          <a:bodyPr>
            <a:normAutofit lnSpcReduction="10000"/>
          </a:bodyPr>
          <a:lstStyle/>
          <a:p>
            <a:pPr marL="0" indent="0">
              <a:lnSpc>
                <a:spcPct val="90000"/>
              </a:lnSpc>
              <a:buNone/>
            </a:pPr>
            <a:r>
              <a:rPr lang="en-US" sz="2600" dirty="0">
                <a:latin typeface="Segoe Print" panose="02000600000000000000" pitchFamily="2" charset="0"/>
              </a:rPr>
              <a:t>In January 2010, </a:t>
            </a:r>
            <a:endParaRPr lang="en-US" sz="2600" dirty="0" smtClean="0">
              <a:latin typeface="Segoe Print" panose="02000600000000000000" pitchFamily="2" charset="0"/>
            </a:endParaRPr>
          </a:p>
          <a:p>
            <a:pPr marL="0" indent="0">
              <a:lnSpc>
                <a:spcPct val="90000"/>
              </a:lnSpc>
              <a:buNone/>
            </a:pPr>
            <a:r>
              <a:rPr lang="en-US" sz="2600" dirty="0" smtClean="0">
                <a:latin typeface="Segoe Print" panose="02000600000000000000" pitchFamily="2" charset="0"/>
              </a:rPr>
              <a:t>the British Museum </a:t>
            </a:r>
            <a:r>
              <a:rPr lang="en-US" sz="2600" dirty="0">
                <a:latin typeface="Segoe Print" panose="02000600000000000000" pitchFamily="2" charset="0"/>
              </a:rPr>
              <a:t>announced that two cuneiform tablets in its collection had been found to be inscribed with the same text as that on the Cyrus </a:t>
            </a:r>
            <a:r>
              <a:rPr lang="en-US" sz="2600" dirty="0" smtClean="0">
                <a:latin typeface="Segoe Print" panose="02000600000000000000" pitchFamily="2" charset="0"/>
              </a:rPr>
              <a:t>Cylinder,</a:t>
            </a:r>
            <a:r>
              <a:rPr lang="en-US" sz="2600" baseline="30000" dirty="0">
                <a:latin typeface="Segoe Print" panose="02000600000000000000" pitchFamily="2" charset="0"/>
              </a:rPr>
              <a:t> </a:t>
            </a:r>
            <a:r>
              <a:rPr lang="en-US" sz="2600" dirty="0" smtClean="0">
                <a:latin typeface="Segoe Print" panose="02000600000000000000" pitchFamily="2" charset="0"/>
              </a:rPr>
              <a:t>which</a:t>
            </a:r>
            <a:r>
              <a:rPr lang="en-US" sz="2600" dirty="0">
                <a:latin typeface="Segoe Print" panose="02000600000000000000" pitchFamily="2" charset="0"/>
              </a:rPr>
              <a:t>, according to the Museum, </a:t>
            </a:r>
            <a:r>
              <a:rPr lang="en-US" sz="2600" u="sng" dirty="0">
                <a:latin typeface="Segoe Print" panose="02000600000000000000" pitchFamily="2" charset="0"/>
              </a:rPr>
              <a:t>"show that the text of the Cylinder was probably a proclamation that was widely distributed across the Persian Empire</a:t>
            </a:r>
            <a:r>
              <a:rPr lang="en-US" sz="2600" u="sng" dirty="0" smtClean="0">
                <a:latin typeface="Segoe Print" panose="02000600000000000000" pitchFamily="2" charset="0"/>
              </a:rPr>
              <a:t>."</a:t>
            </a:r>
          </a:p>
        </p:txBody>
      </p:sp>
      <p:sp>
        <p:nvSpPr>
          <p:cNvPr id="4100" name="Text Box 5"/>
          <p:cNvSpPr txBox="1">
            <a:spLocks noChangeArrowheads="1"/>
          </p:cNvSpPr>
          <p:nvPr/>
        </p:nvSpPr>
        <p:spPr bwMode="auto">
          <a:xfrm>
            <a:off x="0" y="5867400"/>
            <a:ext cx="9144000" cy="553998"/>
          </a:xfrm>
          <a:prstGeom prst="rect">
            <a:avLst/>
          </a:prstGeom>
          <a:noFill/>
          <a:ln w="9525">
            <a:noFill/>
            <a:miter lim="800000"/>
            <a:headEnd/>
            <a:tailEnd/>
          </a:ln>
        </p:spPr>
        <p:txBody>
          <a:bodyPr wrap="square">
            <a:spAutoFit/>
          </a:bodyPr>
          <a:lstStyle/>
          <a:p>
            <a:pPr algn="ctr">
              <a:spcBef>
                <a:spcPct val="50000"/>
              </a:spcBef>
            </a:pPr>
            <a:r>
              <a:rPr lang="en-US" sz="3000" b="1" dirty="0" smtClean="0">
                <a:solidFill>
                  <a:srgbClr val="00B050"/>
                </a:solidFill>
                <a:latin typeface="Comic Sans MS" pitchFamily="66" charset="0"/>
              </a:rPr>
              <a:t>Further support on the reliability of the Bible</a:t>
            </a:r>
            <a:endParaRPr lang="en-US" sz="3000" b="1" dirty="0">
              <a:solidFill>
                <a:srgbClr val="00B050"/>
              </a:solidFill>
              <a:latin typeface="Comic Sans MS" pitchFamily="66" charset="0"/>
            </a:endParaRPr>
          </a:p>
        </p:txBody>
      </p:sp>
      <p:pic>
        <p:nvPicPr>
          <p:cNvPr id="2050" name="Picture 2" descr="http://www.assyrianfoundation.org/images/slides/AFA_MathematicalTablet.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0" y="1"/>
            <a:ext cx="3429000" cy="249499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910447391"/>
      </p:ext>
    </p:extLst>
  </p:cSld>
  <p:clrMapOvr>
    <a:masterClrMapping/>
  </p:clrMapOvr>
  <mc:AlternateContent xmlns:mc="http://schemas.openxmlformats.org/markup-compatibility/2006">
    <mc:Choice xmlns:p14="http://schemas.microsoft.com/office/powerpoint/2010/main" Requires="p14">
      <p:transition spd="slow" p14:dur="1500" advTm="33733">
        <p:split orient="vert"/>
      </p:transition>
    </mc:Choice>
    <mc:Fallback>
      <p:transition spd="slow" advTm="33733">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5" y="-15384"/>
            <a:ext cx="9144000" cy="5363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3228910"/>
      </p:ext>
    </p:extLst>
  </p:cSld>
  <p:clrMapOvr>
    <a:masterClrMapping/>
  </p:clrMapOvr>
  <mc:AlternateContent xmlns:mc="http://schemas.openxmlformats.org/markup-compatibility/2006">
    <mc:Choice xmlns:p14="http://schemas.microsoft.com/office/powerpoint/2010/main" Requires="p14">
      <p:transition spd="slow" p14:dur="2000" advTm="80303"/>
    </mc:Choice>
    <mc:Fallback>
      <p:transition spd="slow" advTm="80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5" y="-15384"/>
            <a:ext cx="9144000" cy="5363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9552" y="620686"/>
            <a:ext cx="8208912" cy="3539430"/>
          </a:xfrm>
          <a:prstGeom prst="rect">
            <a:avLst/>
          </a:prstGeom>
          <a:solidFill>
            <a:schemeClr val="bg1">
              <a:lumMod val="95000"/>
            </a:schemeClr>
          </a:solidFill>
        </p:spPr>
        <p:txBody>
          <a:bodyPr wrap="square" rtlCol="0">
            <a:spAutoFit/>
          </a:bodyPr>
          <a:lstStyle/>
          <a:p>
            <a:r>
              <a:rPr lang="en-GB" sz="3200" dirty="0">
                <a:latin typeface="Blue Highway" panose="02010603020202020303" pitchFamily="2" charset="0"/>
              </a:rPr>
              <a:t> And it came to pass that night, that the angel of the Lord went out, and smote in the camp of the Assyrians an hundred fourscore and five thousand: and when they arose early in the morning, behold, they were all dead corpses.</a:t>
            </a:r>
          </a:p>
          <a:p>
            <a:endParaRPr lang="en-GB" sz="3200" dirty="0">
              <a:latin typeface="Blue Highway" panose="02010603020202020303" pitchFamily="2" charset="0"/>
            </a:endParaRPr>
          </a:p>
          <a:p>
            <a:r>
              <a:rPr lang="en-GB" sz="3200" dirty="0">
                <a:latin typeface="Blue Highway" panose="02010603020202020303" pitchFamily="2" charset="0"/>
              </a:rPr>
              <a:t>36 So Sennacherib king of Assyria departed, and went and returned, and dwelt at Nineveh.</a:t>
            </a: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254675829"/>
      </p:ext>
    </p:extLst>
  </p:cSld>
  <p:clrMapOvr>
    <a:masterClrMapping/>
  </p:clrMapOvr>
  <mc:AlternateContent xmlns:mc="http://schemas.openxmlformats.org/markup-compatibility/2006">
    <mc:Choice xmlns:p14="http://schemas.microsoft.com/office/powerpoint/2010/main" Requires="p14">
      <p:transition spd="slow" p14:dur="2000" advTm="27715"/>
    </mc:Choice>
    <mc:Fallback>
      <p:transition spd="slow" advTm="27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50" y="0"/>
            <a:ext cx="9131375" cy="3674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44274865"/>
      </p:ext>
    </p:extLst>
  </p:cSld>
  <p:clrMapOvr>
    <a:masterClrMapping/>
  </p:clrMapOvr>
  <mc:AlternateContent xmlns:mc="http://schemas.openxmlformats.org/markup-compatibility/2006">
    <mc:Choice xmlns:p14="http://schemas.microsoft.com/office/powerpoint/2010/main" Requires="p14">
      <p:transition spd="slow" p14:dur="2000" advTm="44680"/>
    </mc:Choice>
    <mc:Fallback>
      <p:transition spd="slow" advTm="44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dirty="0"/>
          </a:p>
        </p:txBody>
      </p:sp>
      <p:sp>
        <p:nvSpPr>
          <p:cNvPr id="3" name="Subtitle 2"/>
          <p:cNvSpPr>
            <a:spLocks noGrp="1"/>
          </p:cNvSpPr>
          <p:nvPr>
            <p:ph type="subTitle" idx="1"/>
          </p:nvPr>
        </p:nvSpPr>
        <p:spPr/>
        <p:txBody>
          <a:bodyPr/>
          <a:lstStyle/>
          <a:p>
            <a:endParaRPr lang="en-GB"/>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50" y="0"/>
            <a:ext cx="9131375" cy="3674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25" y="3573016"/>
            <a:ext cx="9144000" cy="328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0930918"/>
      </p:ext>
    </p:extLst>
  </p:cSld>
  <p:clrMapOvr>
    <a:masterClrMapping/>
  </p:clrMapOvr>
  <mc:AlternateContent xmlns:mc="http://schemas.openxmlformats.org/markup-compatibility/2006">
    <mc:Choice xmlns:p14="http://schemas.microsoft.com/office/powerpoint/2010/main" Requires="p14">
      <p:transition spd="slow" p14:dur="2000" advTm="92818"/>
    </mc:Choice>
    <mc:Fallback>
      <p:transition spd="slow" advTm="928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0653" y="1740390"/>
            <a:ext cx="5033714" cy="5117610"/>
          </a:xfrm>
          <a:prstGeom prst="rect">
            <a:avLst/>
          </a:prstGeom>
        </p:spPr>
      </p:pic>
      <p:sp>
        <p:nvSpPr>
          <p:cNvPr id="5" name="TextBox 4"/>
          <p:cNvSpPr txBox="1"/>
          <p:nvPr/>
        </p:nvSpPr>
        <p:spPr>
          <a:xfrm>
            <a:off x="270716" y="1412776"/>
            <a:ext cx="4043654" cy="1815882"/>
          </a:xfrm>
          <a:prstGeom prst="rect">
            <a:avLst/>
          </a:prstGeom>
          <a:noFill/>
        </p:spPr>
        <p:txBody>
          <a:bodyPr wrap="square" rtlCol="0">
            <a:spAutoFit/>
          </a:bodyPr>
          <a:lstStyle/>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Archaeologists unearth </a:t>
            </a: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proof </a:t>
            </a:r>
            <a:r>
              <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of plot </a:t>
            </a:r>
            <a:endPar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endParaRP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to </a:t>
            </a:r>
            <a:r>
              <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kill Prophet </a:t>
            </a:r>
            <a:endPar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endParaRP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Jeremiah</a:t>
            </a:r>
            <a:endPar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endParaRPr>
          </a:p>
        </p:txBody>
      </p:sp>
      <p:sp>
        <p:nvSpPr>
          <p:cNvPr id="6" name="Rectangle 5"/>
          <p:cNvSpPr/>
          <p:nvPr/>
        </p:nvSpPr>
        <p:spPr>
          <a:xfrm>
            <a:off x="1060815" y="260648"/>
            <a:ext cx="2463457"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2008</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717145259"/>
      </p:ext>
    </p:extLst>
  </p:cSld>
  <p:clrMapOvr>
    <a:masterClrMapping/>
  </p:clrMapOvr>
  <mc:AlternateContent xmlns:mc="http://schemas.openxmlformats.org/markup-compatibility/2006">
    <mc:Choice xmlns:p14="http://schemas.microsoft.com/office/powerpoint/2010/main" Requires="p14">
      <p:transition spd="slow" p14:dur="2000" advTm="89861"/>
    </mc:Choice>
    <mc:Fallback>
      <p:transition spd="slow" advTm="898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50653" y="1740390"/>
            <a:ext cx="5033714" cy="5117610"/>
          </a:xfrm>
          <a:prstGeom prst="rect">
            <a:avLst/>
          </a:prstGeom>
        </p:spPr>
      </p:pic>
      <p:sp>
        <p:nvSpPr>
          <p:cNvPr id="5" name="TextBox 4"/>
          <p:cNvSpPr txBox="1"/>
          <p:nvPr/>
        </p:nvSpPr>
        <p:spPr>
          <a:xfrm>
            <a:off x="270716" y="1412776"/>
            <a:ext cx="4043654" cy="1815882"/>
          </a:xfrm>
          <a:prstGeom prst="rect">
            <a:avLst/>
          </a:prstGeom>
          <a:noFill/>
        </p:spPr>
        <p:txBody>
          <a:bodyPr wrap="square" rtlCol="0">
            <a:spAutoFit/>
          </a:bodyPr>
          <a:lstStyle/>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Archaeologists unearth </a:t>
            </a: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proof </a:t>
            </a:r>
            <a:r>
              <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of plot </a:t>
            </a:r>
            <a:endPar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endParaRP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to </a:t>
            </a:r>
            <a:r>
              <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kill Prophet </a:t>
            </a:r>
            <a:endPar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endParaRPr>
          </a:p>
          <a:p>
            <a:r>
              <a:rPr lang="en-GB" sz="2800" b="1" dirty="0" smtClean="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hlinkClick r:id="rId6"/>
              </a:rPr>
              <a:t>Jeremiah</a:t>
            </a:r>
            <a:endParaRPr lang="en-GB" sz="2800" b="1" dirty="0">
              <a:ln w="18000">
                <a:solidFill>
                  <a:srgbClr val="00B050"/>
                </a:solidFill>
                <a:prstDash val="solid"/>
                <a:miter lim="800000"/>
              </a:ln>
              <a:noFill/>
              <a:effectLst>
                <a:outerShdw blurRad="25500" dist="23000" dir="7020000" algn="tl">
                  <a:srgbClr val="000000">
                    <a:alpha val="50000"/>
                  </a:srgbClr>
                </a:outerShdw>
              </a:effectLst>
              <a:latin typeface="Blue Highway D Type" panose="00000400000000000000" pitchFamily="2" charset="0"/>
            </a:endParaRPr>
          </a:p>
        </p:txBody>
      </p:sp>
      <p:sp>
        <p:nvSpPr>
          <p:cNvPr id="6" name="Rectangle 5"/>
          <p:cNvSpPr/>
          <p:nvPr/>
        </p:nvSpPr>
        <p:spPr>
          <a:xfrm>
            <a:off x="1060815" y="260648"/>
            <a:ext cx="2463457"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2008</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54968880"/>
      </p:ext>
    </p:extLst>
  </p:cSld>
  <p:clrMapOvr>
    <a:masterClrMapping/>
  </p:clrMapOvr>
  <mc:AlternateContent xmlns:mc="http://schemas.openxmlformats.org/markup-compatibility/2006">
    <mc:Choice xmlns:p14="http://schemas.microsoft.com/office/powerpoint/2010/main" Requires="p14">
      <p:transition spd="slow" p14:dur="2000" advTm="58573"/>
    </mc:Choice>
    <mc:Fallback>
      <p:transition spd="slow" advTm="585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srcRect l="2500" t="10000" r="40044" b="8000"/>
          <a:stretch/>
        </p:blipFill>
        <p:spPr>
          <a:xfrm>
            <a:off x="0" y="-1105"/>
            <a:ext cx="9431391" cy="8412657"/>
          </a:xfrm>
          <a:prstGeom prst="rect">
            <a:avLst/>
          </a:prstGeom>
        </p:spPr>
      </p:pic>
      <p:sp>
        <p:nvSpPr>
          <p:cNvPr id="6" name="Rectangle 5"/>
          <p:cNvSpPr/>
          <p:nvPr/>
        </p:nvSpPr>
        <p:spPr>
          <a:xfrm>
            <a:off x="4984960" y="260648"/>
            <a:ext cx="4248472"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Unearthed in </a:t>
            </a: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1993</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Rectangle 7"/>
          <p:cNvSpPr/>
          <p:nvPr/>
        </p:nvSpPr>
        <p:spPr>
          <a:xfrm>
            <a:off x="-468560" y="5013176"/>
            <a:ext cx="5472608"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Tel Dan in </a:t>
            </a:r>
          </a:p>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Northern Israel</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0882022"/>
      </p:ext>
    </p:extLst>
  </p:cSld>
  <p:clrMapOvr>
    <a:masterClrMapping/>
  </p:clrMapOvr>
  <mc:AlternateContent xmlns:mc="http://schemas.openxmlformats.org/markup-compatibility/2006">
    <mc:Choice xmlns:p14="http://schemas.microsoft.com/office/powerpoint/2010/main" Requires="p14">
      <p:transition spd="slow" p14:dur="2000" advTm="66618"/>
    </mc:Choice>
    <mc:Fallback>
      <p:transition spd="slow" advTm="666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738952368"/>
      </p:ext>
    </p:extLst>
  </p:cSld>
  <p:clrMapOvr>
    <a:masterClrMapping/>
  </p:clrMapOvr>
  <mc:AlternateContent xmlns:mc="http://schemas.openxmlformats.org/markup-compatibility/2006">
    <mc:Choice xmlns:p14="http://schemas.microsoft.com/office/powerpoint/2010/main" Requires="p14">
      <p:transition spd="slow" p14:dur="2000" advTm="12190"/>
    </mc:Choice>
    <mc:Fallback>
      <p:transition spd="slow" advTm="12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62778705"/>
      </p:ext>
    </p:extLst>
  </p:cSld>
  <p:clrMapOvr>
    <a:masterClrMapping/>
  </p:clrMapOvr>
  <mc:AlternateContent xmlns:mc="http://schemas.openxmlformats.org/markup-compatibility/2006">
    <mc:Choice xmlns:p14="http://schemas.microsoft.com/office/powerpoint/2010/main" Requires="p14">
      <p:transition spd="slow" p14:dur="2000" advTm="9299"/>
    </mc:Choice>
    <mc:Fallback>
      <p:transition spd="slow" advTm="9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89718536"/>
      </p:ext>
    </p:extLst>
  </p:cSld>
  <p:clrMapOvr>
    <a:masterClrMapping/>
  </p:clrMapOvr>
  <mc:AlternateContent xmlns:mc="http://schemas.openxmlformats.org/markup-compatibility/2006">
    <mc:Choice xmlns:p14="http://schemas.microsoft.com/office/powerpoint/2010/main" Requires="p14">
      <p:transition spd="slow" p14:dur="2000" advTm="10356"/>
    </mc:Choice>
    <mc:Fallback>
      <p:transition spd="slow" advTm="10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09173312"/>
      </p:ext>
    </p:extLst>
  </p:cSld>
  <p:clrMapOvr>
    <a:masterClrMapping/>
  </p:clrMapOvr>
  <mc:AlternateContent xmlns:mc="http://schemas.openxmlformats.org/markup-compatibility/2006">
    <mc:Choice xmlns:p14="http://schemas.microsoft.com/office/powerpoint/2010/main" Requires="p14">
      <p:transition spd="slow" p14:dur="2000" advTm="7153"/>
    </mc:Choice>
    <mc:Fallback>
      <p:transition spd="slow" advTm="7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61670152"/>
      </p:ext>
    </p:extLst>
  </p:cSld>
  <p:clrMapOvr>
    <a:masterClrMapping/>
  </p:clrMapOvr>
  <mc:AlternateContent xmlns:mc="http://schemas.openxmlformats.org/markup-compatibility/2006">
    <mc:Choice xmlns:p14="http://schemas.microsoft.com/office/powerpoint/2010/main" Requires="p14">
      <p:transition spd="slow" p14:dur="2000" advTm="17516"/>
    </mc:Choice>
    <mc:Fallback>
      <p:transition spd="slow" advTm="17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tretch/>
        </p:blipFill>
        <p:spPr>
          <a:xfrm>
            <a:off x="18256" y="0"/>
            <a:ext cx="9125744"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233402751"/>
      </p:ext>
    </p:extLst>
  </p:cSld>
  <p:clrMapOvr>
    <a:masterClrMapping/>
  </p:clrMapOvr>
  <mc:AlternateContent xmlns:mc="http://schemas.openxmlformats.org/markup-compatibility/2006">
    <mc:Choice xmlns:p14="http://schemas.microsoft.com/office/powerpoint/2010/main" Requires="p14">
      <p:transition spd="slow" p14:dur="2000" advTm="22070"/>
    </mc:Choice>
    <mc:Fallback>
      <p:transition spd="slow" advTm="220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59732055"/>
      </p:ext>
    </p:extLst>
  </p:cSld>
  <p:clrMapOvr>
    <a:masterClrMapping/>
  </p:clrMapOvr>
  <mc:AlternateContent xmlns:mc="http://schemas.openxmlformats.org/markup-compatibility/2006">
    <mc:Choice xmlns:p14="http://schemas.microsoft.com/office/powerpoint/2010/main" Requires="p14">
      <p:transition spd="slow" p14:dur="2000" advTm="2699"/>
    </mc:Choice>
    <mc:Fallback>
      <p:transition spd="slow" advTm="26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475177306"/>
      </p:ext>
    </p:extLst>
  </p:cSld>
  <p:clrMapOvr>
    <a:masterClrMapping/>
  </p:clrMapOvr>
  <mc:AlternateContent xmlns:mc="http://schemas.openxmlformats.org/markup-compatibility/2006">
    <mc:Choice xmlns:p14="http://schemas.microsoft.com/office/powerpoint/2010/main" Requires="p14">
      <p:transition spd="slow" p14:dur="2000" advTm="14212"/>
    </mc:Choice>
    <mc:Fallback>
      <p:transition spd="slow" advTm="14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74349701"/>
      </p:ext>
    </p:extLst>
  </p:cSld>
  <p:clrMapOvr>
    <a:masterClrMapping/>
  </p:clrMapOvr>
  <mc:AlternateContent xmlns:mc="http://schemas.openxmlformats.org/markup-compatibility/2006">
    <mc:Choice xmlns:p14="http://schemas.microsoft.com/office/powerpoint/2010/main" Requires="p14">
      <p:transition spd="slow" p14:dur="2000" advTm="29899"/>
    </mc:Choice>
    <mc:Fallback>
      <p:transition spd="slow" advTm="29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93702291"/>
      </p:ext>
    </p:extLst>
  </p:cSld>
  <p:clrMapOvr>
    <a:masterClrMapping/>
  </p:clrMapOvr>
  <mc:AlternateContent xmlns:mc="http://schemas.openxmlformats.org/markup-compatibility/2006">
    <mc:Choice xmlns:p14="http://schemas.microsoft.com/office/powerpoint/2010/main" Requires="p14">
      <p:transition spd="slow" p14:dur="2000" advTm="11731"/>
    </mc:Choice>
    <mc:Fallback>
      <p:transition spd="slow" advTm="11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4303834"/>
      </p:ext>
    </p:extLst>
  </p:cSld>
  <p:clrMapOvr>
    <a:masterClrMapping/>
  </p:clrMapOvr>
  <mc:AlternateContent xmlns:mc="http://schemas.openxmlformats.org/markup-compatibility/2006">
    <mc:Choice xmlns:p14="http://schemas.microsoft.com/office/powerpoint/2010/main" Requires="p14">
      <p:transition spd="slow" p14:dur="2000" advTm="5915"/>
    </mc:Choice>
    <mc:Fallback>
      <p:transition spd="slow" advTm="5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76582738"/>
      </p:ext>
    </p:extLst>
  </p:cSld>
  <p:clrMapOvr>
    <a:masterClrMapping/>
  </p:clrMapOvr>
  <mc:AlternateContent xmlns:mc="http://schemas.openxmlformats.org/markup-compatibility/2006">
    <mc:Choice xmlns:p14="http://schemas.microsoft.com/office/powerpoint/2010/main" Requires="p14">
      <p:transition spd="slow" p14:dur="2000" advTm="12440"/>
    </mc:Choice>
    <mc:Fallback>
      <p:transition spd="slow" advTm="12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880924382"/>
      </p:ext>
    </p:extLst>
  </p:cSld>
  <p:clrMapOvr>
    <a:masterClrMapping/>
  </p:clrMapOvr>
  <mc:AlternateContent xmlns:mc="http://schemas.openxmlformats.org/markup-compatibility/2006">
    <mc:Choice xmlns:p14="http://schemas.microsoft.com/office/powerpoint/2010/main" Requires="p14">
      <p:transition spd="slow" p14:dur="2000" advTm="18489"/>
    </mc:Choice>
    <mc:Fallback>
      <p:transition spd="slow" advTm="18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1025" name="Object 1"/>
          <p:cNvGraphicFramePr>
            <a:graphicFrameLocks noChangeAspect="1"/>
          </p:cNvGraphicFramePr>
          <p:nvPr>
            <p:extLst>
              <p:ext uri="{D42A27DB-BD31-4B8C-83A1-F6EECF244321}">
                <p14:modId xmlns:p14="http://schemas.microsoft.com/office/powerpoint/2010/main" val="1441889877"/>
              </p:ext>
            </p:extLst>
          </p:nvPr>
        </p:nvGraphicFramePr>
        <p:xfrm>
          <a:off x="31082" y="0"/>
          <a:ext cx="9144000" cy="6858000"/>
        </p:xfrm>
        <a:graphic>
          <a:graphicData uri="http://schemas.openxmlformats.org/presentationml/2006/ole">
            <mc:AlternateContent xmlns:mc="http://schemas.openxmlformats.org/markup-compatibility/2006">
              <mc:Choice xmlns:v="urn:schemas-microsoft-com:vml" Requires="v">
                <p:oleObj spid="_x0000_s1027" name="Slide" r:id="rId3" imgW="4147899" imgH="3111610" progId="PowerPoint.Slide.12">
                  <p:embed/>
                </p:oleObj>
              </mc:Choice>
              <mc:Fallback>
                <p:oleObj name="Slide" r:id="rId3" imgW="4147899" imgH="3111610" progId="PowerPoint.Slide.12">
                  <p:embed/>
                  <p:pic>
                    <p:nvPicPr>
                      <p:cNvPr id="0" name=""/>
                      <p:cNvPicPr>
                        <a:picLocks noChangeAspect="1" noChangeArrowheads="1"/>
                      </p:cNvPicPr>
                      <p:nvPr/>
                    </p:nvPicPr>
                    <p:blipFill>
                      <a:blip r:embed="rId4"/>
                      <a:srcRect/>
                      <a:stretch>
                        <a:fillRect/>
                      </a:stretch>
                    </p:blipFill>
                    <p:spPr bwMode="auto">
                      <a:xfrm>
                        <a:off x="31082" y="0"/>
                        <a:ext cx="9144000" cy="685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Straight Arrow Connector 6"/>
          <p:cNvCxnSpPr/>
          <p:nvPr/>
        </p:nvCxnSpPr>
        <p:spPr bwMode="auto">
          <a:xfrm rot="10800000" flipV="1">
            <a:off x="1763688" y="836712"/>
            <a:ext cx="1008112" cy="72008"/>
          </a:xfrm>
          <a:prstGeom prst="straightConnector1">
            <a:avLst/>
          </a:prstGeom>
          <a:noFill/>
          <a:ln w="9525" cap="flat" cmpd="sng" algn="ctr">
            <a:noFill/>
            <a:prstDash val="solid"/>
            <a:round/>
            <a:headEnd type="none" w="med" len="med"/>
            <a:tailEnd type="arrow"/>
          </a:ln>
          <a:effectLst/>
        </p:spPr>
      </p:cxnSp>
      <p:cxnSp>
        <p:nvCxnSpPr>
          <p:cNvPr id="9" name="Straight Arrow Connector 8"/>
          <p:cNvCxnSpPr/>
          <p:nvPr/>
        </p:nvCxnSpPr>
        <p:spPr bwMode="auto">
          <a:xfrm flipV="1">
            <a:off x="1979712" y="836712"/>
            <a:ext cx="936104" cy="72008"/>
          </a:xfrm>
          <a:prstGeom prst="straightConnector1">
            <a:avLst/>
          </a:prstGeom>
          <a:noFill/>
          <a:ln w="9525" cap="flat" cmpd="sng" algn="ctr">
            <a:noFill/>
            <a:prstDash val="solid"/>
            <a:round/>
            <a:headEnd type="none" w="med" len="med"/>
            <a:tailEnd type="arrow"/>
          </a:ln>
          <a:effectLst/>
        </p:spPr>
      </p:cxnSp>
      <p:sp>
        <p:nvSpPr>
          <p:cNvPr id="10" name="Line 4"/>
          <p:cNvSpPr>
            <a:spLocks noChangeShapeType="1"/>
          </p:cNvSpPr>
          <p:nvPr/>
        </p:nvSpPr>
        <p:spPr bwMode="auto">
          <a:xfrm flipH="1">
            <a:off x="2266951" y="837010"/>
            <a:ext cx="711200" cy="85725"/>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1" name="Line 5"/>
          <p:cNvSpPr>
            <a:spLocks noChangeShapeType="1"/>
          </p:cNvSpPr>
          <p:nvPr/>
        </p:nvSpPr>
        <p:spPr bwMode="auto">
          <a:xfrm flipH="1">
            <a:off x="1907704" y="1556792"/>
            <a:ext cx="720080" cy="299939"/>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2" name="Line 6"/>
          <p:cNvSpPr>
            <a:spLocks noChangeShapeType="1"/>
          </p:cNvSpPr>
          <p:nvPr/>
        </p:nvSpPr>
        <p:spPr bwMode="auto">
          <a:xfrm flipH="1">
            <a:off x="2051719" y="2852936"/>
            <a:ext cx="576063" cy="288032"/>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3" name="Line 7"/>
          <p:cNvSpPr>
            <a:spLocks noChangeShapeType="1"/>
          </p:cNvSpPr>
          <p:nvPr/>
        </p:nvSpPr>
        <p:spPr bwMode="auto">
          <a:xfrm flipH="1">
            <a:off x="1979712" y="4293096"/>
            <a:ext cx="531846" cy="498630"/>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
        <p:nvSpPr>
          <p:cNvPr id="14" name="Line 8"/>
          <p:cNvSpPr>
            <a:spLocks noChangeShapeType="1"/>
          </p:cNvSpPr>
          <p:nvPr/>
        </p:nvSpPr>
        <p:spPr bwMode="auto">
          <a:xfrm flipH="1">
            <a:off x="1691680" y="5445224"/>
            <a:ext cx="936104" cy="980728"/>
          </a:xfrm>
          <a:prstGeom prst="line">
            <a:avLst/>
          </a:prstGeom>
          <a:noFill/>
          <a:ln w="25400">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724698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80">
                                          <p:stCondLst>
                                            <p:cond delay="0"/>
                                          </p:stCondLst>
                                        </p:cTn>
                                        <p:tgtEl>
                                          <p:spTgt spid="11"/>
                                        </p:tgtEl>
                                      </p:cBhvr>
                                    </p:animEffect>
                                    <p:anim calcmode="lin" valueType="num">
                                      <p:cBhvr>
                                        <p:cTn id="26"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1" dur="26">
                                          <p:stCondLst>
                                            <p:cond delay="650"/>
                                          </p:stCondLst>
                                        </p:cTn>
                                        <p:tgtEl>
                                          <p:spTgt spid="11"/>
                                        </p:tgtEl>
                                      </p:cBhvr>
                                      <p:to x="100000" y="60000"/>
                                    </p:animScale>
                                    <p:animScale>
                                      <p:cBhvr>
                                        <p:cTn id="32" dur="166" decel="50000">
                                          <p:stCondLst>
                                            <p:cond delay="676"/>
                                          </p:stCondLst>
                                        </p:cTn>
                                        <p:tgtEl>
                                          <p:spTgt spid="11"/>
                                        </p:tgtEl>
                                      </p:cBhvr>
                                      <p:to x="100000" y="100000"/>
                                    </p:animScale>
                                    <p:animScale>
                                      <p:cBhvr>
                                        <p:cTn id="33" dur="26">
                                          <p:stCondLst>
                                            <p:cond delay="1312"/>
                                          </p:stCondLst>
                                        </p:cTn>
                                        <p:tgtEl>
                                          <p:spTgt spid="11"/>
                                        </p:tgtEl>
                                      </p:cBhvr>
                                      <p:to x="100000" y="80000"/>
                                    </p:animScale>
                                    <p:animScale>
                                      <p:cBhvr>
                                        <p:cTn id="34" dur="166" decel="50000">
                                          <p:stCondLst>
                                            <p:cond delay="1338"/>
                                          </p:stCondLst>
                                        </p:cTn>
                                        <p:tgtEl>
                                          <p:spTgt spid="11"/>
                                        </p:tgtEl>
                                      </p:cBhvr>
                                      <p:to x="100000" y="100000"/>
                                    </p:animScale>
                                    <p:animScale>
                                      <p:cBhvr>
                                        <p:cTn id="35" dur="26">
                                          <p:stCondLst>
                                            <p:cond delay="1642"/>
                                          </p:stCondLst>
                                        </p:cTn>
                                        <p:tgtEl>
                                          <p:spTgt spid="11"/>
                                        </p:tgtEl>
                                      </p:cBhvr>
                                      <p:to x="100000" y="90000"/>
                                    </p:animScale>
                                    <p:animScale>
                                      <p:cBhvr>
                                        <p:cTn id="36" dur="166" decel="50000">
                                          <p:stCondLst>
                                            <p:cond delay="1668"/>
                                          </p:stCondLst>
                                        </p:cTn>
                                        <p:tgtEl>
                                          <p:spTgt spid="11"/>
                                        </p:tgtEl>
                                      </p:cBhvr>
                                      <p:to x="100000" y="100000"/>
                                    </p:animScale>
                                    <p:animScale>
                                      <p:cBhvr>
                                        <p:cTn id="37" dur="26">
                                          <p:stCondLst>
                                            <p:cond delay="1808"/>
                                          </p:stCondLst>
                                        </p:cTn>
                                        <p:tgtEl>
                                          <p:spTgt spid="11"/>
                                        </p:tgtEl>
                                      </p:cBhvr>
                                      <p:to x="100000" y="95000"/>
                                    </p:animScale>
                                    <p:animScale>
                                      <p:cBhvr>
                                        <p:cTn id="38" dur="166" decel="50000">
                                          <p:stCondLst>
                                            <p:cond delay="1834"/>
                                          </p:stCondLst>
                                        </p:cTn>
                                        <p:tgtEl>
                                          <p:spTgt spid="11"/>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80">
                                          <p:stCondLst>
                                            <p:cond delay="0"/>
                                          </p:stCondLst>
                                        </p:cTn>
                                        <p:tgtEl>
                                          <p:spTgt spid="12"/>
                                        </p:tgtEl>
                                      </p:cBhvr>
                                    </p:animEffect>
                                    <p:anim calcmode="lin" valueType="num">
                                      <p:cBhvr>
                                        <p:cTn id="4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9" dur="26">
                                          <p:stCondLst>
                                            <p:cond delay="650"/>
                                          </p:stCondLst>
                                        </p:cTn>
                                        <p:tgtEl>
                                          <p:spTgt spid="12"/>
                                        </p:tgtEl>
                                      </p:cBhvr>
                                      <p:to x="100000" y="60000"/>
                                    </p:animScale>
                                    <p:animScale>
                                      <p:cBhvr>
                                        <p:cTn id="50" dur="166" decel="50000">
                                          <p:stCondLst>
                                            <p:cond delay="676"/>
                                          </p:stCondLst>
                                        </p:cTn>
                                        <p:tgtEl>
                                          <p:spTgt spid="12"/>
                                        </p:tgtEl>
                                      </p:cBhvr>
                                      <p:to x="100000" y="100000"/>
                                    </p:animScale>
                                    <p:animScale>
                                      <p:cBhvr>
                                        <p:cTn id="51" dur="26">
                                          <p:stCondLst>
                                            <p:cond delay="1312"/>
                                          </p:stCondLst>
                                        </p:cTn>
                                        <p:tgtEl>
                                          <p:spTgt spid="12"/>
                                        </p:tgtEl>
                                      </p:cBhvr>
                                      <p:to x="100000" y="80000"/>
                                    </p:animScale>
                                    <p:animScale>
                                      <p:cBhvr>
                                        <p:cTn id="52" dur="166" decel="50000">
                                          <p:stCondLst>
                                            <p:cond delay="1338"/>
                                          </p:stCondLst>
                                        </p:cTn>
                                        <p:tgtEl>
                                          <p:spTgt spid="12"/>
                                        </p:tgtEl>
                                      </p:cBhvr>
                                      <p:to x="100000" y="100000"/>
                                    </p:animScale>
                                    <p:animScale>
                                      <p:cBhvr>
                                        <p:cTn id="53" dur="26">
                                          <p:stCondLst>
                                            <p:cond delay="1642"/>
                                          </p:stCondLst>
                                        </p:cTn>
                                        <p:tgtEl>
                                          <p:spTgt spid="12"/>
                                        </p:tgtEl>
                                      </p:cBhvr>
                                      <p:to x="100000" y="90000"/>
                                    </p:animScale>
                                    <p:animScale>
                                      <p:cBhvr>
                                        <p:cTn id="54" dur="166" decel="50000">
                                          <p:stCondLst>
                                            <p:cond delay="1668"/>
                                          </p:stCondLst>
                                        </p:cTn>
                                        <p:tgtEl>
                                          <p:spTgt spid="12"/>
                                        </p:tgtEl>
                                      </p:cBhvr>
                                      <p:to x="100000" y="100000"/>
                                    </p:animScale>
                                    <p:animScale>
                                      <p:cBhvr>
                                        <p:cTn id="55" dur="26">
                                          <p:stCondLst>
                                            <p:cond delay="1808"/>
                                          </p:stCondLst>
                                        </p:cTn>
                                        <p:tgtEl>
                                          <p:spTgt spid="12"/>
                                        </p:tgtEl>
                                      </p:cBhvr>
                                      <p:to x="100000" y="95000"/>
                                    </p:animScale>
                                    <p:animScale>
                                      <p:cBhvr>
                                        <p:cTn id="56" dur="166" decel="50000">
                                          <p:stCondLst>
                                            <p:cond delay="1834"/>
                                          </p:stCondLst>
                                        </p:cTn>
                                        <p:tgtEl>
                                          <p:spTgt spid="12"/>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down)">
                                      <p:cBhvr>
                                        <p:cTn id="61" dur="580">
                                          <p:stCondLst>
                                            <p:cond delay="0"/>
                                          </p:stCondLst>
                                        </p:cTn>
                                        <p:tgtEl>
                                          <p:spTgt spid="13"/>
                                        </p:tgtEl>
                                      </p:cBhvr>
                                    </p:animEffect>
                                    <p:anim calcmode="lin" valueType="num">
                                      <p:cBhvr>
                                        <p:cTn id="6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7" dur="26">
                                          <p:stCondLst>
                                            <p:cond delay="650"/>
                                          </p:stCondLst>
                                        </p:cTn>
                                        <p:tgtEl>
                                          <p:spTgt spid="13"/>
                                        </p:tgtEl>
                                      </p:cBhvr>
                                      <p:to x="100000" y="60000"/>
                                    </p:animScale>
                                    <p:animScale>
                                      <p:cBhvr>
                                        <p:cTn id="68" dur="166" decel="50000">
                                          <p:stCondLst>
                                            <p:cond delay="676"/>
                                          </p:stCondLst>
                                        </p:cTn>
                                        <p:tgtEl>
                                          <p:spTgt spid="13"/>
                                        </p:tgtEl>
                                      </p:cBhvr>
                                      <p:to x="100000" y="100000"/>
                                    </p:animScale>
                                    <p:animScale>
                                      <p:cBhvr>
                                        <p:cTn id="69" dur="26">
                                          <p:stCondLst>
                                            <p:cond delay="1312"/>
                                          </p:stCondLst>
                                        </p:cTn>
                                        <p:tgtEl>
                                          <p:spTgt spid="13"/>
                                        </p:tgtEl>
                                      </p:cBhvr>
                                      <p:to x="100000" y="80000"/>
                                    </p:animScale>
                                    <p:animScale>
                                      <p:cBhvr>
                                        <p:cTn id="70" dur="166" decel="50000">
                                          <p:stCondLst>
                                            <p:cond delay="1338"/>
                                          </p:stCondLst>
                                        </p:cTn>
                                        <p:tgtEl>
                                          <p:spTgt spid="13"/>
                                        </p:tgtEl>
                                      </p:cBhvr>
                                      <p:to x="100000" y="100000"/>
                                    </p:animScale>
                                    <p:animScale>
                                      <p:cBhvr>
                                        <p:cTn id="71" dur="26">
                                          <p:stCondLst>
                                            <p:cond delay="1642"/>
                                          </p:stCondLst>
                                        </p:cTn>
                                        <p:tgtEl>
                                          <p:spTgt spid="13"/>
                                        </p:tgtEl>
                                      </p:cBhvr>
                                      <p:to x="100000" y="90000"/>
                                    </p:animScale>
                                    <p:animScale>
                                      <p:cBhvr>
                                        <p:cTn id="72" dur="166" decel="50000">
                                          <p:stCondLst>
                                            <p:cond delay="1668"/>
                                          </p:stCondLst>
                                        </p:cTn>
                                        <p:tgtEl>
                                          <p:spTgt spid="13"/>
                                        </p:tgtEl>
                                      </p:cBhvr>
                                      <p:to x="100000" y="100000"/>
                                    </p:animScale>
                                    <p:animScale>
                                      <p:cBhvr>
                                        <p:cTn id="73" dur="26">
                                          <p:stCondLst>
                                            <p:cond delay="1808"/>
                                          </p:stCondLst>
                                        </p:cTn>
                                        <p:tgtEl>
                                          <p:spTgt spid="13"/>
                                        </p:tgtEl>
                                      </p:cBhvr>
                                      <p:to x="100000" y="95000"/>
                                    </p:animScale>
                                    <p:animScale>
                                      <p:cBhvr>
                                        <p:cTn id="74" dur="166" decel="50000">
                                          <p:stCondLst>
                                            <p:cond delay="1834"/>
                                          </p:stCondLst>
                                        </p:cTn>
                                        <p:tgtEl>
                                          <p:spTgt spid="13"/>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580">
                                          <p:stCondLst>
                                            <p:cond delay="0"/>
                                          </p:stCondLst>
                                        </p:cTn>
                                        <p:tgtEl>
                                          <p:spTgt spid="14"/>
                                        </p:tgtEl>
                                      </p:cBhvr>
                                    </p:animEffect>
                                    <p:anim calcmode="lin" valueType="num">
                                      <p:cBhvr>
                                        <p:cTn id="8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5" dur="26">
                                          <p:stCondLst>
                                            <p:cond delay="650"/>
                                          </p:stCondLst>
                                        </p:cTn>
                                        <p:tgtEl>
                                          <p:spTgt spid="14"/>
                                        </p:tgtEl>
                                      </p:cBhvr>
                                      <p:to x="100000" y="60000"/>
                                    </p:animScale>
                                    <p:animScale>
                                      <p:cBhvr>
                                        <p:cTn id="86" dur="166" decel="50000">
                                          <p:stCondLst>
                                            <p:cond delay="676"/>
                                          </p:stCondLst>
                                        </p:cTn>
                                        <p:tgtEl>
                                          <p:spTgt spid="14"/>
                                        </p:tgtEl>
                                      </p:cBhvr>
                                      <p:to x="100000" y="100000"/>
                                    </p:animScale>
                                    <p:animScale>
                                      <p:cBhvr>
                                        <p:cTn id="87" dur="26">
                                          <p:stCondLst>
                                            <p:cond delay="1312"/>
                                          </p:stCondLst>
                                        </p:cTn>
                                        <p:tgtEl>
                                          <p:spTgt spid="14"/>
                                        </p:tgtEl>
                                      </p:cBhvr>
                                      <p:to x="100000" y="80000"/>
                                    </p:animScale>
                                    <p:animScale>
                                      <p:cBhvr>
                                        <p:cTn id="88" dur="166" decel="50000">
                                          <p:stCondLst>
                                            <p:cond delay="1338"/>
                                          </p:stCondLst>
                                        </p:cTn>
                                        <p:tgtEl>
                                          <p:spTgt spid="14"/>
                                        </p:tgtEl>
                                      </p:cBhvr>
                                      <p:to x="100000" y="100000"/>
                                    </p:animScale>
                                    <p:animScale>
                                      <p:cBhvr>
                                        <p:cTn id="89" dur="26">
                                          <p:stCondLst>
                                            <p:cond delay="1642"/>
                                          </p:stCondLst>
                                        </p:cTn>
                                        <p:tgtEl>
                                          <p:spTgt spid="14"/>
                                        </p:tgtEl>
                                      </p:cBhvr>
                                      <p:to x="100000" y="90000"/>
                                    </p:animScale>
                                    <p:animScale>
                                      <p:cBhvr>
                                        <p:cTn id="90" dur="166" decel="50000">
                                          <p:stCondLst>
                                            <p:cond delay="1668"/>
                                          </p:stCondLst>
                                        </p:cTn>
                                        <p:tgtEl>
                                          <p:spTgt spid="14"/>
                                        </p:tgtEl>
                                      </p:cBhvr>
                                      <p:to x="100000" y="100000"/>
                                    </p:animScale>
                                    <p:animScale>
                                      <p:cBhvr>
                                        <p:cTn id="91" dur="26">
                                          <p:stCondLst>
                                            <p:cond delay="1808"/>
                                          </p:stCondLst>
                                        </p:cTn>
                                        <p:tgtEl>
                                          <p:spTgt spid="14"/>
                                        </p:tgtEl>
                                      </p:cBhvr>
                                      <p:to x="100000" y="95000"/>
                                    </p:animScale>
                                    <p:animScale>
                                      <p:cBhvr>
                                        <p:cTn id="92"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Rugby\Pending Projects\Northern Prophecy Day\Talk 3\Class #3 - He shall enter into the glorious land .060-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0156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37388859"/>
      </p:ext>
    </p:extLst>
  </p:cSld>
  <p:clrMapOvr>
    <a:masterClrMapping/>
  </p:clrMapOvr>
  <mc:AlternateContent xmlns:mc="http://schemas.openxmlformats.org/markup-compatibility/2006">
    <mc:Choice xmlns:p14="http://schemas.microsoft.com/office/powerpoint/2010/main" Requires="p14">
      <p:transition spd="slow" p14:dur="2000" advTm="36199"/>
    </mc:Choice>
    <mc:Fallback>
      <p:transition spd="slow" advTm="36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259132699"/>
      </p:ext>
    </p:extLst>
  </p:cSld>
  <p:clrMapOvr>
    <a:masterClrMapping/>
  </p:clrMapOvr>
  <mc:AlternateContent xmlns:mc="http://schemas.openxmlformats.org/markup-compatibility/2006">
    <mc:Choice xmlns:p14="http://schemas.microsoft.com/office/powerpoint/2010/main" Requires="p14">
      <p:transition spd="slow" p14:dur="2000" advTm="8439"/>
    </mc:Choice>
    <mc:Fallback>
      <p:transition spd="slow" advTm="8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0538127"/>
      </p:ext>
    </p:extLst>
  </p:cSld>
  <p:clrMapOvr>
    <a:masterClrMapping/>
  </p:clrMapOvr>
  <mc:AlternateContent xmlns:mc="http://schemas.openxmlformats.org/markup-compatibility/2006">
    <mc:Choice xmlns:p14="http://schemas.microsoft.com/office/powerpoint/2010/main" Requires="p14">
      <p:transition spd="slow" p14:dur="2000" advTm="17777"/>
    </mc:Choice>
    <mc:Fallback>
      <p:transition spd="slow" advTm="17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8791245"/>
      </p:ext>
    </p:extLst>
  </p:cSld>
  <p:clrMapOvr>
    <a:masterClrMapping/>
  </p:clrMapOvr>
  <mc:AlternateContent xmlns:mc="http://schemas.openxmlformats.org/markup-compatibility/2006">
    <mc:Choice xmlns:p14="http://schemas.microsoft.com/office/powerpoint/2010/main" Requires="p14">
      <p:transition spd="slow" p14:dur="2000" advTm="6476"/>
    </mc:Choice>
    <mc:Fallback>
      <p:transition spd="slow" advTm="6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18463040"/>
      </p:ext>
    </p:extLst>
  </p:cSld>
  <p:clrMapOvr>
    <a:masterClrMapping/>
  </p:clrMapOvr>
  <mc:AlternateContent xmlns:mc="http://schemas.openxmlformats.org/markup-compatibility/2006">
    <mc:Choice xmlns:p14="http://schemas.microsoft.com/office/powerpoint/2010/main" Requires="p14">
      <p:transition spd="slow" p14:dur="2000" advTm="7079"/>
    </mc:Choice>
    <mc:Fallback>
      <p:transition spd="slow" advTm="7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9143999" cy="6857999"/>
          </a:xfrm>
          <a:prstGeom prst="rect">
            <a:avLst/>
          </a:prstGeom>
        </p:spPr>
      </p:pic>
      <p:sp>
        <p:nvSpPr>
          <p:cNvPr id="3" name="Rectangle 2"/>
          <p:cNvSpPr/>
          <p:nvPr/>
        </p:nvSpPr>
        <p:spPr>
          <a:xfrm rot="19773898">
            <a:off x="-718251" y="2874564"/>
            <a:ext cx="10554881" cy="1246495"/>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75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Bible Can Be Believed</a:t>
            </a:r>
            <a:endParaRPr lang="en-US" sz="75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Audio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863458043"/>
      </p:ext>
    </p:extLst>
  </p:cSld>
  <p:clrMapOvr>
    <a:masterClrMapping/>
  </p:clrMapOvr>
  <mc:AlternateContent xmlns:mc="http://schemas.openxmlformats.org/markup-compatibility/2006">
    <mc:Choice xmlns:p14="http://schemas.microsoft.com/office/powerpoint/2010/main" Requires="p14">
      <p:transition spd="slow" p14:dur="2000" advTm="10391"/>
    </mc:Choice>
    <mc:Fallback>
      <p:transition spd="slow" advTm="103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rot="19595609">
            <a:off x="473115" y="1789783"/>
            <a:ext cx="8496944" cy="2831544"/>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9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The Bible Can Be </a:t>
            </a:r>
            <a:r>
              <a:rPr lang="en-US" sz="89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Belived</a:t>
            </a:r>
            <a:endParaRPr lang="en-US" sz="89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1339148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55359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082927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8404955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215598298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00596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spTree>
    <p:extLst>
      <p:ext uri="{BB962C8B-B14F-4D97-AF65-F5344CB8AC3E}">
        <p14:creationId xmlns:p14="http://schemas.microsoft.com/office/powerpoint/2010/main" val="38344062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754163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425465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7563" cy="6289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71800" y="5733256"/>
            <a:ext cx="3816424" cy="472437"/>
          </a:xfrm>
          <a:prstGeom prst="rect">
            <a:avLst/>
          </a:prstGeom>
          <a:noFill/>
        </p:spPr>
        <p:txBody>
          <a:bodyPr wrap="square" rtlCol="0">
            <a:spAutoFit/>
          </a:bodyPr>
          <a:lstStyle/>
          <a:p>
            <a:r>
              <a:rPr lang="en-GB" sz="2470" b="1" dirty="0" smtClean="0">
                <a:ln w="18000">
                  <a:solidFill>
                    <a:schemeClr val="tx1"/>
                  </a:solidFill>
                  <a:prstDash val="solid"/>
                  <a:miter lim="800000"/>
                </a:ln>
                <a:solidFill>
                  <a:srgbClr val="C00000"/>
                </a:solidFill>
                <a:effectLst>
                  <a:outerShdw blurRad="25500" dist="23000" dir="7020000" algn="tl">
                    <a:srgbClr val="000000">
                      <a:alpha val="50000"/>
                    </a:srgbClr>
                  </a:outerShdw>
                </a:effectLst>
                <a:latin typeface="Architect" panose="02000500000000000000" pitchFamily="2" charset="0"/>
              </a:rPr>
              <a:t>THE DEAD SEA SCROLLS</a:t>
            </a:r>
            <a:endParaRPr lang="en-GB" sz="2470" b="1" dirty="0">
              <a:ln w="18000">
                <a:solidFill>
                  <a:schemeClr val="tx1"/>
                </a:solidFill>
                <a:prstDash val="solid"/>
                <a:miter lim="800000"/>
              </a:ln>
              <a:solidFill>
                <a:srgbClr val="C00000"/>
              </a:solidFill>
              <a:effectLst>
                <a:outerShdw blurRad="25500" dist="23000" dir="7020000" algn="tl">
                  <a:srgbClr val="000000">
                    <a:alpha val="50000"/>
                  </a:srgbClr>
                </a:outerShdw>
              </a:effectLst>
              <a:latin typeface="Architect" panose="02000500000000000000" pitchFamily="2"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7563" cy="6858000"/>
          </a:xfrm>
          <a:prstGeom prst="rect">
            <a:avLst/>
          </a:prstGeom>
        </p:spPr>
      </p:pic>
    </p:spTree>
    <p:extLst>
      <p:ext uri="{BB962C8B-B14F-4D97-AF65-F5344CB8AC3E}">
        <p14:creationId xmlns:p14="http://schemas.microsoft.com/office/powerpoint/2010/main" val="8540415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45527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3117674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732461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11925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1.6"/>
</p:tagLst>
</file>

<file path=ppt/tags/tag2.xml><?xml version="1.0" encoding="utf-8"?>
<p:tagLst xmlns:a="http://schemas.openxmlformats.org/drawingml/2006/main" xmlns:r="http://schemas.openxmlformats.org/officeDocument/2006/relationships" xmlns:p="http://schemas.openxmlformats.org/presentationml/2006/main">
  <p:tag name="TIMING" val="|45.7"/>
</p:tagLst>
</file>

<file path=ppt/tags/tag3.xml><?xml version="1.0" encoding="utf-8"?>
<p:tagLst xmlns:a="http://schemas.openxmlformats.org/drawingml/2006/main" xmlns:r="http://schemas.openxmlformats.org/officeDocument/2006/relationships" xmlns:p="http://schemas.openxmlformats.org/presentationml/2006/main">
  <p:tag name="TIMING" val="|24.7"/>
</p:tagLst>
</file>

<file path=ppt/tags/tag4.xml><?xml version="1.0" encoding="utf-8"?>
<p:tagLst xmlns:a="http://schemas.openxmlformats.org/drawingml/2006/main" xmlns:r="http://schemas.openxmlformats.org/officeDocument/2006/relationships" xmlns:p="http://schemas.openxmlformats.org/presentationml/2006/main">
  <p:tag name="TIMING" val="|7.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6725</TotalTime>
  <Words>1650</Words>
  <Application>Microsoft Office PowerPoint</Application>
  <PresentationFormat>On-screen Show (4:3)</PresentationFormat>
  <Paragraphs>202</Paragraphs>
  <Slides>58</Slides>
  <Notes>29</Notes>
  <HiddenSlides>0</HiddenSlides>
  <MMClips>42</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58</vt:i4>
      </vt:variant>
    </vt:vector>
  </HeadingPairs>
  <TitlesOfParts>
    <vt:vector size="61" baseType="lpstr">
      <vt:lpstr>Office Theme</vt:lpstr>
      <vt:lpstr>1_Office Theme</vt:lpstr>
      <vt:lpstr>Microsoft PowerPoint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Significance of the Cyrus Cylinder</vt:lpstr>
      <vt:lpstr>British Museum has two other tablets with the same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MESH Computers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72</cp:revision>
  <dcterms:created xsi:type="dcterms:W3CDTF">2013-10-09T16:19:28Z</dcterms:created>
  <dcterms:modified xsi:type="dcterms:W3CDTF">2013-11-22T09:56:19Z</dcterms:modified>
</cp:coreProperties>
</file>