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4" r:id="rId3"/>
    <p:sldId id="275" r:id="rId4"/>
    <p:sldId id="285" r:id="rId5"/>
    <p:sldId id="286" r:id="rId6"/>
    <p:sldId id="290" r:id="rId7"/>
    <p:sldId id="262" r:id="rId8"/>
    <p:sldId id="287" r:id="rId9"/>
    <p:sldId id="288" r:id="rId10"/>
    <p:sldId id="276" r:id="rId11"/>
    <p:sldId id="277" r:id="rId12"/>
    <p:sldId id="278" r:id="rId13"/>
    <p:sldId id="292" r:id="rId14"/>
    <p:sldId id="279" r:id="rId15"/>
    <p:sldId id="280" r:id="rId16"/>
    <p:sldId id="281" r:id="rId17"/>
    <p:sldId id="289" r:id="rId18"/>
    <p:sldId id="293" r:id="rId19"/>
    <p:sldId id="260" r:id="rId20"/>
    <p:sldId id="270" r:id="rId21"/>
    <p:sldId id="259" r:id="rId22"/>
    <p:sldId id="258" r:id="rId23"/>
    <p:sldId id="272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5298" autoAdjust="0"/>
    <p:restoredTop sz="94660"/>
  </p:normalViewPr>
  <p:slideViewPr>
    <p:cSldViewPr>
      <p:cViewPr varScale="1">
        <p:scale>
          <a:sx n="69" d="100"/>
          <a:sy n="6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1" y="6248400"/>
            <a:ext cx="6857999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sz="3200" b="1">
                <a:effectLst/>
              </a:defRPr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6458887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Samson</a:t>
            </a:r>
            <a:r>
              <a:rPr lang="en-US" sz="2400" b="1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 – God’s strength made perfect in weakness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D58D03-1734-402F-B5BC-857464E6F351}" type="slidenum">
              <a:rPr lang="en-A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son death.jpg"/>
          <p:cNvPicPr>
            <a:picLocks noChangeAspect="1"/>
          </p:cNvPicPr>
          <p:nvPr/>
        </p:nvPicPr>
        <p:blipFill>
          <a:blip r:embed="rId2" cstate="print"/>
          <a:srcRect l="4478" r="4478"/>
          <a:stretch>
            <a:fillRect/>
          </a:stretch>
        </p:blipFill>
        <p:spPr>
          <a:xfrm flipH="1">
            <a:off x="0" y="2546"/>
            <a:ext cx="4648200" cy="6841599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96980"/>
            <a:ext cx="4191000" cy="3429000"/>
          </a:xfrm>
        </p:spPr>
        <p:txBody>
          <a:bodyPr/>
          <a:lstStyle/>
          <a:p>
            <a:pPr algn="ctr">
              <a:lnSpc>
                <a:spcPct val="8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AU" sz="88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Samson – </a:t>
            </a:r>
          </a:p>
          <a:p>
            <a:pPr marL="0" indent="0" algn="ctr">
              <a:lnSpc>
                <a:spcPct val="8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AU" sz="54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God’s strength made perfect in weakness</a:t>
            </a:r>
            <a:endParaRPr lang="en-AU" sz="5400" dirty="0">
              <a:ln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8980" y="61722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48200" y="3553821"/>
            <a:ext cx="4495800" cy="323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4000" dirty="0">
                <a:solidFill>
                  <a:srgbClr val="FFFF00"/>
                </a:solidFill>
                <a:latin typeface="Arial Black" pitchFamily="34" charset="0"/>
              </a:rPr>
              <a:t>Study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2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“A </a:t>
            </a:r>
            <a:r>
              <a:rPr lang="en-US" sz="4400" dirty="0" err="1" smtClean="0">
                <a:solidFill>
                  <a:srgbClr val="FFFF00"/>
                </a:solidFill>
                <a:latin typeface="Arial Black" pitchFamily="34" charset="0"/>
              </a:rPr>
              <a:t>Nazarite</a:t>
            </a: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 unto God from the womb”</a:t>
            </a:r>
            <a:endParaRPr lang="en-AU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2057"/>
            <a:ext cx="9142413" cy="765175"/>
          </a:xfrm>
        </p:spPr>
        <p:txBody>
          <a:bodyPr/>
          <a:lstStyle/>
          <a:p>
            <a:r>
              <a:rPr lang="en-AU" sz="4400" dirty="0"/>
              <a:t>The Woman – The true </a:t>
            </a:r>
            <a:r>
              <a:rPr lang="en-AU" sz="4400" dirty="0" err="1"/>
              <a:t>Nazarite</a:t>
            </a:r>
            <a:endParaRPr lang="en-AU" sz="44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836613"/>
            <a:ext cx="8785225" cy="647700"/>
          </a:xfrm>
        </p:spPr>
        <p:txBody>
          <a:bodyPr/>
          <a:lstStyle/>
          <a:p>
            <a:r>
              <a:rPr lang="en-AU" dirty="0">
                <a:solidFill>
                  <a:srgbClr val="00FF00"/>
                </a:solidFill>
                <a:cs typeface="Arial" charset="0"/>
              </a:rPr>
              <a:t>Interlinear text for</a:t>
            </a:r>
            <a:r>
              <a:rPr lang="en-AU" dirty="0">
                <a:cs typeface="Arial" charset="0"/>
              </a:rPr>
              <a:t>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cs typeface="Arial" charset="0"/>
              </a:rPr>
              <a:t>Judges 13:11</a:t>
            </a:r>
          </a:p>
        </p:txBody>
      </p:sp>
      <p:pic>
        <p:nvPicPr>
          <p:cNvPr id="11269" name="Picture 5" descr="Jud 13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3460750"/>
          </a:xfrm>
          <a:prstGeom prst="rect">
            <a:avLst/>
          </a:prstGeom>
          <a:noFill/>
        </p:spPr>
      </p:pic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6877050" y="2349500"/>
            <a:ext cx="1295400" cy="15113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5148263" y="3573463"/>
            <a:ext cx="1511300" cy="15113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39750" y="5157788"/>
            <a:ext cx="8604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800" dirty="0" err="1">
                <a:ln>
                  <a:solidFill>
                    <a:schemeClr val="tx1"/>
                  </a:solidFill>
                </a:ln>
                <a:solidFill>
                  <a:srgbClr val="00FFCC"/>
                </a:solidFill>
                <a:latin typeface="Arial Black" pitchFamily="34" charset="0"/>
              </a:rPr>
              <a:t>Isha</a:t>
            </a:r>
            <a:r>
              <a:rPr lang="en-AU" sz="2800" dirty="0">
                <a:ln>
                  <a:solidFill>
                    <a:schemeClr val="tx1"/>
                  </a:solidFill>
                </a:ln>
                <a:solidFill>
                  <a:srgbClr val="00FFCC"/>
                </a:solidFill>
                <a:latin typeface="Arial Black" pitchFamily="34" charset="0"/>
              </a:rPr>
              <a:t> (with definite article) – occurs 7 times in chapter always translated “the woman”.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339975" y="1484313"/>
            <a:ext cx="6804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dirty="0" err="1">
                <a:ln>
                  <a:solidFill>
                    <a:schemeClr val="bg1"/>
                  </a:solidFill>
                </a:ln>
                <a:solidFill>
                  <a:schemeClr val="hlink"/>
                </a:solidFill>
                <a:latin typeface="Arial Black" pitchFamily="34" charset="0"/>
              </a:rPr>
              <a:t>Isha</a:t>
            </a:r>
            <a:r>
              <a:rPr lang="en-AU" sz="2800" dirty="0">
                <a:ln>
                  <a:solidFill>
                    <a:schemeClr val="bg1"/>
                  </a:solidFill>
                </a:ln>
                <a:solidFill>
                  <a:schemeClr val="hlink"/>
                </a:solidFill>
                <a:latin typeface="Arial Black" pitchFamily="34" charset="0"/>
              </a:rPr>
              <a:t> (no article) occurs 7 times in chapter always translated “wife”.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/>
      <p:bldP spid="112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3495"/>
            <a:ext cx="9142413" cy="765175"/>
          </a:xfrm>
        </p:spPr>
        <p:txBody>
          <a:bodyPr/>
          <a:lstStyle/>
          <a:p>
            <a:r>
              <a:rPr lang="en-AU" sz="4400" i="1" dirty="0" err="1"/>
              <a:t>Isha</a:t>
            </a:r>
            <a:r>
              <a:rPr lang="en-AU" sz="4400" dirty="0"/>
              <a:t> in Judges 13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823" y="977325"/>
            <a:ext cx="8785225" cy="5545138"/>
          </a:xfrm>
        </p:spPr>
        <p:txBody>
          <a:bodyPr/>
          <a:lstStyle/>
          <a:p>
            <a:pPr marL="450850" indent="-450850"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AU" sz="2900" i="1" dirty="0" err="1">
                <a:solidFill>
                  <a:srgbClr val="00FF00"/>
                </a:solidFill>
              </a:rPr>
              <a:t>Isha</a:t>
            </a:r>
            <a:r>
              <a:rPr lang="en-AU" sz="2900" dirty="0"/>
              <a:t> without the article occurs 7 times always translated </a:t>
            </a:r>
            <a:r>
              <a:rPr lang="en-AU" sz="2900" dirty="0">
                <a:ln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“wife”</a:t>
            </a:r>
            <a:r>
              <a:rPr lang="en-AU" sz="29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sz="2900" dirty="0"/>
              <a:t>– </a:t>
            </a:r>
            <a:r>
              <a:rPr lang="en-AU" sz="29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Vv. 2, 11, 19, 20, 21, 22, 23</a:t>
            </a:r>
            <a:r>
              <a:rPr lang="en-AU" sz="2900" dirty="0"/>
              <a:t>.</a:t>
            </a:r>
          </a:p>
          <a:p>
            <a:pPr marL="450850" indent="-450850"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AU" sz="2900" i="1" dirty="0" err="1">
                <a:solidFill>
                  <a:srgbClr val="00FF00"/>
                </a:solidFill>
              </a:rPr>
              <a:t>Isha</a:t>
            </a:r>
            <a:r>
              <a:rPr lang="en-AU" sz="2900" dirty="0"/>
              <a:t> with the article occurs 7 times always translated </a:t>
            </a:r>
            <a:r>
              <a:rPr lang="en-AU" sz="2900" dirty="0">
                <a:ln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“the woman”</a:t>
            </a:r>
            <a:r>
              <a:rPr lang="en-AU" sz="2900" dirty="0"/>
              <a:t> – </a:t>
            </a:r>
            <a:r>
              <a:rPr lang="en-AU" sz="29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Vv. 3, 6, 9, 10, 11, 13, 24</a:t>
            </a:r>
            <a:r>
              <a:rPr lang="en-AU" sz="2900" dirty="0" smtClean="0"/>
              <a:t>. </a:t>
            </a:r>
            <a:r>
              <a:rPr lang="en-AU" sz="3200" dirty="0" smtClean="0">
                <a:solidFill>
                  <a:srgbClr val="00FF00"/>
                </a:solidFill>
                <a:latin typeface="Arial Black" pitchFamily="34" charset="0"/>
              </a:rPr>
              <a:t>14 = certainty of covenant.</a:t>
            </a:r>
            <a:endParaRPr lang="en-AU" sz="3200" dirty="0">
              <a:solidFill>
                <a:srgbClr val="00FF00"/>
              </a:solidFill>
              <a:latin typeface="Arial Black" pitchFamily="34" charset="0"/>
            </a:endParaRPr>
          </a:p>
          <a:p>
            <a:pPr marL="450850" indent="-450850"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AU" sz="2900" b="0" dirty="0">
                <a:solidFill>
                  <a:srgbClr val="FFFF66"/>
                </a:solidFill>
                <a:latin typeface="Arial Black" pitchFamily="34" charset="0"/>
              </a:rPr>
              <a:t>7</a:t>
            </a:r>
            <a:r>
              <a:rPr lang="en-AU" sz="2900" dirty="0"/>
              <a:t> is the </a:t>
            </a:r>
            <a:r>
              <a:rPr lang="en-AU" sz="2900" b="0" dirty="0">
                <a:solidFill>
                  <a:srgbClr val="FFFF66"/>
                </a:solidFill>
                <a:latin typeface="Arial Black" pitchFamily="34" charset="0"/>
              </a:rPr>
              <a:t>covenant</a:t>
            </a:r>
            <a:r>
              <a:rPr lang="en-AU" sz="2900" dirty="0"/>
              <a:t> number and the subject </a:t>
            </a:r>
            <a:r>
              <a:rPr lang="en-AU" sz="2900" dirty="0">
                <a:solidFill>
                  <a:srgbClr val="66FF33"/>
                </a:solidFill>
              </a:rPr>
              <a:t>“the woman”</a:t>
            </a:r>
            <a:r>
              <a:rPr lang="en-AU" sz="2900" dirty="0"/>
              <a:t> points to </a:t>
            </a:r>
            <a:r>
              <a:rPr lang="en-AU" sz="29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3:15</a:t>
            </a:r>
            <a:r>
              <a:rPr lang="en-AU" sz="2900" dirty="0"/>
              <a:t>.</a:t>
            </a:r>
          </a:p>
          <a:p>
            <a:pPr marL="450850" indent="-450850"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AU" sz="2900" dirty="0"/>
              <a:t>Samson’s mother goes nameless in Scripture because she represents the </a:t>
            </a:r>
            <a:r>
              <a:rPr lang="en-AU" sz="2900" dirty="0" smtClean="0"/>
              <a:t>Divine </a:t>
            </a:r>
            <a:r>
              <a:rPr lang="en-AU" sz="2900" dirty="0"/>
              <a:t>mind here.</a:t>
            </a:r>
          </a:p>
          <a:p>
            <a:pPr marL="450850" indent="-450850"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AU" sz="2900" dirty="0"/>
              <a:t>Hence, she is the true </a:t>
            </a:r>
            <a:r>
              <a:rPr lang="en-AU" sz="2900" dirty="0" err="1"/>
              <a:t>Nazarite</a:t>
            </a:r>
            <a:r>
              <a:rPr lang="en-AU" sz="2900" dirty="0"/>
              <a:t> in the story!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6371"/>
            <a:ext cx="9142413" cy="765175"/>
          </a:xfrm>
        </p:spPr>
        <p:txBody>
          <a:bodyPr/>
          <a:lstStyle/>
          <a:p>
            <a:r>
              <a:rPr lang="en-AU" sz="4400" i="1" dirty="0" err="1"/>
              <a:t>Isha</a:t>
            </a:r>
            <a:r>
              <a:rPr lang="en-AU" sz="4400" dirty="0"/>
              <a:t> in </a:t>
            </a:r>
            <a:r>
              <a:rPr lang="en-AU" sz="44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Judges 14 &amp; 15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678" y="1196975"/>
            <a:ext cx="8785225" cy="5111750"/>
          </a:xfrm>
        </p:spPr>
        <p:txBody>
          <a:bodyPr/>
          <a:lstStyle/>
          <a:p>
            <a:pPr marL="534988" indent="-534988">
              <a:spcBef>
                <a:spcPct val="75000"/>
              </a:spcBef>
              <a:buSzTx/>
            </a:pPr>
            <a:r>
              <a:rPr lang="en-AU" sz="3200" i="1" dirty="0" err="1">
                <a:solidFill>
                  <a:srgbClr val="00FF00"/>
                </a:solidFill>
              </a:rPr>
              <a:t>Isha</a:t>
            </a:r>
            <a:r>
              <a:rPr lang="en-AU" sz="3200" dirty="0"/>
              <a:t> occurs 13 times in 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Judges 14 &amp; 15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</a:rPr>
              <a:t> </a:t>
            </a:r>
            <a:r>
              <a:rPr lang="en-AU" sz="3200" dirty="0"/>
              <a:t>always in reference to the Philistine girl Samson married.</a:t>
            </a:r>
          </a:p>
          <a:p>
            <a:pPr marL="534988" indent="-534988">
              <a:spcBef>
                <a:spcPct val="75000"/>
              </a:spcBef>
              <a:buSzTx/>
            </a:pPr>
            <a:r>
              <a:rPr lang="en-AU" sz="3200" b="0" dirty="0">
                <a:solidFill>
                  <a:srgbClr val="FFFF66"/>
                </a:solidFill>
                <a:latin typeface="Arial Black" pitchFamily="34" charset="0"/>
              </a:rPr>
              <a:t>13</a:t>
            </a:r>
            <a:r>
              <a:rPr lang="en-AU" sz="3200" dirty="0"/>
              <a:t> is the scriptural number for </a:t>
            </a:r>
            <a:r>
              <a:rPr lang="en-AU" sz="3200" b="0" dirty="0">
                <a:solidFill>
                  <a:srgbClr val="FFFF66"/>
                </a:solidFill>
                <a:latin typeface="Arial Black" pitchFamily="34" charset="0"/>
              </a:rPr>
              <a:t>rebellion </a:t>
            </a:r>
            <a:r>
              <a:rPr lang="en-AU" sz="3200" dirty="0"/>
              <a:t>(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14:4</a:t>
            </a:r>
            <a:r>
              <a:rPr lang="en-AU" sz="3200" dirty="0"/>
              <a:t>).</a:t>
            </a:r>
          </a:p>
          <a:p>
            <a:pPr marL="534988" indent="-534988">
              <a:spcBef>
                <a:spcPct val="75000"/>
              </a:spcBef>
              <a:buSzTx/>
            </a:pPr>
            <a:r>
              <a:rPr lang="en-AU" sz="3200" dirty="0"/>
              <a:t>Hence, the Spirit memorialises Samson’s rebellion.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0427" y="760249"/>
            <a:ext cx="8643998" cy="5668261"/>
          </a:xfrm>
        </p:spPr>
        <p:txBody>
          <a:bodyPr/>
          <a:lstStyle/>
          <a:p>
            <a:pPr marL="539750" indent="-53975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3:1-2;15 </a:t>
            </a:r>
            <a:r>
              <a:rPr lang="en-AU" sz="3000" dirty="0" smtClean="0"/>
              <a:t>– Initially upheld God’s law, and even extrapolated it.</a:t>
            </a:r>
          </a:p>
          <a:p>
            <a:pPr marL="539750" indent="-53975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sz="3000" dirty="0" smtClean="0"/>
              <a:t>In time, Eve was utterly deceived (</a:t>
            </a:r>
            <a:r>
              <a:rPr lang="en-AU" sz="3000" i="1" dirty="0" err="1" smtClean="0"/>
              <a:t>ekapatao</a:t>
            </a:r>
            <a:r>
              <a:rPr lang="en-AU" sz="3000" dirty="0" smtClean="0"/>
              <a:t> – to deceive wholly; delude thoroughly) - </a:t>
            </a:r>
            <a:r>
              <a:rPr lang="en-AU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Tim. 2:12-14; 2 Cor. 11:3 </a:t>
            </a:r>
            <a:r>
              <a:rPr lang="en-AU" sz="3000" dirty="0" smtClean="0"/>
              <a:t>(“</a:t>
            </a:r>
            <a:r>
              <a:rPr lang="en-AU" sz="3000" dirty="0" smtClean="0">
                <a:solidFill>
                  <a:srgbClr val="FFFF00"/>
                </a:solidFill>
              </a:rPr>
              <a:t>beguiled</a:t>
            </a:r>
            <a:r>
              <a:rPr lang="en-AU" sz="3000" dirty="0" smtClean="0"/>
              <a:t>”).</a:t>
            </a:r>
          </a:p>
          <a:p>
            <a:pPr marL="539750" indent="-53975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sz="3000" dirty="0" smtClean="0"/>
              <a:t>Adam was not deceived by the serpent’s reasoning – </a:t>
            </a:r>
            <a:r>
              <a:rPr lang="en-AU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Tim. 2:14</a:t>
            </a:r>
            <a:r>
              <a:rPr lang="en-AU" sz="3000" dirty="0" smtClean="0"/>
              <a:t>.</a:t>
            </a:r>
          </a:p>
          <a:p>
            <a:pPr marL="539750" indent="-53975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sz="3000" dirty="0" smtClean="0"/>
              <a:t>Consequently, Adam is held responsible for the introduction of sin and death into the world – </a:t>
            </a:r>
            <a:r>
              <a:rPr lang="en-AU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Rom. 5:12</a:t>
            </a:r>
            <a:r>
              <a:rPr lang="en-AU" sz="3000" dirty="0" smtClean="0"/>
              <a:t>.</a:t>
            </a:r>
          </a:p>
          <a:p>
            <a:pPr marL="539750" indent="-53975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v"/>
            </a:pPr>
            <a:r>
              <a:rPr lang="en-AU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3:15 </a:t>
            </a:r>
            <a:r>
              <a:rPr lang="en-AU" sz="3000" dirty="0" smtClean="0"/>
              <a:t>– God excludes man from the means of redemption – </a:t>
            </a:r>
            <a:r>
              <a:rPr lang="en-AU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1:13</a:t>
            </a:r>
            <a:r>
              <a:rPr lang="en-AU" sz="3000" dirty="0" smtClean="0"/>
              <a:t>.</a:t>
            </a:r>
            <a:endParaRPr lang="en-AU" sz="3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463" y="115142"/>
            <a:ext cx="8785255" cy="7143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 smtClean="0">
                <a:ln w="22225">
                  <a:solidFill>
                    <a:schemeClr val="tx1"/>
                  </a:solidFill>
                </a:ln>
                <a:effectLst/>
              </a:rPr>
              <a:t>The woman = Divine thinking</a:t>
            </a:r>
            <a:endParaRPr lang="en-AU" sz="4400" dirty="0">
              <a:ln w="22225">
                <a:solidFill>
                  <a:schemeClr val="tx1"/>
                </a:solidFill>
              </a:ln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3495"/>
            <a:ext cx="9142413" cy="765175"/>
          </a:xfrm>
        </p:spPr>
        <p:txBody>
          <a:bodyPr/>
          <a:lstStyle/>
          <a:p>
            <a:r>
              <a:rPr lang="en-AU" sz="4400" dirty="0"/>
              <a:t>The </a:t>
            </a:r>
            <a:r>
              <a:rPr lang="en-AU" sz="4400" dirty="0" smtClean="0"/>
              <a:t>three conflicts </a:t>
            </a:r>
            <a:r>
              <a:rPr lang="en-AU" sz="4400" dirty="0"/>
              <a:t>of </a:t>
            </a:r>
            <a:r>
              <a:rPr lang="en-AU" sz="44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3:15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81075"/>
            <a:ext cx="8785225" cy="5327650"/>
          </a:xfrm>
        </p:spPr>
        <p:txBody>
          <a:bodyPr/>
          <a:lstStyle/>
          <a:p>
            <a:pPr marL="533400" indent="-533400">
              <a:spcBef>
                <a:spcPct val="50000"/>
              </a:spcBef>
              <a:buClr>
                <a:srgbClr val="FFFF66"/>
              </a:buClr>
              <a:buSzTx/>
              <a:buFont typeface="Wingdings" pitchFamily="2" charset="2"/>
              <a:buAutoNum type="arabicPeriod"/>
            </a:pPr>
            <a:r>
              <a:rPr lang="en-AU" sz="3200" b="0" dirty="0">
                <a:solidFill>
                  <a:srgbClr val="00FF00"/>
                </a:solidFill>
                <a:latin typeface="Arial Black" pitchFamily="34" charset="0"/>
              </a:rPr>
              <a:t>Serpent versus the Woman</a:t>
            </a:r>
            <a:r>
              <a:rPr lang="en-AU" dirty="0"/>
              <a:t> </a:t>
            </a:r>
            <a:r>
              <a:rPr lang="en-AU" sz="3000" dirty="0"/>
              <a:t>= hostility between carnal thinking and divine thinking – </a:t>
            </a:r>
            <a:r>
              <a:rPr lang="en-AU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Rom. 8:5-7</a:t>
            </a:r>
            <a:r>
              <a:rPr lang="en-AU" sz="3000" dirty="0"/>
              <a:t>.</a:t>
            </a:r>
          </a:p>
          <a:p>
            <a:pPr marL="533400" indent="-533400">
              <a:spcBef>
                <a:spcPct val="50000"/>
              </a:spcBef>
              <a:buClr>
                <a:srgbClr val="FFFF66"/>
              </a:buClr>
              <a:buSzTx/>
              <a:buFont typeface="Wingdings" pitchFamily="2" charset="2"/>
              <a:buAutoNum type="arabicPeriod"/>
            </a:pPr>
            <a:r>
              <a:rPr lang="en-AU" sz="3200" b="0" dirty="0">
                <a:solidFill>
                  <a:srgbClr val="00FF00"/>
                </a:solidFill>
                <a:latin typeface="Arial Black" pitchFamily="34" charset="0"/>
              </a:rPr>
              <a:t>Serpent’s seed versus Woman’s seed</a:t>
            </a:r>
            <a:r>
              <a:rPr lang="en-AU" dirty="0"/>
              <a:t> </a:t>
            </a:r>
            <a:r>
              <a:rPr lang="en-AU" sz="3000" dirty="0"/>
              <a:t>= A “generation of vipers” in conflict with Christ – </a:t>
            </a:r>
            <a:r>
              <a:rPr lang="en-AU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23:33; John 8:39-44</a:t>
            </a:r>
            <a:r>
              <a:rPr lang="en-AU" sz="3000" dirty="0"/>
              <a:t>.</a:t>
            </a:r>
          </a:p>
          <a:p>
            <a:pPr marL="533400" indent="-533400">
              <a:spcBef>
                <a:spcPct val="50000"/>
              </a:spcBef>
              <a:buClr>
                <a:srgbClr val="FFFF66"/>
              </a:buClr>
              <a:buSzTx/>
              <a:buFont typeface="Wingdings" pitchFamily="2" charset="2"/>
              <a:buAutoNum type="arabicPeriod"/>
            </a:pPr>
            <a:r>
              <a:rPr lang="en-AU" sz="3200" b="0" dirty="0">
                <a:solidFill>
                  <a:srgbClr val="00FF00"/>
                </a:solidFill>
                <a:latin typeface="Arial Black" pitchFamily="34" charset="0"/>
              </a:rPr>
              <a:t>Woman’s seed versus the Serpent</a:t>
            </a:r>
            <a:r>
              <a:rPr lang="en-AU" dirty="0"/>
              <a:t> </a:t>
            </a:r>
            <a:r>
              <a:rPr lang="en-AU" sz="3000" dirty="0"/>
              <a:t>= Christ to conquer sin in the body of his flesh by death and resurrection – </a:t>
            </a:r>
            <a:r>
              <a:rPr lang="en-AU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Col. 2:15</a:t>
            </a:r>
            <a:r>
              <a:rPr lang="en-AU" sz="3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950" y="765175"/>
            <a:ext cx="8807450" cy="5688013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FF00"/>
                </a:solidFill>
              </a:rPr>
              <a:t>"Having spoiled"</a:t>
            </a:r>
            <a:r>
              <a:rPr lang="en-US" sz="2800" dirty="0"/>
              <a:t> – </a:t>
            </a:r>
            <a:r>
              <a:rPr lang="en-US" sz="2800" i="1" dirty="0" err="1"/>
              <a:t>apekduomai</a:t>
            </a:r>
            <a:r>
              <a:rPr lang="en-US" sz="2800" dirty="0"/>
              <a:t> (singular, masculine, middle voice) - to divest wholly one's self; wholly to strip off for one's self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</a:rPr>
              <a:t>.  Lit. </a:t>
            </a:r>
            <a:r>
              <a:rPr lang="en-US" sz="2800" dirty="0"/>
              <a:t>-</a:t>
            </a:r>
            <a:r>
              <a:rPr lang="en-US" sz="2800" dirty="0">
                <a:solidFill>
                  <a:srgbClr val="CCFF99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"having stripped"</a:t>
            </a:r>
            <a:r>
              <a:rPr lang="en-US" sz="2800" dirty="0">
                <a:solidFill>
                  <a:srgbClr val="CCFF99"/>
                </a:solidFill>
              </a:rPr>
              <a:t>.</a:t>
            </a:r>
            <a:r>
              <a:rPr lang="en-US" sz="2800" dirty="0"/>
              <a:t>  (Cp. "spoil" </a:t>
            </a:r>
            <a:r>
              <a:rPr lang="en-US" sz="28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v.8</a:t>
            </a:r>
            <a:r>
              <a:rPr lang="en-US" sz="2800" dirty="0"/>
              <a:t> </a:t>
            </a:r>
            <a:r>
              <a:rPr lang="en-US" sz="2800" i="1" dirty="0" err="1"/>
              <a:t>sulagogeo</a:t>
            </a:r>
            <a:r>
              <a:rPr lang="en-US" sz="2800" dirty="0"/>
              <a:t> - to lead away as booty).</a:t>
            </a:r>
            <a:endParaRPr lang="en-US" sz="2800" u="sng" dirty="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FF00"/>
                </a:solidFill>
              </a:rPr>
              <a:t>"principalities and powers"</a:t>
            </a:r>
            <a:r>
              <a:rPr lang="en-US" sz="2800" dirty="0"/>
              <a:t> – </a:t>
            </a:r>
            <a:r>
              <a:rPr lang="en-US" sz="2800" i="1" dirty="0" err="1"/>
              <a:t>arche</a:t>
            </a:r>
            <a:r>
              <a:rPr lang="en-US" sz="2800" dirty="0"/>
              <a:t> = chief (akin to </a:t>
            </a:r>
            <a:r>
              <a:rPr lang="en-US" sz="2800" i="1" dirty="0" err="1"/>
              <a:t>arkon</a:t>
            </a:r>
            <a:r>
              <a:rPr lang="en-US" sz="2800" dirty="0"/>
              <a:t>), and </a:t>
            </a:r>
            <a:r>
              <a:rPr lang="en-US" sz="2800" i="1" dirty="0" err="1"/>
              <a:t>exousia</a:t>
            </a:r>
            <a:r>
              <a:rPr lang="en-US" sz="2800" dirty="0"/>
              <a:t> = authorities.  Both these words are preceded by the definite article.</a:t>
            </a:r>
            <a:endParaRPr lang="en-US" sz="2800" u="sng" dirty="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FF00"/>
                </a:solidFill>
              </a:rPr>
              <a:t>"made a </a:t>
            </a:r>
            <a:r>
              <a:rPr lang="en-US" sz="2800" dirty="0" err="1">
                <a:solidFill>
                  <a:srgbClr val="00FF00"/>
                </a:solidFill>
              </a:rPr>
              <a:t>shew</a:t>
            </a:r>
            <a:r>
              <a:rPr lang="en-US" sz="2800" dirty="0">
                <a:solidFill>
                  <a:srgbClr val="00FF00"/>
                </a:solidFill>
              </a:rPr>
              <a:t>"</a:t>
            </a:r>
            <a:r>
              <a:rPr lang="en-US" sz="2800" dirty="0"/>
              <a:t> - </a:t>
            </a:r>
            <a:r>
              <a:rPr lang="en-US" sz="2800" i="1" dirty="0" err="1"/>
              <a:t>diegmatizo</a:t>
            </a:r>
            <a:r>
              <a:rPr lang="en-US" sz="2800" dirty="0"/>
              <a:t> - to exhibit.</a:t>
            </a:r>
            <a:endParaRPr lang="en-US" sz="2800" u="sng" dirty="0"/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FF00"/>
                </a:solidFill>
              </a:rPr>
              <a:t>"openly"</a:t>
            </a:r>
            <a:r>
              <a:rPr lang="en-US" sz="2800" dirty="0"/>
              <a:t> – </a:t>
            </a:r>
            <a:r>
              <a:rPr lang="en-US" sz="2800" i="1" dirty="0"/>
              <a:t>en </a:t>
            </a:r>
            <a:r>
              <a:rPr lang="en-US" sz="2800" i="1" dirty="0" err="1"/>
              <a:t>parrhesia</a:t>
            </a:r>
            <a:r>
              <a:rPr lang="en-US" sz="2800" dirty="0"/>
              <a:t> - Lit. "in public". Denotes the deportment by which one becomes conspicuous or secures publicity</a:t>
            </a:r>
            <a:r>
              <a:rPr lang="en-US" sz="2800" dirty="0" smtClean="0"/>
              <a:t>.</a:t>
            </a:r>
            <a:endParaRPr lang="en-US" sz="2800" u="sng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92057"/>
            <a:ext cx="9142413" cy="765175"/>
          </a:xfrm>
        </p:spPr>
        <p:txBody>
          <a:bodyPr/>
          <a:lstStyle/>
          <a:p>
            <a:r>
              <a:rPr lang="en-AU" sz="40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Col. 2:15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7950" y="765175"/>
            <a:ext cx="9036050" cy="563562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FF00"/>
                </a:solidFill>
              </a:rPr>
              <a:t>"triumphing over"</a:t>
            </a:r>
            <a:r>
              <a:rPr lang="en-US" sz="2800" dirty="0"/>
              <a:t> - </a:t>
            </a:r>
            <a:r>
              <a:rPr lang="en-US" sz="2800" i="1" dirty="0" err="1"/>
              <a:t>thriambeuo</a:t>
            </a:r>
            <a:r>
              <a:rPr lang="en-US" sz="2800" dirty="0"/>
              <a:t> (singular, masculine) - to make an acclamatory procession; i.e. to conquer.  </a:t>
            </a:r>
            <a:r>
              <a:rPr lang="en-US" sz="2800" dirty="0">
                <a:solidFill>
                  <a:srgbClr val="FFFF66"/>
                </a:solidFill>
              </a:rPr>
              <a:t>Lit. "leading in triumph".</a:t>
            </a:r>
            <a:endParaRPr lang="en-US" sz="2800" u="sng" dirty="0">
              <a:solidFill>
                <a:srgbClr val="FFFF66"/>
              </a:solidFill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FF00"/>
                </a:solidFill>
              </a:rPr>
              <a:t>"them"</a:t>
            </a:r>
            <a:r>
              <a:rPr lang="en-US" sz="2800" dirty="0"/>
              <a:t> - </a:t>
            </a:r>
            <a:r>
              <a:rPr lang="en-US" sz="2800" i="1" dirty="0" err="1"/>
              <a:t>autous</a:t>
            </a:r>
            <a:r>
              <a:rPr lang="en-US" sz="2800" dirty="0"/>
              <a:t> (plural, masculine) - </a:t>
            </a:r>
            <a:r>
              <a:rPr lang="en-US" sz="2800" dirty="0">
                <a:solidFill>
                  <a:srgbClr val="CCFF99"/>
                </a:solidFill>
              </a:rPr>
              <a:t>Lit. "themselves".</a:t>
            </a:r>
            <a:endParaRPr lang="en-US" sz="2800" u="sng" dirty="0">
              <a:solidFill>
                <a:srgbClr val="CCFF99"/>
              </a:solidFill>
            </a:endParaRP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FF00"/>
                </a:solidFill>
              </a:rPr>
              <a:t>"in it"</a:t>
            </a:r>
            <a:r>
              <a:rPr lang="en-US" sz="2800" dirty="0"/>
              <a:t> – </a:t>
            </a:r>
            <a:r>
              <a:rPr lang="en-US" sz="2800" i="1" dirty="0"/>
              <a:t>en auto</a:t>
            </a:r>
            <a:r>
              <a:rPr lang="en-US" sz="2800" dirty="0"/>
              <a:t> (singular, masculine, dative case - the case of personal interest). </a:t>
            </a:r>
            <a:r>
              <a:rPr lang="en-US" sz="2800" dirty="0">
                <a:solidFill>
                  <a:srgbClr val="FFFF66"/>
                </a:solidFill>
              </a:rPr>
              <a:t>Lit. "within himself".</a:t>
            </a:r>
          </a:p>
          <a:p>
            <a:pPr marL="0" indent="0" algn="ctr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700" b="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Impact" pitchFamily="34" charset="0"/>
              </a:rPr>
              <a:t>Christ's triumph over the serpent in himself was complete on the tree - thus he triumphed over the power that motivated Jewish and Roman principalities to crucify him.</a:t>
            </a:r>
            <a:r>
              <a:rPr lang="en-US" sz="2700" b="0" dirty="0">
                <a:ln>
                  <a:solidFill>
                    <a:schemeClr val="tx1"/>
                  </a:solidFill>
                </a:ln>
                <a:latin typeface="Impact" pitchFamily="34" charset="0"/>
              </a:rPr>
              <a:t> </a:t>
            </a:r>
            <a:endParaRPr lang="en-US" sz="2700" b="0" dirty="0" smtClean="0">
              <a:ln>
                <a:solidFill>
                  <a:schemeClr val="tx1"/>
                </a:solidFill>
              </a:ln>
              <a:latin typeface="Impact" pitchFamily="34" charset="0"/>
            </a:endParaRPr>
          </a:p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0" dirty="0" smtClean="0">
                <a:solidFill>
                  <a:srgbClr val="FFFF00"/>
                </a:solidFill>
                <a:latin typeface="Impact" pitchFamily="34" charset="0"/>
              </a:rPr>
              <a:t>How </a:t>
            </a:r>
            <a:r>
              <a:rPr lang="en-US" sz="2800" b="0" dirty="0">
                <a:solidFill>
                  <a:srgbClr val="FFFF00"/>
                </a:solidFill>
                <a:latin typeface="Impact" pitchFamily="34" charset="0"/>
              </a:rPr>
              <a:t>many perceived who was the true victor on that day?</a:t>
            </a:r>
            <a:r>
              <a:rPr lang="en-AU" sz="2800" dirty="0">
                <a:latin typeface="Impact" pitchFamily="34" charset="0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0619"/>
            <a:ext cx="9142413" cy="765175"/>
          </a:xfrm>
        </p:spPr>
        <p:txBody>
          <a:bodyPr/>
          <a:lstStyle/>
          <a:p>
            <a:r>
              <a:rPr lang="en-AU" sz="40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Col. 2:15</a:t>
            </a:r>
            <a:r>
              <a:rPr lang="en-AU" sz="4000" dirty="0">
                <a:ln w="28575">
                  <a:solidFill>
                    <a:schemeClr val="tx1"/>
                  </a:solidFill>
                </a:ln>
                <a:effectLst/>
              </a:rPr>
              <a:t> </a:t>
            </a:r>
            <a:r>
              <a:rPr lang="en-AU" sz="4000" dirty="0"/>
              <a:t>(2)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945" y="0"/>
            <a:ext cx="8534400" cy="1295400"/>
          </a:xfrm>
        </p:spPr>
        <p:txBody>
          <a:bodyPr/>
          <a:lstStyle/>
          <a:p>
            <a:r>
              <a:rPr lang="en-AU" sz="4400" dirty="0" smtClean="0"/>
              <a:t>The critical role of the woman in the birth of Samson</a:t>
            </a:r>
            <a:endParaRPr lang="en-AU" sz="44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95" y="1288470"/>
            <a:ext cx="8747706" cy="5112330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V.9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“God hearkened to the voice of </a:t>
            </a:r>
            <a:r>
              <a:rPr lang="en-AU" dirty="0" err="1" smtClean="0">
                <a:solidFill>
                  <a:srgbClr val="00FF00"/>
                </a:solidFill>
              </a:rPr>
              <a:t>Manoah</a:t>
            </a:r>
            <a:r>
              <a:rPr lang="en-AU" dirty="0" smtClean="0">
                <a:solidFill>
                  <a:srgbClr val="00FF00"/>
                </a:solidFill>
              </a:rPr>
              <a:t>”</a:t>
            </a:r>
            <a:r>
              <a:rPr lang="en-AU" dirty="0" smtClean="0"/>
              <a:t> – </a:t>
            </a:r>
            <a:r>
              <a:rPr lang="en-AU" dirty="0" err="1" smtClean="0"/>
              <a:t>Manoah</a:t>
            </a:r>
            <a:r>
              <a:rPr lang="en-AU" dirty="0" smtClean="0"/>
              <a:t> makes the request but the angel visits “the woman”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V.10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V.11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“the man” </a:t>
            </a:r>
            <a:r>
              <a:rPr lang="en-AU" dirty="0" smtClean="0"/>
              <a:t>– </a:t>
            </a:r>
            <a:r>
              <a:rPr lang="en-AU" i="1" dirty="0" err="1" smtClean="0"/>
              <a:t>ish</a:t>
            </a:r>
            <a:r>
              <a:rPr lang="en-AU" dirty="0" smtClean="0"/>
              <a:t> – great man.</a:t>
            </a:r>
          </a:p>
          <a:p>
            <a:pPr marL="533400" indent="-533400">
              <a:lnSpc>
                <a:spcPct val="95000"/>
              </a:lnSpc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V.13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</a:t>
            </a:r>
            <a:r>
              <a:rPr lang="en-US" dirty="0" smtClean="0">
                <a:solidFill>
                  <a:srgbClr val="00FF00"/>
                </a:solidFill>
              </a:rPr>
              <a:t>Of all that I said unto the woman let her beware”</a:t>
            </a:r>
            <a:r>
              <a:rPr lang="en-US" dirty="0" smtClean="0"/>
              <a:t> –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“The woman” </a:t>
            </a:r>
            <a:r>
              <a:rPr lang="en-US" dirty="0" smtClean="0"/>
              <a:t>was the key factor to </a:t>
            </a:r>
            <a:r>
              <a:rPr lang="en-US" dirty="0" err="1" smtClean="0"/>
              <a:t>Nazariteship</a:t>
            </a:r>
            <a:r>
              <a:rPr lang="en-US" dirty="0" smtClean="0"/>
              <a:t>.</a:t>
            </a:r>
          </a:p>
          <a:p>
            <a:pPr marL="533400" indent="-533400">
              <a:lnSpc>
                <a:spcPct val="95000"/>
              </a:lnSpc>
            </a:pP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V.15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00FF00"/>
                </a:solidFill>
              </a:rPr>
              <a:t>“let us detain thee” </a:t>
            </a:r>
            <a:r>
              <a:rPr lang="en-US" dirty="0" smtClean="0"/>
              <a:t>– First hint of deficiency in </a:t>
            </a:r>
            <a:r>
              <a:rPr lang="en-US" dirty="0" err="1" smtClean="0"/>
              <a:t>Manoah’s</a:t>
            </a:r>
            <a:r>
              <a:rPr lang="en-US" dirty="0" smtClean="0"/>
              <a:t> understanding. He seeks to worship “the man”.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AU" dirty="0" smtClean="0"/>
              <a:t>Samson’s weakness revealed in his father’s actions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95" y="1295400"/>
            <a:ext cx="8810050" cy="51816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V.16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“thou must offer it unto Yahweh” </a:t>
            </a:r>
            <a:r>
              <a:rPr lang="en-AU" dirty="0" smtClean="0"/>
              <a:t>– </a:t>
            </a:r>
            <a:r>
              <a:rPr lang="en-AU" dirty="0" err="1" smtClean="0"/>
              <a:t>Manoah</a:t>
            </a:r>
            <a:r>
              <a:rPr lang="en-AU" dirty="0" smtClean="0"/>
              <a:t> intended an offering to a man.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</a:t>
            </a:r>
            <a:r>
              <a:rPr lang="en-AU" dirty="0" err="1" smtClean="0">
                <a:solidFill>
                  <a:srgbClr val="00FF00"/>
                </a:solidFill>
              </a:rPr>
              <a:t>Manoah</a:t>
            </a:r>
            <a:r>
              <a:rPr lang="en-AU" dirty="0" smtClean="0">
                <a:solidFill>
                  <a:srgbClr val="00FF00"/>
                </a:solidFill>
              </a:rPr>
              <a:t> knew not that he was an angel” </a:t>
            </a:r>
            <a:r>
              <a:rPr lang="en-AU" dirty="0" smtClean="0"/>
              <a:t>– </a:t>
            </a:r>
            <a:r>
              <a:rPr lang="en-AU" dirty="0" smtClean="0">
                <a:solidFill>
                  <a:srgbClr val="FFFF00"/>
                </a:solidFill>
              </a:rPr>
              <a:t>Proof</a:t>
            </a:r>
            <a:r>
              <a:rPr lang="en-AU" dirty="0" smtClean="0"/>
              <a:t>. Acknowledging one he perceived to be a man is prescient of Samson’s future problem – giving the countenance of men too much regard.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“What is thy name” </a:t>
            </a:r>
            <a:r>
              <a:rPr lang="en-AU" dirty="0" smtClean="0"/>
              <a:t>– </a:t>
            </a:r>
            <a:r>
              <a:rPr lang="en-AU" dirty="0" err="1" smtClean="0"/>
              <a:t>Manoah</a:t>
            </a:r>
            <a:r>
              <a:rPr lang="en-AU" dirty="0" smtClean="0"/>
              <a:t> thought he was asking a human being!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“do thee honour” </a:t>
            </a:r>
            <a:r>
              <a:rPr lang="en-AU" dirty="0" smtClean="0"/>
              <a:t>– </a:t>
            </a:r>
            <a:r>
              <a:rPr lang="en-AU" dirty="0" err="1" smtClean="0"/>
              <a:t>Manoah</a:t>
            </a:r>
            <a:r>
              <a:rPr lang="en-AU" dirty="0" smtClean="0"/>
              <a:t> still blind.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AU" sz="4400" dirty="0" smtClean="0"/>
              <a:t>Comprehending the incomprehensible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130" y="1233050"/>
            <a:ext cx="8865470" cy="50915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V.18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00FF00"/>
                </a:solidFill>
              </a:rPr>
              <a:t>“Why </a:t>
            </a:r>
            <a:r>
              <a:rPr lang="en-US" dirty="0" err="1" smtClean="0">
                <a:solidFill>
                  <a:srgbClr val="00FF00"/>
                </a:solidFill>
              </a:rPr>
              <a:t>askest</a:t>
            </a:r>
            <a:r>
              <a:rPr lang="en-US" dirty="0" smtClean="0">
                <a:solidFill>
                  <a:srgbClr val="00FF00"/>
                </a:solidFill>
              </a:rPr>
              <a:t> thou thus after my name, seeing it is </a:t>
            </a:r>
            <a:r>
              <a:rPr lang="en-US" u="sng" dirty="0" smtClean="0">
                <a:solidFill>
                  <a:srgbClr val="00FF00"/>
                </a:solidFill>
              </a:rPr>
              <a:t>secret</a:t>
            </a:r>
            <a:r>
              <a:rPr lang="en-US" dirty="0" smtClean="0">
                <a:solidFill>
                  <a:srgbClr val="00FF00"/>
                </a:solidFill>
              </a:rPr>
              <a:t>?” </a:t>
            </a:r>
            <a:r>
              <a:rPr lang="en-US" dirty="0" smtClean="0"/>
              <a:t>– </a:t>
            </a:r>
            <a:r>
              <a:rPr lang="en-US" i="1" dirty="0" err="1" smtClean="0"/>
              <a:t>paliy</a:t>
            </a:r>
            <a:r>
              <a:rPr lang="en-US" i="1" dirty="0" smtClean="0"/>
              <a:t> </a:t>
            </a:r>
            <a:r>
              <a:rPr lang="en-US" dirty="0" smtClean="0"/>
              <a:t>- wonderful, incomprehensible, extra-ordinary. 2 </a:t>
            </a:r>
            <a:r>
              <a:rPr lang="en-US" dirty="0" err="1" smtClean="0"/>
              <a:t>occs</a:t>
            </a:r>
            <a:r>
              <a:rPr lang="en-US" dirty="0" smtClean="0"/>
              <a:t>. O.T. – </a:t>
            </a: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139:6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V.19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00FF00"/>
                </a:solidFill>
              </a:rPr>
              <a:t>“offered it upon a rock unto Yahweh”</a:t>
            </a:r>
            <a:r>
              <a:rPr lang="en-US" dirty="0" smtClean="0"/>
              <a:t> – </a:t>
            </a:r>
            <a:r>
              <a:rPr lang="en-US" dirty="0" err="1" smtClean="0"/>
              <a:t>Manoah</a:t>
            </a:r>
            <a:r>
              <a:rPr lang="en-US" dirty="0" smtClean="0"/>
              <a:t> finally understands.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FF00"/>
                </a:solidFill>
              </a:rPr>
              <a:t>“</a:t>
            </a:r>
            <a:r>
              <a:rPr lang="en-US" dirty="0" err="1" smtClean="0">
                <a:solidFill>
                  <a:srgbClr val="00FF00"/>
                </a:solidFill>
              </a:rPr>
              <a:t>wonderously</a:t>
            </a:r>
            <a:r>
              <a:rPr lang="en-US" dirty="0" smtClean="0">
                <a:solidFill>
                  <a:srgbClr val="00FF00"/>
                </a:solidFill>
              </a:rPr>
              <a:t>” </a:t>
            </a:r>
            <a:r>
              <a:rPr lang="en-US" dirty="0" smtClean="0"/>
              <a:t>– </a:t>
            </a:r>
            <a:r>
              <a:rPr lang="en-US" i="1" dirty="0" err="1" smtClean="0"/>
              <a:t>pala</a:t>
            </a:r>
            <a:r>
              <a:rPr lang="en-US" dirty="0" smtClean="0"/>
              <a:t> - to be </a:t>
            </a:r>
            <a:r>
              <a:rPr lang="en-US" dirty="0" err="1" smtClean="0"/>
              <a:t>marvellous</a:t>
            </a:r>
            <a:r>
              <a:rPr lang="en-US" dirty="0" smtClean="0"/>
              <a:t>, be wonderful, be surpassing, be extraordinary, separate by distinguishing action. </a:t>
            </a:r>
            <a:r>
              <a:rPr lang="en-US" dirty="0" smtClean="0">
                <a:solidFill>
                  <a:srgbClr val="FFFF00"/>
                </a:solidFill>
              </a:rPr>
              <a:t>God revealed to man!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92075" y="6489700"/>
            <a:ext cx="2895600" cy="3238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Nazarites Unto God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183"/>
            <a:ext cx="9142413" cy="665182"/>
          </a:xfrm>
        </p:spPr>
        <p:txBody>
          <a:bodyPr/>
          <a:lstStyle/>
          <a:p>
            <a:r>
              <a:rPr lang="en-AU" sz="4400" dirty="0"/>
              <a:t>The Camp of Dan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665014"/>
            <a:ext cx="3505200" cy="5964386"/>
          </a:xfrm>
        </p:spPr>
        <p:txBody>
          <a:bodyPr/>
          <a:lstStyle/>
          <a:p>
            <a:pPr marL="457200" indent="-45720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3000" dirty="0"/>
              <a:t>The Amorites and Philistines pushed the </a:t>
            </a:r>
            <a:r>
              <a:rPr lang="en-AU" sz="3000" dirty="0" err="1"/>
              <a:t>Danites</a:t>
            </a:r>
            <a:r>
              <a:rPr lang="en-AU" sz="3000" dirty="0"/>
              <a:t> to the heights of </a:t>
            </a:r>
            <a:r>
              <a:rPr lang="en-AU" sz="3000" dirty="0" err="1"/>
              <a:t>Zorah</a:t>
            </a:r>
            <a:r>
              <a:rPr lang="en-AU" sz="3000" dirty="0"/>
              <a:t> and </a:t>
            </a:r>
            <a:r>
              <a:rPr lang="en-AU" sz="3000" dirty="0" err="1"/>
              <a:t>Eshtaol</a:t>
            </a:r>
            <a:r>
              <a:rPr lang="en-AU" sz="3000" dirty="0"/>
              <a:t>.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000" dirty="0"/>
              <a:t>The family of Samson resided in the camp of Dan between </a:t>
            </a:r>
            <a:r>
              <a:rPr lang="en-AU" sz="3000" dirty="0" err="1"/>
              <a:t>Zorah</a:t>
            </a:r>
            <a:r>
              <a:rPr lang="en-AU" sz="3000" dirty="0"/>
              <a:t> and </a:t>
            </a:r>
            <a:r>
              <a:rPr lang="en-AU" sz="3000" dirty="0" err="1"/>
              <a:t>Eshtaol</a:t>
            </a:r>
            <a:r>
              <a:rPr lang="en-AU" sz="3000" dirty="0"/>
              <a:t>.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621088" y="765175"/>
          <a:ext cx="5537200" cy="6092825"/>
        </p:xfrm>
        <a:graphic>
          <a:graphicData uri="http://schemas.openxmlformats.org/presentationml/2006/ole">
            <p:oleObj spid="_x0000_s1026" name="Photo Editor Photo" r:id="rId3" imgW="4180952" imgH="4600000" progId="">
              <p:embed/>
            </p:oleObj>
          </a:graphicData>
        </a:graphic>
      </p:graphicFrame>
      <p:sp>
        <p:nvSpPr>
          <p:cNvPr id="8197" name="Oval 5"/>
          <p:cNvSpPr>
            <a:spLocks noChangeArrowheads="1"/>
          </p:cNvSpPr>
          <p:nvPr/>
        </p:nvSpPr>
        <p:spPr bwMode="auto">
          <a:xfrm rot="577800">
            <a:off x="7164388" y="4581525"/>
            <a:ext cx="1008062" cy="14398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851275" y="4724400"/>
            <a:ext cx="3097213" cy="16573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>
                <a:solidFill>
                  <a:schemeClr val="bg1"/>
                </a:solidFill>
                <a:latin typeface="Impact" pitchFamily="34" charset="0"/>
              </a:rPr>
              <a:t>Philistines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1016537" flipV="1">
            <a:off x="5118100" y="2436813"/>
            <a:ext cx="2232025" cy="23034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AU" sz="2400">
                <a:solidFill>
                  <a:schemeClr val="bg1"/>
                </a:solidFill>
                <a:latin typeface="Impact" pitchFamily="34" charset="0"/>
              </a:rPr>
              <a:t>Amorites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805738" y="3548063"/>
            <a:ext cx="108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400" b="1">
                <a:solidFill>
                  <a:schemeClr val="bg1"/>
                </a:solidFill>
                <a:latin typeface="Arial Narrow" pitchFamily="34" charset="0"/>
              </a:rPr>
              <a:t>Eshtaol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7596188" y="4941888"/>
            <a:ext cx="144462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7667625" y="3789363"/>
            <a:ext cx="217488" cy="115252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46" y="45"/>
              </a:cxn>
              <a:cxn ang="0">
                <a:pos x="46" y="181"/>
              </a:cxn>
              <a:cxn ang="0">
                <a:pos x="0" y="726"/>
              </a:cxn>
            </a:cxnLst>
            <a:rect l="0" t="0" r="r" b="b"/>
            <a:pathLst>
              <a:path w="91" h="726">
                <a:moveTo>
                  <a:pt x="91" y="0"/>
                </a:moveTo>
                <a:cubicBezTo>
                  <a:pt x="72" y="7"/>
                  <a:pt x="53" y="15"/>
                  <a:pt x="46" y="45"/>
                </a:cubicBezTo>
                <a:cubicBezTo>
                  <a:pt x="39" y="75"/>
                  <a:pt x="54" y="68"/>
                  <a:pt x="46" y="181"/>
                </a:cubicBezTo>
                <a:cubicBezTo>
                  <a:pt x="38" y="294"/>
                  <a:pt x="19" y="510"/>
                  <a:pt x="0" y="726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7" grpId="0" animBg="1"/>
      <p:bldP spid="8198" grpId="0" animBg="1"/>
      <p:bldP spid="81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AU" sz="4400" dirty="0" smtClean="0"/>
              <a:t>Contrast </a:t>
            </a:r>
            <a:r>
              <a:rPr lang="en-AU" sz="4400" dirty="0" err="1" smtClean="0"/>
              <a:t>Manoah</a:t>
            </a:r>
            <a:r>
              <a:rPr lang="en-AU" sz="4400" dirty="0" smtClean="0"/>
              <a:t> and his wife</a:t>
            </a:r>
            <a:br>
              <a:rPr lang="en-AU" sz="4400" dirty="0" smtClean="0"/>
            </a:b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Judges 13:22-23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95" y="1350820"/>
            <a:ext cx="8713788" cy="5013325"/>
          </a:xfrm>
        </p:spPr>
        <p:txBody>
          <a:bodyPr/>
          <a:lstStyle/>
          <a:p>
            <a:pPr marL="533400" lvl="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err="1" smtClean="0">
                <a:solidFill>
                  <a:srgbClr val="FFFFFF"/>
                </a:solidFill>
              </a:rPr>
              <a:t>Manoah’s</a:t>
            </a:r>
            <a:r>
              <a:rPr lang="en-AU" dirty="0" smtClean="0">
                <a:solidFill>
                  <a:srgbClr val="FFFFFF"/>
                </a:solidFill>
              </a:rPr>
              <a:t> wife shows her perception – 3 reasons why they would not die.</a:t>
            </a:r>
          </a:p>
          <a:p>
            <a:pPr marL="533400" lvl="0" indent="-5334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 smtClean="0">
                <a:solidFill>
                  <a:srgbClr val="00FF00"/>
                </a:solidFill>
              </a:rPr>
              <a:t>Their offering accepted </a:t>
            </a:r>
            <a:r>
              <a:rPr lang="en-AU" dirty="0" smtClean="0">
                <a:solidFill>
                  <a:srgbClr val="FFFFFF"/>
                </a:solidFill>
              </a:rPr>
              <a:t>– </a:t>
            </a:r>
            <a:r>
              <a:rPr lang="en-AU" sz="2800" dirty="0" smtClean="0">
                <a:solidFill>
                  <a:srgbClr val="FFFFFF"/>
                </a:solidFill>
                <a:latin typeface="Bookman Old Style" pitchFamily="18" charset="0"/>
              </a:rPr>
              <a:t>“If it pleased Yahweh to kill us he would not have received a burnt offering at our hands.”</a:t>
            </a:r>
          </a:p>
          <a:p>
            <a:pPr marL="533400" lvl="0" indent="-5334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The angel ascended as their mediator </a:t>
            </a:r>
            <a:r>
              <a:rPr lang="en-AU" dirty="0" smtClean="0">
                <a:solidFill>
                  <a:srgbClr val="FFFFFF"/>
                </a:solidFill>
              </a:rPr>
              <a:t>– </a:t>
            </a:r>
            <a:r>
              <a:rPr lang="en-AU" sz="2800" dirty="0" smtClean="0">
                <a:solidFill>
                  <a:srgbClr val="FFFFFF"/>
                </a:solidFill>
                <a:latin typeface="Bookman Old Style" pitchFamily="18" charset="0"/>
              </a:rPr>
              <a:t>“neither would he have </a:t>
            </a:r>
            <a:r>
              <a:rPr lang="en-AU" sz="2800" dirty="0" err="1" smtClean="0">
                <a:solidFill>
                  <a:srgbClr val="FFFFFF"/>
                </a:solidFill>
                <a:latin typeface="Bookman Old Style" pitchFamily="18" charset="0"/>
              </a:rPr>
              <a:t>shewed</a:t>
            </a:r>
            <a:r>
              <a:rPr lang="en-AU" sz="2800" dirty="0" smtClean="0">
                <a:solidFill>
                  <a:srgbClr val="FFFFFF"/>
                </a:solidFill>
                <a:latin typeface="Bookman Old Style" pitchFamily="18" charset="0"/>
              </a:rPr>
              <a:t> us all these things.”</a:t>
            </a:r>
          </a:p>
          <a:p>
            <a:pPr marL="533400" lvl="0" indent="-5334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FF33CC"/>
                </a:solidFill>
              </a:rPr>
              <a:t>A son was to be born to them </a:t>
            </a:r>
            <a:r>
              <a:rPr lang="en-AU" dirty="0" smtClean="0">
                <a:solidFill>
                  <a:srgbClr val="FFFFFF"/>
                </a:solidFill>
              </a:rPr>
              <a:t>– </a:t>
            </a:r>
            <a:r>
              <a:rPr lang="en-AU" sz="2800" dirty="0" smtClean="0">
                <a:solidFill>
                  <a:srgbClr val="FFFFFF"/>
                </a:solidFill>
                <a:latin typeface="Bookman Old Style" pitchFamily="18" charset="0"/>
              </a:rPr>
              <a:t>“nor would he have told such things as these.”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3856"/>
            <a:ext cx="9144000" cy="2452255"/>
          </a:xfrm>
        </p:spPr>
        <p:txBody>
          <a:bodyPr/>
          <a:lstStyle/>
          <a:p>
            <a:r>
              <a:rPr lang="en-AU" sz="4400" dirty="0" smtClean="0"/>
              <a:t>Samson’s mother - Representative of the </a:t>
            </a:r>
            <a:r>
              <a:rPr lang="en-AU" dirty="0" smtClean="0"/>
              <a:t>Divine mind gives three reasons we do not ‘die’ eternally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03760"/>
            <a:ext cx="8713788" cy="31242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buNone/>
            </a:pPr>
            <a:r>
              <a:rPr lang="en-AU" sz="3600" dirty="0" smtClean="0"/>
              <a:t>Taken in reverse order:</a:t>
            </a:r>
          </a:p>
          <a:p>
            <a:pPr marL="623888" indent="-623888">
              <a:lnSpc>
                <a:spcPct val="95000"/>
              </a:lnSpc>
              <a:buFont typeface="+mj-lt"/>
              <a:buAutoNum type="arabicPeriod"/>
            </a:pPr>
            <a:r>
              <a:rPr lang="en-AU" sz="3600" dirty="0" smtClean="0"/>
              <a:t>A Son was born to God by “the woman”;</a:t>
            </a:r>
          </a:p>
          <a:p>
            <a:pPr marL="623888" indent="-623888">
              <a:lnSpc>
                <a:spcPct val="95000"/>
              </a:lnSpc>
              <a:buFont typeface="+mj-lt"/>
              <a:buAutoNum type="arabicPeriod"/>
            </a:pPr>
            <a:r>
              <a:rPr lang="en-AU" sz="3600" dirty="0" smtClean="0"/>
              <a:t>God was revealed to man thereby;</a:t>
            </a:r>
          </a:p>
          <a:p>
            <a:pPr marL="623888" indent="-623888">
              <a:lnSpc>
                <a:spcPct val="95000"/>
              </a:lnSpc>
              <a:buFont typeface="+mj-lt"/>
              <a:buAutoNum type="arabicPeriod"/>
            </a:pPr>
            <a:r>
              <a:rPr lang="en-AU" sz="3600" dirty="0" smtClean="0"/>
              <a:t>A great sacrifice was made.</a:t>
            </a: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08710" y="5519051"/>
            <a:ext cx="8229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9:6 </a:t>
            </a:r>
            <a:r>
              <a:rPr lang="en-US" sz="3200" b="1" dirty="0" smtClean="0">
                <a:solidFill>
                  <a:srgbClr val="00FF00"/>
                </a:solidFill>
              </a:rPr>
              <a:t>– </a:t>
            </a:r>
            <a:r>
              <a:rPr lang="en-US" sz="3200" b="1" dirty="0" smtClean="0">
                <a:solidFill>
                  <a:srgbClr val="00FF00"/>
                </a:solidFill>
                <a:latin typeface="Bookman Old Style" pitchFamily="18" charset="0"/>
              </a:rPr>
              <a:t>“For unto us a child is born, unto us a son is given.”</a:t>
            </a:r>
            <a:endParaRPr lang="en-US" sz="3200" b="1" dirty="0">
              <a:solidFill>
                <a:srgbClr val="00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855"/>
            <a:ext cx="9144000" cy="838200"/>
          </a:xfrm>
        </p:spPr>
        <p:txBody>
          <a:bodyPr/>
          <a:lstStyle/>
          <a:p>
            <a:r>
              <a:rPr lang="en-AU" sz="4400" dirty="0" smtClean="0"/>
              <a:t>The seed of the woman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96635"/>
            <a:ext cx="8839200" cy="5604165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2:7 </a:t>
            </a:r>
            <a:r>
              <a:rPr lang="en-US" dirty="0" smtClean="0"/>
              <a:t>– </a:t>
            </a:r>
            <a:r>
              <a:rPr lang="en-US" dirty="0" smtClean="0">
                <a:latin typeface="Bookman Old Style" pitchFamily="18" charset="0"/>
              </a:rPr>
              <a:t>“And she brought forth her firstborn son.”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V.24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“And the woman bore a son” </a:t>
            </a:r>
            <a:r>
              <a:rPr lang="en-AU" dirty="0" smtClean="0"/>
              <a:t>– 7</a:t>
            </a:r>
            <a:r>
              <a:rPr lang="en-AU" baseline="30000" dirty="0" smtClean="0"/>
              <a:t>th</a:t>
            </a:r>
            <a:r>
              <a:rPr lang="en-AU" dirty="0" smtClean="0"/>
              <a:t> occurrence of “the woman” in chapter.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00FFCC"/>
                </a:solidFill>
              </a:rPr>
              <a:t>7 = covenant.</a:t>
            </a:r>
            <a:r>
              <a:rPr lang="en-AU" dirty="0" smtClean="0"/>
              <a:t> Type of the birth of Christ.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dirty="0" smtClean="0">
                <a:solidFill>
                  <a:srgbClr val="00FF00"/>
                </a:solidFill>
              </a:rPr>
              <a:t>“son” </a:t>
            </a:r>
            <a:r>
              <a:rPr lang="en-AU" dirty="0" smtClean="0"/>
              <a:t>– </a:t>
            </a:r>
            <a:r>
              <a:rPr lang="en-AU" i="1" dirty="0" err="1" smtClean="0"/>
              <a:t>ben</a:t>
            </a:r>
            <a:r>
              <a:rPr lang="en-AU" dirty="0" smtClean="0"/>
              <a:t> – a son as family builder.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dirty="0" smtClean="0">
                <a:solidFill>
                  <a:srgbClr val="00FF00"/>
                </a:solidFill>
              </a:rPr>
              <a:t>“Samson” </a:t>
            </a:r>
            <a:r>
              <a:rPr lang="en-AU" dirty="0" smtClean="0"/>
              <a:t>– “like the sun”; “brilliant sunlight”. Named after the face of the angel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V.19-20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AU" dirty="0" smtClean="0">
                <a:solidFill>
                  <a:srgbClr val="00FF00"/>
                </a:solidFill>
              </a:rPr>
              <a:t>“and the child grew and Yahweh blessed him”</a:t>
            </a:r>
            <a:r>
              <a:rPr lang="en-AU" dirty="0" smtClean="0"/>
              <a:t> – Cp.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2:40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1565" y="6151420"/>
            <a:ext cx="9052560" cy="68326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And the child grew, and waxed strong in spirit, filled with wisdom: and the grace of God was upon </a:t>
            </a:r>
            <a:r>
              <a:rPr lang="en-US" sz="2400" b="1" dirty="0" smtClean="0">
                <a:solidFill>
                  <a:schemeClr val="bg1"/>
                </a:solidFill>
                <a:latin typeface="Bookman Old Style" pitchFamily="18" charset="0"/>
              </a:rPr>
              <a:t>him.</a:t>
            </a:r>
            <a:endParaRPr lang="en-US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9600"/>
            <a:ext cx="9144000" cy="1447800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r>
              <a:rPr lang="en-AU" sz="72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Next </a:t>
            </a:r>
            <a:r>
              <a:rPr lang="en-AU" sz="72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Study </a:t>
            </a:r>
            <a:r>
              <a:rPr lang="en-AU" sz="54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(God </a:t>
            </a:r>
            <a:r>
              <a:rPr lang="en-AU" sz="54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willing)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57200" y="3084255"/>
            <a:ext cx="487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latin typeface="Arial Black" pitchFamily="34" charset="0"/>
              </a:rPr>
              <a:t>Study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3 </a:t>
            </a:r>
            <a:r>
              <a:rPr lang="en-US" sz="4000" dirty="0">
                <a:solidFill>
                  <a:srgbClr val="FFFF00"/>
                </a:solidFill>
                <a:latin typeface="Arial Black" pitchFamily="34" charset="0"/>
              </a:rPr>
              <a:t>–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“Moved at times between </a:t>
            </a:r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Zorah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 and </a:t>
            </a:r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Eshtaol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 ”</a:t>
            </a:r>
            <a:endParaRPr lang="en-A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Picture 3" descr="Samson de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9105" y="2362200"/>
            <a:ext cx="3354896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AU" sz="4400" dirty="0"/>
              <a:t>… </a:t>
            </a:r>
            <a:r>
              <a:rPr lang="en-AU" sz="4400" dirty="0">
                <a:solidFill>
                  <a:srgbClr val="FF0000"/>
                </a:solidFill>
              </a:rPr>
              <a:t>….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713788" cy="5400675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dirty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92075" y="6489700"/>
            <a:ext cx="2895600" cy="323850"/>
          </a:xfrm>
          <a:prstGeom prst="rect">
            <a:avLst/>
          </a:prstGeom>
        </p:spPr>
        <p:txBody>
          <a:bodyPr/>
          <a:lstStyle/>
          <a:p>
            <a:r>
              <a:rPr lang="en-AU"/>
              <a:t>Nazarites Unto God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619"/>
            <a:ext cx="9142413" cy="765175"/>
          </a:xfrm>
        </p:spPr>
        <p:txBody>
          <a:bodyPr/>
          <a:lstStyle/>
          <a:p>
            <a:r>
              <a:rPr lang="en-AU" sz="4400" dirty="0"/>
              <a:t>The Hill of </a:t>
            </a:r>
            <a:r>
              <a:rPr lang="en-AU" sz="4400" dirty="0" err="1"/>
              <a:t>Zorah</a:t>
            </a:r>
            <a:endParaRPr lang="en-AU" sz="44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Zor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50888"/>
            <a:ext cx="8893175" cy="6107112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31913" y="6294438"/>
            <a:ext cx="6748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2800" b="1">
                <a:solidFill>
                  <a:schemeClr val="bg1"/>
                </a:solidFill>
              </a:rPr>
              <a:t>Looking north from the Valley of Sorek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AU" sz="4400" dirty="0" smtClean="0"/>
              <a:t>Samson – Type of Israel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550" y="908050"/>
            <a:ext cx="8713788" cy="5492750"/>
          </a:xfrm>
        </p:spPr>
        <p:txBody>
          <a:bodyPr/>
          <a:lstStyle/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err="1" smtClean="0"/>
              <a:t>Nazarite</a:t>
            </a:r>
            <a:r>
              <a:rPr lang="en-AU" dirty="0" smtClean="0"/>
              <a:t> from birth, separated to Divine service -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Lev.20:24 </a:t>
            </a:r>
            <a:r>
              <a:rPr lang="en-AU" sz="2400" dirty="0" smtClean="0"/>
              <a:t>(</a:t>
            </a:r>
            <a:r>
              <a:rPr lang="en-AU" sz="2400" i="1" dirty="0" err="1" smtClean="0"/>
              <a:t>badal</a:t>
            </a:r>
            <a:r>
              <a:rPr lang="en-AU" sz="2400" dirty="0" smtClean="0"/>
              <a:t> – </a:t>
            </a:r>
            <a:r>
              <a:rPr lang="en-AU" sz="2400" dirty="0" smtClean="0"/>
              <a:t>divide, separate)</a:t>
            </a:r>
            <a:r>
              <a:rPr lang="en-AU" sz="2800" dirty="0" smtClean="0"/>
              <a:t>.</a:t>
            </a:r>
            <a:endParaRPr lang="en-AU" sz="2800" dirty="0" smtClean="0"/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God the source of his amazing strength -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Exodus 15:13</a:t>
            </a:r>
            <a:r>
              <a:rPr lang="en-AU" dirty="0" smtClean="0"/>
              <a:t>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His strength inexplicable to his enemies -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Micah 7:16</a:t>
            </a:r>
            <a:r>
              <a:rPr lang="en-AU" dirty="0" smtClean="0"/>
              <a:t>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Invincible whilst faithful to his vow -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Deut. 28:7</a:t>
            </a:r>
            <a:r>
              <a:rPr lang="en-AU" dirty="0" smtClean="0"/>
              <a:t>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/>
              <a:t>He was constantly going astray -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Judges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2:17-18</a:t>
            </a:r>
            <a:r>
              <a:rPr lang="en-AU" dirty="0" smtClean="0"/>
              <a:t>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endParaRPr lang="en-AU" dirty="0" smtClean="0"/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AU" sz="4400" dirty="0" smtClean="0"/>
              <a:t>Samson – Type of Israel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550" y="908050"/>
            <a:ext cx="8713788" cy="5400675"/>
          </a:xfrm>
        </p:spPr>
        <p:txBody>
          <a:bodyPr/>
          <a:lstStyle/>
          <a:p>
            <a:pPr marL="568325" indent="-568325"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God forsook him when he broke his vow -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Lev. 26:15-20</a:t>
            </a:r>
            <a:r>
              <a:rPr lang="en-AU" dirty="0" smtClean="0"/>
              <a:t>.</a:t>
            </a:r>
          </a:p>
          <a:p>
            <a:pPr marL="568325" indent="-568325"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Sin leads to blindness and chains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Kings 25:7</a:t>
            </a:r>
            <a:r>
              <a:rPr lang="en-AU" dirty="0" smtClean="0"/>
              <a:t>.</a:t>
            </a:r>
          </a:p>
          <a:p>
            <a:pPr marL="568325" indent="-568325"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Captive slave in prison house	-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 Chron. 36:25-26</a:t>
            </a:r>
            <a:r>
              <a:rPr lang="en-AU" dirty="0" smtClean="0"/>
              <a:t>.</a:t>
            </a:r>
          </a:p>
          <a:p>
            <a:pPr marL="568325" indent="-568325">
              <a:spcBef>
                <a:spcPts val="0"/>
              </a:spcBef>
              <a:spcAft>
                <a:spcPts val="1200"/>
              </a:spcAft>
            </a:pPr>
            <a:r>
              <a:rPr lang="en-AU" dirty="0" smtClean="0"/>
              <a:t>Despite his failings he has a glorious future -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Rom. 11:25-26</a:t>
            </a:r>
            <a:r>
              <a:rPr lang="en-AU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44593"/>
            <a:ext cx="9144000" cy="981076"/>
          </a:xfrm>
        </p:spPr>
        <p:txBody>
          <a:bodyPr/>
          <a:lstStyle/>
          <a:p>
            <a:r>
              <a:rPr lang="en-AU" sz="4000" dirty="0"/>
              <a:t>Six </a:t>
            </a:r>
            <a:r>
              <a:rPr lang="en-AU" sz="4000" dirty="0" smtClean="0"/>
              <a:t>cycles </a:t>
            </a:r>
            <a:r>
              <a:rPr lang="en-AU" sz="4000" dirty="0"/>
              <a:t>of </a:t>
            </a:r>
            <a:r>
              <a:rPr lang="en-AU" sz="4000" dirty="0" smtClean="0"/>
              <a:t>failure </a:t>
            </a:r>
            <a:r>
              <a:rPr lang="en-AU" sz="4000" dirty="0"/>
              <a:t>and </a:t>
            </a:r>
            <a:r>
              <a:rPr lang="en-AU" sz="4000" dirty="0" smtClean="0"/>
              <a:t>redemption</a:t>
            </a:r>
            <a:endParaRPr lang="en-AU" sz="40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750888"/>
            <a:ext cx="8785225" cy="5603875"/>
          </a:xfrm>
          <a:noFill/>
          <a:ln/>
        </p:spPr>
        <p:txBody>
          <a:bodyPr/>
          <a:lstStyle/>
          <a:p>
            <a:pPr marL="450850" indent="-450850">
              <a:buClr>
                <a:schemeClr val="hlink"/>
              </a:buClr>
              <a:buFont typeface="Wingdings" pitchFamily="2" charset="2"/>
              <a:buChar char="q"/>
            </a:pPr>
            <a:endParaRPr lang="en-AU"/>
          </a:p>
          <a:p>
            <a:pPr marL="450850" indent="-450850"/>
            <a:endParaRPr lang="en-AU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07950" y="765175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AU" sz="3600" b="1" dirty="0" smtClean="0">
                <a:ln w="19050">
                  <a:solidFill>
                    <a:schemeClr val="tx1"/>
                  </a:solidFill>
                </a:ln>
                <a:solidFill>
                  <a:srgbClr val="FF0066"/>
                </a:solidFill>
                <a:latin typeface="Monotype Corsiva" pitchFamily="66" charset="0"/>
              </a:rPr>
              <a:t>Sin brings suffering, and seeking God brings salvation</a:t>
            </a:r>
          </a:p>
        </p:txBody>
      </p:sp>
      <p:graphicFrame>
        <p:nvGraphicFramePr>
          <p:cNvPr id="102486" name="Group 86"/>
          <p:cNvGraphicFramePr>
            <a:graphicFrameLocks noGrp="1"/>
          </p:cNvGraphicFramePr>
          <p:nvPr/>
        </p:nvGraphicFramePr>
        <p:xfrm>
          <a:off x="179388" y="1455738"/>
          <a:ext cx="8785225" cy="4867851"/>
        </p:xfrm>
        <a:graphic>
          <a:graphicData uri="http://schemas.openxmlformats.org/drawingml/2006/table">
            <a:tbl>
              <a:tblPr/>
              <a:tblGrid>
                <a:gridCol w="431800"/>
                <a:gridCol w="2592387"/>
                <a:gridCol w="1873250"/>
                <a:gridCol w="1943100"/>
                <a:gridCol w="1944688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Impact" pitchFamily="34" charset="0"/>
                        </a:rPr>
                        <a:t>SIN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9900"/>
                          </a:solidFill>
                          <a:effectLst/>
                          <a:latin typeface="Impact" pitchFamily="34" charset="0"/>
                        </a:rPr>
                        <a:t>SUFFERING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hlink"/>
                          </a:solidFill>
                          <a:effectLst/>
                          <a:latin typeface="Impact" pitchFamily="34" charset="0"/>
                        </a:rPr>
                        <a:t>SUPPLICATION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Impact" pitchFamily="34" charset="0"/>
                        </a:rPr>
                        <a:t>DELIVERANCE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Served Baalim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 w="2222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Judges 3:7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Cushan-rishathaim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kern="1200" cap="none" normalizeH="0" baseline="0" dirty="0" smtClean="0">
                          <a:ln w="2222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Judges 3:9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Othniel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 evil – </a:t>
                      </a:r>
                      <a:r>
                        <a:rPr kumimoji="0" lang="en-AU" sz="2400" b="1" i="0" u="none" strike="noStrike" kern="1200" cap="none" normalizeH="0" baseline="0" dirty="0" smtClean="0">
                          <a:ln w="2222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3:12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Eglon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kern="1200" cap="none" normalizeH="0" baseline="0" dirty="0" smtClean="0">
                          <a:ln w="2222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Jud. 3:15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Ehud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 evil – </a:t>
                      </a:r>
                      <a:r>
                        <a:rPr kumimoji="0" lang="en-AU" sz="2400" b="1" i="0" u="none" strike="noStrike" kern="1200" cap="none" normalizeH="0" baseline="0" dirty="0" smtClean="0">
                          <a:ln w="2222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4:1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Jabin and Sisera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kern="1200" cap="none" normalizeH="0" baseline="0" dirty="0" smtClean="0">
                          <a:ln w="2222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Jud. 4:3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Deborah, Barak, Jael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 evil – </a:t>
                      </a:r>
                      <a:r>
                        <a:rPr kumimoji="0" lang="en-AU" sz="2400" b="1" i="0" u="none" strike="noStrike" kern="1200" cap="none" normalizeH="0" baseline="0" dirty="0" smtClean="0">
                          <a:ln w="2222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6:1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Midian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kern="1200" cap="none" normalizeH="0" baseline="0" dirty="0" smtClean="0">
                          <a:ln w="2222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Jud. 6:6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Gideon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 evil – </a:t>
                      </a:r>
                      <a:r>
                        <a:rPr kumimoji="0" lang="en-AU" sz="2400" b="1" i="0" u="none" strike="noStrike" kern="1200" cap="none" normalizeH="0" baseline="0" dirty="0" smtClean="0">
                          <a:ln w="2222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10:6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Ammonites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kern="1200" cap="none" normalizeH="0" baseline="0" dirty="0" smtClean="0">
                          <a:ln w="2222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Jud. 10:10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Jephthah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 evil – </a:t>
                      </a:r>
                      <a:r>
                        <a:rPr kumimoji="0" lang="en-AU" sz="2400" b="1" i="0" u="none" strike="noStrike" kern="1200" cap="none" normalizeH="0" baseline="0" dirty="0" smtClean="0">
                          <a:ln w="22225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13:1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Philistines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dirty="0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Jud. 10:15 (?)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Samson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AU" sz="4400" dirty="0" smtClean="0"/>
              <a:t>An Angel visits </a:t>
            </a:r>
            <a:r>
              <a:rPr lang="en-AU" sz="4400" dirty="0" err="1" smtClean="0"/>
              <a:t>Manoah’s</a:t>
            </a:r>
            <a:r>
              <a:rPr lang="en-AU" sz="4400" dirty="0" smtClean="0"/>
              <a:t> wife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405" y="755645"/>
            <a:ext cx="8713788" cy="5631300"/>
          </a:xfrm>
        </p:spPr>
        <p:txBody>
          <a:bodyPr/>
          <a:lstStyle/>
          <a:p>
            <a:pPr marL="533400" indent="-53340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Judges 13:2-5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 </a:t>
            </a:r>
            <a:r>
              <a:rPr lang="en-AU" dirty="0" smtClean="0"/>
              <a:t>– </a:t>
            </a:r>
            <a:r>
              <a:rPr lang="en-AU" dirty="0" smtClean="0">
                <a:solidFill>
                  <a:srgbClr val="00FF00"/>
                </a:solidFill>
              </a:rPr>
              <a:t>“</a:t>
            </a:r>
            <a:r>
              <a:rPr lang="en-AU" dirty="0" err="1" smtClean="0">
                <a:solidFill>
                  <a:srgbClr val="00FF00"/>
                </a:solidFill>
              </a:rPr>
              <a:t>Manoah</a:t>
            </a:r>
            <a:r>
              <a:rPr lang="en-AU" dirty="0" smtClean="0">
                <a:solidFill>
                  <a:srgbClr val="00FF00"/>
                </a:solidFill>
              </a:rPr>
              <a:t>” </a:t>
            </a:r>
            <a:r>
              <a:rPr lang="en-AU" dirty="0" smtClean="0"/>
              <a:t>– “rest”.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“wife” </a:t>
            </a:r>
            <a:r>
              <a:rPr lang="en-AU" dirty="0" smtClean="0"/>
              <a:t>– </a:t>
            </a:r>
            <a:r>
              <a:rPr lang="en-AU" i="1" dirty="0" err="1" smtClean="0"/>
              <a:t>isha</a:t>
            </a:r>
            <a:r>
              <a:rPr lang="en-AU" dirty="0" smtClean="0"/>
              <a:t> – woman, wife.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“barren, and bore not” </a:t>
            </a:r>
            <a:r>
              <a:rPr lang="en-AU" dirty="0" smtClean="0"/>
              <a:t>– Emphasis on the impotence of man.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“drink not wine or strong drink” </a:t>
            </a:r>
            <a:r>
              <a:rPr lang="en-AU" dirty="0" smtClean="0"/>
              <a:t>– The woman was to be the true </a:t>
            </a:r>
            <a:r>
              <a:rPr lang="en-AU" dirty="0" err="1" smtClean="0"/>
              <a:t>Nazarite</a:t>
            </a:r>
            <a:r>
              <a:rPr lang="en-AU" dirty="0" smtClean="0"/>
              <a:t>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V.5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</a:t>
            </a:r>
            <a:r>
              <a:rPr lang="en-AU" dirty="0" err="1" smtClean="0">
                <a:solidFill>
                  <a:srgbClr val="00FF00"/>
                </a:solidFill>
              </a:rPr>
              <a:t>Nazarite</a:t>
            </a:r>
            <a:r>
              <a:rPr lang="en-AU" dirty="0" smtClean="0">
                <a:solidFill>
                  <a:srgbClr val="00FF00"/>
                </a:solidFill>
              </a:rPr>
              <a:t>” </a:t>
            </a:r>
            <a:r>
              <a:rPr lang="en-AU" dirty="0" smtClean="0"/>
              <a:t>– separate; consecrated.</a:t>
            </a:r>
          </a:p>
          <a:p>
            <a:pPr marL="533400" indent="-533400"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“unto God from the womb” </a:t>
            </a:r>
            <a:r>
              <a:rPr lang="en-AU" dirty="0" smtClean="0"/>
              <a:t>– Samson’s mother extrapolated this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V.7</a:t>
            </a:r>
            <a:r>
              <a:rPr lang="en-AU" dirty="0" smtClean="0"/>
              <a:t>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9545" y="0"/>
            <a:ext cx="8077200" cy="1371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 err="1" smtClean="0"/>
              <a:t>Nazariteship</a:t>
            </a:r>
            <a:r>
              <a:rPr lang="en-AU" dirty="0" smtClean="0"/>
              <a:t> - Separation </a:t>
            </a:r>
            <a:r>
              <a:rPr lang="en-AU" dirty="0"/>
              <a:t>of the </a:t>
            </a:r>
            <a:r>
              <a:rPr lang="en-AU" dirty="0" smtClean="0"/>
              <a:t>head </a:t>
            </a:r>
            <a:r>
              <a:rPr lang="en-AU" dirty="0"/>
              <a:t>from the </a:t>
            </a:r>
            <a:r>
              <a:rPr lang="en-AU" dirty="0" smtClean="0"/>
              <a:t>body</a:t>
            </a:r>
            <a:endParaRPr lang="en-AU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336960"/>
            <a:ext cx="8785225" cy="5105400"/>
          </a:xfrm>
        </p:spPr>
        <p:txBody>
          <a:bodyPr/>
          <a:lstStyle/>
          <a:p>
            <a:pPr marL="450850" indent="-450850" algn="ctr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3200" b="0" dirty="0">
                <a:solidFill>
                  <a:srgbClr val="00FF00"/>
                </a:solidFill>
                <a:latin typeface="Arial Black" pitchFamily="34" charset="0"/>
              </a:rPr>
              <a:t>Common denominator for all 3 </a:t>
            </a:r>
            <a:r>
              <a:rPr lang="en-AU" sz="3200" b="0" dirty="0" err="1">
                <a:solidFill>
                  <a:srgbClr val="00FF00"/>
                </a:solidFill>
                <a:latin typeface="Arial Black" pitchFamily="34" charset="0"/>
              </a:rPr>
              <a:t>Nazarite</a:t>
            </a:r>
            <a:r>
              <a:rPr lang="en-AU" sz="3200" b="0" dirty="0">
                <a:solidFill>
                  <a:srgbClr val="00FF00"/>
                </a:solidFill>
                <a:latin typeface="Arial Black" pitchFamily="34" charset="0"/>
              </a:rPr>
              <a:t> stipulations</a:t>
            </a:r>
          </a:p>
          <a:p>
            <a:pPr marL="623888" indent="-6238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Tx/>
              <a:buFont typeface="Wingdings" pitchFamily="2" charset="2"/>
              <a:buAutoNum type="arabicPeriod"/>
            </a:pPr>
            <a:r>
              <a:rPr lang="en-AU" b="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rial Black" pitchFamily="34" charset="0"/>
              </a:rPr>
              <a:t>Strong drink</a:t>
            </a:r>
            <a:r>
              <a:rPr lang="en-AU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dirty="0"/>
              <a:t>– works through the body to affect the brain.</a:t>
            </a:r>
          </a:p>
          <a:p>
            <a:pPr marL="623888" indent="-6238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Tx/>
              <a:buFont typeface="Wingdings" pitchFamily="2" charset="2"/>
              <a:buAutoNum type="arabicPeriod"/>
            </a:pPr>
            <a:r>
              <a:rPr lang="en-AU" b="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rial Black" pitchFamily="34" charset="0"/>
              </a:rPr>
              <a:t>Undressed hair</a:t>
            </a:r>
            <a:r>
              <a:rPr lang="en-AU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dirty="0"/>
              <a:t>– mimicked the high priest’s turban = separation of head.</a:t>
            </a:r>
          </a:p>
          <a:p>
            <a:pPr marL="623888" indent="-623888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Tx/>
              <a:buFont typeface="Wingdings" pitchFamily="2" charset="2"/>
              <a:buAutoNum type="arabicPeriod"/>
            </a:pPr>
            <a:r>
              <a:rPr lang="en-AU" b="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rial Black" pitchFamily="34" charset="0"/>
              </a:rPr>
              <a:t>Avoid death</a:t>
            </a:r>
            <a:r>
              <a:rPr lang="en-AU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dirty="0"/>
              <a:t>– repudiate natural feelings after Aaron’s example (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Lev. 10:6-7</a:t>
            </a:r>
            <a:r>
              <a:rPr lang="en-AU" dirty="0"/>
              <a:t>) by lifting the mind above body.</a:t>
            </a:r>
          </a:p>
          <a:p>
            <a:pPr marL="450850" indent="-450850" algn="ctr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FFFF99"/>
              </a:buClr>
              <a:buSzTx/>
              <a:buNone/>
            </a:pPr>
            <a:r>
              <a:rPr lang="en-AU" sz="3200" b="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Arial Black" pitchFamily="34" charset="0"/>
              </a:rPr>
              <a:t>Principle –</a:t>
            </a:r>
            <a:r>
              <a:rPr lang="en-AU" sz="3200" b="0" dirty="0">
                <a:latin typeface="Arial Black" pitchFamily="34" charset="0"/>
              </a:rPr>
              <a:t> </a:t>
            </a:r>
            <a:r>
              <a:rPr lang="en-AU" sz="3200" b="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Col. 3:1-5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5867" t="3534" r="26561"/>
          <a:stretch>
            <a:fillRect/>
          </a:stretch>
        </p:blipFill>
        <p:spPr bwMode="auto">
          <a:xfrm>
            <a:off x="8277224" y="3823855"/>
            <a:ext cx="86677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800"/>
            <a:ext cx="9142413" cy="765175"/>
          </a:xfrm>
        </p:spPr>
        <p:txBody>
          <a:bodyPr/>
          <a:lstStyle/>
          <a:p>
            <a:r>
              <a:rPr lang="en-AU" sz="4400" dirty="0"/>
              <a:t>Separating the </a:t>
            </a:r>
            <a:r>
              <a:rPr lang="en-AU" sz="4400" dirty="0" smtClean="0"/>
              <a:t>head</a:t>
            </a:r>
            <a:endParaRPr lang="en-AU" sz="44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762000"/>
            <a:ext cx="8785225" cy="5658267"/>
          </a:xfrm>
        </p:spPr>
        <p:txBody>
          <a:bodyPr/>
          <a:lstStyle/>
          <a:p>
            <a:pPr marL="633413" indent="-633413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Font typeface="Wingdings" pitchFamily="2" charset="2"/>
              <a:buAutoNum type="arabicPeriod"/>
            </a:pPr>
            <a:r>
              <a:rPr lang="en-AU" sz="3200" b="0" dirty="0">
                <a:solidFill>
                  <a:srgbClr val="00FF00"/>
                </a:solidFill>
                <a:latin typeface="Arial Black" pitchFamily="34" charset="0"/>
              </a:rPr>
              <a:t>Wine</a:t>
            </a:r>
            <a:r>
              <a:rPr lang="en-AU" dirty="0"/>
              <a:t> – symbol of intoxicating influences which dull the mind and confuse the senses –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Prov.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23:20-21,29-34</a:t>
            </a:r>
            <a:r>
              <a:rPr lang="en-AU" dirty="0" smtClean="0"/>
              <a:t>.</a:t>
            </a:r>
            <a:endParaRPr lang="en-AU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marL="633413" indent="-633413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SzTx/>
              <a:buFont typeface="Wingdings" pitchFamily="2" charset="2"/>
              <a:buAutoNum type="arabicPeriod"/>
            </a:pPr>
            <a:r>
              <a:rPr lang="en-AU" sz="3200" b="0" dirty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latin typeface="Arial Black" pitchFamily="34" charset="0"/>
              </a:rPr>
              <a:t>Head</a:t>
            </a:r>
            <a:r>
              <a:rPr lang="en-AU" dirty="0"/>
              <a:t> – 8 </a:t>
            </a:r>
            <a:r>
              <a:rPr lang="en-AU" dirty="0" err="1"/>
              <a:t>occs</a:t>
            </a:r>
            <a:r>
              <a:rPr lang="en-AU" dirty="0"/>
              <a:t>. (“hair” only 2 </a:t>
            </a:r>
            <a:r>
              <a:rPr lang="en-AU" dirty="0" err="1"/>
              <a:t>occs</a:t>
            </a:r>
            <a:r>
              <a:rPr lang="en-AU" dirty="0"/>
              <a:t>.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V.5,18</a:t>
            </a:r>
            <a:r>
              <a:rPr lang="en-AU" dirty="0"/>
              <a:t>) – note use of </a:t>
            </a:r>
            <a:r>
              <a:rPr lang="en-AU" i="1" dirty="0" err="1"/>
              <a:t>nezer</a:t>
            </a:r>
            <a:r>
              <a:rPr lang="en-AU" dirty="0"/>
              <a:t> (“crown”) –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Ex. 29:6; 39:30; Lev. 8:9; 21:12 </a:t>
            </a:r>
            <a:r>
              <a:rPr lang="en-AU" dirty="0"/>
              <a:t>– “Holiness to Yahweh” in the mind.</a:t>
            </a:r>
          </a:p>
          <a:p>
            <a:pPr marL="633413" indent="-633413">
              <a:spcBef>
                <a:spcPts val="0"/>
              </a:spcBef>
              <a:spcAft>
                <a:spcPts val="600"/>
              </a:spcAft>
              <a:buClr>
                <a:srgbClr val="00FF00"/>
              </a:buClr>
              <a:buSzTx/>
              <a:buFont typeface="Wingdings" pitchFamily="2" charset="2"/>
              <a:buAutoNum type="arabicPeriod"/>
            </a:pPr>
            <a:r>
              <a:rPr lang="en-AU" sz="3200" b="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rial Black" pitchFamily="34" charset="0"/>
              </a:rPr>
              <a:t>Death</a:t>
            </a:r>
            <a:r>
              <a:rPr lang="en-AU" dirty="0"/>
              <a:t> – Basis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Lev. 10:6-7; 21:10-12 </a:t>
            </a:r>
            <a:r>
              <a:rPr lang="en-AU" dirty="0"/>
              <a:t>– Both High Priest and </a:t>
            </a:r>
            <a:r>
              <a:rPr lang="en-AU" dirty="0" err="1"/>
              <a:t>Nazarite</a:t>
            </a:r>
            <a:r>
              <a:rPr lang="en-AU" dirty="0"/>
              <a:t> had to rise above natural feelings towards one’s own ‘flesh’.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1680</Words>
  <Application>Microsoft Office PowerPoint</Application>
  <PresentationFormat>On-screen Show (4:3)</PresentationFormat>
  <Paragraphs>151</Paragraphs>
  <Slides>24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Generic</vt:lpstr>
      <vt:lpstr>Photo Editor Photo</vt:lpstr>
      <vt:lpstr>Slide 1</vt:lpstr>
      <vt:lpstr>The Camp of Dan</vt:lpstr>
      <vt:lpstr>The Hill of Zorah</vt:lpstr>
      <vt:lpstr>Samson – Type of Israel</vt:lpstr>
      <vt:lpstr>Samson – Type of Israel</vt:lpstr>
      <vt:lpstr>Six cycles of failure and redemption</vt:lpstr>
      <vt:lpstr>An Angel visits Manoah’s wife</vt:lpstr>
      <vt:lpstr>Nazariteship - Separation of the head from the body</vt:lpstr>
      <vt:lpstr>Separating the head</vt:lpstr>
      <vt:lpstr>The Woman – The true Nazarite</vt:lpstr>
      <vt:lpstr>Isha in Judges 13</vt:lpstr>
      <vt:lpstr>Isha in Judges 14 &amp; 15</vt:lpstr>
      <vt:lpstr>The woman = Divine thinking</vt:lpstr>
      <vt:lpstr>The three conflicts of Gen. 3:15</vt:lpstr>
      <vt:lpstr>Col. 2:15</vt:lpstr>
      <vt:lpstr>Col. 2:15 (2)</vt:lpstr>
      <vt:lpstr>The critical role of the woman in the birth of Samson</vt:lpstr>
      <vt:lpstr>Samson’s weakness revealed in his father’s actions</vt:lpstr>
      <vt:lpstr>Comprehending the incomprehensible</vt:lpstr>
      <vt:lpstr>Contrast Manoah and his wife Judges 13:22-23</vt:lpstr>
      <vt:lpstr>Samson’s mother - Representative of the Divine mind gives three reasons we do not ‘die’ eternally</vt:lpstr>
      <vt:lpstr>The seed of the woman</vt:lpstr>
      <vt:lpstr>Slide 23</vt:lpstr>
      <vt:lpstr>… 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 ….</dc:title>
  <dc:creator>Jim Cowie</dc:creator>
  <cp:lastModifiedBy>Jim Cowie</cp:lastModifiedBy>
  <cp:revision>38</cp:revision>
  <dcterms:created xsi:type="dcterms:W3CDTF">2013-10-23T03:45:50Z</dcterms:created>
  <dcterms:modified xsi:type="dcterms:W3CDTF">2014-01-03T15:49:17Z</dcterms:modified>
</cp:coreProperties>
</file>