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76" r:id="rId4"/>
    <p:sldMasterId id="2147483678" r:id="rId5"/>
    <p:sldMasterId id="2147483691" r:id="rId6"/>
  </p:sldMasterIdLst>
  <p:sldIdLst>
    <p:sldId id="271" r:id="rId7"/>
    <p:sldId id="286" r:id="rId8"/>
    <p:sldId id="287" r:id="rId9"/>
    <p:sldId id="273" r:id="rId10"/>
    <p:sldId id="274" r:id="rId11"/>
    <p:sldId id="275" r:id="rId12"/>
    <p:sldId id="276" r:id="rId13"/>
    <p:sldId id="277" r:id="rId14"/>
    <p:sldId id="258" r:id="rId15"/>
    <p:sldId id="288" r:id="rId16"/>
    <p:sldId id="278" r:id="rId17"/>
    <p:sldId id="289" r:id="rId18"/>
    <p:sldId id="263" r:id="rId19"/>
    <p:sldId id="259" r:id="rId20"/>
    <p:sldId id="279" r:id="rId21"/>
    <p:sldId id="281" r:id="rId22"/>
    <p:sldId id="282" r:id="rId23"/>
    <p:sldId id="261" r:id="rId24"/>
    <p:sldId id="291" r:id="rId25"/>
    <p:sldId id="283" r:id="rId26"/>
    <p:sldId id="262" r:id="rId27"/>
    <p:sldId id="290" r:id="rId28"/>
    <p:sldId id="264" r:id="rId29"/>
    <p:sldId id="294" r:id="rId30"/>
    <p:sldId id="284" r:id="rId31"/>
    <p:sldId id="293" r:id="rId32"/>
    <p:sldId id="285" r:id="rId33"/>
    <p:sldId id="295" r:id="rId34"/>
    <p:sldId id="272" r:id="rId35"/>
    <p:sldId id="27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98" autoAdjust="0"/>
    <p:restoredTop sz="94660"/>
  </p:normalViewPr>
  <p:slideViewPr>
    <p:cSldViewPr>
      <p:cViewPr varScale="1">
        <p:scale>
          <a:sx n="69" d="100"/>
          <a:sy n="69" d="100"/>
        </p:scale>
        <p:origin x="-33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0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Arc 2"/>
          <p:cNvSpPr>
            <a:spLocks/>
          </p:cNvSpPr>
          <p:nvPr/>
        </p:nvSpPr>
        <p:spPr bwMode="auto">
          <a:xfrm>
            <a:off x="1" y="6248400"/>
            <a:ext cx="6857999"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6147" name="Rectangle 3"/>
          <p:cNvSpPr>
            <a:spLocks noGrp="1" noChangeArrowheads="1"/>
          </p:cNvSpPr>
          <p:nvPr>
            <p:ph type="ctrTitle" sz="quarter"/>
          </p:nvPr>
        </p:nvSpPr>
        <p:spPr>
          <a:xfrm>
            <a:off x="0" y="0"/>
            <a:ext cx="9142413" cy="765175"/>
          </a:xfrm>
        </p:spPr>
        <p:txBody>
          <a:bodyPr anchor="b"/>
          <a:lstStyle>
            <a:lvl1pPr algn="ctr">
              <a:lnSpc>
                <a:spcPct val="80000"/>
              </a:lnSpc>
              <a:defRPr sz="4400">
                <a:solidFill>
                  <a:srgbClr val="FFFF00"/>
                </a:solidFill>
                <a:effectLst>
                  <a:outerShdw blurRad="38100" dist="38100" dir="2700000" algn="tl">
                    <a:srgbClr val="FFFFFF"/>
                  </a:outerShdw>
                </a:effectLst>
                <a:latin typeface="Arial" charset="0"/>
              </a:defRPr>
            </a:lvl1pPr>
          </a:lstStyle>
          <a:p>
            <a:r>
              <a:rPr lang="en-AU" dirty="0"/>
              <a:t>Click to edit Master title style</a:t>
            </a:r>
          </a:p>
        </p:txBody>
      </p:sp>
      <p:sp>
        <p:nvSpPr>
          <p:cNvPr id="6148" name="Rectangle 4"/>
          <p:cNvSpPr>
            <a:spLocks noGrp="1" noChangeArrowheads="1"/>
          </p:cNvSpPr>
          <p:nvPr>
            <p:ph type="subTitle" sz="quarter" idx="1"/>
          </p:nvPr>
        </p:nvSpPr>
        <p:spPr>
          <a:xfrm>
            <a:off x="179388" y="908050"/>
            <a:ext cx="8785225" cy="5545138"/>
          </a:xfrm>
        </p:spPr>
        <p:txBody>
          <a:bodyPr/>
          <a:lstStyle>
            <a:lvl1pPr marL="531813" indent="-531813">
              <a:buClr>
                <a:srgbClr val="FFFF00"/>
              </a:buClr>
              <a:buSzTx/>
              <a:buFont typeface="Wingdings" pitchFamily="2" charset="2"/>
              <a:buChar char="v"/>
              <a:defRPr sz="3200" b="1">
                <a:effectLst/>
              </a:defRPr>
            </a:lvl1pPr>
          </a:lstStyle>
          <a:p>
            <a:r>
              <a:rPr lang="en-AU" dirty="0"/>
              <a:t>Click to edit Master subtitle style</a:t>
            </a:r>
          </a:p>
        </p:txBody>
      </p:sp>
      <p:sp>
        <p:nvSpPr>
          <p:cNvPr id="7" name="TextBox 6"/>
          <p:cNvSpPr txBox="1"/>
          <p:nvPr userDrawn="1"/>
        </p:nvSpPr>
        <p:spPr>
          <a:xfrm>
            <a:off x="76200" y="6458887"/>
            <a:ext cx="5791200" cy="461665"/>
          </a:xfrm>
          <a:prstGeom prst="rect">
            <a:avLst/>
          </a:prstGeom>
          <a:noFill/>
        </p:spPr>
        <p:txBody>
          <a:bodyPr wrap="square" rtlCol="0">
            <a:spAutoFit/>
          </a:bodyPr>
          <a:lstStyle/>
          <a:p>
            <a:r>
              <a:rPr lang="en-US" sz="2400" b="1" dirty="0" smtClean="0">
                <a:ln>
                  <a:solidFill>
                    <a:schemeClr val="tx1"/>
                  </a:solidFill>
                </a:ln>
                <a:solidFill>
                  <a:srgbClr val="FFC000"/>
                </a:solidFill>
                <a:latin typeface="Monotype Corsiva" pitchFamily="66" charset="0"/>
              </a:rPr>
              <a:t>Samson</a:t>
            </a:r>
            <a:r>
              <a:rPr lang="en-US" sz="2400" b="1" baseline="0" dirty="0" smtClean="0">
                <a:ln>
                  <a:solidFill>
                    <a:schemeClr val="tx1"/>
                  </a:solidFill>
                </a:ln>
                <a:solidFill>
                  <a:srgbClr val="FFC000"/>
                </a:solidFill>
                <a:latin typeface="Monotype Corsiva" pitchFamily="66" charset="0"/>
              </a:rPr>
              <a:t> – God’s strength made perfect in weakness</a:t>
            </a:r>
            <a:endParaRPr lang="en-US" sz="2400" b="1" dirty="0">
              <a:ln>
                <a:solidFill>
                  <a:schemeClr val="tx1"/>
                </a:solidFill>
              </a:ln>
              <a:solidFill>
                <a:srgbClr val="FFC000"/>
              </a:solidFill>
              <a:latin typeface="Monotype Corsiva" pitchFamily="66"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BDB11EB-F1F7-4E77-9E46-BDCDA2D5F1F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517B8B9-C9BC-4FFA-88F0-77689001E2B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15B78A0-D920-4608-8B1D-CAEC3679816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CBE15D9-2474-4A91-A4BA-8540D59E5AB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1C190A-3387-48F7-A9C0-C692900EC8F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7FBC4E-22FC-47B9-9DDF-CEAA937F5CD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Arc 2"/>
          <p:cNvSpPr>
            <a:spLocks/>
          </p:cNvSpPr>
          <p:nvPr/>
        </p:nvSpPr>
        <p:spPr bwMode="auto">
          <a:xfrm>
            <a:off x="1" y="6248400"/>
            <a:ext cx="6857999"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6147" name="Rectangle 3"/>
          <p:cNvSpPr>
            <a:spLocks noGrp="1" noChangeArrowheads="1"/>
          </p:cNvSpPr>
          <p:nvPr>
            <p:ph type="ctrTitle" sz="quarter"/>
          </p:nvPr>
        </p:nvSpPr>
        <p:spPr>
          <a:xfrm>
            <a:off x="0" y="0"/>
            <a:ext cx="9142413" cy="765175"/>
          </a:xfrm>
        </p:spPr>
        <p:txBody>
          <a:bodyPr anchor="b"/>
          <a:lstStyle>
            <a:lvl1pPr algn="ctr">
              <a:lnSpc>
                <a:spcPct val="80000"/>
              </a:lnSpc>
              <a:defRPr sz="4400">
                <a:solidFill>
                  <a:srgbClr val="FFFF00"/>
                </a:solidFill>
                <a:effectLst>
                  <a:outerShdw blurRad="38100" dist="38100" dir="2700000" algn="tl">
                    <a:srgbClr val="FFFFFF"/>
                  </a:outerShdw>
                </a:effectLst>
                <a:latin typeface="Arial" charset="0"/>
              </a:defRPr>
            </a:lvl1pPr>
          </a:lstStyle>
          <a:p>
            <a:r>
              <a:rPr lang="en-AU" dirty="0"/>
              <a:t>Click to edit Master title style</a:t>
            </a:r>
          </a:p>
        </p:txBody>
      </p:sp>
      <p:sp>
        <p:nvSpPr>
          <p:cNvPr id="6148" name="Rectangle 4"/>
          <p:cNvSpPr>
            <a:spLocks noGrp="1" noChangeArrowheads="1"/>
          </p:cNvSpPr>
          <p:nvPr>
            <p:ph type="subTitle" sz="quarter" idx="1"/>
          </p:nvPr>
        </p:nvSpPr>
        <p:spPr>
          <a:xfrm>
            <a:off x="179388" y="908050"/>
            <a:ext cx="8785225" cy="5545138"/>
          </a:xfrm>
        </p:spPr>
        <p:txBody>
          <a:bodyPr/>
          <a:lstStyle>
            <a:lvl1pPr marL="531813" indent="-531813">
              <a:buClr>
                <a:srgbClr val="FFFF00"/>
              </a:buClr>
              <a:buSzTx/>
              <a:buFont typeface="Wingdings" pitchFamily="2" charset="2"/>
              <a:buChar char="v"/>
              <a:defRPr sz="3200" b="1">
                <a:effectLst/>
              </a:defRPr>
            </a:lvl1pPr>
          </a:lstStyle>
          <a:p>
            <a:r>
              <a:rPr lang="en-AU" dirty="0"/>
              <a:t>Click to edit Master subtitle style</a:t>
            </a:r>
          </a:p>
        </p:txBody>
      </p:sp>
      <p:sp>
        <p:nvSpPr>
          <p:cNvPr id="7" name="TextBox 6"/>
          <p:cNvSpPr txBox="1"/>
          <p:nvPr userDrawn="1"/>
        </p:nvSpPr>
        <p:spPr>
          <a:xfrm>
            <a:off x="76200" y="6458887"/>
            <a:ext cx="5791200" cy="461665"/>
          </a:xfrm>
          <a:prstGeom prst="rect">
            <a:avLst/>
          </a:prstGeom>
          <a:noFill/>
        </p:spPr>
        <p:txBody>
          <a:bodyPr wrap="square" rtlCol="0">
            <a:spAutoFit/>
          </a:bodyPr>
          <a:lstStyle/>
          <a:p>
            <a:r>
              <a:rPr lang="en-US" sz="2400" b="1" dirty="0" smtClean="0">
                <a:ln>
                  <a:solidFill>
                    <a:srgbClr val="FFFFFF"/>
                  </a:solidFill>
                </a:ln>
                <a:solidFill>
                  <a:srgbClr val="FFC000"/>
                </a:solidFill>
                <a:latin typeface="Monotype Corsiva" pitchFamily="66" charset="0"/>
              </a:rPr>
              <a:t>Samson – God’s strength made perfect in weakness</a:t>
            </a:r>
            <a:endParaRPr lang="en-US" sz="2400" b="1" dirty="0">
              <a:ln>
                <a:solidFill>
                  <a:srgbClr val="FFFFFF"/>
                </a:solidFill>
              </a:ln>
              <a:solidFill>
                <a:srgbClr val="FFC000"/>
              </a:solidFill>
              <a:latin typeface="Monotype Corsiva" pitchFamily="66" charset="0"/>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42FB44-2D66-41A9-B178-765F9B6E1A22}"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68367B-FF06-4DDF-98B9-01CA1C4381BB}"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C442AE-4537-4B05-B84A-8761B449C96D}"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AU">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AU">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683B75D-8641-4AAF-B354-5A0DF3A3F783}"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0EA4E39-5638-44A2-B409-A01F7BE955F0}"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BAE621F-778A-4698-83E0-E0592195A217}"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27AD65C-E356-4A38-8553-A4E00976946D}"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F4D28EF-7663-4820-B6D8-9A1065692CE8}"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3DF15DA-D45D-4F32-8C15-7AB3D262DEAD}"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107F59F-B34E-49CD-B271-A1532B22B5B9}"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ADDA1F-0813-40FB-84F6-F88C1A3C98B0}"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161C37-7108-4557-BBE9-4854E98E14D6}"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AU">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AU">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683B75D-8641-4AAF-B354-5A0DF3A3F783}"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Arc 2"/>
          <p:cNvSpPr>
            <a:spLocks/>
          </p:cNvSpPr>
          <p:nvPr/>
        </p:nvSpPr>
        <p:spPr bwMode="auto">
          <a:xfrm>
            <a:off x="1" y="6248400"/>
            <a:ext cx="6857999"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6147" name="Rectangle 3"/>
          <p:cNvSpPr>
            <a:spLocks noGrp="1" noChangeArrowheads="1"/>
          </p:cNvSpPr>
          <p:nvPr>
            <p:ph type="ctrTitle" sz="quarter"/>
          </p:nvPr>
        </p:nvSpPr>
        <p:spPr>
          <a:xfrm>
            <a:off x="0" y="0"/>
            <a:ext cx="9142413" cy="765175"/>
          </a:xfrm>
        </p:spPr>
        <p:txBody>
          <a:bodyPr anchor="b"/>
          <a:lstStyle>
            <a:lvl1pPr algn="ctr">
              <a:lnSpc>
                <a:spcPct val="80000"/>
              </a:lnSpc>
              <a:defRPr sz="4400">
                <a:solidFill>
                  <a:srgbClr val="FFFF00"/>
                </a:solidFill>
                <a:effectLst>
                  <a:outerShdw blurRad="38100" dist="38100" dir="2700000" algn="tl">
                    <a:srgbClr val="FFFFFF"/>
                  </a:outerShdw>
                </a:effectLst>
                <a:latin typeface="Arial" charset="0"/>
              </a:defRPr>
            </a:lvl1pPr>
          </a:lstStyle>
          <a:p>
            <a:r>
              <a:rPr lang="en-AU" dirty="0"/>
              <a:t>Click to edit Master title style</a:t>
            </a:r>
          </a:p>
        </p:txBody>
      </p:sp>
      <p:sp>
        <p:nvSpPr>
          <p:cNvPr id="6148" name="Rectangle 4"/>
          <p:cNvSpPr>
            <a:spLocks noGrp="1" noChangeArrowheads="1"/>
          </p:cNvSpPr>
          <p:nvPr>
            <p:ph type="subTitle" sz="quarter" idx="1"/>
          </p:nvPr>
        </p:nvSpPr>
        <p:spPr>
          <a:xfrm>
            <a:off x="179388" y="908050"/>
            <a:ext cx="8785225" cy="5545138"/>
          </a:xfrm>
        </p:spPr>
        <p:txBody>
          <a:bodyPr/>
          <a:lstStyle>
            <a:lvl1pPr marL="531813" indent="-531813">
              <a:buClr>
                <a:srgbClr val="FFFF00"/>
              </a:buClr>
              <a:buSzTx/>
              <a:buFont typeface="Wingdings" pitchFamily="2" charset="2"/>
              <a:buChar char="v"/>
              <a:defRPr sz="3200" b="1">
                <a:effectLst/>
              </a:defRPr>
            </a:lvl1pPr>
          </a:lstStyle>
          <a:p>
            <a:r>
              <a:rPr lang="en-AU" dirty="0"/>
              <a:t>Click to edit Master subtitle style</a:t>
            </a:r>
          </a:p>
        </p:txBody>
      </p:sp>
      <p:sp>
        <p:nvSpPr>
          <p:cNvPr id="7" name="TextBox 6"/>
          <p:cNvSpPr txBox="1"/>
          <p:nvPr userDrawn="1"/>
        </p:nvSpPr>
        <p:spPr>
          <a:xfrm>
            <a:off x="76200" y="6458887"/>
            <a:ext cx="5791200" cy="461665"/>
          </a:xfrm>
          <a:prstGeom prst="rect">
            <a:avLst/>
          </a:prstGeom>
          <a:noFill/>
        </p:spPr>
        <p:txBody>
          <a:bodyPr wrap="square" rtlCol="0">
            <a:spAutoFit/>
          </a:bodyPr>
          <a:lstStyle/>
          <a:p>
            <a:r>
              <a:rPr lang="en-US" sz="2400" b="1" dirty="0" smtClean="0">
                <a:ln>
                  <a:solidFill>
                    <a:srgbClr val="FFFFFF"/>
                  </a:solidFill>
                </a:ln>
                <a:solidFill>
                  <a:srgbClr val="FFC000"/>
                </a:solidFill>
                <a:latin typeface="Monotype Corsiva" pitchFamily="66" charset="0"/>
              </a:rPr>
              <a:t>Samson – God’s strength made perfect in weakness</a:t>
            </a:r>
            <a:endParaRPr lang="en-US" sz="2400" b="1" dirty="0">
              <a:ln>
                <a:solidFill>
                  <a:srgbClr val="FFFFFF"/>
                </a:solidFill>
              </a:ln>
              <a:solidFill>
                <a:srgbClr val="FFC000"/>
              </a:solidFill>
              <a:latin typeface="Monotype Corsiva" pitchFamily="66"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F4D28EF-7663-4820-B6D8-9A1065692CE8}" type="slidenum">
              <a:rPr lang="en-AU">
                <a:solidFill>
                  <a:srgbClr val="000000"/>
                </a:solidFill>
              </a:rPr>
              <a:pPr/>
              <a:t>‹#›</a:t>
            </a:fld>
            <a:endParaRPr lang="en-AU">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Arc 2"/>
          <p:cNvSpPr>
            <a:spLocks/>
          </p:cNvSpPr>
          <p:nvPr/>
        </p:nvSpPr>
        <p:spPr bwMode="auto">
          <a:xfrm>
            <a:off x="1" y="6248400"/>
            <a:ext cx="6857999"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6147" name="Rectangle 3"/>
          <p:cNvSpPr>
            <a:spLocks noGrp="1" noChangeArrowheads="1"/>
          </p:cNvSpPr>
          <p:nvPr>
            <p:ph type="ctrTitle" sz="quarter"/>
          </p:nvPr>
        </p:nvSpPr>
        <p:spPr>
          <a:xfrm>
            <a:off x="0" y="0"/>
            <a:ext cx="9142413" cy="765175"/>
          </a:xfrm>
        </p:spPr>
        <p:txBody>
          <a:bodyPr anchor="b"/>
          <a:lstStyle>
            <a:lvl1pPr algn="ctr">
              <a:lnSpc>
                <a:spcPct val="80000"/>
              </a:lnSpc>
              <a:defRPr sz="4400">
                <a:solidFill>
                  <a:srgbClr val="FFFF00"/>
                </a:solidFill>
                <a:effectLst>
                  <a:outerShdw blurRad="38100" dist="38100" dir="2700000" algn="tl">
                    <a:srgbClr val="FFFFFF"/>
                  </a:outerShdw>
                </a:effectLst>
                <a:latin typeface="Arial" charset="0"/>
              </a:defRPr>
            </a:lvl1pPr>
          </a:lstStyle>
          <a:p>
            <a:r>
              <a:rPr lang="en-AU" dirty="0"/>
              <a:t>Click to edit Master title style</a:t>
            </a:r>
          </a:p>
        </p:txBody>
      </p:sp>
      <p:sp>
        <p:nvSpPr>
          <p:cNvPr id="6148" name="Rectangle 4"/>
          <p:cNvSpPr>
            <a:spLocks noGrp="1" noChangeArrowheads="1"/>
          </p:cNvSpPr>
          <p:nvPr>
            <p:ph type="subTitle" sz="quarter" idx="1"/>
          </p:nvPr>
        </p:nvSpPr>
        <p:spPr>
          <a:xfrm>
            <a:off x="179388" y="908050"/>
            <a:ext cx="8785225" cy="5545138"/>
          </a:xfrm>
        </p:spPr>
        <p:txBody>
          <a:bodyPr/>
          <a:lstStyle>
            <a:lvl1pPr marL="531813" indent="-531813">
              <a:buClr>
                <a:srgbClr val="FFFF00"/>
              </a:buClr>
              <a:buSzTx/>
              <a:buFont typeface="Wingdings" pitchFamily="2" charset="2"/>
              <a:buChar char="v"/>
              <a:defRPr sz="3200" b="1">
                <a:effectLst/>
              </a:defRPr>
            </a:lvl1pPr>
          </a:lstStyle>
          <a:p>
            <a:r>
              <a:rPr lang="en-AU" dirty="0"/>
              <a:t>Click to edit Master subtitle style</a:t>
            </a:r>
          </a:p>
        </p:txBody>
      </p:sp>
      <p:sp>
        <p:nvSpPr>
          <p:cNvPr id="7" name="TextBox 6"/>
          <p:cNvSpPr txBox="1"/>
          <p:nvPr userDrawn="1"/>
        </p:nvSpPr>
        <p:spPr>
          <a:xfrm>
            <a:off x="76200" y="6458887"/>
            <a:ext cx="5791200" cy="461665"/>
          </a:xfrm>
          <a:prstGeom prst="rect">
            <a:avLst/>
          </a:prstGeom>
          <a:noFill/>
        </p:spPr>
        <p:txBody>
          <a:bodyPr wrap="square" rtlCol="0">
            <a:spAutoFit/>
          </a:bodyPr>
          <a:lstStyle/>
          <a:p>
            <a:r>
              <a:rPr lang="en-US" sz="2400" b="1" dirty="0" smtClean="0">
                <a:ln>
                  <a:solidFill>
                    <a:srgbClr val="FFFFFF"/>
                  </a:solidFill>
                </a:ln>
                <a:solidFill>
                  <a:srgbClr val="FFC000"/>
                </a:solidFill>
                <a:latin typeface="Monotype Corsiva" pitchFamily="66" charset="0"/>
              </a:rPr>
              <a:t>Samson – God’s strength made perfect in weakness</a:t>
            </a:r>
            <a:endParaRPr lang="en-US" sz="2400" b="1" dirty="0">
              <a:ln>
                <a:solidFill>
                  <a:srgbClr val="FFFFFF"/>
                </a:solidFill>
              </a:ln>
              <a:solidFill>
                <a:srgbClr val="FFC000"/>
              </a:solidFill>
              <a:latin typeface="Monotype Corsiva" pitchFamily="66"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2118270-DF32-4E36-965D-9EA8E189BF4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C7932F-A61F-41C5-A8F4-C1B740AB63C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3B4B3E-03FC-4CC8-B58E-F0C5A782D6F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1CDF154-FE4B-4A23-ACCA-EBDFBCEF0FE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BC12A5-2C44-49C0-9EFD-D22A6200CA40}" type="slidenum">
              <a:rPr lang="en-US">
                <a:solidFill>
                  <a:srgbClr val="000000"/>
                </a:solidFill>
              </a: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5.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512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512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5"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pPr fontAlgn="base">
              <a:spcBef>
                <a:spcPct val="0"/>
              </a:spcBef>
              <a:spcAft>
                <a:spcPct val="0"/>
              </a:spcAft>
            </a:pPr>
            <a:endParaRPr lang="en-AU">
              <a:solidFill>
                <a:srgbClr val="FFFFFF"/>
              </a:solidFill>
            </a:endParaRPr>
          </a:p>
        </p:txBody>
      </p:sp>
      <p:sp>
        <p:nvSpPr>
          <p:cNvPr id="5126"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pPr fontAlgn="base">
              <a:spcBef>
                <a:spcPct val="0"/>
              </a:spcBef>
              <a:spcAft>
                <a:spcPct val="0"/>
              </a:spcAft>
            </a:pPr>
            <a:endParaRPr lang="en-AU">
              <a:solidFill>
                <a:srgbClr val="FFFFFF"/>
              </a:solidFill>
            </a:endParaRPr>
          </a:p>
        </p:txBody>
      </p:sp>
      <p:sp>
        <p:nvSpPr>
          <p:cNvPr id="512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pPr fontAlgn="base">
              <a:spcBef>
                <a:spcPct val="0"/>
              </a:spcBef>
              <a:spcAft>
                <a:spcPct val="0"/>
              </a:spcAft>
            </a:pPr>
            <a:fld id="{AAD58D03-1734-402F-B5BC-857464E6F351}" type="slidenum">
              <a:rPr lang="en-AU">
                <a:solidFill>
                  <a:srgbClr val="FFFFFF"/>
                </a:solidFill>
              </a:rPr>
              <a:pPr fontAlgn="base">
                <a:spcBef>
                  <a:spcPct val="0"/>
                </a:spcBef>
                <a:spcAft>
                  <a:spcPct val="0"/>
                </a:spcAft>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93" r:id="rId2"/>
    <p:sldLayoutId id="2147483694" r:id="rId3"/>
  </p:sldLayoutIdLst>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512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512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5"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pPr fontAlgn="base">
              <a:spcBef>
                <a:spcPct val="0"/>
              </a:spcBef>
              <a:spcAft>
                <a:spcPct val="0"/>
              </a:spcAft>
            </a:pPr>
            <a:endParaRPr lang="en-AU">
              <a:solidFill>
                <a:srgbClr val="FFFFFF"/>
              </a:solidFill>
            </a:endParaRPr>
          </a:p>
        </p:txBody>
      </p:sp>
      <p:sp>
        <p:nvSpPr>
          <p:cNvPr id="5126"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pPr fontAlgn="base">
              <a:spcBef>
                <a:spcPct val="0"/>
              </a:spcBef>
              <a:spcAft>
                <a:spcPct val="0"/>
              </a:spcAft>
            </a:pPr>
            <a:endParaRPr lang="en-AU">
              <a:solidFill>
                <a:srgbClr val="FFFFFF"/>
              </a:solidFill>
            </a:endParaRPr>
          </a:p>
        </p:txBody>
      </p:sp>
      <p:sp>
        <p:nvSpPr>
          <p:cNvPr id="512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pPr fontAlgn="base">
              <a:spcBef>
                <a:spcPct val="0"/>
              </a:spcBef>
              <a:spcAft>
                <a:spcPct val="0"/>
              </a:spcAft>
            </a:pPr>
            <a:fld id="{AAD58D03-1734-402F-B5BC-857464E6F351}" type="slidenum">
              <a:rPr lang="en-AU">
                <a:solidFill>
                  <a:srgbClr val="FFFFFF"/>
                </a:solidFill>
              </a:rPr>
              <a:pPr fontAlgn="base">
                <a:spcBef>
                  <a:spcPct val="0"/>
                </a:spcBef>
                <a:spcAft>
                  <a:spcPct val="0"/>
                </a:spcAft>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663" r:id="rId1"/>
  </p:sldLayoutIdLst>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D2FC830-F822-46D1-BBA4-E8D91AD851F7}"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512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512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5"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pPr fontAlgn="base">
              <a:spcBef>
                <a:spcPct val="0"/>
              </a:spcBef>
              <a:spcAft>
                <a:spcPct val="0"/>
              </a:spcAft>
            </a:pPr>
            <a:endParaRPr lang="en-AU">
              <a:solidFill>
                <a:srgbClr val="FFFFFF"/>
              </a:solidFill>
            </a:endParaRPr>
          </a:p>
        </p:txBody>
      </p:sp>
      <p:sp>
        <p:nvSpPr>
          <p:cNvPr id="5126"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pPr fontAlgn="base">
              <a:spcBef>
                <a:spcPct val="0"/>
              </a:spcBef>
              <a:spcAft>
                <a:spcPct val="0"/>
              </a:spcAft>
            </a:pPr>
            <a:endParaRPr lang="en-AU">
              <a:solidFill>
                <a:srgbClr val="FFFFFF"/>
              </a:solidFill>
            </a:endParaRPr>
          </a:p>
        </p:txBody>
      </p:sp>
      <p:sp>
        <p:nvSpPr>
          <p:cNvPr id="512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pPr fontAlgn="base">
              <a:spcBef>
                <a:spcPct val="0"/>
              </a:spcBef>
              <a:spcAft>
                <a:spcPct val="0"/>
              </a:spcAft>
            </a:pPr>
            <a:fld id="{AAD58D03-1734-402F-B5BC-857464E6F351}" type="slidenum">
              <a:rPr lang="en-AU">
                <a:solidFill>
                  <a:srgbClr val="FFFFFF"/>
                </a:solidFill>
              </a:rPr>
              <a:pPr fontAlgn="base">
                <a:spcBef>
                  <a:spcPct val="0"/>
                </a:spcBef>
                <a:spcAft>
                  <a:spcPct val="0"/>
                </a:spcAft>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677" r:id="rId1"/>
  </p:sldLayoutIdLst>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j-lt"/>
              </a:defRPr>
            </a:lvl1pPr>
          </a:lstStyle>
          <a:p>
            <a:pPr fontAlgn="base">
              <a:spcBef>
                <a:spcPct val="0"/>
              </a:spcBef>
              <a:spcAft>
                <a:spcPct val="0"/>
              </a:spcAft>
            </a:pPr>
            <a:endParaRPr lang="en-AU"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j-lt"/>
              </a:defRPr>
            </a:lvl1pPr>
          </a:lstStyle>
          <a:p>
            <a:pPr fontAlgn="base">
              <a:spcBef>
                <a:spcPct val="0"/>
              </a:spcBef>
              <a:spcAft>
                <a:spcPct val="0"/>
              </a:spcAft>
            </a:pPr>
            <a:endParaRPr lang="en-AU"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j-lt"/>
              </a:defRPr>
            </a:lvl1pPr>
          </a:lstStyle>
          <a:p>
            <a:pPr fontAlgn="base">
              <a:spcBef>
                <a:spcPct val="0"/>
              </a:spcBef>
              <a:spcAft>
                <a:spcPct val="0"/>
              </a:spcAft>
            </a:pPr>
            <a:fld id="{C85826DC-D8E2-42D8-9BE5-2C03DCA09D16}" type="slidenum">
              <a:rPr lang="en-AU" smtClean="0">
                <a:solidFill>
                  <a:srgbClr val="000000"/>
                </a:solidFill>
              </a:rPr>
              <a:pPr fontAlgn="base">
                <a:spcBef>
                  <a:spcPct val="0"/>
                </a:spcBef>
                <a:spcAft>
                  <a:spcPct val="0"/>
                </a:spcAft>
              </a:pPr>
              <a:t>‹#›</a:t>
            </a:fld>
            <a:endParaRPr lang="en-AU"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fontAlgn="base">
        <a:spcBef>
          <a:spcPct val="20000"/>
        </a:spcBef>
        <a:spcAft>
          <a:spcPct val="0"/>
        </a:spcAft>
        <a:buChar char="•"/>
        <a:defRPr sz="2400" b="1">
          <a:solidFill>
            <a:schemeClr val="tx1"/>
          </a:solidFill>
          <a:latin typeface="+mn-lt"/>
          <a:ea typeface="+mn-ea"/>
          <a:cs typeface="+mn-cs"/>
        </a:defRPr>
      </a:lvl1pPr>
      <a:lvl2pPr marL="742950" indent="-285750" algn="l" rtl="0" fontAlgn="base">
        <a:spcBef>
          <a:spcPct val="20000"/>
        </a:spcBef>
        <a:spcAft>
          <a:spcPct val="0"/>
        </a:spcAft>
        <a:buChar char="–"/>
        <a:defRPr sz="2400" b="1">
          <a:solidFill>
            <a:schemeClr val="tx1"/>
          </a:solidFill>
          <a:latin typeface="+mn-lt"/>
        </a:defRPr>
      </a:lvl2pPr>
      <a:lvl3pPr marL="1143000" indent="-228600" algn="l" rtl="0" fontAlgn="base">
        <a:spcBef>
          <a:spcPct val="20000"/>
        </a:spcBef>
        <a:spcAft>
          <a:spcPct val="0"/>
        </a:spcAft>
        <a:buChar char="•"/>
        <a:defRPr sz="2400" b="1">
          <a:solidFill>
            <a:schemeClr val="tx1"/>
          </a:solidFill>
          <a:latin typeface="+mn-lt"/>
        </a:defRPr>
      </a:lvl3pPr>
      <a:lvl4pPr marL="1600200" indent="-228600" algn="l" rtl="0" fontAlgn="base">
        <a:spcBef>
          <a:spcPct val="20000"/>
        </a:spcBef>
        <a:spcAft>
          <a:spcPct val="0"/>
        </a:spcAft>
        <a:buChar char="–"/>
        <a:defRPr sz="2400" b="1">
          <a:solidFill>
            <a:schemeClr val="tx1"/>
          </a:solidFill>
          <a:latin typeface="+mn-lt"/>
        </a:defRPr>
      </a:lvl4pPr>
      <a:lvl5pPr marL="2057400" indent="-228600" algn="l" rtl="0" fontAlgn="base">
        <a:spcBef>
          <a:spcPct val="20000"/>
        </a:spcBef>
        <a:spcAft>
          <a:spcPct val="0"/>
        </a:spcAft>
        <a:buChar char="»"/>
        <a:defRPr sz="2400" b="1">
          <a:solidFill>
            <a:schemeClr val="tx1"/>
          </a:solidFill>
          <a:latin typeface="+mn-lt"/>
        </a:defRPr>
      </a:lvl5pPr>
      <a:lvl6pPr marL="2514600" indent="-228600" algn="l" rtl="0" fontAlgn="base">
        <a:spcBef>
          <a:spcPct val="20000"/>
        </a:spcBef>
        <a:spcAft>
          <a:spcPct val="0"/>
        </a:spcAft>
        <a:buChar char="»"/>
        <a:defRPr sz="2400" b="1">
          <a:solidFill>
            <a:schemeClr val="tx1"/>
          </a:solidFill>
          <a:latin typeface="+mn-lt"/>
        </a:defRPr>
      </a:lvl6pPr>
      <a:lvl7pPr marL="2971800" indent="-228600" algn="l" rtl="0" fontAlgn="base">
        <a:spcBef>
          <a:spcPct val="20000"/>
        </a:spcBef>
        <a:spcAft>
          <a:spcPct val="0"/>
        </a:spcAft>
        <a:buChar char="»"/>
        <a:defRPr sz="2400" b="1">
          <a:solidFill>
            <a:schemeClr val="tx1"/>
          </a:solidFill>
          <a:latin typeface="+mn-lt"/>
        </a:defRPr>
      </a:lvl7pPr>
      <a:lvl8pPr marL="3429000" indent="-228600" algn="l" rtl="0" fontAlgn="base">
        <a:spcBef>
          <a:spcPct val="20000"/>
        </a:spcBef>
        <a:spcAft>
          <a:spcPct val="0"/>
        </a:spcAft>
        <a:buChar char="»"/>
        <a:defRPr sz="2400" b="1">
          <a:solidFill>
            <a:schemeClr val="tx1"/>
          </a:solidFill>
          <a:latin typeface="+mn-lt"/>
        </a:defRPr>
      </a:lvl8pPr>
      <a:lvl9pPr marL="3886200" indent="-228600" algn="l" rtl="0" fontAlgn="base">
        <a:spcBef>
          <a:spcPct val="20000"/>
        </a:spcBef>
        <a:spcAft>
          <a:spcPct val="0"/>
        </a:spcAft>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512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512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5"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pPr fontAlgn="base">
              <a:spcBef>
                <a:spcPct val="0"/>
              </a:spcBef>
              <a:spcAft>
                <a:spcPct val="0"/>
              </a:spcAft>
            </a:pPr>
            <a:endParaRPr lang="en-AU">
              <a:solidFill>
                <a:srgbClr val="FFFFFF"/>
              </a:solidFill>
            </a:endParaRPr>
          </a:p>
        </p:txBody>
      </p:sp>
      <p:sp>
        <p:nvSpPr>
          <p:cNvPr id="5126"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pPr fontAlgn="base">
              <a:spcBef>
                <a:spcPct val="0"/>
              </a:spcBef>
              <a:spcAft>
                <a:spcPct val="0"/>
              </a:spcAft>
            </a:pPr>
            <a:endParaRPr lang="en-AU">
              <a:solidFill>
                <a:srgbClr val="FFFFFF"/>
              </a:solidFill>
            </a:endParaRPr>
          </a:p>
        </p:txBody>
      </p:sp>
      <p:sp>
        <p:nvSpPr>
          <p:cNvPr id="512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pPr fontAlgn="base">
              <a:spcBef>
                <a:spcPct val="0"/>
              </a:spcBef>
              <a:spcAft>
                <a:spcPct val="0"/>
              </a:spcAft>
            </a:pPr>
            <a:fld id="{AAD58D03-1734-402F-B5BC-857464E6F351}" type="slidenum">
              <a:rPr lang="en-AU">
                <a:solidFill>
                  <a:srgbClr val="FFFFFF"/>
                </a:solidFill>
              </a:rPr>
              <a:pPr fontAlgn="base">
                <a:spcBef>
                  <a:spcPct val="0"/>
                </a:spcBef>
                <a:spcAft>
                  <a:spcPct val="0"/>
                </a:spcAft>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692" r:id="rId1"/>
  </p:sldLayoutIdLst>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au/url?sa=i&amp;rct=j&amp;q=&amp;esrc=s&amp;source=images&amp;cd=&amp;cad=rja&amp;docid=Hc-4386o986ddM&amp;tbnid=EYIDBz50AXksiM:&amp;ved=0CAUQjRw&amp;url=http%3A%2F%2Fcarta-jerusalem.com%2Fbiblical-sites%2Fashkelon%2F&amp;ei=d-DGUpHrN43boASQhIDQCg&amp;bvm=bv.58187178,d.cGU&amp;psig=AFQjCNFtB8166RsmnrrmwdkE5ALNDEBacA&amp;ust=1388851639315018" TargetMode="Externa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hyperlink" Target="http://www.google.com.au/url?sa=i&amp;rct=j&amp;q=&amp;esrc=s&amp;source=images&amp;cd=&amp;cad=rja&amp;docid=Hc-4386o986ddM&amp;tbnid=EYIDBz50AXksiM:&amp;ved=0CAUQjRw&amp;url=http%3A%2F%2Fmysite.du.edu%2F~lconyer%2Fashkelon.htm&amp;ei=yeDGUvS0M8XyoASssIDQAg&amp;bvm=bv.58187178,d.cGU&amp;psig=AFQjCNFtB8166RsmnrrmwdkE5ALNDEBacA&amp;ust=1388851639315018"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mson death.jpg"/>
          <p:cNvPicPr>
            <a:picLocks noChangeAspect="1"/>
          </p:cNvPicPr>
          <p:nvPr/>
        </p:nvPicPr>
        <p:blipFill>
          <a:blip r:embed="rId2" cstate="print"/>
          <a:srcRect l="4478" r="4478"/>
          <a:stretch>
            <a:fillRect/>
          </a:stretch>
        </p:blipFill>
        <p:spPr>
          <a:xfrm flipH="1">
            <a:off x="0" y="2546"/>
            <a:ext cx="4648200" cy="6841599"/>
          </a:xfrm>
          <a:prstGeom prst="rect">
            <a:avLst/>
          </a:prstGeom>
        </p:spPr>
      </p:pic>
      <p:sp>
        <p:nvSpPr>
          <p:cNvPr id="7170" name="Rectangle 2"/>
          <p:cNvSpPr>
            <a:spLocks noGrp="1" noChangeArrowheads="1"/>
          </p:cNvSpPr>
          <p:nvPr>
            <p:ph type="subTitle" idx="1"/>
          </p:nvPr>
        </p:nvSpPr>
        <p:spPr>
          <a:xfrm>
            <a:off x="4648200" y="152400"/>
            <a:ext cx="4191000" cy="3429000"/>
          </a:xfrm>
        </p:spPr>
        <p:txBody>
          <a:bodyPr/>
          <a:lstStyle/>
          <a:p>
            <a:pPr algn="ctr">
              <a:lnSpc>
                <a:spcPct val="85000"/>
              </a:lnSpc>
              <a:spcBef>
                <a:spcPts val="0"/>
              </a:spcBef>
              <a:buFont typeface="Wingdings" pitchFamily="2" charset="2"/>
              <a:buNone/>
            </a:pPr>
            <a:r>
              <a:rPr lang="en-AU" sz="8800" dirty="0" smtClean="0">
                <a:ln>
                  <a:solidFill>
                    <a:schemeClr val="tx1"/>
                  </a:solidFill>
                </a:ln>
                <a:solidFill>
                  <a:srgbClr val="FF3399"/>
                </a:solidFill>
                <a:effectLst>
                  <a:outerShdw blurRad="38100" dist="38100" dir="2700000" algn="tl">
                    <a:srgbClr val="FFFFFF"/>
                  </a:outerShdw>
                </a:effectLst>
                <a:latin typeface="Monotype Corsiva" pitchFamily="66" charset="0"/>
              </a:rPr>
              <a:t>Samson – </a:t>
            </a:r>
          </a:p>
          <a:p>
            <a:pPr marL="0" indent="0" algn="ctr">
              <a:lnSpc>
                <a:spcPct val="85000"/>
              </a:lnSpc>
              <a:spcBef>
                <a:spcPts val="0"/>
              </a:spcBef>
              <a:buFont typeface="Wingdings" pitchFamily="2" charset="2"/>
              <a:buNone/>
            </a:pPr>
            <a:r>
              <a:rPr lang="en-AU" sz="5400" dirty="0" smtClean="0">
                <a:ln>
                  <a:solidFill>
                    <a:schemeClr val="tx1"/>
                  </a:solidFill>
                </a:ln>
                <a:solidFill>
                  <a:srgbClr val="FF3399"/>
                </a:solidFill>
                <a:effectLst>
                  <a:outerShdw blurRad="38100" dist="38100" dir="2700000" algn="tl">
                    <a:srgbClr val="FFFFFF"/>
                  </a:outerShdw>
                </a:effectLst>
                <a:latin typeface="Monotype Corsiva" pitchFamily="66" charset="0"/>
              </a:rPr>
              <a:t>God’s strength made perfect in weakness</a:t>
            </a:r>
            <a:endParaRPr lang="en-AU" sz="5400" dirty="0">
              <a:ln>
                <a:solidFill>
                  <a:schemeClr val="tx1"/>
                </a:solidFill>
              </a:ln>
              <a:solidFill>
                <a:srgbClr val="FF3399"/>
              </a:solidFill>
              <a:effectLst>
                <a:outerShdw blurRad="38100" dist="38100" dir="2700000" algn="tl">
                  <a:srgbClr val="FFFFFF"/>
                </a:outerShdw>
              </a:effectLst>
              <a:latin typeface="Monotype Corsiva" pitchFamily="66" charset="0"/>
            </a:endParaRPr>
          </a:p>
        </p:txBody>
      </p:sp>
      <p:sp>
        <p:nvSpPr>
          <p:cNvPr id="5" name="Rectangle 4"/>
          <p:cNvSpPr/>
          <p:nvPr/>
        </p:nvSpPr>
        <p:spPr>
          <a:xfrm>
            <a:off x="4668980" y="6172200"/>
            <a:ext cx="3581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2" name="Text Box 4"/>
          <p:cNvSpPr txBox="1">
            <a:spLocks noChangeArrowheads="1"/>
          </p:cNvSpPr>
          <p:nvPr/>
        </p:nvSpPr>
        <p:spPr bwMode="auto">
          <a:xfrm>
            <a:off x="4786745" y="3537734"/>
            <a:ext cx="4190995" cy="2939266"/>
          </a:xfrm>
          <a:prstGeom prst="rect">
            <a:avLst/>
          </a:prstGeom>
          <a:noFill/>
          <a:ln w="9525">
            <a:noFill/>
            <a:miter lim="800000"/>
            <a:headEnd/>
            <a:tailEnd/>
          </a:ln>
          <a:effectLst/>
        </p:spPr>
        <p:txBody>
          <a:bodyPr wrap="square">
            <a:spAutoFit/>
          </a:bodyPr>
          <a:lstStyle/>
          <a:p>
            <a:pPr algn="ctr">
              <a:spcBef>
                <a:spcPts val="600"/>
              </a:spcBef>
            </a:pPr>
            <a:r>
              <a:rPr lang="en-US" sz="3600" dirty="0">
                <a:solidFill>
                  <a:srgbClr val="FFFF00"/>
                </a:solidFill>
                <a:latin typeface="Arial Black" pitchFamily="34" charset="0"/>
              </a:rPr>
              <a:t>Study </a:t>
            </a:r>
            <a:r>
              <a:rPr lang="en-US" sz="3600" dirty="0" smtClean="0">
                <a:solidFill>
                  <a:srgbClr val="FFFF00"/>
                </a:solidFill>
                <a:latin typeface="Arial Black" pitchFamily="34" charset="0"/>
              </a:rPr>
              <a:t>3</a:t>
            </a:r>
          </a:p>
          <a:p>
            <a:pPr algn="ctr">
              <a:spcBef>
                <a:spcPts val="600"/>
              </a:spcBef>
            </a:pPr>
            <a:r>
              <a:rPr lang="en-US" sz="3600" dirty="0" smtClean="0">
                <a:solidFill>
                  <a:srgbClr val="FFFF00"/>
                </a:solidFill>
                <a:latin typeface="Arial Black" pitchFamily="34" charset="0"/>
              </a:rPr>
              <a:t>“Moved at times between </a:t>
            </a:r>
            <a:r>
              <a:rPr lang="en-US" sz="3600" dirty="0" err="1" smtClean="0">
                <a:solidFill>
                  <a:srgbClr val="FFFF00"/>
                </a:solidFill>
                <a:latin typeface="Arial Black" pitchFamily="34" charset="0"/>
              </a:rPr>
              <a:t>Zorah</a:t>
            </a:r>
            <a:r>
              <a:rPr lang="en-US" sz="3600" dirty="0" smtClean="0">
                <a:solidFill>
                  <a:srgbClr val="FFFF00"/>
                </a:solidFill>
                <a:latin typeface="Arial Black" pitchFamily="34" charset="0"/>
              </a:rPr>
              <a:t> and </a:t>
            </a:r>
            <a:r>
              <a:rPr lang="en-US" sz="3600" dirty="0" err="1" smtClean="0">
                <a:solidFill>
                  <a:srgbClr val="FFFF00"/>
                </a:solidFill>
                <a:latin typeface="Arial Black" pitchFamily="34" charset="0"/>
              </a:rPr>
              <a:t>Eshtaol</a:t>
            </a:r>
            <a:r>
              <a:rPr lang="en-US" sz="3600" dirty="0" smtClean="0">
                <a:solidFill>
                  <a:srgbClr val="FFFF00"/>
                </a:solidFill>
                <a:latin typeface="Arial Black" pitchFamily="34" charset="0"/>
              </a:rPr>
              <a:t> ”</a:t>
            </a:r>
            <a:endParaRPr lang="en-AU" sz="36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smtClean="0"/>
              <a:t>Paul’s struggle - </a:t>
            </a:r>
            <a:r>
              <a:rPr lang="en-AU" sz="4000" dirty="0" smtClean="0">
                <a:ln w="22225">
                  <a:solidFill>
                    <a:schemeClr val="tx1"/>
                  </a:solidFill>
                </a:ln>
                <a:solidFill>
                  <a:srgbClr val="FF0000"/>
                </a:solidFill>
                <a:effectLst/>
              </a:rPr>
              <a:t>Rom. 7:21-24</a:t>
            </a:r>
            <a:endParaRPr lang="en-AU" sz="4000" dirty="0">
              <a:ln w="22225">
                <a:solidFill>
                  <a:schemeClr val="tx1"/>
                </a:solidFill>
              </a:ln>
              <a:solidFill>
                <a:srgbClr val="FF0000"/>
              </a:solidFill>
              <a:effectLst/>
            </a:endParaRPr>
          </a:p>
        </p:txBody>
      </p:sp>
      <p:sp>
        <p:nvSpPr>
          <p:cNvPr id="90115" name="Rectangle 3"/>
          <p:cNvSpPr>
            <a:spLocks noGrp="1" noChangeArrowheads="1"/>
          </p:cNvSpPr>
          <p:nvPr>
            <p:ph type="subTitle" idx="1"/>
          </p:nvPr>
        </p:nvSpPr>
        <p:spPr>
          <a:xfrm>
            <a:off x="304800" y="908050"/>
            <a:ext cx="8534400" cy="5568950"/>
          </a:xfrm>
        </p:spPr>
        <p:txBody>
          <a:bodyPr/>
          <a:lstStyle/>
          <a:p>
            <a:pPr marL="0" indent="0" algn="just">
              <a:lnSpc>
                <a:spcPct val="85000"/>
              </a:lnSpc>
              <a:spcBef>
                <a:spcPts val="0"/>
              </a:spcBef>
              <a:spcAft>
                <a:spcPts val="1200"/>
              </a:spcAft>
              <a:buNone/>
            </a:pPr>
            <a:r>
              <a:rPr lang="en-US" baseline="30000" dirty="0" smtClean="0"/>
              <a:t>21</a:t>
            </a:r>
            <a:r>
              <a:rPr lang="en-US" dirty="0" smtClean="0"/>
              <a:t> </a:t>
            </a:r>
            <a:r>
              <a:rPr lang="en-US" dirty="0" smtClean="0">
                <a:latin typeface="Bookman Old Style" pitchFamily="18" charset="0"/>
              </a:rPr>
              <a:t>I find then a law, that, when I would do good, evil is present with me. </a:t>
            </a:r>
          </a:p>
          <a:p>
            <a:pPr marL="0" indent="0" algn="just">
              <a:lnSpc>
                <a:spcPct val="85000"/>
              </a:lnSpc>
              <a:spcBef>
                <a:spcPts val="0"/>
              </a:spcBef>
              <a:spcAft>
                <a:spcPts val="1200"/>
              </a:spcAft>
              <a:buNone/>
            </a:pPr>
            <a:r>
              <a:rPr lang="en-US" baseline="30000" dirty="0" smtClean="0"/>
              <a:t>22</a:t>
            </a:r>
            <a:r>
              <a:rPr lang="en-US" dirty="0" smtClean="0"/>
              <a:t> </a:t>
            </a:r>
            <a:r>
              <a:rPr lang="en-US" dirty="0" smtClean="0">
                <a:latin typeface="Bookman Old Style" pitchFamily="18" charset="0"/>
              </a:rPr>
              <a:t>For I delight in the law of God after the inward man: </a:t>
            </a:r>
          </a:p>
          <a:p>
            <a:pPr marL="0" indent="0" algn="just">
              <a:lnSpc>
                <a:spcPct val="85000"/>
              </a:lnSpc>
              <a:spcBef>
                <a:spcPts val="0"/>
              </a:spcBef>
              <a:spcAft>
                <a:spcPts val="1200"/>
              </a:spcAft>
              <a:buNone/>
            </a:pPr>
            <a:r>
              <a:rPr lang="en-US" baseline="30000" dirty="0" smtClean="0"/>
              <a:t>23</a:t>
            </a:r>
            <a:r>
              <a:rPr lang="en-US" dirty="0" smtClean="0"/>
              <a:t> </a:t>
            </a:r>
            <a:r>
              <a:rPr lang="en-US" dirty="0" smtClean="0">
                <a:latin typeface="Bookman Old Style" pitchFamily="18" charset="0"/>
              </a:rPr>
              <a:t>But I see another law in my members, warring against the law of my mind, and bringing me into captivity to the law of sin which is in my members. </a:t>
            </a:r>
          </a:p>
          <a:p>
            <a:pPr marL="0" indent="0" algn="just">
              <a:lnSpc>
                <a:spcPct val="85000"/>
              </a:lnSpc>
              <a:spcBef>
                <a:spcPts val="0"/>
              </a:spcBef>
              <a:spcAft>
                <a:spcPts val="1200"/>
              </a:spcAft>
              <a:buNone/>
            </a:pPr>
            <a:r>
              <a:rPr lang="en-US" baseline="30000" dirty="0" smtClean="0"/>
              <a:t>24</a:t>
            </a:r>
            <a:r>
              <a:rPr lang="en-US" dirty="0" smtClean="0"/>
              <a:t> </a:t>
            </a:r>
            <a:r>
              <a:rPr lang="en-US" dirty="0" smtClean="0">
                <a:latin typeface="Bookman Old Style" pitchFamily="18" charset="0"/>
              </a:rPr>
              <a:t>O wretched man that I am! who shall deliver me from </a:t>
            </a:r>
            <a:r>
              <a:rPr lang="en-US" dirty="0" smtClean="0">
                <a:solidFill>
                  <a:srgbClr val="00FF00"/>
                </a:solidFill>
                <a:latin typeface="Bookman Old Style" pitchFamily="18" charset="0"/>
              </a:rPr>
              <a:t>the body of this death</a:t>
            </a:r>
            <a:r>
              <a:rPr lang="en-US" dirty="0" smtClean="0">
                <a:latin typeface="Bookman Old Style" pitchFamily="18" charset="0"/>
              </a:rPr>
              <a:t>? </a:t>
            </a:r>
          </a:p>
        </p:txBody>
      </p:sp>
      <p:sp>
        <p:nvSpPr>
          <p:cNvPr id="4" name="TextBox 3"/>
          <p:cNvSpPr txBox="1"/>
          <p:nvPr/>
        </p:nvSpPr>
        <p:spPr>
          <a:xfrm>
            <a:off x="2209800" y="5939135"/>
            <a:ext cx="6629400" cy="461665"/>
          </a:xfrm>
          <a:prstGeom prst="rect">
            <a:avLst/>
          </a:prstGeom>
          <a:noFill/>
        </p:spPr>
        <p:txBody>
          <a:bodyPr wrap="square" rtlCol="0">
            <a:spAutoFit/>
          </a:bodyPr>
          <a:lstStyle/>
          <a:p>
            <a:r>
              <a:rPr lang="en-US" sz="2400" dirty="0" smtClean="0">
                <a:solidFill>
                  <a:srgbClr val="FFFF00"/>
                </a:solidFill>
                <a:latin typeface="Impact" pitchFamily="34" charset="0"/>
              </a:rPr>
              <a:t>Roman practice to bind a corpse to living prisoner</a:t>
            </a:r>
            <a:endParaRPr lang="en-US" sz="2400" dirty="0">
              <a:solidFill>
                <a:srgbClr val="FFFF00"/>
              </a:solidFill>
              <a:latin typeface="Impact" pitchFamily="34" charset="0"/>
            </a:endParaRPr>
          </a:p>
        </p:txBody>
      </p:sp>
      <p:sp>
        <p:nvSpPr>
          <p:cNvPr id="5" name="TextBox 4"/>
          <p:cNvSpPr txBox="1"/>
          <p:nvPr/>
        </p:nvSpPr>
        <p:spPr>
          <a:xfrm>
            <a:off x="4031690" y="4592785"/>
            <a:ext cx="4856015" cy="523220"/>
          </a:xfrm>
          <a:prstGeom prst="rect">
            <a:avLst/>
          </a:prstGeom>
          <a:noFill/>
        </p:spPr>
        <p:txBody>
          <a:bodyPr wrap="square" rtlCol="0">
            <a:spAutoFit/>
          </a:bodyPr>
          <a:lstStyle/>
          <a:p>
            <a:r>
              <a:rPr lang="en-US" sz="2800" b="1" dirty="0" smtClean="0">
                <a:ln>
                  <a:solidFill>
                    <a:schemeClr val="tx1"/>
                  </a:solidFill>
                </a:ln>
                <a:solidFill>
                  <a:srgbClr val="FF33CC"/>
                </a:solidFill>
              </a:rPr>
              <a:t>RSV </a:t>
            </a:r>
            <a:r>
              <a:rPr lang="en-US" sz="2800" b="1" dirty="0" smtClean="0"/>
              <a:t>- </a:t>
            </a:r>
            <a:r>
              <a:rPr lang="en-US" sz="2800" b="1" dirty="0" smtClean="0">
                <a:solidFill>
                  <a:srgbClr val="00FF00"/>
                </a:solidFill>
              </a:rPr>
              <a:t>“this body of death.”</a:t>
            </a:r>
            <a:endParaRPr lang="en-US" sz="2800" b="1" dirty="0">
              <a:solidFill>
                <a:srgbClr val="00FF00"/>
              </a:solidFill>
            </a:endParaRPr>
          </a:p>
        </p:txBody>
      </p:sp>
      <p:cxnSp>
        <p:nvCxnSpPr>
          <p:cNvPr id="7" name="Straight Connector 6"/>
          <p:cNvCxnSpPr/>
          <p:nvPr/>
        </p:nvCxnSpPr>
        <p:spPr>
          <a:xfrm flipH="1" flipV="1">
            <a:off x="4267200" y="5029200"/>
            <a:ext cx="304800" cy="762000"/>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0"/>
            <a:ext cx="9142413" cy="981075"/>
          </a:xfrm>
        </p:spPr>
        <p:txBody>
          <a:bodyPr/>
          <a:lstStyle/>
          <a:p>
            <a:r>
              <a:rPr lang="en-AU" dirty="0"/>
              <a:t>The </a:t>
            </a:r>
            <a:r>
              <a:rPr lang="en-AU" dirty="0" smtClean="0"/>
              <a:t>oscillation </a:t>
            </a:r>
            <a:r>
              <a:rPr lang="en-AU" dirty="0"/>
              <a:t>of Samson’s </a:t>
            </a:r>
            <a:r>
              <a:rPr lang="en-AU" dirty="0" smtClean="0"/>
              <a:t>life</a:t>
            </a:r>
            <a:endParaRPr lang="en-AU" dirty="0"/>
          </a:p>
        </p:txBody>
      </p:sp>
      <p:graphicFrame>
        <p:nvGraphicFramePr>
          <p:cNvPr id="10258" name="Group 18"/>
          <p:cNvGraphicFramePr>
            <a:graphicFrameLocks noGrp="1"/>
          </p:cNvGraphicFramePr>
          <p:nvPr/>
        </p:nvGraphicFramePr>
        <p:xfrm>
          <a:off x="539750" y="1295400"/>
          <a:ext cx="8064500" cy="4738116"/>
        </p:xfrm>
        <a:graphic>
          <a:graphicData uri="http://schemas.openxmlformats.org/drawingml/2006/table">
            <a:tbl>
              <a:tblPr/>
              <a:tblGrid>
                <a:gridCol w="4032250"/>
                <a:gridCol w="4032250"/>
              </a:tblGrid>
              <a:tr h="647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AU" sz="3600" b="0" i="0" u="none" strike="noStrike" cap="none" normalizeH="0" baseline="0" dirty="0" err="1" smtClean="0">
                          <a:ln>
                            <a:noFill/>
                          </a:ln>
                          <a:solidFill>
                            <a:srgbClr val="00FF00"/>
                          </a:solidFill>
                          <a:effectLst/>
                          <a:latin typeface="Arial Black" pitchFamily="34" charset="0"/>
                        </a:rPr>
                        <a:t>Eshtaol</a:t>
                      </a:r>
                      <a:endParaRPr kumimoji="0" lang="en-AU" sz="3600" b="0" i="0" u="none" strike="noStrike" cap="none" normalizeH="0" baseline="0" dirty="0" smtClean="0">
                        <a:ln>
                          <a:noFill/>
                        </a:ln>
                        <a:solidFill>
                          <a:srgbClr val="00FF00"/>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AU" sz="3600" b="0" i="0" u="none" strike="noStrike" cap="none" normalizeH="0" baseline="0" dirty="0" err="1" smtClean="0">
                          <a:ln w="15875">
                            <a:solidFill>
                              <a:schemeClr val="tx1"/>
                            </a:solidFill>
                          </a:ln>
                          <a:solidFill>
                            <a:srgbClr val="00FFCC"/>
                          </a:solidFill>
                          <a:effectLst/>
                          <a:latin typeface="Arial Black" pitchFamily="34" charset="0"/>
                        </a:rPr>
                        <a:t>Zorah</a:t>
                      </a:r>
                      <a:endParaRPr kumimoji="0" lang="en-AU" sz="3600" b="0" i="0" u="none" strike="noStrike" cap="none" normalizeH="0" baseline="0" dirty="0" smtClean="0">
                        <a:ln w="15875">
                          <a:solidFill>
                            <a:schemeClr val="tx1"/>
                          </a:solidFill>
                        </a:ln>
                        <a:solidFill>
                          <a:srgbClr val="00FFCC"/>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0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3200" b="0" i="0" u="none" strike="noStrike" cap="none" normalizeH="0" baseline="0" dirty="0" smtClean="0">
                          <a:ln w="22225">
                            <a:solidFill>
                              <a:schemeClr val="tx1"/>
                            </a:solidFill>
                          </a:ln>
                          <a:solidFill>
                            <a:srgbClr val="FF0000"/>
                          </a:solidFill>
                          <a:effectLst/>
                          <a:latin typeface="Arial Black" pitchFamily="34" charset="0"/>
                        </a:rPr>
                        <a:t>Judges	14:2-3</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3200" b="0" i="0" u="none" strike="noStrike" cap="none" normalizeH="0" baseline="0" dirty="0" smtClean="0">
                          <a:ln w="22225">
                            <a:solidFill>
                              <a:schemeClr val="tx1"/>
                            </a:solidFill>
                          </a:ln>
                          <a:solidFill>
                            <a:srgbClr val="FF0000"/>
                          </a:solidFill>
                          <a:effectLst/>
                          <a:latin typeface="Arial Black" pitchFamily="34" charset="0"/>
                        </a:rPr>
                        <a:t>	14:15-17</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3200" b="0" i="0" u="none" strike="noStrike" cap="none" normalizeH="0" baseline="0" dirty="0" smtClean="0">
                          <a:ln w="22225">
                            <a:solidFill>
                              <a:schemeClr val="tx1"/>
                            </a:solidFill>
                          </a:ln>
                          <a:solidFill>
                            <a:srgbClr val="FF0000"/>
                          </a:solidFill>
                          <a:effectLst/>
                          <a:latin typeface="Arial Black" pitchFamily="34" charset="0"/>
                        </a:rPr>
                        <a:t>	15:1-2</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3200" b="0" i="0" u="none" strike="noStrike" cap="none" normalizeH="0" baseline="0" dirty="0" smtClean="0">
                          <a:ln w="22225">
                            <a:solidFill>
                              <a:schemeClr val="tx1"/>
                            </a:solidFill>
                          </a:ln>
                          <a:solidFill>
                            <a:srgbClr val="FF0000"/>
                          </a:solidFill>
                          <a:effectLst/>
                          <a:latin typeface="Arial Black" pitchFamily="34" charset="0"/>
                        </a:rPr>
                        <a:t>	15:11-13</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3200" b="0" i="0" u="none" strike="noStrike" cap="none" normalizeH="0" baseline="0" dirty="0" smtClean="0">
                          <a:ln w="22225">
                            <a:solidFill>
                              <a:schemeClr val="tx1"/>
                            </a:solidFill>
                          </a:ln>
                          <a:solidFill>
                            <a:srgbClr val="FF0000"/>
                          </a:solidFill>
                          <a:effectLst/>
                          <a:latin typeface="Arial Black" pitchFamily="34" charset="0"/>
                        </a:rPr>
                        <a:t>	16:1</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3200" b="0" i="0" u="none" strike="noStrike" cap="none" normalizeH="0" baseline="0" dirty="0" smtClean="0">
                          <a:ln w="22225">
                            <a:solidFill>
                              <a:schemeClr val="tx1"/>
                            </a:solidFill>
                          </a:ln>
                          <a:solidFill>
                            <a:srgbClr val="FF0000"/>
                          </a:solidFill>
                          <a:effectLst/>
                          <a:latin typeface="Arial Black" pitchFamily="34" charset="0"/>
                        </a:rPr>
                        <a:t>	16:6-17</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3200" b="0" i="0" u="none" strike="noStrike" cap="none" normalizeH="0" baseline="0" dirty="0" smtClean="0">
                          <a:ln w="22225">
                            <a:solidFill>
                              <a:schemeClr val="tx1"/>
                            </a:solidFill>
                          </a:ln>
                          <a:solidFill>
                            <a:srgbClr val="FF0000"/>
                          </a:solidFill>
                          <a:effectLst/>
                          <a:latin typeface="Arial Black" pitchFamily="34" charset="0"/>
                        </a:rPr>
                        <a:t>	16:26-28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3200" b="0" i="0" u="none" strike="noStrike" kern="1200" cap="none" normalizeH="0" baseline="0" dirty="0" smtClean="0">
                          <a:ln w="22225">
                            <a:solidFill>
                              <a:schemeClr val="tx1"/>
                            </a:solidFill>
                          </a:ln>
                          <a:solidFill>
                            <a:srgbClr val="FF0000"/>
                          </a:solidFill>
                          <a:effectLst/>
                          <a:latin typeface="Arial Black" pitchFamily="34" charset="0"/>
                          <a:ea typeface="+mn-ea"/>
                          <a:cs typeface="+mn-cs"/>
                        </a:rPr>
                        <a:t>Judges	14:5-6</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3200" b="0" i="0" u="none" strike="noStrike" kern="1200" cap="none" normalizeH="0" baseline="0" dirty="0" smtClean="0">
                          <a:ln w="22225">
                            <a:solidFill>
                              <a:schemeClr val="tx1"/>
                            </a:solidFill>
                          </a:ln>
                          <a:solidFill>
                            <a:srgbClr val="FF0000"/>
                          </a:solidFill>
                          <a:effectLst/>
                          <a:latin typeface="Arial Black" pitchFamily="34" charset="0"/>
                          <a:ea typeface="+mn-ea"/>
                          <a:cs typeface="+mn-cs"/>
                        </a:rPr>
                        <a:t>	14:19</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3200" b="0" i="0" u="none" strike="noStrike" kern="1200" cap="none" normalizeH="0" baseline="0" dirty="0" smtClean="0">
                          <a:ln w="22225">
                            <a:solidFill>
                              <a:schemeClr val="tx1"/>
                            </a:solidFill>
                          </a:ln>
                          <a:solidFill>
                            <a:srgbClr val="FF0000"/>
                          </a:solidFill>
                          <a:effectLst/>
                          <a:latin typeface="Arial Black" pitchFamily="34" charset="0"/>
                          <a:ea typeface="+mn-ea"/>
                          <a:cs typeface="+mn-cs"/>
                        </a:rPr>
                        <a:t>	15:3-5</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3200" b="0" i="0" u="none" strike="noStrike" kern="1200" cap="none" normalizeH="0" baseline="0" dirty="0" smtClean="0">
                          <a:ln w="22225">
                            <a:solidFill>
                              <a:schemeClr val="tx1"/>
                            </a:solidFill>
                          </a:ln>
                          <a:solidFill>
                            <a:srgbClr val="FF0000"/>
                          </a:solidFill>
                          <a:effectLst/>
                          <a:latin typeface="Arial Black" pitchFamily="34" charset="0"/>
                          <a:ea typeface="+mn-ea"/>
                          <a:cs typeface="+mn-cs"/>
                        </a:rPr>
                        <a:t>	15:14-15</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3200" b="0" i="0" u="none" strike="noStrike" kern="1200" cap="none" normalizeH="0" baseline="0" dirty="0" smtClean="0">
                          <a:ln w="22225">
                            <a:solidFill>
                              <a:schemeClr val="tx1"/>
                            </a:solidFill>
                          </a:ln>
                          <a:solidFill>
                            <a:srgbClr val="FF0000"/>
                          </a:solidFill>
                          <a:effectLst/>
                          <a:latin typeface="Arial Black" pitchFamily="34" charset="0"/>
                          <a:ea typeface="+mn-ea"/>
                          <a:cs typeface="+mn-cs"/>
                        </a:rPr>
                        <a:t>	16:3</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3200" b="0" i="0" u="none" strike="noStrike" kern="1200" cap="none" normalizeH="0" baseline="0" dirty="0" smtClean="0">
                          <a:ln w="22225">
                            <a:solidFill>
                              <a:schemeClr val="tx1"/>
                            </a:solidFill>
                          </a:ln>
                          <a:solidFill>
                            <a:srgbClr val="FF0000"/>
                          </a:solidFill>
                          <a:effectLst/>
                          <a:latin typeface="Arial Black" pitchFamily="34" charset="0"/>
                          <a:ea typeface="+mn-ea"/>
                          <a:cs typeface="+mn-cs"/>
                        </a:rPr>
                        <a:t>	16:19-21</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3200" b="0" i="0" u="none" strike="noStrike" kern="1200" cap="none" normalizeH="0" baseline="0" dirty="0" smtClean="0">
                          <a:ln w="22225">
                            <a:solidFill>
                              <a:schemeClr val="tx1"/>
                            </a:solidFill>
                          </a:ln>
                          <a:solidFill>
                            <a:srgbClr val="FF0000"/>
                          </a:solidFill>
                          <a:effectLst/>
                          <a:latin typeface="Arial Black" pitchFamily="34" charset="0"/>
                          <a:ea typeface="+mn-ea"/>
                          <a:cs typeface="+mn-cs"/>
                        </a:rPr>
                        <a:t>	16:29-30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838200"/>
          </a:xfrm>
        </p:spPr>
        <p:txBody>
          <a:bodyPr/>
          <a:lstStyle/>
          <a:p>
            <a:r>
              <a:rPr lang="en-AU" sz="4400" dirty="0" smtClean="0"/>
              <a:t>Marriage with the alien fatal</a:t>
            </a:r>
            <a:endParaRPr lang="en-AU" sz="4400" dirty="0">
              <a:solidFill>
                <a:srgbClr val="FF0000"/>
              </a:solidFill>
            </a:endParaRPr>
          </a:p>
        </p:txBody>
      </p:sp>
      <p:sp>
        <p:nvSpPr>
          <p:cNvPr id="90115" name="Rectangle 3"/>
          <p:cNvSpPr>
            <a:spLocks noGrp="1" noChangeArrowheads="1"/>
          </p:cNvSpPr>
          <p:nvPr>
            <p:ph type="subTitle" idx="1"/>
          </p:nvPr>
        </p:nvSpPr>
        <p:spPr>
          <a:xfrm>
            <a:off x="153840" y="824345"/>
            <a:ext cx="8837760" cy="5652655"/>
          </a:xfrm>
        </p:spPr>
        <p:txBody>
          <a:bodyPr/>
          <a:lstStyle/>
          <a:p>
            <a:pPr marL="533400" indent="-533400">
              <a:lnSpc>
                <a:spcPct val="95000"/>
              </a:lnSpc>
              <a:spcBef>
                <a:spcPts val="0"/>
              </a:spcBef>
              <a:spcAft>
                <a:spcPts val="600"/>
              </a:spcAft>
            </a:pPr>
            <a:r>
              <a:rPr lang="en-AU" dirty="0" smtClean="0">
                <a:ln w="22225">
                  <a:solidFill>
                    <a:schemeClr val="tx1"/>
                  </a:solidFill>
                </a:ln>
                <a:solidFill>
                  <a:srgbClr val="FF0000"/>
                </a:solidFill>
              </a:rPr>
              <a:t>Judges 14:1 </a:t>
            </a:r>
            <a:r>
              <a:rPr lang="en-AU" dirty="0" smtClean="0"/>
              <a:t>– </a:t>
            </a:r>
            <a:r>
              <a:rPr lang="en-AU" dirty="0" smtClean="0">
                <a:solidFill>
                  <a:srgbClr val="00FF00"/>
                </a:solidFill>
              </a:rPr>
              <a:t>“went down” </a:t>
            </a:r>
            <a:r>
              <a:rPr lang="en-AU" dirty="0" smtClean="0"/>
              <a:t>– </a:t>
            </a:r>
            <a:r>
              <a:rPr lang="en-AU" i="1" dirty="0" err="1" smtClean="0"/>
              <a:t>yarad</a:t>
            </a:r>
            <a:r>
              <a:rPr lang="en-AU" dirty="0" smtClean="0"/>
              <a:t> – to descend, </a:t>
            </a:r>
            <a:r>
              <a:rPr lang="en-US" dirty="0" smtClean="0"/>
              <a:t>decline, march down, sink down.</a:t>
            </a:r>
            <a:endParaRPr lang="en-AU" dirty="0" smtClean="0"/>
          </a:p>
          <a:p>
            <a:pPr marL="533400" indent="-533400">
              <a:lnSpc>
                <a:spcPct val="95000"/>
              </a:lnSpc>
              <a:spcBef>
                <a:spcPts val="0"/>
              </a:spcBef>
              <a:spcAft>
                <a:spcPts val="600"/>
              </a:spcAft>
            </a:pPr>
            <a:r>
              <a:rPr lang="en-AU" dirty="0" smtClean="0">
                <a:solidFill>
                  <a:srgbClr val="00FF00"/>
                </a:solidFill>
              </a:rPr>
              <a:t>“</a:t>
            </a:r>
            <a:r>
              <a:rPr lang="en-AU" dirty="0" err="1" smtClean="0">
                <a:solidFill>
                  <a:srgbClr val="00FF00"/>
                </a:solidFill>
              </a:rPr>
              <a:t>Timnath</a:t>
            </a:r>
            <a:r>
              <a:rPr lang="en-AU" dirty="0" smtClean="0">
                <a:solidFill>
                  <a:srgbClr val="00FF00"/>
                </a:solidFill>
              </a:rPr>
              <a:t>” </a:t>
            </a:r>
            <a:r>
              <a:rPr lang="en-AU" dirty="0" smtClean="0"/>
              <a:t>– “the assigned portion”. Assigned to Dan – </a:t>
            </a:r>
            <a:r>
              <a:rPr lang="en-AU" dirty="0" smtClean="0">
                <a:ln w="22225">
                  <a:solidFill>
                    <a:schemeClr val="tx1"/>
                  </a:solidFill>
                </a:ln>
                <a:solidFill>
                  <a:srgbClr val="FF0000"/>
                </a:solidFill>
              </a:rPr>
              <a:t>Josh. 19:43 </a:t>
            </a:r>
            <a:r>
              <a:rPr lang="en-AU" sz="2000" dirty="0" smtClean="0"/>
              <a:t>(</a:t>
            </a:r>
            <a:r>
              <a:rPr lang="en-AU" sz="2000" dirty="0" smtClean="0">
                <a:solidFill>
                  <a:srgbClr val="00FF00"/>
                </a:solidFill>
              </a:rPr>
              <a:t>“</a:t>
            </a:r>
            <a:r>
              <a:rPr lang="en-AU" sz="2000" dirty="0" err="1" smtClean="0">
                <a:solidFill>
                  <a:srgbClr val="00FF00"/>
                </a:solidFill>
              </a:rPr>
              <a:t>Thimnathah</a:t>
            </a:r>
            <a:r>
              <a:rPr lang="en-AU" sz="2000" dirty="0" smtClean="0">
                <a:solidFill>
                  <a:srgbClr val="00FF00"/>
                </a:solidFill>
              </a:rPr>
              <a:t>”</a:t>
            </a:r>
            <a:r>
              <a:rPr lang="en-AU" sz="2000" dirty="0" smtClean="0"/>
              <a:t>)</a:t>
            </a:r>
            <a:r>
              <a:rPr lang="en-AU" dirty="0" smtClean="0"/>
              <a:t>.</a:t>
            </a:r>
          </a:p>
          <a:p>
            <a:pPr marL="533400" indent="-533400">
              <a:lnSpc>
                <a:spcPct val="95000"/>
              </a:lnSpc>
              <a:spcBef>
                <a:spcPts val="0"/>
              </a:spcBef>
              <a:spcAft>
                <a:spcPts val="600"/>
              </a:spcAft>
            </a:pPr>
            <a:r>
              <a:rPr lang="en-AU" dirty="0" smtClean="0">
                <a:solidFill>
                  <a:srgbClr val="00FF00"/>
                </a:solidFill>
              </a:rPr>
              <a:t>“saw” </a:t>
            </a:r>
            <a:r>
              <a:rPr lang="en-AU" dirty="0" smtClean="0"/>
              <a:t>– </a:t>
            </a:r>
            <a:r>
              <a:rPr lang="en-AU" i="1" dirty="0" err="1" smtClean="0"/>
              <a:t>ra’ah</a:t>
            </a:r>
            <a:r>
              <a:rPr lang="en-AU" dirty="0" smtClean="0"/>
              <a:t> – to see. Samson’s great problem was his eyes.</a:t>
            </a:r>
          </a:p>
          <a:p>
            <a:pPr marL="533400" indent="-533400">
              <a:lnSpc>
                <a:spcPct val="95000"/>
              </a:lnSpc>
              <a:spcBef>
                <a:spcPts val="0"/>
              </a:spcBef>
              <a:spcAft>
                <a:spcPts val="600"/>
              </a:spcAft>
            </a:pPr>
            <a:r>
              <a:rPr lang="en-AU" dirty="0" smtClean="0">
                <a:solidFill>
                  <a:srgbClr val="00FF00"/>
                </a:solidFill>
              </a:rPr>
              <a:t>“Philistines” </a:t>
            </a:r>
            <a:r>
              <a:rPr lang="en-AU" dirty="0" smtClean="0"/>
              <a:t>– “Immigrants”; root – </a:t>
            </a:r>
            <a:r>
              <a:rPr lang="en-AU" i="1" dirty="0" err="1" smtClean="0"/>
              <a:t>palash</a:t>
            </a:r>
            <a:r>
              <a:rPr lang="en-AU" dirty="0" smtClean="0"/>
              <a:t> – to roll in dust.</a:t>
            </a:r>
          </a:p>
          <a:p>
            <a:pPr marL="533400" indent="-533400">
              <a:lnSpc>
                <a:spcPct val="95000"/>
              </a:lnSpc>
              <a:spcBef>
                <a:spcPts val="0"/>
              </a:spcBef>
              <a:spcAft>
                <a:spcPts val="600"/>
              </a:spcAft>
            </a:pPr>
            <a:r>
              <a:rPr lang="en-AU" dirty="0" smtClean="0">
                <a:ln w="22225">
                  <a:solidFill>
                    <a:schemeClr val="tx1"/>
                  </a:solidFill>
                </a:ln>
                <a:solidFill>
                  <a:srgbClr val="FF0000"/>
                </a:solidFill>
              </a:rPr>
              <a:t>V.2</a:t>
            </a:r>
            <a:r>
              <a:rPr lang="en-AU" dirty="0" smtClean="0"/>
              <a:t> – </a:t>
            </a:r>
            <a:r>
              <a:rPr lang="en-AU" dirty="0" smtClean="0">
                <a:solidFill>
                  <a:srgbClr val="00FF00"/>
                </a:solidFill>
              </a:rPr>
              <a:t>“came up” </a:t>
            </a:r>
            <a:r>
              <a:rPr lang="en-AU" dirty="0" smtClean="0"/>
              <a:t>– </a:t>
            </a:r>
            <a:r>
              <a:rPr lang="en-AU" i="1" dirty="0" err="1" smtClean="0"/>
              <a:t>alah</a:t>
            </a:r>
            <a:r>
              <a:rPr lang="en-AU" dirty="0" smtClean="0"/>
              <a:t> – to ascend. He had opportunity to reconsider his choice.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838200"/>
          </a:xfrm>
        </p:spPr>
        <p:txBody>
          <a:bodyPr/>
          <a:lstStyle/>
          <a:p>
            <a:r>
              <a:rPr lang="en-AU" sz="4400" dirty="0" smtClean="0"/>
              <a:t>Parental guidance ignored</a:t>
            </a:r>
            <a:endParaRPr lang="en-AU" sz="4400" dirty="0">
              <a:solidFill>
                <a:srgbClr val="FF0000"/>
              </a:solidFill>
            </a:endParaRPr>
          </a:p>
        </p:txBody>
      </p:sp>
      <p:sp>
        <p:nvSpPr>
          <p:cNvPr id="90115" name="Rectangle 3"/>
          <p:cNvSpPr>
            <a:spLocks noGrp="1" noChangeArrowheads="1"/>
          </p:cNvSpPr>
          <p:nvPr>
            <p:ph type="subTitle" idx="1"/>
          </p:nvPr>
        </p:nvSpPr>
        <p:spPr>
          <a:xfrm>
            <a:off x="167695" y="811065"/>
            <a:ext cx="8713788" cy="5582805"/>
          </a:xfrm>
        </p:spPr>
        <p:txBody>
          <a:bodyPr/>
          <a:lstStyle/>
          <a:p>
            <a:pPr marL="533400" indent="-533400">
              <a:lnSpc>
                <a:spcPct val="95000"/>
              </a:lnSpc>
            </a:pPr>
            <a:r>
              <a:rPr lang="en-AU" dirty="0" smtClean="0">
                <a:ln w="22225">
                  <a:solidFill>
                    <a:schemeClr val="tx1"/>
                  </a:solidFill>
                </a:ln>
                <a:solidFill>
                  <a:srgbClr val="FF0000"/>
                </a:solidFill>
              </a:rPr>
              <a:t>Judges 14:2 </a:t>
            </a:r>
            <a:r>
              <a:rPr lang="en-AU" dirty="0" smtClean="0">
                <a:solidFill>
                  <a:srgbClr val="00FF00"/>
                </a:solidFill>
              </a:rPr>
              <a:t>– “told his father and his mother”</a:t>
            </a:r>
            <a:r>
              <a:rPr lang="en-AU" dirty="0" smtClean="0"/>
              <a:t> – Wise move! Parental guidance in the face of crucial decisions is very important.</a:t>
            </a:r>
          </a:p>
          <a:p>
            <a:pPr marL="533400" indent="-533400">
              <a:lnSpc>
                <a:spcPct val="95000"/>
              </a:lnSpc>
            </a:pPr>
            <a:r>
              <a:rPr lang="en-AU" dirty="0" smtClean="0">
                <a:ln w="22225">
                  <a:solidFill>
                    <a:schemeClr val="tx1"/>
                  </a:solidFill>
                </a:ln>
                <a:solidFill>
                  <a:srgbClr val="FF0000"/>
                </a:solidFill>
              </a:rPr>
              <a:t>V.3</a:t>
            </a:r>
            <a:r>
              <a:rPr lang="en-AU" dirty="0" smtClean="0"/>
              <a:t> – </a:t>
            </a:r>
            <a:r>
              <a:rPr lang="en-AU" dirty="0" smtClean="0">
                <a:solidFill>
                  <a:srgbClr val="00FF00"/>
                </a:solidFill>
              </a:rPr>
              <a:t>“among the daughters of thy brethren” </a:t>
            </a:r>
            <a:r>
              <a:rPr lang="en-AU" dirty="0" smtClean="0"/>
              <a:t>– </a:t>
            </a:r>
            <a:r>
              <a:rPr lang="en-AU" dirty="0" smtClean="0">
                <a:ln>
                  <a:solidFill>
                    <a:schemeClr val="tx1"/>
                  </a:solidFill>
                </a:ln>
                <a:solidFill>
                  <a:srgbClr val="00FFFF"/>
                </a:solidFill>
              </a:rPr>
              <a:t>“Only in the Lord” </a:t>
            </a:r>
            <a:r>
              <a:rPr lang="en-AU" dirty="0" smtClean="0"/>
              <a:t>is the Divine rule for marriage – </a:t>
            </a:r>
            <a:r>
              <a:rPr lang="en-AU" dirty="0" smtClean="0">
                <a:ln w="22225">
                  <a:solidFill>
                    <a:schemeClr val="tx1"/>
                  </a:solidFill>
                </a:ln>
                <a:solidFill>
                  <a:srgbClr val="FF0000"/>
                </a:solidFill>
              </a:rPr>
              <a:t>1 Cor. 7:39</a:t>
            </a:r>
            <a:r>
              <a:rPr lang="en-AU" dirty="0" smtClean="0"/>
              <a:t>.</a:t>
            </a:r>
          </a:p>
          <a:p>
            <a:pPr marL="533400" indent="-533400">
              <a:lnSpc>
                <a:spcPct val="95000"/>
              </a:lnSpc>
            </a:pPr>
            <a:r>
              <a:rPr lang="en-AU" dirty="0" smtClean="0">
                <a:solidFill>
                  <a:srgbClr val="00FF00"/>
                </a:solidFill>
              </a:rPr>
              <a:t>“she </a:t>
            </a:r>
            <a:r>
              <a:rPr lang="en-AU" dirty="0" err="1" smtClean="0">
                <a:solidFill>
                  <a:srgbClr val="00FF00"/>
                </a:solidFill>
              </a:rPr>
              <a:t>pleaseth</a:t>
            </a:r>
            <a:r>
              <a:rPr lang="en-AU" dirty="0" smtClean="0">
                <a:solidFill>
                  <a:srgbClr val="00FF00"/>
                </a:solidFill>
              </a:rPr>
              <a:t> me well” </a:t>
            </a:r>
            <a:r>
              <a:rPr lang="en-AU" dirty="0" smtClean="0"/>
              <a:t>– </a:t>
            </a:r>
            <a:r>
              <a:rPr lang="en-AU" i="1" dirty="0" err="1" smtClean="0"/>
              <a:t>yashar</a:t>
            </a:r>
            <a:r>
              <a:rPr lang="en-AU" i="1" dirty="0" smtClean="0"/>
              <a:t> </a:t>
            </a:r>
            <a:r>
              <a:rPr lang="en-AU" i="1" dirty="0" err="1" smtClean="0"/>
              <a:t>ayin</a:t>
            </a:r>
            <a:r>
              <a:rPr lang="en-AU" i="1" dirty="0" smtClean="0"/>
              <a:t> </a:t>
            </a:r>
            <a:r>
              <a:rPr lang="en-AU" dirty="0" smtClean="0"/>
              <a:t>– </a:t>
            </a:r>
            <a:r>
              <a:rPr lang="en-AU" dirty="0" smtClean="0">
                <a:ln>
                  <a:solidFill>
                    <a:schemeClr val="tx1"/>
                  </a:solidFill>
                </a:ln>
                <a:solidFill>
                  <a:srgbClr val="FF33CC"/>
                </a:solidFill>
              </a:rPr>
              <a:t>Lit. </a:t>
            </a:r>
            <a:r>
              <a:rPr lang="en-AU" dirty="0" smtClean="0">
                <a:solidFill>
                  <a:srgbClr val="FFFF00"/>
                </a:solidFill>
              </a:rPr>
              <a:t>“right in my eyes”</a:t>
            </a:r>
            <a:r>
              <a:rPr lang="en-AU" dirty="0" smtClean="0"/>
              <a:t>. Root of the word “right” – </a:t>
            </a:r>
            <a:r>
              <a:rPr lang="en-AU" dirty="0" smtClean="0">
                <a:ln w="22225">
                  <a:solidFill>
                    <a:schemeClr val="tx1"/>
                  </a:solidFill>
                </a:ln>
                <a:solidFill>
                  <a:srgbClr val="FF0000"/>
                </a:solidFill>
              </a:rPr>
              <a:t>Judges 21:25</a:t>
            </a:r>
            <a:r>
              <a:rPr lang="en-AU" dirty="0" smtClean="0"/>
              <a:t>.</a:t>
            </a:r>
          </a:p>
          <a:p>
            <a:pPr marL="533400" indent="-533400">
              <a:lnSpc>
                <a:spcPct val="95000"/>
              </a:lnSpc>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838200"/>
          </a:xfrm>
        </p:spPr>
        <p:txBody>
          <a:bodyPr/>
          <a:lstStyle/>
          <a:p>
            <a:r>
              <a:rPr lang="en-AU" sz="4400" dirty="0" smtClean="0"/>
              <a:t>Occasion against the Philistines</a:t>
            </a:r>
            <a:endParaRPr lang="en-AU" sz="4400" dirty="0">
              <a:solidFill>
                <a:srgbClr val="FF0000"/>
              </a:solidFill>
            </a:endParaRPr>
          </a:p>
        </p:txBody>
      </p:sp>
      <p:sp>
        <p:nvSpPr>
          <p:cNvPr id="90115" name="Rectangle 3"/>
          <p:cNvSpPr>
            <a:spLocks noGrp="1" noChangeArrowheads="1"/>
          </p:cNvSpPr>
          <p:nvPr>
            <p:ph type="subTitle" idx="1"/>
          </p:nvPr>
        </p:nvSpPr>
        <p:spPr>
          <a:xfrm>
            <a:off x="195405" y="803560"/>
            <a:ext cx="8713788" cy="5673440"/>
          </a:xfrm>
        </p:spPr>
        <p:txBody>
          <a:bodyPr/>
          <a:lstStyle/>
          <a:p>
            <a:pPr marL="533400" indent="-533400">
              <a:lnSpc>
                <a:spcPct val="95000"/>
              </a:lnSpc>
              <a:spcBef>
                <a:spcPts val="0"/>
              </a:spcBef>
              <a:spcAft>
                <a:spcPts val="600"/>
              </a:spcAft>
            </a:pPr>
            <a:r>
              <a:rPr lang="en-AU" dirty="0" smtClean="0">
                <a:ln w="22225">
                  <a:solidFill>
                    <a:schemeClr val="tx1"/>
                  </a:solidFill>
                </a:ln>
                <a:solidFill>
                  <a:srgbClr val="FF0000"/>
                </a:solidFill>
              </a:rPr>
              <a:t>V.4 </a:t>
            </a:r>
            <a:r>
              <a:rPr lang="en-AU" dirty="0" smtClean="0"/>
              <a:t>-</a:t>
            </a:r>
            <a:r>
              <a:rPr lang="en-AU" dirty="0" smtClean="0">
                <a:solidFill>
                  <a:srgbClr val="00FF00"/>
                </a:solidFill>
              </a:rPr>
              <a:t> “it was of Yahweh” </a:t>
            </a:r>
            <a:r>
              <a:rPr lang="en-AU" dirty="0" smtClean="0"/>
              <a:t>– Some think this means that the principle of separation from the world is laid aside.</a:t>
            </a:r>
          </a:p>
          <a:p>
            <a:pPr marL="533400" indent="-533400">
              <a:lnSpc>
                <a:spcPct val="95000"/>
              </a:lnSpc>
              <a:spcBef>
                <a:spcPts val="0"/>
              </a:spcBef>
              <a:spcAft>
                <a:spcPts val="600"/>
              </a:spcAft>
            </a:pPr>
            <a:r>
              <a:rPr lang="en-AU" dirty="0" smtClean="0">
                <a:solidFill>
                  <a:srgbClr val="00FF00"/>
                </a:solidFill>
              </a:rPr>
              <a:t>“he sought an occasion” </a:t>
            </a:r>
            <a:r>
              <a:rPr lang="en-AU" dirty="0" smtClean="0"/>
              <a:t>– </a:t>
            </a:r>
            <a:r>
              <a:rPr lang="en-AU" i="1" dirty="0" err="1" smtClean="0"/>
              <a:t>ta’anah</a:t>
            </a:r>
            <a:r>
              <a:rPr lang="en-AU" dirty="0" smtClean="0"/>
              <a:t> – an opportunity; </a:t>
            </a:r>
            <a:r>
              <a:rPr lang="en-US" dirty="0" smtClean="0"/>
              <a:t>time of heat or estrous, sexual drive (of animal)</a:t>
            </a:r>
            <a:r>
              <a:rPr lang="en-AU" dirty="0" smtClean="0"/>
              <a:t>. </a:t>
            </a:r>
            <a:r>
              <a:rPr lang="en-AU" sz="2800" dirty="0" smtClean="0"/>
              <a:t>Only 2 </a:t>
            </a:r>
            <a:r>
              <a:rPr lang="en-AU" sz="2800" dirty="0" err="1" smtClean="0"/>
              <a:t>occs</a:t>
            </a:r>
            <a:r>
              <a:rPr lang="en-AU" sz="2800" dirty="0" smtClean="0"/>
              <a:t>. O.T. – </a:t>
            </a:r>
            <a:r>
              <a:rPr lang="en-AU" sz="2800" dirty="0" smtClean="0">
                <a:ln w="22225">
                  <a:solidFill>
                    <a:schemeClr val="tx1"/>
                  </a:solidFill>
                </a:ln>
                <a:solidFill>
                  <a:srgbClr val="FF0000"/>
                </a:solidFill>
              </a:rPr>
              <a:t>Jer. 2:24</a:t>
            </a:r>
            <a:r>
              <a:rPr lang="en-AU" sz="2800" dirty="0" smtClean="0"/>
              <a:t>. </a:t>
            </a:r>
            <a:r>
              <a:rPr lang="en-AU" sz="2800" dirty="0" smtClean="0">
                <a:solidFill>
                  <a:srgbClr val="FFFF00"/>
                </a:solidFill>
              </a:rPr>
              <a:t>God uses the mistakes of men to further His purpose – Cp. </a:t>
            </a:r>
            <a:r>
              <a:rPr lang="en-AU" sz="2800" dirty="0" smtClean="0">
                <a:ln w="22225">
                  <a:solidFill>
                    <a:schemeClr val="tx1"/>
                  </a:solidFill>
                </a:ln>
                <a:solidFill>
                  <a:srgbClr val="FF0000"/>
                </a:solidFill>
              </a:rPr>
              <a:t>Gen. 16</a:t>
            </a:r>
            <a:r>
              <a:rPr lang="en-AU" sz="2800" dirty="0" smtClean="0">
                <a:solidFill>
                  <a:srgbClr val="FFFF00"/>
                </a:solidFill>
              </a:rPr>
              <a:t>. He does not change His principles.</a:t>
            </a:r>
          </a:p>
          <a:p>
            <a:pPr marL="533400" indent="-533400">
              <a:lnSpc>
                <a:spcPct val="95000"/>
              </a:lnSpc>
              <a:spcBef>
                <a:spcPts val="0"/>
              </a:spcBef>
              <a:spcAft>
                <a:spcPts val="600"/>
              </a:spcAft>
            </a:pPr>
            <a:r>
              <a:rPr lang="en-AU" dirty="0" smtClean="0">
                <a:ln w="22225">
                  <a:solidFill>
                    <a:schemeClr val="tx1"/>
                  </a:solidFill>
                </a:ln>
                <a:solidFill>
                  <a:srgbClr val="FF0000"/>
                </a:solidFill>
              </a:rPr>
              <a:t>V.5</a:t>
            </a:r>
            <a:r>
              <a:rPr lang="en-AU" dirty="0" smtClean="0"/>
              <a:t> – </a:t>
            </a:r>
            <a:r>
              <a:rPr lang="en-AU" dirty="0" smtClean="0">
                <a:solidFill>
                  <a:srgbClr val="00FF00"/>
                </a:solidFill>
              </a:rPr>
              <a:t>“and his father and mother” </a:t>
            </a:r>
            <a:r>
              <a:rPr lang="en-AU" dirty="0" smtClean="0"/>
              <a:t>– His mother only went once. She did not attend the wedding – </a:t>
            </a:r>
            <a:r>
              <a:rPr lang="en-AU" dirty="0" smtClean="0">
                <a:ln w="22225">
                  <a:solidFill>
                    <a:schemeClr val="tx1"/>
                  </a:solidFill>
                </a:ln>
                <a:solidFill>
                  <a:srgbClr val="FF0000"/>
                </a:solidFill>
              </a:rPr>
              <a:t>V.10</a:t>
            </a:r>
            <a:r>
              <a:rPr lang="en-AU" dirty="0" smtClean="0"/>
              <a:t>.</a:t>
            </a:r>
          </a:p>
          <a:p>
            <a:pPr marL="533400" indent="-533400">
              <a:lnSpc>
                <a:spcPct val="95000"/>
              </a:lnSpc>
              <a:spcBef>
                <a:spcPts val="0"/>
              </a:spcBef>
              <a:spcAft>
                <a:spcPts val="600"/>
              </a:spcAft>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838200"/>
          </a:xfrm>
        </p:spPr>
        <p:txBody>
          <a:bodyPr/>
          <a:lstStyle/>
          <a:p>
            <a:r>
              <a:rPr lang="en-AU" sz="4000" dirty="0" smtClean="0"/>
              <a:t>Vineyard – Symbol of inheritance</a:t>
            </a:r>
            <a:endParaRPr lang="en-AU" sz="4000" dirty="0">
              <a:solidFill>
                <a:srgbClr val="FF0000"/>
              </a:solidFill>
            </a:endParaRPr>
          </a:p>
        </p:txBody>
      </p:sp>
      <p:sp>
        <p:nvSpPr>
          <p:cNvPr id="90115" name="Rectangle 3"/>
          <p:cNvSpPr>
            <a:spLocks noGrp="1" noChangeArrowheads="1"/>
          </p:cNvSpPr>
          <p:nvPr>
            <p:ph type="subTitle" idx="1"/>
          </p:nvPr>
        </p:nvSpPr>
        <p:spPr>
          <a:xfrm>
            <a:off x="457200" y="2438400"/>
            <a:ext cx="8229600" cy="3962399"/>
          </a:xfrm>
        </p:spPr>
        <p:txBody>
          <a:bodyPr/>
          <a:lstStyle/>
          <a:p>
            <a:pPr marL="0" indent="0" algn="just">
              <a:lnSpc>
                <a:spcPct val="95000"/>
              </a:lnSpc>
              <a:spcBef>
                <a:spcPts val="0"/>
              </a:spcBef>
              <a:spcAft>
                <a:spcPts val="600"/>
              </a:spcAft>
              <a:buNone/>
            </a:pPr>
            <a:r>
              <a:rPr lang="en-US" sz="3600" dirty="0" smtClean="0">
                <a:effectLst>
                  <a:outerShdw blurRad="38100" dist="38100" dir="2700000" algn="tl">
                    <a:srgbClr val="000000">
                      <a:alpha val="43137"/>
                    </a:srgbClr>
                  </a:outerShdw>
                </a:effectLst>
                <a:latin typeface="Bookman Old Style" pitchFamily="18" charset="0"/>
              </a:rPr>
              <a:t>Thou hast brought a vine out of Egypt: thou hast cast out the heathen, and planted it. </a:t>
            </a:r>
          </a:p>
          <a:p>
            <a:pPr marL="0" indent="0" algn="just">
              <a:lnSpc>
                <a:spcPct val="95000"/>
              </a:lnSpc>
              <a:spcBef>
                <a:spcPts val="0"/>
              </a:spcBef>
              <a:spcAft>
                <a:spcPts val="600"/>
              </a:spcAft>
              <a:buNone/>
            </a:pPr>
            <a:r>
              <a:rPr lang="en-US" sz="3600" dirty="0" smtClean="0">
                <a:effectLst>
                  <a:outerShdw blurRad="38100" dist="38100" dir="2700000" algn="tl">
                    <a:srgbClr val="000000">
                      <a:alpha val="43137"/>
                    </a:srgbClr>
                  </a:outerShdw>
                </a:effectLst>
                <a:latin typeface="Bookman Old Style" pitchFamily="18" charset="0"/>
              </a:rPr>
              <a:t>Thou </a:t>
            </a:r>
            <a:r>
              <a:rPr lang="en-US" sz="3600" dirty="0" err="1" smtClean="0">
                <a:effectLst>
                  <a:outerShdw blurRad="38100" dist="38100" dir="2700000" algn="tl">
                    <a:srgbClr val="000000">
                      <a:alpha val="43137"/>
                    </a:srgbClr>
                  </a:outerShdw>
                </a:effectLst>
                <a:latin typeface="Bookman Old Style" pitchFamily="18" charset="0"/>
              </a:rPr>
              <a:t>preparedst</a:t>
            </a:r>
            <a:r>
              <a:rPr lang="en-US" sz="3600" dirty="0" smtClean="0">
                <a:effectLst>
                  <a:outerShdw blurRad="38100" dist="38100" dir="2700000" algn="tl">
                    <a:srgbClr val="000000">
                      <a:alpha val="43137"/>
                    </a:srgbClr>
                  </a:outerShdw>
                </a:effectLst>
                <a:latin typeface="Bookman Old Style" pitchFamily="18" charset="0"/>
              </a:rPr>
              <a:t> room before it, and didst cause it to take deep root, and it filled the land. –</a:t>
            </a:r>
            <a:r>
              <a:rPr lang="en-AU" sz="3600" dirty="0" smtClean="0">
                <a:effectLst>
                  <a:outerShdw blurRad="38100" dist="38100" dir="2700000" algn="tl">
                    <a:srgbClr val="000000">
                      <a:alpha val="43137"/>
                    </a:srgbClr>
                  </a:outerShdw>
                </a:effectLst>
                <a:latin typeface="Bookman Old Style" pitchFamily="18" charset="0"/>
              </a:rPr>
              <a:t> </a:t>
            </a:r>
            <a:r>
              <a:rPr lang="en-AU" sz="3600" dirty="0" smtClean="0">
                <a:ln w="22225">
                  <a:solidFill>
                    <a:schemeClr val="tx1"/>
                  </a:solidFill>
                </a:ln>
                <a:solidFill>
                  <a:srgbClr val="FF0000"/>
                </a:solidFill>
                <a:effectLst>
                  <a:outerShdw blurRad="38100" dist="38100" dir="2700000" algn="tl">
                    <a:srgbClr val="000000">
                      <a:alpha val="43137"/>
                    </a:srgbClr>
                  </a:outerShdw>
                </a:effectLst>
              </a:rPr>
              <a:t>Ps. 80:8-9</a:t>
            </a:r>
            <a:r>
              <a:rPr lang="en-AU" sz="3600" dirty="0" smtClean="0">
                <a:effectLst>
                  <a:outerShdw blurRad="38100" dist="38100" dir="2700000" algn="tl">
                    <a:srgbClr val="000000">
                      <a:alpha val="43137"/>
                    </a:srgbClr>
                  </a:outerShdw>
                </a:effectLst>
              </a:rPr>
              <a:t>.</a:t>
            </a:r>
          </a:p>
        </p:txBody>
      </p:sp>
      <p:sp>
        <p:nvSpPr>
          <p:cNvPr id="4" name="TextBox 3"/>
          <p:cNvSpPr txBox="1"/>
          <p:nvPr/>
        </p:nvSpPr>
        <p:spPr>
          <a:xfrm>
            <a:off x="152400" y="810490"/>
            <a:ext cx="8839200" cy="1495794"/>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marL="533400" indent="-533400" fontAlgn="base">
              <a:lnSpc>
                <a:spcPct val="95000"/>
              </a:lnSpc>
              <a:spcAft>
                <a:spcPts val="600"/>
              </a:spcAft>
              <a:buClr>
                <a:srgbClr val="FFFF00"/>
              </a:buClr>
              <a:buFont typeface="Wingdings" pitchFamily="2" charset="2"/>
              <a:buChar char="v"/>
            </a:pPr>
            <a:r>
              <a:rPr lang="en-US" sz="3200" b="1" dirty="0" smtClean="0">
                <a:ln w="22225">
                  <a:solidFill>
                    <a:schemeClr val="tx1"/>
                  </a:solidFill>
                </a:ln>
                <a:solidFill>
                  <a:srgbClr val="FF0000"/>
                </a:solidFill>
              </a:rPr>
              <a:t>Judges 14:5 </a:t>
            </a:r>
            <a:r>
              <a:rPr lang="en-US" sz="3200" b="1" dirty="0" smtClean="0"/>
              <a:t>– </a:t>
            </a:r>
            <a:r>
              <a:rPr lang="en-US" sz="3200" b="1" dirty="0" smtClean="0">
                <a:solidFill>
                  <a:srgbClr val="00FF00"/>
                </a:solidFill>
              </a:rPr>
              <a:t>“came to the vineyards of </a:t>
            </a:r>
            <a:r>
              <a:rPr lang="en-US" sz="3200" b="1" dirty="0" err="1" smtClean="0">
                <a:solidFill>
                  <a:srgbClr val="00FF00"/>
                </a:solidFill>
              </a:rPr>
              <a:t>Timnath</a:t>
            </a:r>
            <a:r>
              <a:rPr lang="en-US" sz="3200" b="1" dirty="0" smtClean="0">
                <a:solidFill>
                  <a:srgbClr val="00FF00"/>
                </a:solidFill>
              </a:rPr>
              <a:t>”</a:t>
            </a:r>
            <a:r>
              <a:rPr lang="en-US" sz="3200" b="1" dirty="0" smtClean="0"/>
              <a:t> – The vineyard is a symbol for inheritance in the Land – </a:t>
            </a:r>
            <a:r>
              <a:rPr lang="en-US" sz="3200" b="1" dirty="0" smtClean="0">
                <a:ln w="22225">
                  <a:solidFill>
                    <a:schemeClr val="tx1"/>
                  </a:solidFill>
                </a:ln>
                <a:solidFill>
                  <a:srgbClr val="FF0000"/>
                </a:solidFill>
              </a:rPr>
              <a:t>Ps. 80:8-9</a:t>
            </a:r>
            <a:r>
              <a:rPr lang="en-US" sz="3200" b="1"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1447800"/>
          </a:xfrm>
        </p:spPr>
        <p:txBody>
          <a:bodyPr/>
          <a:lstStyle/>
          <a:p>
            <a:pPr>
              <a:lnSpc>
                <a:spcPct val="95000"/>
              </a:lnSpc>
            </a:pPr>
            <a:r>
              <a:rPr lang="en-AU" sz="4000" dirty="0" smtClean="0"/>
              <a:t>Vineyard – Symbol of inheritance</a:t>
            </a:r>
            <a:br>
              <a:rPr lang="en-AU" sz="4000" dirty="0" smtClean="0"/>
            </a:br>
            <a:r>
              <a:rPr lang="en-US" sz="4000" dirty="0" smtClean="0">
                <a:ln w="22225">
                  <a:solidFill>
                    <a:schemeClr val="tx1"/>
                  </a:solidFill>
                </a:ln>
                <a:solidFill>
                  <a:srgbClr val="FF0000"/>
                </a:solidFill>
                <a:effectLst/>
              </a:rPr>
              <a:t>Isaiah 5:1-2</a:t>
            </a:r>
            <a:endParaRPr lang="en-AU" sz="4000" dirty="0">
              <a:ln w="22225">
                <a:solidFill>
                  <a:schemeClr val="tx1"/>
                </a:solidFill>
              </a:ln>
              <a:solidFill>
                <a:srgbClr val="FF0000"/>
              </a:solidFill>
              <a:effectLst/>
            </a:endParaRPr>
          </a:p>
        </p:txBody>
      </p:sp>
      <p:sp>
        <p:nvSpPr>
          <p:cNvPr id="90115" name="Rectangle 3"/>
          <p:cNvSpPr>
            <a:spLocks noGrp="1" noChangeArrowheads="1"/>
          </p:cNvSpPr>
          <p:nvPr>
            <p:ph type="subTitle" idx="1"/>
          </p:nvPr>
        </p:nvSpPr>
        <p:spPr>
          <a:xfrm>
            <a:off x="339435" y="1482435"/>
            <a:ext cx="8458200" cy="4784725"/>
          </a:xfrm>
        </p:spPr>
        <p:txBody>
          <a:bodyPr/>
          <a:lstStyle/>
          <a:p>
            <a:pPr marL="0" indent="0" algn="just">
              <a:lnSpc>
                <a:spcPct val="85000"/>
              </a:lnSpc>
              <a:spcBef>
                <a:spcPct val="0"/>
              </a:spcBef>
              <a:spcAft>
                <a:spcPts val="600"/>
              </a:spcAft>
              <a:buNone/>
            </a:pPr>
            <a:r>
              <a:rPr lang="en-AU" dirty="0" smtClean="0">
                <a:latin typeface="Bookman Old Style" pitchFamily="18" charset="0"/>
              </a:rPr>
              <a:t>Now will I sing to my well-beloved a song of my beloved touching his vineyard. My well-beloved hath a vineyard in a very fruitful hill: </a:t>
            </a:r>
          </a:p>
          <a:p>
            <a:pPr marL="0" indent="0" algn="just">
              <a:lnSpc>
                <a:spcPct val="85000"/>
              </a:lnSpc>
              <a:spcBef>
                <a:spcPct val="0"/>
              </a:spcBef>
              <a:spcAft>
                <a:spcPts val="600"/>
              </a:spcAft>
              <a:buNone/>
            </a:pPr>
            <a:r>
              <a:rPr lang="en-AU" dirty="0" smtClean="0">
                <a:latin typeface="Bookman Old Style" pitchFamily="18" charset="0"/>
              </a:rPr>
              <a:t>And he fenced it, and gathered out the stones thereof, and planted it with the choicest vine, and built a tower in the midst of it, and also made a winepress therein: and he looked that it should bring forth grapes, and it brought forth wild grapes</a:t>
            </a:r>
            <a:r>
              <a:rPr lang="en-US" dirty="0" smtClean="0"/>
              <a:t>.</a:t>
            </a:r>
            <a:endParaRPr lang="en-US" dirty="0" smtClean="0">
              <a:ln w="22225">
                <a:solidFill>
                  <a:schemeClr val="tx1"/>
                </a:solidFill>
              </a:ln>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838200"/>
          </a:xfrm>
        </p:spPr>
        <p:txBody>
          <a:bodyPr/>
          <a:lstStyle/>
          <a:p>
            <a:pPr>
              <a:lnSpc>
                <a:spcPct val="95000"/>
              </a:lnSpc>
            </a:pPr>
            <a:r>
              <a:rPr lang="en-AU" sz="4000" dirty="0" smtClean="0">
                <a:ln w="22225">
                  <a:solidFill>
                    <a:schemeClr val="tx1"/>
                  </a:solidFill>
                </a:ln>
                <a:solidFill>
                  <a:srgbClr val="FF0000"/>
                </a:solidFill>
                <a:effectLst/>
              </a:rPr>
              <a:t>I</a:t>
            </a:r>
            <a:r>
              <a:rPr lang="en-US" sz="4000" dirty="0" err="1" smtClean="0">
                <a:ln w="22225">
                  <a:solidFill>
                    <a:schemeClr val="tx1"/>
                  </a:solidFill>
                </a:ln>
                <a:solidFill>
                  <a:srgbClr val="FF0000"/>
                </a:solidFill>
                <a:effectLst/>
              </a:rPr>
              <a:t>saiah</a:t>
            </a:r>
            <a:r>
              <a:rPr lang="en-US" sz="4000" dirty="0" smtClean="0">
                <a:ln w="22225">
                  <a:solidFill>
                    <a:schemeClr val="tx1"/>
                  </a:solidFill>
                </a:ln>
                <a:solidFill>
                  <a:srgbClr val="FF0000"/>
                </a:solidFill>
                <a:effectLst/>
              </a:rPr>
              <a:t> 5:3-4</a:t>
            </a:r>
            <a:endParaRPr lang="en-AU" sz="4000" dirty="0">
              <a:ln w="22225">
                <a:solidFill>
                  <a:schemeClr val="tx1"/>
                </a:solidFill>
              </a:ln>
              <a:solidFill>
                <a:srgbClr val="FF0000"/>
              </a:solidFill>
              <a:effectLst/>
            </a:endParaRPr>
          </a:p>
        </p:txBody>
      </p:sp>
      <p:sp>
        <p:nvSpPr>
          <p:cNvPr id="90115" name="Rectangle 3"/>
          <p:cNvSpPr>
            <a:spLocks noGrp="1" noChangeArrowheads="1"/>
          </p:cNvSpPr>
          <p:nvPr>
            <p:ph type="subTitle" idx="1"/>
          </p:nvPr>
        </p:nvSpPr>
        <p:spPr>
          <a:xfrm>
            <a:off x="325580" y="782780"/>
            <a:ext cx="8458200" cy="3810000"/>
          </a:xfrm>
        </p:spPr>
        <p:txBody>
          <a:bodyPr/>
          <a:lstStyle/>
          <a:p>
            <a:pPr marL="0" indent="0" algn="just">
              <a:lnSpc>
                <a:spcPct val="90000"/>
              </a:lnSpc>
              <a:spcBef>
                <a:spcPct val="0"/>
              </a:spcBef>
              <a:spcAft>
                <a:spcPts val="600"/>
              </a:spcAft>
              <a:buNone/>
            </a:pPr>
            <a:r>
              <a:rPr lang="en-AU" dirty="0" smtClean="0">
                <a:latin typeface="Bookman Old Style" pitchFamily="18" charset="0"/>
              </a:rPr>
              <a:t>And now, O inhabitants of Jerusalem, and men of Judah, judge, I pray you, between me and my vineyard. </a:t>
            </a:r>
          </a:p>
          <a:p>
            <a:pPr marL="0" indent="0" algn="just">
              <a:lnSpc>
                <a:spcPct val="90000"/>
              </a:lnSpc>
              <a:spcBef>
                <a:spcPct val="0"/>
              </a:spcBef>
              <a:spcAft>
                <a:spcPts val="600"/>
              </a:spcAft>
              <a:buNone/>
            </a:pPr>
            <a:r>
              <a:rPr lang="en-AU" dirty="0" smtClean="0">
                <a:latin typeface="Bookman Old Style" pitchFamily="18" charset="0"/>
              </a:rPr>
              <a:t>What could have been done more to my vineyard, that I have not done in it? wherefore, when I looked that it should bring forth grapes, brought it forth wild grapes?</a:t>
            </a:r>
            <a:endParaRPr lang="en-AU" dirty="0" smtClean="0"/>
          </a:p>
        </p:txBody>
      </p:sp>
      <p:sp>
        <p:nvSpPr>
          <p:cNvPr id="4" name="TextBox 3"/>
          <p:cNvSpPr txBox="1"/>
          <p:nvPr/>
        </p:nvSpPr>
        <p:spPr>
          <a:xfrm>
            <a:off x="443345" y="4509468"/>
            <a:ext cx="8229600" cy="1865126"/>
          </a:xfrm>
          <a:prstGeom prst="rect">
            <a:avLst/>
          </a:prstGeom>
          <a:solidFill>
            <a:srgbClr val="FFFF00"/>
          </a:solidFill>
          <a:ln w="57150">
            <a:solidFill>
              <a:srgbClr val="FF0000"/>
            </a:solidFill>
          </a:ln>
        </p:spPr>
        <p:txBody>
          <a:bodyPr wrap="square" lIns="182880" tIns="45720" rIns="182880" bIns="45720" rtlCol="0">
            <a:spAutoFit/>
          </a:bodyPr>
          <a:lstStyle/>
          <a:p>
            <a:pPr algn="just">
              <a:lnSpc>
                <a:spcPct val="90000"/>
              </a:lnSpc>
            </a:pPr>
            <a:r>
              <a:rPr lang="en-US" sz="3200" b="1" dirty="0" smtClean="0">
                <a:solidFill>
                  <a:schemeClr val="bg1"/>
                </a:solidFill>
              </a:rPr>
              <a:t>Samson was in a place that represented Israel’s inheritance, assigned to Dan, but inhabited by Philistines who needed to be removed by Divine power.</a:t>
            </a:r>
            <a:endParaRPr lang="en-US"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afterEffect">
                                  <p:stCondLst>
                                    <p:cond delay="2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smtClean="0"/>
              <a:t>The Philistine lion </a:t>
            </a:r>
            <a:r>
              <a:rPr lang="en-AU" sz="3600" dirty="0" smtClean="0"/>
              <a:t>– </a:t>
            </a:r>
            <a:r>
              <a:rPr lang="en-AU" sz="3600" dirty="0" smtClean="0">
                <a:ln w="22225">
                  <a:solidFill>
                    <a:schemeClr val="tx1"/>
                  </a:solidFill>
                </a:ln>
                <a:solidFill>
                  <a:srgbClr val="FF0000"/>
                </a:solidFill>
                <a:effectLst/>
              </a:rPr>
              <a:t>Judges 14:5</a:t>
            </a:r>
            <a:endParaRPr lang="en-AU" sz="3600" dirty="0">
              <a:ln w="22225">
                <a:solidFill>
                  <a:schemeClr val="tx1"/>
                </a:solidFill>
              </a:ln>
              <a:solidFill>
                <a:srgbClr val="FF0000"/>
              </a:solidFill>
              <a:effectLst/>
            </a:endParaRPr>
          </a:p>
        </p:txBody>
      </p:sp>
      <p:sp>
        <p:nvSpPr>
          <p:cNvPr id="90115" name="Rectangle 3"/>
          <p:cNvSpPr>
            <a:spLocks noGrp="1" noChangeArrowheads="1"/>
          </p:cNvSpPr>
          <p:nvPr>
            <p:ph type="subTitle" idx="1"/>
          </p:nvPr>
        </p:nvSpPr>
        <p:spPr>
          <a:xfrm>
            <a:off x="250825" y="908050"/>
            <a:ext cx="8512175" cy="5568950"/>
          </a:xfrm>
        </p:spPr>
        <p:txBody>
          <a:bodyPr/>
          <a:lstStyle/>
          <a:p>
            <a:pPr marL="533400" indent="-533400">
              <a:lnSpc>
                <a:spcPct val="95000"/>
              </a:lnSpc>
              <a:spcBef>
                <a:spcPts val="0"/>
              </a:spcBef>
            </a:pPr>
            <a:r>
              <a:rPr lang="en-US" dirty="0" smtClean="0">
                <a:solidFill>
                  <a:srgbClr val="00FF00"/>
                </a:solidFill>
              </a:rPr>
              <a:t>“a young lion roared against him” </a:t>
            </a:r>
            <a:r>
              <a:rPr lang="en-US" dirty="0" smtClean="0"/>
              <a:t>– The young lion represents the Philistines, Israel’s enemies (and in particular Samson’s fiancé) as it does in </a:t>
            </a:r>
            <a:r>
              <a:rPr lang="en-US" dirty="0" smtClean="0">
                <a:ln w="22225">
                  <a:solidFill>
                    <a:schemeClr val="tx1"/>
                  </a:solidFill>
                </a:ln>
                <a:solidFill>
                  <a:srgbClr val="FF0000"/>
                </a:solidFill>
              </a:rPr>
              <a:t>Isa. 5</a:t>
            </a:r>
            <a:r>
              <a:rPr lang="en-US" dirty="0" smtClean="0"/>
              <a:t>.</a:t>
            </a:r>
          </a:p>
          <a:p>
            <a:pPr marL="533400" indent="-533400" algn="just">
              <a:lnSpc>
                <a:spcPct val="85000"/>
              </a:lnSpc>
              <a:spcBef>
                <a:spcPts val="1200"/>
              </a:spcBef>
              <a:spcAft>
                <a:spcPts val="600"/>
              </a:spcAft>
            </a:pPr>
            <a:r>
              <a:rPr lang="en-US" dirty="0" smtClean="0">
                <a:ln w="22225">
                  <a:solidFill>
                    <a:schemeClr val="tx1"/>
                  </a:solidFill>
                </a:ln>
                <a:solidFill>
                  <a:srgbClr val="FF0000"/>
                </a:solidFill>
              </a:rPr>
              <a:t>Isa. 5:25 </a:t>
            </a:r>
            <a:r>
              <a:rPr lang="en-US" dirty="0" smtClean="0"/>
              <a:t>– “</a:t>
            </a:r>
            <a:r>
              <a:rPr lang="en-US" dirty="0" smtClean="0">
                <a:latin typeface="Bookman Old Style" pitchFamily="18" charset="0"/>
              </a:rPr>
              <a:t>Therefore is the anger of Yahweh kindled against his people, and he hath stretched forth his hand against them, and hath smitten them…</a:t>
            </a:r>
          </a:p>
          <a:p>
            <a:pPr marL="533400" indent="-533400" algn="just">
              <a:lnSpc>
                <a:spcPct val="85000"/>
              </a:lnSpc>
              <a:spcBef>
                <a:spcPts val="0"/>
              </a:spcBef>
              <a:spcAft>
                <a:spcPts val="600"/>
              </a:spcAft>
              <a:buNone/>
            </a:pPr>
            <a:r>
              <a:rPr lang="en-US" dirty="0" smtClean="0"/>
              <a:t>	</a:t>
            </a:r>
            <a:r>
              <a:rPr lang="en-US" dirty="0" smtClean="0">
                <a:ln w="22225">
                  <a:solidFill>
                    <a:schemeClr val="tx1"/>
                  </a:solidFill>
                </a:ln>
                <a:solidFill>
                  <a:srgbClr val="FF0000"/>
                </a:solidFill>
              </a:rPr>
              <a:t>Isa. 5:29 </a:t>
            </a:r>
            <a:r>
              <a:rPr lang="en-US" dirty="0" smtClean="0"/>
              <a:t>- </a:t>
            </a:r>
            <a:r>
              <a:rPr lang="en-US" dirty="0" smtClean="0">
                <a:latin typeface="Bookman Old Style" pitchFamily="18" charset="0"/>
              </a:rPr>
              <a:t>Their roaring shall be like a lion, they shall roar like young lions.</a:t>
            </a:r>
          </a:p>
          <a:p>
            <a:pPr marL="533400" indent="-533400">
              <a:lnSpc>
                <a:spcPct val="95000"/>
              </a:lnSpc>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838200"/>
          </a:xfrm>
        </p:spPr>
        <p:txBody>
          <a:bodyPr/>
          <a:lstStyle/>
          <a:p>
            <a:r>
              <a:rPr lang="en-AU" sz="4000" dirty="0" smtClean="0"/>
              <a:t>The Spirit and the lion – </a:t>
            </a:r>
            <a:r>
              <a:rPr lang="en-AU" sz="3600" dirty="0" smtClean="0">
                <a:ln w="22225">
                  <a:solidFill>
                    <a:schemeClr val="tx1"/>
                  </a:solidFill>
                </a:ln>
                <a:solidFill>
                  <a:srgbClr val="FF0000"/>
                </a:solidFill>
                <a:effectLst/>
              </a:rPr>
              <a:t>Judges 14:5</a:t>
            </a:r>
            <a:endParaRPr lang="en-AU" sz="3600" dirty="0">
              <a:ln w="22225">
                <a:solidFill>
                  <a:schemeClr val="tx1"/>
                </a:solidFill>
              </a:ln>
              <a:solidFill>
                <a:srgbClr val="FF0000"/>
              </a:solidFill>
              <a:effectLst/>
            </a:endParaRPr>
          </a:p>
        </p:txBody>
      </p:sp>
      <p:sp>
        <p:nvSpPr>
          <p:cNvPr id="90115" name="Rectangle 3"/>
          <p:cNvSpPr>
            <a:spLocks noGrp="1" noChangeArrowheads="1"/>
          </p:cNvSpPr>
          <p:nvPr>
            <p:ph type="subTitle" idx="1"/>
          </p:nvPr>
        </p:nvSpPr>
        <p:spPr>
          <a:xfrm>
            <a:off x="195405" y="866485"/>
            <a:ext cx="8719995" cy="5568950"/>
          </a:xfrm>
        </p:spPr>
        <p:txBody>
          <a:bodyPr/>
          <a:lstStyle/>
          <a:p>
            <a:pPr marL="533400" indent="-533400">
              <a:lnSpc>
                <a:spcPct val="95000"/>
              </a:lnSpc>
              <a:spcBef>
                <a:spcPts val="0"/>
              </a:spcBef>
              <a:spcAft>
                <a:spcPts val="600"/>
              </a:spcAft>
            </a:pPr>
            <a:r>
              <a:rPr lang="en-US" dirty="0" smtClean="0">
                <a:solidFill>
                  <a:srgbClr val="00FF00"/>
                </a:solidFill>
              </a:rPr>
              <a:t>“</a:t>
            </a:r>
            <a:r>
              <a:rPr lang="en-US" u="sng" dirty="0" smtClean="0">
                <a:solidFill>
                  <a:srgbClr val="00FF00"/>
                </a:solidFill>
              </a:rPr>
              <a:t>roared</a:t>
            </a:r>
            <a:r>
              <a:rPr lang="en-US" dirty="0" smtClean="0">
                <a:solidFill>
                  <a:srgbClr val="00FF00"/>
                </a:solidFill>
              </a:rPr>
              <a:t> against him” </a:t>
            </a:r>
            <a:r>
              <a:rPr lang="en-US" dirty="0" smtClean="0"/>
              <a:t>– </a:t>
            </a:r>
            <a:r>
              <a:rPr lang="en-US" i="1" dirty="0" err="1" smtClean="0"/>
              <a:t>sha’ag</a:t>
            </a:r>
            <a:r>
              <a:rPr lang="en-US" dirty="0" smtClean="0"/>
              <a:t> – to rumble, moan. Preparatory to attack.</a:t>
            </a:r>
          </a:p>
          <a:p>
            <a:pPr marL="533400" indent="-533400">
              <a:lnSpc>
                <a:spcPct val="95000"/>
              </a:lnSpc>
              <a:spcBef>
                <a:spcPts val="0"/>
              </a:spcBef>
              <a:spcAft>
                <a:spcPts val="600"/>
              </a:spcAft>
            </a:pPr>
            <a:r>
              <a:rPr lang="en-US" dirty="0" smtClean="0">
                <a:solidFill>
                  <a:srgbClr val="00FF00"/>
                </a:solidFill>
              </a:rPr>
              <a:t>“mightily” </a:t>
            </a:r>
            <a:r>
              <a:rPr lang="en-US" dirty="0" smtClean="0"/>
              <a:t>– </a:t>
            </a:r>
            <a:r>
              <a:rPr lang="en-US" i="1" dirty="0" err="1" smtClean="0"/>
              <a:t>tsaleach</a:t>
            </a:r>
            <a:r>
              <a:rPr lang="en-US" dirty="0" smtClean="0"/>
              <a:t> – to rush.</a:t>
            </a:r>
          </a:p>
          <a:p>
            <a:pPr marL="533400" indent="-533400">
              <a:lnSpc>
                <a:spcPct val="95000"/>
              </a:lnSpc>
              <a:spcBef>
                <a:spcPts val="0"/>
              </a:spcBef>
              <a:spcAft>
                <a:spcPts val="600"/>
              </a:spcAft>
            </a:pPr>
            <a:r>
              <a:rPr lang="en-US" dirty="0" smtClean="0">
                <a:solidFill>
                  <a:srgbClr val="00FF00"/>
                </a:solidFill>
              </a:rPr>
              <a:t>“rent” </a:t>
            </a:r>
            <a:r>
              <a:rPr lang="en-US" dirty="0" smtClean="0"/>
              <a:t>– </a:t>
            </a:r>
            <a:r>
              <a:rPr lang="en-US" i="1" dirty="0" err="1" smtClean="0"/>
              <a:t>shasa</a:t>
            </a:r>
            <a:r>
              <a:rPr lang="en-US" dirty="0" smtClean="0"/>
              <a:t> – tear, split, cleave.</a:t>
            </a:r>
          </a:p>
          <a:p>
            <a:pPr marL="533400" indent="-533400">
              <a:lnSpc>
                <a:spcPct val="95000"/>
              </a:lnSpc>
              <a:spcBef>
                <a:spcPts val="0"/>
              </a:spcBef>
              <a:spcAft>
                <a:spcPts val="600"/>
              </a:spcAft>
            </a:pPr>
            <a:r>
              <a:rPr lang="en-US" dirty="0" smtClean="0">
                <a:solidFill>
                  <a:srgbClr val="00FF00"/>
                </a:solidFill>
              </a:rPr>
              <a:t>“nothing in his hand” </a:t>
            </a:r>
            <a:r>
              <a:rPr lang="en-US" dirty="0" smtClean="0"/>
              <a:t>– Emphasizes the power of the spirit</a:t>
            </a:r>
            <a:r>
              <a:rPr lang="en-US" dirty="0" smtClean="0"/>
              <a:t>. Not human power.</a:t>
            </a:r>
            <a:endParaRPr lang="en-US" dirty="0" smtClean="0"/>
          </a:p>
          <a:p>
            <a:pPr marL="533400" indent="-533400">
              <a:lnSpc>
                <a:spcPct val="95000"/>
              </a:lnSpc>
              <a:spcBef>
                <a:spcPts val="0"/>
              </a:spcBef>
              <a:spcAft>
                <a:spcPts val="600"/>
              </a:spcAft>
            </a:pPr>
            <a:r>
              <a:rPr lang="en-US" dirty="0" smtClean="0">
                <a:solidFill>
                  <a:srgbClr val="00FF00"/>
                </a:solidFill>
              </a:rPr>
              <a:t>“told not his father or his mother” </a:t>
            </a:r>
            <a:r>
              <a:rPr lang="en-US" dirty="0" smtClean="0"/>
              <a:t>– A terrible mistake. He needed their advice to correctly interpret this incident.</a:t>
            </a:r>
          </a:p>
          <a:p>
            <a:pPr marL="533400" indent="-533400">
              <a:lnSpc>
                <a:spcPct val="95000"/>
              </a:lnSpc>
              <a:spcBef>
                <a:spcPts val="0"/>
              </a:spcBef>
              <a:spcAft>
                <a:spcPts val="600"/>
              </a:spcAft>
            </a:pPr>
            <a:r>
              <a:rPr lang="en-US" sz="3000" dirty="0" smtClean="0">
                <a:solidFill>
                  <a:srgbClr val="00FF00"/>
                </a:solidFill>
              </a:rPr>
              <a:t>“he went down and talked with the woman” </a:t>
            </a:r>
            <a:r>
              <a:rPr lang="en-US" sz="3000" dirty="0" smtClean="0"/>
              <a:t>– Parents excluded. The flesh won! </a:t>
            </a:r>
          </a:p>
          <a:p>
            <a:pPr marL="533400" indent="-533400">
              <a:lnSpc>
                <a:spcPct val="95000"/>
              </a:lnSpc>
              <a:spcBef>
                <a:spcPts val="0"/>
              </a:spcBef>
              <a:spcAft>
                <a:spcPts val="600"/>
              </a:spcAft>
            </a:pPr>
            <a:endParaRPr lang="en-US" dirty="0" smtClean="0"/>
          </a:p>
          <a:p>
            <a:pPr marL="533400" indent="-533400">
              <a:lnSpc>
                <a:spcPct val="95000"/>
              </a:lnSpc>
              <a:spcBef>
                <a:spcPts val="0"/>
              </a:spcBef>
              <a:spcAft>
                <a:spcPts val="600"/>
              </a:spcAft>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valley of sorek &amp; environs"/>
          <p:cNvPicPr>
            <a:picLocks noGrp="1" noChangeAspect="1" noChangeArrowheads="1"/>
          </p:cNvPicPr>
          <p:nvPr>
            <p:ph/>
          </p:nvPr>
        </p:nvPicPr>
        <p:blipFill>
          <a:blip r:embed="rId2" cstate="print"/>
          <a:srcRect/>
          <a:stretch>
            <a:fillRect/>
          </a:stretch>
        </p:blipFill>
        <p:spPr>
          <a:xfrm>
            <a:off x="0" y="-55563"/>
            <a:ext cx="9144000" cy="6913563"/>
          </a:xfrm>
          <a:solidFill>
            <a:schemeClr val="accent1">
              <a:alpha val="39999"/>
            </a:schemeClr>
          </a:solidFill>
          <a:ln/>
        </p:spPr>
      </p:pic>
      <p:grpSp>
        <p:nvGrpSpPr>
          <p:cNvPr id="2" name="Group 24"/>
          <p:cNvGrpSpPr>
            <a:grpSpLocks/>
          </p:cNvGrpSpPr>
          <p:nvPr/>
        </p:nvGrpSpPr>
        <p:grpSpPr bwMode="auto">
          <a:xfrm>
            <a:off x="1219200" y="1655762"/>
            <a:ext cx="1677987" cy="782638"/>
            <a:chOff x="1081" y="895"/>
            <a:chExt cx="1057" cy="493"/>
          </a:xfrm>
        </p:grpSpPr>
        <p:sp>
          <p:nvSpPr>
            <p:cNvPr id="2057" name="Oval 9"/>
            <p:cNvSpPr>
              <a:spLocks noChangeArrowheads="1"/>
            </p:cNvSpPr>
            <p:nvPr/>
          </p:nvSpPr>
          <p:spPr bwMode="auto">
            <a:xfrm>
              <a:off x="1519" y="1207"/>
              <a:ext cx="181" cy="181"/>
            </a:xfrm>
            <a:prstGeom prst="ellipse">
              <a:avLst/>
            </a:prstGeom>
            <a:solidFill>
              <a:srgbClr val="FF0000"/>
            </a:solidFill>
            <a:ln w="38100">
              <a:solidFill>
                <a:srgbClr val="FFFF00"/>
              </a:solidFill>
              <a:round/>
              <a:headEnd/>
              <a:tailEnd/>
            </a:ln>
            <a:effectLst/>
          </p:spPr>
          <p:txBody>
            <a:bodyPr wrap="none" anchor="ctr"/>
            <a:lstStyle/>
            <a:p>
              <a:pPr fontAlgn="base">
                <a:spcBef>
                  <a:spcPct val="0"/>
                </a:spcBef>
                <a:spcAft>
                  <a:spcPct val="0"/>
                </a:spcAft>
              </a:pPr>
              <a:endParaRPr lang="en-US" sz="2400" b="1" smtClean="0">
                <a:solidFill>
                  <a:srgbClr val="000000"/>
                </a:solidFill>
                <a:latin typeface="Arial" pitchFamily="34" charset="0"/>
                <a:cs typeface="Arial" pitchFamily="34" charset="0"/>
              </a:endParaRPr>
            </a:p>
          </p:txBody>
        </p:sp>
        <p:sp>
          <p:nvSpPr>
            <p:cNvPr id="2064" name="Text Box 16"/>
            <p:cNvSpPr txBox="1">
              <a:spLocks noChangeArrowheads="1"/>
            </p:cNvSpPr>
            <p:nvPr/>
          </p:nvSpPr>
          <p:spPr bwMode="auto">
            <a:xfrm>
              <a:off x="1081" y="895"/>
              <a:ext cx="1057" cy="291"/>
            </a:xfrm>
            <a:prstGeom prst="rect">
              <a:avLst/>
            </a:prstGeom>
            <a:noFill/>
            <a:ln w="9525">
              <a:noFill/>
              <a:miter lim="800000"/>
              <a:headEnd/>
              <a:tailEnd/>
            </a:ln>
            <a:effectLst>
              <a:outerShdw dist="35921" dir="2700000" algn="ctr" rotWithShape="0">
                <a:srgbClr val="CC0000"/>
              </a:outerShdw>
            </a:effectLst>
          </p:spPr>
          <p:txBody>
            <a:bodyPr wrap="square">
              <a:spAutoFit/>
            </a:bodyPr>
            <a:lstStyle/>
            <a:p>
              <a:pPr fontAlgn="base">
                <a:spcBef>
                  <a:spcPct val="50000"/>
                </a:spcBef>
                <a:spcAft>
                  <a:spcPct val="0"/>
                </a:spcAft>
              </a:pPr>
              <a:r>
                <a:rPr lang="en-AU" sz="2400" b="1" dirty="0" err="1" smtClean="0">
                  <a:solidFill>
                    <a:srgbClr val="FFFF00"/>
                  </a:solidFill>
                  <a:latin typeface="Arial" pitchFamily="34" charset="0"/>
                  <a:cs typeface="Arial" pitchFamily="34" charset="0"/>
                </a:rPr>
                <a:t>Eshtahol</a:t>
              </a:r>
              <a:endParaRPr lang="en-AU" sz="2400" b="1" dirty="0" smtClean="0">
                <a:solidFill>
                  <a:srgbClr val="FFFF00"/>
                </a:solidFill>
                <a:latin typeface="Arial" pitchFamily="34" charset="0"/>
                <a:cs typeface="Arial" pitchFamily="34" charset="0"/>
              </a:endParaRPr>
            </a:p>
          </p:txBody>
        </p:sp>
      </p:grpSp>
      <p:grpSp>
        <p:nvGrpSpPr>
          <p:cNvPr id="3" name="Group 25"/>
          <p:cNvGrpSpPr>
            <a:grpSpLocks/>
          </p:cNvGrpSpPr>
          <p:nvPr/>
        </p:nvGrpSpPr>
        <p:grpSpPr bwMode="auto">
          <a:xfrm>
            <a:off x="2339976" y="2276475"/>
            <a:ext cx="1165226" cy="711200"/>
            <a:chOff x="1474" y="1434"/>
            <a:chExt cx="734" cy="448"/>
          </a:xfrm>
        </p:grpSpPr>
        <p:sp>
          <p:nvSpPr>
            <p:cNvPr id="2058" name="Oval 10"/>
            <p:cNvSpPr>
              <a:spLocks noChangeArrowheads="1"/>
            </p:cNvSpPr>
            <p:nvPr/>
          </p:nvSpPr>
          <p:spPr bwMode="auto">
            <a:xfrm>
              <a:off x="1610" y="1434"/>
              <a:ext cx="181" cy="181"/>
            </a:xfrm>
            <a:prstGeom prst="ellipse">
              <a:avLst/>
            </a:prstGeom>
            <a:solidFill>
              <a:srgbClr val="FF0000"/>
            </a:solidFill>
            <a:ln w="38100">
              <a:solidFill>
                <a:srgbClr val="FFFF00"/>
              </a:solidFill>
              <a:round/>
              <a:headEnd/>
              <a:tailEnd/>
            </a:ln>
            <a:effectLst/>
          </p:spPr>
          <p:txBody>
            <a:bodyPr wrap="none" anchor="ctr"/>
            <a:lstStyle/>
            <a:p>
              <a:pPr fontAlgn="base">
                <a:spcBef>
                  <a:spcPct val="0"/>
                </a:spcBef>
                <a:spcAft>
                  <a:spcPct val="0"/>
                </a:spcAft>
              </a:pPr>
              <a:endParaRPr lang="en-US" sz="2400" b="1" smtClean="0">
                <a:solidFill>
                  <a:srgbClr val="000000"/>
                </a:solidFill>
                <a:latin typeface="Arial" pitchFamily="34" charset="0"/>
                <a:cs typeface="Arial" pitchFamily="34" charset="0"/>
              </a:endParaRPr>
            </a:p>
          </p:txBody>
        </p:sp>
        <p:sp>
          <p:nvSpPr>
            <p:cNvPr id="2065" name="Text Box 17"/>
            <p:cNvSpPr txBox="1">
              <a:spLocks noChangeArrowheads="1"/>
            </p:cNvSpPr>
            <p:nvPr/>
          </p:nvSpPr>
          <p:spPr bwMode="auto">
            <a:xfrm>
              <a:off x="1474" y="1591"/>
              <a:ext cx="734" cy="291"/>
            </a:xfrm>
            <a:prstGeom prst="rect">
              <a:avLst/>
            </a:prstGeom>
            <a:noFill/>
            <a:ln w="9525">
              <a:noFill/>
              <a:miter lim="800000"/>
              <a:headEnd/>
              <a:tailEnd/>
            </a:ln>
            <a:effectLst>
              <a:outerShdw dist="35921" dir="2700000" algn="ctr" rotWithShape="0">
                <a:srgbClr val="CC0000"/>
              </a:outerShdw>
            </a:effectLst>
          </p:spPr>
          <p:txBody>
            <a:bodyPr wrap="square">
              <a:spAutoFit/>
            </a:bodyPr>
            <a:lstStyle/>
            <a:p>
              <a:pPr fontAlgn="base">
                <a:spcBef>
                  <a:spcPct val="50000"/>
                </a:spcBef>
                <a:spcAft>
                  <a:spcPct val="0"/>
                </a:spcAft>
              </a:pPr>
              <a:r>
                <a:rPr lang="en-AU" sz="2400" b="1" dirty="0" err="1" smtClean="0">
                  <a:solidFill>
                    <a:srgbClr val="FFFF00"/>
                  </a:solidFill>
                  <a:latin typeface="Arial" pitchFamily="34" charset="0"/>
                  <a:cs typeface="Arial" pitchFamily="34" charset="0"/>
                </a:rPr>
                <a:t>Zorah</a:t>
              </a:r>
              <a:endParaRPr lang="en-AU" sz="2400" b="1" dirty="0" smtClean="0">
                <a:solidFill>
                  <a:srgbClr val="FFFF00"/>
                </a:solidFill>
                <a:latin typeface="Arial" pitchFamily="34" charset="0"/>
                <a:cs typeface="Arial" pitchFamily="34" charset="0"/>
              </a:endParaRPr>
            </a:p>
          </p:txBody>
        </p:sp>
      </p:grpSp>
      <p:grpSp>
        <p:nvGrpSpPr>
          <p:cNvPr id="4" name="Group 26"/>
          <p:cNvGrpSpPr>
            <a:grpSpLocks/>
          </p:cNvGrpSpPr>
          <p:nvPr/>
        </p:nvGrpSpPr>
        <p:grpSpPr bwMode="auto">
          <a:xfrm>
            <a:off x="0" y="4005261"/>
            <a:ext cx="1439863" cy="790575"/>
            <a:chOff x="0" y="2523"/>
            <a:chExt cx="907" cy="498"/>
          </a:xfrm>
        </p:grpSpPr>
        <p:sp>
          <p:nvSpPr>
            <p:cNvPr id="2059" name="Oval 11"/>
            <p:cNvSpPr>
              <a:spLocks noChangeArrowheads="1"/>
            </p:cNvSpPr>
            <p:nvPr/>
          </p:nvSpPr>
          <p:spPr bwMode="auto">
            <a:xfrm>
              <a:off x="113" y="2840"/>
              <a:ext cx="181" cy="181"/>
            </a:xfrm>
            <a:prstGeom prst="ellipse">
              <a:avLst/>
            </a:prstGeom>
            <a:solidFill>
              <a:srgbClr val="FF0000"/>
            </a:solidFill>
            <a:ln w="38100">
              <a:solidFill>
                <a:srgbClr val="FFFF00"/>
              </a:solidFill>
              <a:round/>
              <a:headEnd/>
              <a:tailEnd/>
            </a:ln>
            <a:effectLst/>
          </p:spPr>
          <p:txBody>
            <a:bodyPr wrap="none" anchor="ctr"/>
            <a:lstStyle/>
            <a:p>
              <a:pPr fontAlgn="base">
                <a:spcBef>
                  <a:spcPct val="0"/>
                </a:spcBef>
                <a:spcAft>
                  <a:spcPct val="0"/>
                </a:spcAft>
              </a:pPr>
              <a:endParaRPr lang="en-US" sz="2400" b="1" smtClean="0">
                <a:solidFill>
                  <a:srgbClr val="000000"/>
                </a:solidFill>
                <a:latin typeface="Arial" pitchFamily="34" charset="0"/>
                <a:cs typeface="Arial" pitchFamily="34" charset="0"/>
              </a:endParaRPr>
            </a:p>
          </p:txBody>
        </p:sp>
        <p:sp>
          <p:nvSpPr>
            <p:cNvPr id="2066" name="Text Box 18"/>
            <p:cNvSpPr txBox="1">
              <a:spLocks noChangeArrowheads="1"/>
            </p:cNvSpPr>
            <p:nvPr/>
          </p:nvSpPr>
          <p:spPr bwMode="auto">
            <a:xfrm>
              <a:off x="0" y="2523"/>
              <a:ext cx="907" cy="288"/>
            </a:xfrm>
            <a:prstGeom prst="rect">
              <a:avLst/>
            </a:prstGeom>
            <a:noFill/>
            <a:ln w="9525">
              <a:noFill/>
              <a:miter lim="800000"/>
              <a:headEnd/>
              <a:tailEnd/>
            </a:ln>
            <a:effectLst>
              <a:outerShdw dist="35921" dir="2700000" algn="ctr" rotWithShape="0">
                <a:srgbClr val="CC0000"/>
              </a:outerShdw>
            </a:effectLst>
          </p:spPr>
          <p:txBody>
            <a:bodyPr>
              <a:spAutoFit/>
            </a:bodyPr>
            <a:lstStyle/>
            <a:p>
              <a:pPr fontAlgn="base">
                <a:spcBef>
                  <a:spcPct val="50000"/>
                </a:spcBef>
                <a:spcAft>
                  <a:spcPct val="0"/>
                </a:spcAft>
              </a:pPr>
              <a:r>
                <a:rPr lang="en-AU" sz="2400" b="1" dirty="0" err="1" smtClean="0">
                  <a:solidFill>
                    <a:srgbClr val="FFFF00"/>
                  </a:solidFill>
                  <a:latin typeface="Arial" pitchFamily="34" charset="0"/>
                  <a:cs typeface="Arial" pitchFamily="34" charset="0"/>
                </a:rPr>
                <a:t>Timnath</a:t>
              </a:r>
              <a:endParaRPr lang="en-AU" sz="2400" b="1" dirty="0" smtClean="0">
                <a:solidFill>
                  <a:srgbClr val="FFFF00"/>
                </a:solidFill>
                <a:latin typeface="Arial" pitchFamily="34" charset="0"/>
                <a:cs typeface="Arial" pitchFamily="34" charset="0"/>
              </a:endParaRPr>
            </a:p>
          </p:txBody>
        </p:sp>
      </p:grpSp>
      <p:grpSp>
        <p:nvGrpSpPr>
          <p:cNvPr id="5" name="Group 27"/>
          <p:cNvGrpSpPr>
            <a:grpSpLocks/>
          </p:cNvGrpSpPr>
          <p:nvPr/>
        </p:nvGrpSpPr>
        <p:grpSpPr bwMode="auto">
          <a:xfrm>
            <a:off x="3708400" y="2038351"/>
            <a:ext cx="2616200" cy="741363"/>
            <a:chOff x="2336" y="1284"/>
            <a:chExt cx="1648" cy="467"/>
          </a:xfrm>
        </p:grpSpPr>
        <p:sp>
          <p:nvSpPr>
            <p:cNvPr id="2060" name="Oval 12"/>
            <p:cNvSpPr>
              <a:spLocks noChangeArrowheads="1"/>
            </p:cNvSpPr>
            <p:nvPr/>
          </p:nvSpPr>
          <p:spPr bwMode="auto">
            <a:xfrm>
              <a:off x="2608" y="1570"/>
              <a:ext cx="181" cy="181"/>
            </a:xfrm>
            <a:prstGeom prst="ellipse">
              <a:avLst/>
            </a:prstGeom>
            <a:solidFill>
              <a:srgbClr val="FF0000"/>
            </a:solidFill>
            <a:ln w="38100">
              <a:solidFill>
                <a:srgbClr val="FFFF00"/>
              </a:solidFill>
              <a:round/>
              <a:headEnd/>
              <a:tailEnd/>
            </a:ln>
            <a:effectLst/>
          </p:spPr>
          <p:txBody>
            <a:bodyPr wrap="none" anchor="ctr"/>
            <a:lstStyle/>
            <a:p>
              <a:pPr fontAlgn="base">
                <a:spcBef>
                  <a:spcPct val="0"/>
                </a:spcBef>
                <a:spcAft>
                  <a:spcPct val="0"/>
                </a:spcAft>
              </a:pPr>
              <a:endParaRPr lang="en-US" sz="2400" b="1" smtClean="0">
                <a:solidFill>
                  <a:srgbClr val="000000"/>
                </a:solidFill>
                <a:latin typeface="Arial" pitchFamily="34" charset="0"/>
                <a:cs typeface="Arial" pitchFamily="34" charset="0"/>
              </a:endParaRPr>
            </a:p>
          </p:txBody>
        </p:sp>
        <p:sp>
          <p:nvSpPr>
            <p:cNvPr id="2067" name="Text Box 19"/>
            <p:cNvSpPr txBox="1">
              <a:spLocks noChangeArrowheads="1"/>
            </p:cNvSpPr>
            <p:nvPr/>
          </p:nvSpPr>
          <p:spPr bwMode="auto">
            <a:xfrm>
              <a:off x="2336" y="1284"/>
              <a:ext cx="1648" cy="291"/>
            </a:xfrm>
            <a:prstGeom prst="rect">
              <a:avLst/>
            </a:prstGeom>
            <a:noFill/>
            <a:ln w="9525">
              <a:noFill/>
              <a:miter lim="800000"/>
              <a:headEnd/>
              <a:tailEnd/>
            </a:ln>
            <a:effectLst>
              <a:outerShdw dist="35921" dir="2700000" algn="ctr" rotWithShape="0">
                <a:srgbClr val="CC0000"/>
              </a:outerShdw>
            </a:effectLst>
          </p:spPr>
          <p:txBody>
            <a:bodyPr wrap="square">
              <a:spAutoFit/>
            </a:bodyPr>
            <a:lstStyle/>
            <a:p>
              <a:pPr fontAlgn="base">
                <a:spcBef>
                  <a:spcPct val="50000"/>
                </a:spcBef>
                <a:spcAft>
                  <a:spcPct val="0"/>
                </a:spcAft>
              </a:pPr>
              <a:r>
                <a:rPr lang="en-AU" sz="2400" b="1" dirty="0" smtClean="0">
                  <a:solidFill>
                    <a:srgbClr val="FFFF00"/>
                  </a:solidFill>
                  <a:latin typeface="Arial" pitchFamily="34" charset="0"/>
                  <a:cs typeface="Arial" pitchFamily="34" charset="0"/>
                </a:rPr>
                <a:t>Beth-</a:t>
              </a:r>
              <a:r>
                <a:rPr lang="en-AU" sz="2400" b="1" dirty="0" err="1" smtClean="0">
                  <a:solidFill>
                    <a:srgbClr val="FFFF00"/>
                  </a:solidFill>
                  <a:latin typeface="Arial" pitchFamily="34" charset="0"/>
                  <a:cs typeface="Arial" pitchFamily="34" charset="0"/>
                </a:rPr>
                <a:t>Shemesh</a:t>
              </a:r>
              <a:endParaRPr lang="en-AU" sz="2400" b="1" dirty="0" smtClean="0">
                <a:solidFill>
                  <a:srgbClr val="FFFF00"/>
                </a:solidFill>
                <a:latin typeface="Arial" pitchFamily="34" charset="0"/>
                <a:cs typeface="Arial" pitchFamily="34" charset="0"/>
              </a:endParaRPr>
            </a:p>
          </p:txBody>
        </p:sp>
      </p:grpSp>
      <p:grpSp>
        <p:nvGrpSpPr>
          <p:cNvPr id="6" name="Group 28"/>
          <p:cNvGrpSpPr>
            <a:grpSpLocks/>
          </p:cNvGrpSpPr>
          <p:nvPr/>
        </p:nvGrpSpPr>
        <p:grpSpPr bwMode="auto">
          <a:xfrm>
            <a:off x="7543891" y="1981203"/>
            <a:ext cx="1752600" cy="838201"/>
            <a:chOff x="4994" y="1248"/>
            <a:chExt cx="839" cy="528"/>
          </a:xfrm>
        </p:grpSpPr>
        <p:sp>
          <p:nvSpPr>
            <p:cNvPr id="2061" name="Oval 13"/>
            <p:cNvSpPr>
              <a:spLocks noChangeArrowheads="1"/>
            </p:cNvSpPr>
            <p:nvPr/>
          </p:nvSpPr>
          <p:spPr bwMode="auto">
            <a:xfrm>
              <a:off x="5505" y="1570"/>
              <a:ext cx="146" cy="206"/>
            </a:xfrm>
            <a:prstGeom prst="ellipse">
              <a:avLst/>
            </a:prstGeom>
            <a:solidFill>
              <a:srgbClr val="FF0000"/>
            </a:solidFill>
            <a:ln w="38100">
              <a:solidFill>
                <a:srgbClr val="FFFF00"/>
              </a:solidFill>
              <a:round/>
              <a:headEnd/>
              <a:tailEnd/>
            </a:ln>
            <a:effectLst/>
          </p:spPr>
          <p:txBody>
            <a:bodyPr wrap="none" anchor="ctr"/>
            <a:lstStyle/>
            <a:p>
              <a:pPr fontAlgn="base">
                <a:spcBef>
                  <a:spcPct val="0"/>
                </a:spcBef>
                <a:spcAft>
                  <a:spcPct val="0"/>
                </a:spcAft>
              </a:pPr>
              <a:endParaRPr lang="en-US" sz="2400" b="1" smtClean="0">
                <a:solidFill>
                  <a:srgbClr val="000000"/>
                </a:solidFill>
                <a:latin typeface="Arial" pitchFamily="34" charset="0"/>
                <a:cs typeface="Arial" pitchFamily="34" charset="0"/>
              </a:endParaRPr>
            </a:p>
          </p:txBody>
        </p:sp>
        <p:sp>
          <p:nvSpPr>
            <p:cNvPr id="2069" name="Text Box 21"/>
            <p:cNvSpPr txBox="1">
              <a:spLocks noChangeArrowheads="1"/>
            </p:cNvSpPr>
            <p:nvPr/>
          </p:nvSpPr>
          <p:spPr bwMode="auto">
            <a:xfrm>
              <a:off x="4994" y="1248"/>
              <a:ext cx="839" cy="523"/>
            </a:xfrm>
            <a:prstGeom prst="rect">
              <a:avLst/>
            </a:prstGeom>
            <a:noFill/>
            <a:ln w="9525">
              <a:noFill/>
              <a:miter lim="800000"/>
              <a:headEnd/>
              <a:tailEnd/>
            </a:ln>
            <a:effectLst>
              <a:outerShdw dist="35921" dir="2700000" algn="ctr" rotWithShape="0">
                <a:srgbClr val="CC0000"/>
              </a:outerShdw>
            </a:effectLst>
          </p:spPr>
          <p:txBody>
            <a:bodyPr>
              <a:spAutoFit/>
            </a:bodyPr>
            <a:lstStyle/>
            <a:p>
              <a:pPr fontAlgn="base">
                <a:spcBef>
                  <a:spcPct val="50000"/>
                </a:spcBef>
                <a:spcAft>
                  <a:spcPct val="0"/>
                </a:spcAft>
              </a:pPr>
              <a:r>
                <a:rPr lang="en-AU" sz="2400" b="1" dirty="0" err="1" smtClean="0">
                  <a:solidFill>
                    <a:srgbClr val="FFFF00"/>
                  </a:solidFill>
                  <a:latin typeface="Arial" pitchFamily="34" charset="0"/>
                  <a:cs typeface="Arial" pitchFamily="34" charset="0"/>
                </a:rPr>
                <a:t>Shochoh</a:t>
              </a:r>
              <a:endParaRPr lang="en-AU" sz="2400" b="1" dirty="0" smtClean="0">
                <a:solidFill>
                  <a:srgbClr val="FFFF00"/>
                </a:solidFill>
                <a:latin typeface="Arial" pitchFamily="34" charset="0"/>
                <a:cs typeface="Arial" pitchFamily="34" charset="0"/>
              </a:endParaRPr>
            </a:p>
          </p:txBody>
        </p:sp>
      </p:grpSp>
      <p:grpSp>
        <p:nvGrpSpPr>
          <p:cNvPr id="7" name="Group 29"/>
          <p:cNvGrpSpPr>
            <a:grpSpLocks/>
          </p:cNvGrpSpPr>
          <p:nvPr/>
        </p:nvGrpSpPr>
        <p:grpSpPr bwMode="auto">
          <a:xfrm>
            <a:off x="7696592" y="3500442"/>
            <a:ext cx="1599607" cy="766763"/>
            <a:chOff x="4847" y="2205"/>
            <a:chExt cx="996" cy="483"/>
          </a:xfrm>
        </p:grpSpPr>
        <p:sp>
          <p:nvSpPr>
            <p:cNvPr id="2062" name="Oval 14"/>
            <p:cNvSpPr>
              <a:spLocks noChangeArrowheads="1"/>
            </p:cNvSpPr>
            <p:nvPr/>
          </p:nvSpPr>
          <p:spPr bwMode="auto">
            <a:xfrm>
              <a:off x="5193" y="2205"/>
              <a:ext cx="181" cy="181"/>
            </a:xfrm>
            <a:prstGeom prst="ellipse">
              <a:avLst/>
            </a:prstGeom>
            <a:solidFill>
              <a:srgbClr val="FF0000"/>
            </a:solidFill>
            <a:ln w="38100">
              <a:solidFill>
                <a:srgbClr val="FFFF00"/>
              </a:solidFill>
              <a:round/>
              <a:headEnd/>
              <a:tailEnd/>
            </a:ln>
            <a:effectLst/>
          </p:spPr>
          <p:txBody>
            <a:bodyPr wrap="none" anchor="ctr"/>
            <a:lstStyle/>
            <a:p>
              <a:pPr fontAlgn="base">
                <a:spcBef>
                  <a:spcPct val="0"/>
                </a:spcBef>
                <a:spcAft>
                  <a:spcPct val="0"/>
                </a:spcAft>
              </a:pPr>
              <a:endParaRPr lang="en-US" sz="2400" b="1" smtClean="0">
                <a:solidFill>
                  <a:srgbClr val="000000"/>
                </a:solidFill>
                <a:latin typeface="Arial" pitchFamily="34" charset="0"/>
                <a:cs typeface="Arial" pitchFamily="34" charset="0"/>
              </a:endParaRPr>
            </a:p>
          </p:txBody>
        </p:sp>
        <p:sp>
          <p:nvSpPr>
            <p:cNvPr id="2070" name="Text Box 22"/>
            <p:cNvSpPr txBox="1">
              <a:spLocks noChangeArrowheads="1"/>
            </p:cNvSpPr>
            <p:nvPr/>
          </p:nvSpPr>
          <p:spPr bwMode="auto">
            <a:xfrm>
              <a:off x="4847" y="2397"/>
              <a:ext cx="996" cy="291"/>
            </a:xfrm>
            <a:prstGeom prst="rect">
              <a:avLst/>
            </a:prstGeom>
            <a:noFill/>
            <a:ln w="9525">
              <a:noFill/>
              <a:miter lim="800000"/>
              <a:headEnd/>
              <a:tailEnd/>
            </a:ln>
            <a:effectLst>
              <a:outerShdw dist="35921" dir="2700000" algn="ctr" rotWithShape="0">
                <a:srgbClr val="CC0000"/>
              </a:outerShdw>
            </a:effectLst>
          </p:spPr>
          <p:txBody>
            <a:bodyPr wrap="square">
              <a:spAutoFit/>
            </a:bodyPr>
            <a:lstStyle/>
            <a:p>
              <a:pPr fontAlgn="base">
                <a:spcBef>
                  <a:spcPct val="50000"/>
                </a:spcBef>
                <a:spcAft>
                  <a:spcPct val="0"/>
                </a:spcAft>
              </a:pPr>
              <a:r>
                <a:rPr lang="en-AU" sz="2400" b="1" dirty="0" err="1" smtClean="0">
                  <a:solidFill>
                    <a:srgbClr val="FFFF00"/>
                  </a:solidFill>
                  <a:latin typeface="Arial" pitchFamily="34" charset="0"/>
                  <a:cs typeface="Arial" pitchFamily="34" charset="0"/>
                </a:rPr>
                <a:t>Azekah</a:t>
              </a:r>
              <a:endParaRPr lang="en-AU" sz="2400" b="1" dirty="0" smtClean="0">
                <a:solidFill>
                  <a:srgbClr val="FFFF00"/>
                </a:solidFill>
                <a:latin typeface="Arial" pitchFamily="34" charset="0"/>
                <a:cs typeface="Arial" pitchFamily="34" charset="0"/>
              </a:endParaRPr>
            </a:p>
          </p:txBody>
        </p:sp>
      </p:grpSp>
      <p:sp>
        <p:nvSpPr>
          <p:cNvPr id="2078" name="Rectangle 30"/>
          <p:cNvSpPr>
            <a:spLocks noChangeArrowheads="1"/>
          </p:cNvSpPr>
          <p:nvPr/>
        </p:nvSpPr>
        <p:spPr bwMode="auto">
          <a:xfrm>
            <a:off x="827088" y="4652963"/>
            <a:ext cx="7848600" cy="1865126"/>
          </a:xfrm>
          <a:prstGeom prst="rect">
            <a:avLst/>
          </a:prstGeom>
          <a:noFill/>
          <a:ln w="9525">
            <a:noFill/>
            <a:miter lim="800000"/>
            <a:headEnd/>
            <a:tailEnd/>
          </a:ln>
          <a:effectLst>
            <a:outerShdw dist="35921" dir="2700000" algn="ctr" rotWithShape="0">
              <a:srgbClr val="CC0000"/>
            </a:outerShdw>
          </a:effectLst>
        </p:spPr>
        <p:txBody>
          <a:bodyPr>
            <a:spAutoFit/>
          </a:bodyPr>
          <a:lstStyle/>
          <a:p>
            <a:pPr algn="just" fontAlgn="base">
              <a:lnSpc>
                <a:spcPct val="90000"/>
              </a:lnSpc>
              <a:spcBef>
                <a:spcPct val="0"/>
              </a:spcBef>
              <a:spcAft>
                <a:spcPct val="0"/>
              </a:spcAft>
            </a:pPr>
            <a:r>
              <a:rPr lang="en-AU" sz="3200" b="1" dirty="0" smtClean="0">
                <a:ln>
                  <a:solidFill>
                    <a:srgbClr val="000000"/>
                  </a:solidFill>
                </a:ln>
                <a:solidFill>
                  <a:srgbClr val="00FFFF"/>
                </a:solidFill>
                <a:latin typeface="Bookman Old Style" pitchFamily="18" charset="0"/>
                <a:cs typeface="Arial" pitchFamily="34" charset="0"/>
              </a:rPr>
              <a:t>“And the Spirit of Yahweh began to move him at times in the camp of Dan between </a:t>
            </a:r>
            <a:r>
              <a:rPr lang="en-AU" sz="3200" b="1" dirty="0" err="1" smtClean="0">
                <a:ln>
                  <a:solidFill>
                    <a:srgbClr val="000000"/>
                  </a:solidFill>
                </a:ln>
                <a:solidFill>
                  <a:srgbClr val="00FFFF"/>
                </a:solidFill>
                <a:latin typeface="Bookman Old Style" pitchFamily="18" charset="0"/>
                <a:cs typeface="Arial" pitchFamily="34" charset="0"/>
              </a:rPr>
              <a:t>Zorah</a:t>
            </a:r>
            <a:r>
              <a:rPr lang="en-AU" sz="3200" b="1" dirty="0" smtClean="0">
                <a:ln>
                  <a:solidFill>
                    <a:srgbClr val="000000"/>
                  </a:solidFill>
                </a:ln>
                <a:solidFill>
                  <a:srgbClr val="00FFFF"/>
                </a:solidFill>
                <a:latin typeface="Bookman Old Style" pitchFamily="18" charset="0"/>
                <a:cs typeface="Arial" pitchFamily="34" charset="0"/>
              </a:rPr>
              <a:t> and </a:t>
            </a:r>
            <a:r>
              <a:rPr lang="en-AU" sz="3200" b="1" dirty="0" err="1" smtClean="0">
                <a:ln>
                  <a:solidFill>
                    <a:srgbClr val="000000"/>
                  </a:solidFill>
                </a:ln>
                <a:solidFill>
                  <a:srgbClr val="00FFFF"/>
                </a:solidFill>
                <a:latin typeface="Bookman Old Style" pitchFamily="18" charset="0"/>
                <a:cs typeface="Arial" pitchFamily="34" charset="0"/>
              </a:rPr>
              <a:t>Eshtaol</a:t>
            </a:r>
            <a:r>
              <a:rPr lang="en-AU" sz="3200" b="1" dirty="0" smtClean="0">
                <a:ln>
                  <a:solidFill>
                    <a:srgbClr val="000000"/>
                  </a:solidFill>
                </a:ln>
                <a:solidFill>
                  <a:srgbClr val="00FFFF"/>
                </a:solidFill>
                <a:latin typeface="Bookman Old Style" pitchFamily="18" charset="0"/>
                <a:cs typeface="Arial" pitchFamily="34" charset="0"/>
              </a:rPr>
              <a:t>” - </a:t>
            </a:r>
            <a:r>
              <a:rPr lang="en-AU" sz="3200" b="1" dirty="0" smtClean="0">
                <a:ln w="19050">
                  <a:solidFill>
                    <a:schemeClr val="tx1"/>
                  </a:solidFill>
                </a:ln>
                <a:solidFill>
                  <a:srgbClr val="FF0000"/>
                </a:solidFill>
                <a:latin typeface="Arial" pitchFamily="34" charset="0"/>
                <a:cs typeface="Arial" pitchFamily="34" charset="0"/>
              </a:rPr>
              <a:t>Judges 13:25</a:t>
            </a:r>
            <a:r>
              <a:rPr lang="en-AU" sz="3200" b="1" dirty="0" smtClean="0">
                <a:ln>
                  <a:solidFill>
                    <a:srgbClr val="000000"/>
                  </a:solidFill>
                </a:ln>
                <a:solidFill>
                  <a:srgbClr val="00FFFF"/>
                </a:solidFill>
                <a:latin typeface="Bookman Old Style" pitchFamily="18" charset="0"/>
                <a:cs typeface="Arial" pitchFamily="34" charset="0"/>
              </a:rPr>
              <a:t>.</a:t>
            </a:r>
          </a:p>
        </p:txBody>
      </p:sp>
      <p:grpSp>
        <p:nvGrpSpPr>
          <p:cNvPr id="8" name="Group 34"/>
          <p:cNvGrpSpPr>
            <a:grpSpLocks/>
          </p:cNvGrpSpPr>
          <p:nvPr/>
        </p:nvGrpSpPr>
        <p:grpSpPr bwMode="auto">
          <a:xfrm>
            <a:off x="1447800" y="3003486"/>
            <a:ext cx="6305547" cy="1339910"/>
            <a:chOff x="1066" y="1876"/>
            <a:chExt cx="3819" cy="669"/>
          </a:xfrm>
        </p:grpSpPr>
        <p:sp>
          <p:nvSpPr>
            <p:cNvPr id="2079" name="Line 31"/>
            <p:cNvSpPr>
              <a:spLocks noChangeShapeType="1"/>
            </p:cNvSpPr>
            <p:nvPr/>
          </p:nvSpPr>
          <p:spPr bwMode="auto">
            <a:xfrm flipH="1">
              <a:off x="1066" y="2160"/>
              <a:ext cx="2599" cy="385"/>
            </a:xfrm>
            <a:prstGeom prst="line">
              <a:avLst/>
            </a:prstGeom>
            <a:noFill/>
            <a:ln w="57150">
              <a:solidFill>
                <a:srgbClr val="FFFF00"/>
              </a:solidFill>
              <a:round/>
              <a:headEnd/>
              <a:tailEnd type="triangle" w="med" len="med"/>
            </a:ln>
            <a:effectLst/>
          </p:spPr>
          <p:txBody>
            <a:bodyPr/>
            <a:lstStyle/>
            <a:p>
              <a:pPr fontAlgn="base">
                <a:spcBef>
                  <a:spcPct val="0"/>
                </a:spcBef>
                <a:spcAft>
                  <a:spcPct val="0"/>
                </a:spcAft>
              </a:pPr>
              <a:endParaRPr lang="en-US" sz="2400" b="1" smtClean="0">
                <a:solidFill>
                  <a:srgbClr val="000000"/>
                </a:solidFill>
                <a:latin typeface="Arial" pitchFamily="34" charset="0"/>
                <a:cs typeface="Arial" pitchFamily="34" charset="0"/>
              </a:endParaRPr>
            </a:p>
          </p:txBody>
        </p:sp>
        <p:sp>
          <p:nvSpPr>
            <p:cNvPr id="2080" name="Text Box 32"/>
            <p:cNvSpPr txBox="1">
              <a:spLocks noChangeArrowheads="1"/>
            </p:cNvSpPr>
            <p:nvPr/>
          </p:nvSpPr>
          <p:spPr bwMode="auto">
            <a:xfrm>
              <a:off x="2663" y="1876"/>
              <a:ext cx="2222" cy="365"/>
            </a:xfrm>
            <a:prstGeom prst="rect">
              <a:avLst/>
            </a:prstGeom>
            <a:noFill/>
            <a:ln w="9525">
              <a:noFill/>
              <a:miter lim="800000"/>
              <a:headEnd/>
              <a:tailEnd/>
            </a:ln>
            <a:effectLst>
              <a:outerShdw dist="35921" dir="2700000" algn="ctr" rotWithShape="0">
                <a:srgbClr val="CC0000"/>
              </a:outerShdw>
            </a:effectLst>
          </p:spPr>
          <p:txBody>
            <a:bodyPr>
              <a:spAutoFit/>
            </a:bodyPr>
            <a:lstStyle/>
            <a:p>
              <a:pPr fontAlgn="base">
                <a:spcBef>
                  <a:spcPct val="50000"/>
                </a:spcBef>
                <a:spcAft>
                  <a:spcPct val="0"/>
                </a:spcAft>
              </a:pPr>
              <a:r>
                <a:rPr lang="en-AU" sz="3200" b="1" dirty="0" smtClean="0">
                  <a:solidFill>
                    <a:srgbClr val="FFFF00"/>
                  </a:solidFill>
                  <a:latin typeface="Arial" pitchFamily="34" charset="0"/>
                  <a:cs typeface="Arial" pitchFamily="34" charset="0"/>
                </a:rPr>
                <a:t>“Valley of </a:t>
              </a:r>
              <a:r>
                <a:rPr lang="en-AU" sz="3200" b="1" dirty="0" err="1" smtClean="0">
                  <a:solidFill>
                    <a:srgbClr val="FFFF00"/>
                  </a:solidFill>
                  <a:latin typeface="Arial" pitchFamily="34" charset="0"/>
                  <a:cs typeface="Arial" pitchFamily="34" charset="0"/>
                </a:rPr>
                <a:t>Sorek</a:t>
              </a:r>
              <a:r>
                <a:rPr lang="en-AU" sz="3200" b="1" dirty="0" smtClean="0">
                  <a:solidFill>
                    <a:srgbClr val="FFFF00"/>
                  </a:solidFill>
                  <a:latin typeface="Arial" pitchFamily="34" charset="0"/>
                  <a:cs typeface="Arial" pitchFamily="34" charset="0"/>
                </a:rPr>
                <a:t>”</a:t>
              </a:r>
            </a:p>
          </p:txBody>
        </p:sp>
      </p:grpSp>
      <p:sp>
        <p:nvSpPr>
          <p:cNvPr id="25" name="TextBox 24"/>
          <p:cNvSpPr txBox="1"/>
          <p:nvPr/>
        </p:nvSpPr>
        <p:spPr>
          <a:xfrm>
            <a:off x="228600" y="83130"/>
            <a:ext cx="8686800" cy="1508939"/>
          </a:xfrm>
          <a:prstGeom prst="rect">
            <a:avLst/>
          </a:prstGeom>
          <a:noFill/>
        </p:spPr>
        <p:txBody>
          <a:bodyPr wrap="square" rtlCol="0">
            <a:spAutoFit/>
          </a:bodyPr>
          <a:lstStyle/>
          <a:p>
            <a:pPr algn="ctr">
              <a:lnSpc>
                <a:spcPct val="85000"/>
              </a:lnSpc>
            </a:pPr>
            <a:r>
              <a:rPr lang="en-US" sz="3600" dirty="0" smtClean="0">
                <a:ln>
                  <a:solidFill>
                    <a:schemeClr val="bg1"/>
                  </a:solidFill>
                </a:ln>
                <a:solidFill>
                  <a:srgbClr val="00FFFF"/>
                </a:solidFill>
                <a:latin typeface="Arial Black" pitchFamily="34" charset="0"/>
              </a:rPr>
              <a:t>What should have been Samson’s battleground became his playground!</a:t>
            </a:r>
            <a:endParaRPr lang="en-US" sz="3600" dirty="0">
              <a:ln>
                <a:solidFill>
                  <a:schemeClr val="bg1"/>
                </a:solidFill>
              </a:ln>
              <a:solidFill>
                <a:srgbClr val="00FFFF"/>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nodeType="afterEffect">
                                  <p:stCondLst>
                                    <p:cond delay="5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23" presetClass="entr" presetSubtype="16" fill="hold" nodeType="afterEffect">
                                  <p:stCondLst>
                                    <p:cond delay="5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childTnLst>
                          </p:cTn>
                        </p:par>
                        <p:par>
                          <p:cTn id="28" fill="hold">
                            <p:stCondLst>
                              <p:cond delay="3500"/>
                            </p:stCondLst>
                            <p:childTnLst>
                              <p:par>
                                <p:cTn id="29" presetID="23" presetClass="entr" presetSubtype="16" fill="hold" nodeType="afterEffect">
                                  <p:stCondLst>
                                    <p:cond delay="50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childTnLst>
                          </p:cTn>
                        </p:par>
                        <p:par>
                          <p:cTn id="33" fill="hold">
                            <p:stCondLst>
                              <p:cond delay="4500"/>
                            </p:stCondLst>
                            <p:childTnLst>
                              <p:par>
                                <p:cTn id="34" presetID="22" presetClass="entr" presetSubtype="2" fill="hold" nodeType="afterEffect">
                                  <p:stCondLst>
                                    <p:cond delay="50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Sams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222" name="Rectangle 6"/>
          <p:cNvSpPr>
            <a:spLocks noChangeArrowheads="1"/>
          </p:cNvSpPr>
          <p:nvPr/>
        </p:nvSpPr>
        <p:spPr bwMode="auto">
          <a:xfrm>
            <a:off x="207825" y="5645008"/>
            <a:ext cx="8748713" cy="1191095"/>
          </a:xfrm>
          <a:prstGeom prst="rect">
            <a:avLst/>
          </a:prstGeom>
          <a:solidFill>
            <a:srgbClr val="EAEAEA">
              <a:alpha val="62000"/>
            </a:srgbClr>
          </a:solidFill>
          <a:ln w="12700">
            <a:noFill/>
            <a:miter lim="800000"/>
            <a:headEnd type="none" w="sm" len="sm"/>
            <a:tailEnd type="none" w="sm" len="sm"/>
          </a:ln>
          <a:effectLst>
            <a:outerShdw dist="35921" dir="2700000" algn="ctr" rotWithShape="0">
              <a:srgbClr val="FFFF00"/>
            </a:outerShdw>
          </a:effectLst>
        </p:spPr>
        <p:txBody>
          <a:bodyPr>
            <a:spAutoFit/>
          </a:bodyPr>
          <a:lstStyle/>
          <a:p>
            <a:pPr algn="just" fontAlgn="base">
              <a:lnSpc>
                <a:spcPct val="85000"/>
              </a:lnSpc>
              <a:spcBef>
                <a:spcPct val="0"/>
              </a:spcBef>
              <a:spcAft>
                <a:spcPct val="0"/>
              </a:spcAft>
            </a:pPr>
            <a:r>
              <a:rPr lang="en-US" sz="2800" b="1" dirty="0" smtClean="0">
                <a:solidFill>
                  <a:srgbClr val="000000"/>
                </a:solidFill>
                <a:effectLst>
                  <a:outerShdw blurRad="38100" dist="38100" dir="2700000" algn="tl">
                    <a:srgbClr val="FFFFFF"/>
                  </a:outerShdw>
                </a:effectLst>
                <a:latin typeface="Bookman Old Style" pitchFamily="18" charset="0"/>
                <a:cs typeface="Arial" pitchFamily="34" charset="0"/>
              </a:rPr>
              <a:t>“And he said unto them, Out of the eater came forth meat, and out of the strong came forth sweetness” - </a:t>
            </a:r>
            <a:r>
              <a:rPr lang="en-US" sz="2800" b="1" dirty="0" smtClean="0">
                <a:ln>
                  <a:solidFill>
                    <a:srgbClr val="000000"/>
                  </a:solidFill>
                </a:ln>
                <a:solidFill>
                  <a:srgbClr val="CC0000"/>
                </a:solidFill>
                <a:latin typeface="Arial" pitchFamily="34" charset="0"/>
                <a:cs typeface="Arial" pitchFamily="34" charset="0"/>
              </a:rPr>
              <a:t>Judges 14:14</a:t>
            </a:r>
            <a:endParaRPr lang="en-AU" sz="2800" b="1" dirty="0" smtClean="0">
              <a:ln>
                <a:solidFill>
                  <a:srgbClr val="000000"/>
                </a:solidFill>
              </a:ln>
              <a:solidFill>
                <a:srgbClr val="CC0000"/>
              </a:solidFill>
              <a:latin typeface="Arial" pitchFamily="34" charset="0"/>
              <a:cs typeface="Arial" pitchFamily="34" charset="0"/>
            </a:endParaRPr>
          </a:p>
        </p:txBody>
      </p:sp>
      <p:sp>
        <p:nvSpPr>
          <p:cNvPr id="9223" name="Text Box 7"/>
          <p:cNvSpPr txBox="1">
            <a:spLocks noChangeArrowheads="1"/>
          </p:cNvSpPr>
          <p:nvPr/>
        </p:nvSpPr>
        <p:spPr bwMode="auto">
          <a:xfrm>
            <a:off x="179388" y="106363"/>
            <a:ext cx="4824412" cy="1569660"/>
          </a:xfrm>
          <a:prstGeom prst="rect">
            <a:avLst/>
          </a:prstGeom>
          <a:noFill/>
          <a:ln w="9525">
            <a:noFill/>
            <a:miter lim="800000"/>
            <a:headEnd/>
            <a:tailEnd/>
          </a:ln>
          <a:effectLst>
            <a:outerShdw dist="35921" dir="2700000" algn="ctr" rotWithShape="0">
              <a:srgbClr val="FFFF00"/>
            </a:outerShdw>
          </a:effectLst>
        </p:spPr>
        <p:txBody>
          <a:bodyPr>
            <a:spAutoFit/>
          </a:bodyPr>
          <a:lstStyle/>
          <a:p>
            <a:pPr fontAlgn="base">
              <a:spcBef>
                <a:spcPct val="50000"/>
              </a:spcBef>
              <a:spcAft>
                <a:spcPct val="0"/>
              </a:spcAft>
            </a:pPr>
            <a:r>
              <a:rPr lang="en-AU" sz="3200" b="1" dirty="0" smtClean="0">
                <a:solidFill>
                  <a:srgbClr val="000000"/>
                </a:solidFill>
                <a:latin typeface="Arial" pitchFamily="34" charset="0"/>
                <a:cs typeface="Arial" pitchFamily="34" charset="0"/>
              </a:rPr>
              <a:t>“He turned aside to see the ruin of the lion”    </a:t>
            </a:r>
            <a:r>
              <a:rPr lang="en-AU" sz="3200" b="1" dirty="0" smtClean="0">
                <a:ln>
                  <a:solidFill>
                    <a:srgbClr val="000000"/>
                  </a:solidFill>
                </a:ln>
                <a:solidFill>
                  <a:srgbClr val="FF0000"/>
                </a:solidFill>
                <a:latin typeface="Arial" pitchFamily="34" charset="0"/>
                <a:cs typeface="Arial" pitchFamily="34" charset="0"/>
              </a:rPr>
              <a:t>Judges 14:8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1000" fill="hold"/>
                                        <p:tgtEl>
                                          <p:spTgt spid="9221"/>
                                        </p:tgtEl>
                                        <p:attrNameLst>
                                          <p:attrName>ppt_w</p:attrName>
                                        </p:attrNameLst>
                                      </p:cBhvr>
                                      <p:tavLst>
                                        <p:tav tm="0">
                                          <p:val>
                                            <p:fltVal val="0"/>
                                          </p:val>
                                        </p:tav>
                                        <p:tav tm="100000">
                                          <p:val>
                                            <p:strVal val="#ppt_w"/>
                                          </p:val>
                                        </p:tav>
                                      </p:tavLst>
                                    </p:anim>
                                    <p:anim calcmode="lin" valueType="num">
                                      <p:cBhvr>
                                        <p:cTn id="8" dur="1000" fill="hold"/>
                                        <p:tgtEl>
                                          <p:spTgt spid="9221"/>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9223"/>
                                        </p:tgtEl>
                                        <p:attrNameLst>
                                          <p:attrName>style.visibility</p:attrName>
                                        </p:attrNameLst>
                                      </p:cBhvr>
                                      <p:to>
                                        <p:strVal val="visible"/>
                                      </p:to>
                                    </p:set>
                                    <p:anim calcmode="lin" valueType="num">
                                      <p:cBhvr>
                                        <p:cTn id="12" dur="500" fill="hold"/>
                                        <p:tgtEl>
                                          <p:spTgt spid="9223"/>
                                        </p:tgtEl>
                                        <p:attrNameLst>
                                          <p:attrName>ppt_w</p:attrName>
                                        </p:attrNameLst>
                                      </p:cBhvr>
                                      <p:tavLst>
                                        <p:tav tm="0">
                                          <p:val>
                                            <p:fltVal val="0"/>
                                          </p:val>
                                        </p:tav>
                                        <p:tav tm="100000">
                                          <p:val>
                                            <p:strVal val="#ppt_w"/>
                                          </p:val>
                                        </p:tav>
                                      </p:tavLst>
                                    </p:anim>
                                    <p:anim calcmode="lin" valueType="num">
                                      <p:cBhvr>
                                        <p:cTn id="13" dur="500" fill="hold"/>
                                        <p:tgtEl>
                                          <p:spTgt spid="922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smtClean="0"/>
              <a:t>The ruin of the lion </a:t>
            </a:r>
            <a:r>
              <a:rPr lang="en-AU" sz="4000" dirty="0" smtClean="0"/>
              <a:t>–</a:t>
            </a:r>
            <a:r>
              <a:rPr lang="en-AU" sz="4000" dirty="0" smtClean="0">
                <a:ln w="22225">
                  <a:solidFill>
                    <a:schemeClr val="tx1"/>
                  </a:solidFill>
                </a:ln>
                <a:solidFill>
                  <a:srgbClr val="FF0000"/>
                </a:solidFill>
                <a:effectLst/>
              </a:rPr>
              <a:t> Judges 14:8</a:t>
            </a:r>
            <a:endParaRPr lang="en-AU" sz="4000" dirty="0">
              <a:ln w="22225">
                <a:solidFill>
                  <a:schemeClr val="tx1"/>
                </a:solidFill>
              </a:ln>
              <a:solidFill>
                <a:srgbClr val="FF0000"/>
              </a:solidFill>
              <a:effectLst/>
            </a:endParaRPr>
          </a:p>
        </p:txBody>
      </p:sp>
      <p:sp>
        <p:nvSpPr>
          <p:cNvPr id="90115" name="Rectangle 3"/>
          <p:cNvSpPr>
            <a:spLocks noGrp="1" noChangeArrowheads="1"/>
          </p:cNvSpPr>
          <p:nvPr>
            <p:ph type="subTitle" idx="1"/>
          </p:nvPr>
        </p:nvSpPr>
        <p:spPr>
          <a:xfrm>
            <a:off x="139985" y="908050"/>
            <a:ext cx="8810050" cy="5492750"/>
          </a:xfrm>
        </p:spPr>
        <p:txBody>
          <a:bodyPr/>
          <a:lstStyle/>
          <a:p>
            <a:pPr marL="533400" indent="-533400">
              <a:spcBef>
                <a:spcPts val="0"/>
              </a:spcBef>
              <a:spcAft>
                <a:spcPts val="600"/>
              </a:spcAft>
            </a:pPr>
            <a:r>
              <a:rPr lang="en-AU" dirty="0" smtClean="0">
                <a:solidFill>
                  <a:srgbClr val="00FF00"/>
                </a:solidFill>
              </a:rPr>
              <a:t>“he returned to take her”</a:t>
            </a:r>
            <a:r>
              <a:rPr lang="en-AU" dirty="0" smtClean="0"/>
              <a:t> – Samson’s flesh is in control. </a:t>
            </a:r>
            <a:r>
              <a:rPr lang="en-AU" i="1" dirty="0" err="1" smtClean="0">
                <a:ln>
                  <a:solidFill>
                    <a:schemeClr val="tx1"/>
                  </a:solidFill>
                </a:ln>
                <a:solidFill>
                  <a:srgbClr val="FFC000"/>
                </a:solidFill>
              </a:rPr>
              <a:t>Eshtaol</a:t>
            </a:r>
            <a:r>
              <a:rPr lang="en-AU" dirty="0" smtClean="0">
                <a:ln>
                  <a:solidFill>
                    <a:schemeClr val="tx1"/>
                  </a:solidFill>
                </a:ln>
                <a:solidFill>
                  <a:srgbClr val="FFC000"/>
                </a:solidFill>
              </a:rPr>
              <a:t> ascendant</a:t>
            </a:r>
            <a:r>
              <a:rPr lang="en-AU" dirty="0" smtClean="0"/>
              <a:t>.</a:t>
            </a:r>
          </a:p>
          <a:p>
            <a:pPr marL="533400" indent="-533400">
              <a:spcBef>
                <a:spcPts val="0"/>
              </a:spcBef>
              <a:spcAft>
                <a:spcPts val="600"/>
              </a:spcAft>
            </a:pPr>
            <a:r>
              <a:rPr lang="en-AU" dirty="0" smtClean="0">
                <a:solidFill>
                  <a:srgbClr val="00FF00"/>
                </a:solidFill>
              </a:rPr>
              <a:t>“he turned aside” </a:t>
            </a:r>
            <a:r>
              <a:rPr lang="en-AU" dirty="0" smtClean="0"/>
              <a:t>– </a:t>
            </a:r>
            <a:r>
              <a:rPr lang="en-AU" i="1" dirty="0" err="1" smtClean="0">
                <a:ln>
                  <a:solidFill>
                    <a:schemeClr val="tx1"/>
                  </a:solidFill>
                </a:ln>
                <a:solidFill>
                  <a:srgbClr val="00FFFF"/>
                </a:solidFill>
              </a:rPr>
              <a:t>Zorah</a:t>
            </a:r>
            <a:r>
              <a:rPr lang="en-AU" dirty="0" smtClean="0">
                <a:ln>
                  <a:solidFill>
                    <a:schemeClr val="tx1"/>
                  </a:solidFill>
                </a:ln>
                <a:solidFill>
                  <a:srgbClr val="00FFFF"/>
                </a:solidFill>
              </a:rPr>
              <a:t> intervenes</a:t>
            </a:r>
            <a:r>
              <a:rPr lang="en-AU" dirty="0" smtClean="0"/>
              <a:t>.</a:t>
            </a:r>
          </a:p>
          <a:p>
            <a:pPr>
              <a:spcBef>
                <a:spcPts val="0"/>
              </a:spcBef>
              <a:spcAft>
                <a:spcPts val="600"/>
              </a:spcAft>
            </a:pPr>
            <a:r>
              <a:rPr lang="en-AU" dirty="0" smtClean="0">
                <a:solidFill>
                  <a:srgbClr val="00FF00"/>
                </a:solidFill>
              </a:rPr>
              <a:t>“carcase” </a:t>
            </a:r>
            <a:r>
              <a:rPr lang="en-AU" dirty="0" smtClean="0"/>
              <a:t>– </a:t>
            </a:r>
            <a:r>
              <a:rPr lang="en-US" i="1" dirty="0" err="1" smtClean="0"/>
              <a:t>mappeleth</a:t>
            </a:r>
            <a:r>
              <a:rPr lang="en-US" dirty="0" smtClean="0"/>
              <a:t> - carcass, ruin, overthrow.</a:t>
            </a:r>
          </a:p>
          <a:p>
            <a:pPr marL="533400" indent="-533400">
              <a:spcBef>
                <a:spcPts val="0"/>
              </a:spcBef>
              <a:spcAft>
                <a:spcPts val="600"/>
              </a:spcAft>
            </a:pPr>
            <a:r>
              <a:rPr lang="en-AU" dirty="0" smtClean="0">
                <a:solidFill>
                  <a:srgbClr val="00FF00"/>
                </a:solidFill>
              </a:rPr>
              <a:t>“a swarm of </a:t>
            </a:r>
            <a:r>
              <a:rPr lang="en-AU" u="sng" dirty="0" smtClean="0">
                <a:solidFill>
                  <a:srgbClr val="00FF00"/>
                </a:solidFill>
              </a:rPr>
              <a:t>bees</a:t>
            </a:r>
            <a:r>
              <a:rPr lang="en-AU" dirty="0" smtClean="0">
                <a:solidFill>
                  <a:srgbClr val="00FF00"/>
                </a:solidFill>
              </a:rPr>
              <a:t>” </a:t>
            </a:r>
            <a:r>
              <a:rPr lang="en-AU" dirty="0" smtClean="0"/>
              <a:t>– </a:t>
            </a:r>
            <a:r>
              <a:rPr lang="en-AU" i="1" dirty="0" err="1" smtClean="0"/>
              <a:t>deborah</a:t>
            </a:r>
            <a:r>
              <a:rPr lang="en-AU" dirty="0" smtClean="0"/>
              <a:t> – (in the sense of orderly motion); bees. (</a:t>
            </a:r>
            <a:r>
              <a:rPr lang="en-AU" sz="3600" i="1" dirty="0" err="1" smtClean="0">
                <a:ln>
                  <a:solidFill>
                    <a:schemeClr val="tx1"/>
                  </a:solidFill>
                </a:ln>
                <a:solidFill>
                  <a:srgbClr val="00FFFF"/>
                </a:solidFill>
              </a:rPr>
              <a:t>Zorah</a:t>
            </a:r>
            <a:r>
              <a:rPr lang="en-AU" dirty="0" smtClean="0"/>
              <a:t>)</a:t>
            </a:r>
          </a:p>
          <a:p>
            <a:pPr marL="533400" indent="-533400">
              <a:spcBef>
                <a:spcPts val="0"/>
              </a:spcBef>
              <a:spcAft>
                <a:spcPts val="600"/>
              </a:spcAft>
            </a:pPr>
            <a:r>
              <a:rPr lang="en-AU" dirty="0" smtClean="0">
                <a:solidFill>
                  <a:srgbClr val="00FF00"/>
                </a:solidFill>
              </a:rPr>
              <a:t>“honey” </a:t>
            </a:r>
            <a:r>
              <a:rPr lang="en-AU" dirty="0" smtClean="0"/>
              <a:t>– See </a:t>
            </a:r>
            <a:r>
              <a:rPr lang="en-AU" dirty="0" smtClean="0">
                <a:ln w="22225">
                  <a:solidFill>
                    <a:schemeClr val="tx1"/>
                  </a:solidFill>
                </a:ln>
                <a:solidFill>
                  <a:srgbClr val="FF0000"/>
                </a:solidFill>
              </a:rPr>
              <a:t>Prov. 24:13</a:t>
            </a:r>
            <a:r>
              <a:rPr lang="en-AU" dirty="0" smtClean="0"/>
              <a:t>.</a:t>
            </a:r>
          </a:p>
          <a:p>
            <a:pPr>
              <a:spcBef>
                <a:spcPts val="0"/>
              </a:spcBef>
              <a:spcAft>
                <a:spcPts val="600"/>
              </a:spcAft>
            </a:pPr>
            <a:r>
              <a:rPr lang="en-AU" dirty="0" smtClean="0">
                <a:solidFill>
                  <a:srgbClr val="00FF00"/>
                </a:solidFill>
              </a:rPr>
              <a:t>“carcase” </a:t>
            </a:r>
            <a:r>
              <a:rPr lang="en-AU" dirty="0" smtClean="0"/>
              <a:t>- </a:t>
            </a:r>
            <a:r>
              <a:rPr lang="en-US" i="1" dirty="0" err="1" smtClean="0"/>
              <a:t>geviyâh</a:t>
            </a:r>
            <a:r>
              <a:rPr lang="en-US" i="1" dirty="0" smtClean="0"/>
              <a:t> </a:t>
            </a:r>
            <a:r>
              <a:rPr lang="en-US" dirty="0" smtClean="0"/>
              <a:t>- a corpse, carcass, dead body.</a:t>
            </a:r>
          </a:p>
          <a:p>
            <a:pPr marL="533400" indent="-533400">
              <a:spcBef>
                <a:spcPts val="0"/>
              </a:spcBef>
              <a:spcAft>
                <a:spcPts val="600"/>
              </a:spcAft>
            </a:pPr>
            <a:endParaRPr lang="en-A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smtClean="0"/>
              <a:t>Divided families - </a:t>
            </a:r>
            <a:r>
              <a:rPr lang="en-AU" sz="4000" dirty="0" smtClean="0">
                <a:ln w="22225">
                  <a:solidFill>
                    <a:schemeClr val="tx1"/>
                  </a:solidFill>
                </a:ln>
                <a:solidFill>
                  <a:srgbClr val="FF0000"/>
                </a:solidFill>
                <a:effectLst/>
              </a:rPr>
              <a:t>Judges 14</a:t>
            </a:r>
            <a:endParaRPr lang="en-AU" sz="4000" dirty="0">
              <a:ln w="22225">
                <a:solidFill>
                  <a:schemeClr val="tx1"/>
                </a:solidFill>
              </a:ln>
              <a:solidFill>
                <a:srgbClr val="FF0000"/>
              </a:solidFill>
              <a:effectLst/>
            </a:endParaRPr>
          </a:p>
        </p:txBody>
      </p:sp>
      <p:sp>
        <p:nvSpPr>
          <p:cNvPr id="90115" name="Rectangle 3"/>
          <p:cNvSpPr>
            <a:spLocks noGrp="1" noChangeArrowheads="1"/>
          </p:cNvSpPr>
          <p:nvPr>
            <p:ph type="subTitle" idx="1"/>
          </p:nvPr>
        </p:nvSpPr>
        <p:spPr>
          <a:xfrm>
            <a:off x="96980" y="908050"/>
            <a:ext cx="8894620" cy="5568950"/>
          </a:xfrm>
        </p:spPr>
        <p:txBody>
          <a:bodyPr/>
          <a:lstStyle/>
          <a:p>
            <a:pPr marL="533400" indent="-533400">
              <a:lnSpc>
                <a:spcPct val="95000"/>
              </a:lnSpc>
              <a:spcBef>
                <a:spcPts val="0"/>
              </a:spcBef>
              <a:spcAft>
                <a:spcPts val="600"/>
              </a:spcAft>
            </a:pPr>
            <a:r>
              <a:rPr lang="en-AU" dirty="0" smtClean="0">
                <a:ln w="22225">
                  <a:solidFill>
                    <a:schemeClr val="tx1"/>
                  </a:solidFill>
                </a:ln>
                <a:solidFill>
                  <a:srgbClr val="FF0000"/>
                </a:solidFill>
              </a:rPr>
              <a:t>V.9 </a:t>
            </a:r>
            <a:r>
              <a:rPr lang="en-AU" dirty="0" smtClean="0"/>
              <a:t>–</a:t>
            </a:r>
            <a:r>
              <a:rPr lang="en-AU" dirty="0" smtClean="0">
                <a:solidFill>
                  <a:srgbClr val="00FF00"/>
                </a:solidFill>
              </a:rPr>
              <a:t> “but he told them not” </a:t>
            </a:r>
            <a:r>
              <a:rPr lang="en-AU" dirty="0" smtClean="0"/>
              <a:t>– Samson knew his parents would interpret the vineyard experience as God’s intervention in his life to turn him around.</a:t>
            </a:r>
          </a:p>
          <a:p>
            <a:pPr marL="533400" indent="-533400">
              <a:lnSpc>
                <a:spcPct val="95000"/>
              </a:lnSpc>
              <a:spcBef>
                <a:spcPts val="0"/>
              </a:spcBef>
              <a:spcAft>
                <a:spcPts val="600"/>
              </a:spcAft>
            </a:pPr>
            <a:r>
              <a:rPr lang="en-AU" dirty="0" smtClean="0">
                <a:ln w="22225">
                  <a:solidFill>
                    <a:schemeClr val="tx1"/>
                  </a:solidFill>
                </a:ln>
                <a:solidFill>
                  <a:srgbClr val="FF0000"/>
                </a:solidFill>
              </a:rPr>
              <a:t>V.10</a:t>
            </a:r>
            <a:r>
              <a:rPr lang="en-AU" dirty="0" smtClean="0"/>
              <a:t> – </a:t>
            </a:r>
            <a:r>
              <a:rPr lang="en-AU" dirty="0" smtClean="0">
                <a:solidFill>
                  <a:srgbClr val="00FF00"/>
                </a:solidFill>
              </a:rPr>
              <a:t>“So his father went down” </a:t>
            </a:r>
            <a:r>
              <a:rPr lang="en-AU" dirty="0" smtClean="0"/>
              <a:t>– But not his </a:t>
            </a:r>
            <a:r>
              <a:rPr lang="en-AU" dirty="0" smtClean="0"/>
              <a:t>mother, </a:t>
            </a:r>
            <a:r>
              <a:rPr lang="en-AU" dirty="0" smtClean="0"/>
              <a:t>revealing her attitude.</a:t>
            </a:r>
          </a:p>
          <a:p>
            <a:pPr marL="533400" indent="-533400">
              <a:lnSpc>
                <a:spcPct val="95000"/>
              </a:lnSpc>
              <a:spcBef>
                <a:spcPts val="0"/>
              </a:spcBef>
              <a:spcAft>
                <a:spcPts val="600"/>
              </a:spcAft>
            </a:pPr>
            <a:r>
              <a:rPr lang="en-AU" dirty="0" smtClean="0">
                <a:ln w="22225">
                  <a:solidFill>
                    <a:schemeClr val="tx1"/>
                  </a:solidFill>
                </a:ln>
                <a:solidFill>
                  <a:srgbClr val="FF0000"/>
                </a:solidFill>
              </a:rPr>
              <a:t>V.11</a:t>
            </a:r>
            <a:r>
              <a:rPr lang="en-AU" dirty="0" smtClean="0"/>
              <a:t> – </a:t>
            </a:r>
            <a:r>
              <a:rPr lang="en-AU" dirty="0" smtClean="0">
                <a:solidFill>
                  <a:srgbClr val="00FF00"/>
                </a:solidFill>
              </a:rPr>
              <a:t>“when they saw him” </a:t>
            </a:r>
            <a:r>
              <a:rPr lang="en-AU" dirty="0" smtClean="0"/>
              <a:t>– Suspicious Philistines appoint 30 ‘watch dogs’.</a:t>
            </a:r>
          </a:p>
          <a:p>
            <a:pPr>
              <a:lnSpc>
                <a:spcPct val="95000"/>
              </a:lnSpc>
              <a:spcBef>
                <a:spcPts val="0"/>
              </a:spcBef>
              <a:spcAft>
                <a:spcPts val="600"/>
              </a:spcAft>
            </a:pPr>
            <a:r>
              <a:rPr lang="en-AU" dirty="0" smtClean="0">
                <a:ln w="22225">
                  <a:solidFill>
                    <a:schemeClr val="tx1"/>
                  </a:solidFill>
                </a:ln>
                <a:solidFill>
                  <a:srgbClr val="FF0000"/>
                </a:solidFill>
              </a:rPr>
              <a:t>V.12-18</a:t>
            </a:r>
            <a:r>
              <a:rPr lang="en-AU" dirty="0" smtClean="0"/>
              <a:t> – </a:t>
            </a:r>
            <a:r>
              <a:rPr lang="en-AU" dirty="0" smtClean="0">
                <a:solidFill>
                  <a:srgbClr val="00FF00"/>
                </a:solidFill>
              </a:rPr>
              <a:t>“riddle” </a:t>
            </a:r>
            <a:r>
              <a:rPr lang="en-AU" dirty="0" smtClean="0"/>
              <a:t>- </a:t>
            </a:r>
            <a:r>
              <a:rPr lang="en-US" i="1" dirty="0" err="1" smtClean="0"/>
              <a:t>chîydâh</a:t>
            </a:r>
            <a:r>
              <a:rPr lang="en-US" i="1" dirty="0" smtClean="0"/>
              <a:t> </a:t>
            </a:r>
            <a:r>
              <a:rPr lang="en-US" dirty="0" smtClean="0"/>
              <a:t>- a puzzle; hence a trick, conundrum. Aggravating riddle ensures a week of turbulence.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err="1" smtClean="0"/>
              <a:t>Elpis</a:t>
            </a:r>
            <a:r>
              <a:rPr lang="en-AU" sz="4400" dirty="0" smtClean="0"/>
              <a:t> Israel pg. 68</a:t>
            </a:r>
            <a:endParaRPr lang="en-AU" sz="4400" dirty="0">
              <a:solidFill>
                <a:srgbClr val="FF0000"/>
              </a:solidFill>
            </a:endParaRPr>
          </a:p>
        </p:txBody>
      </p:sp>
      <p:sp>
        <p:nvSpPr>
          <p:cNvPr id="90115" name="Rectangle 3"/>
          <p:cNvSpPr>
            <a:spLocks noGrp="1" noChangeArrowheads="1"/>
          </p:cNvSpPr>
          <p:nvPr>
            <p:ph type="subTitle" idx="1"/>
          </p:nvPr>
        </p:nvSpPr>
        <p:spPr>
          <a:xfrm>
            <a:off x="408710" y="935760"/>
            <a:ext cx="8305800" cy="5400675"/>
          </a:xfrm>
        </p:spPr>
        <p:txBody>
          <a:bodyPr/>
          <a:lstStyle/>
          <a:p>
            <a:pPr marL="0" indent="0" algn="just">
              <a:lnSpc>
                <a:spcPct val="95000"/>
              </a:lnSpc>
              <a:spcBef>
                <a:spcPts val="0"/>
              </a:spcBef>
              <a:buNone/>
            </a:pPr>
            <a:r>
              <a:rPr lang="en-US" dirty="0" smtClean="0"/>
              <a:t>All the posterity of Adam, when they attain the age of puberty, and their eyes are in the opening crisis, begin to eat of the Tree of the Knowledge of good and evil. Previous to that natural change, they are in their </a:t>
            </a:r>
            <a:r>
              <a:rPr lang="en-US" dirty="0" err="1" smtClean="0"/>
              <a:t>innocency</a:t>
            </a:r>
            <a:r>
              <a:rPr lang="en-US" dirty="0" smtClean="0"/>
              <a:t>. But, thenceforth, the world, as a serpent-entwined fruit tree, stands before the mind, enticing it to take and eat, and enjoy the good things it affords. </a:t>
            </a:r>
            <a:r>
              <a:rPr lang="en-US" dirty="0" smtClean="0">
                <a:solidFill>
                  <a:srgbClr val="FFFF00"/>
                </a:solidFill>
              </a:rPr>
              <a:t>To speculate upon the lawfulness of compliance is partly to give consent</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err="1" smtClean="0"/>
              <a:t>Elpis</a:t>
            </a:r>
            <a:r>
              <a:rPr lang="en-AU" sz="4400" dirty="0" smtClean="0"/>
              <a:t> Israel pg. 68</a:t>
            </a:r>
            <a:endParaRPr lang="en-AU" sz="4400" dirty="0">
              <a:solidFill>
                <a:srgbClr val="FF0000"/>
              </a:solidFill>
            </a:endParaRPr>
          </a:p>
        </p:txBody>
      </p:sp>
      <p:sp>
        <p:nvSpPr>
          <p:cNvPr id="90115" name="Rectangle 3"/>
          <p:cNvSpPr>
            <a:spLocks noGrp="1" noChangeArrowheads="1"/>
          </p:cNvSpPr>
          <p:nvPr>
            <p:ph type="subTitle" idx="1"/>
          </p:nvPr>
        </p:nvSpPr>
        <p:spPr>
          <a:xfrm>
            <a:off x="278535" y="935760"/>
            <a:ext cx="8588375" cy="5400675"/>
          </a:xfrm>
          <a:noFill/>
          <a:ln w="9525">
            <a:noFill/>
            <a:miter lim="800000"/>
            <a:headEnd/>
            <a:tailEnd/>
          </a:ln>
        </p:spPr>
        <p:txBody>
          <a:bodyPr vert="horz" wrap="square" lIns="92075" tIns="46037" rIns="92075" bIns="46037" numCol="1" anchor="t" anchorCtr="0" compatLnSpc="1">
            <a:prstTxWarp prst="textNoShape">
              <a:avLst/>
            </a:prstTxWarp>
          </a:bodyPr>
          <a:lstStyle/>
          <a:p>
            <a:pPr marL="0" indent="0" algn="just">
              <a:lnSpc>
                <a:spcPct val="95000"/>
              </a:lnSpc>
              <a:spcBef>
                <a:spcPts val="0"/>
              </a:spcBef>
              <a:buNone/>
            </a:pPr>
            <a:r>
              <a:rPr lang="en-US" sz="3000" dirty="0" smtClean="0">
                <a:solidFill>
                  <a:srgbClr val="FFFF00"/>
                </a:solidFill>
              </a:rPr>
              <a:t>There must be no reasoning upon the harmlessness of conforming to the world</a:t>
            </a:r>
            <a:r>
              <a:rPr lang="en-US" sz="3000" dirty="0" smtClean="0"/>
              <a:t>. Its enticements without, and the sympathizing instincts of the flesh within, must be instantly suppressed; for, </a:t>
            </a:r>
            <a:r>
              <a:rPr lang="en-US" sz="3000" dirty="0" smtClean="0">
                <a:solidFill>
                  <a:srgbClr val="FFFF00"/>
                </a:solidFill>
              </a:rPr>
              <a:t>to hold a parley with its lusts, is dangerous</a:t>
            </a:r>
            <a:r>
              <a:rPr lang="en-US" sz="3000" dirty="0" smtClean="0"/>
              <a:t>. When one is seduced by the deceitfulness of sin, </a:t>
            </a:r>
            <a:r>
              <a:rPr lang="en-US" sz="3000" dirty="0" smtClean="0"/>
              <a:t>“he </a:t>
            </a:r>
            <a:r>
              <a:rPr lang="en-US" sz="3000" dirty="0" smtClean="0"/>
              <a:t>is drawn away of his own lusts, and enticed. Then when lust hath conceived, it </a:t>
            </a:r>
            <a:r>
              <a:rPr lang="en-US" sz="3000" dirty="0" err="1" smtClean="0"/>
              <a:t>bringeth</a:t>
            </a:r>
            <a:r>
              <a:rPr lang="en-US" sz="3000" dirty="0" smtClean="0"/>
              <a:t> forth sin ; and sin when it is finished, </a:t>
            </a:r>
            <a:r>
              <a:rPr lang="en-US" sz="3000" dirty="0" err="1" smtClean="0"/>
              <a:t>bringeth</a:t>
            </a:r>
            <a:r>
              <a:rPr lang="en-US" sz="3000" dirty="0" smtClean="0"/>
              <a:t> forth death</a:t>
            </a:r>
            <a:r>
              <a:rPr lang="en-US" sz="3000" dirty="0" smtClean="0"/>
              <a:t>,” </a:t>
            </a:r>
            <a:r>
              <a:rPr lang="en-US" sz="3000" dirty="0" smtClean="0"/>
              <a:t>in other words, he plucks the forbidden fruit, and dies, if not forgiven.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838200"/>
          </a:xfrm>
        </p:spPr>
        <p:txBody>
          <a:bodyPr/>
          <a:lstStyle/>
          <a:p>
            <a:r>
              <a:rPr lang="en-AU" sz="4400" dirty="0" err="1" smtClean="0"/>
              <a:t>Plowing</a:t>
            </a:r>
            <a:r>
              <a:rPr lang="en-AU" sz="4400" dirty="0" smtClean="0"/>
              <a:t> with the heifer</a:t>
            </a:r>
            <a:endParaRPr lang="en-AU" sz="4400" dirty="0">
              <a:solidFill>
                <a:srgbClr val="FF0000"/>
              </a:solidFill>
            </a:endParaRPr>
          </a:p>
        </p:txBody>
      </p:sp>
      <p:sp>
        <p:nvSpPr>
          <p:cNvPr id="90115" name="Rectangle 3"/>
          <p:cNvSpPr>
            <a:spLocks noGrp="1" noChangeArrowheads="1"/>
          </p:cNvSpPr>
          <p:nvPr>
            <p:ph type="subTitle" idx="1"/>
          </p:nvPr>
        </p:nvSpPr>
        <p:spPr>
          <a:xfrm>
            <a:off x="408710" y="4206875"/>
            <a:ext cx="8305800" cy="2193925"/>
          </a:xfrm>
        </p:spPr>
        <p:txBody>
          <a:bodyPr/>
          <a:lstStyle/>
          <a:p>
            <a:pPr marL="0" indent="0" algn="just">
              <a:lnSpc>
                <a:spcPct val="85000"/>
              </a:lnSpc>
              <a:spcBef>
                <a:spcPts val="0"/>
              </a:spcBef>
              <a:buNone/>
            </a:pPr>
            <a:r>
              <a:rPr lang="en-US" dirty="0" smtClean="0">
                <a:latin typeface="Bookman Old Style" pitchFamily="18" charset="0"/>
              </a:rPr>
              <a:t>“Ephraim was a trained heifer, that </a:t>
            </a:r>
            <a:r>
              <a:rPr lang="en-US" dirty="0" err="1" smtClean="0">
                <a:latin typeface="Bookman Old Style" pitchFamily="18" charset="0"/>
              </a:rPr>
              <a:t>loveth</a:t>
            </a:r>
            <a:r>
              <a:rPr lang="en-US" dirty="0" smtClean="0">
                <a:latin typeface="Bookman Old Style" pitchFamily="18" charset="0"/>
              </a:rPr>
              <a:t> to tread out the corn, and I spared her fair neck, but I will put Ephraim to the yoke” - </a:t>
            </a:r>
            <a:r>
              <a:rPr lang="en-US" dirty="0" smtClean="0">
                <a:ln w="22225">
                  <a:solidFill>
                    <a:schemeClr val="tx1"/>
                  </a:solidFill>
                </a:ln>
                <a:solidFill>
                  <a:srgbClr val="FF0000"/>
                </a:solidFill>
              </a:rPr>
              <a:t>Hosea 10:11 </a:t>
            </a:r>
            <a:r>
              <a:rPr lang="en-US" dirty="0" smtClean="0"/>
              <a:t>(</a:t>
            </a:r>
            <a:r>
              <a:rPr lang="en-US" dirty="0" smtClean="0">
                <a:ln>
                  <a:solidFill>
                    <a:schemeClr val="tx1"/>
                  </a:solidFill>
                </a:ln>
                <a:solidFill>
                  <a:srgbClr val="FF66CC"/>
                </a:solidFill>
              </a:rPr>
              <a:t>RSV</a:t>
            </a:r>
            <a:r>
              <a:rPr lang="en-US" dirty="0" smtClean="0"/>
              <a:t>)</a:t>
            </a:r>
          </a:p>
        </p:txBody>
      </p:sp>
      <p:sp>
        <p:nvSpPr>
          <p:cNvPr id="4" name="TextBox 3"/>
          <p:cNvSpPr txBox="1"/>
          <p:nvPr/>
        </p:nvSpPr>
        <p:spPr>
          <a:xfrm>
            <a:off x="145469" y="810480"/>
            <a:ext cx="8846131" cy="2976199"/>
          </a:xfrm>
          <a:prstGeom prst="rect">
            <a:avLst/>
          </a:prstGeom>
          <a:noFill/>
        </p:spPr>
        <p:txBody>
          <a:bodyPr wrap="square" rtlCol="0">
            <a:spAutoFit/>
          </a:bodyPr>
          <a:lstStyle/>
          <a:p>
            <a:pPr marL="568325" indent="-568325">
              <a:lnSpc>
                <a:spcPct val="95000"/>
              </a:lnSpc>
              <a:spcAft>
                <a:spcPts val="600"/>
              </a:spcAft>
              <a:buClr>
                <a:srgbClr val="FFFF00"/>
              </a:buClr>
              <a:buFont typeface="Wingdings" pitchFamily="2" charset="2"/>
              <a:buChar char="v"/>
            </a:pPr>
            <a:r>
              <a:rPr lang="en-US" sz="3200" b="1" dirty="0" smtClean="0">
                <a:ln w="22225">
                  <a:solidFill>
                    <a:schemeClr val="tx1"/>
                  </a:solidFill>
                </a:ln>
                <a:solidFill>
                  <a:srgbClr val="FF0000"/>
                </a:solidFill>
              </a:rPr>
              <a:t>V.18</a:t>
            </a:r>
            <a:r>
              <a:rPr lang="en-US" sz="3200" b="1" dirty="0" smtClean="0"/>
              <a:t> – </a:t>
            </a:r>
            <a:r>
              <a:rPr lang="en-US" sz="3200" b="1" dirty="0" smtClean="0">
                <a:solidFill>
                  <a:srgbClr val="00FF00"/>
                </a:solidFill>
              </a:rPr>
              <a:t>“If ye had not plowed with my heifer”</a:t>
            </a:r>
            <a:r>
              <a:rPr lang="en-US" sz="3200" b="1" dirty="0" smtClean="0"/>
              <a:t> – A wife should be subordinate and loyal to her husband as Israel was called upon to be to Yahweh.</a:t>
            </a:r>
          </a:p>
          <a:p>
            <a:pPr marL="568325" indent="-568325">
              <a:lnSpc>
                <a:spcPct val="95000"/>
              </a:lnSpc>
              <a:spcAft>
                <a:spcPts val="600"/>
              </a:spcAft>
              <a:buClr>
                <a:srgbClr val="FFFF00"/>
              </a:buClr>
              <a:buFont typeface="Wingdings" pitchFamily="2" charset="2"/>
              <a:buChar char="v"/>
            </a:pPr>
            <a:r>
              <a:rPr lang="en-US" sz="3200" b="1" dirty="0" smtClean="0">
                <a:solidFill>
                  <a:srgbClr val="00FF00"/>
                </a:solidFill>
              </a:rPr>
              <a:t>“heifer” </a:t>
            </a:r>
            <a:r>
              <a:rPr lang="en-US" sz="3200" b="1" dirty="0" smtClean="0"/>
              <a:t>– </a:t>
            </a:r>
            <a:r>
              <a:rPr lang="en-US" sz="3200" b="1" i="1" dirty="0" err="1" smtClean="0"/>
              <a:t>eglah</a:t>
            </a:r>
            <a:r>
              <a:rPr lang="en-US" sz="3200" b="1" dirty="0" smtClean="0"/>
              <a:t> – female calf. </a:t>
            </a:r>
            <a:r>
              <a:rPr lang="en-US" sz="2800" b="1" dirty="0" smtClean="0"/>
              <a:t>14 </a:t>
            </a:r>
            <a:r>
              <a:rPr lang="en-US" sz="2800" b="1" dirty="0" err="1" smtClean="0"/>
              <a:t>occs</a:t>
            </a:r>
            <a:r>
              <a:rPr lang="en-US" sz="2800" b="1" dirty="0" smtClean="0"/>
              <a:t>. O.T. </a:t>
            </a:r>
            <a:r>
              <a:rPr lang="en-US" sz="3200" b="1" dirty="0" smtClean="0"/>
              <a:t>– 1</a:t>
            </a:r>
            <a:r>
              <a:rPr lang="en-US" sz="3200" b="1" baseline="30000" dirty="0" smtClean="0"/>
              <a:t>st</a:t>
            </a:r>
            <a:r>
              <a:rPr lang="en-US" sz="3200" b="1" dirty="0" smtClean="0"/>
              <a:t> </a:t>
            </a:r>
            <a:r>
              <a:rPr lang="en-US" sz="3200" b="1" dirty="0" smtClean="0">
                <a:ln w="22225">
                  <a:solidFill>
                    <a:schemeClr val="tx1"/>
                  </a:solidFill>
                </a:ln>
                <a:solidFill>
                  <a:srgbClr val="FF0000"/>
                </a:solidFill>
              </a:rPr>
              <a:t>Gen. 15:9</a:t>
            </a:r>
            <a:r>
              <a:rPr lang="en-US" sz="3200" b="1" dirty="0" smtClean="0"/>
              <a:t>.</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838200"/>
          </a:xfrm>
        </p:spPr>
        <p:txBody>
          <a:bodyPr/>
          <a:lstStyle/>
          <a:p>
            <a:r>
              <a:rPr lang="en-AU" sz="4400" dirty="0" smtClean="0"/>
              <a:t>Samson’s loss – Spirit’s gain</a:t>
            </a:r>
            <a:endParaRPr lang="en-AU" sz="4400" dirty="0">
              <a:solidFill>
                <a:srgbClr val="FF0000"/>
              </a:solidFill>
            </a:endParaRPr>
          </a:p>
        </p:txBody>
      </p:sp>
      <p:sp>
        <p:nvSpPr>
          <p:cNvPr id="90115" name="Rectangle 3"/>
          <p:cNvSpPr>
            <a:spLocks noGrp="1" noChangeArrowheads="1"/>
          </p:cNvSpPr>
          <p:nvPr>
            <p:ph type="subTitle" idx="1"/>
          </p:nvPr>
        </p:nvSpPr>
        <p:spPr>
          <a:xfrm>
            <a:off x="153840" y="838775"/>
            <a:ext cx="8837760" cy="5562025"/>
          </a:xfrm>
        </p:spPr>
        <p:txBody>
          <a:bodyPr/>
          <a:lstStyle/>
          <a:p>
            <a:pPr marL="533400" indent="-533400">
              <a:lnSpc>
                <a:spcPct val="95000"/>
              </a:lnSpc>
            </a:pPr>
            <a:r>
              <a:rPr lang="en-AU" dirty="0" smtClean="0">
                <a:ln w="22225">
                  <a:solidFill>
                    <a:schemeClr val="tx1"/>
                  </a:solidFill>
                </a:ln>
                <a:solidFill>
                  <a:srgbClr val="FF0000"/>
                </a:solidFill>
              </a:rPr>
              <a:t>Judges 14:19 </a:t>
            </a:r>
            <a:r>
              <a:rPr lang="en-AU" dirty="0" smtClean="0"/>
              <a:t>– </a:t>
            </a:r>
            <a:r>
              <a:rPr lang="en-AU" dirty="0" smtClean="0">
                <a:solidFill>
                  <a:srgbClr val="00FF00"/>
                </a:solidFill>
              </a:rPr>
              <a:t>“the Spirit of Yahweh came upon him”</a:t>
            </a:r>
            <a:r>
              <a:rPr lang="en-AU" dirty="0" smtClean="0"/>
              <a:t> – Repeat of </a:t>
            </a:r>
            <a:r>
              <a:rPr lang="en-AU" dirty="0" smtClean="0">
                <a:ln w="22225">
                  <a:solidFill>
                    <a:schemeClr val="tx1"/>
                  </a:solidFill>
                </a:ln>
                <a:solidFill>
                  <a:srgbClr val="FF0000"/>
                </a:solidFill>
              </a:rPr>
              <a:t>V.6</a:t>
            </a:r>
            <a:r>
              <a:rPr lang="en-AU" dirty="0" smtClean="0"/>
              <a:t>. </a:t>
            </a:r>
            <a:r>
              <a:rPr lang="en-AU" i="1" dirty="0" err="1" smtClean="0">
                <a:ln>
                  <a:solidFill>
                    <a:schemeClr val="tx1"/>
                  </a:solidFill>
                </a:ln>
                <a:solidFill>
                  <a:srgbClr val="00FFFF"/>
                </a:solidFill>
              </a:rPr>
              <a:t>Zorah</a:t>
            </a:r>
            <a:r>
              <a:rPr lang="en-AU" dirty="0" smtClean="0"/>
              <a:t> triumphs briefly to rescue Samson.</a:t>
            </a:r>
          </a:p>
          <a:p>
            <a:pPr marL="533400" indent="-533400">
              <a:lnSpc>
                <a:spcPct val="95000"/>
              </a:lnSpc>
            </a:pPr>
            <a:r>
              <a:rPr lang="en-AU" dirty="0" smtClean="0">
                <a:solidFill>
                  <a:srgbClr val="00FF00"/>
                </a:solidFill>
              </a:rPr>
              <a:t>“Ashkelon” </a:t>
            </a:r>
            <a:r>
              <a:rPr lang="en-AU" dirty="0" smtClean="0"/>
              <a:t>- </a:t>
            </a:r>
            <a:r>
              <a:rPr lang="en-US" dirty="0" smtClean="0"/>
              <a:t>“the fire of infamy: I shall be weighed” (BDB). An important place for Philistines.</a:t>
            </a:r>
          </a:p>
          <a:p>
            <a:pPr marL="533400" indent="-533400">
              <a:lnSpc>
                <a:spcPct val="95000"/>
              </a:lnSpc>
            </a:pPr>
            <a:endParaRPr lang="en-AU" dirty="0"/>
          </a:p>
        </p:txBody>
      </p:sp>
      <p:pic>
        <p:nvPicPr>
          <p:cNvPr id="52226" name="Picture 2" descr="http://carta-jerusalem.com/wp-content/uploads/2012/05/Ashkelon.jpg">
            <a:hlinkClick r:id="rId2"/>
          </p:cNvPr>
          <p:cNvPicPr>
            <a:picLocks noChangeAspect="1" noChangeArrowheads="1"/>
          </p:cNvPicPr>
          <p:nvPr/>
        </p:nvPicPr>
        <p:blipFill>
          <a:blip r:embed="rId3" cstate="print"/>
          <a:srcRect b="11194"/>
          <a:stretch>
            <a:fillRect/>
          </a:stretch>
        </p:blipFill>
        <p:spPr bwMode="auto">
          <a:xfrm>
            <a:off x="3657600" y="3415145"/>
            <a:ext cx="5105400" cy="3022601"/>
          </a:xfrm>
          <a:prstGeom prst="rect">
            <a:avLst/>
          </a:prstGeom>
          <a:noFill/>
          <a:ln w="38100">
            <a:solidFill>
              <a:srgbClr val="FF0000"/>
            </a:solidFill>
          </a:ln>
        </p:spPr>
      </p:pic>
      <p:pic>
        <p:nvPicPr>
          <p:cNvPr id="52228" name="Picture 4" descr="http://mysite.du.edu/~lconyer/ashkelon1a.jpg">
            <a:hlinkClick r:id="rId4"/>
          </p:cNvPr>
          <p:cNvPicPr>
            <a:picLocks noChangeAspect="1" noChangeArrowheads="1"/>
          </p:cNvPicPr>
          <p:nvPr/>
        </p:nvPicPr>
        <p:blipFill>
          <a:blip r:embed="rId5" cstate="print"/>
          <a:srcRect/>
          <a:stretch>
            <a:fillRect/>
          </a:stretch>
        </p:blipFill>
        <p:spPr bwMode="auto">
          <a:xfrm>
            <a:off x="228600" y="4087095"/>
            <a:ext cx="3200400" cy="2133600"/>
          </a:xfrm>
          <a:prstGeom prst="rect">
            <a:avLst/>
          </a:prstGeom>
          <a:noFill/>
          <a:ln w="381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dirty="0" smtClean="0"/>
              <a:t>Ashkelon </a:t>
            </a:r>
            <a:r>
              <a:rPr lang="en-AU" sz="4000" dirty="0" smtClean="0"/>
              <a:t>– An important centre</a:t>
            </a:r>
          </a:p>
        </p:txBody>
      </p:sp>
      <p:sp>
        <p:nvSpPr>
          <p:cNvPr id="90115" name="Rectangle 3"/>
          <p:cNvSpPr>
            <a:spLocks noGrp="1" noChangeArrowheads="1"/>
          </p:cNvSpPr>
          <p:nvPr>
            <p:ph type="subTitle" idx="1"/>
          </p:nvPr>
        </p:nvSpPr>
        <p:spPr>
          <a:xfrm>
            <a:off x="83125" y="949035"/>
            <a:ext cx="8686799" cy="5318125"/>
          </a:xfrm>
        </p:spPr>
        <p:txBody>
          <a:bodyPr/>
          <a:lstStyle/>
          <a:p>
            <a:pPr marL="533400" indent="-533400" algn="just">
              <a:lnSpc>
                <a:spcPct val="95000"/>
              </a:lnSpc>
            </a:pPr>
            <a:r>
              <a:rPr lang="en-US" dirty="0" smtClean="0">
                <a:latin typeface="Bookman Old Style" pitchFamily="18" charset="0"/>
              </a:rPr>
              <a:t>“Tell it not in Gath, publish it not in the streets (</a:t>
            </a:r>
            <a:r>
              <a:rPr lang="en-US" dirty="0" smtClean="0"/>
              <a:t>Heb. markets</a:t>
            </a:r>
            <a:r>
              <a:rPr lang="en-US" dirty="0" smtClean="0">
                <a:latin typeface="Bookman Old Style" pitchFamily="18" charset="0"/>
              </a:rPr>
              <a:t>) of </a:t>
            </a:r>
            <a:r>
              <a:rPr lang="en-US" dirty="0" err="1" smtClean="0">
                <a:solidFill>
                  <a:srgbClr val="FFFF00"/>
                </a:solidFill>
                <a:latin typeface="Bookman Old Style" pitchFamily="18" charset="0"/>
              </a:rPr>
              <a:t>Askelon</a:t>
            </a:r>
            <a:r>
              <a:rPr lang="en-US" dirty="0" smtClean="0">
                <a:latin typeface="Bookman Old Style" pitchFamily="18" charset="0"/>
              </a:rPr>
              <a:t>; lest the daughters of the Philistines rejoice, lest the daughters of the uncircumcised triumph.” </a:t>
            </a:r>
            <a:r>
              <a:rPr lang="en-US" dirty="0" smtClean="0"/>
              <a:t>– </a:t>
            </a:r>
            <a:r>
              <a:rPr lang="en-US" dirty="0" smtClean="0">
                <a:ln w="22225">
                  <a:solidFill>
                    <a:schemeClr val="tx1"/>
                  </a:solidFill>
                </a:ln>
                <a:solidFill>
                  <a:srgbClr val="FF0000"/>
                </a:solidFill>
              </a:rPr>
              <a:t>2 Samuel 1:20</a:t>
            </a:r>
            <a:r>
              <a:rPr lang="en-US" dirty="0" smtClean="0"/>
              <a:t>.</a:t>
            </a:r>
          </a:p>
          <a:p>
            <a:pPr marL="533400" indent="-533400" algn="just">
              <a:lnSpc>
                <a:spcPct val="95000"/>
              </a:lnSpc>
            </a:pPr>
            <a:r>
              <a:rPr lang="en-US" dirty="0" smtClean="0">
                <a:latin typeface="Bookman Old Style" pitchFamily="18" charset="0"/>
              </a:rPr>
              <a:t>“And the coast shall be for the remnant of the house of Judah; they shall feed thereupon: in the houses of </a:t>
            </a:r>
            <a:r>
              <a:rPr lang="en-US" dirty="0" smtClean="0">
                <a:solidFill>
                  <a:srgbClr val="FFFF00"/>
                </a:solidFill>
                <a:latin typeface="Bookman Old Style" pitchFamily="18" charset="0"/>
              </a:rPr>
              <a:t>Ashkelon</a:t>
            </a:r>
            <a:r>
              <a:rPr lang="en-US" dirty="0" smtClean="0">
                <a:latin typeface="Bookman Old Style" pitchFamily="18" charset="0"/>
              </a:rPr>
              <a:t> shall they lie down in the evening” - </a:t>
            </a:r>
            <a:r>
              <a:rPr lang="en-US" dirty="0" smtClean="0">
                <a:ln w="22225">
                  <a:solidFill>
                    <a:schemeClr val="tx1"/>
                  </a:solidFill>
                </a:ln>
                <a:solidFill>
                  <a:srgbClr val="FF0000"/>
                </a:solidFill>
              </a:rPr>
              <a:t>Zeph. 2:7</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838200"/>
          </a:xfrm>
        </p:spPr>
        <p:txBody>
          <a:bodyPr/>
          <a:lstStyle/>
          <a:p>
            <a:r>
              <a:rPr lang="en-AU" sz="4400" dirty="0" smtClean="0"/>
              <a:t>Samson’s loss – Spirit’s gain</a:t>
            </a:r>
            <a:endParaRPr lang="en-AU" sz="4400" dirty="0">
              <a:solidFill>
                <a:srgbClr val="FF0000"/>
              </a:solidFill>
            </a:endParaRPr>
          </a:p>
        </p:txBody>
      </p:sp>
      <p:sp>
        <p:nvSpPr>
          <p:cNvPr id="90115" name="Rectangle 3"/>
          <p:cNvSpPr>
            <a:spLocks noGrp="1" noChangeArrowheads="1"/>
          </p:cNvSpPr>
          <p:nvPr>
            <p:ph type="subTitle" idx="1"/>
          </p:nvPr>
        </p:nvSpPr>
        <p:spPr>
          <a:xfrm>
            <a:off x="126130" y="803566"/>
            <a:ext cx="8837760" cy="3539834"/>
          </a:xfrm>
        </p:spPr>
        <p:txBody>
          <a:bodyPr/>
          <a:lstStyle/>
          <a:p>
            <a:pPr marL="533400" indent="-533400">
              <a:lnSpc>
                <a:spcPct val="95000"/>
              </a:lnSpc>
              <a:spcBef>
                <a:spcPts val="0"/>
              </a:spcBef>
              <a:spcAft>
                <a:spcPts val="600"/>
              </a:spcAft>
            </a:pPr>
            <a:r>
              <a:rPr lang="en-AU" dirty="0" smtClean="0">
                <a:ln w="22225">
                  <a:solidFill>
                    <a:schemeClr val="tx1"/>
                  </a:solidFill>
                </a:ln>
                <a:solidFill>
                  <a:srgbClr val="FF0000"/>
                </a:solidFill>
              </a:rPr>
              <a:t>Judges 14:19 </a:t>
            </a:r>
            <a:r>
              <a:rPr lang="en-AU" dirty="0" smtClean="0"/>
              <a:t>– </a:t>
            </a:r>
            <a:r>
              <a:rPr lang="en-AU" dirty="0" smtClean="0">
                <a:solidFill>
                  <a:srgbClr val="00FF00"/>
                </a:solidFill>
              </a:rPr>
              <a:t>“</a:t>
            </a:r>
            <a:r>
              <a:rPr lang="en-AU" dirty="0" smtClean="0">
                <a:solidFill>
                  <a:srgbClr val="00FF00"/>
                </a:solidFill>
              </a:rPr>
              <a:t>his anger was kindled” </a:t>
            </a:r>
            <a:r>
              <a:rPr lang="en-AU" dirty="0" smtClean="0"/>
              <a:t>– Samson’s anger not assuaged by release of debt</a:t>
            </a:r>
            <a:r>
              <a:rPr lang="en-AU" dirty="0" smtClean="0"/>
              <a:t>. But he did </a:t>
            </a:r>
            <a:r>
              <a:rPr lang="en-AU" dirty="0" smtClean="0">
                <a:ln>
                  <a:solidFill>
                    <a:schemeClr val="tx1"/>
                  </a:solidFill>
                </a:ln>
                <a:solidFill>
                  <a:srgbClr val="00FFFF"/>
                </a:solidFill>
              </a:rPr>
              <a:t>ascend</a:t>
            </a:r>
            <a:r>
              <a:rPr lang="en-AU" dirty="0" smtClean="0"/>
              <a:t> to his home!</a:t>
            </a:r>
            <a:endParaRPr lang="en-AU" dirty="0" smtClean="0"/>
          </a:p>
          <a:p>
            <a:pPr marL="533400" indent="-533400">
              <a:lnSpc>
                <a:spcPct val="95000"/>
              </a:lnSpc>
              <a:spcBef>
                <a:spcPts val="0"/>
              </a:spcBef>
              <a:spcAft>
                <a:spcPts val="600"/>
              </a:spcAft>
            </a:pPr>
            <a:r>
              <a:rPr lang="en-AU" dirty="0" smtClean="0">
                <a:ln w="22225">
                  <a:solidFill>
                    <a:schemeClr val="tx1"/>
                  </a:solidFill>
                </a:ln>
                <a:solidFill>
                  <a:srgbClr val="FF0000"/>
                </a:solidFill>
              </a:rPr>
              <a:t>V.20</a:t>
            </a:r>
            <a:r>
              <a:rPr lang="en-AU" dirty="0" smtClean="0">
                <a:solidFill>
                  <a:srgbClr val="00FF00"/>
                </a:solidFill>
              </a:rPr>
              <a:t> </a:t>
            </a:r>
            <a:r>
              <a:rPr lang="en-AU" dirty="0" smtClean="0"/>
              <a:t>–</a:t>
            </a:r>
            <a:r>
              <a:rPr lang="en-AU" dirty="0" smtClean="0"/>
              <a:t> </a:t>
            </a:r>
            <a:r>
              <a:rPr lang="en-AU" dirty="0" smtClean="0">
                <a:solidFill>
                  <a:srgbClr val="00FF00"/>
                </a:solidFill>
              </a:rPr>
              <a:t>“companion</a:t>
            </a:r>
            <a:r>
              <a:rPr lang="en-AU" dirty="0" smtClean="0">
                <a:solidFill>
                  <a:srgbClr val="00FF00"/>
                </a:solidFill>
              </a:rPr>
              <a:t>” </a:t>
            </a:r>
            <a:r>
              <a:rPr lang="en-AU" dirty="0" smtClean="0"/>
              <a:t>– </a:t>
            </a:r>
            <a:r>
              <a:rPr lang="en-AU" i="1" dirty="0" err="1" smtClean="0"/>
              <a:t>merea</a:t>
            </a:r>
            <a:r>
              <a:rPr lang="en-AU" dirty="0" smtClean="0"/>
              <a:t> – </a:t>
            </a:r>
            <a:r>
              <a:rPr lang="en-AU" dirty="0" smtClean="0"/>
              <a:t>a confidential </a:t>
            </a:r>
            <a:r>
              <a:rPr lang="en-AU" dirty="0" smtClean="0"/>
              <a:t>friend. His ‘best man’.</a:t>
            </a:r>
          </a:p>
          <a:p>
            <a:pPr marL="533400" indent="-533400">
              <a:lnSpc>
                <a:spcPct val="95000"/>
              </a:lnSpc>
              <a:spcBef>
                <a:spcPts val="0"/>
              </a:spcBef>
              <a:spcAft>
                <a:spcPts val="600"/>
              </a:spcAft>
            </a:pPr>
            <a:r>
              <a:rPr lang="en-AU" dirty="0" smtClean="0">
                <a:solidFill>
                  <a:srgbClr val="00FF00"/>
                </a:solidFill>
              </a:rPr>
              <a:t>“friend” </a:t>
            </a:r>
            <a:r>
              <a:rPr lang="en-AU" dirty="0" smtClean="0"/>
              <a:t>– </a:t>
            </a:r>
            <a:r>
              <a:rPr lang="en-AU" i="1" dirty="0" err="1" smtClean="0"/>
              <a:t>ra’ah</a:t>
            </a:r>
            <a:r>
              <a:rPr lang="en-AU" dirty="0" smtClean="0"/>
              <a:t> – to tend a </a:t>
            </a:r>
            <a:r>
              <a:rPr lang="en-AU" dirty="0" smtClean="0"/>
              <a:t>flock (as a ‘best man’ should).</a:t>
            </a:r>
            <a:endParaRPr lang="en-AU" dirty="0"/>
          </a:p>
        </p:txBody>
      </p:sp>
      <p:graphicFrame>
        <p:nvGraphicFramePr>
          <p:cNvPr id="4" name="Group 18"/>
          <p:cNvGraphicFramePr>
            <a:graphicFrameLocks noGrp="1"/>
          </p:cNvGraphicFramePr>
          <p:nvPr/>
        </p:nvGraphicFramePr>
        <p:xfrm>
          <a:off x="533400" y="4405828"/>
          <a:ext cx="8064500" cy="1918772"/>
        </p:xfrm>
        <a:graphic>
          <a:graphicData uri="http://schemas.openxmlformats.org/drawingml/2006/table">
            <a:tbl>
              <a:tblPr/>
              <a:tblGrid>
                <a:gridCol w="4032250"/>
                <a:gridCol w="4032250"/>
              </a:tblGrid>
              <a:tr h="59185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AU" sz="3600" b="0" i="0" u="none" strike="noStrike" cap="none" normalizeH="0" baseline="0" dirty="0" err="1" smtClean="0">
                          <a:ln>
                            <a:noFill/>
                          </a:ln>
                          <a:solidFill>
                            <a:srgbClr val="00FF00"/>
                          </a:solidFill>
                          <a:effectLst/>
                          <a:latin typeface="Arial Black" pitchFamily="34" charset="0"/>
                        </a:rPr>
                        <a:t>Eshtaol</a:t>
                      </a:r>
                      <a:endParaRPr kumimoji="0" lang="en-AU" sz="3600" b="0" i="0" u="none" strike="noStrike" cap="none" normalizeH="0" baseline="0" dirty="0" smtClean="0">
                        <a:ln>
                          <a:noFill/>
                        </a:ln>
                        <a:solidFill>
                          <a:srgbClr val="00FF00"/>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AU" sz="3600" b="0" i="0" u="none" strike="noStrike" cap="none" normalizeH="0" baseline="0" dirty="0" err="1" smtClean="0">
                          <a:ln w="15875">
                            <a:solidFill>
                              <a:schemeClr val="tx1"/>
                            </a:solidFill>
                          </a:ln>
                          <a:solidFill>
                            <a:srgbClr val="00FFCC"/>
                          </a:solidFill>
                          <a:effectLst/>
                          <a:latin typeface="Arial Black" pitchFamily="34" charset="0"/>
                        </a:rPr>
                        <a:t>Zorah</a:t>
                      </a:r>
                      <a:endParaRPr kumimoji="0" lang="en-AU" sz="3600" b="0" i="0" u="none" strike="noStrike" cap="none" normalizeH="0" baseline="0" dirty="0" smtClean="0">
                        <a:ln w="15875">
                          <a:solidFill>
                            <a:schemeClr val="tx1"/>
                          </a:solidFill>
                        </a:ln>
                        <a:solidFill>
                          <a:srgbClr val="00FFCC"/>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869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3200" b="0" i="0" u="none" strike="noStrike" cap="none" normalizeH="0" baseline="0" dirty="0" smtClean="0">
                          <a:ln w="22225">
                            <a:solidFill>
                              <a:schemeClr val="tx1"/>
                            </a:solidFill>
                          </a:ln>
                          <a:solidFill>
                            <a:srgbClr val="FF0000"/>
                          </a:solidFill>
                          <a:effectLst/>
                          <a:latin typeface="Arial Black" pitchFamily="34" charset="0"/>
                        </a:rPr>
                        <a:t>Judges	14:2-3</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3200" b="0" i="0" u="none" strike="noStrike" cap="none" normalizeH="0" baseline="0" dirty="0" smtClean="0">
                          <a:ln w="22225">
                            <a:solidFill>
                              <a:schemeClr val="tx1"/>
                            </a:solidFill>
                          </a:ln>
                          <a:solidFill>
                            <a:srgbClr val="FF0000"/>
                          </a:solidFill>
                          <a:effectLst/>
                          <a:latin typeface="Arial Black" pitchFamily="34" charset="0"/>
                        </a:rPr>
                        <a:t>	</a:t>
                      </a:r>
                      <a:r>
                        <a:rPr kumimoji="0" lang="en-AU" sz="3200" b="0" i="0" u="none" strike="noStrike" cap="none" normalizeH="0" baseline="0" dirty="0" smtClean="0">
                          <a:ln w="22225">
                            <a:solidFill>
                              <a:schemeClr val="tx1"/>
                            </a:solidFill>
                          </a:ln>
                          <a:solidFill>
                            <a:srgbClr val="FF0000"/>
                          </a:solidFill>
                          <a:effectLst/>
                          <a:latin typeface="Arial Black" pitchFamily="34" charset="0"/>
                        </a:rPr>
                        <a:t>14:15-17</a:t>
                      </a:r>
                      <a:endParaRPr kumimoji="0" lang="en-AU" sz="3200" b="0" i="0" u="none" strike="noStrike" cap="none" normalizeH="0" baseline="0" dirty="0" smtClean="0">
                        <a:ln w="22225">
                          <a:solidFill>
                            <a:schemeClr val="tx1"/>
                          </a:solidFill>
                        </a:ln>
                        <a:solidFill>
                          <a:srgbClr val="FF0000"/>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3200" b="0" i="0" u="none" strike="noStrike" kern="1200" cap="none" normalizeH="0" baseline="0" dirty="0" smtClean="0">
                          <a:ln w="22225">
                            <a:solidFill>
                              <a:schemeClr val="tx1"/>
                            </a:solidFill>
                          </a:ln>
                          <a:solidFill>
                            <a:srgbClr val="FF0000"/>
                          </a:solidFill>
                          <a:effectLst/>
                          <a:latin typeface="Arial Black" pitchFamily="34" charset="0"/>
                          <a:ea typeface="+mn-ea"/>
                          <a:cs typeface="+mn-cs"/>
                        </a:rPr>
                        <a:t>Judges	14:5-6</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tab pos="1617663" algn="l"/>
                        </a:tabLst>
                      </a:pPr>
                      <a:r>
                        <a:rPr kumimoji="0" lang="en-AU" sz="3200" b="0" i="0" u="none" strike="noStrike" kern="1200" cap="none" normalizeH="0" baseline="0" dirty="0" smtClean="0">
                          <a:ln w="22225">
                            <a:solidFill>
                              <a:schemeClr val="tx1"/>
                            </a:solidFill>
                          </a:ln>
                          <a:solidFill>
                            <a:srgbClr val="FF0000"/>
                          </a:solidFill>
                          <a:effectLst/>
                          <a:latin typeface="Arial Black" pitchFamily="34" charset="0"/>
                          <a:ea typeface="+mn-ea"/>
                          <a:cs typeface="+mn-cs"/>
                        </a:rPr>
                        <a:t>	</a:t>
                      </a:r>
                      <a:r>
                        <a:rPr kumimoji="0" lang="en-AU" sz="3200" b="0" i="0" u="none" strike="noStrike" kern="1200" cap="none" normalizeH="0" baseline="0" dirty="0" smtClean="0">
                          <a:ln w="22225">
                            <a:solidFill>
                              <a:schemeClr val="tx1"/>
                            </a:solidFill>
                          </a:ln>
                          <a:solidFill>
                            <a:srgbClr val="FF0000"/>
                          </a:solidFill>
                          <a:effectLst/>
                          <a:latin typeface="Arial Black" pitchFamily="34" charset="0"/>
                          <a:ea typeface="+mn-ea"/>
                          <a:cs typeface="+mn-cs"/>
                        </a:rPr>
                        <a:t>14:19</a:t>
                      </a:r>
                      <a:endParaRPr kumimoji="0" lang="en-AU" sz="3200" b="0" i="0" u="none" strike="noStrike" kern="1200" cap="none" normalizeH="0" baseline="0" dirty="0" smtClean="0">
                        <a:ln w="22225">
                          <a:solidFill>
                            <a:schemeClr val="tx1"/>
                          </a:solidFill>
                        </a:ln>
                        <a:solidFill>
                          <a:srgbClr val="FF0000"/>
                        </a:solidFill>
                        <a:effectLst/>
                        <a:latin typeface="Arial Black" pitchFamily="34" charset="0"/>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200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subTitle" idx="1"/>
          </p:nvPr>
        </p:nvSpPr>
        <p:spPr>
          <a:xfrm>
            <a:off x="0" y="609600"/>
            <a:ext cx="9144000" cy="1447800"/>
          </a:xfrm>
        </p:spPr>
        <p:txBody>
          <a:bodyPr/>
          <a:lstStyle/>
          <a:p>
            <a:pPr marL="0" indent="0" algn="ctr">
              <a:lnSpc>
                <a:spcPct val="95000"/>
              </a:lnSpc>
              <a:buFont typeface="Wingdings" pitchFamily="2" charset="2"/>
              <a:buNone/>
            </a:pPr>
            <a:r>
              <a:rPr lang="en-AU" sz="7200" dirty="0">
                <a:ln>
                  <a:solidFill>
                    <a:schemeClr val="tx1"/>
                  </a:solidFill>
                </a:ln>
                <a:solidFill>
                  <a:srgbClr val="FF0066"/>
                </a:solidFill>
                <a:effectLst>
                  <a:outerShdw blurRad="38100" dist="38100" dir="2700000" algn="tl">
                    <a:srgbClr val="FFFFFF"/>
                  </a:outerShdw>
                </a:effectLst>
                <a:latin typeface="Monotype Corsiva" pitchFamily="66" charset="0"/>
              </a:rPr>
              <a:t>Next </a:t>
            </a:r>
            <a:r>
              <a:rPr lang="en-AU" sz="7200" dirty="0" smtClean="0">
                <a:ln>
                  <a:solidFill>
                    <a:schemeClr val="tx1"/>
                  </a:solidFill>
                </a:ln>
                <a:solidFill>
                  <a:srgbClr val="FF0066"/>
                </a:solidFill>
                <a:effectLst>
                  <a:outerShdw blurRad="38100" dist="38100" dir="2700000" algn="tl">
                    <a:srgbClr val="FFFFFF"/>
                  </a:outerShdw>
                </a:effectLst>
                <a:latin typeface="Monotype Corsiva" pitchFamily="66" charset="0"/>
              </a:rPr>
              <a:t>Study </a:t>
            </a:r>
            <a:r>
              <a:rPr lang="en-AU" sz="5400" dirty="0" smtClean="0">
                <a:ln>
                  <a:solidFill>
                    <a:schemeClr val="tx1"/>
                  </a:solidFill>
                </a:ln>
                <a:solidFill>
                  <a:srgbClr val="FF0066"/>
                </a:solidFill>
                <a:effectLst>
                  <a:outerShdw blurRad="38100" dist="38100" dir="2700000" algn="tl">
                    <a:srgbClr val="FFFFFF"/>
                  </a:outerShdw>
                </a:effectLst>
                <a:latin typeface="Monotype Corsiva" pitchFamily="66" charset="0"/>
              </a:rPr>
              <a:t>(God </a:t>
            </a:r>
            <a:r>
              <a:rPr lang="en-AU" sz="5400" dirty="0">
                <a:ln>
                  <a:solidFill>
                    <a:schemeClr val="tx1"/>
                  </a:solidFill>
                </a:ln>
                <a:solidFill>
                  <a:srgbClr val="FF0066"/>
                </a:solidFill>
                <a:effectLst>
                  <a:outerShdw blurRad="38100" dist="38100" dir="2700000" algn="tl">
                    <a:srgbClr val="FFFFFF"/>
                  </a:outerShdw>
                </a:effectLst>
                <a:latin typeface="Monotype Corsiva" pitchFamily="66" charset="0"/>
              </a:rPr>
              <a:t>willing)</a:t>
            </a:r>
          </a:p>
        </p:txBody>
      </p:sp>
      <p:sp>
        <p:nvSpPr>
          <p:cNvPr id="36869" name="Rectangle 5"/>
          <p:cNvSpPr>
            <a:spLocks noChangeArrowheads="1"/>
          </p:cNvSpPr>
          <p:nvPr/>
        </p:nvSpPr>
        <p:spPr bwMode="auto">
          <a:xfrm>
            <a:off x="457200" y="2362200"/>
            <a:ext cx="4876800" cy="3477875"/>
          </a:xfrm>
          <a:prstGeom prst="rect">
            <a:avLst/>
          </a:prstGeom>
          <a:noFill/>
          <a:ln w="9525">
            <a:noFill/>
            <a:miter lim="800000"/>
            <a:headEnd/>
            <a:tailEnd/>
          </a:ln>
          <a:effectLst/>
        </p:spPr>
        <p:txBody>
          <a:bodyPr wrap="square">
            <a:spAutoFit/>
          </a:bodyPr>
          <a:lstStyle/>
          <a:p>
            <a:pPr algn="ctr">
              <a:spcBef>
                <a:spcPct val="50000"/>
              </a:spcBef>
            </a:pPr>
            <a:r>
              <a:rPr lang="en-US" sz="4000" dirty="0">
                <a:solidFill>
                  <a:srgbClr val="FFFF00"/>
                </a:solidFill>
                <a:latin typeface="Arial Black" pitchFamily="34" charset="0"/>
              </a:rPr>
              <a:t>Study </a:t>
            </a:r>
            <a:r>
              <a:rPr lang="en-US" sz="4000" dirty="0" smtClean="0">
                <a:solidFill>
                  <a:srgbClr val="FFFF00"/>
                </a:solidFill>
                <a:latin typeface="Arial Black" pitchFamily="34" charset="0"/>
              </a:rPr>
              <a:t>4 –</a:t>
            </a:r>
          </a:p>
          <a:p>
            <a:pPr algn="ctr">
              <a:spcBef>
                <a:spcPct val="50000"/>
              </a:spcBef>
            </a:pPr>
            <a:r>
              <a:rPr lang="en-US" sz="4000" dirty="0" smtClean="0">
                <a:solidFill>
                  <a:srgbClr val="FFFF00"/>
                </a:solidFill>
                <a:latin typeface="Arial Black" pitchFamily="34" charset="0"/>
              </a:rPr>
              <a:t>“The spirit of Yahweh came mightily upon him ”</a:t>
            </a:r>
            <a:endParaRPr lang="en-AU" sz="4000" dirty="0">
              <a:solidFill>
                <a:srgbClr val="FFFF00"/>
              </a:solidFill>
              <a:latin typeface="Arial Black" pitchFamily="34" charset="0"/>
            </a:endParaRPr>
          </a:p>
        </p:txBody>
      </p:sp>
      <p:pic>
        <p:nvPicPr>
          <p:cNvPr id="4" name="Picture 3" descr="Samson death.jpg"/>
          <p:cNvPicPr>
            <a:picLocks noChangeAspect="1"/>
          </p:cNvPicPr>
          <p:nvPr/>
        </p:nvPicPr>
        <p:blipFill>
          <a:blip r:embed="rId2" cstate="print"/>
          <a:stretch>
            <a:fillRect/>
          </a:stretch>
        </p:blipFill>
        <p:spPr>
          <a:xfrm>
            <a:off x="5789105" y="2362200"/>
            <a:ext cx="3354896" cy="4495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Zorah and Eshtaol from Beth Shemesh, tb n06230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198" name="Text Box 6"/>
          <p:cNvSpPr txBox="1">
            <a:spLocks noChangeArrowheads="1"/>
          </p:cNvSpPr>
          <p:nvPr/>
        </p:nvSpPr>
        <p:spPr bwMode="auto">
          <a:xfrm>
            <a:off x="0" y="69275"/>
            <a:ext cx="9144000" cy="769441"/>
          </a:xfrm>
          <a:prstGeom prst="rect">
            <a:avLst/>
          </a:prstGeom>
          <a:noFill/>
          <a:ln w="12700">
            <a:noFill/>
            <a:miter lim="800000"/>
            <a:headEnd type="none" w="sm" len="sm"/>
            <a:tailEnd type="none" w="sm" len="sm"/>
          </a:ln>
          <a:effectLst>
            <a:outerShdw dist="35921" dir="2700000" algn="ctr" rotWithShape="0">
              <a:srgbClr val="CC0000"/>
            </a:outerShdw>
          </a:effectLst>
        </p:spPr>
        <p:txBody>
          <a:bodyPr wrap="square">
            <a:spAutoFit/>
          </a:bodyPr>
          <a:lstStyle/>
          <a:p>
            <a:pPr algn="ctr" fontAlgn="base">
              <a:spcBef>
                <a:spcPct val="50000"/>
              </a:spcBef>
              <a:spcAft>
                <a:spcPct val="0"/>
              </a:spcAft>
            </a:pPr>
            <a:r>
              <a:rPr lang="en-AU" sz="4400" dirty="0" err="1" smtClean="0">
                <a:ln>
                  <a:solidFill>
                    <a:srgbClr val="000000"/>
                  </a:solidFill>
                </a:ln>
                <a:solidFill>
                  <a:srgbClr val="FFFF00"/>
                </a:solidFill>
                <a:latin typeface="Arial Black" pitchFamily="34" charset="0"/>
              </a:rPr>
              <a:t>Zorah</a:t>
            </a:r>
            <a:r>
              <a:rPr lang="en-AU" sz="4400" dirty="0" smtClean="0">
                <a:ln>
                  <a:solidFill>
                    <a:srgbClr val="000000"/>
                  </a:solidFill>
                </a:ln>
                <a:solidFill>
                  <a:srgbClr val="FFFF00"/>
                </a:solidFill>
                <a:latin typeface="Arial Black" pitchFamily="34" charset="0"/>
              </a:rPr>
              <a:t> and </a:t>
            </a:r>
            <a:r>
              <a:rPr lang="en-AU" sz="4400" dirty="0" err="1" smtClean="0">
                <a:ln>
                  <a:solidFill>
                    <a:srgbClr val="000000"/>
                  </a:solidFill>
                </a:ln>
                <a:solidFill>
                  <a:srgbClr val="FFFF00"/>
                </a:solidFill>
                <a:latin typeface="Arial Black" pitchFamily="34" charset="0"/>
              </a:rPr>
              <a:t>Eshtaol</a:t>
            </a:r>
            <a:endParaRPr lang="en-AU" sz="4400" dirty="0" smtClean="0">
              <a:ln>
                <a:solidFill>
                  <a:srgbClr val="000000"/>
                </a:solidFill>
              </a:ln>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a:t>… </a:t>
            </a:r>
            <a:r>
              <a:rPr lang="en-AU" sz="4400" dirty="0">
                <a:solidFill>
                  <a:srgbClr val="FF0000"/>
                </a:solidFill>
              </a:rPr>
              <a:t>….</a:t>
            </a:r>
          </a:p>
        </p:txBody>
      </p:sp>
      <p:sp>
        <p:nvSpPr>
          <p:cNvPr id="90115" name="Rectangle 3"/>
          <p:cNvSpPr>
            <a:spLocks noGrp="1" noChangeArrowheads="1"/>
          </p:cNvSpPr>
          <p:nvPr>
            <p:ph type="subTitle" idx="1"/>
          </p:nvPr>
        </p:nvSpPr>
        <p:spPr>
          <a:xfrm>
            <a:off x="250825" y="908050"/>
            <a:ext cx="8713788" cy="5400675"/>
          </a:xfrm>
        </p:spPr>
        <p:txBody>
          <a:bodyPr/>
          <a:lstStyle/>
          <a:p>
            <a:pPr marL="533400" indent="-533400">
              <a:lnSpc>
                <a:spcPct val="95000"/>
              </a:lnSpc>
            </a:pPr>
            <a:r>
              <a:rPr lang="en-AU"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4294967295"/>
          </p:nvPr>
        </p:nvSpPr>
        <p:spPr>
          <a:xfrm>
            <a:off x="92075" y="6489700"/>
            <a:ext cx="2895600" cy="323850"/>
          </a:xfrm>
          <a:prstGeom prst="rect">
            <a:avLst/>
          </a:prstGeom>
        </p:spPr>
        <p:txBody>
          <a:bodyPr/>
          <a:lstStyle/>
          <a:p>
            <a:r>
              <a:rPr lang="en-AU">
                <a:solidFill>
                  <a:srgbClr val="FFFFFF"/>
                </a:solidFill>
              </a:rPr>
              <a:t>Nazarites Unto God</a:t>
            </a:r>
          </a:p>
        </p:txBody>
      </p:sp>
      <p:sp>
        <p:nvSpPr>
          <p:cNvPr id="16386" name="Rectangle 2"/>
          <p:cNvSpPr>
            <a:spLocks noGrp="1" noChangeArrowheads="1"/>
          </p:cNvSpPr>
          <p:nvPr>
            <p:ph type="ctrTitle"/>
          </p:nvPr>
        </p:nvSpPr>
        <p:spPr>
          <a:xfrm>
            <a:off x="0" y="87298"/>
            <a:ext cx="9142413" cy="1341438"/>
          </a:xfrm>
        </p:spPr>
        <p:txBody>
          <a:bodyPr/>
          <a:lstStyle/>
          <a:p>
            <a:pPr>
              <a:lnSpc>
                <a:spcPct val="100000"/>
              </a:lnSpc>
              <a:spcBef>
                <a:spcPct val="30000"/>
              </a:spcBef>
            </a:pPr>
            <a:r>
              <a:rPr lang="en-AU" sz="4400" dirty="0"/>
              <a:t>The Spirit </a:t>
            </a:r>
            <a:r>
              <a:rPr lang="en-AU" sz="4400" dirty="0" smtClean="0"/>
              <a:t>moved </a:t>
            </a:r>
            <a:r>
              <a:rPr lang="en-AU" sz="4400" dirty="0"/>
              <a:t>Samson</a:t>
            </a:r>
            <a:br>
              <a:rPr lang="en-AU" sz="4400" dirty="0"/>
            </a:br>
            <a:r>
              <a:rPr lang="en-AU" sz="4000" dirty="0">
                <a:ln w="28575">
                  <a:solidFill>
                    <a:schemeClr val="tx1"/>
                  </a:solidFill>
                </a:ln>
                <a:solidFill>
                  <a:srgbClr val="FF0000"/>
                </a:solidFill>
                <a:effectLst/>
              </a:rPr>
              <a:t>Judges 13:25</a:t>
            </a:r>
          </a:p>
        </p:txBody>
      </p:sp>
      <p:sp>
        <p:nvSpPr>
          <p:cNvPr id="16387" name="Rectangle 3"/>
          <p:cNvSpPr>
            <a:spLocks noGrp="1" noChangeArrowheads="1"/>
          </p:cNvSpPr>
          <p:nvPr>
            <p:ph type="subTitle" idx="1"/>
          </p:nvPr>
        </p:nvSpPr>
        <p:spPr>
          <a:xfrm>
            <a:off x="250825" y="1412876"/>
            <a:ext cx="8569325" cy="5016520"/>
          </a:xfrm>
        </p:spPr>
        <p:txBody>
          <a:bodyPr/>
          <a:lstStyle/>
          <a:p>
            <a:pPr marL="450850" indent="-450850">
              <a:spcBef>
                <a:spcPts val="600"/>
              </a:spcBef>
              <a:buSzTx/>
            </a:pPr>
            <a:r>
              <a:rPr lang="en-AU" sz="3000" dirty="0"/>
              <a:t>There is no equivalent in the Hebrew for the phrase “at times”.</a:t>
            </a:r>
          </a:p>
          <a:p>
            <a:pPr marL="450850" indent="-450850">
              <a:spcBef>
                <a:spcPts val="600"/>
              </a:spcBef>
              <a:buSzTx/>
            </a:pPr>
            <a:r>
              <a:rPr lang="en-AU" sz="3000" dirty="0">
                <a:solidFill>
                  <a:srgbClr val="00FF00"/>
                </a:solidFill>
              </a:rPr>
              <a:t>“to move him at times”</a:t>
            </a:r>
            <a:r>
              <a:rPr lang="en-AU" sz="3000" dirty="0"/>
              <a:t> – </a:t>
            </a:r>
            <a:r>
              <a:rPr lang="en-AU" sz="3000" i="1" dirty="0" err="1"/>
              <a:t>pa’am</a:t>
            </a:r>
            <a:r>
              <a:rPr lang="en-AU" sz="3000" dirty="0"/>
              <a:t> – to tap, beat persistently; hence thrust, impel, agitate. </a:t>
            </a:r>
            <a:r>
              <a:rPr lang="en-AU" sz="3000" dirty="0">
                <a:ln>
                  <a:solidFill>
                    <a:schemeClr val="tx1"/>
                  </a:solidFill>
                </a:ln>
                <a:solidFill>
                  <a:srgbClr val="FF33CC"/>
                </a:solidFill>
              </a:rPr>
              <a:t>Roth.</a:t>
            </a:r>
            <a:r>
              <a:rPr lang="en-AU" sz="3000" dirty="0">
                <a:solidFill>
                  <a:srgbClr val="FFFF66"/>
                </a:solidFill>
              </a:rPr>
              <a:t> </a:t>
            </a:r>
            <a:r>
              <a:rPr lang="en-AU" sz="3000" dirty="0"/>
              <a:t>–</a:t>
            </a:r>
            <a:r>
              <a:rPr lang="en-AU" sz="3000" dirty="0">
                <a:solidFill>
                  <a:srgbClr val="FFFF66"/>
                </a:solidFill>
              </a:rPr>
              <a:t> “to urge him to and fro”.</a:t>
            </a:r>
          </a:p>
          <a:p>
            <a:pPr marL="450850" indent="-450850">
              <a:spcBef>
                <a:spcPts val="600"/>
              </a:spcBef>
              <a:buSzTx/>
            </a:pPr>
            <a:r>
              <a:rPr lang="en-AU" sz="3000" i="1" dirty="0" err="1"/>
              <a:t>pa’am</a:t>
            </a:r>
            <a:r>
              <a:rPr lang="en-AU" sz="3000" dirty="0"/>
              <a:t> occurs 5 times in O.T. – In </a:t>
            </a:r>
            <a:r>
              <a:rPr lang="en-AU" sz="3000" dirty="0">
                <a:ln w="22225">
                  <a:solidFill>
                    <a:schemeClr val="tx1"/>
                  </a:solidFill>
                </a:ln>
                <a:solidFill>
                  <a:srgbClr val="FF0000"/>
                </a:solidFill>
              </a:rPr>
              <a:t>Gen. 41:8, Dan. </a:t>
            </a:r>
            <a:r>
              <a:rPr lang="en-AU" sz="3000" dirty="0" smtClean="0">
                <a:ln w="22225">
                  <a:solidFill>
                    <a:schemeClr val="tx1"/>
                  </a:solidFill>
                </a:ln>
                <a:solidFill>
                  <a:srgbClr val="FF0000"/>
                </a:solidFill>
              </a:rPr>
              <a:t>2:1,3</a:t>
            </a:r>
            <a:r>
              <a:rPr lang="en-AU" sz="3000" dirty="0" smtClean="0">
                <a:ln w="28575">
                  <a:solidFill>
                    <a:schemeClr val="tx1"/>
                  </a:solidFill>
                </a:ln>
              </a:rPr>
              <a:t> </a:t>
            </a:r>
            <a:r>
              <a:rPr lang="en-AU" sz="3000" dirty="0"/>
              <a:t>it refers to kings troubled by divinely bestowed dreams; in </a:t>
            </a:r>
            <a:r>
              <a:rPr lang="en-AU" sz="3000" dirty="0">
                <a:ln w="22225">
                  <a:solidFill>
                    <a:schemeClr val="tx1"/>
                  </a:solidFill>
                </a:ln>
                <a:solidFill>
                  <a:srgbClr val="FF0000"/>
                </a:solidFill>
              </a:rPr>
              <a:t>Ps. </a:t>
            </a:r>
            <a:r>
              <a:rPr lang="en-AU" sz="3000" dirty="0">
                <a:ln w="22225">
                  <a:solidFill>
                    <a:schemeClr val="tx1"/>
                  </a:solidFill>
                </a:ln>
                <a:solidFill>
                  <a:srgbClr val="FF0000"/>
                </a:solidFill>
              </a:rPr>
              <a:t>77:4 </a:t>
            </a:r>
            <a:r>
              <a:rPr lang="en-AU" sz="3000" dirty="0" err="1"/>
              <a:t>Asaph</a:t>
            </a:r>
            <a:r>
              <a:rPr lang="en-AU" sz="3000" dirty="0"/>
              <a:t> is sorely troubled by the activity of God in his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76200"/>
            <a:ext cx="9142413" cy="765175"/>
          </a:xfrm>
        </p:spPr>
        <p:txBody>
          <a:bodyPr/>
          <a:lstStyle/>
          <a:p>
            <a:r>
              <a:rPr lang="en-AU" sz="4000" dirty="0"/>
              <a:t>In the Camp of Dan – </a:t>
            </a:r>
            <a:r>
              <a:rPr lang="en-AU" sz="4000" dirty="0">
                <a:ln w="28575">
                  <a:solidFill>
                    <a:schemeClr val="tx1"/>
                  </a:solidFill>
                </a:ln>
                <a:solidFill>
                  <a:srgbClr val="FF0000"/>
                </a:solidFill>
                <a:effectLst/>
              </a:rPr>
              <a:t>Judges 13:25</a:t>
            </a:r>
          </a:p>
        </p:txBody>
      </p:sp>
      <p:sp>
        <p:nvSpPr>
          <p:cNvPr id="17411" name="Rectangle 3"/>
          <p:cNvSpPr>
            <a:spLocks noGrp="1" noChangeArrowheads="1"/>
          </p:cNvSpPr>
          <p:nvPr>
            <p:ph type="subTitle" idx="1"/>
          </p:nvPr>
        </p:nvSpPr>
        <p:spPr>
          <a:xfrm>
            <a:off x="179388" y="838200"/>
            <a:ext cx="8785225" cy="5562600"/>
          </a:xfrm>
        </p:spPr>
        <p:txBody>
          <a:bodyPr/>
          <a:lstStyle/>
          <a:p>
            <a:pPr marL="450850" indent="-450850">
              <a:lnSpc>
                <a:spcPct val="90000"/>
              </a:lnSpc>
              <a:spcBef>
                <a:spcPts val="0"/>
              </a:spcBef>
              <a:spcAft>
                <a:spcPts val="600"/>
              </a:spcAft>
              <a:buSzTx/>
            </a:pPr>
            <a:r>
              <a:rPr lang="en-AU" dirty="0">
                <a:solidFill>
                  <a:srgbClr val="00FF00"/>
                </a:solidFill>
              </a:rPr>
              <a:t>“in the camp of Dan”</a:t>
            </a:r>
            <a:r>
              <a:rPr lang="en-AU" dirty="0"/>
              <a:t> – i.e. a temporary abode (for probation). </a:t>
            </a:r>
            <a:r>
              <a:rPr lang="en-AU" dirty="0">
                <a:ln>
                  <a:solidFill>
                    <a:schemeClr val="tx1"/>
                  </a:solidFill>
                </a:ln>
                <a:solidFill>
                  <a:srgbClr val="FF33CC"/>
                </a:solidFill>
              </a:rPr>
              <a:t>Roth. </a:t>
            </a:r>
            <a:r>
              <a:rPr lang="en-AU" dirty="0"/>
              <a:t>(</a:t>
            </a:r>
            <a:r>
              <a:rPr lang="en-AU" dirty="0" err="1"/>
              <a:t>mgn</a:t>
            </a:r>
            <a:r>
              <a:rPr lang="en-AU" dirty="0"/>
              <a:t>.), </a:t>
            </a:r>
            <a:r>
              <a:rPr lang="en-AU" dirty="0">
                <a:ln>
                  <a:solidFill>
                    <a:schemeClr val="tx1"/>
                  </a:solidFill>
                </a:ln>
                <a:solidFill>
                  <a:srgbClr val="FF33CC"/>
                </a:solidFill>
              </a:rPr>
              <a:t>R.V.</a:t>
            </a:r>
            <a:r>
              <a:rPr lang="en-AU" dirty="0"/>
              <a:t> and </a:t>
            </a:r>
            <a:r>
              <a:rPr lang="en-AU" dirty="0">
                <a:ln>
                  <a:solidFill>
                    <a:schemeClr val="tx1"/>
                  </a:solidFill>
                </a:ln>
                <a:solidFill>
                  <a:srgbClr val="FF33CC"/>
                </a:solidFill>
              </a:rPr>
              <a:t>R.S.V.</a:t>
            </a:r>
            <a:r>
              <a:rPr lang="en-AU" dirty="0"/>
              <a:t> all translate it as </a:t>
            </a:r>
            <a:r>
              <a:rPr lang="en-AU" dirty="0">
                <a:solidFill>
                  <a:srgbClr val="FFFF00"/>
                </a:solidFill>
              </a:rPr>
              <a:t>“</a:t>
            </a:r>
            <a:r>
              <a:rPr lang="en-AU" dirty="0" err="1">
                <a:solidFill>
                  <a:srgbClr val="FFFF00"/>
                </a:solidFill>
              </a:rPr>
              <a:t>Mahaneh-dan</a:t>
            </a:r>
            <a:r>
              <a:rPr lang="en-AU" dirty="0">
                <a:solidFill>
                  <a:srgbClr val="FFFF00"/>
                </a:solidFill>
              </a:rPr>
              <a:t>” </a:t>
            </a:r>
            <a:r>
              <a:rPr lang="en-AU" dirty="0"/>
              <a:t>(A.V. </a:t>
            </a:r>
            <a:r>
              <a:rPr lang="en-AU" dirty="0" err="1"/>
              <a:t>mgn</a:t>
            </a:r>
            <a:r>
              <a:rPr lang="en-AU" dirty="0"/>
              <a:t>.).</a:t>
            </a:r>
          </a:p>
          <a:p>
            <a:pPr marL="450850" indent="-450850">
              <a:lnSpc>
                <a:spcPct val="90000"/>
              </a:lnSpc>
              <a:spcBef>
                <a:spcPts val="0"/>
              </a:spcBef>
              <a:spcAft>
                <a:spcPts val="600"/>
              </a:spcAft>
              <a:buSzTx/>
            </a:pPr>
            <a:r>
              <a:rPr lang="en-AU" b="0" dirty="0">
                <a:solidFill>
                  <a:srgbClr val="00FF00"/>
                </a:solidFill>
                <a:latin typeface="Arial Black" pitchFamily="34" charset="0"/>
              </a:rPr>
              <a:t>Dan</a:t>
            </a:r>
            <a:r>
              <a:rPr lang="en-AU" dirty="0"/>
              <a:t> signifies to make a choice – see its origin </a:t>
            </a:r>
            <a:r>
              <a:rPr lang="en-AU" dirty="0">
                <a:ln w="22225">
                  <a:solidFill>
                    <a:schemeClr val="tx1"/>
                  </a:solidFill>
                </a:ln>
                <a:solidFill>
                  <a:srgbClr val="FF0000"/>
                </a:solidFill>
              </a:rPr>
              <a:t>Gen. 30:6</a:t>
            </a:r>
            <a:r>
              <a:rPr lang="en-AU" dirty="0"/>
              <a:t>.</a:t>
            </a:r>
          </a:p>
          <a:p>
            <a:pPr marL="450850" indent="-450850">
              <a:lnSpc>
                <a:spcPct val="90000"/>
              </a:lnSpc>
              <a:spcBef>
                <a:spcPts val="0"/>
              </a:spcBef>
              <a:spcAft>
                <a:spcPts val="600"/>
              </a:spcAft>
              <a:buSzTx/>
            </a:pPr>
            <a:r>
              <a:rPr lang="en-AU" dirty="0">
                <a:solidFill>
                  <a:srgbClr val="00FF00"/>
                </a:solidFill>
              </a:rPr>
              <a:t>“between” </a:t>
            </a:r>
            <a:r>
              <a:rPr lang="en-AU" dirty="0"/>
              <a:t>– lit. in Hebrew “between </a:t>
            </a:r>
            <a:r>
              <a:rPr lang="en-AU" dirty="0" err="1"/>
              <a:t>Zorah</a:t>
            </a:r>
            <a:r>
              <a:rPr lang="en-AU" dirty="0"/>
              <a:t> and between </a:t>
            </a:r>
            <a:r>
              <a:rPr lang="en-AU" dirty="0" err="1"/>
              <a:t>Eshtaol</a:t>
            </a:r>
            <a:r>
              <a:rPr lang="en-AU" dirty="0"/>
              <a:t>” – other </a:t>
            </a:r>
            <a:r>
              <a:rPr lang="en-AU" dirty="0" err="1"/>
              <a:t>occs</a:t>
            </a:r>
            <a:r>
              <a:rPr lang="en-AU" dirty="0"/>
              <a:t>. are found </a:t>
            </a:r>
            <a:r>
              <a:rPr lang="en-AU" dirty="0">
                <a:ln w="22225">
                  <a:solidFill>
                    <a:schemeClr val="tx1"/>
                  </a:solidFill>
                </a:ln>
                <a:solidFill>
                  <a:srgbClr val="FF0000"/>
                </a:solidFill>
              </a:rPr>
              <a:t>Gen. 1:4; Lev. 27:12</a:t>
            </a:r>
            <a:r>
              <a:rPr lang="en-AU" dirty="0"/>
              <a:t>.</a:t>
            </a:r>
          </a:p>
          <a:p>
            <a:pPr marL="450850" indent="-450850">
              <a:lnSpc>
                <a:spcPct val="90000"/>
              </a:lnSpc>
              <a:spcBef>
                <a:spcPts val="0"/>
              </a:spcBef>
              <a:spcAft>
                <a:spcPts val="600"/>
              </a:spcAft>
              <a:buSzTx/>
            </a:pPr>
            <a:r>
              <a:rPr lang="en-AU" dirty="0"/>
              <a:t>Hence, Samson was compelled by the activity of God in his life to make choices between flesh and spirit.</a:t>
            </a:r>
          </a:p>
          <a:p>
            <a:pPr marL="450850" indent="-450850">
              <a:lnSpc>
                <a:spcPct val="90000"/>
              </a:lnSpc>
              <a:spcBef>
                <a:spcPts val="0"/>
              </a:spcBef>
              <a:spcAft>
                <a:spcPts val="600"/>
              </a:spcAft>
              <a:buSzTx/>
            </a:pPr>
            <a:endParaRPr lang="en-AU" dirty="0">
              <a:solidFill>
                <a:srgbClr val="FF0000"/>
              </a:solidFill>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4294967295"/>
          </p:nvPr>
        </p:nvSpPr>
        <p:spPr>
          <a:xfrm>
            <a:off x="92075" y="6489700"/>
            <a:ext cx="2895600" cy="323850"/>
          </a:xfrm>
          <a:prstGeom prst="rect">
            <a:avLst/>
          </a:prstGeom>
        </p:spPr>
        <p:txBody>
          <a:bodyPr/>
          <a:lstStyle/>
          <a:p>
            <a:r>
              <a:rPr lang="en-AU">
                <a:solidFill>
                  <a:srgbClr val="FFFFFF"/>
                </a:solidFill>
              </a:rPr>
              <a:t>Nazarites Unto God</a:t>
            </a:r>
          </a:p>
        </p:txBody>
      </p:sp>
      <p:sp>
        <p:nvSpPr>
          <p:cNvPr id="9218" name="Rectangle 2"/>
          <p:cNvSpPr>
            <a:spLocks noGrp="1" noChangeArrowheads="1"/>
          </p:cNvSpPr>
          <p:nvPr>
            <p:ph type="ctrTitle"/>
          </p:nvPr>
        </p:nvSpPr>
        <p:spPr>
          <a:xfrm>
            <a:off x="0" y="163495"/>
            <a:ext cx="9142413" cy="765175"/>
          </a:xfrm>
        </p:spPr>
        <p:txBody>
          <a:bodyPr/>
          <a:lstStyle/>
          <a:p>
            <a:r>
              <a:rPr lang="en-AU" sz="4400" dirty="0"/>
              <a:t>Between </a:t>
            </a:r>
            <a:r>
              <a:rPr lang="en-AU" sz="4400" dirty="0" err="1"/>
              <a:t>Zorah</a:t>
            </a:r>
            <a:r>
              <a:rPr lang="en-AU" sz="4400" dirty="0"/>
              <a:t> and </a:t>
            </a:r>
            <a:r>
              <a:rPr lang="en-AU" sz="4400" dirty="0" err="1"/>
              <a:t>Eshtaol</a:t>
            </a:r>
            <a:endParaRPr lang="en-AU" sz="4400" dirty="0"/>
          </a:p>
        </p:txBody>
      </p:sp>
      <p:sp>
        <p:nvSpPr>
          <p:cNvPr id="9219" name="Rectangle 3"/>
          <p:cNvSpPr>
            <a:spLocks noGrp="1" noChangeArrowheads="1"/>
          </p:cNvSpPr>
          <p:nvPr>
            <p:ph type="subTitle" idx="1"/>
          </p:nvPr>
        </p:nvSpPr>
        <p:spPr>
          <a:xfrm>
            <a:off x="539750" y="908050"/>
            <a:ext cx="3960813" cy="5473700"/>
          </a:xfrm>
        </p:spPr>
        <p:txBody>
          <a:bodyPr/>
          <a:lstStyle/>
          <a:p>
            <a:pPr algn="ctr">
              <a:spcBef>
                <a:spcPts val="0"/>
              </a:spcBef>
              <a:spcAft>
                <a:spcPts val="600"/>
              </a:spcAft>
              <a:buNone/>
            </a:pPr>
            <a:r>
              <a:rPr lang="en-AU" sz="3600" b="0" dirty="0" err="1">
                <a:ln w="15875">
                  <a:solidFill>
                    <a:schemeClr val="tx1"/>
                  </a:solidFill>
                </a:ln>
                <a:solidFill>
                  <a:srgbClr val="00FFCC"/>
                </a:solidFill>
                <a:latin typeface="Arial Black" pitchFamily="34" charset="0"/>
              </a:rPr>
              <a:t>Zorah</a:t>
            </a:r>
            <a:endParaRPr lang="en-AU" sz="3600" b="0" dirty="0">
              <a:ln w="15875">
                <a:solidFill>
                  <a:schemeClr val="tx1"/>
                </a:solidFill>
              </a:ln>
              <a:solidFill>
                <a:srgbClr val="00FFCC"/>
              </a:solidFill>
              <a:latin typeface="Arial Black" pitchFamily="34" charset="0"/>
            </a:endParaRPr>
          </a:p>
          <a:p>
            <a:pPr marL="0" indent="0">
              <a:spcBef>
                <a:spcPts val="0"/>
              </a:spcBef>
              <a:buNone/>
            </a:pPr>
            <a:r>
              <a:rPr lang="en-AU" sz="3000" dirty="0"/>
              <a:t>“A wasp” (as stinging). Translated “hornet” </a:t>
            </a:r>
            <a:r>
              <a:rPr lang="en-AU" sz="3000" dirty="0">
                <a:ln w="22225">
                  <a:solidFill>
                    <a:schemeClr val="tx1"/>
                  </a:solidFill>
                </a:ln>
                <a:solidFill>
                  <a:srgbClr val="FF0000"/>
                </a:solidFill>
              </a:rPr>
              <a:t>Ex. 23:28; Deut. 7:20; Josh. 24:12</a:t>
            </a:r>
            <a:r>
              <a:rPr lang="en-AU" sz="3000" dirty="0"/>
              <a:t>.</a:t>
            </a:r>
          </a:p>
          <a:p>
            <a:pPr marL="0" indent="0">
              <a:buNone/>
            </a:pPr>
            <a:r>
              <a:rPr lang="en-AU" sz="3000" dirty="0">
                <a:ln>
                  <a:solidFill>
                    <a:schemeClr val="tx1"/>
                  </a:solidFill>
                </a:ln>
                <a:solidFill>
                  <a:srgbClr val="FF33CC"/>
                </a:solidFill>
              </a:rPr>
              <a:t>Root</a:t>
            </a:r>
            <a:r>
              <a:rPr lang="en-AU" sz="3000" dirty="0"/>
              <a:t> – </a:t>
            </a:r>
            <a:r>
              <a:rPr lang="en-AU" sz="3000" i="1" dirty="0" err="1"/>
              <a:t>tsara</a:t>
            </a:r>
            <a:r>
              <a:rPr lang="en-AU" sz="3000" dirty="0"/>
              <a:t> – to scourge; </a:t>
            </a:r>
            <a:r>
              <a:rPr lang="en-AU" sz="3000" dirty="0" err="1">
                <a:solidFill>
                  <a:srgbClr val="FFFF00"/>
                </a:solidFill>
              </a:rPr>
              <a:t>Gesenius</a:t>
            </a:r>
            <a:r>
              <a:rPr lang="en-AU" sz="3000" dirty="0">
                <a:solidFill>
                  <a:srgbClr val="FFFF00"/>
                </a:solidFill>
              </a:rPr>
              <a:t> – to strike down</a:t>
            </a:r>
            <a:r>
              <a:rPr lang="en-AU" sz="3000" dirty="0"/>
              <a:t>.</a:t>
            </a:r>
          </a:p>
          <a:p>
            <a:pPr marL="0" indent="0" algn="ctr">
              <a:buNone/>
            </a:pPr>
            <a:r>
              <a:rPr lang="en-AU" sz="3000" b="0" dirty="0">
                <a:ln>
                  <a:solidFill>
                    <a:schemeClr val="tx1"/>
                  </a:solidFill>
                </a:ln>
                <a:solidFill>
                  <a:srgbClr val="00FFCC"/>
                </a:solidFill>
                <a:latin typeface="Impact" pitchFamily="34" charset="0"/>
              </a:rPr>
              <a:t>Represents the activity of the Spirit</a:t>
            </a:r>
          </a:p>
        </p:txBody>
      </p:sp>
      <p:sp>
        <p:nvSpPr>
          <p:cNvPr id="9220" name="Text Box 4"/>
          <p:cNvSpPr txBox="1">
            <a:spLocks noChangeArrowheads="1"/>
          </p:cNvSpPr>
          <p:nvPr/>
        </p:nvSpPr>
        <p:spPr bwMode="auto">
          <a:xfrm>
            <a:off x="4787900" y="939078"/>
            <a:ext cx="4032250" cy="5339923"/>
          </a:xfrm>
          <a:prstGeom prst="rect">
            <a:avLst/>
          </a:prstGeom>
          <a:noFill/>
          <a:ln w="9525">
            <a:noFill/>
            <a:miter lim="800000"/>
            <a:headEnd/>
            <a:tailEnd/>
          </a:ln>
          <a:effectLst/>
        </p:spPr>
        <p:txBody>
          <a:bodyPr>
            <a:spAutoFit/>
          </a:bodyPr>
          <a:lstStyle/>
          <a:p>
            <a:pPr algn="ctr">
              <a:spcBef>
                <a:spcPct val="50000"/>
              </a:spcBef>
            </a:pPr>
            <a:r>
              <a:rPr lang="en-AU" sz="3600" dirty="0" err="1">
                <a:solidFill>
                  <a:srgbClr val="00FF00"/>
                </a:solidFill>
                <a:latin typeface="Arial Black" pitchFamily="34" charset="0"/>
              </a:rPr>
              <a:t>Eshtaol</a:t>
            </a:r>
            <a:endParaRPr lang="en-AU" sz="3600" dirty="0">
              <a:solidFill>
                <a:srgbClr val="00FF00"/>
              </a:solidFill>
              <a:latin typeface="Arial Black" pitchFamily="34" charset="0"/>
            </a:endParaRPr>
          </a:p>
          <a:p>
            <a:pPr>
              <a:spcBef>
                <a:spcPct val="50000"/>
              </a:spcBef>
            </a:pPr>
            <a:r>
              <a:rPr lang="en-AU" sz="3000" b="1" dirty="0">
                <a:solidFill>
                  <a:srgbClr val="FFFFFF"/>
                </a:solidFill>
              </a:rPr>
              <a:t>“</a:t>
            </a:r>
            <a:r>
              <a:rPr lang="en-AU" sz="3000" b="1" dirty="0" err="1">
                <a:solidFill>
                  <a:srgbClr val="FFFFFF"/>
                </a:solidFill>
              </a:rPr>
              <a:t>Intreaty</a:t>
            </a:r>
            <a:r>
              <a:rPr lang="en-AU" sz="3000" b="1" dirty="0">
                <a:solidFill>
                  <a:srgbClr val="FFFFFF"/>
                </a:solidFill>
              </a:rPr>
              <a:t>”; “petition, request” (</a:t>
            </a:r>
            <a:r>
              <a:rPr lang="en-AU" sz="3000" b="1" dirty="0" err="1">
                <a:solidFill>
                  <a:srgbClr val="FFFFFF"/>
                </a:solidFill>
              </a:rPr>
              <a:t>Gesenius</a:t>
            </a:r>
            <a:r>
              <a:rPr lang="en-AU" sz="3000" b="1" dirty="0">
                <a:solidFill>
                  <a:srgbClr val="FFFFFF"/>
                </a:solidFill>
              </a:rPr>
              <a:t>).</a:t>
            </a:r>
          </a:p>
          <a:p>
            <a:pPr>
              <a:spcBef>
                <a:spcPct val="50000"/>
              </a:spcBef>
            </a:pPr>
            <a:r>
              <a:rPr lang="en-AU" sz="3000" b="1" dirty="0">
                <a:ln>
                  <a:solidFill>
                    <a:schemeClr val="tx1"/>
                  </a:solidFill>
                </a:ln>
                <a:solidFill>
                  <a:srgbClr val="FF33CC"/>
                </a:solidFill>
              </a:rPr>
              <a:t>Root</a:t>
            </a:r>
            <a:r>
              <a:rPr lang="en-AU" sz="3000" b="1" dirty="0">
                <a:solidFill>
                  <a:srgbClr val="FFFFFF"/>
                </a:solidFill>
              </a:rPr>
              <a:t> – </a:t>
            </a:r>
            <a:r>
              <a:rPr lang="en-AU" sz="3000" b="1" i="1" dirty="0" err="1">
                <a:solidFill>
                  <a:srgbClr val="FFFFFF"/>
                </a:solidFill>
              </a:rPr>
              <a:t>sha’el</a:t>
            </a:r>
            <a:r>
              <a:rPr lang="en-AU" sz="3000" b="1" dirty="0">
                <a:solidFill>
                  <a:srgbClr val="FFFFFF"/>
                </a:solidFill>
              </a:rPr>
              <a:t> – to inquire; request, to demand.</a:t>
            </a:r>
          </a:p>
          <a:p>
            <a:pPr>
              <a:spcBef>
                <a:spcPct val="50000"/>
              </a:spcBef>
            </a:pPr>
            <a:endParaRPr lang="en-AU" b="1" dirty="0">
              <a:solidFill>
                <a:srgbClr val="FFFFFF"/>
              </a:solidFill>
            </a:endParaRPr>
          </a:p>
          <a:p>
            <a:pPr algn="ctr">
              <a:spcBef>
                <a:spcPct val="50000"/>
              </a:spcBef>
            </a:pPr>
            <a:r>
              <a:rPr lang="en-AU" sz="2800" dirty="0">
                <a:solidFill>
                  <a:srgbClr val="00FF00"/>
                </a:solidFill>
                <a:latin typeface="Impact" pitchFamily="34" charset="0"/>
              </a:rPr>
              <a:t>Represents the range of voices of </a:t>
            </a:r>
            <a:r>
              <a:rPr lang="en-AU" sz="2800" dirty="0" err="1">
                <a:solidFill>
                  <a:srgbClr val="00FF00"/>
                </a:solidFill>
                <a:latin typeface="Impact" pitchFamily="34" charset="0"/>
              </a:rPr>
              <a:t>intreaty</a:t>
            </a:r>
            <a:r>
              <a:rPr lang="en-AU" sz="2800" dirty="0">
                <a:solidFill>
                  <a:srgbClr val="00FF00"/>
                </a:solidFill>
                <a:latin typeface="Impact" pitchFamily="34" charset="0"/>
              </a:rPr>
              <a:t> working in Samson’s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755650" y="260350"/>
          <a:ext cx="7488238" cy="6416675"/>
        </p:xfrm>
        <a:graphic>
          <a:graphicData uri="http://schemas.openxmlformats.org/presentationml/2006/ole">
            <p:oleObj spid="_x0000_s3074" name="CorelDRAW! Graphic" r:id="rId3" imgW="8184600" imgH="7012440" progId="">
              <p:embed/>
            </p:oleObj>
          </a:graphicData>
        </a:graphic>
      </p:graphicFrame>
      <p:sp>
        <p:nvSpPr>
          <p:cNvPr id="24579" name="Rectangle 3"/>
          <p:cNvSpPr>
            <a:spLocks noChangeArrowheads="1"/>
          </p:cNvSpPr>
          <p:nvPr/>
        </p:nvSpPr>
        <p:spPr bwMode="auto">
          <a:xfrm>
            <a:off x="42863" y="42863"/>
            <a:ext cx="9061450" cy="6802437"/>
          </a:xfrm>
          <a:prstGeom prst="rect">
            <a:avLst/>
          </a:prstGeom>
          <a:noFill/>
          <a:ln w="152400">
            <a:solidFill>
              <a:srgbClr val="FF0000"/>
            </a:solidFill>
            <a:miter lim="800000"/>
            <a:headEnd/>
            <a:tailEnd/>
          </a:ln>
          <a:effectLst/>
        </p:spPr>
        <p:txBody>
          <a:bodyPr wrap="none" anchor="ctr"/>
          <a:lstStyle/>
          <a:p>
            <a:pPr fontAlgn="base">
              <a:spcBef>
                <a:spcPct val="0"/>
              </a:spcBef>
              <a:spcAft>
                <a:spcPct val="0"/>
              </a:spcAft>
            </a:pPr>
            <a:endParaRPr lang="en-US">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539750" y="261938"/>
          <a:ext cx="7993063" cy="6391275"/>
        </p:xfrm>
        <a:graphic>
          <a:graphicData uri="http://schemas.openxmlformats.org/presentationml/2006/ole">
            <p:oleObj spid="_x0000_s4098" name="CorelDRAW! Graphic" r:id="rId3" imgW="8661960" imgH="6927480" progId="">
              <p:embed/>
            </p:oleObj>
          </a:graphicData>
        </a:graphic>
      </p:graphicFrame>
      <p:sp>
        <p:nvSpPr>
          <p:cNvPr id="25603" name="Rectangle 3"/>
          <p:cNvSpPr>
            <a:spLocks noChangeArrowheads="1"/>
          </p:cNvSpPr>
          <p:nvPr/>
        </p:nvSpPr>
        <p:spPr bwMode="auto">
          <a:xfrm>
            <a:off x="42863" y="42863"/>
            <a:ext cx="9061450" cy="6802437"/>
          </a:xfrm>
          <a:prstGeom prst="rect">
            <a:avLst/>
          </a:prstGeom>
          <a:noFill/>
          <a:ln w="152400">
            <a:solidFill>
              <a:schemeClr val="accent2"/>
            </a:solidFill>
            <a:miter lim="800000"/>
            <a:headEnd/>
            <a:tailEnd/>
          </a:ln>
          <a:effectLst/>
        </p:spPr>
        <p:txBody>
          <a:bodyPr wrap="none" anchor="ctr"/>
          <a:lstStyle/>
          <a:p>
            <a:pPr fontAlgn="base">
              <a:spcBef>
                <a:spcPct val="0"/>
              </a:spcBef>
              <a:spcAft>
                <a:spcPct val="0"/>
              </a:spcAft>
            </a:pPr>
            <a:endParaRPr lang="en-US">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838200"/>
          </a:xfrm>
        </p:spPr>
        <p:txBody>
          <a:bodyPr/>
          <a:lstStyle/>
          <a:p>
            <a:r>
              <a:rPr lang="en-AU" sz="4400" dirty="0" smtClean="0"/>
              <a:t>Paul’s struggle - </a:t>
            </a:r>
            <a:r>
              <a:rPr lang="en-AU" sz="4000" dirty="0" smtClean="0">
                <a:ln w="22225">
                  <a:solidFill>
                    <a:schemeClr val="tx1"/>
                  </a:solidFill>
                </a:ln>
                <a:solidFill>
                  <a:srgbClr val="FF0000"/>
                </a:solidFill>
                <a:effectLst/>
              </a:rPr>
              <a:t>Rom. 7:17-20</a:t>
            </a:r>
            <a:endParaRPr lang="en-AU" sz="4000" dirty="0">
              <a:ln w="22225">
                <a:solidFill>
                  <a:schemeClr val="tx1"/>
                </a:solidFill>
              </a:ln>
              <a:solidFill>
                <a:srgbClr val="FF0000"/>
              </a:solidFill>
              <a:effectLst/>
            </a:endParaRPr>
          </a:p>
        </p:txBody>
      </p:sp>
      <p:sp>
        <p:nvSpPr>
          <p:cNvPr id="90115" name="Rectangle 3"/>
          <p:cNvSpPr>
            <a:spLocks noGrp="1" noChangeArrowheads="1"/>
          </p:cNvSpPr>
          <p:nvPr>
            <p:ph type="subTitle" idx="1"/>
          </p:nvPr>
        </p:nvSpPr>
        <p:spPr>
          <a:xfrm>
            <a:off x="304800" y="838775"/>
            <a:ext cx="8534400" cy="5333425"/>
          </a:xfrm>
        </p:spPr>
        <p:txBody>
          <a:bodyPr/>
          <a:lstStyle/>
          <a:p>
            <a:pPr marL="0" indent="0" algn="just">
              <a:lnSpc>
                <a:spcPct val="85000"/>
              </a:lnSpc>
              <a:spcBef>
                <a:spcPts val="0"/>
              </a:spcBef>
              <a:spcAft>
                <a:spcPts val="600"/>
              </a:spcAft>
              <a:buNone/>
            </a:pPr>
            <a:r>
              <a:rPr lang="en-US" baseline="30000" dirty="0" smtClean="0"/>
              <a:t>17</a:t>
            </a:r>
            <a:r>
              <a:rPr lang="en-US" dirty="0" smtClean="0"/>
              <a:t> </a:t>
            </a:r>
            <a:r>
              <a:rPr lang="en-US" dirty="0" smtClean="0">
                <a:latin typeface="Bookman Old Style" pitchFamily="18" charset="0"/>
              </a:rPr>
              <a:t>Now then it is no more I that do it, but </a:t>
            </a:r>
            <a:r>
              <a:rPr lang="en-US" dirty="0" smtClean="0">
                <a:solidFill>
                  <a:srgbClr val="FFFF00"/>
                </a:solidFill>
                <a:latin typeface="Bookman Old Style" pitchFamily="18" charset="0"/>
              </a:rPr>
              <a:t>sin</a:t>
            </a:r>
            <a:r>
              <a:rPr lang="en-US" dirty="0" smtClean="0">
                <a:latin typeface="Bookman Old Style" pitchFamily="18" charset="0"/>
              </a:rPr>
              <a:t> </a:t>
            </a:r>
            <a:r>
              <a:rPr lang="en-US" dirty="0" smtClean="0">
                <a:solidFill>
                  <a:srgbClr val="FFFF00"/>
                </a:solidFill>
                <a:latin typeface="Bookman Old Style" pitchFamily="18" charset="0"/>
              </a:rPr>
              <a:t>that </a:t>
            </a:r>
            <a:r>
              <a:rPr lang="en-US" dirty="0" err="1" smtClean="0">
                <a:solidFill>
                  <a:srgbClr val="FFFF00"/>
                </a:solidFill>
                <a:latin typeface="Bookman Old Style" pitchFamily="18" charset="0"/>
              </a:rPr>
              <a:t>dwelleth</a:t>
            </a:r>
            <a:r>
              <a:rPr lang="en-US" dirty="0" smtClean="0">
                <a:solidFill>
                  <a:srgbClr val="FFFF00"/>
                </a:solidFill>
                <a:latin typeface="Bookman Old Style" pitchFamily="18" charset="0"/>
              </a:rPr>
              <a:t> in me</a:t>
            </a:r>
            <a:r>
              <a:rPr lang="en-US" dirty="0" smtClean="0">
                <a:latin typeface="Bookman Old Style" pitchFamily="18" charset="0"/>
              </a:rPr>
              <a:t>. </a:t>
            </a:r>
          </a:p>
          <a:p>
            <a:pPr marL="0" indent="0" algn="just">
              <a:lnSpc>
                <a:spcPct val="85000"/>
              </a:lnSpc>
              <a:spcBef>
                <a:spcPts val="0"/>
              </a:spcBef>
              <a:spcAft>
                <a:spcPts val="600"/>
              </a:spcAft>
              <a:buNone/>
            </a:pPr>
            <a:r>
              <a:rPr lang="en-US" baseline="30000" dirty="0" smtClean="0"/>
              <a:t>18</a:t>
            </a:r>
            <a:r>
              <a:rPr lang="en-US" dirty="0" smtClean="0"/>
              <a:t> </a:t>
            </a:r>
            <a:r>
              <a:rPr lang="en-US" dirty="0" smtClean="0">
                <a:latin typeface="Bookman Old Style" pitchFamily="18" charset="0"/>
              </a:rPr>
              <a:t>For I know that in me (that is, </a:t>
            </a:r>
            <a:r>
              <a:rPr lang="en-US" dirty="0" smtClean="0">
                <a:solidFill>
                  <a:srgbClr val="FFFF00"/>
                </a:solidFill>
                <a:latin typeface="Bookman Old Style" pitchFamily="18" charset="0"/>
              </a:rPr>
              <a:t>in my flesh,) </a:t>
            </a:r>
            <a:r>
              <a:rPr lang="en-US" dirty="0" err="1" smtClean="0">
                <a:solidFill>
                  <a:srgbClr val="FFFF00"/>
                </a:solidFill>
                <a:latin typeface="Bookman Old Style" pitchFamily="18" charset="0"/>
              </a:rPr>
              <a:t>dwelleth</a:t>
            </a:r>
            <a:r>
              <a:rPr lang="en-US" dirty="0" smtClean="0">
                <a:solidFill>
                  <a:srgbClr val="FFFF00"/>
                </a:solidFill>
                <a:latin typeface="Bookman Old Style" pitchFamily="18" charset="0"/>
              </a:rPr>
              <a:t> no good thing</a:t>
            </a:r>
            <a:r>
              <a:rPr lang="en-US" dirty="0" smtClean="0">
                <a:latin typeface="Bookman Old Style" pitchFamily="18" charset="0"/>
              </a:rPr>
              <a:t>: for to will is present with me; but how to perform that which is good I find not. </a:t>
            </a:r>
          </a:p>
          <a:p>
            <a:pPr marL="0" indent="0" algn="just">
              <a:lnSpc>
                <a:spcPct val="85000"/>
              </a:lnSpc>
              <a:spcBef>
                <a:spcPts val="0"/>
              </a:spcBef>
              <a:spcAft>
                <a:spcPts val="600"/>
              </a:spcAft>
              <a:buNone/>
            </a:pPr>
            <a:r>
              <a:rPr lang="en-US" baseline="30000" dirty="0" smtClean="0"/>
              <a:t>19</a:t>
            </a:r>
            <a:r>
              <a:rPr lang="en-US" dirty="0" smtClean="0"/>
              <a:t> </a:t>
            </a:r>
            <a:r>
              <a:rPr lang="en-US" dirty="0" smtClean="0">
                <a:latin typeface="Bookman Old Style" pitchFamily="18" charset="0"/>
              </a:rPr>
              <a:t>For the good that I would I do not: but the evil which I would not, that I do. </a:t>
            </a:r>
          </a:p>
          <a:p>
            <a:pPr marL="0" indent="0" algn="just">
              <a:lnSpc>
                <a:spcPct val="85000"/>
              </a:lnSpc>
              <a:spcBef>
                <a:spcPts val="0"/>
              </a:spcBef>
              <a:spcAft>
                <a:spcPts val="600"/>
              </a:spcAft>
              <a:buNone/>
            </a:pPr>
            <a:r>
              <a:rPr lang="en-US" baseline="30000" dirty="0" smtClean="0"/>
              <a:t>20</a:t>
            </a:r>
            <a:r>
              <a:rPr lang="en-US" dirty="0" smtClean="0"/>
              <a:t> </a:t>
            </a:r>
            <a:r>
              <a:rPr lang="en-US" dirty="0" smtClean="0">
                <a:latin typeface="Bookman Old Style" pitchFamily="18" charset="0"/>
              </a:rPr>
              <a:t>Now if I do that I would not, it is no more I that do it, but </a:t>
            </a:r>
            <a:r>
              <a:rPr lang="en-US" dirty="0" smtClean="0">
                <a:solidFill>
                  <a:srgbClr val="FFFF00"/>
                </a:solidFill>
                <a:latin typeface="Bookman Old Style" pitchFamily="18" charset="0"/>
              </a:rPr>
              <a:t>sin that </a:t>
            </a:r>
            <a:r>
              <a:rPr lang="en-US" dirty="0" err="1" smtClean="0">
                <a:solidFill>
                  <a:srgbClr val="FFFF00"/>
                </a:solidFill>
                <a:latin typeface="Bookman Old Style" pitchFamily="18" charset="0"/>
              </a:rPr>
              <a:t>dwelleth</a:t>
            </a:r>
            <a:r>
              <a:rPr lang="en-US" dirty="0" smtClean="0">
                <a:solidFill>
                  <a:srgbClr val="FFFF00"/>
                </a:solidFill>
                <a:latin typeface="Bookman Old Style" pitchFamily="18" charset="0"/>
              </a:rPr>
              <a:t> in me</a:t>
            </a:r>
            <a:r>
              <a:rPr lang="en-US" dirty="0" smtClean="0">
                <a:latin typeface="Bookman Old Style" pitchFamily="18" charset="0"/>
              </a:rPr>
              <a:t>. </a:t>
            </a:r>
          </a:p>
        </p:txBody>
      </p:sp>
      <p:sp>
        <p:nvSpPr>
          <p:cNvPr id="4" name="TextBox 3"/>
          <p:cNvSpPr txBox="1"/>
          <p:nvPr/>
        </p:nvSpPr>
        <p:spPr>
          <a:xfrm>
            <a:off x="2334490" y="5694215"/>
            <a:ext cx="6262260" cy="929485"/>
          </a:xfrm>
          <a:prstGeom prst="rect">
            <a:avLst/>
          </a:prstGeom>
          <a:noFill/>
        </p:spPr>
        <p:txBody>
          <a:bodyPr wrap="square" rtlCol="0">
            <a:spAutoFit/>
          </a:bodyPr>
          <a:lstStyle/>
          <a:p>
            <a:pPr algn="r">
              <a:lnSpc>
                <a:spcPct val="85000"/>
              </a:lnSpc>
            </a:pPr>
            <a:r>
              <a:rPr lang="en-US" sz="3200" b="1" dirty="0" smtClean="0">
                <a:solidFill>
                  <a:srgbClr val="FFFF00"/>
                </a:solidFill>
              </a:rPr>
              <a:t>Metonym for the cause of sin = a bias towards sin</a:t>
            </a:r>
            <a:endParaRPr lang="en-US" sz="3200" b="1" dirty="0">
              <a:solidFill>
                <a:srgbClr val="FFFF00"/>
              </a:solidFill>
            </a:endParaRPr>
          </a:p>
        </p:txBody>
      </p:sp>
      <p:cxnSp>
        <p:nvCxnSpPr>
          <p:cNvPr id="6" name="Straight Connector 5"/>
          <p:cNvCxnSpPr/>
          <p:nvPr/>
        </p:nvCxnSpPr>
        <p:spPr>
          <a:xfrm>
            <a:off x="1731820" y="5895110"/>
            <a:ext cx="762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2136</TotalTime>
  <Words>2111</Words>
  <Application>Microsoft Office PowerPoint</Application>
  <PresentationFormat>On-screen Show (4:3)</PresentationFormat>
  <Paragraphs>144</Paragraphs>
  <Slides>30</Slides>
  <Notes>0</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30</vt:i4>
      </vt:variant>
    </vt:vector>
  </HeadingPairs>
  <TitlesOfParts>
    <vt:vector size="37" baseType="lpstr">
      <vt:lpstr>Generic</vt:lpstr>
      <vt:lpstr>1_Generic</vt:lpstr>
      <vt:lpstr>Default Design</vt:lpstr>
      <vt:lpstr>2_Generic</vt:lpstr>
      <vt:lpstr>Blank</vt:lpstr>
      <vt:lpstr>3_Generic</vt:lpstr>
      <vt:lpstr>CorelDRAW! Graphic</vt:lpstr>
      <vt:lpstr>Slide 1</vt:lpstr>
      <vt:lpstr>Slide 2</vt:lpstr>
      <vt:lpstr>Slide 3</vt:lpstr>
      <vt:lpstr>The Spirit moved Samson Judges 13:25</vt:lpstr>
      <vt:lpstr>In the Camp of Dan – Judges 13:25</vt:lpstr>
      <vt:lpstr>Between Zorah and Eshtaol</vt:lpstr>
      <vt:lpstr>Slide 7</vt:lpstr>
      <vt:lpstr>Slide 8</vt:lpstr>
      <vt:lpstr>Paul’s struggle - Rom. 7:17-20</vt:lpstr>
      <vt:lpstr>Paul’s struggle - Rom. 7:21-24</vt:lpstr>
      <vt:lpstr>The oscillation of Samson’s life</vt:lpstr>
      <vt:lpstr>Marriage with the alien fatal</vt:lpstr>
      <vt:lpstr>Parental guidance ignored</vt:lpstr>
      <vt:lpstr>Occasion against the Philistines</vt:lpstr>
      <vt:lpstr>Vineyard – Symbol of inheritance</vt:lpstr>
      <vt:lpstr>Vineyard – Symbol of inheritance Isaiah 5:1-2</vt:lpstr>
      <vt:lpstr>Isaiah 5:3-4</vt:lpstr>
      <vt:lpstr>The Philistine lion – Judges 14:5</vt:lpstr>
      <vt:lpstr>The Spirit and the lion – Judges 14:5</vt:lpstr>
      <vt:lpstr>Slide 20</vt:lpstr>
      <vt:lpstr>The ruin of the lion – Judges 14:8</vt:lpstr>
      <vt:lpstr>Divided families - Judges 14</vt:lpstr>
      <vt:lpstr>Elpis Israel pg. 68</vt:lpstr>
      <vt:lpstr>Elpis Israel pg. 68</vt:lpstr>
      <vt:lpstr>Plowing with the heifer</vt:lpstr>
      <vt:lpstr>Samson’s loss – Spirit’s gain</vt:lpstr>
      <vt:lpstr>Ashkelon – An important centre</vt:lpstr>
      <vt:lpstr>Samson’s loss – Spirit’s gain</vt:lpstr>
      <vt:lpstr>Slide 29</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Jim Cowie</dc:creator>
  <cp:lastModifiedBy>Jim Cowie</cp:lastModifiedBy>
  <cp:revision>44</cp:revision>
  <dcterms:created xsi:type="dcterms:W3CDTF">2013-10-23T03:45:50Z</dcterms:created>
  <dcterms:modified xsi:type="dcterms:W3CDTF">2014-01-03T16:22:59Z</dcterms:modified>
</cp:coreProperties>
</file>