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71" r:id="rId4"/>
    <p:sldId id="273" r:id="rId5"/>
    <p:sldId id="274" r:id="rId6"/>
    <p:sldId id="270" r:id="rId7"/>
    <p:sldId id="290" r:id="rId8"/>
    <p:sldId id="283" r:id="rId9"/>
    <p:sldId id="285" r:id="rId10"/>
    <p:sldId id="264" r:id="rId11"/>
    <p:sldId id="258" r:id="rId12"/>
    <p:sldId id="284" r:id="rId13"/>
    <p:sldId id="260" r:id="rId14"/>
    <p:sldId id="289" r:id="rId15"/>
    <p:sldId id="294" r:id="rId16"/>
    <p:sldId id="282" r:id="rId17"/>
    <p:sldId id="286" r:id="rId18"/>
    <p:sldId id="276" r:id="rId19"/>
    <p:sldId id="293" r:id="rId20"/>
    <p:sldId id="287" r:id="rId21"/>
    <p:sldId id="292" r:id="rId22"/>
    <p:sldId id="288" r:id="rId23"/>
    <p:sldId id="261" r:id="rId24"/>
    <p:sldId id="272"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25298" autoAdjust="0"/>
    <p:restoredTop sz="94660"/>
  </p:normalViewPr>
  <p:slideViewPr>
    <p:cSldViewPr>
      <p:cViewPr varScale="1">
        <p:scale>
          <a:sx n="69" d="100"/>
          <a:sy n="69" d="100"/>
        </p:scale>
        <p:origin x="-28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DF15DA-D45D-4F32-8C15-7AB3D262DEA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07F59F-B34E-49CD-B271-A1532B22B5B9}"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DDA1F-0813-40FB-84F6-F88C1A3C98B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161C37-7108-4557-BBE9-4854E98E14D6}"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683B75D-8641-4AAF-B354-5A0DF3A3F783}"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42FB44-2D66-41A9-B178-765F9B6E1A22}"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68367B-FF06-4DDF-98B9-01CA1C4381BB}"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C442AE-4537-4B05-B84A-8761B449C9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EA4E39-5638-44A2-B409-A01F7BE955F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AE621F-778A-4698-83E0-E0592195A217}"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27AD65C-E356-4A38-8553-A4E0097694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4D28EF-7663-4820-B6D8-9A1065692CE8}" type="slidenum">
              <a:rPr lang="en-AU">
                <a:solidFill>
                  <a:srgbClr val="000000"/>
                </a:solidFill>
              </a:rPr>
              <a:pPr/>
              <a:t>‹#›</a:t>
            </a:fld>
            <a:endParaRPr lang="en-AU">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fontAlgn="base">
              <a:spcBef>
                <a:spcPct val="0"/>
              </a:spcBef>
              <a:spcAft>
                <a:spcPct val="0"/>
              </a:spcAft>
            </a:pPr>
            <a:endParaRPr lang="en-A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j-lt"/>
              </a:defRPr>
            </a:lvl1pPr>
          </a:lstStyle>
          <a:p>
            <a:pPr fontAlgn="base">
              <a:spcBef>
                <a:spcPct val="0"/>
              </a:spcBef>
              <a:spcAft>
                <a:spcPct val="0"/>
              </a:spcAft>
            </a:pPr>
            <a:endParaRPr lang="en-A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fontAlgn="base">
              <a:spcBef>
                <a:spcPct val="0"/>
              </a:spcBef>
              <a:spcAft>
                <a:spcPct val="0"/>
              </a:spcAft>
            </a:pPr>
            <a:fld id="{C85826DC-D8E2-42D8-9BE5-2C03DCA09D16}" type="slidenum">
              <a:rPr lang="en-AU" smtClean="0">
                <a:solidFill>
                  <a:srgbClr val="000000"/>
                </a:solidFill>
              </a:rPr>
              <a:pPr fontAlgn="base">
                <a:spcBef>
                  <a:spcPct val="0"/>
                </a:spcBef>
                <a:spcAft>
                  <a:spcPct val="0"/>
                </a:spcAft>
              </a:pPr>
              <a:t>‹#›</a:t>
            </a:fld>
            <a:endParaRPr lang="en-AU"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b="1">
          <a:solidFill>
            <a:schemeClr val="tx1"/>
          </a:solidFill>
          <a:latin typeface="+mn-lt"/>
        </a:defRPr>
      </a:lvl6pPr>
      <a:lvl7pPr marL="2971800" indent="-228600" algn="l" rtl="0" fontAlgn="base">
        <a:spcBef>
          <a:spcPct val="20000"/>
        </a:spcBef>
        <a:spcAft>
          <a:spcPct val="0"/>
        </a:spcAft>
        <a:buChar char="»"/>
        <a:defRPr sz="2400" b="1">
          <a:solidFill>
            <a:schemeClr val="tx1"/>
          </a:solidFill>
          <a:latin typeface="+mn-lt"/>
        </a:defRPr>
      </a:lvl7pPr>
      <a:lvl8pPr marL="3429000" indent="-228600" algn="l" rtl="0" fontAlgn="base">
        <a:spcBef>
          <a:spcPct val="20000"/>
        </a:spcBef>
        <a:spcAft>
          <a:spcPct val="0"/>
        </a:spcAft>
        <a:buChar char="»"/>
        <a:defRPr sz="2400" b="1">
          <a:solidFill>
            <a:schemeClr val="tx1"/>
          </a:solidFill>
          <a:latin typeface="+mn-lt"/>
        </a:defRPr>
      </a:lvl8pPr>
      <a:lvl9pPr marL="3886200" indent="-228600" algn="l" rtl="0" fontAlgn="base">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son death.jpg"/>
          <p:cNvPicPr>
            <a:picLocks noChangeAspect="1"/>
          </p:cNvPicPr>
          <p:nvPr/>
        </p:nvPicPr>
        <p:blipFill>
          <a:blip r:embed="rId2" cstate="print"/>
          <a:srcRect l="4478" r="4478"/>
          <a:stretch>
            <a:fillRect/>
          </a:stretch>
        </p:blipFill>
        <p:spPr>
          <a:xfrm flipH="1">
            <a:off x="0" y="2546"/>
            <a:ext cx="4648200" cy="6841599"/>
          </a:xfrm>
          <a:prstGeom prst="rect">
            <a:avLst/>
          </a:prstGeom>
        </p:spPr>
      </p:pic>
      <p:sp>
        <p:nvSpPr>
          <p:cNvPr id="7170" name="Rectangle 2"/>
          <p:cNvSpPr>
            <a:spLocks noGrp="1" noChangeArrowheads="1"/>
          </p:cNvSpPr>
          <p:nvPr>
            <p:ph type="subTitle" idx="1"/>
          </p:nvPr>
        </p:nvSpPr>
        <p:spPr>
          <a:xfrm>
            <a:off x="4648200" y="152400"/>
            <a:ext cx="4191000" cy="3429000"/>
          </a:xfrm>
        </p:spPr>
        <p:txBody>
          <a:bodyPr/>
          <a:lstStyle/>
          <a:p>
            <a:pPr algn="ctr">
              <a:lnSpc>
                <a:spcPct val="85000"/>
              </a:lnSpc>
              <a:spcBef>
                <a:spcPts val="0"/>
              </a:spcBef>
              <a:buFont typeface="Wingdings" pitchFamily="2" charset="2"/>
              <a:buNone/>
            </a:pPr>
            <a:r>
              <a:rPr lang="en-AU" sz="8800" dirty="0" smtClean="0">
                <a:ln>
                  <a:solidFill>
                    <a:schemeClr val="tx1"/>
                  </a:solidFill>
                </a:ln>
                <a:solidFill>
                  <a:srgbClr val="FF3399"/>
                </a:solidFill>
                <a:effectLst>
                  <a:outerShdw blurRad="38100" dist="38100" dir="2700000" algn="tl">
                    <a:srgbClr val="FFFFFF"/>
                  </a:outerShdw>
                </a:effectLst>
                <a:latin typeface="Monotype Corsiva" pitchFamily="66" charset="0"/>
              </a:rPr>
              <a:t>Samson – </a:t>
            </a:r>
          </a:p>
          <a:p>
            <a:pPr marL="0" indent="0" algn="ctr">
              <a:lnSpc>
                <a:spcPct val="85000"/>
              </a:lnSpc>
              <a:spcBef>
                <a:spcPts val="0"/>
              </a:spcBef>
              <a:buFont typeface="Wingdings" pitchFamily="2" charset="2"/>
              <a:buNone/>
            </a:pPr>
            <a:r>
              <a:rPr lang="en-AU" sz="5400" dirty="0" smtClean="0">
                <a:ln>
                  <a:solidFill>
                    <a:schemeClr val="tx1"/>
                  </a:solidFill>
                </a:ln>
                <a:solidFill>
                  <a:srgbClr val="FF3399"/>
                </a:solidFill>
                <a:effectLst>
                  <a:outerShdw blurRad="38100" dist="38100" dir="2700000" algn="tl">
                    <a:srgbClr val="FFFFFF"/>
                  </a:outerShdw>
                </a:effectLst>
                <a:latin typeface="Monotype Corsiva" pitchFamily="66" charset="0"/>
              </a:rPr>
              <a:t>God’s strength made perfect in weakness</a:t>
            </a:r>
            <a:endParaRPr lang="en-AU" sz="5400" dirty="0">
              <a:ln>
                <a:solidFill>
                  <a:schemeClr val="tx1"/>
                </a:solidFill>
              </a:ln>
              <a:solidFill>
                <a:srgbClr val="FF3399"/>
              </a:solidFill>
              <a:effectLst>
                <a:outerShdw blurRad="38100" dist="38100" dir="2700000" algn="tl">
                  <a:srgbClr val="FFFFFF"/>
                </a:outerShdw>
              </a:effectLst>
              <a:latin typeface="Monotype Corsiva" pitchFamily="66" charset="0"/>
            </a:endParaRPr>
          </a:p>
        </p:txBody>
      </p:sp>
      <p:sp>
        <p:nvSpPr>
          <p:cNvPr id="5" name="Rectangle 4"/>
          <p:cNvSpPr/>
          <p:nvPr/>
        </p:nvSpPr>
        <p:spPr>
          <a:xfrm>
            <a:off x="4668980" y="6172200"/>
            <a:ext cx="3581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4"/>
          <p:cNvSpPr txBox="1">
            <a:spLocks noChangeArrowheads="1"/>
          </p:cNvSpPr>
          <p:nvPr/>
        </p:nvSpPr>
        <p:spPr bwMode="auto">
          <a:xfrm>
            <a:off x="4821375" y="3657600"/>
            <a:ext cx="4114800" cy="2866682"/>
          </a:xfrm>
          <a:prstGeom prst="rect">
            <a:avLst/>
          </a:prstGeom>
          <a:noFill/>
          <a:ln w="9525">
            <a:noFill/>
            <a:miter lim="800000"/>
            <a:headEnd/>
            <a:tailEnd/>
          </a:ln>
          <a:effectLst/>
        </p:spPr>
        <p:txBody>
          <a:bodyPr wrap="square">
            <a:spAutoFit/>
          </a:bodyPr>
          <a:lstStyle/>
          <a:p>
            <a:pPr algn="ctr">
              <a:lnSpc>
                <a:spcPct val="85000"/>
              </a:lnSpc>
              <a:spcBef>
                <a:spcPts val="12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4</a:t>
            </a:r>
          </a:p>
          <a:p>
            <a:pPr algn="ctr">
              <a:lnSpc>
                <a:spcPct val="85000"/>
              </a:lnSpc>
              <a:spcBef>
                <a:spcPts val="1200"/>
              </a:spcBef>
            </a:pPr>
            <a:r>
              <a:rPr lang="en-US" sz="4000" dirty="0" smtClean="0">
                <a:solidFill>
                  <a:srgbClr val="FFFF00"/>
                </a:solidFill>
                <a:latin typeface="Arial Black" pitchFamily="34" charset="0"/>
              </a:rPr>
              <a:t>“The spirit of Yahweh came mightily upon him ”</a:t>
            </a:r>
            <a:endParaRPr lang="en-AU" sz="4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900113" y="739775"/>
            <a:ext cx="7343775" cy="457200"/>
          </a:xfrm>
          <a:prstGeom prst="rect">
            <a:avLst/>
          </a:prstGeom>
          <a:noFill/>
          <a:ln w="9525">
            <a:noFill/>
            <a:miter lim="800000"/>
            <a:headEnd/>
            <a:tailEnd/>
          </a:ln>
          <a:effectLst/>
        </p:spPr>
        <p:txBody>
          <a:bodyPr>
            <a:spAutoFit/>
          </a:bodyPr>
          <a:lstStyle/>
          <a:p>
            <a:pPr fontAlgn="base">
              <a:spcBef>
                <a:spcPct val="50000"/>
              </a:spcBef>
              <a:spcAft>
                <a:spcPct val="0"/>
              </a:spcAft>
            </a:pPr>
            <a:endParaRPr lang="en-US" sz="2400" smtClean="0">
              <a:solidFill>
                <a:srgbClr val="000000"/>
              </a:solidFill>
            </a:endParaRPr>
          </a:p>
        </p:txBody>
      </p:sp>
      <p:pic>
        <p:nvPicPr>
          <p:cNvPr id="64520" name="Picture 8" descr="j028993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4516" name="Rectangle 4"/>
          <p:cNvSpPr>
            <a:spLocks noChangeArrowheads="1"/>
          </p:cNvSpPr>
          <p:nvPr/>
        </p:nvSpPr>
        <p:spPr bwMode="auto">
          <a:xfrm>
            <a:off x="611189" y="1038644"/>
            <a:ext cx="7923212" cy="5078313"/>
          </a:xfrm>
          <a:prstGeom prst="rect">
            <a:avLst/>
          </a:prstGeom>
          <a:noFill/>
          <a:ln w="9525">
            <a:noFill/>
            <a:miter lim="800000"/>
            <a:headEnd/>
            <a:tailEnd/>
          </a:ln>
          <a:effectLst>
            <a:outerShdw dist="35921" dir="2700000" algn="ctr" rotWithShape="0">
              <a:srgbClr val="CC0000"/>
            </a:outerShdw>
          </a:effectLst>
        </p:spPr>
        <p:txBody>
          <a:bodyPr wrap="square">
            <a:spAutoFit/>
          </a:bodyPr>
          <a:lstStyle/>
          <a:p>
            <a:pPr algn="just" fontAlgn="base">
              <a:lnSpc>
                <a:spcPct val="90000"/>
              </a:lnSpc>
              <a:spcBef>
                <a:spcPts val="1800"/>
              </a:spcBef>
              <a:spcAft>
                <a:spcPct val="0"/>
              </a:spcAft>
            </a:pPr>
            <a:r>
              <a:rPr lang="en-AU" sz="3600" b="1" dirty="0" smtClean="0">
                <a:ln>
                  <a:solidFill>
                    <a:schemeClr val="tx1"/>
                  </a:solidFill>
                </a:ln>
                <a:solidFill>
                  <a:srgbClr val="FFFFFF"/>
                </a:solidFill>
                <a:latin typeface="Bookman Old Style" pitchFamily="18" charset="0"/>
              </a:rPr>
              <a:t>In that day will I make the governors of Judah like a hearth of fire among the wood, and like a torch of fire in a sheaf; and they shall devour all the people round about, on the right hand and on the left: and Jerusalem shall be inhabited again in her own place, </a:t>
            </a:r>
            <a:r>
              <a:rPr lang="en-AU" sz="3600" b="1" i="1" dirty="0" smtClean="0">
                <a:ln>
                  <a:solidFill>
                    <a:schemeClr val="tx1"/>
                  </a:solidFill>
                </a:ln>
                <a:solidFill>
                  <a:srgbClr val="FFFFFF"/>
                </a:solidFill>
                <a:latin typeface="Bookman Old Style" pitchFamily="18" charset="0"/>
              </a:rPr>
              <a:t>even</a:t>
            </a:r>
            <a:r>
              <a:rPr lang="en-AU" sz="3600" b="1" dirty="0" smtClean="0">
                <a:ln>
                  <a:solidFill>
                    <a:schemeClr val="tx1"/>
                  </a:solidFill>
                </a:ln>
                <a:solidFill>
                  <a:srgbClr val="FFFFFF"/>
                </a:solidFill>
                <a:latin typeface="Bookman Old Style" pitchFamily="18" charset="0"/>
              </a:rPr>
              <a:t> in Jerusalem.</a:t>
            </a:r>
            <a:r>
              <a:rPr lang="en-AU" sz="2400" dirty="0" smtClean="0">
                <a:ln>
                  <a:solidFill>
                    <a:schemeClr val="tx1"/>
                  </a:solidFill>
                </a:ln>
                <a:solidFill>
                  <a:srgbClr val="FFFFFF"/>
                </a:solidFill>
                <a:latin typeface="Bookman Old Style" pitchFamily="18" charset="0"/>
              </a:rPr>
              <a:t> </a:t>
            </a:r>
            <a:r>
              <a:rPr lang="en-AU" sz="3600" b="1" dirty="0" smtClean="0">
                <a:solidFill>
                  <a:srgbClr val="FFFFFF"/>
                </a:solidFill>
                <a:latin typeface="Arial" pitchFamily="34" charset="0"/>
                <a:cs typeface="Arial" pitchFamily="34" charset="0"/>
              </a:rPr>
              <a:t>-</a:t>
            </a:r>
            <a:r>
              <a:rPr lang="en-AU" sz="2400" dirty="0" smtClean="0">
                <a:solidFill>
                  <a:srgbClr val="FFFFFF"/>
                </a:solidFill>
                <a:latin typeface="Bookman Old Style" pitchFamily="18" charset="0"/>
              </a:rPr>
              <a:t> </a:t>
            </a:r>
            <a:r>
              <a:rPr lang="en-AU" sz="3600" b="1" dirty="0" smtClean="0">
                <a:ln w="22225">
                  <a:solidFill>
                    <a:srgbClr val="FFFFFF"/>
                  </a:solidFill>
                </a:ln>
                <a:solidFill>
                  <a:srgbClr val="FF0000"/>
                </a:solidFill>
                <a:latin typeface="Arial" pitchFamily="34" charset="0"/>
                <a:cs typeface="Arial" pitchFamily="34" charset="0"/>
              </a:rPr>
              <a:t>Zechariah 12:6</a:t>
            </a:r>
          </a:p>
        </p:txBody>
      </p:sp>
      <p:sp>
        <p:nvSpPr>
          <p:cNvPr id="7" name="Rectangle 2"/>
          <p:cNvSpPr txBox="1">
            <a:spLocks noChangeArrowheads="1"/>
          </p:cNvSpPr>
          <p:nvPr/>
        </p:nvSpPr>
        <p:spPr bwMode="auto">
          <a:xfrm>
            <a:off x="0" y="69275"/>
            <a:ext cx="9144000" cy="838200"/>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AU" sz="44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The true role of Judah’s leaders</a:t>
            </a:r>
            <a:endParaRPr kumimoji="0" lang="en-AU" sz="4000" b="1" i="0" u="none" strike="noStrike" kern="0" cap="none" spc="0" normalizeH="0" baseline="0" noProof="0" dirty="0">
              <a:ln w="22225">
                <a:solidFill>
                  <a:srgbClr val="FFFFFF"/>
                </a:solidFill>
              </a:ln>
              <a:solidFill>
                <a:srgbClr val="FF0000"/>
              </a:solidFill>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checkerboard(across)">
                                      <p:cBhvr>
                                        <p:cTn id="7" dur="500"/>
                                        <p:tgtEl>
                                          <p:spTgt spid="6452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4516"/>
                                        </p:tgtEl>
                                        <p:attrNameLst>
                                          <p:attrName>style.visibility</p:attrName>
                                        </p:attrNameLst>
                                      </p:cBhvr>
                                      <p:to>
                                        <p:strVal val="visible"/>
                                      </p:to>
                                    </p:set>
                                    <p:anim calcmode="lin" valueType="num">
                                      <p:cBhvr>
                                        <p:cTn id="11" dur="1000" fill="hold"/>
                                        <p:tgtEl>
                                          <p:spTgt spid="64516"/>
                                        </p:tgtEl>
                                        <p:attrNameLst>
                                          <p:attrName>ppt_w</p:attrName>
                                        </p:attrNameLst>
                                      </p:cBhvr>
                                      <p:tavLst>
                                        <p:tav tm="0">
                                          <p:val>
                                            <p:fltVal val="0"/>
                                          </p:val>
                                        </p:tav>
                                        <p:tav tm="100000">
                                          <p:val>
                                            <p:strVal val="#ppt_w"/>
                                          </p:val>
                                        </p:tav>
                                      </p:tavLst>
                                    </p:anim>
                                    <p:anim calcmode="lin" valueType="num">
                                      <p:cBhvr>
                                        <p:cTn id="12" dur="1000" fill="hold"/>
                                        <p:tgtEl>
                                          <p:spTgt spid="645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Compromise of Judah</a:t>
            </a:r>
            <a:endParaRPr lang="en-AU" sz="4400" dirty="0">
              <a:solidFill>
                <a:srgbClr val="FF0000"/>
              </a:solidFill>
            </a:endParaRPr>
          </a:p>
        </p:txBody>
      </p:sp>
      <p:sp>
        <p:nvSpPr>
          <p:cNvPr id="90115" name="Rectangle 3"/>
          <p:cNvSpPr>
            <a:spLocks noGrp="1" noChangeArrowheads="1"/>
          </p:cNvSpPr>
          <p:nvPr>
            <p:ph type="subTitle" idx="1"/>
          </p:nvPr>
        </p:nvSpPr>
        <p:spPr>
          <a:xfrm>
            <a:off x="126130" y="838775"/>
            <a:ext cx="8865470" cy="5534315"/>
          </a:xfrm>
        </p:spPr>
        <p:txBody>
          <a:bodyPr/>
          <a:lstStyle/>
          <a:p>
            <a:pPr marL="533400" indent="-533400">
              <a:lnSpc>
                <a:spcPct val="95000"/>
              </a:lnSpc>
            </a:pPr>
            <a:r>
              <a:rPr lang="en-AU" dirty="0" smtClean="0">
                <a:ln w="22225">
                  <a:solidFill>
                    <a:schemeClr val="tx1"/>
                  </a:solidFill>
                </a:ln>
                <a:solidFill>
                  <a:srgbClr val="FF0000"/>
                </a:solidFill>
              </a:rPr>
              <a:t>Judges 15:11 </a:t>
            </a:r>
            <a:r>
              <a:rPr lang="en-AU" dirty="0" smtClean="0"/>
              <a:t>– </a:t>
            </a:r>
            <a:r>
              <a:rPr lang="en-AU" dirty="0" smtClean="0">
                <a:solidFill>
                  <a:srgbClr val="00FF00"/>
                </a:solidFill>
              </a:rPr>
              <a:t>“three thousand men of Judah” </a:t>
            </a:r>
            <a:r>
              <a:rPr lang="en-AU" dirty="0" smtClean="0"/>
              <a:t>– More than enough with Samson and God’s help to overthrow Philistine oppression.</a:t>
            </a:r>
          </a:p>
          <a:p>
            <a:pPr marL="533400" indent="-533400">
              <a:lnSpc>
                <a:spcPct val="95000"/>
              </a:lnSpc>
            </a:pPr>
            <a:r>
              <a:rPr lang="en-AU" dirty="0" smtClean="0">
                <a:solidFill>
                  <a:srgbClr val="00FF00"/>
                </a:solidFill>
              </a:rPr>
              <a:t>“the Philistines are rulers over us” </a:t>
            </a:r>
            <a:r>
              <a:rPr lang="en-AU" dirty="0" smtClean="0"/>
              <a:t>– Yahweh should have ruled over them!</a:t>
            </a:r>
          </a:p>
          <a:p>
            <a:pPr marL="533400" indent="-533400">
              <a:lnSpc>
                <a:spcPct val="95000"/>
              </a:lnSpc>
            </a:pPr>
            <a:r>
              <a:rPr lang="en-AU" dirty="0" smtClean="0">
                <a:solidFill>
                  <a:srgbClr val="00FF00"/>
                </a:solidFill>
              </a:rPr>
              <a:t>“done unto us” </a:t>
            </a:r>
            <a:r>
              <a:rPr lang="en-AU" dirty="0" smtClean="0"/>
              <a:t>– Self-interest rules. </a:t>
            </a:r>
            <a:r>
              <a:rPr lang="en-AU" dirty="0" smtClean="0">
                <a:solidFill>
                  <a:srgbClr val="FFFF00"/>
                </a:solidFill>
              </a:rPr>
              <a:t>Fence sitting is dangerous. </a:t>
            </a:r>
            <a:r>
              <a:rPr lang="en-AU" dirty="0" smtClean="0"/>
              <a:t>No doubt about their responsibility – </a:t>
            </a:r>
            <a:r>
              <a:rPr lang="en-AU" dirty="0" smtClean="0">
                <a:ln w="22225">
                  <a:solidFill>
                    <a:schemeClr val="tx1"/>
                  </a:solidFill>
                </a:ln>
                <a:solidFill>
                  <a:srgbClr val="FF0000"/>
                </a:solidFill>
              </a:rPr>
              <a:t>Josh. 23:6-13</a:t>
            </a:r>
            <a:r>
              <a:rPr lang="en-AU" dirty="0" smtClean="0"/>
              <a:t>.</a:t>
            </a:r>
          </a:p>
          <a:p>
            <a:pPr marL="533400" indent="-533400">
              <a:lnSpc>
                <a:spcPct val="95000"/>
              </a:lnSpc>
            </a:pPr>
            <a:r>
              <a:rPr lang="en-AU" dirty="0" smtClean="0">
                <a:ln w="22225">
                  <a:solidFill>
                    <a:schemeClr val="tx1"/>
                  </a:solidFill>
                </a:ln>
                <a:solidFill>
                  <a:srgbClr val="FF0000"/>
                </a:solidFill>
              </a:rPr>
              <a:t>V.12</a:t>
            </a:r>
            <a:r>
              <a:rPr lang="en-AU" dirty="0" smtClean="0"/>
              <a:t> – </a:t>
            </a:r>
            <a:r>
              <a:rPr lang="en-AU" dirty="0" smtClean="0">
                <a:solidFill>
                  <a:srgbClr val="00FF00"/>
                </a:solidFill>
              </a:rPr>
              <a:t>“to bind thee” </a:t>
            </a:r>
            <a:r>
              <a:rPr lang="en-AU" dirty="0" smtClean="0"/>
              <a:t>– Philistine’s work – </a:t>
            </a:r>
            <a:r>
              <a:rPr lang="en-AU" dirty="0" smtClean="0">
                <a:ln w="22225">
                  <a:solidFill>
                    <a:schemeClr val="tx1"/>
                  </a:solidFill>
                </a:ln>
                <a:solidFill>
                  <a:srgbClr val="FF0000"/>
                </a:solidFill>
              </a:rPr>
              <a:t>V.10</a:t>
            </a:r>
            <a:r>
              <a:rPr lang="en-AU" dirty="0" smtClean="0"/>
              <a:t>.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41565"/>
            <a:ext cx="9142413" cy="765175"/>
          </a:xfrm>
        </p:spPr>
        <p:txBody>
          <a:bodyPr/>
          <a:lstStyle/>
          <a:p>
            <a:r>
              <a:rPr lang="en-AU" dirty="0"/>
              <a:t>Responsibility to others</a:t>
            </a:r>
          </a:p>
        </p:txBody>
      </p:sp>
      <p:sp>
        <p:nvSpPr>
          <p:cNvPr id="64515" name="Rectangle 3"/>
          <p:cNvSpPr>
            <a:spLocks noGrp="1" noChangeArrowheads="1"/>
          </p:cNvSpPr>
          <p:nvPr>
            <p:ph type="subTitle" idx="1"/>
          </p:nvPr>
        </p:nvSpPr>
        <p:spPr>
          <a:xfrm>
            <a:off x="367578" y="892033"/>
            <a:ext cx="8353425" cy="5472112"/>
          </a:xfrm>
        </p:spPr>
        <p:txBody>
          <a:bodyPr/>
          <a:lstStyle/>
          <a:p>
            <a:pPr>
              <a:lnSpc>
                <a:spcPct val="90000"/>
              </a:lnSpc>
              <a:buNone/>
            </a:pPr>
            <a:r>
              <a:rPr lang="en-AU" dirty="0"/>
              <a:t>Bro. Roberts commentary on </a:t>
            </a:r>
            <a:r>
              <a:rPr lang="en-AU" dirty="0">
                <a:ln w="22225">
                  <a:solidFill>
                    <a:schemeClr val="tx1"/>
                  </a:solidFill>
                </a:ln>
                <a:solidFill>
                  <a:srgbClr val="FF0000"/>
                </a:solidFill>
              </a:rPr>
              <a:t>Luke 17:1-2</a:t>
            </a:r>
          </a:p>
          <a:p>
            <a:pPr marL="0" indent="0" algn="just">
              <a:lnSpc>
                <a:spcPct val="90000"/>
              </a:lnSpc>
              <a:buNone/>
            </a:pPr>
            <a:r>
              <a:rPr lang="en-AU" sz="4400" dirty="0">
                <a:ln>
                  <a:solidFill>
                    <a:schemeClr val="tx1"/>
                  </a:solidFill>
                </a:ln>
                <a:solidFill>
                  <a:srgbClr val="FF9933"/>
                </a:solidFill>
                <a:latin typeface="Monotype Corsiva" pitchFamily="66" charset="0"/>
              </a:rPr>
              <a:t>“It is manifest that by the law of Christ we are under an obligation to consider the bearing of our actions upon others. If we are indifferent on this head we may find ourselves unexpectedly confronted with unknown responsibilities in the day of account.”</a:t>
            </a:r>
          </a:p>
          <a:p>
            <a:pPr algn="r">
              <a:lnSpc>
                <a:spcPct val="90000"/>
              </a:lnSpc>
              <a:buNone/>
            </a:pPr>
            <a:r>
              <a:rPr lang="en-AU" dirty="0">
                <a:ln>
                  <a:solidFill>
                    <a:schemeClr val="tx1"/>
                  </a:solidFill>
                </a:ln>
                <a:solidFill>
                  <a:srgbClr val="FF33CC"/>
                </a:solidFill>
              </a:rPr>
              <a:t>Nazareth Revisited page 406</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13855"/>
            <a:ext cx="9144000" cy="762000"/>
          </a:xfrm>
        </p:spPr>
        <p:txBody>
          <a:bodyPr/>
          <a:lstStyle/>
          <a:p>
            <a:r>
              <a:rPr lang="en-AU" sz="4400" dirty="0" smtClean="0"/>
              <a:t>From </a:t>
            </a:r>
            <a:r>
              <a:rPr lang="en-AU" sz="4400" dirty="0" err="1" smtClean="0"/>
              <a:t>Etam</a:t>
            </a:r>
            <a:r>
              <a:rPr lang="en-AU" sz="4400" dirty="0" smtClean="0"/>
              <a:t> to </a:t>
            </a:r>
            <a:r>
              <a:rPr lang="en-AU" sz="4400" dirty="0" err="1" smtClean="0"/>
              <a:t>Lehi</a:t>
            </a:r>
            <a:r>
              <a:rPr lang="en-AU" sz="4400" dirty="0" smtClean="0"/>
              <a:t> bound</a:t>
            </a:r>
            <a:endParaRPr lang="en-AU" sz="4400" dirty="0">
              <a:solidFill>
                <a:srgbClr val="FF0000"/>
              </a:solidFill>
            </a:endParaRPr>
          </a:p>
        </p:txBody>
      </p:sp>
      <p:sp>
        <p:nvSpPr>
          <p:cNvPr id="90115" name="Rectangle 3"/>
          <p:cNvSpPr>
            <a:spLocks noGrp="1" noChangeArrowheads="1"/>
          </p:cNvSpPr>
          <p:nvPr>
            <p:ph type="subTitle" idx="1"/>
          </p:nvPr>
        </p:nvSpPr>
        <p:spPr>
          <a:xfrm>
            <a:off x="139984" y="672514"/>
            <a:ext cx="8823905" cy="5880685"/>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V.12</a:t>
            </a:r>
            <a:r>
              <a:rPr lang="en-AU" dirty="0" smtClean="0"/>
              <a:t> – </a:t>
            </a:r>
            <a:r>
              <a:rPr lang="en-AU" dirty="0" smtClean="0">
                <a:solidFill>
                  <a:srgbClr val="00FF00"/>
                </a:solidFill>
              </a:rPr>
              <a:t>“Swear unto me” </a:t>
            </a:r>
            <a:r>
              <a:rPr lang="en-AU" dirty="0" smtClean="0"/>
              <a:t>– For their protection, for he would protect himself.</a:t>
            </a:r>
          </a:p>
          <a:p>
            <a:pPr marL="533400" indent="-533400">
              <a:lnSpc>
                <a:spcPct val="95000"/>
              </a:lnSpc>
              <a:spcBef>
                <a:spcPts val="0"/>
              </a:spcBef>
              <a:spcAft>
                <a:spcPts val="600"/>
              </a:spcAft>
            </a:pPr>
            <a:r>
              <a:rPr lang="en-AU" dirty="0" smtClean="0">
                <a:ln w="22225">
                  <a:solidFill>
                    <a:schemeClr val="tx1"/>
                  </a:solidFill>
                </a:ln>
                <a:solidFill>
                  <a:srgbClr val="FF0000"/>
                </a:solidFill>
              </a:rPr>
              <a:t>V.13</a:t>
            </a:r>
            <a:r>
              <a:rPr lang="en-AU" dirty="0" smtClean="0"/>
              <a:t> – </a:t>
            </a:r>
            <a:r>
              <a:rPr lang="en-AU" dirty="0" smtClean="0">
                <a:solidFill>
                  <a:srgbClr val="00FF00"/>
                </a:solidFill>
              </a:rPr>
              <a:t>“two new cords” </a:t>
            </a:r>
            <a:r>
              <a:rPr lang="en-AU" dirty="0" smtClean="0"/>
              <a:t>– </a:t>
            </a:r>
            <a:r>
              <a:rPr lang="en-AU" dirty="0" err="1" smtClean="0">
                <a:ln>
                  <a:solidFill>
                    <a:schemeClr val="tx1"/>
                  </a:solidFill>
                </a:ln>
                <a:solidFill>
                  <a:srgbClr val="FF33CC"/>
                </a:solidFill>
              </a:rPr>
              <a:t>Ygs</a:t>
            </a:r>
            <a:r>
              <a:rPr lang="en-AU" dirty="0" smtClean="0">
                <a:ln>
                  <a:solidFill>
                    <a:schemeClr val="tx1"/>
                  </a:solidFill>
                </a:ln>
                <a:solidFill>
                  <a:srgbClr val="FF33CC"/>
                </a:solidFill>
              </a:rPr>
              <a:t>. Lit. </a:t>
            </a:r>
            <a:r>
              <a:rPr lang="en-AU" dirty="0" smtClean="0"/>
              <a:t>– </a:t>
            </a:r>
            <a:r>
              <a:rPr lang="en-AU" dirty="0" smtClean="0">
                <a:latin typeface="Bookman Old Style" pitchFamily="18" charset="0"/>
              </a:rPr>
              <a:t>“two thick bands”</a:t>
            </a:r>
            <a:r>
              <a:rPr lang="en-AU" dirty="0" smtClean="0"/>
              <a:t>.</a:t>
            </a:r>
          </a:p>
          <a:p>
            <a:pPr marL="533400" indent="-533400">
              <a:lnSpc>
                <a:spcPct val="95000"/>
              </a:lnSpc>
              <a:spcBef>
                <a:spcPts val="0"/>
              </a:spcBef>
              <a:spcAft>
                <a:spcPts val="600"/>
              </a:spcAft>
            </a:pPr>
            <a:r>
              <a:rPr lang="en-AU" dirty="0" smtClean="0">
                <a:ln w="22225">
                  <a:solidFill>
                    <a:schemeClr val="tx1"/>
                  </a:solidFill>
                </a:ln>
                <a:solidFill>
                  <a:srgbClr val="FF0000"/>
                </a:solidFill>
              </a:rPr>
              <a:t>V.14</a:t>
            </a:r>
            <a:r>
              <a:rPr lang="en-AU" dirty="0" smtClean="0"/>
              <a:t> – </a:t>
            </a:r>
            <a:r>
              <a:rPr lang="en-AU" dirty="0" smtClean="0">
                <a:solidFill>
                  <a:srgbClr val="00FF00"/>
                </a:solidFill>
              </a:rPr>
              <a:t>“shouted” </a:t>
            </a:r>
            <a:r>
              <a:rPr lang="en-AU" dirty="0" smtClean="0"/>
              <a:t>– </a:t>
            </a:r>
            <a:r>
              <a:rPr lang="en-AU" i="1" dirty="0" err="1" smtClean="0"/>
              <a:t>rua</a:t>
            </a:r>
            <a:r>
              <a:rPr lang="en-AU" dirty="0" smtClean="0"/>
              <a:t> – to split the ears with sound; a war cry.</a:t>
            </a:r>
          </a:p>
          <a:p>
            <a:pPr marL="533400" indent="-533400">
              <a:lnSpc>
                <a:spcPct val="95000"/>
              </a:lnSpc>
              <a:spcBef>
                <a:spcPts val="0"/>
              </a:spcBef>
              <a:spcAft>
                <a:spcPts val="600"/>
              </a:spcAft>
            </a:pPr>
            <a:r>
              <a:rPr lang="en-AU" dirty="0" smtClean="0">
                <a:solidFill>
                  <a:srgbClr val="00FF00"/>
                </a:solidFill>
              </a:rPr>
              <a:t>“the Spirit of Yahweh came mightily upon him”</a:t>
            </a:r>
            <a:r>
              <a:rPr lang="en-AU" dirty="0" smtClean="0"/>
              <a:t> – </a:t>
            </a:r>
            <a:r>
              <a:rPr lang="en-AU" dirty="0" smtClean="0">
                <a:solidFill>
                  <a:srgbClr val="FFFF00"/>
                </a:solidFill>
              </a:rPr>
              <a:t>7 times </a:t>
            </a:r>
            <a:r>
              <a:rPr lang="en-AU" dirty="0" smtClean="0"/>
              <a:t>the Spirit came upon him. </a:t>
            </a:r>
            <a:r>
              <a:rPr lang="en-AU" dirty="0" smtClean="0">
                <a:ln>
                  <a:solidFill>
                    <a:schemeClr val="tx1"/>
                  </a:solidFill>
                </a:ln>
                <a:solidFill>
                  <a:srgbClr val="00FFFF"/>
                </a:solidFill>
              </a:rPr>
              <a:t>7 is the Spirit number</a:t>
            </a:r>
            <a:r>
              <a:rPr lang="en-AU" dirty="0" smtClean="0"/>
              <a:t>.</a:t>
            </a:r>
          </a:p>
          <a:p>
            <a:pPr marL="533400" indent="-533400">
              <a:lnSpc>
                <a:spcPct val="90000"/>
              </a:lnSpc>
              <a:spcBef>
                <a:spcPts val="0"/>
              </a:spcBef>
              <a:spcAft>
                <a:spcPts val="600"/>
              </a:spcAft>
            </a:pPr>
            <a:r>
              <a:rPr lang="en-AU" dirty="0" smtClean="0">
                <a:solidFill>
                  <a:srgbClr val="00FF00"/>
                </a:solidFill>
              </a:rPr>
              <a:t>“loosed” </a:t>
            </a:r>
            <a:r>
              <a:rPr lang="en-AU" dirty="0" smtClean="0"/>
              <a:t>– </a:t>
            </a:r>
            <a:r>
              <a:rPr lang="en-AU" i="1" dirty="0" err="1" smtClean="0"/>
              <a:t>masas</a:t>
            </a:r>
            <a:r>
              <a:rPr lang="en-AU" dirty="0" smtClean="0"/>
              <a:t> – liquefy, dissolve, melt. </a:t>
            </a:r>
            <a:r>
              <a:rPr lang="en-AU" sz="2800" dirty="0" smtClean="0">
                <a:ln>
                  <a:solidFill>
                    <a:schemeClr val="tx1"/>
                  </a:solidFill>
                </a:ln>
                <a:solidFill>
                  <a:srgbClr val="FF33CC"/>
                </a:solidFill>
              </a:rPr>
              <a:t>Roth.</a:t>
            </a:r>
            <a:r>
              <a:rPr lang="en-AU" sz="2800" dirty="0" smtClean="0"/>
              <a:t> – </a:t>
            </a:r>
            <a:r>
              <a:rPr lang="en-AU" sz="2800" dirty="0" smtClean="0">
                <a:solidFill>
                  <a:srgbClr val="FFFF00"/>
                </a:solidFill>
                <a:latin typeface="Bookman Old Style" pitchFamily="18" charset="0"/>
              </a:rPr>
              <a:t>“</a:t>
            </a:r>
            <a:r>
              <a:rPr lang="en-US" sz="2800" dirty="0" smtClean="0">
                <a:solidFill>
                  <a:srgbClr val="FFFF00"/>
                </a:solidFill>
                <a:latin typeface="Bookman Old Style" pitchFamily="18" charset="0"/>
              </a:rPr>
              <a:t>his bonds melted from off his hands.”</a:t>
            </a:r>
            <a:endParaRPr lang="en-AU" sz="2800" dirty="0">
              <a:solidFill>
                <a:srgbClr val="FFFF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pic>
        <p:nvPicPr>
          <p:cNvPr id="4" name="Picture 4" descr="Samson- Jawbone"/>
          <p:cNvPicPr>
            <a:picLocks noChangeAspect="1" noChangeArrowheads="1"/>
          </p:cNvPicPr>
          <p:nvPr/>
        </p:nvPicPr>
        <p:blipFill>
          <a:blip r:embed="rId2" cstate="print"/>
          <a:srcRect/>
          <a:stretch>
            <a:fillRect/>
          </a:stretch>
        </p:blipFill>
        <p:spPr bwMode="auto">
          <a:xfrm>
            <a:off x="3570288" y="0"/>
            <a:ext cx="5573712" cy="6858000"/>
          </a:xfrm>
          <a:prstGeom prst="rect">
            <a:avLst/>
          </a:prstGeom>
          <a:noFill/>
          <a:ln w="57150" cmpd="thinThick">
            <a:solidFill>
              <a:srgbClr val="000000"/>
            </a:solidFill>
            <a:miter lim="800000"/>
            <a:headEnd/>
            <a:tailEnd/>
          </a:ln>
        </p:spPr>
      </p:pic>
      <p:sp>
        <p:nvSpPr>
          <p:cNvPr id="6" name="Text Box 5"/>
          <p:cNvSpPr txBox="1">
            <a:spLocks noChangeArrowheads="1"/>
          </p:cNvSpPr>
          <p:nvPr/>
        </p:nvSpPr>
        <p:spPr bwMode="auto">
          <a:xfrm>
            <a:off x="323850" y="1495282"/>
            <a:ext cx="3105150" cy="3914918"/>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ctr" fontAlgn="base">
              <a:lnSpc>
                <a:spcPct val="90000"/>
              </a:lnSpc>
              <a:spcBef>
                <a:spcPct val="50000"/>
              </a:spcBef>
              <a:spcAft>
                <a:spcPct val="0"/>
              </a:spcAft>
            </a:pPr>
            <a:r>
              <a:rPr lang="en-AU" sz="4400" dirty="0" smtClean="0">
                <a:solidFill>
                  <a:srgbClr val="00FF00"/>
                </a:solidFill>
                <a:latin typeface="Arial Black" pitchFamily="34" charset="0"/>
                <a:cs typeface="Arial" pitchFamily="34" charset="0"/>
              </a:rPr>
              <a:t>Victory with the jawbone of an ass</a:t>
            </a:r>
          </a:p>
          <a:p>
            <a:pPr algn="ctr" fontAlgn="base">
              <a:spcBef>
                <a:spcPct val="50000"/>
              </a:spcBef>
              <a:spcAft>
                <a:spcPct val="0"/>
              </a:spcAft>
            </a:pPr>
            <a:r>
              <a:rPr lang="en-AU" sz="3600" b="1" dirty="0" smtClean="0">
                <a:ln w="22225">
                  <a:solidFill>
                    <a:srgbClr val="FFFFFF"/>
                  </a:solidFill>
                </a:ln>
                <a:solidFill>
                  <a:srgbClr val="FF0000"/>
                </a:solidFill>
              </a:rPr>
              <a:t>Judges 15:14-17</a:t>
            </a:r>
          </a:p>
        </p:txBody>
      </p:sp>
      <p:sp>
        <p:nvSpPr>
          <p:cNvPr id="5" name="Rectangle 4"/>
          <p:cNvSpPr/>
          <p:nvPr/>
        </p:nvSpPr>
        <p:spPr>
          <a:xfrm>
            <a:off x="0" y="6172200"/>
            <a:ext cx="352044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Samson</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49390" y="0"/>
            <a:ext cx="8610600" cy="1981200"/>
          </a:xfrm>
        </p:spPr>
        <p:txBody>
          <a:bodyPr/>
          <a:lstStyle/>
          <a:p>
            <a:pPr>
              <a:lnSpc>
                <a:spcPct val="85000"/>
              </a:lnSpc>
            </a:pPr>
            <a:r>
              <a:rPr lang="en-AU" sz="4400" dirty="0" smtClean="0"/>
              <a:t>Israel defenceless except for Yahweh working through faithful men and women</a:t>
            </a:r>
            <a:endParaRPr lang="en-AU" sz="4400" dirty="0">
              <a:solidFill>
                <a:srgbClr val="FF0000"/>
              </a:solidFill>
            </a:endParaRPr>
          </a:p>
        </p:txBody>
      </p:sp>
      <p:sp>
        <p:nvSpPr>
          <p:cNvPr id="90115" name="Rectangle 3"/>
          <p:cNvSpPr>
            <a:spLocks noGrp="1" noChangeArrowheads="1"/>
          </p:cNvSpPr>
          <p:nvPr>
            <p:ph type="subTitle" idx="1"/>
          </p:nvPr>
        </p:nvSpPr>
        <p:spPr>
          <a:xfrm>
            <a:off x="381000" y="2057400"/>
            <a:ext cx="8458200" cy="4191000"/>
          </a:xfrm>
        </p:spPr>
        <p:txBody>
          <a:bodyPr/>
          <a:lstStyle/>
          <a:p>
            <a:pPr marL="0" indent="0" algn="just">
              <a:spcBef>
                <a:spcPts val="0"/>
              </a:spcBef>
              <a:spcAft>
                <a:spcPts val="600"/>
              </a:spcAft>
              <a:buNone/>
            </a:pPr>
            <a:r>
              <a:rPr lang="en-US" dirty="0" smtClean="0">
                <a:latin typeface="Bookman Old Style" pitchFamily="18" charset="0"/>
              </a:rPr>
              <a:t>“Now there was no blacksmith found throughout all the land of Israel: for the Philistines said, Lest the Hebrews make them swords or spears: </a:t>
            </a:r>
          </a:p>
          <a:p>
            <a:pPr marL="0" indent="0" algn="just">
              <a:spcBef>
                <a:spcPts val="0"/>
              </a:spcBef>
              <a:spcAft>
                <a:spcPts val="600"/>
              </a:spcAft>
              <a:buNone/>
            </a:pPr>
            <a:r>
              <a:rPr lang="en-US" dirty="0" smtClean="0">
                <a:latin typeface="Bookman Old Style" pitchFamily="18" charset="0"/>
              </a:rPr>
              <a:t>But all the Israelites went down to the Philistines, to sharpen every man his share, and his </a:t>
            </a:r>
            <a:r>
              <a:rPr lang="en-US" dirty="0" err="1" smtClean="0">
                <a:latin typeface="Bookman Old Style" pitchFamily="18" charset="0"/>
              </a:rPr>
              <a:t>colter</a:t>
            </a:r>
            <a:r>
              <a:rPr lang="en-US" dirty="0" smtClean="0">
                <a:latin typeface="Bookman Old Style" pitchFamily="18" charset="0"/>
              </a:rPr>
              <a:t>, and his axe, and his mattock” </a:t>
            </a:r>
            <a:r>
              <a:rPr lang="en-US" dirty="0" smtClean="0"/>
              <a:t>– </a:t>
            </a:r>
            <a:r>
              <a:rPr lang="en-US" dirty="0" smtClean="0">
                <a:ln w="22225">
                  <a:solidFill>
                    <a:schemeClr val="tx1"/>
                  </a:solidFill>
                </a:ln>
                <a:solidFill>
                  <a:srgbClr val="FF0000"/>
                </a:solidFill>
              </a:rPr>
              <a:t>1 Samuel 13:19-20</a:t>
            </a:r>
            <a:r>
              <a:rPr lang="en-US" dirty="0" smtClean="0"/>
              <a:t>.</a:t>
            </a:r>
          </a:p>
          <a:p>
            <a:pPr marL="533400" indent="-53340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371600"/>
          </a:xfrm>
        </p:spPr>
        <p:txBody>
          <a:bodyPr/>
          <a:lstStyle/>
          <a:p>
            <a:r>
              <a:rPr lang="en-US" dirty="0" smtClean="0"/>
              <a:t>God’s strength made perfect in weakness</a:t>
            </a:r>
          </a:p>
        </p:txBody>
      </p:sp>
      <p:sp>
        <p:nvSpPr>
          <p:cNvPr id="90115" name="Rectangle 3"/>
          <p:cNvSpPr>
            <a:spLocks noGrp="1" noChangeArrowheads="1"/>
          </p:cNvSpPr>
          <p:nvPr>
            <p:ph type="subTitle" idx="1"/>
          </p:nvPr>
        </p:nvSpPr>
        <p:spPr>
          <a:xfrm>
            <a:off x="255587" y="1316180"/>
            <a:ext cx="8659813" cy="4953000"/>
          </a:xfrm>
        </p:spPr>
        <p:txBody>
          <a:bodyPr/>
          <a:lstStyle/>
          <a:p>
            <a:pPr marL="533400" indent="-533400">
              <a:lnSpc>
                <a:spcPct val="95000"/>
              </a:lnSpc>
              <a:spcBef>
                <a:spcPts val="0"/>
              </a:spcBef>
              <a:spcAft>
                <a:spcPts val="1200"/>
              </a:spcAft>
            </a:pPr>
            <a:r>
              <a:rPr lang="en-US" dirty="0" smtClean="0"/>
              <a:t>A left handed man – </a:t>
            </a:r>
            <a:r>
              <a:rPr lang="en-US" dirty="0" smtClean="0">
                <a:ln w="22225">
                  <a:solidFill>
                    <a:schemeClr val="tx1"/>
                  </a:solidFill>
                </a:ln>
                <a:solidFill>
                  <a:srgbClr val="FF0000"/>
                </a:solidFill>
              </a:rPr>
              <a:t>Judges 3:15-16</a:t>
            </a:r>
            <a:r>
              <a:rPr lang="en-US" dirty="0" smtClean="0"/>
              <a:t>.</a:t>
            </a:r>
          </a:p>
          <a:p>
            <a:pPr marL="533400" indent="-533400">
              <a:lnSpc>
                <a:spcPct val="95000"/>
              </a:lnSpc>
              <a:spcBef>
                <a:spcPts val="0"/>
              </a:spcBef>
              <a:spcAft>
                <a:spcPts val="1200"/>
              </a:spcAft>
            </a:pPr>
            <a:r>
              <a:rPr lang="en-US" dirty="0" smtClean="0"/>
              <a:t>Three hundred men with lamps - </a:t>
            </a:r>
            <a:r>
              <a:rPr lang="en-US" dirty="0" smtClean="0">
                <a:ln w="22225">
                  <a:solidFill>
                    <a:schemeClr val="tx1"/>
                  </a:solidFill>
                </a:ln>
                <a:solidFill>
                  <a:srgbClr val="FF0000"/>
                </a:solidFill>
              </a:rPr>
              <a:t>7:6,16</a:t>
            </a:r>
            <a:r>
              <a:rPr lang="en-US" dirty="0" smtClean="0"/>
              <a:t>.</a:t>
            </a:r>
          </a:p>
          <a:p>
            <a:pPr marL="533400" indent="-533400">
              <a:lnSpc>
                <a:spcPct val="95000"/>
              </a:lnSpc>
              <a:spcBef>
                <a:spcPts val="0"/>
              </a:spcBef>
              <a:spcAft>
                <a:spcPts val="1200"/>
              </a:spcAft>
            </a:pPr>
            <a:r>
              <a:rPr lang="en-US" dirty="0" smtClean="0"/>
              <a:t>An ox goad	 - </a:t>
            </a:r>
            <a:r>
              <a:rPr lang="en-US" dirty="0" smtClean="0">
                <a:ln w="22225">
                  <a:solidFill>
                    <a:schemeClr val="tx1"/>
                  </a:solidFill>
                </a:ln>
                <a:solidFill>
                  <a:srgbClr val="FF0000"/>
                </a:solidFill>
              </a:rPr>
              <a:t>3:31</a:t>
            </a:r>
            <a:r>
              <a:rPr lang="en-US" dirty="0" smtClean="0"/>
              <a:t>.</a:t>
            </a:r>
          </a:p>
          <a:p>
            <a:pPr marL="533400" indent="-533400">
              <a:lnSpc>
                <a:spcPct val="95000"/>
              </a:lnSpc>
              <a:spcBef>
                <a:spcPts val="0"/>
              </a:spcBef>
              <a:spcAft>
                <a:spcPts val="1200"/>
              </a:spcAft>
            </a:pPr>
            <a:r>
              <a:rPr lang="en-US" dirty="0" smtClean="0"/>
              <a:t>A woman and a </a:t>
            </a:r>
            <a:r>
              <a:rPr lang="en-US" dirty="0" smtClean="0"/>
              <a:t>millstone </a:t>
            </a:r>
            <a:r>
              <a:rPr lang="en-US" dirty="0" smtClean="0"/>
              <a:t>– </a:t>
            </a:r>
            <a:r>
              <a:rPr lang="en-US" dirty="0" smtClean="0">
                <a:ln w="22225">
                  <a:solidFill>
                    <a:schemeClr val="tx1"/>
                  </a:solidFill>
                </a:ln>
                <a:solidFill>
                  <a:srgbClr val="FF0000"/>
                </a:solidFill>
              </a:rPr>
              <a:t>9:53</a:t>
            </a:r>
            <a:r>
              <a:rPr lang="en-US" dirty="0" smtClean="0"/>
              <a:t>.</a:t>
            </a:r>
          </a:p>
          <a:p>
            <a:pPr marL="533400" indent="-533400">
              <a:lnSpc>
                <a:spcPct val="95000"/>
              </a:lnSpc>
              <a:spcBef>
                <a:spcPts val="0"/>
              </a:spcBef>
              <a:spcAft>
                <a:spcPts val="1200"/>
              </a:spcAft>
            </a:pPr>
            <a:r>
              <a:rPr lang="en-US" dirty="0" smtClean="0"/>
              <a:t>A </a:t>
            </a:r>
            <a:r>
              <a:rPr lang="en-US" dirty="0" smtClean="0"/>
              <a:t>woman and a tent </a:t>
            </a:r>
            <a:r>
              <a:rPr lang="en-US" dirty="0" smtClean="0"/>
              <a:t>peg – </a:t>
            </a:r>
            <a:r>
              <a:rPr lang="en-US" dirty="0" smtClean="0">
                <a:ln w="22225">
                  <a:solidFill>
                    <a:schemeClr val="tx1"/>
                  </a:solidFill>
                </a:ln>
                <a:solidFill>
                  <a:srgbClr val="FF0000"/>
                </a:solidFill>
              </a:rPr>
              <a:t>4:21-22</a:t>
            </a:r>
            <a:r>
              <a:rPr lang="en-US" dirty="0" smtClean="0"/>
              <a:t>.</a:t>
            </a:r>
          </a:p>
          <a:p>
            <a:pPr marL="533400" indent="-533400">
              <a:lnSpc>
                <a:spcPct val="95000"/>
              </a:lnSpc>
              <a:spcBef>
                <a:spcPts val="0"/>
              </a:spcBef>
              <a:spcAft>
                <a:spcPts val="1200"/>
              </a:spcAft>
            </a:pPr>
            <a:r>
              <a:rPr lang="en-US" dirty="0" smtClean="0"/>
              <a:t>A social outcast	 - </a:t>
            </a:r>
            <a:r>
              <a:rPr lang="en-US" dirty="0" smtClean="0">
                <a:ln w="22225">
                  <a:solidFill>
                    <a:schemeClr val="tx1"/>
                  </a:solidFill>
                </a:ln>
                <a:solidFill>
                  <a:srgbClr val="FF0000"/>
                </a:solidFill>
              </a:rPr>
              <a:t>11:2-3</a:t>
            </a:r>
            <a:r>
              <a:rPr lang="en-US" dirty="0" smtClean="0"/>
              <a:t>.</a:t>
            </a:r>
          </a:p>
          <a:p>
            <a:pPr marL="533400" indent="-533400">
              <a:lnSpc>
                <a:spcPct val="95000"/>
              </a:lnSpc>
              <a:spcBef>
                <a:spcPts val="0"/>
              </a:spcBef>
              <a:spcAft>
                <a:spcPts val="1200"/>
              </a:spcAft>
            </a:pPr>
            <a:r>
              <a:rPr lang="en-US" dirty="0" smtClean="0"/>
              <a:t>A </a:t>
            </a:r>
            <a:r>
              <a:rPr lang="en-US" dirty="0" smtClean="0"/>
              <a:t>woman – a mother in Israel </a:t>
            </a:r>
            <a:r>
              <a:rPr lang="en-US" dirty="0" smtClean="0"/>
              <a:t>– </a:t>
            </a:r>
            <a:r>
              <a:rPr lang="en-US" dirty="0" smtClean="0">
                <a:ln w="22225">
                  <a:solidFill>
                    <a:schemeClr val="tx1"/>
                  </a:solidFill>
                </a:ln>
                <a:solidFill>
                  <a:srgbClr val="FF0000"/>
                </a:solidFill>
              </a:rPr>
              <a:t>5:7</a:t>
            </a:r>
            <a:r>
              <a:rPr lang="en-US" dirty="0" smtClean="0"/>
              <a:t>.</a:t>
            </a:r>
          </a:p>
          <a:p>
            <a:pPr marL="533400" indent="-533400">
              <a:lnSpc>
                <a:spcPct val="95000"/>
              </a:lnSpc>
              <a:spcBef>
                <a:spcPts val="0"/>
              </a:spcBef>
              <a:spcAft>
                <a:spcPts val="1200"/>
              </a:spcAft>
            </a:pPr>
            <a:r>
              <a:rPr lang="en-US" dirty="0" smtClean="0"/>
              <a:t>The jawbone of an ass – </a:t>
            </a:r>
            <a:r>
              <a:rPr lang="en-US" dirty="0" smtClean="0">
                <a:ln w="22225">
                  <a:solidFill>
                    <a:schemeClr val="tx1"/>
                  </a:solidFill>
                </a:ln>
                <a:solidFill>
                  <a:srgbClr val="FF0000"/>
                </a:solidFill>
              </a:rPr>
              <a:t>15:16</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Lessons in </a:t>
            </a:r>
            <a:r>
              <a:rPr lang="en-AU" sz="4400" dirty="0" err="1" smtClean="0"/>
              <a:t>Lehi</a:t>
            </a:r>
            <a:r>
              <a:rPr lang="en-AU" sz="4400" dirty="0" smtClean="0"/>
              <a:t> </a:t>
            </a:r>
            <a:r>
              <a:rPr lang="en-AU" sz="4000" dirty="0" smtClean="0"/>
              <a:t>– </a:t>
            </a:r>
            <a:r>
              <a:rPr lang="en-AU" sz="4000" dirty="0" smtClean="0">
                <a:ln w="22225">
                  <a:solidFill>
                    <a:schemeClr val="tx1"/>
                  </a:solidFill>
                </a:ln>
                <a:solidFill>
                  <a:srgbClr val="FF0000"/>
                </a:solidFill>
                <a:effectLst/>
              </a:rPr>
              <a:t>Judges 15</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167694" y="852630"/>
            <a:ext cx="8823905" cy="5548170"/>
          </a:xfrm>
        </p:spPr>
        <p:txBody>
          <a:bodyPr/>
          <a:lstStyle/>
          <a:p>
            <a:pPr marL="533400" indent="-533400">
              <a:lnSpc>
                <a:spcPct val="95000"/>
              </a:lnSpc>
            </a:pPr>
            <a:r>
              <a:rPr lang="en-AU" dirty="0" smtClean="0">
                <a:ln w="22225">
                  <a:solidFill>
                    <a:schemeClr val="tx1"/>
                  </a:solidFill>
                </a:ln>
                <a:solidFill>
                  <a:srgbClr val="FF0000"/>
                </a:solidFill>
              </a:rPr>
              <a:t>V.15</a:t>
            </a:r>
            <a:r>
              <a:rPr lang="en-AU" dirty="0" smtClean="0"/>
              <a:t> – </a:t>
            </a:r>
            <a:r>
              <a:rPr lang="en-AU" dirty="0" smtClean="0">
                <a:solidFill>
                  <a:srgbClr val="00FF00"/>
                </a:solidFill>
              </a:rPr>
              <a:t>“he found” </a:t>
            </a:r>
            <a:r>
              <a:rPr lang="en-AU" dirty="0" smtClean="0"/>
              <a:t>– In </a:t>
            </a:r>
            <a:r>
              <a:rPr lang="en-AU" dirty="0" err="1" smtClean="0"/>
              <a:t>Lehi</a:t>
            </a:r>
            <a:r>
              <a:rPr lang="en-AU" dirty="0" smtClean="0"/>
              <a:t> – a narrow fissure leading to </a:t>
            </a:r>
            <a:r>
              <a:rPr lang="en-AU" dirty="0" err="1" smtClean="0"/>
              <a:t>Etam</a:t>
            </a:r>
            <a:r>
              <a:rPr lang="en-AU" dirty="0" smtClean="0"/>
              <a:t>.</a:t>
            </a:r>
          </a:p>
          <a:p>
            <a:pPr marL="533400" indent="-533400">
              <a:lnSpc>
                <a:spcPct val="95000"/>
              </a:lnSpc>
            </a:pPr>
            <a:r>
              <a:rPr lang="en-AU" dirty="0" smtClean="0">
                <a:solidFill>
                  <a:srgbClr val="00FF00"/>
                </a:solidFill>
              </a:rPr>
              <a:t>“a </a:t>
            </a:r>
            <a:r>
              <a:rPr lang="en-AU" u="sng" dirty="0" smtClean="0">
                <a:solidFill>
                  <a:srgbClr val="00FF00"/>
                </a:solidFill>
              </a:rPr>
              <a:t>new</a:t>
            </a:r>
            <a:r>
              <a:rPr lang="en-AU" dirty="0" smtClean="0">
                <a:solidFill>
                  <a:srgbClr val="00FF00"/>
                </a:solidFill>
              </a:rPr>
              <a:t> jaw-bone” </a:t>
            </a:r>
            <a:r>
              <a:rPr lang="en-AU" dirty="0" smtClean="0"/>
              <a:t>– </a:t>
            </a:r>
            <a:r>
              <a:rPr lang="en-AU" i="1" dirty="0" err="1" smtClean="0"/>
              <a:t>tariy</a:t>
            </a:r>
            <a:r>
              <a:rPr lang="en-AU" dirty="0" smtClean="0"/>
              <a:t> – moist; dripping. </a:t>
            </a:r>
            <a:r>
              <a:rPr lang="en-AU" dirty="0" smtClean="0">
                <a:ln>
                  <a:solidFill>
                    <a:schemeClr val="tx1"/>
                  </a:solidFill>
                </a:ln>
                <a:solidFill>
                  <a:srgbClr val="FF33CC"/>
                </a:solidFill>
              </a:rPr>
              <a:t>Roth.</a:t>
            </a:r>
            <a:r>
              <a:rPr lang="en-AU" dirty="0" smtClean="0"/>
              <a:t> – </a:t>
            </a:r>
            <a:r>
              <a:rPr lang="en-AU" dirty="0" smtClean="0">
                <a:latin typeface="Bookman Old Style" pitchFamily="18" charset="0"/>
              </a:rPr>
              <a:t>“</a:t>
            </a:r>
            <a:r>
              <a:rPr lang="en-US" dirty="0" smtClean="0">
                <a:latin typeface="Bookman Old Style" pitchFamily="18" charset="0"/>
              </a:rPr>
              <a:t>the jawbone of an ass newly-slain.”</a:t>
            </a:r>
          </a:p>
          <a:p>
            <a:pPr marL="533400" indent="-533400">
              <a:lnSpc>
                <a:spcPct val="95000"/>
              </a:lnSpc>
            </a:pPr>
            <a:r>
              <a:rPr lang="en-AU" dirty="0" smtClean="0">
                <a:solidFill>
                  <a:srgbClr val="00FF00"/>
                </a:solidFill>
              </a:rPr>
              <a:t>“ass” </a:t>
            </a:r>
            <a:r>
              <a:rPr lang="en-AU" dirty="0" smtClean="0"/>
              <a:t>– </a:t>
            </a:r>
            <a:r>
              <a:rPr lang="en-AU" i="1" dirty="0" err="1" smtClean="0"/>
              <a:t>chamor</a:t>
            </a:r>
            <a:r>
              <a:rPr lang="en-AU" dirty="0" smtClean="0"/>
              <a:t> – male ass – </a:t>
            </a:r>
            <a:r>
              <a:rPr lang="en-AU" dirty="0" smtClean="0">
                <a:solidFill>
                  <a:srgbClr val="FFFF00"/>
                </a:solidFill>
              </a:rPr>
              <a:t>symbol of Israel</a:t>
            </a:r>
            <a:r>
              <a:rPr lang="en-AU" dirty="0" smtClean="0"/>
              <a:t>. A sign to both Samson and Israel.</a:t>
            </a:r>
          </a:p>
          <a:p>
            <a:pPr marL="533400" indent="-533400">
              <a:lnSpc>
                <a:spcPct val="95000"/>
              </a:lnSpc>
            </a:pPr>
            <a:r>
              <a:rPr lang="en-AU" dirty="0" smtClean="0">
                <a:solidFill>
                  <a:srgbClr val="00FF00"/>
                </a:solidFill>
              </a:rPr>
              <a:t>“put forth his hand” </a:t>
            </a:r>
            <a:r>
              <a:rPr lang="en-AU" dirty="0" smtClean="0"/>
              <a:t>– </a:t>
            </a:r>
            <a:r>
              <a:rPr lang="en-AU" sz="3000" dirty="0" smtClean="0"/>
              <a:t>Samson should have grasped corrupt and unredeemed Israel and wielded them with God’s power as an effective weapon against Philistines.</a:t>
            </a:r>
            <a:endParaRPr lang="en-AU"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US" dirty="0" smtClean="0"/>
              <a:t>One should chase a thousand!</a:t>
            </a:r>
          </a:p>
        </p:txBody>
      </p:sp>
      <p:sp>
        <p:nvSpPr>
          <p:cNvPr id="90115" name="Rectangle 3"/>
          <p:cNvSpPr>
            <a:spLocks noGrp="1" noChangeArrowheads="1"/>
          </p:cNvSpPr>
          <p:nvPr>
            <p:ph type="subTitle" idx="1"/>
          </p:nvPr>
        </p:nvSpPr>
        <p:spPr>
          <a:xfrm>
            <a:off x="250825" y="866485"/>
            <a:ext cx="8713788" cy="5492750"/>
          </a:xfrm>
        </p:spPr>
        <p:txBody>
          <a:bodyPr/>
          <a:lstStyle/>
          <a:p>
            <a:pPr marL="0" indent="0" algn="just">
              <a:lnSpc>
                <a:spcPct val="90000"/>
              </a:lnSpc>
              <a:spcBef>
                <a:spcPts val="0"/>
              </a:spcBef>
              <a:spcAft>
                <a:spcPts val="600"/>
              </a:spcAft>
              <a:buNone/>
            </a:pPr>
            <a:r>
              <a:rPr lang="en-US" sz="2800" dirty="0" smtClean="0">
                <a:latin typeface="Bookman Old Style" pitchFamily="18" charset="0"/>
              </a:rPr>
              <a:t>“O that they were wise, that they understood this, that they would consider their latter end! </a:t>
            </a:r>
            <a:r>
              <a:rPr lang="en-US" sz="2800" dirty="0" smtClean="0">
                <a:solidFill>
                  <a:srgbClr val="00FF00"/>
                </a:solidFill>
                <a:latin typeface="Bookman Old Style" pitchFamily="18" charset="0"/>
              </a:rPr>
              <a:t>How should one chase a thousand</a:t>
            </a:r>
            <a:r>
              <a:rPr lang="en-US" sz="2800" dirty="0" smtClean="0">
                <a:latin typeface="Bookman Old Style" pitchFamily="18" charset="0"/>
              </a:rPr>
              <a:t>, and two put ten thousand to flight, except their Rock had sold them, and the LORD had shut them up?”</a:t>
            </a:r>
            <a:r>
              <a:rPr lang="en-US" sz="2800" dirty="0" smtClean="0"/>
              <a:t> - </a:t>
            </a:r>
            <a:r>
              <a:rPr lang="en-US" sz="2800" dirty="0" smtClean="0">
                <a:ln w="22225">
                  <a:solidFill>
                    <a:schemeClr val="tx1"/>
                  </a:solidFill>
                </a:ln>
                <a:solidFill>
                  <a:srgbClr val="FF0000"/>
                </a:solidFill>
              </a:rPr>
              <a:t>Deut. 32:29-30</a:t>
            </a:r>
            <a:r>
              <a:rPr lang="en-US" sz="2800" dirty="0" smtClean="0"/>
              <a:t>.</a:t>
            </a:r>
          </a:p>
          <a:p>
            <a:pPr marL="0" indent="0" algn="just">
              <a:lnSpc>
                <a:spcPct val="90000"/>
              </a:lnSpc>
              <a:spcBef>
                <a:spcPts val="0"/>
              </a:spcBef>
              <a:spcAft>
                <a:spcPts val="600"/>
              </a:spcAft>
              <a:buNone/>
            </a:pPr>
            <a:r>
              <a:rPr lang="en-US" sz="2800" dirty="0" smtClean="0">
                <a:latin typeface="Bookman Old Style" pitchFamily="18" charset="0"/>
              </a:rPr>
              <a:t>“And the Philistines were afraid, for they said, God is come into the camp. And they said, Woe unto us! for there hath not been such a thing heretofore. Woe unto us! who shall deliver us out of the hand of these mighty Gods? these are the Gods that smote the Egyptians with all the plagues in the wilderness” - </a:t>
            </a:r>
            <a:r>
              <a:rPr lang="en-US" sz="2800" dirty="0" smtClean="0">
                <a:ln w="22225">
                  <a:solidFill>
                    <a:schemeClr val="tx1"/>
                  </a:solidFill>
                </a:ln>
                <a:solidFill>
                  <a:srgbClr val="FF0000"/>
                </a:solidFill>
              </a:rPr>
              <a:t>1 Samuel 4:8</a:t>
            </a:r>
            <a:r>
              <a:rPr lang="en-US" sz="2800" dirty="0" smtClean="0"/>
              <a:t>.</a:t>
            </a:r>
          </a:p>
          <a:p>
            <a:pPr marL="533400" indent="-533400">
              <a:lnSpc>
                <a:spcPct val="90000"/>
              </a:lnSpc>
              <a:spcBef>
                <a:spcPts val="0"/>
              </a:spcBef>
              <a:spcAft>
                <a:spcPts val="600"/>
              </a:spcAft>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More lessons in </a:t>
            </a:r>
            <a:r>
              <a:rPr lang="en-AU" sz="4400" dirty="0" err="1" smtClean="0"/>
              <a:t>Lehi</a:t>
            </a:r>
            <a:endParaRPr lang="en-AU" sz="4400" dirty="0">
              <a:solidFill>
                <a:srgbClr val="FF0000"/>
              </a:solidFill>
            </a:endParaRPr>
          </a:p>
        </p:txBody>
      </p:sp>
      <p:sp>
        <p:nvSpPr>
          <p:cNvPr id="90115" name="Rectangle 3"/>
          <p:cNvSpPr>
            <a:spLocks noGrp="1" noChangeArrowheads="1"/>
          </p:cNvSpPr>
          <p:nvPr>
            <p:ph type="subTitle" idx="1"/>
          </p:nvPr>
        </p:nvSpPr>
        <p:spPr>
          <a:xfrm>
            <a:off x="153840" y="908050"/>
            <a:ext cx="8761560" cy="5400675"/>
          </a:xfrm>
        </p:spPr>
        <p:txBody>
          <a:bodyPr/>
          <a:lstStyle/>
          <a:p>
            <a:pPr marL="533400" indent="-533400" algn="just">
              <a:lnSpc>
                <a:spcPct val="85000"/>
              </a:lnSpc>
              <a:spcBef>
                <a:spcPts val="0"/>
              </a:spcBef>
              <a:spcAft>
                <a:spcPts val="600"/>
              </a:spcAft>
            </a:pPr>
            <a:r>
              <a:rPr lang="en-AU" dirty="0" smtClean="0">
                <a:ln w="22225">
                  <a:solidFill>
                    <a:schemeClr val="tx1"/>
                  </a:solidFill>
                </a:ln>
                <a:solidFill>
                  <a:srgbClr val="FF0000"/>
                </a:solidFill>
              </a:rPr>
              <a:t>V.16</a:t>
            </a:r>
            <a:r>
              <a:rPr lang="en-AU" dirty="0" smtClean="0"/>
              <a:t> – </a:t>
            </a:r>
            <a:r>
              <a:rPr lang="en-AU" dirty="0" smtClean="0">
                <a:solidFill>
                  <a:srgbClr val="00FF00"/>
                </a:solidFill>
              </a:rPr>
              <a:t>“heaps upon heaps” </a:t>
            </a:r>
            <a:r>
              <a:rPr lang="en-AU" dirty="0" smtClean="0"/>
              <a:t>– </a:t>
            </a:r>
            <a:r>
              <a:rPr lang="en-AU" dirty="0" smtClean="0">
                <a:ln>
                  <a:solidFill>
                    <a:schemeClr val="tx1"/>
                  </a:solidFill>
                </a:ln>
                <a:solidFill>
                  <a:srgbClr val="FF33CC"/>
                </a:solidFill>
              </a:rPr>
              <a:t>Roth.</a:t>
            </a:r>
            <a:r>
              <a:rPr lang="en-AU" dirty="0" smtClean="0"/>
              <a:t> – </a:t>
            </a:r>
            <a:r>
              <a:rPr lang="en-AU" sz="3000" dirty="0" smtClean="0">
                <a:latin typeface="Bookman Old Style" pitchFamily="18" charset="0"/>
              </a:rPr>
              <a:t>“</a:t>
            </a:r>
            <a:r>
              <a:rPr lang="en-US" sz="3000" dirty="0" smtClean="0">
                <a:latin typeface="Bookman Old Style" pitchFamily="18" charset="0"/>
              </a:rPr>
              <a:t>And Samson said, With the jawbone of an ass,—</a:t>
            </a:r>
            <a:r>
              <a:rPr lang="en-US" sz="3000" dirty="0" smtClean="0">
                <a:solidFill>
                  <a:srgbClr val="FFFF00"/>
                </a:solidFill>
                <a:latin typeface="Bookman Old Style" pitchFamily="18" charset="0"/>
              </a:rPr>
              <a:t>have I</a:t>
            </a:r>
            <a:r>
              <a:rPr lang="en-US" sz="3000" dirty="0" smtClean="0">
                <a:latin typeface="Bookman Old Style" pitchFamily="18" charset="0"/>
              </a:rPr>
              <a:t> piled them up in heaps! With the jawbone of an ass, </a:t>
            </a:r>
            <a:r>
              <a:rPr lang="en-US" sz="3000" dirty="0" smtClean="0">
                <a:solidFill>
                  <a:srgbClr val="FFFF00"/>
                </a:solidFill>
                <a:latin typeface="Bookman Old Style" pitchFamily="18" charset="0"/>
              </a:rPr>
              <a:t>have I</a:t>
            </a:r>
            <a:r>
              <a:rPr lang="en-US" sz="3000" dirty="0" smtClean="0">
                <a:latin typeface="Bookman Old Style" pitchFamily="18" charset="0"/>
              </a:rPr>
              <a:t> smitten a thousand men!”</a:t>
            </a:r>
          </a:p>
          <a:p>
            <a:pPr marL="533400" indent="-533400">
              <a:lnSpc>
                <a:spcPct val="95000"/>
              </a:lnSpc>
              <a:spcBef>
                <a:spcPts val="0"/>
              </a:spcBef>
              <a:spcAft>
                <a:spcPts val="600"/>
              </a:spcAft>
            </a:pPr>
            <a:r>
              <a:rPr lang="en-AU" dirty="0" smtClean="0">
                <a:solidFill>
                  <a:srgbClr val="00FF00"/>
                </a:solidFill>
              </a:rPr>
              <a:t>“I” </a:t>
            </a:r>
            <a:r>
              <a:rPr lang="en-AU" dirty="0" smtClean="0"/>
              <a:t>– Strength attributed to self. Samson had to learn an important lesson.</a:t>
            </a:r>
          </a:p>
          <a:p>
            <a:pPr marL="533400" indent="-533400">
              <a:lnSpc>
                <a:spcPct val="95000"/>
              </a:lnSpc>
              <a:spcBef>
                <a:spcPts val="0"/>
              </a:spcBef>
              <a:spcAft>
                <a:spcPts val="600"/>
              </a:spcAft>
            </a:pPr>
            <a:r>
              <a:rPr lang="en-AU" dirty="0" smtClean="0">
                <a:ln w="22225">
                  <a:solidFill>
                    <a:schemeClr val="tx1"/>
                  </a:solidFill>
                </a:ln>
                <a:solidFill>
                  <a:srgbClr val="FF0000"/>
                </a:solidFill>
              </a:rPr>
              <a:t>V.17 </a:t>
            </a:r>
            <a:r>
              <a:rPr lang="en-AU" dirty="0" smtClean="0"/>
              <a:t>– </a:t>
            </a:r>
            <a:r>
              <a:rPr lang="en-AU" dirty="0" smtClean="0">
                <a:solidFill>
                  <a:srgbClr val="00FF00"/>
                </a:solidFill>
              </a:rPr>
              <a:t>“he cast away the jaw-bone” </a:t>
            </a:r>
            <a:r>
              <a:rPr lang="en-AU" dirty="0" smtClean="0"/>
              <a:t>– He should have rallied Israel to finally crush the Philistines.</a:t>
            </a:r>
          </a:p>
          <a:p>
            <a:pPr marL="533400" indent="-533400">
              <a:lnSpc>
                <a:spcPct val="95000"/>
              </a:lnSpc>
              <a:spcBef>
                <a:spcPts val="0"/>
              </a:spcBef>
              <a:spcAft>
                <a:spcPts val="600"/>
              </a:spcAft>
            </a:pPr>
            <a:r>
              <a:rPr lang="en-AU" dirty="0" smtClean="0">
                <a:solidFill>
                  <a:srgbClr val="00FF00"/>
                </a:solidFill>
              </a:rPr>
              <a:t>“</a:t>
            </a:r>
            <a:r>
              <a:rPr lang="en-AU" dirty="0" err="1" smtClean="0">
                <a:solidFill>
                  <a:srgbClr val="00FF00"/>
                </a:solidFill>
              </a:rPr>
              <a:t>Ramath-lehi</a:t>
            </a:r>
            <a:r>
              <a:rPr lang="en-AU" dirty="0" smtClean="0">
                <a:solidFill>
                  <a:srgbClr val="00FF00"/>
                </a:solidFill>
              </a:rPr>
              <a:t>” </a:t>
            </a:r>
            <a:r>
              <a:rPr lang="en-AU" dirty="0" smtClean="0"/>
              <a:t>– “Height of a jaw-bone”.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4294967295"/>
          </p:nvPr>
        </p:nvSpPr>
        <p:spPr>
          <a:xfrm>
            <a:off x="92075" y="6489700"/>
            <a:ext cx="2895600" cy="323850"/>
          </a:xfrm>
          <a:prstGeom prst="rect">
            <a:avLst/>
          </a:prstGeom>
        </p:spPr>
        <p:txBody>
          <a:bodyPr/>
          <a:lstStyle/>
          <a:p>
            <a:r>
              <a:rPr lang="en-AU">
                <a:solidFill>
                  <a:srgbClr val="FFFFFF"/>
                </a:solidFill>
              </a:rPr>
              <a:t>Nazarites Unto God</a:t>
            </a:r>
          </a:p>
        </p:txBody>
      </p:sp>
      <p:sp>
        <p:nvSpPr>
          <p:cNvPr id="29699" name="Rectangle 3"/>
          <p:cNvSpPr>
            <a:spLocks noGrp="1" noChangeArrowheads="1"/>
          </p:cNvSpPr>
          <p:nvPr>
            <p:ph type="subTitle" idx="1"/>
          </p:nvPr>
        </p:nvSpPr>
        <p:spPr/>
        <p:txBody>
          <a:bodyPr/>
          <a:lstStyle/>
          <a:p>
            <a:endParaRPr lang="en-US"/>
          </a:p>
        </p:txBody>
      </p:sp>
      <p:pic>
        <p:nvPicPr>
          <p:cNvPr id="29700" name="Picture 4" descr="Valley of Sorek from Zorah"/>
          <p:cNvPicPr>
            <a:picLocks noChangeAspect="1" noChangeArrowheads="1"/>
          </p:cNvPicPr>
          <p:nvPr/>
        </p:nvPicPr>
        <p:blipFill>
          <a:blip r:embed="rId2" cstate="print"/>
          <a:srcRect/>
          <a:stretch>
            <a:fillRect/>
          </a:stretch>
        </p:blipFill>
        <p:spPr bwMode="auto">
          <a:xfrm>
            <a:off x="0" y="557213"/>
            <a:ext cx="9144000" cy="6300787"/>
          </a:xfrm>
          <a:prstGeom prst="rect">
            <a:avLst/>
          </a:prstGeom>
          <a:noFill/>
        </p:spPr>
      </p:pic>
      <p:sp>
        <p:nvSpPr>
          <p:cNvPr id="29698" name="Rectangle 2"/>
          <p:cNvSpPr>
            <a:spLocks noGrp="1" noChangeArrowheads="1"/>
          </p:cNvSpPr>
          <p:nvPr>
            <p:ph type="ctrTitle"/>
          </p:nvPr>
        </p:nvSpPr>
        <p:spPr>
          <a:xfrm>
            <a:off x="-29980" y="20099"/>
            <a:ext cx="9324976" cy="863601"/>
          </a:xfrm>
          <a:solidFill>
            <a:schemeClr val="bg1"/>
          </a:solidFill>
        </p:spPr>
        <p:txBody>
          <a:bodyPr/>
          <a:lstStyle/>
          <a:p>
            <a:pPr>
              <a:lnSpc>
                <a:spcPct val="125000"/>
              </a:lnSpc>
            </a:pPr>
            <a:r>
              <a:rPr lang="en-AU" sz="4400" dirty="0"/>
              <a:t>The Valley of </a:t>
            </a:r>
            <a:r>
              <a:rPr lang="en-AU" sz="4400" dirty="0" err="1"/>
              <a:t>Sorek</a:t>
            </a:r>
            <a:endParaRPr lang="en-AU" sz="4400" dirty="0"/>
          </a:p>
        </p:txBody>
      </p:sp>
      <p:sp>
        <p:nvSpPr>
          <p:cNvPr id="29701" name="Text Box 5"/>
          <p:cNvSpPr txBox="1">
            <a:spLocks noChangeArrowheads="1"/>
          </p:cNvSpPr>
          <p:nvPr/>
        </p:nvSpPr>
        <p:spPr bwMode="auto">
          <a:xfrm>
            <a:off x="1049338" y="6092825"/>
            <a:ext cx="7080250" cy="519113"/>
          </a:xfrm>
          <a:prstGeom prst="rect">
            <a:avLst/>
          </a:prstGeom>
          <a:noFill/>
          <a:ln w="9525">
            <a:noFill/>
            <a:miter lim="800000"/>
            <a:headEnd/>
            <a:tailEnd/>
          </a:ln>
          <a:effectLst/>
        </p:spPr>
        <p:txBody>
          <a:bodyPr wrap="none">
            <a:spAutoFit/>
          </a:bodyPr>
          <a:lstStyle/>
          <a:p>
            <a:r>
              <a:rPr lang="en-AU" sz="2800">
                <a:solidFill>
                  <a:srgbClr val="000000"/>
                </a:solidFill>
                <a:latin typeface="Impact" pitchFamily="34" charset="0"/>
              </a:rPr>
              <a:t>Looking west towards the land of the Philistines</a:t>
            </a:r>
          </a:p>
        </p:txBody>
      </p:sp>
      <p:sp>
        <p:nvSpPr>
          <p:cNvPr id="29702" name="Text Box 6"/>
          <p:cNvSpPr txBox="1">
            <a:spLocks noChangeArrowheads="1"/>
          </p:cNvSpPr>
          <p:nvPr/>
        </p:nvSpPr>
        <p:spPr bwMode="auto">
          <a:xfrm>
            <a:off x="5148263" y="2420938"/>
            <a:ext cx="1377950" cy="519112"/>
          </a:xfrm>
          <a:prstGeom prst="rect">
            <a:avLst/>
          </a:prstGeom>
          <a:noFill/>
          <a:ln w="9525">
            <a:noFill/>
            <a:miter lim="800000"/>
            <a:headEnd/>
            <a:tailEnd/>
          </a:ln>
          <a:effectLst/>
        </p:spPr>
        <p:txBody>
          <a:bodyPr wrap="none">
            <a:spAutoFit/>
          </a:bodyPr>
          <a:lstStyle/>
          <a:p>
            <a:r>
              <a:rPr lang="en-AU" sz="2800">
                <a:solidFill>
                  <a:srgbClr val="000000"/>
                </a:solidFill>
                <a:latin typeface="Impact" pitchFamily="34" charset="0"/>
              </a:rPr>
              <a:t>Timnath</a:t>
            </a:r>
          </a:p>
        </p:txBody>
      </p:sp>
      <p:sp>
        <p:nvSpPr>
          <p:cNvPr id="29703" name="Line 7"/>
          <p:cNvSpPr>
            <a:spLocks noChangeShapeType="1"/>
          </p:cNvSpPr>
          <p:nvPr/>
        </p:nvSpPr>
        <p:spPr bwMode="auto">
          <a:xfrm>
            <a:off x="5795963" y="2924175"/>
            <a:ext cx="0" cy="1081088"/>
          </a:xfrm>
          <a:prstGeom prst="line">
            <a:avLst/>
          </a:prstGeom>
          <a:noFill/>
          <a:ln w="76200">
            <a:solidFill>
              <a:srgbClr val="FF0000"/>
            </a:solidFill>
            <a:round/>
            <a:headEnd/>
            <a:tailEnd type="triangle" w="med" len="med"/>
          </a:ln>
          <a:effectLst/>
        </p:spPr>
        <p:txBody>
          <a:bodyPr/>
          <a:lstStyle/>
          <a:p>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9701"/>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29702"/>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God quenches Samson’s thirst</a:t>
            </a:r>
            <a:endParaRPr lang="en-AU" sz="4400" dirty="0">
              <a:solidFill>
                <a:srgbClr val="FF0000"/>
              </a:solidFill>
            </a:endParaRPr>
          </a:p>
        </p:txBody>
      </p:sp>
      <p:sp>
        <p:nvSpPr>
          <p:cNvPr id="90115" name="Rectangle 3"/>
          <p:cNvSpPr>
            <a:spLocks noGrp="1" noChangeArrowheads="1"/>
          </p:cNvSpPr>
          <p:nvPr>
            <p:ph type="subTitle" idx="1"/>
          </p:nvPr>
        </p:nvSpPr>
        <p:spPr>
          <a:xfrm>
            <a:off x="139984" y="810490"/>
            <a:ext cx="8851615" cy="563880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Judges 15:18 </a:t>
            </a:r>
            <a:r>
              <a:rPr lang="en-AU" dirty="0" smtClean="0"/>
              <a:t>– </a:t>
            </a:r>
            <a:r>
              <a:rPr lang="en-AU" dirty="0" smtClean="0">
                <a:solidFill>
                  <a:srgbClr val="00FF00"/>
                </a:solidFill>
              </a:rPr>
              <a:t>“sore athirst” </a:t>
            </a:r>
            <a:r>
              <a:rPr lang="en-AU" dirty="0" smtClean="0"/>
              <a:t>– The Spirit is gone! Now left a weak mortal man.</a:t>
            </a:r>
          </a:p>
          <a:p>
            <a:pPr marL="533400" indent="-533400">
              <a:lnSpc>
                <a:spcPct val="95000"/>
              </a:lnSpc>
              <a:spcBef>
                <a:spcPts val="0"/>
              </a:spcBef>
              <a:spcAft>
                <a:spcPts val="600"/>
              </a:spcAft>
            </a:pPr>
            <a:r>
              <a:rPr lang="en-AU" dirty="0" smtClean="0">
                <a:solidFill>
                  <a:srgbClr val="00FF00"/>
                </a:solidFill>
              </a:rPr>
              <a:t> “Thou </a:t>
            </a:r>
            <a:r>
              <a:rPr lang="en-AU" dirty="0" smtClean="0">
                <a:solidFill>
                  <a:srgbClr val="00FF00"/>
                </a:solidFill>
              </a:rPr>
              <a:t>hast </a:t>
            </a:r>
            <a:r>
              <a:rPr lang="en-AU" dirty="0" smtClean="0">
                <a:solidFill>
                  <a:srgbClr val="00FF00"/>
                </a:solidFill>
              </a:rPr>
              <a:t>given” </a:t>
            </a:r>
            <a:r>
              <a:rPr lang="en-AU" dirty="0" smtClean="0"/>
              <a:t>– </a:t>
            </a:r>
            <a:r>
              <a:rPr lang="en-AU" sz="3000" dirty="0" smtClean="0">
                <a:ln>
                  <a:solidFill>
                    <a:schemeClr val="tx1"/>
                  </a:solidFill>
                </a:ln>
                <a:solidFill>
                  <a:srgbClr val="00FFFF"/>
                </a:solidFill>
              </a:rPr>
              <a:t>Corrects his mistake</a:t>
            </a:r>
            <a:r>
              <a:rPr lang="en-AU" sz="3000" dirty="0" smtClean="0"/>
              <a:t>.</a:t>
            </a:r>
          </a:p>
          <a:p>
            <a:pPr marL="533400" indent="-533400">
              <a:lnSpc>
                <a:spcPct val="95000"/>
              </a:lnSpc>
              <a:spcBef>
                <a:spcPts val="0"/>
              </a:spcBef>
              <a:spcAft>
                <a:spcPts val="600"/>
              </a:spcAft>
            </a:pPr>
            <a:r>
              <a:rPr lang="en-AU" dirty="0" smtClean="0">
                <a:solidFill>
                  <a:srgbClr val="00FF00"/>
                </a:solidFill>
              </a:rPr>
              <a:t>“great deliverance” </a:t>
            </a:r>
            <a:r>
              <a:rPr lang="en-AU" dirty="0" smtClean="0"/>
              <a:t>– </a:t>
            </a:r>
            <a:r>
              <a:rPr lang="en-AU" dirty="0" smtClean="0">
                <a:ln>
                  <a:solidFill>
                    <a:schemeClr val="tx1"/>
                  </a:solidFill>
                </a:ln>
                <a:solidFill>
                  <a:srgbClr val="FF33CC"/>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this great salvation.</a:t>
            </a:r>
            <a:r>
              <a:rPr lang="en-US" dirty="0" smtClean="0">
                <a:latin typeface="Bookman Old Style" pitchFamily="18" charset="0"/>
              </a:rPr>
              <a:t>”</a:t>
            </a:r>
          </a:p>
          <a:p>
            <a:pPr marL="533400" indent="-533400">
              <a:lnSpc>
                <a:spcPct val="95000"/>
              </a:lnSpc>
              <a:spcBef>
                <a:spcPts val="0"/>
              </a:spcBef>
              <a:spcAft>
                <a:spcPts val="600"/>
              </a:spcAft>
            </a:pPr>
            <a:r>
              <a:rPr lang="en-AU" dirty="0" smtClean="0">
                <a:solidFill>
                  <a:srgbClr val="00FF00"/>
                </a:solidFill>
              </a:rPr>
              <a:t>“the uncircumcised” </a:t>
            </a:r>
            <a:r>
              <a:rPr lang="en-AU" dirty="0" smtClean="0"/>
              <a:t>– Term of derision. </a:t>
            </a:r>
            <a:r>
              <a:rPr lang="en-AU" dirty="0" smtClean="0"/>
              <a:t>Cp. </a:t>
            </a:r>
            <a:r>
              <a:rPr lang="en-AU" dirty="0" smtClean="0">
                <a:ln w="22225">
                  <a:solidFill>
                    <a:schemeClr val="tx1"/>
                  </a:solidFill>
                </a:ln>
                <a:solidFill>
                  <a:srgbClr val="FF0000"/>
                </a:solidFill>
              </a:rPr>
              <a:t>14:3 </a:t>
            </a:r>
            <a:r>
              <a:rPr lang="en-AU" dirty="0" smtClean="0"/>
              <a:t>– parental influence kicks in.</a:t>
            </a:r>
          </a:p>
          <a:p>
            <a:pPr marL="533400" indent="-533400">
              <a:lnSpc>
                <a:spcPct val="95000"/>
              </a:lnSpc>
              <a:spcBef>
                <a:spcPts val="0"/>
              </a:spcBef>
              <a:spcAft>
                <a:spcPts val="600"/>
              </a:spcAft>
            </a:pPr>
            <a:r>
              <a:rPr lang="en-AU" dirty="0" smtClean="0">
                <a:ln w="22225">
                  <a:solidFill>
                    <a:schemeClr val="tx1"/>
                  </a:solidFill>
                </a:ln>
                <a:solidFill>
                  <a:srgbClr val="FF0000"/>
                </a:solidFill>
              </a:rPr>
              <a:t>V.19</a:t>
            </a:r>
            <a:r>
              <a:rPr lang="en-AU" dirty="0" smtClean="0"/>
              <a:t> – </a:t>
            </a:r>
            <a:r>
              <a:rPr lang="en-AU" dirty="0" smtClean="0">
                <a:solidFill>
                  <a:srgbClr val="00FF00"/>
                </a:solidFill>
              </a:rPr>
              <a:t>“an hollow place” </a:t>
            </a:r>
            <a:r>
              <a:rPr lang="en-AU" dirty="0" smtClean="0"/>
              <a:t>– </a:t>
            </a:r>
            <a:r>
              <a:rPr lang="en-AU" i="1" dirty="0" err="1" smtClean="0"/>
              <a:t>maktesh</a:t>
            </a:r>
            <a:r>
              <a:rPr lang="en-AU" dirty="0" smtClean="0"/>
              <a:t> – a mortar. </a:t>
            </a:r>
            <a:r>
              <a:rPr lang="en-AU" dirty="0" smtClean="0">
                <a:ln>
                  <a:solidFill>
                    <a:schemeClr val="tx1"/>
                  </a:solidFill>
                </a:ln>
                <a:solidFill>
                  <a:srgbClr val="FF33CC"/>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God clave open the hollow that is in </a:t>
            </a:r>
            <a:r>
              <a:rPr lang="en-US" dirty="0" err="1" smtClean="0">
                <a:solidFill>
                  <a:srgbClr val="FFFF00"/>
                </a:solidFill>
                <a:latin typeface="Bookman Old Style" pitchFamily="18" charset="0"/>
              </a:rPr>
              <a:t>Lehi</a:t>
            </a:r>
            <a:r>
              <a:rPr lang="en-US" dirty="0" smtClean="0">
                <a:solidFill>
                  <a:srgbClr val="FFFF00"/>
                </a:solidFill>
                <a:latin typeface="Bookman Old Style" pitchFamily="18" charset="0"/>
              </a:rPr>
              <a:t>.”</a:t>
            </a:r>
          </a:p>
          <a:p>
            <a:pPr marL="533400" indent="-533400">
              <a:lnSpc>
                <a:spcPct val="95000"/>
              </a:lnSpc>
              <a:spcBef>
                <a:spcPts val="0"/>
              </a:spcBef>
              <a:spcAft>
                <a:spcPts val="600"/>
              </a:spcAft>
            </a:pPr>
            <a:r>
              <a:rPr lang="en-US" dirty="0" smtClean="0">
                <a:solidFill>
                  <a:srgbClr val="00FF00"/>
                </a:solidFill>
              </a:rPr>
              <a:t>“in the jaw” </a:t>
            </a:r>
            <a:r>
              <a:rPr lang="en-US" dirty="0" smtClean="0"/>
              <a:t>– Should be </a:t>
            </a:r>
            <a:r>
              <a:rPr lang="en-US" dirty="0" smtClean="0"/>
              <a:t>‘</a:t>
            </a:r>
            <a:r>
              <a:rPr lang="en-US" dirty="0" err="1" smtClean="0"/>
              <a:t>Lehi</a:t>
            </a:r>
            <a:r>
              <a:rPr lang="en-US" dirty="0" smtClean="0"/>
              <a:t>’.</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The Spirit returns to the humble</a:t>
            </a:r>
            <a:endParaRPr lang="en-AU" sz="4400" dirty="0">
              <a:solidFill>
                <a:srgbClr val="FF0000"/>
              </a:solidFill>
            </a:endParaRPr>
          </a:p>
        </p:txBody>
      </p:sp>
      <p:sp>
        <p:nvSpPr>
          <p:cNvPr id="90115" name="Rectangle 3"/>
          <p:cNvSpPr>
            <a:spLocks noGrp="1" noChangeArrowheads="1"/>
          </p:cNvSpPr>
          <p:nvPr>
            <p:ph type="subTitle" idx="1"/>
          </p:nvPr>
        </p:nvSpPr>
        <p:spPr>
          <a:xfrm>
            <a:off x="153840" y="852630"/>
            <a:ext cx="8837760" cy="5548170"/>
          </a:xfrm>
        </p:spPr>
        <p:txBody>
          <a:bodyPr/>
          <a:lstStyle/>
          <a:p>
            <a:pPr marL="533400" indent="-533400">
              <a:lnSpc>
                <a:spcPct val="95000"/>
              </a:lnSpc>
            </a:pPr>
            <a:r>
              <a:rPr lang="en-AU" dirty="0" smtClean="0">
                <a:ln w="22225">
                  <a:solidFill>
                    <a:schemeClr val="tx1"/>
                  </a:solidFill>
                </a:ln>
                <a:solidFill>
                  <a:srgbClr val="FF0000"/>
                </a:solidFill>
              </a:rPr>
              <a:t>V.19</a:t>
            </a:r>
            <a:r>
              <a:rPr lang="en-AU" dirty="0" smtClean="0"/>
              <a:t> – </a:t>
            </a:r>
            <a:r>
              <a:rPr lang="en-AU" dirty="0" smtClean="0">
                <a:solidFill>
                  <a:srgbClr val="00FF00"/>
                </a:solidFill>
              </a:rPr>
              <a:t>“there came water thereout” </a:t>
            </a:r>
            <a:r>
              <a:rPr lang="en-AU" dirty="0" smtClean="0"/>
              <a:t>– Water symbol of the </a:t>
            </a:r>
            <a:r>
              <a:rPr lang="en-AU" dirty="0" smtClean="0"/>
              <a:t>Spirit (</a:t>
            </a:r>
            <a:r>
              <a:rPr lang="en-AU" dirty="0" smtClean="0">
                <a:ln w="22225">
                  <a:solidFill>
                    <a:schemeClr val="tx1"/>
                  </a:solidFill>
                </a:ln>
                <a:solidFill>
                  <a:srgbClr val="FF0000"/>
                </a:solidFill>
              </a:rPr>
              <a:t>John 7:38-39</a:t>
            </a:r>
            <a:r>
              <a:rPr lang="en-AU" dirty="0" smtClean="0"/>
              <a:t>).</a:t>
            </a:r>
            <a:endParaRPr lang="en-AU" dirty="0" smtClean="0"/>
          </a:p>
          <a:p>
            <a:pPr marL="533400" indent="-533400">
              <a:lnSpc>
                <a:spcPct val="95000"/>
              </a:lnSpc>
            </a:pPr>
            <a:r>
              <a:rPr lang="en-AU" dirty="0" smtClean="0">
                <a:solidFill>
                  <a:srgbClr val="00FF00"/>
                </a:solidFill>
              </a:rPr>
              <a:t>“his spirit came again” </a:t>
            </a:r>
            <a:r>
              <a:rPr lang="en-AU" dirty="0" smtClean="0"/>
              <a:t>– </a:t>
            </a:r>
            <a:r>
              <a:rPr lang="en-AU" dirty="0" smtClean="0">
                <a:ln>
                  <a:solidFill>
                    <a:schemeClr val="tx1"/>
                  </a:solidFill>
                </a:ln>
                <a:solidFill>
                  <a:srgbClr val="FF33CC"/>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and his spirit came back.”</a:t>
            </a:r>
            <a:r>
              <a:rPr lang="en-US" dirty="0" smtClean="0">
                <a:latin typeface="Bookman Old Style" pitchFamily="18" charset="0"/>
              </a:rPr>
              <a:t> </a:t>
            </a:r>
            <a:r>
              <a:rPr lang="en-US" dirty="0" smtClean="0"/>
              <a:t>The Spirit is the only real instrument of </a:t>
            </a:r>
            <a:r>
              <a:rPr lang="en-US" dirty="0" smtClean="0"/>
              <a:t>spiritual revival</a:t>
            </a:r>
            <a:r>
              <a:rPr lang="en-US" dirty="0" smtClean="0"/>
              <a:t>.</a:t>
            </a:r>
          </a:p>
          <a:p>
            <a:pPr marL="533400" indent="-533400">
              <a:lnSpc>
                <a:spcPct val="95000"/>
              </a:lnSpc>
            </a:pPr>
            <a:r>
              <a:rPr lang="en-AU" dirty="0" smtClean="0">
                <a:solidFill>
                  <a:srgbClr val="00FF00"/>
                </a:solidFill>
              </a:rPr>
              <a:t>“En-</a:t>
            </a:r>
            <a:r>
              <a:rPr lang="en-AU" dirty="0" err="1" smtClean="0">
                <a:solidFill>
                  <a:srgbClr val="00FF00"/>
                </a:solidFill>
              </a:rPr>
              <a:t>hakkore</a:t>
            </a:r>
            <a:r>
              <a:rPr lang="en-AU" dirty="0" smtClean="0">
                <a:solidFill>
                  <a:srgbClr val="00FF00"/>
                </a:solidFill>
              </a:rPr>
              <a:t>” </a:t>
            </a:r>
            <a:r>
              <a:rPr lang="en-AU" dirty="0" smtClean="0"/>
              <a:t>– </a:t>
            </a:r>
            <a:r>
              <a:rPr lang="en-AU" dirty="0" smtClean="0">
                <a:ln>
                  <a:solidFill>
                    <a:schemeClr val="tx1"/>
                  </a:solidFill>
                </a:ln>
                <a:solidFill>
                  <a:srgbClr val="00FFFF"/>
                </a:solidFill>
              </a:rPr>
              <a:t>“Fountain of one calling”; “Fountain of the crier.” </a:t>
            </a:r>
            <a:r>
              <a:rPr lang="en-AU" dirty="0" smtClean="0"/>
              <a:t>He had learnt his lesson – for the time being.</a:t>
            </a:r>
          </a:p>
          <a:p>
            <a:pPr marL="533400" indent="-533400">
              <a:lnSpc>
                <a:spcPct val="95000"/>
              </a:lnSpc>
            </a:pPr>
            <a:r>
              <a:rPr lang="en-AU" dirty="0" smtClean="0">
                <a:solidFill>
                  <a:srgbClr val="00FF00"/>
                </a:solidFill>
              </a:rPr>
              <a:t>“he judged Israel...twenty years” </a:t>
            </a:r>
            <a:r>
              <a:rPr lang="en-AU" dirty="0" smtClean="0"/>
              <a:t>– Reads like an epitaph. Would have been best if it had been the end of the story.</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0" y="609600"/>
            <a:ext cx="9144000" cy="1447800"/>
          </a:xfrm>
        </p:spPr>
        <p:txBody>
          <a:bodyPr/>
          <a:lstStyle/>
          <a:p>
            <a:pPr marL="0" indent="0" algn="ctr">
              <a:lnSpc>
                <a:spcPct val="95000"/>
              </a:lnSpc>
              <a:buFont typeface="Wingdings" pitchFamily="2" charset="2"/>
              <a:buNone/>
            </a:pPr>
            <a:r>
              <a:rPr lang="en-AU" sz="7200" dirty="0">
                <a:ln>
                  <a:solidFill>
                    <a:schemeClr val="tx1"/>
                  </a:solidFill>
                </a:ln>
                <a:solidFill>
                  <a:srgbClr val="FF0066"/>
                </a:solidFill>
                <a:effectLst>
                  <a:outerShdw blurRad="38100" dist="38100" dir="2700000" algn="tl">
                    <a:srgbClr val="FFFFFF"/>
                  </a:outerShdw>
                </a:effectLst>
                <a:latin typeface="Monotype Corsiva" pitchFamily="66" charset="0"/>
              </a:rPr>
              <a:t>Next </a:t>
            </a:r>
            <a:r>
              <a:rPr lang="en-AU" sz="7200" dirty="0" smtClean="0">
                <a:ln>
                  <a:solidFill>
                    <a:schemeClr val="tx1"/>
                  </a:solidFill>
                </a:ln>
                <a:solidFill>
                  <a:srgbClr val="FF0066"/>
                </a:solidFill>
                <a:effectLst>
                  <a:outerShdw blurRad="38100" dist="38100" dir="2700000" algn="tl">
                    <a:srgbClr val="FFFFFF"/>
                  </a:outerShdw>
                </a:effectLst>
                <a:latin typeface="Monotype Corsiva" pitchFamily="66" charset="0"/>
              </a:rPr>
              <a:t>Study </a:t>
            </a:r>
            <a:r>
              <a:rPr lang="en-AU" sz="5400" dirty="0" smtClean="0">
                <a:ln>
                  <a:solidFill>
                    <a:schemeClr val="tx1"/>
                  </a:solidFill>
                </a:ln>
                <a:solidFill>
                  <a:srgbClr val="FF0066"/>
                </a:solidFill>
                <a:effectLst>
                  <a:outerShdw blurRad="38100" dist="38100" dir="2700000" algn="tl">
                    <a:srgbClr val="FFFFFF"/>
                  </a:outerShdw>
                </a:effectLst>
                <a:latin typeface="Monotype Corsiva" pitchFamily="66" charset="0"/>
              </a:rPr>
              <a:t>(God </a:t>
            </a:r>
            <a:r>
              <a:rPr lang="en-AU" sz="5400" dirty="0">
                <a:ln>
                  <a:solidFill>
                    <a:schemeClr val="tx1"/>
                  </a:solidFill>
                </a:ln>
                <a:solidFill>
                  <a:srgbClr val="FF0066"/>
                </a:solidFill>
                <a:effectLst>
                  <a:outerShdw blurRad="38100" dist="38100" dir="2700000" algn="tl">
                    <a:srgbClr val="FFFFFF"/>
                  </a:outerShdw>
                </a:effectLst>
                <a:latin typeface="Monotype Corsiva" pitchFamily="66" charset="0"/>
              </a:rPr>
              <a:t>willing)</a:t>
            </a:r>
          </a:p>
        </p:txBody>
      </p:sp>
      <p:sp>
        <p:nvSpPr>
          <p:cNvPr id="36869" name="Rectangle 5"/>
          <p:cNvSpPr>
            <a:spLocks noChangeArrowheads="1"/>
          </p:cNvSpPr>
          <p:nvPr/>
        </p:nvSpPr>
        <p:spPr bwMode="auto">
          <a:xfrm>
            <a:off x="381000" y="2667000"/>
            <a:ext cx="4876800" cy="1908215"/>
          </a:xfrm>
          <a:prstGeom prst="rect">
            <a:avLst/>
          </a:prstGeom>
          <a:noFill/>
          <a:ln w="9525">
            <a:noFill/>
            <a:miter lim="800000"/>
            <a:headEnd/>
            <a:tailEnd/>
          </a:ln>
          <a:effectLst/>
        </p:spPr>
        <p:txBody>
          <a:bodyPr wrap="square">
            <a:spAutoFit/>
          </a:bodyPr>
          <a:lstStyle/>
          <a:p>
            <a:pPr algn="ctr">
              <a:lnSpc>
                <a:spcPct val="90000"/>
              </a:lnSpc>
              <a:spcBef>
                <a:spcPts val="12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5 –</a:t>
            </a:r>
          </a:p>
          <a:p>
            <a:pPr algn="ctr">
              <a:lnSpc>
                <a:spcPct val="90000"/>
              </a:lnSpc>
              <a:spcBef>
                <a:spcPts val="1200"/>
              </a:spcBef>
            </a:pPr>
            <a:r>
              <a:rPr lang="en-US" sz="4000" dirty="0" smtClean="0">
                <a:solidFill>
                  <a:srgbClr val="FFFF00"/>
                </a:solidFill>
                <a:latin typeface="Arial Black" pitchFamily="34" charset="0"/>
              </a:rPr>
              <a:t>“Samson’s fatal brinkmanship”</a:t>
            </a:r>
            <a:endParaRPr lang="en-AU" sz="4000" dirty="0">
              <a:solidFill>
                <a:srgbClr val="FFFF00"/>
              </a:solidFill>
              <a:latin typeface="Arial Black" pitchFamily="34" charset="0"/>
            </a:endParaRPr>
          </a:p>
        </p:txBody>
      </p:sp>
      <p:pic>
        <p:nvPicPr>
          <p:cNvPr id="4" name="Picture 3" descr="Samson death.jpg"/>
          <p:cNvPicPr>
            <a:picLocks noChangeAspect="1"/>
          </p:cNvPicPr>
          <p:nvPr/>
        </p:nvPicPr>
        <p:blipFill>
          <a:blip r:embed="rId2" cstate="print"/>
          <a:stretch>
            <a:fillRect/>
          </a:stretch>
        </p:blipFill>
        <p:spPr>
          <a:xfrm>
            <a:off x="5789105" y="2362200"/>
            <a:ext cx="3354896" cy="4495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sp>
        <p:nvSpPr>
          <p:cNvPr id="90115" name="Rectangle 3"/>
          <p:cNvSpPr>
            <a:spLocks noGrp="1" noChangeArrowheads="1"/>
          </p:cNvSpPr>
          <p:nvPr>
            <p:ph type="subTitle" idx="1"/>
          </p:nvPr>
        </p:nvSpPr>
        <p:spPr>
          <a:xfrm>
            <a:off x="250825" y="908050"/>
            <a:ext cx="8713788" cy="5400675"/>
          </a:xfrm>
        </p:spPr>
        <p:txBody>
          <a:bodyPr/>
          <a:lstStyle/>
          <a:p>
            <a:pPr marL="533400" indent="-533400">
              <a:lnSpc>
                <a:spcPct val="95000"/>
              </a:lnSpc>
            </a:pP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0"/>
            <a:ext cx="9142413" cy="981075"/>
          </a:xfrm>
        </p:spPr>
        <p:txBody>
          <a:bodyPr/>
          <a:lstStyle/>
          <a:p>
            <a:r>
              <a:rPr lang="en-AU" sz="4400"/>
              <a:t>The Oscillation of Samson’s Life</a:t>
            </a:r>
          </a:p>
        </p:txBody>
      </p:sp>
      <p:graphicFrame>
        <p:nvGraphicFramePr>
          <p:cNvPr id="31747" name="Group 3"/>
          <p:cNvGraphicFramePr>
            <a:graphicFrameLocks noGrp="1"/>
          </p:cNvGraphicFramePr>
          <p:nvPr/>
        </p:nvGraphicFramePr>
        <p:xfrm>
          <a:off x="539750" y="1341438"/>
          <a:ext cx="8064500" cy="4487863"/>
        </p:xfrm>
        <a:graphic>
          <a:graphicData uri="http://schemas.openxmlformats.org/drawingml/2006/table">
            <a:tbl>
              <a:tblPr/>
              <a:tblGrid>
                <a:gridCol w="4032250"/>
                <a:gridCol w="4032250"/>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noFill/>
                          </a:ln>
                          <a:solidFill>
                            <a:srgbClr val="00FF00"/>
                          </a:solidFill>
                          <a:effectLst/>
                          <a:latin typeface="Arial Black" pitchFamily="34" charset="0"/>
                        </a:rPr>
                        <a:t>Eshtaol</a:t>
                      </a:r>
                      <a:endParaRPr kumimoji="0" lang="en-AU" sz="3600" b="0" i="0" u="none" strike="noStrike" cap="none" normalizeH="0" baseline="0" dirty="0" smtClean="0">
                        <a:ln>
                          <a:noFill/>
                        </a:ln>
                        <a:solidFill>
                          <a:srgbClr val="00FF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solidFill>
                              <a:schemeClr val="tx1"/>
                            </a:solidFill>
                          </a:ln>
                          <a:solidFill>
                            <a:srgbClr val="00FFCC"/>
                          </a:solidFill>
                          <a:effectLst/>
                          <a:latin typeface="Arial Black" pitchFamily="34" charset="0"/>
                        </a:rPr>
                        <a:t>Zorah</a:t>
                      </a:r>
                      <a:endParaRPr kumimoji="0" lang="en-AU" sz="3600" b="0" i="0" u="none" strike="noStrike" cap="none" normalizeH="0" baseline="0" dirty="0" smtClean="0">
                        <a:ln>
                          <a:solidFill>
                            <a:schemeClr val="tx1"/>
                          </a:solidFill>
                        </a:ln>
                        <a:solidFill>
                          <a:srgbClr val="00FFCC"/>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Judges	14:2-3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14:15-17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15:1-2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15:11-13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16:1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16:6-17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cap="none" normalizeH="0" baseline="0" dirty="0" smtClean="0">
                          <a:ln w="28575">
                            <a:solidFill>
                              <a:schemeClr val="tx1"/>
                            </a:solidFill>
                          </a:ln>
                          <a:solidFill>
                            <a:srgbClr val="FF0000"/>
                          </a:solidFill>
                          <a:effectLst/>
                          <a:latin typeface="Arial Black" pitchFamily="34" charset="0"/>
                        </a:rPr>
                        <a:t>	16:26-28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Judges	14:5-6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14:19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15:3-5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15:14-15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16:3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16:19-21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2800" b="0" i="0" u="none" strike="noStrike" kern="1200" cap="none" normalizeH="0" baseline="0" dirty="0" smtClean="0">
                          <a:ln w="28575">
                            <a:solidFill>
                              <a:schemeClr val="tx1"/>
                            </a:solidFill>
                          </a:ln>
                          <a:solidFill>
                            <a:srgbClr val="FF0000"/>
                          </a:solidFill>
                          <a:effectLst/>
                          <a:latin typeface="Arial Black" pitchFamily="34" charset="0"/>
                          <a:ea typeface="+mn-ea"/>
                          <a:cs typeface="+mn-cs"/>
                        </a:rPr>
                        <a:t>	16:29-30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Betrayed by ‘friends’</a:t>
            </a:r>
            <a:endParaRPr lang="en-AU" sz="4400" dirty="0">
              <a:solidFill>
                <a:srgbClr val="FF0000"/>
              </a:solidFill>
            </a:endParaRPr>
          </a:p>
        </p:txBody>
      </p:sp>
      <p:sp>
        <p:nvSpPr>
          <p:cNvPr id="90115" name="Rectangle 3"/>
          <p:cNvSpPr>
            <a:spLocks noGrp="1" noChangeArrowheads="1"/>
          </p:cNvSpPr>
          <p:nvPr>
            <p:ph type="subTitle" idx="1"/>
          </p:nvPr>
        </p:nvSpPr>
        <p:spPr>
          <a:xfrm>
            <a:off x="167694" y="866485"/>
            <a:ext cx="8823905" cy="5610515"/>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Judges 15:1 </a:t>
            </a:r>
            <a:r>
              <a:rPr lang="en-AU" dirty="0" smtClean="0"/>
              <a:t>– </a:t>
            </a:r>
            <a:r>
              <a:rPr lang="en-AU" dirty="0" smtClean="0">
                <a:solidFill>
                  <a:srgbClr val="00FF00"/>
                </a:solidFill>
              </a:rPr>
              <a:t>“within a while” </a:t>
            </a:r>
            <a:r>
              <a:rPr lang="en-AU" dirty="0" smtClean="0"/>
              <a:t>– Physical urges soon swamp spiritual anger.</a:t>
            </a:r>
          </a:p>
          <a:p>
            <a:pPr marL="533400" indent="-533400">
              <a:lnSpc>
                <a:spcPct val="95000"/>
              </a:lnSpc>
              <a:spcBef>
                <a:spcPts val="0"/>
              </a:spcBef>
              <a:spcAft>
                <a:spcPts val="600"/>
              </a:spcAft>
            </a:pPr>
            <a:r>
              <a:rPr lang="en-AU" dirty="0" smtClean="0">
                <a:solidFill>
                  <a:srgbClr val="00FF00"/>
                </a:solidFill>
              </a:rPr>
              <a:t>“a kid” </a:t>
            </a:r>
            <a:r>
              <a:rPr lang="en-AU" dirty="0" smtClean="0"/>
              <a:t>– Conciliatory gift as an apology for his anger.</a:t>
            </a:r>
          </a:p>
          <a:p>
            <a:pPr marL="533400" indent="-533400">
              <a:lnSpc>
                <a:spcPct val="95000"/>
              </a:lnSpc>
              <a:spcBef>
                <a:spcPts val="0"/>
              </a:spcBef>
              <a:spcAft>
                <a:spcPts val="600"/>
              </a:spcAft>
            </a:pPr>
            <a:r>
              <a:rPr lang="en-AU" dirty="0" smtClean="0">
                <a:solidFill>
                  <a:srgbClr val="00FF00"/>
                </a:solidFill>
              </a:rPr>
              <a:t>“the chamber” </a:t>
            </a:r>
            <a:r>
              <a:rPr lang="en-AU" dirty="0" smtClean="0"/>
              <a:t>– Inner room = bedroom. His intentions clear.</a:t>
            </a:r>
          </a:p>
          <a:p>
            <a:pPr marL="533400" indent="-533400">
              <a:lnSpc>
                <a:spcPct val="95000"/>
              </a:lnSpc>
              <a:spcBef>
                <a:spcPts val="0"/>
              </a:spcBef>
              <a:spcAft>
                <a:spcPts val="600"/>
              </a:spcAft>
            </a:pPr>
            <a:r>
              <a:rPr lang="en-AU" dirty="0" smtClean="0">
                <a:ln w="22225">
                  <a:solidFill>
                    <a:schemeClr val="tx1"/>
                  </a:solidFill>
                </a:ln>
                <a:solidFill>
                  <a:srgbClr val="FF0000"/>
                </a:solidFill>
              </a:rPr>
              <a:t>V.2</a:t>
            </a:r>
            <a:r>
              <a:rPr lang="en-AU" dirty="0" smtClean="0"/>
              <a:t> – </a:t>
            </a:r>
            <a:r>
              <a:rPr lang="en-AU" dirty="0" smtClean="0">
                <a:solidFill>
                  <a:srgbClr val="00FF00"/>
                </a:solidFill>
              </a:rPr>
              <a:t>“</a:t>
            </a:r>
            <a:r>
              <a:rPr lang="en-AU" dirty="0" err="1" smtClean="0">
                <a:solidFill>
                  <a:srgbClr val="00FF00"/>
                </a:solidFill>
              </a:rPr>
              <a:t>hadst</a:t>
            </a:r>
            <a:r>
              <a:rPr lang="en-AU" dirty="0" smtClean="0">
                <a:solidFill>
                  <a:srgbClr val="00FF00"/>
                </a:solidFill>
              </a:rPr>
              <a:t> utterly hated her” </a:t>
            </a:r>
            <a:r>
              <a:rPr lang="en-AU" dirty="0" smtClean="0"/>
              <a:t>– Not an unreasonable conclusion.</a:t>
            </a:r>
          </a:p>
          <a:p>
            <a:pPr marL="533400" indent="-533400">
              <a:lnSpc>
                <a:spcPct val="95000"/>
              </a:lnSpc>
              <a:spcBef>
                <a:spcPts val="0"/>
              </a:spcBef>
              <a:spcAft>
                <a:spcPts val="600"/>
              </a:spcAft>
            </a:pPr>
            <a:r>
              <a:rPr lang="en-AU" dirty="0" smtClean="0">
                <a:solidFill>
                  <a:srgbClr val="00FF00"/>
                </a:solidFill>
              </a:rPr>
              <a:t>“take her” </a:t>
            </a:r>
            <a:r>
              <a:rPr lang="en-AU" dirty="0" smtClean="0"/>
              <a:t>– Offers a substitute based on what he thought motivated Samson.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762000"/>
          </a:xfrm>
        </p:spPr>
        <p:txBody>
          <a:bodyPr/>
          <a:lstStyle/>
          <a:p>
            <a:r>
              <a:rPr lang="en-AU" sz="4000" dirty="0" smtClean="0"/>
              <a:t>Philistine bread basket decimated</a:t>
            </a:r>
            <a:endParaRPr lang="en-AU" sz="4000" dirty="0">
              <a:solidFill>
                <a:srgbClr val="FF0000"/>
              </a:solidFill>
            </a:endParaRPr>
          </a:p>
        </p:txBody>
      </p:sp>
      <p:sp>
        <p:nvSpPr>
          <p:cNvPr id="90115" name="Rectangle 3"/>
          <p:cNvSpPr>
            <a:spLocks noGrp="1" noChangeArrowheads="1"/>
          </p:cNvSpPr>
          <p:nvPr>
            <p:ph type="subTitle" idx="1"/>
          </p:nvPr>
        </p:nvSpPr>
        <p:spPr>
          <a:xfrm>
            <a:off x="124690" y="838775"/>
            <a:ext cx="8790710" cy="5402700"/>
          </a:xfrm>
        </p:spPr>
        <p:txBody>
          <a:bodyPr/>
          <a:lstStyle/>
          <a:p>
            <a:pPr marL="533400" indent="-533400" algn="just">
              <a:lnSpc>
                <a:spcPct val="85000"/>
              </a:lnSpc>
              <a:spcBef>
                <a:spcPts val="0"/>
              </a:spcBef>
              <a:spcAft>
                <a:spcPts val="600"/>
              </a:spcAft>
            </a:pPr>
            <a:r>
              <a:rPr lang="en-AU" dirty="0" smtClean="0">
                <a:ln w="22225">
                  <a:solidFill>
                    <a:schemeClr val="tx1"/>
                  </a:solidFill>
                </a:ln>
                <a:solidFill>
                  <a:srgbClr val="FF0000"/>
                </a:solidFill>
              </a:rPr>
              <a:t>Judges 15:3 </a:t>
            </a:r>
            <a:r>
              <a:rPr lang="en-AU" dirty="0" smtClean="0"/>
              <a:t>– </a:t>
            </a:r>
            <a:r>
              <a:rPr lang="en-AU" dirty="0" smtClean="0">
                <a:ln>
                  <a:solidFill>
                    <a:schemeClr val="tx1"/>
                  </a:solidFill>
                </a:ln>
                <a:solidFill>
                  <a:srgbClr val="FF33CC"/>
                </a:solidFill>
              </a:rPr>
              <a:t>RSV</a:t>
            </a:r>
            <a:r>
              <a:rPr lang="en-AU" dirty="0" smtClean="0"/>
              <a:t> – </a:t>
            </a:r>
            <a:r>
              <a:rPr lang="en-US" sz="2800" dirty="0" smtClean="0">
                <a:latin typeface="Bookman Old Style" pitchFamily="18" charset="0"/>
              </a:rPr>
              <a:t>“This time I shall be blameless in regard to the Philistines, when I do them mischief.”</a:t>
            </a:r>
          </a:p>
          <a:p>
            <a:pPr marL="533400" indent="-533400">
              <a:lnSpc>
                <a:spcPct val="95000"/>
              </a:lnSpc>
              <a:spcBef>
                <a:spcPts val="0"/>
              </a:spcBef>
              <a:spcAft>
                <a:spcPts val="600"/>
              </a:spcAft>
            </a:pPr>
            <a:r>
              <a:rPr lang="en-AU" dirty="0" smtClean="0">
                <a:solidFill>
                  <a:srgbClr val="00FF00"/>
                </a:solidFill>
              </a:rPr>
              <a:t>“three hundred”</a:t>
            </a:r>
            <a:r>
              <a:rPr lang="en-AU" dirty="0" smtClean="0"/>
              <a:t> – Cp. </a:t>
            </a:r>
            <a:r>
              <a:rPr lang="en-AU" dirty="0" smtClean="0">
                <a:ln w="22225">
                  <a:solidFill>
                    <a:schemeClr val="tx1"/>
                  </a:solidFill>
                </a:ln>
                <a:solidFill>
                  <a:srgbClr val="FF0000"/>
                </a:solidFill>
              </a:rPr>
              <a:t>Judges 7:8 </a:t>
            </a:r>
            <a:r>
              <a:rPr lang="en-AU" dirty="0" smtClean="0"/>
              <a:t>= a full complement. </a:t>
            </a:r>
            <a:r>
              <a:rPr lang="en-AU" sz="3000" dirty="0" smtClean="0"/>
              <a:t>Cp. 30 </a:t>
            </a:r>
            <a:r>
              <a:rPr lang="en-AU" sz="3000" dirty="0" smtClean="0">
                <a:ln w="22225">
                  <a:solidFill>
                    <a:schemeClr val="tx1"/>
                  </a:solidFill>
                </a:ln>
                <a:solidFill>
                  <a:srgbClr val="FF0000"/>
                </a:solidFill>
              </a:rPr>
              <a:t>Jud. 14:11</a:t>
            </a:r>
            <a:r>
              <a:rPr lang="en-AU" sz="3000" dirty="0" smtClean="0"/>
              <a:t>; 3,000 </a:t>
            </a:r>
            <a:r>
              <a:rPr lang="en-AU" sz="3000" dirty="0" smtClean="0">
                <a:ln w="22225">
                  <a:solidFill>
                    <a:schemeClr val="tx1"/>
                  </a:solidFill>
                </a:ln>
                <a:solidFill>
                  <a:srgbClr val="FF0000"/>
                </a:solidFill>
              </a:rPr>
              <a:t>V11</a:t>
            </a:r>
            <a:r>
              <a:rPr lang="en-AU" sz="3000" dirty="0" smtClean="0"/>
              <a:t>.</a:t>
            </a:r>
          </a:p>
          <a:p>
            <a:pPr marL="533400" indent="-533400">
              <a:lnSpc>
                <a:spcPct val="95000"/>
              </a:lnSpc>
              <a:spcBef>
                <a:spcPts val="0"/>
              </a:spcBef>
              <a:spcAft>
                <a:spcPts val="600"/>
              </a:spcAft>
            </a:pPr>
            <a:r>
              <a:rPr lang="en-AU" dirty="0" smtClean="0">
                <a:solidFill>
                  <a:srgbClr val="00FF00"/>
                </a:solidFill>
              </a:rPr>
              <a:t>“foxes” </a:t>
            </a:r>
            <a:r>
              <a:rPr lang="en-AU" dirty="0" smtClean="0"/>
              <a:t>– </a:t>
            </a:r>
            <a:r>
              <a:rPr lang="en-AU" i="1" dirty="0" err="1" smtClean="0"/>
              <a:t>shu’al</a:t>
            </a:r>
            <a:r>
              <a:rPr lang="en-AU" dirty="0" smtClean="0"/>
              <a:t> - a jackal (as a burrower). Foxes are solitary; jackals gregarious and cowardly and carrion eaters.</a:t>
            </a:r>
          </a:p>
          <a:p>
            <a:pPr marL="533400" indent="-533400">
              <a:lnSpc>
                <a:spcPct val="95000"/>
              </a:lnSpc>
              <a:spcBef>
                <a:spcPts val="0"/>
              </a:spcBef>
              <a:spcAft>
                <a:spcPts val="600"/>
              </a:spcAft>
            </a:pPr>
            <a:r>
              <a:rPr lang="en-AU" dirty="0" smtClean="0">
                <a:solidFill>
                  <a:srgbClr val="00FF00"/>
                </a:solidFill>
              </a:rPr>
              <a:t>“firebrands” </a:t>
            </a:r>
            <a:r>
              <a:rPr lang="en-AU" dirty="0" smtClean="0"/>
              <a:t>– </a:t>
            </a:r>
            <a:r>
              <a:rPr lang="en-AU" i="1" dirty="0" err="1" smtClean="0"/>
              <a:t>lappid</a:t>
            </a:r>
            <a:r>
              <a:rPr lang="en-AU" dirty="0" smtClean="0"/>
              <a:t> – to shine; a lamp or flame. See use </a:t>
            </a:r>
            <a:r>
              <a:rPr lang="en-AU" dirty="0" smtClean="0">
                <a:ln w="22225">
                  <a:solidFill>
                    <a:schemeClr val="tx1"/>
                  </a:solidFill>
                </a:ln>
                <a:solidFill>
                  <a:srgbClr val="FF0000"/>
                </a:solidFill>
              </a:rPr>
              <a:t>Jud. 7:16</a:t>
            </a:r>
            <a:r>
              <a:rPr lang="en-AU" dirty="0" smtClean="0"/>
              <a:t>; </a:t>
            </a:r>
            <a:r>
              <a:rPr lang="en-AU" dirty="0" smtClean="0">
                <a:ln w="22225">
                  <a:solidFill>
                    <a:schemeClr val="tx1"/>
                  </a:solidFill>
                </a:ln>
                <a:solidFill>
                  <a:srgbClr val="FF0000"/>
                </a:solidFill>
              </a:rPr>
              <a:t>Ezek. 1:13</a:t>
            </a:r>
            <a:r>
              <a:rPr lang="en-AU" dirty="0" smtClean="0"/>
              <a:t>; </a:t>
            </a:r>
            <a:r>
              <a:rPr lang="en-AU" dirty="0" smtClean="0">
                <a:ln w="22225">
                  <a:solidFill>
                    <a:schemeClr val="tx1"/>
                  </a:solidFill>
                </a:ln>
                <a:solidFill>
                  <a:srgbClr val="FF0000"/>
                </a:solidFill>
              </a:rPr>
              <a:t>Dan. 10:6</a:t>
            </a:r>
            <a:r>
              <a:rPr lang="en-AU" dirty="0" smtClean="0"/>
              <a:t>. </a:t>
            </a:r>
            <a:r>
              <a:rPr lang="en-AU" sz="2800" dirty="0" smtClean="0"/>
              <a:t>14 </a:t>
            </a:r>
            <a:r>
              <a:rPr lang="en-AU" sz="2800" dirty="0" err="1" smtClean="0"/>
              <a:t>occs</a:t>
            </a:r>
            <a:r>
              <a:rPr lang="en-AU" sz="2800" dirty="0" smtClean="0"/>
              <a:t>. O.T.</a:t>
            </a:r>
            <a:endParaRPr lang="en-A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Firebrands - </a:t>
            </a:r>
            <a:r>
              <a:rPr lang="en-AU" sz="4400" dirty="0" err="1" smtClean="0"/>
              <a:t>Lappid</a:t>
            </a:r>
            <a:endParaRPr lang="en-AU" sz="4400" dirty="0">
              <a:solidFill>
                <a:srgbClr val="FF0000"/>
              </a:solidFill>
            </a:endParaRPr>
          </a:p>
        </p:txBody>
      </p:sp>
      <p:sp>
        <p:nvSpPr>
          <p:cNvPr id="4" name="Text Box 2"/>
          <p:cNvSpPr txBox="1">
            <a:spLocks noChangeArrowheads="1"/>
          </p:cNvSpPr>
          <p:nvPr/>
        </p:nvSpPr>
        <p:spPr bwMode="auto">
          <a:xfrm>
            <a:off x="228600" y="1066800"/>
            <a:ext cx="8686799" cy="4708981"/>
          </a:xfrm>
          <a:prstGeom prst="rect">
            <a:avLst/>
          </a:prstGeom>
          <a:noFill/>
          <a:ln w="9525">
            <a:noFill/>
            <a:miter lim="800000"/>
            <a:headEnd/>
            <a:tailEnd/>
          </a:ln>
          <a:effectLst/>
        </p:spPr>
        <p:txBody>
          <a:bodyPr wrap="square">
            <a:spAutoFit/>
          </a:bodyPr>
          <a:lstStyle/>
          <a:p>
            <a:pPr fontAlgn="base">
              <a:spcBef>
                <a:spcPts val="4200"/>
              </a:spcBef>
              <a:spcAft>
                <a:spcPct val="0"/>
              </a:spcAft>
            </a:pPr>
            <a:r>
              <a:rPr lang="en-AU" sz="3200" b="1" dirty="0" smtClean="0">
                <a:solidFill>
                  <a:srgbClr val="FFFFFF"/>
                </a:solidFill>
              </a:rPr>
              <a:t>	The lamps of Gideon - </a:t>
            </a:r>
            <a:r>
              <a:rPr lang="en-AU" sz="3200" b="1" dirty="0" smtClean="0">
                <a:ln w="22225">
                  <a:solidFill>
                    <a:srgbClr val="FFFFFF"/>
                  </a:solidFill>
                </a:ln>
                <a:solidFill>
                  <a:srgbClr val="FF0000"/>
                </a:solidFill>
              </a:rPr>
              <a:t>Judg. 7:16</a:t>
            </a:r>
          </a:p>
          <a:p>
            <a:pPr fontAlgn="base">
              <a:spcBef>
                <a:spcPts val="4200"/>
              </a:spcBef>
              <a:spcAft>
                <a:spcPct val="0"/>
              </a:spcAft>
            </a:pPr>
            <a:r>
              <a:rPr lang="en-AU" sz="3200" b="1" dirty="0" smtClean="0">
                <a:solidFill>
                  <a:srgbClr val="FFFFFF"/>
                </a:solidFill>
              </a:rPr>
              <a:t>	Abraham’s burning lamp - </a:t>
            </a:r>
            <a:r>
              <a:rPr lang="en-AU" sz="3200" b="1" dirty="0" smtClean="0">
                <a:ln w="22225">
                  <a:solidFill>
                    <a:srgbClr val="FFFFFF"/>
                  </a:solidFill>
                </a:ln>
                <a:solidFill>
                  <a:srgbClr val="FF0000"/>
                </a:solidFill>
              </a:rPr>
              <a:t>Gen.15:17</a:t>
            </a:r>
          </a:p>
          <a:p>
            <a:pPr fontAlgn="base">
              <a:spcBef>
                <a:spcPts val="4200"/>
              </a:spcBef>
              <a:spcAft>
                <a:spcPct val="0"/>
              </a:spcAft>
            </a:pPr>
            <a:r>
              <a:rPr lang="en-AU" sz="3200" b="1" dirty="0" smtClean="0">
                <a:solidFill>
                  <a:srgbClr val="FFFFFF"/>
                </a:solidFill>
              </a:rPr>
              <a:t>	Lamp of salvation - </a:t>
            </a:r>
            <a:r>
              <a:rPr lang="en-AU" sz="3200" b="1" dirty="0" smtClean="0">
                <a:ln w="22225">
                  <a:solidFill>
                    <a:srgbClr val="FFFFFF"/>
                  </a:solidFill>
                </a:ln>
                <a:solidFill>
                  <a:srgbClr val="FF0000"/>
                </a:solidFill>
              </a:rPr>
              <a:t>Isa. 62:1</a:t>
            </a:r>
          </a:p>
          <a:p>
            <a:pPr fontAlgn="base">
              <a:spcBef>
                <a:spcPts val="4200"/>
              </a:spcBef>
              <a:spcAft>
                <a:spcPct val="0"/>
              </a:spcAft>
            </a:pPr>
            <a:r>
              <a:rPr lang="en-AU" sz="3200" b="1" dirty="0" smtClean="0">
                <a:solidFill>
                  <a:srgbClr val="FFFFFF"/>
                </a:solidFill>
              </a:rPr>
              <a:t>	Appearance of lamps - </a:t>
            </a:r>
            <a:r>
              <a:rPr lang="en-AU" sz="3200" b="1" dirty="0" smtClean="0">
                <a:ln w="22225">
                  <a:solidFill>
                    <a:srgbClr val="FFFFFF"/>
                  </a:solidFill>
                </a:ln>
                <a:solidFill>
                  <a:srgbClr val="FF0000"/>
                </a:solidFill>
              </a:rPr>
              <a:t>Ezek. 1:13</a:t>
            </a:r>
          </a:p>
          <a:p>
            <a:pPr fontAlgn="base">
              <a:spcBef>
                <a:spcPts val="4200"/>
              </a:spcBef>
              <a:spcAft>
                <a:spcPct val="0"/>
              </a:spcAft>
            </a:pPr>
            <a:r>
              <a:rPr lang="en-AU" sz="3200" b="1" dirty="0" smtClean="0">
                <a:solidFill>
                  <a:srgbClr val="FFFFFF"/>
                </a:solidFill>
              </a:rPr>
              <a:t>	Eyes as lamps of fire - </a:t>
            </a:r>
            <a:r>
              <a:rPr lang="en-AU" sz="3200" b="1" dirty="0" smtClean="0">
                <a:ln w="22225">
                  <a:solidFill>
                    <a:srgbClr val="FFFFFF"/>
                  </a:solidFill>
                </a:ln>
                <a:solidFill>
                  <a:srgbClr val="FF0000"/>
                </a:solidFill>
              </a:rPr>
              <a:t>Dan.10:16</a:t>
            </a:r>
          </a:p>
        </p:txBody>
      </p:sp>
      <p:pic>
        <p:nvPicPr>
          <p:cNvPr id="6" name="Picture 8" descr="j0346565"/>
          <p:cNvPicPr>
            <a:picLocks noChangeAspect="1" noChangeArrowheads="1"/>
          </p:cNvPicPr>
          <p:nvPr/>
        </p:nvPicPr>
        <p:blipFill>
          <a:blip r:embed="rId2" cstate="print"/>
          <a:srcRect/>
          <a:stretch>
            <a:fillRect/>
          </a:stretch>
        </p:blipFill>
        <p:spPr bwMode="auto">
          <a:xfrm>
            <a:off x="381000" y="1052945"/>
            <a:ext cx="647700" cy="647700"/>
          </a:xfrm>
          <a:prstGeom prst="rect">
            <a:avLst/>
          </a:prstGeom>
          <a:noFill/>
        </p:spPr>
      </p:pic>
      <p:pic>
        <p:nvPicPr>
          <p:cNvPr id="7" name="Picture 8" descr="j0346565"/>
          <p:cNvPicPr>
            <a:picLocks noChangeAspect="1" noChangeArrowheads="1"/>
          </p:cNvPicPr>
          <p:nvPr/>
        </p:nvPicPr>
        <p:blipFill>
          <a:blip r:embed="rId2" cstate="print"/>
          <a:srcRect/>
          <a:stretch>
            <a:fillRect/>
          </a:stretch>
        </p:blipFill>
        <p:spPr bwMode="auto">
          <a:xfrm>
            <a:off x="381000" y="2047010"/>
            <a:ext cx="647700" cy="647700"/>
          </a:xfrm>
          <a:prstGeom prst="rect">
            <a:avLst/>
          </a:prstGeom>
          <a:noFill/>
        </p:spPr>
      </p:pic>
      <p:pic>
        <p:nvPicPr>
          <p:cNvPr id="8" name="Picture 8" descr="j0346565"/>
          <p:cNvPicPr>
            <a:picLocks noChangeAspect="1" noChangeArrowheads="1"/>
          </p:cNvPicPr>
          <p:nvPr/>
        </p:nvPicPr>
        <p:blipFill>
          <a:blip r:embed="rId2" cstate="print"/>
          <a:srcRect/>
          <a:stretch>
            <a:fillRect/>
          </a:stretch>
        </p:blipFill>
        <p:spPr bwMode="auto">
          <a:xfrm>
            <a:off x="381000" y="3086100"/>
            <a:ext cx="647700" cy="647700"/>
          </a:xfrm>
          <a:prstGeom prst="rect">
            <a:avLst/>
          </a:prstGeom>
          <a:noFill/>
        </p:spPr>
      </p:pic>
      <p:pic>
        <p:nvPicPr>
          <p:cNvPr id="9" name="Picture 8" descr="j0346565"/>
          <p:cNvPicPr>
            <a:picLocks noChangeAspect="1" noChangeArrowheads="1"/>
          </p:cNvPicPr>
          <p:nvPr/>
        </p:nvPicPr>
        <p:blipFill>
          <a:blip r:embed="rId2" cstate="print"/>
          <a:srcRect/>
          <a:stretch>
            <a:fillRect/>
          </a:stretch>
        </p:blipFill>
        <p:spPr bwMode="auto">
          <a:xfrm>
            <a:off x="381000" y="4090555"/>
            <a:ext cx="647700" cy="647700"/>
          </a:xfrm>
          <a:prstGeom prst="rect">
            <a:avLst/>
          </a:prstGeom>
          <a:noFill/>
        </p:spPr>
      </p:pic>
      <p:pic>
        <p:nvPicPr>
          <p:cNvPr id="10" name="Picture 8" descr="j0346565"/>
          <p:cNvPicPr>
            <a:picLocks noChangeAspect="1" noChangeArrowheads="1"/>
          </p:cNvPicPr>
          <p:nvPr/>
        </p:nvPicPr>
        <p:blipFill>
          <a:blip r:embed="rId2" cstate="print"/>
          <a:srcRect/>
          <a:stretch>
            <a:fillRect/>
          </a:stretch>
        </p:blipFill>
        <p:spPr bwMode="auto">
          <a:xfrm>
            <a:off x="381000" y="5129645"/>
            <a:ext cx="647700" cy="647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US" dirty="0" smtClean="0"/>
              <a:t>Economic ruin of the Philistines!</a:t>
            </a:r>
          </a:p>
        </p:txBody>
      </p:sp>
      <p:sp>
        <p:nvSpPr>
          <p:cNvPr id="90115" name="Rectangle 3"/>
          <p:cNvSpPr>
            <a:spLocks noGrp="1" noChangeArrowheads="1"/>
          </p:cNvSpPr>
          <p:nvPr>
            <p:ph type="subTitle" idx="1"/>
          </p:nvPr>
        </p:nvSpPr>
        <p:spPr>
          <a:xfrm>
            <a:off x="187036" y="908050"/>
            <a:ext cx="8686799" cy="5400675"/>
          </a:xfrm>
        </p:spPr>
        <p:txBody>
          <a:bodyPr/>
          <a:lstStyle/>
          <a:p>
            <a:pPr marL="0" indent="0" algn="just">
              <a:lnSpc>
                <a:spcPct val="85000"/>
              </a:lnSpc>
              <a:spcBef>
                <a:spcPts val="0"/>
              </a:spcBef>
              <a:spcAft>
                <a:spcPts val="600"/>
              </a:spcAft>
              <a:buNone/>
            </a:pPr>
            <a:r>
              <a:rPr lang="en-US" dirty="0" smtClean="0">
                <a:latin typeface="Bookman Old Style" pitchFamily="18" charset="0"/>
              </a:rPr>
              <a:t>“And when he had set the brands on fire, he let them go into the </a:t>
            </a:r>
            <a:r>
              <a:rPr lang="en-US" dirty="0" smtClean="0">
                <a:solidFill>
                  <a:srgbClr val="FFFF00"/>
                </a:solidFill>
                <a:latin typeface="Bookman Old Style" pitchFamily="18" charset="0"/>
              </a:rPr>
              <a:t>standing corn</a:t>
            </a:r>
            <a:r>
              <a:rPr lang="en-US" dirty="0" smtClean="0">
                <a:latin typeface="Bookman Old Style" pitchFamily="18" charset="0"/>
              </a:rPr>
              <a:t> of the Philistines, and burnt up both the </a:t>
            </a:r>
            <a:r>
              <a:rPr lang="en-US" dirty="0" smtClean="0">
                <a:ln>
                  <a:solidFill>
                    <a:schemeClr val="tx1"/>
                  </a:solidFill>
                </a:ln>
                <a:solidFill>
                  <a:srgbClr val="FFC000"/>
                </a:solidFill>
                <a:latin typeface="Bookman Old Style" pitchFamily="18" charset="0"/>
              </a:rPr>
              <a:t>shocks</a:t>
            </a:r>
            <a:r>
              <a:rPr lang="en-US" dirty="0" smtClean="0">
                <a:latin typeface="Bookman Old Style" pitchFamily="18" charset="0"/>
              </a:rPr>
              <a:t>, and also the </a:t>
            </a:r>
            <a:r>
              <a:rPr lang="en-US" dirty="0" smtClean="0">
                <a:solidFill>
                  <a:srgbClr val="FFFF00"/>
                </a:solidFill>
                <a:latin typeface="Bookman Old Style" pitchFamily="18" charset="0"/>
              </a:rPr>
              <a:t>standing corn</a:t>
            </a:r>
            <a:r>
              <a:rPr lang="en-US" dirty="0" smtClean="0">
                <a:latin typeface="Bookman Old Style" pitchFamily="18" charset="0"/>
              </a:rPr>
              <a:t>, with the </a:t>
            </a:r>
            <a:r>
              <a:rPr lang="en-US" dirty="0" smtClean="0">
                <a:solidFill>
                  <a:srgbClr val="00FF00"/>
                </a:solidFill>
                <a:latin typeface="Bookman Old Style" pitchFamily="18" charset="0"/>
              </a:rPr>
              <a:t>vineyards</a:t>
            </a:r>
            <a:r>
              <a:rPr lang="en-US" dirty="0" smtClean="0">
                <a:latin typeface="Bookman Old Style" pitchFamily="18" charset="0"/>
              </a:rPr>
              <a:t> and </a:t>
            </a:r>
            <a:r>
              <a:rPr lang="en-US" dirty="0" smtClean="0">
                <a:ln w="15875">
                  <a:solidFill>
                    <a:schemeClr val="tx1"/>
                  </a:solidFill>
                </a:ln>
                <a:solidFill>
                  <a:srgbClr val="9933FF"/>
                </a:solidFill>
                <a:latin typeface="Bookman Old Style" pitchFamily="18" charset="0"/>
              </a:rPr>
              <a:t>olives</a:t>
            </a:r>
            <a:r>
              <a:rPr lang="en-US" dirty="0" smtClean="0">
                <a:latin typeface="Bookman Old Style" pitchFamily="18" charset="0"/>
              </a:rPr>
              <a:t>”</a:t>
            </a:r>
            <a:r>
              <a:rPr lang="en-US" dirty="0" smtClean="0"/>
              <a:t> - </a:t>
            </a:r>
            <a:r>
              <a:rPr lang="en-US" dirty="0" smtClean="0">
                <a:ln w="22225">
                  <a:solidFill>
                    <a:schemeClr val="tx1"/>
                  </a:solidFill>
                </a:ln>
                <a:solidFill>
                  <a:srgbClr val="FF0000"/>
                </a:solidFill>
              </a:rPr>
              <a:t>Judges 15:5</a:t>
            </a:r>
            <a:r>
              <a:rPr lang="en-US" dirty="0" smtClean="0"/>
              <a:t>.</a:t>
            </a:r>
          </a:p>
          <a:p>
            <a:pPr marL="533400" indent="-533400" algn="just">
              <a:lnSpc>
                <a:spcPct val="85000"/>
              </a:lnSpc>
              <a:spcBef>
                <a:spcPts val="0"/>
              </a:spcBef>
              <a:spcAft>
                <a:spcPts val="600"/>
              </a:spcAft>
            </a:pPr>
            <a:endParaRPr lang="en-US" dirty="0" smtClean="0"/>
          </a:p>
        </p:txBody>
      </p:sp>
      <p:grpSp>
        <p:nvGrpSpPr>
          <p:cNvPr id="2" name="Group 15"/>
          <p:cNvGrpSpPr>
            <a:grpSpLocks/>
          </p:cNvGrpSpPr>
          <p:nvPr/>
        </p:nvGrpSpPr>
        <p:grpSpPr bwMode="auto">
          <a:xfrm>
            <a:off x="609600" y="3692525"/>
            <a:ext cx="3658004" cy="879475"/>
            <a:chOff x="476" y="1797"/>
            <a:chExt cx="2132" cy="554"/>
          </a:xfrm>
        </p:grpSpPr>
        <p:pic>
          <p:nvPicPr>
            <p:cNvPr id="5" name="Picture 7" descr="Wheat at Abib"/>
            <p:cNvPicPr>
              <a:picLocks noChangeAspect="1" noChangeArrowheads="1"/>
            </p:cNvPicPr>
            <p:nvPr/>
          </p:nvPicPr>
          <p:blipFill>
            <a:blip r:embed="rId2" cstate="print"/>
            <a:srcRect/>
            <a:stretch>
              <a:fillRect/>
            </a:stretch>
          </p:blipFill>
          <p:spPr bwMode="auto">
            <a:xfrm>
              <a:off x="476" y="1797"/>
              <a:ext cx="726" cy="554"/>
            </a:xfrm>
            <a:prstGeom prst="rect">
              <a:avLst/>
            </a:prstGeom>
            <a:noFill/>
            <a:ln w="28575">
              <a:solidFill>
                <a:srgbClr val="000000"/>
              </a:solidFill>
              <a:miter lim="800000"/>
              <a:headEnd/>
              <a:tailEnd/>
            </a:ln>
          </p:spPr>
        </p:pic>
        <p:sp>
          <p:nvSpPr>
            <p:cNvPr id="6" name="Text Box 11"/>
            <p:cNvSpPr txBox="1">
              <a:spLocks noChangeArrowheads="1"/>
            </p:cNvSpPr>
            <p:nvPr/>
          </p:nvSpPr>
          <p:spPr bwMode="auto">
            <a:xfrm>
              <a:off x="1244" y="1823"/>
              <a:ext cx="1364" cy="520"/>
            </a:xfrm>
            <a:prstGeom prst="rect">
              <a:avLst/>
            </a:prstGeom>
            <a:noFill/>
            <a:ln w="9525">
              <a:noFill/>
              <a:miter lim="800000"/>
              <a:headEnd/>
              <a:tailEnd/>
            </a:ln>
            <a:effectLst/>
          </p:spPr>
          <p:txBody>
            <a:bodyPr wrap="square">
              <a:spAutoFit/>
            </a:bodyPr>
            <a:lstStyle/>
            <a:p>
              <a:pPr algn="ctr" fontAlgn="base">
                <a:lnSpc>
                  <a:spcPct val="85000"/>
                </a:lnSpc>
                <a:spcAft>
                  <a:spcPct val="0"/>
                </a:spcAft>
              </a:pPr>
              <a:r>
                <a:rPr lang="en-US" sz="2800" b="1" dirty="0" smtClean="0">
                  <a:solidFill>
                    <a:srgbClr val="FFFF00"/>
                  </a:solidFill>
                </a:rPr>
                <a:t>“standing </a:t>
              </a:r>
              <a:r>
                <a:rPr lang="en-US" sz="2800" b="1" dirty="0" smtClean="0">
                  <a:solidFill>
                    <a:srgbClr val="FFFF00"/>
                  </a:solidFill>
                </a:rPr>
                <a:t>corn”</a:t>
              </a:r>
              <a:endParaRPr lang="en-AU" sz="2800" b="1" dirty="0" smtClean="0">
                <a:solidFill>
                  <a:srgbClr val="FFFF00"/>
                </a:solidFill>
              </a:endParaRPr>
            </a:p>
          </p:txBody>
        </p:sp>
      </p:grpSp>
      <p:grpSp>
        <p:nvGrpSpPr>
          <p:cNvPr id="3" name="Group 16"/>
          <p:cNvGrpSpPr>
            <a:grpSpLocks/>
          </p:cNvGrpSpPr>
          <p:nvPr/>
        </p:nvGrpSpPr>
        <p:grpSpPr bwMode="auto">
          <a:xfrm>
            <a:off x="4724400" y="3657600"/>
            <a:ext cx="4495800" cy="895350"/>
            <a:chOff x="476" y="2432"/>
            <a:chExt cx="2979" cy="564"/>
          </a:xfrm>
        </p:grpSpPr>
        <p:pic>
          <p:nvPicPr>
            <p:cNvPr id="8" name="Picture 9" descr="Threshing"/>
            <p:cNvPicPr>
              <a:picLocks noChangeAspect="1" noChangeArrowheads="1"/>
            </p:cNvPicPr>
            <p:nvPr/>
          </p:nvPicPr>
          <p:blipFill>
            <a:blip r:embed="rId3" cstate="print"/>
            <a:srcRect/>
            <a:stretch>
              <a:fillRect/>
            </a:stretch>
          </p:blipFill>
          <p:spPr bwMode="auto">
            <a:xfrm>
              <a:off x="476" y="2432"/>
              <a:ext cx="702" cy="560"/>
            </a:xfrm>
            <a:prstGeom prst="rect">
              <a:avLst/>
            </a:prstGeom>
            <a:noFill/>
            <a:ln w="28575">
              <a:solidFill>
                <a:srgbClr val="000000"/>
              </a:solidFill>
              <a:miter lim="800000"/>
              <a:headEnd/>
              <a:tailEnd/>
            </a:ln>
          </p:spPr>
        </p:pic>
        <p:sp>
          <p:nvSpPr>
            <p:cNvPr id="9" name="Text Box 12"/>
            <p:cNvSpPr txBox="1">
              <a:spLocks noChangeArrowheads="1"/>
            </p:cNvSpPr>
            <p:nvPr/>
          </p:nvSpPr>
          <p:spPr bwMode="auto">
            <a:xfrm>
              <a:off x="1140" y="2476"/>
              <a:ext cx="2315" cy="520"/>
            </a:xfrm>
            <a:prstGeom prst="rect">
              <a:avLst/>
            </a:prstGeom>
            <a:noFill/>
            <a:ln w="9525">
              <a:noFill/>
              <a:miter lim="800000"/>
              <a:headEnd/>
              <a:tailEnd/>
            </a:ln>
            <a:effectLst/>
          </p:spPr>
          <p:txBody>
            <a:bodyPr wrap="square">
              <a:spAutoFit/>
            </a:bodyPr>
            <a:lstStyle/>
            <a:p>
              <a:pPr algn="ctr" fontAlgn="base">
                <a:lnSpc>
                  <a:spcPct val="85000"/>
                </a:lnSpc>
                <a:spcAft>
                  <a:spcPct val="0"/>
                </a:spcAft>
              </a:pPr>
              <a:r>
                <a:rPr lang="en-US" sz="2800" b="1" dirty="0" smtClean="0">
                  <a:ln>
                    <a:solidFill>
                      <a:srgbClr val="FFFFFF"/>
                    </a:solidFill>
                  </a:ln>
                  <a:solidFill>
                    <a:srgbClr val="FFC000"/>
                  </a:solidFill>
                </a:rPr>
                <a:t>“shocks</a:t>
              </a:r>
              <a:r>
                <a:rPr lang="en-US" sz="2800" b="1" dirty="0" smtClean="0">
                  <a:ln>
                    <a:solidFill>
                      <a:srgbClr val="FFFFFF"/>
                    </a:solidFill>
                  </a:ln>
                  <a:solidFill>
                    <a:srgbClr val="FFC000"/>
                  </a:solidFill>
                </a:rPr>
                <a:t>”  Heb.  </a:t>
              </a:r>
              <a:r>
                <a:rPr lang="en-US" sz="2800" b="1" dirty="0" smtClean="0">
                  <a:ln>
                    <a:solidFill>
                      <a:srgbClr val="FFFFFF"/>
                    </a:solidFill>
                  </a:ln>
                  <a:solidFill>
                    <a:srgbClr val="FFC000"/>
                  </a:solidFill>
                </a:rPr>
                <a:t>“heap </a:t>
              </a:r>
              <a:r>
                <a:rPr lang="en-US" sz="2800" b="1" dirty="0" smtClean="0">
                  <a:ln>
                    <a:solidFill>
                      <a:srgbClr val="FFFFFF"/>
                    </a:solidFill>
                  </a:ln>
                  <a:solidFill>
                    <a:srgbClr val="FFC000"/>
                  </a:solidFill>
                </a:rPr>
                <a:t>up”</a:t>
              </a:r>
              <a:endParaRPr lang="en-AU" sz="2800" b="1" dirty="0" smtClean="0">
                <a:ln>
                  <a:solidFill>
                    <a:srgbClr val="FFFFFF"/>
                  </a:solidFill>
                </a:ln>
                <a:solidFill>
                  <a:srgbClr val="FFC000"/>
                </a:solidFill>
              </a:endParaRPr>
            </a:p>
          </p:txBody>
        </p:sp>
      </p:grpSp>
      <p:grpSp>
        <p:nvGrpSpPr>
          <p:cNvPr id="4" name="Group 17"/>
          <p:cNvGrpSpPr>
            <a:grpSpLocks/>
          </p:cNvGrpSpPr>
          <p:nvPr/>
        </p:nvGrpSpPr>
        <p:grpSpPr bwMode="auto">
          <a:xfrm>
            <a:off x="630380" y="5105400"/>
            <a:ext cx="3865954" cy="865187"/>
            <a:chOff x="476" y="3067"/>
            <a:chExt cx="2116" cy="545"/>
          </a:xfrm>
        </p:grpSpPr>
        <p:pic>
          <p:nvPicPr>
            <p:cNvPr id="11" name="Picture 8" descr="Grapes"/>
            <p:cNvPicPr>
              <a:picLocks noChangeAspect="1" noChangeArrowheads="1"/>
            </p:cNvPicPr>
            <p:nvPr/>
          </p:nvPicPr>
          <p:blipFill>
            <a:blip r:embed="rId4" cstate="print"/>
            <a:srcRect/>
            <a:stretch>
              <a:fillRect/>
            </a:stretch>
          </p:blipFill>
          <p:spPr bwMode="auto">
            <a:xfrm>
              <a:off x="476" y="3067"/>
              <a:ext cx="726" cy="545"/>
            </a:xfrm>
            <a:prstGeom prst="rect">
              <a:avLst/>
            </a:prstGeom>
            <a:noFill/>
            <a:ln w="28575">
              <a:solidFill>
                <a:srgbClr val="000000"/>
              </a:solidFill>
              <a:miter lim="800000"/>
              <a:headEnd/>
              <a:tailEnd/>
            </a:ln>
          </p:spPr>
        </p:pic>
        <p:sp>
          <p:nvSpPr>
            <p:cNvPr id="12" name="Text Box 13"/>
            <p:cNvSpPr txBox="1">
              <a:spLocks noChangeArrowheads="1"/>
            </p:cNvSpPr>
            <p:nvPr/>
          </p:nvSpPr>
          <p:spPr bwMode="auto">
            <a:xfrm>
              <a:off x="1383" y="3203"/>
              <a:ext cx="1209" cy="330"/>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800" b="1" dirty="0" smtClean="0">
                  <a:solidFill>
                    <a:srgbClr val="00FF00"/>
                  </a:solidFill>
                </a:rPr>
                <a:t>“vineyards”</a:t>
              </a:r>
              <a:endParaRPr lang="en-AU" sz="2800" b="1" dirty="0" smtClean="0">
                <a:solidFill>
                  <a:srgbClr val="00FF00"/>
                </a:solidFill>
              </a:endParaRPr>
            </a:p>
          </p:txBody>
        </p:sp>
      </p:grpSp>
      <p:grpSp>
        <p:nvGrpSpPr>
          <p:cNvPr id="7" name="Group 18"/>
          <p:cNvGrpSpPr>
            <a:grpSpLocks/>
          </p:cNvGrpSpPr>
          <p:nvPr/>
        </p:nvGrpSpPr>
        <p:grpSpPr bwMode="auto">
          <a:xfrm>
            <a:off x="4703620" y="5105400"/>
            <a:ext cx="4121150" cy="949325"/>
            <a:chOff x="476" y="3694"/>
            <a:chExt cx="2313" cy="598"/>
          </a:xfrm>
        </p:grpSpPr>
        <p:pic>
          <p:nvPicPr>
            <p:cNvPr id="14" name="Picture 10" descr="Olives"/>
            <p:cNvPicPr>
              <a:picLocks noChangeAspect="1" noChangeArrowheads="1"/>
            </p:cNvPicPr>
            <p:nvPr/>
          </p:nvPicPr>
          <p:blipFill>
            <a:blip r:embed="rId5" cstate="print"/>
            <a:srcRect/>
            <a:stretch>
              <a:fillRect/>
            </a:stretch>
          </p:blipFill>
          <p:spPr bwMode="auto">
            <a:xfrm>
              <a:off x="476" y="3694"/>
              <a:ext cx="726" cy="598"/>
            </a:xfrm>
            <a:prstGeom prst="rect">
              <a:avLst/>
            </a:prstGeom>
            <a:noFill/>
            <a:ln w="28575">
              <a:solidFill>
                <a:srgbClr val="000000"/>
              </a:solidFill>
              <a:miter lim="800000"/>
              <a:headEnd/>
              <a:tailEnd/>
            </a:ln>
          </p:spPr>
        </p:pic>
        <p:sp>
          <p:nvSpPr>
            <p:cNvPr id="15" name="Text Box 14"/>
            <p:cNvSpPr txBox="1">
              <a:spLocks noChangeArrowheads="1"/>
            </p:cNvSpPr>
            <p:nvPr/>
          </p:nvSpPr>
          <p:spPr bwMode="auto">
            <a:xfrm>
              <a:off x="1383" y="3884"/>
              <a:ext cx="1406" cy="330"/>
            </a:xfrm>
            <a:prstGeom prst="rect">
              <a:avLst/>
            </a:prstGeom>
            <a:noFill/>
            <a:ln w="9525">
              <a:noFill/>
              <a:miter lim="800000"/>
              <a:headEnd/>
              <a:tailEnd/>
            </a:ln>
            <a:effectLst/>
          </p:spPr>
          <p:txBody>
            <a:bodyPr>
              <a:spAutoFit/>
            </a:bodyPr>
            <a:lstStyle/>
            <a:p>
              <a:pPr fontAlgn="base">
                <a:spcBef>
                  <a:spcPct val="50000"/>
                </a:spcBef>
                <a:spcAft>
                  <a:spcPct val="0"/>
                </a:spcAft>
              </a:pPr>
              <a:r>
                <a:rPr lang="en-US" sz="2800" b="1" dirty="0" smtClean="0">
                  <a:ln>
                    <a:solidFill>
                      <a:srgbClr val="FFFFFF"/>
                    </a:solidFill>
                  </a:ln>
                  <a:solidFill>
                    <a:srgbClr val="9933FF"/>
                  </a:solidFill>
                </a:rPr>
                <a:t>“Olives”</a:t>
              </a:r>
              <a:endParaRPr lang="en-AU" sz="2800" b="1" dirty="0" smtClean="0">
                <a:ln>
                  <a:solidFill>
                    <a:srgbClr val="FFFFFF"/>
                  </a:solidFill>
                </a:ln>
                <a:solidFill>
                  <a:srgbClr val="9933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Savage revenge </a:t>
            </a:r>
            <a:r>
              <a:rPr lang="en-AU" sz="4000" dirty="0" smtClean="0"/>
              <a:t>– </a:t>
            </a:r>
            <a:r>
              <a:rPr lang="en-AU" sz="4000" dirty="0" smtClean="0">
                <a:ln w="22225">
                  <a:solidFill>
                    <a:schemeClr val="tx1"/>
                  </a:solidFill>
                </a:ln>
                <a:solidFill>
                  <a:srgbClr val="FF0000"/>
                </a:solidFill>
                <a:effectLst/>
              </a:rPr>
              <a:t>Judges 15:6-8</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153840" y="908050"/>
            <a:ext cx="8837760" cy="549275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V.6</a:t>
            </a:r>
            <a:r>
              <a:rPr lang="en-AU" dirty="0" smtClean="0">
                <a:solidFill>
                  <a:srgbClr val="00FF00"/>
                </a:solidFill>
              </a:rPr>
              <a:t> </a:t>
            </a:r>
            <a:r>
              <a:rPr lang="en-AU" dirty="0" smtClean="0"/>
              <a:t>–</a:t>
            </a:r>
            <a:r>
              <a:rPr lang="en-AU" dirty="0" smtClean="0">
                <a:solidFill>
                  <a:srgbClr val="00FF00"/>
                </a:solidFill>
              </a:rPr>
              <a:t> “Who hath done this?” </a:t>
            </a:r>
            <a:r>
              <a:rPr lang="en-AU" dirty="0" smtClean="0"/>
              <a:t>– </a:t>
            </a:r>
            <a:r>
              <a:rPr lang="en-AU" dirty="0" smtClean="0"/>
              <a:t>Like men the </a:t>
            </a:r>
            <a:r>
              <a:rPr lang="en-AU" dirty="0" smtClean="0"/>
              <a:t>Philistines intend to exact revenge. </a:t>
            </a:r>
          </a:p>
          <a:p>
            <a:pPr marL="533400" indent="-533400">
              <a:lnSpc>
                <a:spcPct val="95000"/>
              </a:lnSpc>
              <a:spcBef>
                <a:spcPts val="0"/>
              </a:spcBef>
              <a:spcAft>
                <a:spcPts val="600"/>
              </a:spcAft>
            </a:pPr>
            <a:r>
              <a:rPr lang="en-AU" dirty="0" smtClean="0">
                <a:solidFill>
                  <a:srgbClr val="00FF00"/>
                </a:solidFill>
              </a:rPr>
              <a:t>“burnt her and her father with fire” </a:t>
            </a:r>
            <a:r>
              <a:rPr lang="en-AU" dirty="0" smtClean="0"/>
              <a:t>- Poetic justice received – see </a:t>
            </a:r>
            <a:r>
              <a:rPr lang="en-AU" dirty="0" smtClean="0">
                <a:ln w="22225">
                  <a:solidFill>
                    <a:schemeClr val="tx1"/>
                  </a:solidFill>
                </a:ln>
                <a:solidFill>
                  <a:srgbClr val="FF0000"/>
                </a:solidFill>
              </a:rPr>
              <a:t>Judges 14:15</a:t>
            </a:r>
            <a:r>
              <a:rPr lang="en-AU" dirty="0" smtClean="0"/>
              <a:t>.</a:t>
            </a:r>
          </a:p>
          <a:p>
            <a:pPr marL="533400" indent="-533400">
              <a:lnSpc>
                <a:spcPct val="85000"/>
              </a:lnSpc>
              <a:spcBef>
                <a:spcPts val="0"/>
              </a:spcBef>
              <a:spcAft>
                <a:spcPts val="600"/>
              </a:spcAft>
            </a:pPr>
            <a:r>
              <a:rPr lang="en-AU" dirty="0" smtClean="0">
                <a:ln w="22225">
                  <a:solidFill>
                    <a:schemeClr val="tx1"/>
                  </a:solidFill>
                </a:ln>
                <a:solidFill>
                  <a:srgbClr val="FF0000"/>
                </a:solidFill>
              </a:rPr>
              <a:t>V.7</a:t>
            </a:r>
            <a:r>
              <a:rPr lang="en-AU" dirty="0" smtClean="0"/>
              <a:t> – </a:t>
            </a:r>
            <a:r>
              <a:rPr lang="en-AU" dirty="0" smtClean="0">
                <a:solidFill>
                  <a:srgbClr val="00FF00"/>
                </a:solidFill>
              </a:rPr>
              <a:t>“yet will I be avenged of you” </a:t>
            </a:r>
            <a:r>
              <a:rPr lang="en-AU" dirty="0" smtClean="0"/>
              <a:t>– </a:t>
            </a:r>
            <a:r>
              <a:rPr lang="en-AU" dirty="0" smtClean="0">
                <a:ln>
                  <a:solidFill>
                    <a:schemeClr val="tx1"/>
                  </a:solidFill>
                </a:ln>
                <a:solidFill>
                  <a:srgbClr val="FF33CC"/>
                </a:solidFill>
              </a:rPr>
              <a:t>RSV</a:t>
            </a:r>
            <a:r>
              <a:rPr lang="en-AU" dirty="0" smtClean="0"/>
              <a:t> – </a:t>
            </a:r>
            <a:r>
              <a:rPr lang="en-US" sz="2600" dirty="0" smtClean="0">
                <a:solidFill>
                  <a:srgbClr val="FFFF00"/>
                </a:solidFill>
                <a:latin typeface="Bookman Old Style" pitchFamily="18" charset="0"/>
              </a:rPr>
              <a:t>“If this is what you do, I swear I will be avenged upon you, and after that I will quit.”</a:t>
            </a:r>
          </a:p>
          <a:p>
            <a:pPr marL="533400" indent="-533400">
              <a:lnSpc>
                <a:spcPct val="95000"/>
              </a:lnSpc>
              <a:spcBef>
                <a:spcPts val="0"/>
              </a:spcBef>
              <a:spcAft>
                <a:spcPts val="600"/>
              </a:spcAft>
            </a:pPr>
            <a:r>
              <a:rPr lang="en-AU" dirty="0" smtClean="0">
                <a:solidFill>
                  <a:srgbClr val="00FF00"/>
                </a:solidFill>
              </a:rPr>
              <a:t>“cease” </a:t>
            </a:r>
            <a:r>
              <a:rPr lang="en-AU" dirty="0" smtClean="0"/>
              <a:t>– We can never quit in this war.</a:t>
            </a:r>
          </a:p>
          <a:p>
            <a:pPr marL="533400" indent="-533400">
              <a:lnSpc>
                <a:spcPct val="95000"/>
              </a:lnSpc>
              <a:spcBef>
                <a:spcPts val="0"/>
              </a:spcBef>
              <a:spcAft>
                <a:spcPts val="600"/>
              </a:spcAft>
            </a:pPr>
            <a:r>
              <a:rPr lang="en-AU" dirty="0" smtClean="0">
                <a:ln w="22225">
                  <a:solidFill>
                    <a:schemeClr val="tx1"/>
                  </a:solidFill>
                </a:ln>
                <a:solidFill>
                  <a:srgbClr val="FF0000"/>
                </a:solidFill>
              </a:rPr>
              <a:t>V.8</a:t>
            </a:r>
            <a:r>
              <a:rPr lang="en-AU" dirty="0" smtClean="0"/>
              <a:t> – </a:t>
            </a:r>
            <a:r>
              <a:rPr lang="en-AU" dirty="0" smtClean="0">
                <a:solidFill>
                  <a:srgbClr val="00FF00"/>
                </a:solidFill>
              </a:rPr>
              <a:t>“hip and thigh” </a:t>
            </a:r>
            <a:r>
              <a:rPr lang="en-AU" dirty="0" smtClean="0"/>
              <a:t>– </a:t>
            </a:r>
            <a:r>
              <a:rPr lang="en-AU" dirty="0" smtClean="0">
                <a:ln>
                  <a:solidFill>
                    <a:schemeClr val="tx1"/>
                  </a:solidFill>
                </a:ln>
                <a:solidFill>
                  <a:srgbClr val="FF33CC"/>
                </a:solidFill>
              </a:rPr>
              <a:t>Roth.</a:t>
            </a:r>
            <a:r>
              <a:rPr lang="en-AU" dirty="0" smtClean="0"/>
              <a:t> – </a:t>
            </a:r>
            <a:r>
              <a:rPr lang="en-AU" dirty="0" smtClean="0">
                <a:solidFill>
                  <a:srgbClr val="FFFF00"/>
                </a:solidFill>
                <a:latin typeface="Bookman Old Style" pitchFamily="18" charset="0"/>
              </a:rPr>
              <a:t>“</a:t>
            </a:r>
            <a:r>
              <a:rPr lang="en-US" dirty="0" smtClean="0">
                <a:solidFill>
                  <a:srgbClr val="FFFF00"/>
                </a:solidFill>
                <a:latin typeface="Bookman Old Style" pitchFamily="18" charset="0"/>
              </a:rPr>
              <a:t>leg on thigh”</a:t>
            </a:r>
            <a:r>
              <a:rPr lang="en-US" dirty="0" smtClean="0"/>
              <a:t>; i.e. piled them up like </a:t>
            </a:r>
            <a:r>
              <a:rPr lang="en-US" dirty="0" smtClean="0">
                <a:ln w="22225">
                  <a:solidFill>
                    <a:schemeClr val="tx1"/>
                  </a:solidFill>
                </a:ln>
                <a:solidFill>
                  <a:srgbClr val="FF0000"/>
                </a:solidFill>
              </a:rPr>
              <a:t>Gen. 32:11</a:t>
            </a:r>
            <a:r>
              <a:rPr lang="en-US" dirty="0" smtClean="0"/>
              <a:t>.</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Betrayal of Judah</a:t>
            </a:r>
            <a:endParaRPr lang="en-AU" sz="4400" dirty="0">
              <a:solidFill>
                <a:srgbClr val="FF0000"/>
              </a:solidFill>
            </a:endParaRPr>
          </a:p>
        </p:txBody>
      </p:sp>
      <p:sp>
        <p:nvSpPr>
          <p:cNvPr id="90115" name="Rectangle 3"/>
          <p:cNvSpPr>
            <a:spLocks noGrp="1" noChangeArrowheads="1"/>
          </p:cNvSpPr>
          <p:nvPr>
            <p:ph type="subTitle" idx="1"/>
          </p:nvPr>
        </p:nvSpPr>
        <p:spPr>
          <a:xfrm>
            <a:off x="195404" y="908050"/>
            <a:ext cx="8719995" cy="549275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V.8</a:t>
            </a:r>
            <a:r>
              <a:rPr lang="en-AU" dirty="0" smtClean="0"/>
              <a:t> – </a:t>
            </a:r>
            <a:r>
              <a:rPr lang="en-AU" dirty="0" smtClean="0">
                <a:solidFill>
                  <a:srgbClr val="00FF00"/>
                </a:solidFill>
              </a:rPr>
              <a:t>“went down” </a:t>
            </a:r>
            <a:r>
              <a:rPr lang="en-AU" dirty="0" smtClean="0"/>
              <a:t>– While the Philistines “went up” </a:t>
            </a:r>
            <a:r>
              <a:rPr lang="en-AU" dirty="0" smtClean="0">
                <a:ln w="22225">
                  <a:solidFill>
                    <a:schemeClr val="tx1"/>
                  </a:solidFill>
                </a:ln>
                <a:solidFill>
                  <a:srgbClr val="FF0000"/>
                </a:solidFill>
              </a:rPr>
              <a:t>V.9</a:t>
            </a:r>
            <a:r>
              <a:rPr lang="en-AU" dirty="0" smtClean="0"/>
              <a:t>.</a:t>
            </a:r>
          </a:p>
          <a:p>
            <a:pPr>
              <a:spcBef>
                <a:spcPts val="0"/>
              </a:spcBef>
              <a:spcAft>
                <a:spcPts val="600"/>
              </a:spcAft>
            </a:pPr>
            <a:r>
              <a:rPr lang="en-AU" dirty="0" smtClean="0">
                <a:solidFill>
                  <a:srgbClr val="00FF00"/>
                </a:solidFill>
              </a:rPr>
              <a:t>“top” </a:t>
            </a:r>
            <a:r>
              <a:rPr lang="en-AU" dirty="0" smtClean="0"/>
              <a:t>- </a:t>
            </a:r>
            <a:r>
              <a:rPr lang="en-US" i="1" dirty="0" err="1" smtClean="0"/>
              <a:t>sai’yph</a:t>
            </a:r>
            <a:r>
              <a:rPr lang="en-US" i="1" dirty="0" smtClean="0"/>
              <a:t> </a:t>
            </a:r>
            <a:r>
              <a:rPr lang="en-US" dirty="0" smtClean="0"/>
              <a:t>- a fissure (of rocks).</a:t>
            </a:r>
          </a:p>
          <a:p>
            <a:pPr>
              <a:spcBef>
                <a:spcPts val="0"/>
              </a:spcBef>
              <a:spcAft>
                <a:spcPts val="600"/>
              </a:spcAft>
            </a:pPr>
            <a:r>
              <a:rPr lang="en-US" dirty="0" smtClean="0">
                <a:solidFill>
                  <a:srgbClr val="00FF00"/>
                </a:solidFill>
              </a:rPr>
              <a:t>“rock” </a:t>
            </a:r>
            <a:r>
              <a:rPr lang="en-US" dirty="0" smtClean="0"/>
              <a:t>– </a:t>
            </a:r>
            <a:r>
              <a:rPr lang="en-US" i="1" dirty="0" err="1" smtClean="0"/>
              <a:t>selah</a:t>
            </a:r>
            <a:r>
              <a:rPr lang="en-US" dirty="0" smtClean="0"/>
              <a:t> – lofty craggy rock.</a:t>
            </a:r>
          </a:p>
          <a:p>
            <a:pPr>
              <a:spcBef>
                <a:spcPts val="0"/>
              </a:spcBef>
              <a:spcAft>
                <a:spcPts val="600"/>
              </a:spcAft>
            </a:pPr>
            <a:r>
              <a:rPr lang="en-US" dirty="0" smtClean="0">
                <a:solidFill>
                  <a:srgbClr val="00FF00"/>
                </a:solidFill>
              </a:rPr>
              <a:t>“</a:t>
            </a:r>
            <a:r>
              <a:rPr lang="en-US" dirty="0" err="1" smtClean="0">
                <a:solidFill>
                  <a:srgbClr val="00FF00"/>
                </a:solidFill>
              </a:rPr>
              <a:t>Etam</a:t>
            </a:r>
            <a:r>
              <a:rPr lang="en-US" dirty="0" smtClean="0">
                <a:solidFill>
                  <a:srgbClr val="00FF00"/>
                </a:solidFill>
              </a:rPr>
              <a:t>” </a:t>
            </a:r>
            <a:r>
              <a:rPr lang="en-US" dirty="0" smtClean="0"/>
              <a:t>– “hawk ground”. “Lair of wild beasts” (BDB).</a:t>
            </a:r>
          </a:p>
          <a:p>
            <a:pPr>
              <a:spcBef>
                <a:spcPts val="0"/>
              </a:spcBef>
              <a:spcAft>
                <a:spcPts val="600"/>
              </a:spcAft>
            </a:pPr>
            <a:r>
              <a:rPr lang="en-US" dirty="0" smtClean="0">
                <a:ln w="22225">
                  <a:solidFill>
                    <a:schemeClr val="tx1"/>
                  </a:solidFill>
                </a:ln>
                <a:solidFill>
                  <a:srgbClr val="FF0000"/>
                </a:solidFill>
              </a:rPr>
              <a:t>V.9</a:t>
            </a:r>
            <a:r>
              <a:rPr lang="en-US" dirty="0" smtClean="0"/>
              <a:t> – </a:t>
            </a:r>
            <a:r>
              <a:rPr lang="en-US" dirty="0" smtClean="0">
                <a:solidFill>
                  <a:srgbClr val="00FF00"/>
                </a:solidFill>
              </a:rPr>
              <a:t>“</a:t>
            </a:r>
            <a:r>
              <a:rPr lang="en-US" dirty="0" err="1" smtClean="0">
                <a:solidFill>
                  <a:srgbClr val="00FF00"/>
                </a:solidFill>
              </a:rPr>
              <a:t>Lehi</a:t>
            </a:r>
            <a:r>
              <a:rPr lang="en-US" dirty="0" smtClean="0">
                <a:solidFill>
                  <a:srgbClr val="00FF00"/>
                </a:solidFill>
              </a:rPr>
              <a:t>” </a:t>
            </a:r>
            <a:r>
              <a:rPr lang="en-US" dirty="0" smtClean="0"/>
              <a:t>– “jaw”. Root – jaw bone.</a:t>
            </a:r>
          </a:p>
          <a:p>
            <a:pPr>
              <a:spcBef>
                <a:spcPts val="0"/>
              </a:spcBef>
              <a:spcAft>
                <a:spcPts val="600"/>
              </a:spcAft>
            </a:pPr>
            <a:r>
              <a:rPr lang="en-US" dirty="0" smtClean="0">
                <a:ln w="22225">
                  <a:solidFill>
                    <a:schemeClr val="tx1"/>
                  </a:solidFill>
                </a:ln>
                <a:solidFill>
                  <a:srgbClr val="FF0000"/>
                </a:solidFill>
              </a:rPr>
              <a:t>V.10</a:t>
            </a:r>
            <a:r>
              <a:rPr lang="en-US" dirty="0" smtClean="0"/>
              <a:t> – </a:t>
            </a:r>
            <a:r>
              <a:rPr lang="en-US" dirty="0" smtClean="0">
                <a:solidFill>
                  <a:srgbClr val="00FF00"/>
                </a:solidFill>
              </a:rPr>
              <a:t>“the men of Judah said” </a:t>
            </a:r>
            <a:r>
              <a:rPr lang="en-US" dirty="0" smtClean="0"/>
              <a:t>– Peace at any price policy is dangerous. They should have supported Samson.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1665</TotalTime>
  <Words>1508</Words>
  <Application>Microsoft Office PowerPoint</Application>
  <PresentationFormat>On-screen Show (4:3)</PresentationFormat>
  <Paragraphs>124</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Generic</vt:lpstr>
      <vt:lpstr>1_Generic</vt:lpstr>
      <vt:lpstr>Blank</vt:lpstr>
      <vt:lpstr>Slide 1</vt:lpstr>
      <vt:lpstr>The Valley of Sorek</vt:lpstr>
      <vt:lpstr>The Oscillation of Samson’s Life</vt:lpstr>
      <vt:lpstr>Betrayed by ‘friends’</vt:lpstr>
      <vt:lpstr>Philistine bread basket decimated</vt:lpstr>
      <vt:lpstr>Firebrands - Lappid</vt:lpstr>
      <vt:lpstr>Economic ruin of the Philistines!</vt:lpstr>
      <vt:lpstr>Savage revenge – Judges 15:6-8</vt:lpstr>
      <vt:lpstr>Betrayal of Judah</vt:lpstr>
      <vt:lpstr>Slide 10</vt:lpstr>
      <vt:lpstr>Compromise of Judah</vt:lpstr>
      <vt:lpstr>Responsibility to others</vt:lpstr>
      <vt:lpstr>From Etam to Lehi bound</vt:lpstr>
      <vt:lpstr>… ….</vt:lpstr>
      <vt:lpstr>Israel defenceless except for Yahweh working through faithful men and women</vt:lpstr>
      <vt:lpstr>God’s strength made perfect in weakness</vt:lpstr>
      <vt:lpstr>Lessons in Lehi – Judges 15</vt:lpstr>
      <vt:lpstr>One should chase a thousand!</vt:lpstr>
      <vt:lpstr>More lessons in Lehi</vt:lpstr>
      <vt:lpstr>God quenches Samson’s thirst</vt:lpstr>
      <vt:lpstr>The Spirit returns to the humble</vt:lpstr>
      <vt:lpstr>Slide 22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Jim Cowie</dc:creator>
  <cp:lastModifiedBy>Jim Cowie</cp:lastModifiedBy>
  <cp:revision>34</cp:revision>
  <dcterms:created xsi:type="dcterms:W3CDTF">2013-10-23T03:45:50Z</dcterms:created>
  <dcterms:modified xsi:type="dcterms:W3CDTF">2014-01-03T17:07:57Z</dcterms:modified>
</cp:coreProperties>
</file>