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7" r:id="rId4"/>
    <p:sldMasterId id="2147483679" r:id="rId5"/>
  </p:sldMasterIdLst>
  <p:sldIdLst>
    <p:sldId id="271" r:id="rId6"/>
    <p:sldId id="274" r:id="rId7"/>
    <p:sldId id="290" r:id="rId8"/>
    <p:sldId id="288" r:id="rId9"/>
    <p:sldId id="289" r:id="rId10"/>
    <p:sldId id="293" r:id="rId11"/>
    <p:sldId id="263" r:id="rId12"/>
    <p:sldId id="291" r:id="rId13"/>
    <p:sldId id="292" r:id="rId14"/>
    <p:sldId id="277" r:id="rId15"/>
    <p:sldId id="282" r:id="rId16"/>
    <p:sldId id="283" r:id="rId17"/>
    <p:sldId id="275" r:id="rId18"/>
    <p:sldId id="284" r:id="rId19"/>
    <p:sldId id="285" r:id="rId20"/>
    <p:sldId id="260" r:id="rId21"/>
    <p:sldId id="295" r:id="rId22"/>
    <p:sldId id="296" r:id="rId23"/>
    <p:sldId id="261" r:id="rId24"/>
    <p:sldId id="262" r:id="rId25"/>
    <p:sldId id="286" r:id="rId26"/>
    <p:sldId id="258" r:id="rId27"/>
    <p:sldId id="287" r:id="rId28"/>
    <p:sldId id="299" r:id="rId29"/>
    <p:sldId id="297" r:id="rId30"/>
    <p:sldId id="298" r:id="rId31"/>
    <p:sldId id="264" r:id="rId32"/>
    <p:sldId id="272" r:id="rId33"/>
    <p:sldId id="259" r:id="rId34"/>
    <p:sldId id="27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298" autoAdjust="0"/>
    <p:restoredTop sz="94660"/>
  </p:normalViewPr>
  <p:slideViewPr>
    <p:cSldViewPr>
      <p:cViewPr varScale="1">
        <p:scale>
          <a:sx n="69" d="100"/>
          <a:sy n="69" d="100"/>
        </p:scale>
        <p:origin x="-33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DF15DA-D45D-4F32-8C15-7AB3D262DEA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07F59F-B34E-49CD-B271-A1532B22B5B9}"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DDA1F-0813-40FB-84F6-F88C1A3C98B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161C37-7108-4557-BBE9-4854E98E14D6}"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683B75D-8641-4AAF-B354-5A0DF3A3F783}"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42FB44-2D66-41A9-B178-765F9B6E1A22}"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68367B-FF06-4DDF-98B9-01CA1C4381BB}"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C442AE-4537-4B05-B84A-8761B449C9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EA4E39-5638-44A2-B409-A01F7BE955F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AE621F-778A-4698-83E0-E0592195A217}"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27AD65C-E356-4A38-8553-A4E0097694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4D28EF-7663-4820-B6D8-9A1065692CE8}" type="slidenum">
              <a:rPr lang="en-AU">
                <a:solidFill>
                  <a:srgbClr val="000000"/>
                </a:solidFill>
              </a:rPr>
              <a:pPr/>
              <a:t>‹#›</a:t>
            </a:fld>
            <a:endParaRPr lang="en-AU">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fontAlgn="base">
              <a:spcBef>
                <a:spcPct val="0"/>
              </a:spcBef>
              <a:spcAft>
                <a:spcPct val="0"/>
              </a:spcAft>
            </a:pPr>
            <a:endParaRPr lang="en-A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j-lt"/>
              </a:defRPr>
            </a:lvl1pPr>
          </a:lstStyle>
          <a:p>
            <a:pPr fontAlgn="base">
              <a:spcBef>
                <a:spcPct val="0"/>
              </a:spcBef>
              <a:spcAft>
                <a:spcPct val="0"/>
              </a:spcAft>
            </a:pPr>
            <a:endParaRPr lang="en-A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fontAlgn="base">
              <a:spcBef>
                <a:spcPct val="0"/>
              </a:spcBef>
              <a:spcAft>
                <a:spcPct val="0"/>
              </a:spcAft>
            </a:pPr>
            <a:fld id="{C85826DC-D8E2-42D8-9BE5-2C03DCA09D16}" type="slidenum">
              <a:rPr lang="en-AU" smtClean="0">
                <a:solidFill>
                  <a:srgbClr val="000000"/>
                </a:solidFill>
              </a:rPr>
              <a:pPr fontAlgn="base">
                <a:spcBef>
                  <a:spcPct val="0"/>
                </a:spcBef>
                <a:spcAft>
                  <a:spcPct val="0"/>
                </a:spcAft>
              </a:pPr>
              <a:t>‹#›</a:t>
            </a:fld>
            <a:endParaRPr lang="en-AU"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b="1">
          <a:solidFill>
            <a:schemeClr val="tx1"/>
          </a:solidFill>
          <a:latin typeface="+mn-lt"/>
        </a:defRPr>
      </a:lvl6pPr>
      <a:lvl7pPr marL="2971800" indent="-228600" algn="l" rtl="0" fontAlgn="base">
        <a:spcBef>
          <a:spcPct val="20000"/>
        </a:spcBef>
        <a:spcAft>
          <a:spcPct val="0"/>
        </a:spcAft>
        <a:buChar char="»"/>
        <a:defRPr sz="2400" b="1">
          <a:solidFill>
            <a:schemeClr val="tx1"/>
          </a:solidFill>
          <a:latin typeface="+mn-lt"/>
        </a:defRPr>
      </a:lvl7pPr>
      <a:lvl8pPr marL="3429000" indent="-228600" algn="l" rtl="0" fontAlgn="base">
        <a:spcBef>
          <a:spcPct val="20000"/>
        </a:spcBef>
        <a:spcAft>
          <a:spcPct val="0"/>
        </a:spcAft>
        <a:buChar char="»"/>
        <a:defRPr sz="2400" b="1">
          <a:solidFill>
            <a:schemeClr val="tx1"/>
          </a:solidFill>
          <a:latin typeface="+mn-lt"/>
        </a:defRPr>
      </a:lvl8pPr>
      <a:lvl9pPr marL="3886200" indent="-228600" algn="l" rtl="0" fontAlgn="base">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78"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80"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4648200" y="304800"/>
            <a:ext cx="4191000" cy="3429000"/>
          </a:xfrm>
        </p:spPr>
        <p:txBody>
          <a:bodyPr/>
          <a:lstStyle/>
          <a:p>
            <a:pPr algn="ctr">
              <a:lnSpc>
                <a:spcPct val="85000"/>
              </a:lnSpc>
              <a:spcBef>
                <a:spcPts val="0"/>
              </a:spcBef>
              <a:buFont typeface="Wingdings" pitchFamily="2" charset="2"/>
              <a:buNone/>
            </a:pPr>
            <a:r>
              <a:rPr lang="en-AU" sz="8800" dirty="0" smtClean="0">
                <a:ln>
                  <a:solidFill>
                    <a:schemeClr val="tx1"/>
                  </a:solidFill>
                </a:ln>
                <a:solidFill>
                  <a:srgbClr val="FF3399"/>
                </a:solidFill>
                <a:effectLst>
                  <a:outerShdw blurRad="38100" dist="38100" dir="2700000" algn="tl">
                    <a:srgbClr val="FFFFFF"/>
                  </a:outerShdw>
                </a:effectLst>
                <a:latin typeface="Monotype Corsiva" pitchFamily="66" charset="0"/>
              </a:rPr>
              <a:t>Samson – </a:t>
            </a:r>
          </a:p>
          <a:p>
            <a:pPr marL="0" indent="0" algn="ctr">
              <a:lnSpc>
                <a:spcPct val="85000"/>
              </a:lnSpc>
              <a:spcBef>
                <a:spcPts val="0"/>
              </a:spcBef>
              <a:buFont typeface="Wingdings" pitchFamily="2" charset="2"/>
              <a:buNone/>
            </a:pPr>
            <a:r>
              <a:rPr lang="en-AU" sz="5400" dirty="0" smtClean="0">
                <a:ln>
                  <a:solidFill>
                    <a:schemeClr val="tx1"/>
                  </a:solidFill>
                </a:ln>
                <a:solidFill>
                  <a:srgbClr val="FF3399"/>
                </a:solidFill>
                <a:effectLst>
                  <a:outerShdw blurRad="38100" dist="38100" dir="2700000" algn="tl">
                    <a:srgbClr val="FFFFFF"/>
                  </a:outerShdw>
                </a:effectLst>
                <a:latin typeface="Monotype Corsiva" pitchFamily="66" charset="0"/>
              </a:rPr>
              <a:t>God’s strength made perfect in weakness</a:t>
            </a:r>
            <a:endParaRPr lang="en-AU" sz="5400" dirty="0">
              <a:ln>
                <a:solidFill>
                  <a:schemeClr val="tx1"/>
                </a:solidFill>
              </a:ln>
              <a:solidFill>
                <a:srgbClr val="FF3399"/>
              </a:solidFill>
              <a:effectLst>
                <a:outerShdw blurRad="38100" dist="38100" dir="2700000" algn="tl">
                  <a:srgbClr val="FFFFFF"/>
                </a:outerShdw>
              </a:effectLst>
              <a:latin typeface="Monotype Corsiva" pitchFamily="66" charset="0"/>
            </a:endParaRPr>
          </a:p>
        </p:txBody>
      </p:sp>
      <p:sp>
        <p:nvSpPr>
          <p:cNvPr id="5" name="Rectangle 4"/>
          <p:cNvSpPr/>
          <p:nvPr/>
        </p:nvSpPr>
        <p:spPr>
          <a:xfrm>
            <a:off x="4668980" y="6172200"/>
            <a:ext cx="3581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4"/>
          <p:cNvSpPr txBox="1">
            <a:spLocks noChangeArrowheads="1"/>
          </p:cNvSpPr>
          <p:nvPr/>
        </p:nvSpPr>
        <p:spPr bwMode="auto">
          <a:xfrm>
            <a:off x="4752110" y="3909298"/>
            <a:ext cx="4211775" cy="2339102"/>
          </a:xfrm>
          <a:prstGeom prst="rect">
            <a:avLst/>
          </a:prstGeom>
          <a:noFill/>
          <a:ln w="9525">
            <a:noFill/>
            <a:miter lim="800000"/>
            <a:headEnd/>
            <a:tailEnd/>
          </a:ln>
          <a:effectLst/>
        </p:spPr>
        <p:txBody>
          <a:bodyPr wrap="square">
            <a:spAutoFit/>
          </a:bodyPr>
          <a:lstStyle/>
          <a:p>
            <a:pPr algn="ctr">
              <a:lnSpc>
                <a:spcPct val="85000"/>
              </a:lnSpc>
              <a:spcBef>
                <a:spcPts val="12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5</a:t>
            </a:r>
          </a:p>
          <a:p>
            <a:pPr algn="ctr">
              <a:lnSpc>
                <a:spcPct val="85000"/>
              </a:lnSpc>
              <a:spcBef>
                <a:spcPts val="1200"/>
              </a:spcBef>
            </a:pPr>
            <a:r>
              <a:rPr lang="en-US" sz="4000" dirty="0" smtClean="0">
                <a:solidFill>
                  <a:srgbClr val="FFFF00"/>
                </a:solidFill>
                <a:latin typeface="Arial Black" pitchFamily="34" charset="0"/>
              </a:rPr>
              <a:t>“Samson’s fatal brinkmanship”</a:t>
            </a:r>
            <a:endParaRPr lang="en-AU" sz="4000" dirty="0">
              <a:solidFill>
                <a:srgbClr val="FFFF00"/>
              </a:solidFill>
              <a:latin typeface="Arial Black" pitchFamily="34" charset="0"/>
            </a:endParaRPr>
          </a:p>
        </p:txBody>
      </p:sp>
      <p:sp>
        <p:nvSpPr>
          <p:cNvPr id="7" name="Rectangle 6"/>
          <p:cNvSpPr/>
          <p:nvPr/>
        </p:nvSpPr>
        <p:spPr>
          <a:xfrm>
            <a:off x="0" y="6324600"/>
            <a:ext cx="480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amson grinding.jpg"/>
          <p:cNvPicPr>
            <a:picLocks noChangeAspect="1"/>
          </p:cNvPicPr>
          <p:nvPr/>
        </p:nvPicPr>
        <p:blipFill>
          <a:blip r:embed="rId2" cstate="print"/>
          <a:stretch>
            <a:fillRect/>
          </a:stretch>
        </p:blipFill>
        <p:spPr>
          <a:xfrm>
            <a:off x="0" y="415639"/>
            <a:ext cx="4572000" cy="62899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pic>
        <p:nvPicPr>
          <p:cNvPr id="4" name="Picture 6" descr="Samson &amp; delilah"/>
          <p:cNvPicPr>
            <a:picLocks noChangeAspect="1" noChangeArrowheads="1"/>
          </p:cNvPicPr>
          <p:nvPr/>
        </p:nvPicPr>
        <p:blipFill>
          <a:blip r:embed="rId2" cstate="print"/>
          <a:srcRect/>
          <a:stretch>
            <a:fillRect/>
          </a:stretch>
        </p:blipFill>
        <p:spPr bwMode="auto">
          <a:xfrm>
            <a:off x="2487613" y="0"/>
            <a:ext cx="6656387" cy="6864350"/>
          </a:xfrm>
          <a:prstGeom prst="rect">
            <a:avLst/>
          </a:prstGeom>
          <a:noFill/>
        </p:spPr>
      </p:pic>
      <p:sp>
        <p:nvSpPr>
          <p:cNvPr id="6" name="Text Box 7"/>
          <p:cNvSpPr txBox="1">
            <a:spLocks noChangeArrowheads="1"/>
          </p:cNvSpPr>
          <p:nvPr/>
        </p:nvSpPr>
        <p:spPr bwMode="auto">
          <a:xfrm>
            <a:off x="2163" y="1794808"/>
            <a:ext cx="2443162" cy="1938992"/>
          </a:xfrm>
          <a:prstGeom prst="rect">
            <a:avLst/>
          </a:prstGeom>
          <a:noFill/>
          <a:ln w="9525">
            <a:noFill/>
            <a:miter lim="800000"/>
            <a:headEnd/>
            <a:tailEnd/>
          </a:ln>
          <a:effectLst>
            <a:outerShdw dist="35921" dir="2700000" algn="ctr" rotWithShape="0">
              <a:srgbClr val="FFFF00"/>
            </a:outerShdw>
          </a:effectLst>
        </p:spPr>
        <p:txBody>
          <a:bodyPr wrap="square">
            <a:spAutoFit/>
          </a:bodyPr>
          <a:lstStyle/>
          <a:p>
            <a:pPr algn="ctr" fontAlgn="base">
              <a:spcBef>
                <a:spcPct val="50000"/>
              </a:spcBef>
              <a:spcAft>
                <a:spcPct val="0"/>
              </a:spcAft>
            </a:pPr>
            <a:r>
              <a:rPr lang="en-AU" sz="4000" b="1" dirty="0" smtClean="0">
                <a:solidFill>
                  <a:srgbClr val="00FF00"/>
                </a:solidFill>
                <a:effectLst>
                  <a:outerShdw blurRad="38100" dist="38100" dir="2700000" algn="tl">
                    <a:srgbClr val="000000">
                      <a:alpha val="43137"/>
                    </a:srgbClr>
                  </a:outerShdw>
                </a:effectLst>
                <a:latin typeface="Arial Black" pitchFamily="34" charset="0"/>
              </a:rPr>
              <a:t>Samson and Delilah</a:t>
            </a:r>
          </a:p>
        </p:txBody>
      </p:sp>
      <p:sp>
        <p:nvSpPr>
          <p:cNvPr id="8" name="TextBox 7"/>
          <p:cNvSpPr txBox="1"/>
          <p:nvPr/>
        </p:nvSpPr>
        <p:spPr>
          <a:xfrm>
            <a:off x="138545" y="3981271"/>
            <a:ext cx="2209800" cy="1200329"/>
          </a:xfrm>
          <a:prstGeom prst="rect">
            <a:avLst/>
          </a:prstGeom>
          <a:noFill/>
        </p:spPr>
        <p:txBody>
          <a:bodyPr wrap="square" rtlCol="0">
            <a:spAutoFit/>
          </a:bodyPr>
          <a:lstStyle/>
          <a:p>
            <a:pPr algn="ctr"/>
            <a:r>
              <a:rPr lang="en-US" sz="3600" b="1" dirty="0" smtClean="0">
                <a:ln w="22225">
                  <a:solidFill>
                    <a:schemeClr val="tx1"/>
                  </a:solidFill>
                </a:ln>
                <a:solidFill>
                  <a:srgbClr val="FF0000"/>
                </a:solidFill>
              </a:rPr>
              <a:t>Judges 16:4-20</a:t>
            </a:r>
            <a:endParaRPr lang="en-US" sz="3600" b="1" dirty="0">
              <a:ln w="22225">
                <a:solidFill>
                  <a:schemeClr val="tx1"/>
                </a:solidFill>
              </a:ln>
              <a:solidFill>
                <a:srgbClr val="FF0000"/>
              </a:solidFill>
            </a:endParaRPr>
          </a:p>
        </p:txBody>
      </p:sp>
      <p:sp>
        <p:nvSpPr>
          <p:cNvPr id="7" name="Rectangle 6"/>
          <p:cNvSpPr/>
          <p:nvPr/>
        </p:nvSpPr>
        <p:spPr>
          <a:xfrm>
            <a:off x="0" y="6096000"/>
            <a:ext cx="249631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orek Valley and Zorah aerial from south, tb q0107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9" name="Text Box 5"/>
          <p:cNvSpPr txBox="1">
            <a:spLocks noChangeArrowheads="1"/>
          </p:cNvSpPr>
          <p:nvPr/>
        </p:nvSpPr>
        <p:spPr bwMode="auto">
          <a:xfrm>
            <a:off x="0" y="-6930"/>
            <a:ext cx="9144000" cy="769441"/>
          </a:xfrm>
          <a:prstGeom prst="rect">
            <a:avLst/>
          </a:prstGeom>
          <a:noFill/>
          <a:ln w="9525">
            <a:noFill/>
            <a:miter lim="800000"/>
            <a:headEnd/>
            <a:tailEnd/>
          </a:ln>
          <a:effectLst>
            <a:outerShdw dist="35921" dir="2700000" algn="ctr" rotWithShape="0">
              <a:srgbClr val="FFFF00"/>
            </a:outerShdw>
          </a:effectLst>
        </p:spPr>
        <p:txBody>
          <a:bodyPr wrap="square">
            <a:spAutoFit/>
          </a:bodyPr>
          <a:lstStyle/>
          <a:p>
            <a:pPr algn="ctr" fontAlgn="base">
              <a:spcBef>
                <a:spcPct val="50000"/>
              </a:spcBef>
              <a:spcAft>
                <a:spcPct val="0"/>
              </a:spcAft>
            </a:pPr>
            <a:r>
              <a:rPr lang="en-AU" sz="4400" b="1" dirty="0" smtClean="0">
                <a:solidFill>
                  <a:srgbClr val="003300"/>
                </a:solidFill>
                <a:latin typeface="Arial"/>
              </a:rPr>
              <a:t>The valley of </a:t>
            </a:r>
            <a:r>
              <a:rPr lang="en-AU" sz="4400" b="1" dirty="0" err="1" smtClean="0">
                <a:solidFill>
                  <a:srgbClr val="003300"/>
                </a:solidFill>
                <a:latin typeface="Arial"/>
              </a:rPr>
              <a:t>Sorek</a:t>
            </a:r>
            <a:endParaRPr lang="en-AU" sz="4400" b="1" dirty="0" smtClean="0">
              <a:solidFill>
                <a:srgbClr val="003300"/>
              </a:solidFill>
              <a:latin typeface="Arial"/>
            </a:endParaRPr>
          </a:p>
        </p:txBody>
      </p:sp>
      <p:sp>
        <p:nvSpPr>
          <p:cNvPr id="6150" name="Text Box 6"/>
          <p:cNvSpPr txBox="1">
            <a:spLocks noChangeArrowheads="1"/>
          </p:cNvSpPr>
          <p:nvPr/>
        </p:nvSpPr>
        <p:spPr bwMode="auto">
          <a:xfrm>
            <a:off x="235525" y="5458690"/>
            <a:ext cx="8610600" cy="1191095"/>
          </a:xfrm>
          <a:prstGeom prst="rect">
            <a:avLst/>
          </a:prstGeom>
          <a:solidFill>
            <a:srgbClr val="FFFF00">
              <a:alpha val="60001"/>
            </a:srgbClr>
          </a:solidFill>
          <a:ln w="38100">
            <a:solidFill>
              <a:srgbClr val="FF0000"/>
            </a:solidFill>
            <a:miter lim="800000"/>
            <a:headEnd type="none" w="sm" len="sm"/>
            <a:tailEnd type="none" w="sm" len="sm"/>
          </a:ln>
          <a:effectLst/>
        </p:spPr>
        <p:txBody>
          <a:bodyPr wrap="square">
            <a:spAutoFit/>
          </a:bodyPr>
          <a:lstStyle/>
          <a:p>
            <a:pPr algn="just" fontAlgn="base">
              <a:lnSpc>
                <a:spcPct val="85000"/>
              </a:lnSpc>
              <a:spcAft>
                <a:spcPct val="0"/>
              </a:spcAft>
              <a:tabLst>
                <a:tab pos="3851275" algn="r"/>
              </a:tabLst>
            </a:pPr>
            <a:r>
              <a:rPr lang="en-US" sz="2800" b="1" dirty="0" smtClean="0">
                <a:solidFill>
                  <a:srgbClr val="000000"/>
                </a:solidFill>
                <a:effectLst>
                  <a:outerShdw blurRad="38100" dist="38100" dir="2700000" algn="tl">
                    <a:srgbClr val="FFFFFF"/>
                  </a:outerShdw>
                </a:effectLst>
                <a:latin typeface="Bookman Old Style" pitchFamily="18" charset="0"/>
              </a:rPr>
              <a:t>“And it came to pass afterward, that he loved a woman in the valley of </a:t>
            </a:r>
            <a:r>
              <a:rPr lang="en-US" sz="2800" b="1" dirty="0" err="1" smtClean="0">
                <a:solidFill>
                  <a:srgbClr val="000000"/>
                </a:solidFill>
                <a:effectLst>
                  <a:outerShdw blurRad="38100" dist="38100" dir="2700000" algn="tl">
                    <a:srgbClr val="FFFFFF"/>
                  </a:outerShdw>
                </a:effectLst>
                <a:latin typeface="Bookman Old Style" pitchFamily="18" charset="0"/>
              </a:rPr>
              <a:t>Sorek</a:t>
            </a:r>
            <a:r>
              <a:rPr lang="en-US" sz="2800" b="1" dirty="0" smtClean="0">
                <a:solidFill>
                  <a:srgbClr val="000000"/>
                </a:solidFill>
                <a:effectLst>
                  <a:outerShdw blurRad="38100" dist="38100" dir="2700000" algn="tl">
                    <a:srgbClr val="FFFFFF"/>
                  </a:outerShdw>
                </a:effectLst>
                <a:latin typeface="Bookman Old Style" pitchFamily="18" charset="0"/>
              </a:rPr>
              <a:t>, whose name was Delilah” - </a:t>
            </a:r>
            <a:r>
              <a:rPr lang="en-US" sz="2800" b="1" dirty="0" smtClean="0">
                <a:ln>
                  <a:solidFill>
                    <a:srgbClr val="000000"/>
                  </a:solidFill>
                </a:ln>
                <a:solidFill>
                  <a:srgbClr val="FF0000"/>
                </a:solidFill>
                <a:effectLst>
                  <a:outerShdw blurRad="38100" dist="38100" dir="2700000" algn="tl">
                    <a:srgbClr val="000000"/>
                  </a:outerShdw>
                </a:effectLst>
                <a:latin typeface="Arial" pitchFamily="34" charset="0"/>
                <a:cs typeface="Arial" pitchFamily="34" charset="0"/>
              </a:rPr>
              <a:t>Judges 16:4</a:t>
            </a:r>
          </a:p>
        </p:txBody>
      </p:sp>
      <p:sp>
        <p:nvSpPr>
          <p:cNvPr id="5" name="TextBox 4"/>
          <p:cNvSpPr txBox="1"/>
          <p:nvPr/>
        </p:nvSpPr>
        <p:spPr>
          <a:xfrm>
            <a:off x="152400" y="644235"/>
            <a:ext cx="8839200" cy="523220"/>
          </a:xfrm>
          <a:prstGeom prst="rect">
            <a:avLst/>
          </a:prstGeom>
          <a:noFill/>
        </p:spPr>
        <p:txBody>
          <a:bodyPr wrap="square" rtlCol="0">
            <a:spAutoFit/>
          </a:bodyPr>
          <a:lstStyle/>
          <a:p>
            <a:pPr algn="ctr"/>
            <a:r>
              <a:rPr lang="en-US" sz="2800" b="1" dirty="0" smtClean="0">
                <a:latin typeface="Arial Narrow" pitchFamily="34" charset="0"/>
              </a:rPr>
              <a:t>The home of the choicest intoxicants the world can offer</a:t>
            </a:r>
            <a:endParaRPr lang="en-US"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000"/>
                            </p:stCondLst>
                            <p:childTnLst>
                              <p:par>
                                <p:cTn id="12" presetID="23" presetClass="entr" presetSubtype="528" fill="hold" grpId="0" nodeType="afterEffect">
                                  <p:stCondLst>
                                    <p:cond delay="150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fltVal val="0"/>
                                          </p:val>
                                        </p:tav>
                                        <p:tav tm="100000">
                                          <p:val>
                                            <p:strVal val="#ppt_w"/>
                                          </p:val>
                                        </p:tav>
                                      </p:tavLst>
                                    </p:anim>
                                    <p:anim calcmode="lin" valueType="num">
                                      <p:cBhvr>
                                        <p:cTn id="15" dur="500" fill="hold"/>
                                        <p:tgtEl>
                                          <p:spTgt spid="6150"/>
                                        </p:tgtEl>
                                        <p:attrNameLst>
                                          <p:attrName>ppt_h</p:attrName>
                                        </p:attrNameLst>
                                      </p:cBhvr>
                                      <p:tavLst>
                                        <p:tav tm="0">
                                          <p:val>
                                            <p:fltVal val="0"/>
                                          </p:val>
                                        </p:tav>
                                        <p:tav tm="100000">
                                          <p:val>
                                            <p:strVal val="#ppt_h"/>
                                          </p:val>
                                        </p:tav>
                                      </p:tavLst>
                                    </p:anim>
                                    <p:anim calcmode="lin" valueType="num">
                                      <p:cBhvr>
                                        <p:cTn id="16" dur="500" fill="hold"/>
                                        <p:tgtEl>
                                          <p:spTgt spid="6150"/>
                                        </p:tgtEl>
                                        <p:attrNameLst>
                                          <p:attrName>ppt_x</p:attrName>
                                        </p:attrNameLst>
                                      </p:cBhvr>
                                      <p:tavLst>
                                        <p:tav tm="0">
                                          <p:val>
                                            <p:fltVal val="0.5"/>
                                          </p:val>
                                        </p:tav>
                                        <p:tav tm="100000">
                                          <p:val>
                                            <p:strVal val="#ppt_x"/>
                                          </p:val>
                                        </p:tav>
                                      </p:tavLst>
                                    </p:anim>
                                    <p:anim calcmode="lin" valueType="num">
                                      <p:cBhvr>
                                        <p:cTn id="17" dur="500" fill="hold"/>
                                        <p:tgtEl>
                                          <p:spTgt spid="61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autoUpdateAnimBg="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7172" name="Picture 4" descr="Grapes in Shephelah, tb n102900"/>
          <p:cNvPicPr>
            <a:picLocks noChangeAspect="1" noChangeArrowheads="1"/>
          </p:cNvPicPr>
          <p:nvPr/>
        </p:nvPicPr>
        <p:blipFill>
          <a:blip r:embed="rId2" cstate="print"/>
          <a:srcRect/>
          <a:stretch>
            <a:fillRect/>
          </a:stretch>
        </p:blipFill>
        <p:spPr bwMode="auto">
          <a:xfrm>
            <a:off x="0" y="908050"/>
            <a:ext cx="9144000" cy="5949950"/>
          </a:xfrm>
          <a:prstGeom prst="rect">
            <a:avLst/>
          </a:prstGeom>
          <a:noFill/>
        </p:spPr>
      </p:pic>
      <p:sp>
        <p:nvSpPr>
          <p:cNvPr id="7173" name="Text Box 5"/>
          <p:cNvSpPr txBox="1">
            <a:spLocks noChangeArrowheads="1"/>
          </p:cNvSpPr>
          <p:nvPr/>
        </p:nvSpPr>
        <p:spPr bwMode="auto">
          <a:xfrm>
            <a:off x="0" y="129524"/>
            <a:ext cx="9144000" cy="646331"/>
          </a:xfrm>
          <a:prstGeom prst="rect">
            <a:avLst/>
          </a:prstGeom>
          <a:noFill/>
          <a:ln w="9525">
            <a:noFill/>
            <a:miter lim="800000"/>
            <a:headEnd/>
            <a:tailEnd/>
          </a:ln>
          <a:effectLst>
            <a:outerShdw dist="35921" dir="2700000" algn="ctr" rotWithShape="0">
              <a:srgbClr val="FFFF00"/>
            </a:outerShdw>
          </a:effectLst>
        </p:spPr>
        <p:txBody>
          <a:bodyPr wrap="square">
            <a:spAutoFit/>
          </a:bodyPr>
          <a:lstStyle/>
          <a:p>
            <a:pPr algn="ctr" fontAlgn="base">
              <a:spcBef>
                <a:spcPct val="50000"/>
              </a:spcBef>
              <a:spcAft>
                <a:spcPct val="0"/>
              </a:spcAft>
            </a:pPr>
            <a:r>
              <a:rPr lang="en-AU" sz="3600" b="1" dirty="0" smtClean="0">
                <a:solidFill>
                  <a:srgbClr val="000000"/>
                </a:solidFill>
                <a:latin typeface="Arial" pitchFamily="34" charset="0"/>
                <a:cs typeface="Arial" pitchFamily="34" charset="0"/>
              </a:rPr>
              <a:t>Grapes growing in the valley of </a:t>
            </a:r>
            <a:r>
              <a:rPr lang="en-AU" sz="3600" b="1" dirty="0" err="1" smtClean="0">
                <a:solidFill>
                  <a:srgbClr val="000000"/>
                </a:solidFill>
                <a:latin typeface="Arial" pitchFamily="34" charset="0"/>
                <a:cs typeface="Arial" pitchFamily="34" charset="0"/>
              </a:rPr>
              <a:t>Sorek</a:t>
            </a:r>
            <a:endParaRPr lang="en-AU" sz="3600" b="1" dirty="0" smtClean="0">
              <a:solidFill>
                <a:srgbClr val="000000"/>
              </a:solidFill>
              <a:latin typeface="Arial" pitchFamily="34" charset="0"/>
              <a:cs typeface="Arial" pitchFamily="34" charset="0"/>
            </a:endParaRPr>
          </a:p>
        </p:txBody>
      </p:sp>
      <p:sp>
        <p:nvSpPr>
          <p:cNvPr id="7174" name="Text Box 6"/>
          <p:cNvSpPr txBox="1">
            <a:spLocks noChangeArrowheads="1"/>
          </p:cNvSpPr>
          <p:nvPr/>
        </p:nvSpPr>
        <p:spPr bwMode="auto">
          <a:xfrm>
            <a:off x="561110" y="5022275"/>
            <a:ext cx="8001000" cy="1698927"/>
          </a:xfrm>
          <a:prstGeom prst="rect">
            <a:avLst/>
          </a:prstGeom>
          <a:solidFill>
            <a:schemeClr val="tx1"/>
          </a:solidFill>
          <a:ln w="38100">
            <a:solidFill>
              <a:srgbClr val="FF0000"/>
            </a:solidFill>
            <a:miter lim="800000"/>
            <a:headEnd type="none" w="sm" len="sm"/>
            <a:tailEnd type="none" w="sm" len="sm"/>
          </a:ln>
          <a:effectLst/>
        </p:spPr>
        <p:txBody>
          <a:bodyPr wrap="square">
            <a:spAutoFit/>
          </a:bodyPr>
          <a:lstStyle/>
          <a:p>
            <a:pPr algn="just" fontAlgn="base">
              <a:lnSpc>
                <a:spcPct val="90000"/>
              </a:lnSpc>
              <a:spcBef>
                <a:spcPct val="0"/>
              </a:spcBef>
              <a:spcAft>
                <a:spcPct val="0"/>
              </a:spcAft>
            </a:pPr>
            <a:r>
              <a:rPr lang="en-US" sz="2800" b="1" dirty="0" smtClean="0">
                <a:solidFill>
                  <a:srgbClr val="00FF00"/>
                </a:solidFill>
                <a:latin typeface="Bookman Old Style" pitchFamily="18" charset="0"/>
              </a:rPr>
              <a:t>“</a:t>
            </a:r>
            <a:r>
              <a:rPr lang="en-AU" sz="2800" b="1" dirty="0" smtClean="0">
                <a:solidFill>
                  <a:srgbClr val="00FF00"/>
                </a:solidFill>
                <a:latin typeface="Bookman Old Style" pitchFamily="18" charset="0"/>
              </a:rPr>
              <a:t>Yet I had planted thee a noble vine, wholly a right seed: how then art thou turned into the degenerate plant of a strange vine unto me?</a:t>
            </a:r>
            <a:r>
              <a:rPr lang="en-US" sz="2800" b="1" dirty="0" smtClean="0">
                <a:solidFill>
                  <a:srgbClr val="00FF00"/>
                </a:solidFill>
                <a:latin typeface="Bookman Old Style" pitchFamily="18" charset="0"/>
              </a:rPr>
              <a:t>” - </a:t>
            </a:r>
            <a:r>
              <a:rPr lang="en-US" sz="3200" b="1" dirty="0" smtClean="0">
                <a:ln w="22225">
                  <a:solidFill>
                    <a:srgbClr val="FFFFFF"/>
                  </a:solidFill>
                </a:ln>
                <a:solidFill>
                  <a:srgbClr val="FF0000"/>
                </a:solidFill>
                <a:latin typeface="Arial" pitchFamily="34" charset="0"/>
                <a:cs typeface="Arial" pitchFamily="34" charset="0"/>
              </a:rPr>
              <a:t>Jeremiah 2:21</a:t>
            </a:r>
            <a:endParaRPr lang="en-AU" sz="3200" b="1" dirty="0" smtClean="0">
              <a:ln w="22225">
                <a:solidFill>
                  <a:srgbClr val="FFFFFF"/>
                </a:solidFill>
              </a:ln>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1000"/>
                                        <p:tgtEl>
                                          <p:spTgt spid="717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wipe(left)">
                                      <p:cBhvr>
                                        <p:cTn id="14" dur="500"/>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3" grpId="1"/>
      <p:bldP spid="71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2413" cy="1295400"/>
          </a:xfrm>
        </p:spPr>
        <p:txBody>
          <a:bodyPr/>
          <a:lstStyle/>
          <a:p>
            <a:pPr>
              <a:lnSpc>
                <a:spcPct val="85000"/>
              </a:lnSpc>
            </a:pPr>
            <a:r>
              <a:rPr lang="en-AU" dirty="0"/>
              <a:t>Samson blinded by Delilah – </a:t>
            </a:r>
            <a:r>
              <a:rPr lang="en-AU" sz="3600" dirty="0">
                <a:ln w="28575">
                  <a:solidFill>
                    <a:schemeClr val="tx1"/>
                  </a:solidFill>
                </a:ln>
                <a:solidFill>
                  <a:srgbClr val="FF0000"/>
                </a:solidFill>
                <a:effectLst/>
              </a:rPr>
              <a:t>Judges 16</a:t>
            </a:r>
          </a:p>
        </p:txBody>
      </p:sp>
      <p:sp>
        <p:nvSpPr>
          <p:cNvPr id="30723" name="Rectangle 3"/>
          <p:cNvSpPr>
            <a:spLocks noGrp="1" noChangeArrowheads="1"/>
          </p:cNvSpPr>
          <p:nvPr>
            <p:ph type="subTitle" idx="1"/>
          </p:nvPr>
        </p:nvSpPr>
        <p:spPr>
          <a:xfrm>
            <a:off x="179388" y="1295400"/>
            <a:ext cx="8785225" cy="5029200"/>
          </a:xfrm>
        </p:spPr>
        <p:txBody>
          <a:bodyPr/>
          <a:lstStyle/>
          <a:p>
            <a:pPr marL="534988" indent="-534988">
              <a:spcBef>
                <a:spcPts val="0"/>
              </a:spcBef>
              <a:spcAft>
                <a:spcPts val="600"/>
              </a:spcAft>
            </a:pPr>
            <a:r>
              <a:rPr lang="en-AU" dirty="0" smtClean="0">
                <a:ln w="22225">
                  <a:solidFill>
                    <a:schemeClr val="tx1"/>
                  </a:solidFill>
                </a:ln>
                <a:solidFill>
                  <a:srgbClr val="FF0000"/>
                </a:solidFill>
              </a:rPr>
              <a:t>V.4</a:t>
            </a:r>
            <a:r>
              <a:rPr lang="en-AU" dirty="0" smtClean="0">
                <a:ln w="28575">
                  <a:solidFill>
                    <a:schemeClr val="tx1"/>
                  </a:solidFill>
                </a:ln>
                <a:solidFill>
                  <a:srgbClr val="00FF00"/>
                </a:solidFill>
              </a:rPr>
              <a:t> </a:t>
            </a:r>
            <a:r>
              <a:rPr lang="en-AU" dirty="0" smtClean="0"/>
              <a:t>– </a:t>
            </a:r>
            <a:r>
              <a:rPr lang="en-AU" dirty="0" smtClean="0">
                <a:solidFill>
                  <a:srgbClr val="00FF00"/>
                </a:solidFill>
              </a:rPr>
              <a:t>“loved” </a:t>
            </a:r>
            <a:r>
              <a:rPr lang="en-AU" dirty="0" smtClean="0"/>
              <a:t>– </a:t>
            </a:r>
            <a:r>
              <a:rPr lang="en-AU" i="1" dirty="0" err="1" smtClean="0"/>
              <a:t>ahab</a:t>
            </a:r>
            <a:r>
              <a:rPr lang="en-AU" dirty="0" smtClean="0"/>
              <a:t> - </a:t>
            </a:r>
            <a:r>
              <a:rPr lang="en-US" dirty="0" smtClean="0"/>
              <a:t>to have affection for (sexually or otherwise).</a:t>
            </a:r>
            <a:endParaRPr lang="en-AU" dirty="0" smtClean="0"/>
          </a:p>
          <a:p>
            <a:pPr marL="534988" indent="-534988">
              <a:spcBef>
                <a:spcPts val="0"/>
              </a:spcBef>
              <a:spcAft>
                <a:spcPts val="600"/>
              </a:spcAft>
            </a:pPr>
            <a:r>
              <a:rPr lang="en-AU" dirty="0" smtClean="0">
                <a:solidFill>
                  <a:srgbClr val="00FF00"/>
                </a:solidFill>
              </a:rPr>
              <a:t>“</a:t>
            </a:r>
            <a:r>
              <a:rPr lang="en-AU" dirty="0" err="1">
                <a:solidFill>
                  <a:srgbClr val="00FF00"/>
                </a:solidFill>
              </a:rPr>
              <a:t>Sorek</a:t>
            </a:r>
            <a:r>
              <a:rPr lang="en-AU" dirty="0">
                <a:solidFill>
                  <a:srgbClr val="00FF00"/>
                </a:solidFill>
              </a:rPr>
              <a:t>”</a:t>
            </a:r>
            <a:r>
              <a:rPr lang="en-AU" dirty="0"/>
              <a:t> – A vine; root redness; a vine stock producing purple grapes for the best wine.</a:t>
            </a:r>
          </a:p>
          <a:p>
            <a:pPr marL="534988" indent="-534988">
              <a:spcBef>
                <a:spcPts val="0"/>
              </a:spcBef>
              <a:spcAft>
                <a:spcPts val="600"/>
              </a:spcAft>
              <a:buClr>
                <a:srgbClr val="FFFF00"/>
              </a:buClr>
              <a:buSzTx/>
            </a:pPr>
            <a:r>
              <a:rPr lang="en-AU" dirty="0">
                <a:solidFill>
                  <a:srgbClr val="00FF00"/>
                </a:solidFill>
              </a:rPr>
              <a:t>“Delilah”</a:t>
            </a:r>
            <a:r>
              <a:rPr lang="en-AU" dirty="0"/>
              <a:t> – Languishing; to slacken; be feeble</a:t>
            </a:r>
            <a:r>
              <a:rPr lang="en-AU" dirty="0" smtClean="0"/>
              <a:t>.</a:t>
            </a:r>
          </a:p>
          <a:p>
            <a:pPr marL="534988" indent="-534988">
              <a:spcBef>
                <a:spcPts val="0"/>
              </a:spcBef>
              <a:spcAft>
                <a:spcPts val="600"/>
              </a:spcAft>
              <a:buClr>
                <a:srgbClr val="FFFF00"/>
              </a:buClr>
              <a:buSzTx/>
            </a:pPr>
            <a:r>
              <a:rPr lang="en-AU" dirty="0" smtClean="0">
                <a:ln w="22225">
                  <a:solidFill>
                    <a:schemeClr val="tx1"/>
                  </a:solidFill>
                </a:ln>
                <a:solidFill>
                  <a:srgbClr val="FF0000"/>
                </a:solidFill>
              </a:rPr>
              <a:t>V.5</a:t>
            </a:r>
            <a:r>
              <a:rPr lang="en-AU" dirty="0" smtClean="0"/>
              <a:t> – </a:t>
            </a:r>
            <a:r>
              <a:rPr lang="en-AU" dirty="0" smtClean="0">
                <a:solidFill>
                  <a:srgbClr val="00FF00"/>
                </a:solidFill>
              </a:rPr>
              <a:t>“came up unto her” </a:t>
            </a:r>
            <a:r>
              <a:rPr lang="en-AU" dirty="0" smtClean="0"/>
              <a:t>– Reveals her status and power.</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066800"/>
          </a:xfrm>
        </p:spPr>
        <p:txBody>
          <a:bodyPr/>
          <a:lstStyle/>
          <a:p>
            <a:r>
              <a:rPr lang="en-AU" sz="4800" dirty="0" smtClean="0"/>
              <a:t>Delilah</a:t>
            </a:r>
            <a:endParaRPr lang="en-AU" sz="4800" dirty="0">
              <a:solidFill>
                <a:srgbClr val="FF0000"/>
              </a:solidFill>
            </a:endParaRPr>
          </a:p>
        </p:txBody>
      </p:sp>
      <p:sp>
        <p:nvSpPr>
          <p:cNvPr id="90115" name="Rectangle 3"/>
          <p:cNvSpPr>
            <a:spLocks noGrp="1" noChangeArrowheads="1"/>
          </p:cNvSpPr>
          <p:nvPr>
            <p:ph type="subTitle" idx="1"/>
          </p:nvPr>
        </p:nvSpPr>
        <p:spPr>
          <a:xfrm>
            <a:off x="180110" y="1524000"/>
            <a:ext cx="8812213" cy="4784725"/>
          </a:xfrm>
        </p:spPr>
        <p:txBody>
          <a:bodyPr/>
          <a:lstStyle/>
          <a:p>
            <a:pPr>
              <a:spcBef>
                <a:spcPts val="0"/>
              </a:spcBef>
              <a:spcAft>
                <a:spcPts val="600"/>
              </a:spcAft>
            </a:pPr>
            <a:r>
              <a:rPr lang="en-AU" dirty="0" smtClean="0"/>
              <a:t>Heb. “weak”, “feeble”, but a woman of strong influence.</a:t>
            </a:r>
          </a:p>
          <a:p>
            <a:pPr>
              <a:spcBef>
                <a:spcPts val="0"/>
              </a:spcBef>
              <a:spcAft>
                <a:spcPts val="600"/>
              </a:spcAft>
            </a:pPr>
            <a:r>
              <a:rPr lang="en-AU" dirty="0" smtClean="0"/>
              <a:t>Could be an Israelite	- </a:t>
            </a:r>
            <a:r>
              <a:rPr lang="en-AU" dirty="0" smtClean="0">
                <a:ln w="22225">
                  <a:solidFill>
                    <a:schemeClr val="tx1"/>
                  </a:solidFill>
                </a:ln>
                <a:solidFill>
                  <a:srgbClr val="FF0000"/>
                </a:solidFill>
              </a:rPr>
              <a:t>Judges 16:9</a:t>
            </a:r>
            <a:r>
              <a:rPr lang="en-AU" dirty="0" smtClean="0"/>
              <a:t>.</a:t>
            </a:r>
          </a:p>
          <a:p>
            <a:pPr>
              <a:spcBef>
                <a:spcPts val="0"/>
              </a:spcBef>
              <a:spcAft>
                <a:spcPts val="600"/>
              </a:spcAft>
            </a:pPr>
            <a:r>
              <a:rPr lang="en-AU" dirty="0" smtClean="0"/>
              <a:t>Rates a visit from the 5 lords of the Philistines - </a:t>
            </a:r>
            <a:r>
              <a:rPr lang="en-AU" dirty="0" smtClean="0">
                <a:ln w="22225">
                  <a:solidFill>
                    <a:schemeClr val="tx1"/>
                  </a:solidFill>
                </a:ln>
                <a:solidFill>
                  <a:srgbClr val="FF0000"/>
                </a:solidFill>
              </a:rPr>
              <a:t>v.5</a:t>
            </a:r>
            <a:r>
              <a:rPr lang="en-AU" dirty="0" smtClean="0"/>
              <a:t>.</a:t>
            </a:r>
          </a:p>
          <a:p>
            <a:pPr>
              <a:spcBef>
                <a:spcPts val="0"/>
              </a:spcBef>
              <a:spcAft>
                <a:spcPts val="600"/>
              </a:spcAft>
            </a:pPr>
            <a:r>
              <a:rPr lang="en-AU" dirty="0" smtClean="0"/>
              <a:t>Receives 5 x 1,000 pieces of silver  (approx. $60,000) - </a:t>
            </a:r>
            <a:r>
              <a:rPr lang="en-AU" dirty="0" smtClean="0">
                <a:ln w="22225">
                  <a:solidFill>
                    <a:schemeClr val="tx1"/>
                  </a:solidFill>
                </a:ln>
                <a:solidFill>
                  <a:srgbClr val="FF0000"/>
                </a:solidFill>
              </a:rPr>
              <a:t>v.5</a:t>
            </a:r>
            <a:r>
              <a:rPr lang="en-AU" dirty="0" smtClean="0"/>
              <a:t>.</a:t>
            </a:r>
          </a:p>
          <a:p>
            <a:pPr>
              <a:spcBef>
                <a:spcPts val="0"/>
              </a:spcBef>
              <a:spcAft>
                <a:spcPts val="600"/>
              </a:spcAft>
            </a:pPr>
            <a:r>
              <a:rPr lang="en-AU" dirty="0" smtClean="0"/>
              <a:t>Lived in her own </a:t>
            </a:r>
            <a:r>
              <a:rPr lang="en-AU" dirty="0" smtClean="0"/>
              <a:t>home (without husband) </a:t>
            </a:r>
            <a:r>
              <a:rPr lang="en-AU" dirty="0" smtClean="0"/>
              <a:t>in the best of the land – </a:t>
            </a:r>
            <a:r>
              <a:rPr lang="en-AU" dirty="0" smtClean="0">
                <a:ln w="22225">
                  <a:solidFill>
                    <a:schemeClr val="tx1"/>
                  </a:solidFill>
                </a:ln>
                <a:solidFill>
                  <a:srgbClr val="FF0000"/>
                </a:solidFill>
              </a:rPr>
              <a:t>v.4</a:t>
            </a:r>
            <a:r>
              <a:rPr lang="en-AU" dirty="0" smtClean="0"/>
              <a:t>.</a:t>
            </a:r>
          </a:p>
        </p:txBody>
      </p:sp>
      <p:pic>
        <p:nvPicPr>
          <p:cNvPr id="4" name="Picture 4" descr="j0178858"/>
          <p:cNvPicPr>
            <a:picLocks noChangeAspect="1" noChangeArrowheads="1"/>
          </p:cNvPicPr>
          <p:nvPr/>
        </p:nvPicPr>
        <p:blipFill>
          <a:blip r:embed="rId2" cstate="print"/>
          <a:srcRect/>
          <a:stretch>
            <a:fillRect/>
          </a:stretch>
        </p:blipFill>
        <p:spPr bwMode="auto">
          <a:xfrm>
            <a:off x="1" y="0"/>
            <a:ext cx="2514600" cy="1399558"/>
          </a:xfrm>
          <a:prstGeom prst="rect">
            <a:avLst/>
          </a:prstGeom>
          <a:noFill/>
          <a:ln w="2857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Delilah</a:t>
            </a:r>
            <a:endParaRPr lang="en-AU" sz="4400" dirty="0">
              <a:solidFill>
                <a:srgbClr val="FF0000"/>
              </a:solidFill>
            </a:endParaRPr>
          </a:p>
        </p:txBody>
      </p:sp>
      <p:sp>
        <p:nvSpPr>
          <p:cNvPr id="90115" name="Rectangle 3"/>
          <p:cNvSpPr>
            <a:spLocks noGrp="1" noChangeArrowheads="1"/>
          </p:cNvSpPr>
          <p:nvPr>
            <p:ph type="subTitle" idx="1"/>
          </p:nvPr>
        </p:nvSpPr>
        <p:spPr>
          <a:xfrm>
            <a:off x="152400" y="838201"/>
            <a:ext cx="8812213" cy="2514600"/>
          </a:xfrm>
        </p:spPr>
        <p:txBody>
          <a:bodyPr/>
          <a:lstStyle/>
          <a:p>
            <a:pPr>
              <a:spcBef>
                <a:spcPts val="0"/>
              </a:spcBef>
              <a:spcAft>
                <a:spcPts val="600"/>
              </a:spcAft>
            </a:pPr>
            <a:r>
              <a:rPr lang="en-AU" dirty="0" smtClean="0"/>
              <a:t>Her home big enough to hide a company of men – </a:t>
            </a:r>
            <a:r>
              <a:rPr lang="en-AU" dirty="0" smtClean="0">
                <a:ln w="22225">
                  <a:solidFill>
                    <a:schemeClr val="tx1"/>
                  </a:solidFill>
                </a:ln>
                <a:solidFill>
                  <a:srgbClr val="FF0000"/>
                </a:solidFill>
              </a:rPr>
              <a:t>v.9</a:t>
            </a:r>
            <a:r>
              <a:rPr lang="en-AU" dirty="0" smtClean="0"/>
              <a:t>.</a:t>
            </a:r>
          </a:p>
          <a:p>
            <a:pPr>
              <a:spcBef>
                <a:spcPts val="0"/>
              </a:spcBef>
              <a:spcAft>
                <a:spcPts val="600"/>
              </a:spcAft>
            </a:pPr>
            <a:r>
              <a:rPr lang="en-AU" dirty="0" smtClean="0"/>
              <a:t>She is discerning and mercenary – </a:t>
            </a:r>
            <a:r>
              <a:rPr lang="en-AU" dirty="0" smtClean="0">
                <a:ln w="22225">
                  <a:solidFill>
                    <a:schemeClr val="tx1"/>
                  </a:solidFill>
                </a:ln>
                <a:solidFill>
                  <a:srgbClr val="FF0000"/>
                </a:solidFill>
              </a:rPr>
              <a:t>v.18</a:t>
            </a:r>
            <a:r>
              <a:rPr lang="en-AU" dirty="0" smtClean="0"/>
              <a:t>.</a:t>
            </a:r>
          </a:p>
          <a:p>
            <a:pPr>
              <a:spcBef>
                <a:spcPts val="0"/>
              </a:spcBef>
              <a:spcAft>
                <a:spcPts val="600"/>
              </a:spcAft>
            </a:pPr>
            <a:r>
              <a:rPr lang="en-AU" dirty="0" smtClean="0"/>
              <a:t>Incredibly cold and merciless – </a:t>
            </a:r>
            <a:r>
              <a:rPr lang="en-AU" dirty="0" smtClean="0">
                <a:ln w="22225">
                  <a:solidFill>
                    <a:schemeClr val="tx1"/>
                  </a:solidFill>
                </a:ln>
                <a:solidFill>
                  <a:srgbClr val="FF0000"/>
                </a:solidFill>
              </a:rPr>
              <a:t>v.19</a:t>
            </a:r>
            <a:r>
              <a:rPr lang="en-AU" dirty="0" smtClean="0"/>
              <a:t>.</a:t>
            </a:r>
            <a:endParaRPr lang="en-AU" dirty="0"/>
          </a:p>
        </p:txBody>
      </p:sp>
      <p:sp>
        <p:nvSpPr>
          <p:cNvPr id="4" name="TextBox 3"/>
          <p:cNvSpPr txBox="1"/>
          <p:nvPr/>
        </p:nvSpPr>
        <p:spPr>
          <a:xfrm>
            <a:off x="762000" y="3172690"/>
            <a:ext cx="7620000" cy="3083921"/>
          </a:xfrm>
          <a:prstGeom prst="rect">
            <a:avLst/>
          </a:prstGeom>
          <a:noFill/>
        </p:spPr>
        <p:txBody>
          <a:bodyPr wrap="square" rtlCol="0">
            <a:spAutoFit/>
          </a:bodyPr>
          <a:lstStyle/>
          <a:p>
            <a:pPr algn="ctr">
              <a:lnSpc>
                <a:spcPct val="90000"/>
              </a:lnSpc>
            </a:pPr>
            <a:r>
              <a:rPr lang="en-US" sz="3600" b="1" dirty="0" smtClean="0">
                <a:ln w="22225">
                  <a:solidFill>
                    <a:srgbClr val="FFFFFF"/>
                  </a:solidFill>
                </a:ln>
                <a:solidFill>
                  <a:srgbClr val="FF0000"/>
                </a:solidFill>
              </a:rPr>
              <a:t>Prov. 6:26</a:t>
            </a:r>
          </a:p>
          <a:p>
            <a:pPr algn="ctr">
              <a:lnSpc>
                <a:spcPct val="90000"/>
              </a:lnSpc>
            </a:pPr>
            <a:r>
              <a:rPr lang="en-US" sz="3600" b="1" dirty="0" smtClean="0">
                <a:solidFill>
                  <a:srgbClr val="00FF00"/>
                </a:solidFill>
                <a:latin typeface="Bookman Old Style" pitchFamily="18" charset="0"/>
              </a:rPr>
              <a:t>For by means of a whorish woman a man is brought to a piece of bread: and the adulteress will hunt for the precious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grpId="0" nodeType="afterEffect">
                                  <p:stCondLst>
                                    <p:cond delay="2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The secret of Samson’s strength</a:t>
            </a:r>
            <a:endParaRPr lang="en-AU" sz="4400" dirty="0">
              <a:solidFill>
                <a:srgbClr val="FF0000"/>
              </a:solidFill>
            </a:endParaRPr>
          </a:p>
        </p:txBody>
      </p:sp>
      <p:sp>
        <p:nvSpPr>
          <p:cNvPr id="90115" name="Rectangle 3"/>
          <p:cNvSpPr>
            <a:spLocks noGrp="1" noChangeArrowheads="1"/>
          </p:cNvSpPr>
          <p:nvPr>
            <p:ph type="subTitle" idx="1"/>
          </p:nvPr>
        </p:nvSpPr>
        <p:spPr>
          <a:xfrm>
            <a:off x="139984" y="880340"/>
            <a:ext cx="8851615" cy="552046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V.5</a:t>
            </a:r>
            <a:r>
              <a:rPr lang="en-AU" dirty="0" smtClean="0"/>
              <a:t> – </a:t>
            </a:r>
            <a:r>
              <a:rPr lang="en-AU" dirty="0" smtClean="0">
                <a:solidFill>
                  <a:srgbClr val="00FF00"/>
                </a:solidFill>
              </a:rPr>
              <a:t>“see wherein his great strength </a:t>
            </a:r>
            <a:r>
              <a:rPr lang="en-AU" dirty="0" err="1" smtClean="0">
                <a:solidFill>
                  <a:srgbClr val="00FF00"/>
                </a:solidFill>
              </a:rPr>
              <a:t>lieth</a:t>
            </a:r>
            <a:r>
              <a:rPr lang="en-AU" dirty="0" smtClean="0">
                <a:solidFill>
                  <a:srgbClr val="00FF00"/>
                </a:solidFill>
              </a:rPr>
              <a:t>”</a:t>
            </a:r>
            <a:r>
              <a:rPr lang="en-AU" dirty="0" smtClean="0"/>
              <a:t> – Not in physique or stature. The world does not understand spiritual strength. It is from God.</a:t>
            </a:r>
          </a:p>
          <a:p>
            <a:pPr marL="533400" indent="-533400">
              <a:lnSpc>
                <a:spcPct val="95000"/>
              </a:lnSpc>
              <a:spcBef>
                <a:spcPts val="0"/>
              </a:spcBef>
              <a:spcAft>
                <a:spcPts val="600"/>
              </a:spcAft>
            </a:pPr>
            <a:r>
              <a:rPr lang="en-AU" dirty="0" smtClean="0">
                <a:solidFill>
                  <a:srgbClr val="00FF00"/>
                </a:solidFill>
              </a:rPr>
              <a:t>“bind” </a:t>
            </a:r>
            <a:r>
              <a:rPr lang="en-AU" dirty="0" smtClean="0"/>
              <a:t>– </a:t>
            </a:r>
            <a:r>
              <a:rPr lang="en-AU" i="1" dirty="0" err="1" smtClean="0"/>
              <a:t>asar</a:t>
            </a:r>
            <a:r>
              <a:rPr lang="en-AU" dirty="0" smtClean="0"/>
              <a:t> – to yoke or hitch.</a:t>
            </a:r>
          </a:p>
          <a:p>
            <a:pPr marL="533400" indent="-533400">
              <a:lnSpc>
                <a:spcPct val="95000"/>
              </a:lnSpc>
              <a:spcBef>
                <a:spcPts val="0"/>
              </a:spcBef>
              <a:spcAft>
                <a:spcPts val="600"/>
              </a:spcAft>
            </a:pPr>
            <a:r>
              <a:rPr lang="en-AU" dirty="0" smtClean="0">
                <a:solidFill>
                  <a:srgbClr val="00FF00"/>
                </a:solidFill>
              </a:rPr>
              <a:t>“afflict” </a:t>
            </a:r>
            <a:r>
              <a:rPr lang="en-AU" dirty="0" smtClean="0"/>
              <a:t>– </a:t>
            </a:r>
            <a:r>
              <a:rPr lang="en-AU" i="1" dirty="0" err="1" smtClean="0"/>
              <a:t>anah</a:t>
            </a:r>
            <a:r>
              <a:rPr lang="en-AU" dirty="0" smtClean="0"/>
              <a:t> – browbeating. </a:t>
            </a:r>
            <a:r>
              <a:rPr lang="en-AU" dirty="0" smtClean="0">
                <a:ln>
                  <a:solidFill>
                    <a:schemeClr val="tx1"/>
                  </a:solidFill>
                </a:ln>
                <a:solidFill>
                  <a:srgbClr val="FF00FF"/>
                </a:solidFill>
              </a:rPr>
              <a:t>Roth.</a:t>
            </a:r>
            <a:r>
              <a:rPr lang="en-AU" dirty="0" smtClean="0"/>
              <a:t> – </a:t>
            </a:r>
            <a:r>
              <a:rPr lang="en-AU" dirty="0" smtClean="0">
                <a:latin typeface="Bookman Old Style" pitchFamily="18" charset="0"/>
              </a:rPr>
              <a:t>“</a:t>
            </a:r>
            <a:r>
              <a:rPr lang="en-AU" dirty="0" smtClean="0">
                <a:solidFill>
                  <a:srgbClr val="FFFF00"/>
                </a:solidFill>
                <a:latin typeface="Bookman Old Style" pitchFamily="18" charset="0"/>
              </a:rPr>
              <a:t>humble</a:t>
            </a:r>
            <a:r>
              <a:rPr lang="en-AU" dirty="0" smtClean="0">
                <a:latin typeface="Bookman Old Style" pitchFamily="18" charset="0"/>
              </a:rPr>
              <a:t>”.</a:t>
            </a:r>
          </a:p>
          <a:p>
            <a:pPr marL="533400" indent="-533400">
              <a:lnSpc>
                <a:spcPct val="95000"/>
              </a:lnSpc>
              <a:spcBef>
                <a:spcPts val="0"/>
              </a:spcBef>
              <a:spcAft>
                <a:spcPts val="600"/>
              </a:spcAft>
            </a:pPr>
            <a:r>
              <a:rPr lang="en-AU" dirty="0" smtClean="0">
                <a:solidFill>
                  <a:srgbClr val="00FF00"/>
                </a:solidFill>
              </a:rPr>
              <a:t>“eleven hundred pieces of silver” </a:t>
            </a:r>
            <a:r>
              <a:rPr lang="en-AU" dirty="0" smtClean="0"/>
              <a:t>– In </a:t>
            </a:r>
            <a:r>
              <a:rPr lang="en-AU" dirty="0" smtClean="0">
                <a:ln w="22225">
                  <a:solidFill>
                    <a:schemeClr val="tx1"/>
                  </a:solidFill>
                </a:ln>
                <a:solidFill>
                  <a:srgbClr val="FF0000"/>
                </a:solidFill>
              </a:rPr>
              <a:t>Judges 17:2 </a:t>
            </a:r>
            <a:r>
              <a:rPr lang="en-AU" dirty="0" smtClean="0"/>
              <a:t>represents the life savings of a well-to-do family. 5,500 pieces is a considerable sum of money.</a:t>
            </a:r>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Samson’s fatal brinkmanship</a:t>
            </a:r>
            <a:endParaRPr lang="en-AU" sz="4400" dirty="0">
              <a:solidFill>
                <a:srgbClr val="FF0000"/>
              </a:solidFill>
            </a:endParaRPr>
          </a:p>
        </p:txBody>
      </p:sp>
      <p:sp>
        <p:nvSpPr>
          <p:cNvPr id="90115" name="Rectangle 3"/>
          <p:cNvSpPr>
            <a:spLocks noGrp="1" noChangeArrowheads="1"/>
          </p:cNvSpPr>
          <p:nvPr>
            <p:ph type="subTitle" idx="1"/>
          </p:nvPr>
        </p:nvSpPr>
        <p:spPr>
          <a:xfrm>
            <a:off x="153840" y="838200"/>
            <a:ext cx="8837760" cy="56388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V.6</a:t>
            </a:r>
            <a:r>
              <a:rPr lang="en-AU" dirty="0" smtClean="0"/>
              <a:t> – </a:t>
            </a:r>
            <a:r>
              <a:rPr lang="en-AU" dirty="0" smtClean="0">
                <a:solidFill>
                  <a:srgbClr val="00FF00"/>
                </a:solidFill>
              </a:rPr>
              <a:t>“Tell me” </a:t>
            </a:r>
            <a:r>
              <a:rPr lang="en-AU" dirty="0" smtClean="0"/>
              <a:t>– First clear warning of the danger of parleying with the serpent.</a:t>
            </a:r>
          </a:p>
          <a:p>
            <a:pPr marL="533400" indent="-533400">
              <a:lnSpc>
                <a:spcPct val="95000"/>
              </a:lnSpc>
              <a:spcBef>
                <a:spcPts val="0"/>
              </a:spcBef>
              <a:spcAft>
                <a:spcPts val="600"/>
              </a:spcAft>
            </a:pPr>
            <a:r>
              <a:rPr lang="en-AU" dirty="0" smtClean="0">
                <a:ln w="22225">
                  <a:solidFill>
                    <a:schemeClr val="tx1"/>
                  </a:solidFill>
                </a:ln>
                <a:solidFill>
                  <a:srgbClr val="FF0000"/>
                </a:solidFill>
              </a:rPr>
              <a:t>V.7</a:t>
            </a:r>
            <a:r>
              <a:rPr lang="en-AU" dirty="0" smtClean="0"/>
              <a:t> – </a:t>
            </a:r>
            <a:r>
              <a:rPr lang="en-AU" dirty="0" smtClean="0">
                <a:solidFill>
                  <a:srgbClr val="00FF00"/>
                </a:solidFill>
              </a:rPr>
              <a:t>“seven” </a:t>
            </a:r>
            <a:r>
              <a:rPr lang="en-AU" dirty="0" smtClean="0"/>
              <a:t>– </a:t>
            </a:r>
            <a:r>
              <a:rPr lang="en-AU" dirty="0" smtClean="0">
                <a:ln>
                  <a:solidFill>
                    <a:schemeClr val="tx1"/>
                  </a:solidFill>
                </a:ln>
                <a:solidFill>
                  <a:srgbClr val="00FFFF"/>
                </a:solidFill>
              </a:rPr>
              <a:t>Covenant</a:t>
            </a:r>
            <a:r>
              <a:rPr lang="en-AU" dirty="0" smtClean="0"/>
              <a:t> number – </a:t>
            </a:r>
            <a:r>
              <a:rPr lang="en-AU" dirty="0" smtClean="0">
                <a:ln w="22225">
                  <a:solidFill>
                    <a:schemeClr val="tx1"/>
                  </a:solidFill>
                </a:ln>
                <a:solidFill>
                  <a:srgbClr val="FF0000"/>
                </a:solidFill>
              </a:rPr>
              <a:t>V.13</a:t>
            </a:r>
            <a:r>
              <a:rPr lang="en-AU" dirty="0" smtClean="0"/>
              <a:t>.</a:t>
            </a:r>
          </a:p>
          <a:p>
            <a:pPr marL="533400" indent="-533400">
              <a:lnSpc>
                <a:spcPct val="95000"/>
              </a:lnSpc>
              <a:spcBef>
                <a:spcPts val="0"/>
              </a:spcBef>
              <a:spcAft>
                <a:spcPts val="600"/>
              </a:spcAft>
            </a:pPr>
            <a:r>
              <a:rPr lang="en-AU" dirty="0" smtClean="0">
                <a:solidFill>
                  <a:srgbClr val="00FF00"/>
                </a:solidFill>
              </a:rPr>
              <a:t>“green </a:t>
            </a:r>
            <a:r>
              <a:rPr lang="en-AU" dirty="0" err="1" smtClean="0">
                <a:solidFill>
                  <a:srgbClr val="00FF00"/>
                </a:solidFill>
              </a:rPr>
              <a:t>withs</a:t>
            </a:r>
            <a:r>
              <a:rPr lang="en-AU" dirty="0" smtClean="0">
                <a:solidFill>
                  <a:srgbClr val="00FF00"/>
                </a:solidFill>
              </a:rPr>
              <a:t>” </a:t>
            </a:r>
            <a:r>
              <a:rPr lang="en-AU" dirty="0" smtClean="0"/>
              <a:t>– </a:t>
            </a:r>
            <a:r>
              <a:rPr lang="en-AU" i="1" dirty="0" err="1" smtClean="0"/>
              <a:t>lach</a:t>
            </a:r>
            <a:r>
              <a:rPr lang="en-AU" i="1" dirty="0" smtClean="0"/>
              <a:t> </a:t>
            </a:r>
            <a:r>
              <a:rPr lang="en-AU" i="1" dirty="0" err="1" smtClean="0"/>
              <a:t>yether</a:t>
            </a:r>
            <a:r>
              <a:rPr lang="en-AU" i="1" dirty="0" smtClean="0"/>
              <a:t> </a:t>
            </a:r>
            <a:r>
              <a:rPr lang="en-AU" dirty="0" smtClean="0"/>
              <a:t>– fresh cords. </a:t>
            </a:r>
            <a:r>
              <a:rPr lang="en-AU" dirty="0" smtClean="0">
                <a:ln>
                  <a:solidFill>
                    <a:schemeClr val="tx1"/>
                  </a:solidFill>
                </a:ln>
                <a:solidFill>
                  <a:srgbClr val="FF00FF"/>
                </a:solidFill>
              </a:rPr>
              <a:t>RSV </a:t>
            </a:r>
            <a:r>
              <a:rPr lang="en-AU" dirty="0" smtClean="0"/>
              <a:t>– </a:t>
            </a:r>
            <a:r>
              <a:rPr lang="en-AU" dirty="0" smtClean="0">
                <a:solidFill>
                  <a:srgbClr val="FFFF00"/>
                </a:solidFill>
                <a:latin typeface="Bookman Old Style" pitchFamily="18" charset="0"/>
              </a:rPr>
              <a:t>“fresh bowstrings”</a:t>
            </a:r>
            <a:r>
              <a:rPr lang="en-AU" dirty="0" smtClean="0">
                <a:latin typeface="Bookman Old Style" pitchFamily="18" charset="0"/>
              </a:rPr>
              <a:t>.</a:t>
            </a:r>
          </a:p>
          <a:p>
            <a:pPr marL="533400" indent="-533400">
              <a:lnSpc>
                <a:spcPct val="95000"/>
              </a:lnSpc>
              <a:spcBef>
                <a:spcPts val="0"/>
              </a:spcBef>
              <a:spcAft>
                <a:spcPts val="600"/>
              </a:spcAft>
            </a:pPr>
            <a:r>
              <a:rPr lang="en-AU" dirty="0" smtClean="0">
                <a:solidFill>
                  <a:srgbClr val="00FF00"/>
                </a:solidFill>
              </a:rPr>
              <a:t>“never dried” </a:t>
            </a:r>
            <a:r>
              <a:rPr lang="en-AU" dirty="0" smtClean="0"/>
              <a:t>– i.e. by never being cut off the vine.</a:t>
            </a:r>
          </a:p>
          <a:p>
            <a:pPr marL="533400" indent="-533400">
              <a:lnSpc>
                <a:spcPct val="95000"/>
              </a:lnSpc>
              <a:spcBef>
                <a:spcPts val="0"/>
              </a:spcBef>
              <a:spcAft>
                <a:spcPts val="600"/>
              </a:spcAft>
            </a:pPr>
            <a:r>
              <a:rPr lang="en-AU" dirty="0" smtClean="0">
                <a:solidFill>
                  <a:srgbClr val="00FF00"/>
                </a:solidFill>
              </a:rPr>
              <a:t>“then shall I be weak” </a:t>
            </a:r>
            <a:r>
              <a:rPr lang="en-AU" dirty="0" smtClean="0"/>
              <a:t>– He was already showing his human weakness.</a:t>
            </a:r>
          </a:p>
          <a:p>
            <a:pPr marL="533400" indent="-533400">
              <a:lnSpc>
                <a:spcPct val="95000"/>
              </a:lnSpc>
              <a:spcBef>
                <a:spcPts val="0"/>
              </a:spcBef>
              <a:spcAft>
                <a:spcPts val="600"/>
              </a:spcAft>
            </a:pPr>
            <a:r>
              <a:rPr lang="en-AU" dirty="0" smtClean="0">
                <a:solidFill>
                  <a:srgbClr val="00FF00"/>
                </a:solidFill>
              </a:rPr>
              <a:t>“another man” </a:t>
            </a:r>
            <a:r>
              <a:rPr lang="en-AU" dirty="0" smtClean="0"/>
              <a:t>– </a:t>
            </a:r>
            <a:r>
              <a:rPr lang="en-AU" i="1" dirty="0" err="1" smtClean="0"/>
              <a:t>echad</a:t>
            </a:r>
            <a:r>
              <a:rPr lang="en-AU" i="1" dirty="0" smtClean="0"/>
              <a:t> </a:t>
            </a:r>
            <a:r>
              <a:rPr lang="en-AU" i="1" dirty="0" err="1" smtClean="0"/>
              <a:t>adam</a:t>
            </a:r>
            <a:r>
              <a:rPr lang="en-AU" i="1" dirty="0" smtClean="0"/>
              <a:t> </a:t>
            </a:r>
            <a:r>
              <a:rPr lang="en-AU" dirty="0" smtClean="0"/>
              <a:t>– one (i.e. united) with earthy man.</a:t>
            </a:r>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Cat and mouse folly repeated</a:t>
            </a:r>
            <a:endParaRPr lang="en-AU" sz="4400" dirty="0">
              <a:solidFill>
                <a:srgbClr val="FF0000"/>
              </a:solidFill>
            </a:endParaRPr>
          </a:p>
        </p:txBody>
      </p:sp>
      <p:sp>
        <p:nvSpPr>
          <p:cNvPr id="90115" name="Rectangle 3"/>
          <p:cNvSpPr>
            <a:spLocks noGrp="1" noChangeArrowheads="1"/>
          </p:cNvSpPr>
          <p:nvPr>
            <p:ph type="subTitle" idx="1"/>
          </p:nvPr>
        </p:nvSpPr>
        <p:spPr>
          <a:xfrm>
            <a:off x="153840" y="838200"/>
            <a:ext cx="8837760" cy="55626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V.9</a:t>
            </a:r>
            <a:r>
              <a:rPr lang="en-AU" dirty="0" smtClean="0"/>
              <a:t> – </a:t>
            </a:r>
            <a:r>
              <a:rPr lang="en-AU" dirty="0" smtClean="0">
                <a:solidFill>
                  <a:srgbClr val="00FF00"/>
                </a:solidFill>
              </a:rPr>
              <a:t>“abiding with her in the chamber” </a:t>
            </a:r>
            <a:r>
              <a:rPr lang="en-AU" dirty="0" smtClean="0"/>
              <a:t>– </a:t>
            </a:r>
            <a:r>
              <a:rPr lang="en-AU" sz="3000" dirty="0" smtClean="0">
                <a:ln>
                  <a:solidFill>
                    <a:schemeClr val="tx1"/>
                  </a:solidFill>
                </a:ln>
                <a:solidFill>
                  <a:srgbClr val="FF00FF"/>
                </a:solidFill>
              </a:rPr>
              <a:t>LITV</a:t>
            </a:r>
            <a:r>
              <a:rPr lang="en-AU" sz="3000" dirty="0" smtClean="0"/>
              <a:t> – </a:t>
            </a:r>
            <a:r>
              <a:rPr lang="en-AU" sz="3000" dirty="0" smtClean="0">
                <a:solidFill>
                  <a:srgbClr val="FFFF00"/>
                </a:solidFill>
                <a:latin typeface="Bookman Old Style" pitchFamily="18" charset="0"/>
              </a:rPr>
              <a:t>“</a:t>
            </a:r>
            <a:r>
              <a:rPr lang="en-US" sz="3000" dirty="0" smtClean="0">
                <a:solidFill>
                  <a:srgbClr val="FFFF00"/>
                </a:solidFill>
                <a:latin typeface="Bookman Old Style" pitchFamily="18" charset="0"/>
              </a:rPr>
              <a:t>sitting for her in an inner room.”</a:t>
            </a:r>
          </a:p>
          <a:p>
            <a:pPr marL="533400" indent="-533400">
              <a:lnSpc>
                <a:spcPct val="95000"/>
              </a:lnSpc>
              <a:spcBef>
                <a:spcPts val="0"/>
              </a:spcBef>
              <a:spcAft>
                <a:spcPts val="600"/>
              </a:spcAft>
            </a:pPr>
            <a:r>
              <a:rPr lang="en-AU" dirty="0" smtClean="0">
                <a:solidFill>
                  <a:srgbClr val="00FF00"/>
                </a:solidFill>
              </a:rPr>
              <a:t>“tow” </a:t>
            </a:r>
            <a:r>
              <a:rPr lang="en-AU" dirty="0" smtClean="0"/>
              <a:t>– </a:t>
            </a:r>
            <a:r>
              <a:rPr lang="en-AU" i="1" dirty="0" err="1" smtClean="0"/>
              <a:t>ne’oreth</a:t>
            </a:r>
            <a:r>
              <a:rPr lang="en-AU" dirty="0" smtClean="0"/>
              <a:t> – a strand of flax.</a:t>
            </a:r>
          </a:p>
          <a:p>
            <a:pPr marL="533400" indent="-533400">
              <a:lnSpc>
                <a:spcPct val="95000"/>
              </a:lnSpc>
              <a:spcBef>
                <a:spcPts val="0"/>
              </a:spcBef>
              <a:spcAft>
                <a:spcPts val="600"/>
              </a:spcAft>
            </a:pPr>
            <a:r>
              <a:rPr lang="en-AU" dirty="0" smtClean="0">
                <a:solidFill>
                  <a:srgbClr val="00FF00"/>
                </a:solidFill>
              </a:rPr>
              <a:t>“when it </a:t>
            </a:r>
            <a:r>
              <a:rPr lang="en-AU" dirty="0" err="1" smtClean="0">
                <a:solidFill>
                  <a:srgbClr val="00FF00"/>
                </a:solidFill>
              </a:rPr>
              <a:t>toucheth</a:t>
            </a:r>
            <a:r>
              <a:rPr lang="en-AU" dirty="0" smtClean="0">
                <a:solidFill>
                  <a:srgbClr val="00FF00"/>
                </a:solidFill>
              </a:rPr>
              <a:t> the fire” </a:t>
            </a:r>
            <a:r>
              <a:rPr lang="en-AU" dirty="0" smtClean="0"/>
              <a:t>– </a:t>
            </a:r>
            <a:r>
              <a:rPr lang="en-AU" sz="3000"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when fire </a:t>
            </a:r>
            <a:r>
              <a:rPr lang="en-US" dirty="0" err="1" smtClean="0">
                <a:solidFill>
                  <a:srgbClr val="FFFF00"/>
                </a:solidFill>
                <a:latin typeface="Bookman Old Style" pitchFamily="18" charset="0"/>
              </a:rPr>
              <a:t>bloweth</a:t>
            </a:r>
            <a:r>
              <a:rPr lang="en-US" dirty="0" smtClean="0">
                <a:solidFill>
                  <a:srgbClr val="FFFF00"/>
                </a:solidFill>
                <a:latin typeface="Bookman Old Style" pitchFamily="18" charset="0"/>
              </a:rPr>
              <a:t> thereon.”</a:t>
            </a:r>
          </a:p>
          <a:p>
            <a:pPr marL="533400" indent="-533400">
              <a:lnSpc>
                <a:spcPct val="95000"/>
              </a:lnSpc>
              <a:spcBef>
                <a:spcPts val="0"/>
              </a:spcBef>
              <a:spcAft>
                <a:spcPts val="600"/>
              </a:spcAft>
            </a:pPr>
            <a:r>
              <a:rPr lang="en-AU" dirty="0" smtClean="0">
                <a:ln w="22225">
                  <a:solidFill>
                    <a:schemeClr val="tx1"/>
                  </a:solidFill>
                </a:ln>
                <a:solidFill>
                  <a:srgbClr val="FF0000"/>
                </a:solidFill>
              </a:rPr>
              <a:t>V.10</a:t>
            </a:r>
            <a:r>
              <a:rPr lang="en-AU" dirty="0" smtClean="0"/>
              <a:t> – </a:t>
            </a:r>
            <a:r>
              <a:rPr lang="en-AU" dirty="0" smtClean="0">
                <a:solidFill>
                  <a:srgbClr val="00FF00"/>
                </a:solidFill>
              </a:rPr>
              <a:t>“thou hast mocked me” </a:t>
            </a:r>
            <a:r>
              <a:rPr lang="en-AU" dirty="0" smtClean="0"/>
              <a:t>– </a:t>
            </a:r>
            <a:r>
              <a:rPr lang="en-AU" sz="3000" dirty="0" smtClean="0">
                <a:ln>
                  <a:solidFill>
                    <a:schemeClr val="tx1"/>
                  </a:solidFill>
                </a:ln>
                <a:solidFill>
                  <a:srgbClr val="FF00FF"/>
                </a:solidFill>
              </a:rPr>
              <a:t>Roth. </a:t>
            </a:r>
            <a:r>
              <a:rPr lang="en-AU" dirty="0" smtClean="0"/>
              <a:t>–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Lo! thou hast been laughing at me.” </a:t>
            </a:r>
            <a:r>
              <a:rPr lang="en-US" sz="2800" dirty="0" smtClean="0">
                <a:ln>
                  <a:solidFill>
                    <a:schemeClr val="tx1"/>
                  </a:solidFill>
                </a:ln>
                <a:solidFill>
                  <a:srgbClr val="FFC000"/>
                </a:solidFill>
              </a:rPr>
              <a:t>There is no fury like that of a woman scorned.</a:t>
            </a:r>
          </a:p>
          <a:p>
            <a:pPr marL="533400" indent="-533400">
              <a:lnSpc>
                <a:spcPct val="95000"/>
              </a:lnSpc>
              <a:spcBef>
                <a:spcPts val="0"/>
              </a:spcBef>
              <a:spcAft>
                <a:spcPts val="600"/>
              </a:spcAft>
            </a:pPr>
            <a:r>
              <a:rPr lang="en-AU" dirty="0" smtClean="0">
                <a:solidFill>
                  <a:srgbClr val="00FF00"/>
                </a:solidFill>
              </a:rPr>
              <a:t>“told me lies”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“falsehoods.” </a:t>
            </a:r>
            <a:r>
              <a:rPr lang="en-AU" dirty="0" smtClean="0"/>
              <a:t>Pernicious hypocrisy.</a:t>
            </a:r>
          </a:p>
          <a:p>
            <a:pPr marL="533400" indent="-533400">
              <a:lnSpc>
                <a:spcPct val="95000"/>
              </a:lnSpc>
              <a:spcBef>
                <a:spcPts val="0"/>
              </a:spcBef>
              <a:spcAft>
                <a:spcPts val="600"/>
              </a:spcAft>
            </a:pPr>
            <a:r>
              <a:rPr lang="en-AU" dirty="0" smtClean="0">
                <a:ln w="22225">
                  <a:solidFill>
                    <a:schemeClr val="tx1"/>
                  </a:solidFill>
                </a:ln>
                <a:solidFill>
                  <a:srgbClr val="FF0000"/>
                </a:solidFill>
              </a:rPr>
              <a:t>V.11</a:t>
            </a:r>
            <a:r>
              <a:rPr lang="en-AU" dirty="0" smtClean="0"/>
              <a:t> – </a:t>
            </a:r>
            <a:r>
              <a:rPr lang="en-AU" dirty="0" smtClean="0">
                <a:solidFill>
                  <a:srgbClr val="00FF00"/>
                </a:solidFill>
              </a:rPr>
              <a:t>“new ropes” </a:t>
            </a:r>
            <a:r>
              <a:rPr lang="en-AU" dirty="0" smtClean="0"/>
              <a:t>– </a:t>
            </a:r>
            <a:r>
              <a:rPr lang="en-AU" sz="3000" dirty="0" smtClean="0"/>
              <a:t>Cp. Judah </a:t>
            </a:r>
            <a:r>
              <a:rPr lang="en-AU" dirty="0" smtClean="0">
                <a:ln w="22225">
                  <a:solidFill>
                    <a:schemeClr val="tx1"/>
                  </a:solidFill>
                </a:ln>
                <a:solidFill>
                  <a:srgbClr val="FF0000"/>
                </a:solidFill>
              </a:rPr>
              <a:t>Jud.15:13</a:t>
            </a:r>
            <a:r>
              <a:rPr lang="en-AU" sz="3000" dirty="0" smtClean="0"/>
              <a:t>.</a:t>
            </a:r>
            <a:endParaRPr lang="en-AU"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The point of no return</a:t>
            </a:r>
            <a:endParaRPr lang="en-AU" sz="4400" dirty="0">
              <a:solidFill>
                <a:srgbClr val="FF0000"/>
              </a:solidFill>
            </a:endParaRPr>
          </a:p>
        </p:txBody>
      </p:sp>
      <p:sp>
        <p:nvSpPr>
          <p:cNvPr id="90115" name="Rectangle 3"/>
          <p:cNvSpPr>
            <a:spLocks noGrp="1" noChangeArrowheads="1"/>
          </p:cNvSpPr>
          <p:nvPr>
            <p:ph type="subTitle" idx="1"/>
          </p:nvPr>
        </p:nvSpPr>
        <p:spPr>
          <a:xfrm>
            <a:off x="167695" y="838201"/>
            <a:ext cx="8823906" cy="55626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V.11</a:t>
            </a:r>
            <a:r>
              <a:rPr lang="en-AU" dirty="0" smtClean="0"/>
              <a:t> – </a:t>
            </a:r>
            <a:r>
              <a:rPr lang="en-AU" dirty="0" smtClean="0">
                <a:solidFill>
                  <a:srgbClr val="00FF00"/>
                </a:solidFill>
              </a:rPr>
              <a:t>“never were occupied”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wherewith work was never done.”</a:t>
            </a:r>
          </a:p>
          <a:p>
            <a:pPr marL="533400" indent="-533400">
              <a:lnSpc>
                <a:spcPct val="95000"/>
              </a:lnSpc>
              <a:spcBef>
                <a:spcPts val="0"/>
              </a:spcBef>
              <a:spcAft>
                <a:spcPts val="600"/>
              </a:spcAft>
            </a:pPr>
            <a:r>
              <a:rPr lang="en-AU" dirty="0" smtClean="0">
                <a:ln w="22225">
                  <a:solidFill>
                    <a:schemeClr val="tx1"/>
                  </a:solidFill>
                </a:ln>
                <a:solidFill>
                  <a:srgbClr val="FF0000"/>
                </a:solidFill>
              </a:rPr>
              <a:t>V.12 </a:t>
            </a:r>
            <a:r>
              <a:rPr lang="en-AU" dirty="0" smtClean="0"/>
              <a:t>– </a:t>
            </a:r>
            <a:r>
              <a:rPr lang="en-AU" dirty="0" smtClean="0">
                <a:solidFill>
                  <a:srgbClr val="00FF00"/>
                </a:solidFill>
              </a:rPr>
              <a:t>“Delilah therefore took” </a:t>
            </a:r>
            <a:r>
              <a:rPr lang="en-AU" dirty="0" smtClean="0"/>
              <a:t>– In </a:t>
            </a:r>
            <a:r>
              <a:rPr lang="en-AU" dirty="0" smtClean="0">
                <a:ln w="22225">
                  <a:solidFill>
                    <a:schemeClr val="tx1"/>
                  </a:solidFill>
                </a:ln>
                <a:solidFill>
                  <a:srgbClr val="FF0000"/>
                </a:solidFill>
              </a:rPr>
              <a:t>v.8</a:t>
            </a:r>
            <a:r>
              <a:rPr lang="en-AU" dirty="0" smtClean="0"/>
              <a:t> it was the lords who supplied the cord. Now a scorned woman seeks revenge.</a:t>
            </a:r>
          </a:p>
          <a:p>
            <a:pPr marL="533400" indent="-533400">
              <a:lnSpc>
                <a:spcPct val="95000"/>
              </a:lnSpc>
              <a:spcBef>
                <a:spcPts val="0"/>
              </a:spcBef>
              <a:spcAft>
                <a:spcPts val="600"/>
              </a:spcAft>
            </a:pPr>
            <a:r>
              <a:rPr lang="en-AU" dirty="0" smtClean="0">
                <a:ln w="22225">
                  <a:solidFill>
                    <a:schemeClr val="tx1"/>
                  </a:solidFill>
                </a:ln>
                <a:solidFill>
                  <a:srgbClr val="FF0000"/>
                </a:solidFill>
              </a:rPr>
              <a:t>V.13</a:t>
            </a:r>
            <a:r>
              <a:rPr lang="en-AU" dirty="0" smtClean="0"/>
              <a:t> – </a:t>
            </a:r>
            <a:r>
              <a:rPr lang="en-AU" dirty="0" smtClean="0">
                <a:solidFill>
                  <a:srgbClr val="00FF00"/>
                </a:solidFill>
              </a:rPr>
              <a:t>“</a:t>
            </a:r>
            <a:r>
              <a:rPr lang="en-AU" dirty="0" err="1" smtClean="0">
                <a:solidFill>
                  <a:srgbClr val="00FF00"/>
                </a:solidFill>
              </a:rPr>
              <a:t>weavest</a:t>
            </a:r>
            <a:r>
              <a:rPr lang="en-AU" dirty="0" smtClean="0">
                <a:solidFill>
                  <a:srgbClr val="00FF00"/>
                </a:solidFill>
              </a:rPr>
              <a:t>” </a:t>
            </a:r>
            <a:r>
              <a:rPr lang="en-AU" dirty="0" smtClean="0"/>
              <a:t>– She wove iniquity – </a:t>
            </a:r>
            <a:r>
              <a:rPr lang="en-AU" dirty="0" smtClean="0">
                <a:ln w="22225">
                  <a:solidFill>
                    <a:schemeClr val="tx1"/>
                  </a:solidFill>
                </a:ln>
                <a:solidFill>
                  <a:srgbClr val="FF0000"/>
                </a:solidFill>
              </a:rPr>
              <a:t>Isa. 59:2-6</a:t>
            </a:r>
            <a:r>
              <a:rPr lang="en-AU" dirty="0" smtClean="0"/>
              <a:t>.</a:t>
            </a:r>
          </a:p>
          <a:p>
            <a:pPr marL="533400" indent="-533400">
              <a:lnSpc>
                <a:spcPct val="95000"/>
              </a:lnSpc>
              <a:spcBef>
                <a:spcPts val="0"/>
              </a:spcBef>
              <a:spcAft>
                <a:spcPts val="600"/>
              </a:spcAft>
            </a:pPr>
            <a:r>
              <a:rPr lang="en-AU" dirty="0" smtClean="0">
                <a:solidFill>
                  <a:srgbClr val="00FF00"/>
                </a:solidFill>
              </a:rPr>
              <a:t>“seven locks” </a:t>
            </a:r>
            <a:r>
              <a:rPr lang="en-AU" dirty="0" smtClean="0"/>
              <a:t>– Hair of his </a:t>
            </a:r>
            <a:r>
              <a:rPr lang="en-AU" dirty="0" err="1" smtClean="0"/>
              <a:t>Nazarite</a:t>
            </a:r>
            <a:r>
              <a:rPr lang="en-AU" dirty="0" smtClean="0"/>
              <a:t> covenant – </a:t>
            </a:r>
            <a:r>
              <a:rPr lang="en-AU" dirty="0" smtClean="0">
                <a:ln w="22225">
                  <a:solidFill>
                    <a:schemeClr val="tx1"/>
                  </a:solidFill>
                </a:ln>
                <a:solidFill>
                  <a:srgbClr val="FF0000"/>
                </a:solidFill>
              </a:rPr>
              <a:t>Num. 6:18</a:t>
            </a:r>
            <a:r>
              <a:rPr lang="en-AU" dirty="0" smtClean="0"/>
              <a:t>.</a:t>
            </a:r>
          </a:p>
          <a:p>
            <a:pPr marL="533400" indent="-533400">
              <a:lnSpc>
                <a:spcPct val="95000"/>
              </a:lnSpc>
              <a:spcBef>
                <a:spcPts val="0"/>
              </a:spcBef>
              <a:spcAft>
                <a:spcPts val="600"/>
              </a:spcAft>
            </a:pPr>
            <a:r>
              <a:rPr lang="en-AU" dirty="0" smtClean="0">
                <a:solidFill>
                  <a:srgbClr val="00FF00"/>
                </a:solidFill>
              </a:rPr>
              <a:t>“web” </a:t>
            </a:r>
            <a:r>
              <a:rPr lang="en-AU" dirty="0" smtClean="0"/>
              <a:t>– </a:t>
            </a:r>
            <a:r>
              <a:rPr lang="en-AU" i="1" dirty="0" err="1" smtClean="0"/>
              <a:t>masseketh</a:t>
            </a:r>
            <a:r>
              <a:rPr lang="en-AU" dirty="0" smtClean="0"/>
              <a:t> - </a:t>
            </a:r>
            <a:r>
              <a:rPr lang="en-US" dirty="0" smtClean="0"/>
              <a:t>spreading out; that is, the warp in a loom.</a:t>
            </a:r>
            <a:endParaRPr lang="en-AU" dirty="0" smtClean="0"/>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0"/>
            <a:ext cx="9142413" cy="981075"/>
          </a:xfrm>
        </p:spPr>
        <p:txBody>
          <a:bodyPr/>
          <a:lstStyle/>
          <a:p>
            <a:r>
              <a:rPr lang="en-AU" sz="4400" dirty="0"/>
              <a:t>The </a:t>
            </a:r>
            <a:r>
              <a:rPr lang="en-AU" sz="4400" dirty="0" smtClean="0"/>
              <a:t>oscillation </a:t>
            </a:r>
            <a:r>
              <a:rPr lang="en-AU" sz="4400" dirty="0"/>
              <a:t>of Samson’s </a:t>
            </a:r>
            <a:r>
              <a:rPr lang="en-AU" sz="4400" dirty="0" smtClean="0"/>
              <a:t>life</a:t>
            </a:r>
            <a:endParaRPr lang="en-AU" sz="4400" dirty="0"/>
          </a:p>
        </p:txBody>
      </p:sp>
      <p:graphicFrame>
        <p:nvGraphicFramePr>
          <p:cNvPr id="31747" name="Group 3"/>
          <p:cNvGraphicFramePr>
            <a:graphicFrameLocks noGrp="1"/>
          </p:cNvGraphicFramePr>
          <p:nvPr/>
        </p:nvGraphicFramePr>
        <p:xfrm>
          <a:off x="539750" y="1341438"/>
          <a:ext cx="8064500" cy="4487863"/>
        </p:xfrm>
        <a:graphic>
          <a:graphicData uri="http://schemas.openxmlformats.org/drawingml/2006/table">
            <a:tbl>
              <a:tblPr/>
              <a:tblGrid>
                <a:gridCol w="4032250"/>
                <a:gridCol w="4032250"/>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noFill/>
                          </a:ln>
                          <a:solidFill>
                            <a:srgbClr val="00FF00"/>
                          </a:solidFill>
                          <a:effectLst/>
                          <a:latin typeface="Arial Black" pitchFamily="34" charset="0"/>
                        </a:rPr>
                        <a:t>Eshtaol</a:t>
                      </a:r>
                      <a:endParaRPr kumimoji="0" lang="en-AU" sz="3600" b="0" i="0" u="none" strike="noStrike" cap="none" normalizeH="0" baseline="0" dirty="0" smtClean="0">
                        <a:ln>
                          <a:noFill/>
                        </a:ln>
                        <a:solidFill>
                          <a:srgbClr val="00FF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solidFill>
                              <a:schemeClr val="tx1"/>
                            </a:solidFill>
                          </a:ln>
                          <a:solidFill>
                            <a:srgbClr val="00FFCC"/>
                          </a:solidFill>
                          <a:effectLst/>
                          <a:latin typeface="Arial Black" pitchFamily="34" charset="0"/>
                        </a:rPr>
                        <a:t>Zorah</a:t>
                      </a:r>
                      <a:endParaRPr kumimoji="0" lang="en-AU" sz="3600" b="0" i="0" u="none" strike="noStrike" cap="none" normalizeH="0" baseline="0" dirty="0" smtClean="0">
                        <a:ln>
                          <a:solidFill>
                            <a:schemeClr val="tx1"/>
                          </a:solidFill>
                        </a:ln>
                        <a:solidFill>
                          <a:srgbClr val="00FFCC"/>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Judges	14:2-3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14:15-17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15:1-2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15:11-13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16:1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16:6-17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rPr>
                        <a:t>	16:26-28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Judges	14:5-6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14:19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15:3-5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15:14-15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16:3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16:19-21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2225">
                            <a:solidFill>
                              <a:schemeClr val="tx1"/>
                            </a:solidFill>
                          </a:ln>
                          <a:solidFill>
                            <a:srgbClr val="FF0000"/>
                          </a:solidFill>
                          <a:effectLst>
                            <a:outerShdw blurRad="38100" dist="38100" dir="2700000" algn="tl">
                              <a:srgbClr val="000000">
                                <a:alpha val="43137"/>
                              </a:srgbClr>
                            </a:outerShdw>
                          </a:effectLst>
                          <a:latin typeface="Arial Black" pitchFamily="34" charset="0"/>
                          <a:ea typeface="+mn-ea"/>
                          <a:cs typeface="+mn-cs"/>
                        </a:rPr>
                        <a:t>	16:29-30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Woven in a web of deceit</a:t>
            </a:r>
            <a:endParaRPr lang="en-AU" sz="4400" dirty="0">
              <a:solidFill>
                <a:srgbClr val="FF0000"/>
              </a:solidFill>
            </a:endParaRPr>
          </a:p>
        </p:txBody>
      </p:sp>
      <p:sp>
        <p:nvSpPr>
          <p:cNvPr id="90115" name="Rectangle 3"/>
          <p:cNvSpPr>
            <a:spLocks noGrp="1" noChangeArrowheads="1"/>
          </p:cNvSpPr>
          <p:nvPr>
            <p:ph type="subTitle" idx="1"/>
          </p:nvPr>
        </p:nvSpPr>
        <p:spPr>
          <a:xfrm>
            <a:off x="153840" y="894195"/>
            <a:ext cx="8837760" cy="549275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V.14</a:t>
            </a:r>
            <a:r>
              <a:rPr lang="en-AU" dirty="0" smtClean="0"/>
              <a:t> – </a:t>
            </a:r>
            <a:r>
              <a:rPr lang="en-AU" dirty="0" smtClean="0">
                <a:solidFill>
                  <a:srgbClr val="00FF00"/>
                </a:solidFill>
              </a:rPr>
              <a:t>“fastened” </a:t>
            </a:r>
            <a:r>
              <a:rPr lang="en-AU" dirty="0" smtClean="0"/>
              <a:t>– </a:t>
            </a:r>
            <a:r>
              <a:rPr lang="en-AU" i="1" dirty="0" err="1" smtClean="0"/>
              <a:t>taqa</a:t>
            </a:r>
            <a:r>
              <a:rPr lang="en-AU" dirty="0" smtClean="0"/>
              <a:t> - </a:t>
            </a:r>
            <a:r>
              <a:rPr lang="en-US" dirty="0" smtClean="0"/>
              <a:t>to clatter, that is, slap (the hands together), clang. </a:t>
            </a:r>
            <a:r>
              <a:rPr lang="en-US" dirty="0" smtClean="0">
                <a:ln>
                  <a:solidFill>
                    <a:schemeClr val="tx1"/>
                  </a:solidFill>
                </a:ln>
                <a:solidFill>
                  <a:srgbClr val="FF00FF"/>
                </a:solidFill>
              </a:rPr>
              <a:t>Roth. </a:t>
            </a:r>
            <a:r>
              <a:rPr lang="en-US" dirty="0" smtClean="0"/>
              <a:t>– </a:t>
            </a:r>
            <a:r>
              <a:rPr lang="en-US" dirty="0" smtClean="0">
                <a:solidFill>
                  <a:srgbClr val="FFFF00"/>
                </a:solidFill>
                <a:latin typeface="Bookman Old Style" pitchFamily="18" charset="0"/>
              </a:rPr>
              <a:t>“So she beat them up with the pin.”</a:t>
            </a:r>
          </a:p>
          <a:p>
            <a:pPr marL="533400" indent="-533400">
              <a:lnSpc>
                <a:spcPct val="95000"/>
              </a:lnSpc>
              <a:spcBef>
                <a:spcPts val="0"/>
              </a:spcBef>
              <a:spcAft>
                <a:spcPts val="600"/>
              </a:spcAft>
            </a:pPr>
            <a:r>
              <a:rPr lang="en-AU" dirty="0" smtClean="0">
                <a:solidFill>
                  <a:srgbClr val="00FF00"/>
                </a:solidFill>
              </a:rPr>
              <a:t>“went away” </a:t>
            </a:r>
            <a:r>
              <a:rPr lang="en-AU" dirty="0" smtClean="0"/>
              <a:t>– Cp. </a:t>
            </a:r>
            <a:r>
              <a:rPr lang="en-AU" dirty="0" smtClean="0">
                <a:ln w="22225">
                  <a:solidFill>
                    <a:schemeClr val="tx1"/>
                  </a:solidFill>
                </a:ln>
                <a:solidFill>
                  <a:srgbClr val="FF0000"/>
                </a:solidFill>
              </a:rPr>
              <a:t>V.3</a:t>
            </a:r>
            <a:r>
              <a:rPr lang="en-AU" dirty="0" smtClean="0"/>
              <a:t> – Lesson not learnt.</a:t>
            </a:r>
          </a:p>
          <a:p>
            <a:pPr marL="533400" indent="-533400">
              <a:lnSpc>
                <a:spcPct val="95000"/>
              </a:lnSpc>
              <a:spcBef>
                <a:spcPts val="0"/>
              </a:spcBef>
              <a:spcAft>
                <a:spcPts val="600"/>
              </a:spcAft>
            </a:pPr>
            <a:r>
              <a:rPr lang="en-AU" dirty="0" smtClean="0">
                <a:solidFill>
                  <a:srgbClr val="00FF00"/>
                </a:solidFill>
              </a:rPr>
              <a:t>“pin of the beam” </a:t>
            </a:r>
            <a:r>
              <a:rPr lang="en-AU" dirty="0" smtClean="0"/>
              <a:t>– </a:t>
            </a:r>
            <a:r>
              <a:rPr lang="en-AU" dirty="0" smtClean="0">
                <a:ln>
                  <a:solidFill>
                    <a:schemeClr val="tx1"/>
                  </a:solidFill>
                </a:ln>
                <a:solidFill>
                  <a:srgbClr val="FF00FF"/>
                </a:solidFill>
              </a:rPr>
              <a:t>Roth.</a:t>
            </a:r>
            <a:r>
              <a:rPr lang="en-AU" dirty="0" smtClean="0"/>
              <a:t> – </a:t>
            </a:r>
            <a:r>
              <a:rPr lang="en-AU" sz="3000" dirty="0" smtClean="0">
                <a:solidFill>
                  <a:srgbClr val="FFFF00"/>
                </a:solidFill>
                <a:latin typeface="Bookman Old Style" pitchFamily="18" charset="0"/>
              </a:rPr>
              <a:t>“</a:t>
            </a:r>
            <a:r>
              <a:rPr lang="en-US" sz="3000" dirty="0" smtClean="0">
                <a:solidFill>
                  <a:srgbClr val="FFFF00"/>
                </a:solidFill>
                <a:latin typeface="Bookman Old Style" pitchFamily="18" charset="0"/>
              </a:rPr>
              <a:t>and pulled out the pin of the loom, and the warp.”</a:t>
            </a:r>
          </a:p>
          <a:p>
            <a:pPr marL="533400" indent="-533400">
              <a:lnSpc>
                <a:spcPct val="95000"/>
              </a:lnSpc>
              <a:spcBef>
                <a:spcPts val="0"/>
              </a:spcBef>
              <a:spcAft>
                <a:spcPts val="600"/>
              </a:spcAft>
            </a:pPr>
            <a:r>
              <a:rPr lang="en-AU" dirty="0" smtClean="0">
                <a:ln w="22225">
                  <a:solidFill>
                    <a:schemeClr val="tx1"/>
                  </a:solidFill>
                </a:ln>
                <a:solidFill>
                  <a:srgbClr val="FF0000"/>
                </a:solidFill>
              </a:rPr>
              <a:t>V.15 </a:t>
            </a:r>
            <a:r>
              <a:rPr lang="en-AU" dirty="0" smtClean="0"/>
              <a:t>– </a:t>
            </a:r>
            <a:r>
              <a:rPr lang="en-AU" dirty="0" smtClean="0">
                <a:solidFill>
                  <a:srgbClr val="00FF00"/>
                </a:solidFill>
              </a:rPr>
              <a:t>“How canst thou say, I love thee” </a:t>
            </a:r>
            <a:r>
              <a:rPr lang="en-AU" dirty="0" smtClean="0"/>
              <a:t>– This scorned woman uses the lowest form of hypocrisy to complete her plot on </a:t>
            </a:r>
            <a:r>
              <a:rPr lang="en-AU" dirty="0" smtClean="0"/>
              <a:t>a duped </a:t>
            </a:r>
            <a:r>
              <a:rPr lang="en-AU" dirty="0" smtClean="0"/>
              <a:t>lover.</a:t>
            </a:r>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295400"/>
          </a:xfrm>
        </p:spPr>
        <p:txBody>
          <a:bodyPr/>
          <a:lstStyle/>
          <a:p>
            <a:pPr>
              <a:lnSpc>
                <a:spcPct val="85000"/>
              </a:lnSpc>
            </a:pPr>
            <a:r>
              <a:rPr lang="en-US" dirty="0" smtClean="0"/>
              <a:t>“She caused him to yield”      </a:t>
            </a:r>
            <a:r>
              <a:rPr lang="en-US" dirty="0" smtClean="0"/>
              <a:t/>
            </a:r>
            <a:br>
              <a:rPr lang="en-US" dirty="0" smtClean="0"/>
            </a:br>
            <a:r>
              <a:rPr lang="en-US" sz="3600" dirty="0" smtClean="0"/>
              <a:t>Compare </a:t>
            </a:r>
            <a:r>
              <a:rPr lang="en-US" sz="3600" dirty="0" smtClean="0">
                <a:ln w="22225">
                  <a:solidFill>
                    <a:schemeClr val="tx1"/>
                  </a:solidFill>
                </a:ln>
                <a:solidFill>
                  <a:srgbClr val="FF0000"/>
                </a:solidFill>
                <a:effectLst/>
              </a:rPr>
              <a:t>Proverbs </a:t>
            </a:r>
            <a:r>
              <a:rPr lang="en-US" sz="3600" dirty="0" smtClean="0">
                <a:ln w="22225">
                  <a:solidFill>
                    <a:schemeClr val="tx1"/>
                  </a:solidFill>
                </a:ln>
                <a:solidFill>
                  <a:srgbClr val="FF0000"/>
                </a:solidFill>
                <a:effectLst/>
              </a:rPr>
              <a:t>7:21</a:t>
            </a:r>
          </a:p>
        </p:txBody>
      </p:sp>
      <p:sp>
        <p:nvSpPr>
          <p:cNvPr id="90115" name="Rectangle 3"/>
          <p:cNvSpPr>
            <a:spLocks noGrp="1" noChangeArrowheads="1"/>
          </p:cNvSpPr>
          <p:nvPr>
            <p:ph type="subTitle" idx="1"/>
          </p:nvPr>
        </p:nvSpPr>
        <p:spPr>
          <a:xfrm>
            <a:off x="256311" y="1343890"/>
            <a:ext cx="8610600" cy="4980710"/>
          </a:xfrm>
        </p:spPr>
        <p:txBody>
          <a:bodyPr/>
          <a:lstStyle/>
          <a:p>
            <a:pPr marL="0" indent="0" algn="just">
              <a:lnSpc>
                <a:spcPct val="85000"/>
              </a:lnSpc>
              <a:spcBef>
                <a:spcPts val="0"/>
              </a:spcBef>
              <a:spcAft>
                <a:spcPts val="600"/>
              </a:spcAft>
              <a:buNone/>
            </a:pPr>
            <a:r>
              <a:rPr lang="en-US" sz="2800" dirty="0" smtClean="0">
                <a:ln w="22225">
                  <a:solidFill>
                    <a:schemeClr val="tx1"/>
                  </a:solidFill>
                </a:ln>
                <a:solidFill>
                  <a:srgbClr val="FF0000"/>
                </a:solidFill>
                <a:latin typeface="Arial" pitchFamily="34" charset="0"/>
                <a:cs typeface="Arial" pitchFamily="34" charset="0"/>
              </a:rPr>
              <a:t>Judges </a:t>
            </a:r>
            <a:r>
              <a:rPr lang="en-US" sz="2800" dirty="0" smtClean="0">
                <a:ln w="22225">
                  <a:solidFill>
                    <a:schemeClr val="tx1"/>
                  </a:solidFill>
                </a:ln>
                <a:solidFill>
                  <a:srgbClr val="FF0000"/>
                </a:solidFill>
                <a:latin typeface="Arial" pitchFamily="34" charset="0"/>
                <a:cs typeface="Arial" pitchFamily="34" charset="0"/>
              </a:rPr>
              <a:t>16:15-16 </a:t>
            </a:r>
            <a:r>
              <a:rPr lang="en-US" sz="2800" dirty="0" smtClean="0">
                <a:latin typeface="Bookman Old Style" pitchFamily="18" charset="0"/>
              </a:rPr>
              <a:t>-</a:t>
            </a:r>
            <a:r>
              <a:rPr lang="en-US" sz="2800" dirty="0" smtClean="0">
                <a:ln w="22225">
                  <a:solidFill>
                    <a:schemeClr val="tx1"/>
                  </a:solidFill>
                </a:ln>
                <a:solidFill>
                  <a:srgbClr val="FF0000"/>
                </a:solidFill>
                <a:latin typeface="Arial" pitchFamily="34" charset="0"/>
                <a:cs typeface="Arial" pitchFamily="34" charset="0"/>
              </a:rPr>
              <a:t> </a:t>
            </a:r>
            <a:r>
              <a:rPr lang="en-US" sz="2800" dirty="0" smtClean="0">
                <a:latin typeface="Bookman Old Style" pitchFamily="18" charset="0"/>
              </a:rPr>
              <a:t>And </a:t>
            </a:r>
            <a:r>
              <a:rPr lang="en-US" sz="2800" dirty="0" smtClean="0">
                <a:latin typeface="Bookman Old Style" pitchFamily="18" charset="0"/>
              </a:rPr>
              <a:t>she said unto him, </a:t>
            </a:r>
            <a:r>
              <a:rPr lang="en-US" sz="2800" dirty="0" smtClean="0">
                <a:solidFill>
                  <a:srgbClr val="00FF00"/>
                </a:solidFill>
                <a:latin typeface="Bookman Old Style" pitchFamily="18" charset="0"/>
              </a:rPr>
              <a:t>How canst thou say, I love thee</a:t>
            </a:r>
            <a:r>
              <a:rPr lang="en-US" sz="2800" dirty="0" smtClean="0">
                <a:latin typeface="Bookman Old Style" pitchFamily="18" charset="0"/>
              </a:rPr>
              <a:t>, when </a:t>
            </a:r>
            <a:r>
              <a:rPr lang="en-US" sz="2800" dirty="0" err="1" smtClean="0">
                <a:latin typeface="Bookman Old Style" pitchFamily="18" charset="0"/>
              </a:rPr>
              <a:t>thine</a:t>
            </a:r>
            <a:r>
              <a:rPr lang="en-US" sz="2800" dirty="0" smtClean="0">
                <a:latin typeface="Bookman Old Style" pitchFamily="18" charset="0"/>
              </a:rPr>
              <a:t> heart is not with me? thou hast </a:t>
            </a:r>
            <a:r>
              <a:rPr lang="en-US" sz="2800" dirty="0" smtClean="0">
                <a:solidFill>
                  <a:srgbClr val="FFFF00"/>
                </a:solidFill>
                <a:latin typeface="Bookman Old Style" pitchFamily="18" charset="0"/>
              </a:rPr>
              <a:t>mocked me these three times</a:t>
            </a:r>
            <a:r>
              <a:rPr lang="en-US" sz="2800" dirty="0" smtClean="0">
                <a:latin typeface="Bookman Old Style" pitchFamily="18" charset="0"/>
              </a:rPr>
              <a:t>, and hast not told me wherein thy great strength </a:t>
            </a:r>
            <a:r>
              <a:rPr lang="en-US" sz="2800" dirty="0" err="1" smtClean="0">
                <a:latin typeface="Bookman Old Style" pitchFamily="18" charset="0"/>
              </a:rPr>
              <a:t>lieth</a:t>
            </a:r>
            <a:r>
              <a:rPr lang="en-US" sz="2800" dirty="0" smtClean="0">
                <a:latin typeface="Bookman Old Style" pitchFamily="18" charset="0"/>
              </a:rPr>
              <a:t>. </a:t>
            </a:r>
          </a:p>
          <a:p>
            <a:pPr marL="0" indent="0" algn="just">
              <a:lnSpc>
                <a:spcPct val="85000"/>
              </a:lnSpc>
              <a:spcBef>
                <a:spcPts val="0"/>
              </a:spcBef>
              <a:spcAft>
                <a:spcPts val="600"/>
              </a:spcAft>
              <a:buNone/>
            </a:pPr>
            <a:r>
              <a:rPr lang="en-US" sz="2800" dirty="0" smtClean="0">
                <a:latin typeface="Bookman Old Style" pitchFamily="18" charset="0"/>
              </a:rPr>
              <a:t>And it came to pass, when she pressed him daily with her words, and </a:t>
            </a:r>
            <a:r>
              <a:rPr lang="en-US" sz="2800" dirty="0" smtClean="0">
                <a:ln>
                  <a:solidFill>
                    <a:schemeClr val="tx1"/>
                  </a:solidFill>
                </a:ln>
                <a:solidFill>
                  <a:srgbClr val="FFC000"/>
                </a:solidFill>
                <a:latin typeface="Bookman Old Style" pitchFamily="18" charset="0"/>
              </a:rPr>
              <a:t>urged him</a:t>
            </a:r>
            <a:r>
              <a:rPr lang="en-US" sz="2800" dirty="0" smtClean="0">
                <a:latin typeface="Bookman Old Style" pitchFamily="18" charset="0"/>
              </a:rPr>
              <a:t>, so that his soul was vexed unto death</a:t>
            </a:r>
            <a:r>
              <a:rPr lang="en-US" sz="2800" dirty="0" smtClean="0">
                <a:latin typeface="Bookman Old Style" pitchFamily="18" charset="0"/>
              </a:rPr>
              <a:t>.</a:t>
            </a:r>
            <a:endParaRPr lang="en-US" sz="2800" dirty="0" smtClean="0">
              <a:latin typeface="Arial" pitchFamily="34" charset="0"/>
              <a:cs typeface="Arial" pitchFamily="34" charset="0"/>
            </a:endParaRPr>
          </a:p>
          <a:p>
            <a:pPr marL="533400" indent="-533400">
              <a:lnSpc>
                <a:spcPct val="95000"/>
              </a:lnSpc>
              <a:spcBef>
                <a:spcPts val="600"/>
              </a:spcBef>
              <a:spcAft>
                <a:spcPts val="600"/>
              </a:spcAft>
            </a:pPr>
            <a:r>
              <a:rPr lang="en-US" dirty="0" smtClean="0"/>
              <a:t>Mentally – </a:t>
            </a:r>
            <a:r>
              <a:rPr lang="en-US" dirty="0" smtClean="0">
                <a:solidFill>
                  <a:srgbClr val="FFFF00"/>
                </a:solidFill>
                <a:latin typeface="Bookman Old Style" pitchFamily="18" charset="0"/>
              </a:rPr>
              <a:t>“with her words”</a:t>
            </a:r>
            <a:r>
              <a:rPr lang="en-US" dirty="0" smtClean="0">
                <a:latin typeface="Bookman Old Style" pitchFamily="18" charset="0"/>
              </a:rPr>
              <a:t>.</a:t>
            </a:r>
          </a:p>
          <a:p>
            <a:pPr marL="533400" indent="-533400">
              <a:lnSpc>
                <a:spcPct val="95000"/>
              </a:lnSpc>
              <a:spcBef>
                <a:spcPts val="0"/>
              </a:spcBef>
              <a:spcAft>
                <a:spcPts val="600"/>
              </a:spcAft>
            </a:pPr>
            <a:r>
              <a:rPr lang="en-US" dirty="0" smtClean="0"/>
              <a:t>Emotionally – </a:t>
            </a:r>
            <a:r>
              <a:rPr lang="en-US" sz="2200" dirty="0" smtClean="0">
                <a:solidFill>
                  <a:srgbClr val="00FF00"/>
                </a:solidFill>
                <a:latin typeface="Bookman Old Style" pitchFamily="18" charset="0"/>
              </a:rPr>
              <a:t>“How canst thou say, I love you”</a:t>
            </a:r>
            <a:r>
              <a:rPr lang="en-US" sz="2200" dirty="0" smtClean="0">
                <a:latin typeface="Bookman Old Style" pitchFamily="18" charset="0"/>
              </a:rPr>
              <a:t>.</a:t>
            </a:r>
          </a:p>
          <a:p>
            <a:pPr marL="533400" indent="-533400">
              <a:lnSpc>
                <a:spcPct val="95000"/>
              </a:lnSpc>
              <a:spcBef>
                <a:spcPts val="0"/>
              </a:spcBef>
              <a:spcAft>
                <a:spcPts val="600"/>
              </a:spcAft>
            </a:pPr>
            <a:r>
              <a:rPr lang="en-US" dirty="0" smtClean="0"/>
              <a:t>Physically – </a:t>
            </a:r>
            <a:r>
              <a:rPr lang="en-US" sz="2400" dirty="0" smtClean="0">
                <a:ln>
                  <a:solidFill>
                    <a:schemeClr val="tx1"/>
                  </a:solidFill>
                </a:ln>
                <a:solidFill>
                  <a:srgbClr val="FFC000"/>
                </a:solidFill>
                <a:latin typeface="Bookman Old Style" pitchFamily="18" charset="0"/>
              </a:rPr>
              <a:t>“urged him” </a:t>
            </a:r>
            <a:r>
              <a:rPr lang="en-US" sz="2400" dirty="0" smtClean="0"/>
              <a:t>(Heb. “to press upon”).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Daily torture ends in death</a:t>
            </a:r>
            <a:endParaRPr lang="en-AU" sz="4400" dirty="0">
              <a:solidFill>
                <a:srgbClr val="FF0000"/>
              </a:solidFill>
            </a:endParaRPr>
          </a:p>
        </p:txBody>
      </p:sp>
      <p:sp>
        <p:nvSpPr>
          <p:cNvPr id="90115" name="Rectangle 3"/>
          <p:cNvSpPr>
            <a:spLocks noGrp="1" noChangeArrowheads="1"/>
          </p:cNvSpPr>
          <p:nvPr>
            <p:ph type="subTitle" idx="1"/>
          </p:nvPr>
        </p:nvSpPr>
        <p:spPr>
          <a:xfrm>
            <a:off x="153840" y="880340"/>
            <a:ext cx="8837760" cy="5520460"/>
          </a:xfrm>
        </p:spPr>
        <p:txBody>
          <a:bodyPr/>
          <a:lstStyle/>
          <a:p>
            <a:pPr marL="534988" indent="-534988">
              <a:lnSpc>
                <a:spcPct val="95000"/>
              </a:lnSpc>
              <a:spcBef>
                <a:spcPts val="0"/>
              </a:spcBef>
              <a:spcAft>
                <a:spcPts val="600"/>
              </a:spcAft>
            </a:pPr>
            <a:r>
              <a:rPr lang="en-AU" dirty="0" smtClean="0">
                <a:ln w="22225">
                  <a:solidFill>
                    <a:schemeClr val="tx1"/>
                  </a:solidFill>
                </a:ln>
                <a:solidFill>
                  <a:srgbClr val="FF0000"/>
                </a:solidFill>
              </a:rPr>
              <a:t>V.16 </a:t>
            </a:r>
            <a:r>
              <a:rPr lang="en-AU" dirty="0" smtClean="0"/>
              <a:t>– </a:t>
            </a:r>
            <a:r>
              <a:rPr lang="en-AU" dirty="0" smtClean="0">
                <a:solidFill>
                  <a:srgbClr val="00FF00"/>
                </a:solidFill>
              </a:rPr>
              <a:t>“pressed”</a:t>
            </a:r>
            <a:r>
              <a:rPr lang="en-AU" dirty="0" smtClean="0"/>
              <a:t> – </a:t>
            </a:r>
            <a:r>
              <a:rPr lang="en-AU" i="1" dirty="0" err="1" smtClean="0"/>
              <a:t>tsuwq</a:t>
            </a:r>
            <a:r>
              <a:rPr lang="en-AU" dirty="0" smtClean="0"/>
              <a:t> – to compress; i.e. oppress, distress. </a:t>
            </a:r>
            <a:r>
              <a:rPr lang="en-AU" dirty="0" smtClean="0">
                <a:ln>
                  <a:solidFill>
                    <a:schemeClr val="tx1"/>
                  </a:solidFill>
                </a:ln>
                <a:solidFill>
                  <a:srgbClr val="FF00FF"/>
                </a:solidFill>
              </a:rPr>
              <a:t>Roth.</a:t>
            </a:r>
            <a:r>
              <a:rPr lang="en-AU" dirty="0" smtClean="0">
                <a:solidFill>
                  <a:srgbClr val="99FF66"/>
                </a:solidFill>
              </a:rPr>
              <a:t> </a:t>
            </a:r>
            <a:r>
              <a:rPr lang="en-AU" dirty="0" smtClean="0"/>
              <a:t>–</a:t>
            </a:r>
            <a:r>
              <a:rPr lang="en-AU" dirty="0" smtClean="0">
                <a:solidFill>
                  <a:srgbClr val="99FF66"/>
                </a:solidFill>
              </a:rPr>
              <a:t> </a:t>
            </a:r>
            <a:r>
              <a:rPr lang="en-AU" dirty="0" smtClean="0">
                <a:solidFill>
                  <a:srgbClr val="FFFF00"/>
                </a:solidFill>
                <a:latin typeface="Bookman Old Style" pitchFamily="18" charset="0"/>
              </a:rPr>
              <a:t>“she urged him with her words continually”</a:t>
            </a:r>
            <a:r>
              <a:rPr lang="en-AU" dirty="0" smtClean="0"/>
              <a:t>.</a:t>
            </a:r>
          </a:p>
          <a:p>
            <a:pPr marL="534988" indent="-534988">
              <a:lnSpc>
                <a:spcPct val="95000"/>
              </a:lnSpc>
              <a:spcBef>
                <a:spcPts val="0"/>
              </a:spcBef>
              <a:spcAft>
                <a:spcPts val="600"/>
              </a:spcAft>
            </a:pPr>
            <a:r>
              <a:rPr lang="en-AU" dirty="0" smtClean="0">
                <a:solidFill>
                  <a:srgbClr val="00FF00"/>
                </a:solidFill>
              </a:rPr>
              <a:t>“urged”</a:t>
            </a:r>
            <a:r>
              <a:rPr lang="en-AU" dirty="0" smtClean="0"/>
              <a:t> – </a:t>
            </a:r>
            <a:r>
              <a:rPr lang="en-AU" i="1" dirty="0" err="1" smtClean="0"/>
              <a:t>alats</a:t>
            </a:r>
            <a:r>
              <a:rPr lang="en-AU" dirty="0" smtClean="0"/>
              <a:t> – to press. </a:t>
            </a:r>
            <a:r>
              <a:rPr lang="en-AU" dirty="0" smtClean="0">
                <a:ln>
                  <a:solidFill>
                    <a:schemeClr val="tx1"/>
                  </a:solidFill>
                </a:ln>
                <a:solidFill>
                  <a:srgbClr val="FF00FF"/>
                </a:solidFill>
              </a:rPr>
              <a:t>Roth. </a:t>
            </a:r>
            <a:r>
              <a:rPr lang="en-AU" dirty="0" smtClean="0"/>
              <a:t>–</a:t>
            </a:r>
            <a:r>
              <a:rPr lang="en-AU" dirty="0" smtClean="0">
                <a:solidFill>
                  <a:srgbClr val="99FF66"/>
                </a:solidFill>
              </a:rPr>
              <a:t> </a:t>
            </a:r>
            <a:r>
              <a:rPr lang="en-AU" dirty="0" smtClean="0">
                <a:solidFill>
                  <a:srgbClr val="FFFF00"/>
                </a:solidFill>
                <a:latin typeface="Bookman Old Style" pitchFamily="18" charset="0"/>
              </a:rPr>
              <a:t>“pressed”</a:t>
            </a:r>
            <a:r>
              <a:rPr lang="en-AU" dirty="0" smtClean="0"/>
              <a:t>.</a:t>
            </a:r>
          </a:p>
          <a:p>
            <a:pPr marL="534988" indent="-534988">
              <a:lnSpc>
                <a:spcPct val="95000"/>
              </a:lnSpc>
              <a:spcBef>
                <a:spcPts val="0"/>
              </a:spcBef>
              <a:spcAft>
                <a:spcPts val="600"/>
              </a:spcAft>
            </a:pPr>
            <a:r>
              <a:rPr lang="en-AU" dirty="0" smtClean="0">
                <a:solidFill>
                  <a:srgbClr val="00FF00"/>
                </a:solidFill>
              </a:rPr>
              <a:t>“vexed”</a:t>
            </a:r>
            <a:r>
              <a:rPr lang="en-AU" dirty="0" smtClean="0"/>
              <a:t> – </a:t>
            </a:r>
            <a:r>
              <a:rPr lang="en-AU" i="1" dirty="0" err="1" smtClean="0"/>
              <a:t>qatsar</a:t>
            </a:r>
            <a:r>
              <a:rPr lang="en-AU" dirty="0" smtClean="0"/>
              <a:t> – to dock off; curtail. </a:t>
            </a:r>
            <a:r>
              <a:rPr lang="en-AU" dirty="0" smtClean="0">
                <a:ln>
                  <a:solidFill>
                    <a:schemeClr val="tx1"/>
                  </a:solidFill>
                </a:ln>
                <a:solidFill>
                  <a:srgbClr val="FF00FF"/>
                </a:solidFill>
              </a:rPr>
              <a:t>Roth.</a:t>
            </a:r>
            <a:r>
              <a:rPr lang="en-AU" dirty="0" smtClean="0">
                <a:solidFill>
                  <a:srgbClr val="99FF66"/>
                </a:solidFill>
              </a:rPr>
              <a:t> – </a:t>
            </a:r>
            <a:r>
              <a:rPr lang="en-AU" dirty="0" smtClean="0">
                <a:solidFill>
                  <a:srgbClr val="FFFF00"/>
                </a:solidFill>
                <a:latin typeface="Bookman Old Style" pitchFamily="18" charset="0"/>
              </a:rPr>
              <a:t>“became impatient”. </a:t>
            </a:r>
            <a:r>
              <a:rPr lang="en-AU" dirty="0" smtClean="0">
                <a:ln>
                  <a:solidFill>
                    <a:schemeClr val="tx1"/>
                  </a:solidFill>
                </a:ln>
                <a:solidFill>
                  <a:srgbClr val="FF00FF"/>
                </a:solidFill>
              </a:rPr>
              <a:t>Int. Bible </a:t>
            </a:r>
            <a:r>
              <a:rPr lang="en-AU" dirty="0" smtClean="0"/>
              <a:t>–</a:t>
            </a:r>
            <a:r>
              <a:rPr lang="en-AU" dirty="0" smtClean="0">
                <a:solidFill>
                  <a:srgbClr val="FFFF66"/>
                </a:solidFill>
              </a:rPr>
              <a:t> </a:t>
            </a:r>
            <a:r>
              <a:rPr lang="en-AU" dirty="0" smtClean="0">
                <a:solidFill>
                  <a:srgbClr val="FFFF00"/>
                </a:solidFill>
                <a:latin typeface="Bookman Old Style" pitchFamily="18" charset="0"/>
              </a:rPr>
              <a:t>“grieved”.</a:t>
            </a:r>
          </a:p>
          <a:p>
            <a:pPr marL="534988" indent="-534988">
              <a:lnSpc>
                <a:spcPct val="95000"/>
              </a:lnSpc>
              <a:spcBef>
                <a:spcPts val="0"/>
              </a:spcBef>
              <a:spcAft>
                <a:spcPts val="600"/>
              </a:spcAft>
            </a:pPr>
            <a:r>
              <a:rPr lang="en-AU" dirty="0" smtClean="0">
                <a:solidFill>
                  <a:srgbClr val="00FF00"/>
                </a:solidFill>
              </a:rPr>
              <a:t>“unto death” </a:t>
            </a:r>
            <a:r>
              <a:rPr lang="en-AU" dirty="0" smtClean="0"/>
              <a:t>– </a:t>
            </a:r>
            <a:r>
              <a:rPr lang="en-AU" i="1" dirty="0" err="1" smtClean="0"/>
              <a:t>muth</a:t>
            </a:r>
            <a:r>
              <a:rPr lang="en-AU" dirty="0" smtClean="0"/>
              <a:t> - </a:t>
            </a:r>
            <a:r>
              <a:rPr lang="en-US" dirty="0" smtClean="0"/>
              <a:t>to die, kill, have one executed. He no longer cared!</a:t>
            </a:r>
            <a:endParaRPr lang="en-AU" dirty="0" smtClean="0"/>
          </a:p>
          <a:p>
            <a:pPr marL="534988" indent="-534988" algn="ctr">
              <a:lnSpc>
                <a:spcPct val="95000"/>
              </a:lnSpc>
              <a:spcBef>
                <a:spcPts val="0"/>
              </a:spcBef>
              <a:spcAft>
                <a:spcPts val="600"/>
              </a:spcAft>
              <a:buNone/>
            </a:pPr>
            <a:r>
              <a:rPr lang="en-AU" sz="3600" i="1" dirty="0" err="1" smtClean="0">
                <a:ln>
                  <a:solidFill>
                    <a:schemeClr val="tx1"/>
                  </a:solidFill>
                </a:ln>
                <a:solidFill>
                  <a:srgbClr val="00FFFF"/>
                </a:solidFill>
                <a:latin typeface="Arial Black" pitchFamily="34" charset="0"/>
              </a:rPr>
              <a:t>Eshtaol</a:t>
            </a:r>
            <a:r>
              <a:rPr lang="en-AU" sz="3600" dirty="0" smtClean="0">
                <a:ln>
                  <a:solidFill>
                    <a:schemeClr val="tx1"/>
                  </a:solidFill>
                </a:ln>
                <a:solidFill>
                  <a:srgbClr val="00FFFF"/>
                </a:solidFill>
                <a:latin typeface="Arial Black" pitchFamily="34" charset="0"/>
              </a:rPr>
              <a:t> prevails!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13855"/>
            <a:ext cx="9144000" cy="685800"/>
          </a:xfrm>
        </p:spPr>
        <p:txBody>
          <a:bodyPr/>
          <a:lstStyle/>
          <a:p>
            <a:r>
              <a:rPr lang="en-AU" sz="4000" dirty="0" smtClean="0"/>
              <a:t>Warning - </a:t>
            </a:r>
            <a:r>
              <a:rPr lang="en-AU" sz="3600" dirty="0" smtClean="0">
                <a:ln w="22225">
                  <a:solidFill>
                    <a:schemeClr val="tx1"/>
                  </a:solidFill>
                </a:ln>
                <a:solidFill>
                  <a:srgbClr val="FF0000"/>
                </a:solidFill>
                <a:effectLst/>
              </a:rPr>
              <a:t>Proverbs 7:21-27</a:t>
            </a:r>
            <a:endParaRPr lang="en-AU" sz="3600" dirty="0">
              <a:solidFill>
                <a:srgbClr val="FF0000"/>
              </a:solidFill>
              <a:effectLst/>
            </a:endParaRPr>
          </a:p>
        </p:txBody>
      </p:sp>
      <p:sp>
        <p:nvSpPr>
          <p:cNvPr id="90115" name="Rectangle 3"/>
          <p:cNvSpPr>
            <a:spLocks noGrp="1" noChangeArrowheads="1"/>
          </p:cNvSpPr>
          <p:nvPr>
            <p:ph type="subTitle" idx="1"/>
          </p:nvPr>
        </p:nvSpPr>
        <p:spPr>
          <a:xfrm>
            <a:off x="250825" y="678870"/>
            <a:ext cx="8713788" cy="5895110"/>
          </a:xfrm>
        </p:spPr>
        <p:txBody>
          <a:bodyPr/>
          <a:lstStyle/>
          <a:p>
            <a:pPr marL="0" indent="0" algn="just">
              <a:lnSpc>
                <a:spcPct val="80000"/>
              </a:lnSpc>
              <a:spcBef>
                <a:spcPct val="0"/>
              </a:spcBef>
              <a:spcAft>
                <a:spcPts val="200"/>
              </a:spcAft>
              <a:buNone/>
            </a:pPr>
            <a:r>
              <a:rPr lang="en-AU" sz="2700" dirty="0" smtClean="0">
                <a:latin typeface="Bookman Old Style" pitchFamily="18" charset="0"/>
              </a:rPr>
              <a:t>With her much fair speech she caused him to yield, with the flattering of her lips she forced him. </a:t>
            </a:r>
          </a:p>
          <a:p>
            <a:pPr marL="0" indent="0" algn="just">
              <a:lnSpc>
                <a:spcPct val="80000"/>
              </a:lnSpc>
              <a:spcBef>
                <a:spcPct val="0"/>
              </a:spcBef>
              <a:spcAft>
                <a:spcPts val="200"/>
              </a:spcAft>
              <a:buNone/>
            </a:pPr>
            <a:r>
              <a:rPr lang="en-AU" sz="2700" dirty="0" smtClean="0">
                <a:latin typeface="Bookman Old Style" pitchFamily="18" charset="0"/>
              </a:rPr>
              <a:t>He </a:t>
            </a:r>
            <a:r>
              <a:rPr lang="en-AU" sz="2700" dirty="0" err="1" smtClean="0">
                <a:latin typeface="Bookman Old Style" pitchFamily="18" charset="0"/>
              </a:rPr>
              <a:t>goeth</a:t>
            </a:r>
            <a:r>
              <a:rPr lang="en-AU" sz="2700" dirty="0" smtClean="0">
                <a:latin typeface="Bookman Old Style" pitchFamily="18" charset="0"/>
              </a:rPr>
              <a:t> after her straightway, as an ox </a:t>
            </a:r>
            <a:r>
              <a:rPr lang="en-AU" sz="2700" dirty="0" err="1" smtClean="0">
                <a:latin typeface="Bookman Old Style" pitchFamily="18" charset="0"/>
              </a:rPr>
              <a:t>goeth</a:t>
            </a:r>
            <a:r>
              <a:rPr lang="en-AU" sz="2700" dirty="0" smtClean="0">
                <a:latin typeface="Bookman Old Style" pitchFamily="18" charset="0"/>
              </a:rPr>
              <a:t> to the slaughter, or as a fool to the correction of the stocks; </a:t>
            </a:r>
          </a:p>
          <a:p>
            <a:pPr marL="0" indent="0" algn="just">
              <a:lnSpc>
                <a:spcPct val="80000"/>
              </a:lnSpc>
              <a:spcBef>
                <a:spcPct val="0"/>
              </a:spcBef>
              <a:spcAft>
                <a:spcPts val="200"/>
              </a:spcAft>
              <a:buNone/>
            </a:pPr>
            <a:r>
              <a:rPr lang="en-AU" sz="2700" dirty="0" smtClean="0">
                <a:latin typeface="Bookman Old Style" pitchFamily="18" charset="0"/>
              </a:rPr>
              <a:t>Till a dart strike through his liver; as a bird </a:t>
            </a:r>
            <a:r>
              <a:rPr lang="en-AU" sz="2700" dirty="0" err="1" smtClean="0">
                <a:latin typeface="Bookman Old Style" pitchFamily="18" charset="0"/>
              </a:rPr>
              <a:t>hasteth</a:t>
            </a:r>
            <a:r>
              <a:rPr lang="en-AU" sz="2700" dirty="0" smtClean="0">
                <a:latin typeface="Bookman Old Style" pitchFamily="18" charset="0"/>
              </a:rPr>
              <a:t> to the snare, and </a:t>
            </a:r>
            <a:r>
              <a:rPr lang="en-AU" sz="2700" dirty="0" err="1" smtClean="0">
                <a:latin typeface="Bookman Old Style" pitchFamily="18" charset="0"/>
              </a:rPr>
              <a:t>knoweth</a:t>
            </a:r>
            <a:r>
              <a:rPr lang="en-AU" sz="2700" dirty="0" smtClean="0">
                <a:latin typeface="Bookman Old Style" pitchFamily="18" charset="0"/>
              </a:rPr>
              <a:t> not that it </a:t>
            </a:r>
            <a:r>
              <a:rPr lang="en-AU" sz="2700" i="1" dirty="0" smtClean="0">
                <a:latin typeface="Bookman Old Style" pitchFamily="18" charset="0"/>
              </a:rPr>
              <a:t>is</a:t>
            </a:r>
            <a:r>
              <a:rPr lang="en-AU" sz="2700" dirty="0" smtClean="0">
                <a:latin typeface="Bookman Old Style" pitchFamily="18" charset="0"/>
              </a:rPr>
              <a:t> for his life. </a:t>
            </a:r>
          </a:p>
          <a:p>
            <a:pPr marL="0" indent="0" algn="just">
              <a:lnSpc>
                <a:spcPct val="80000"/>
              </a:lnSpc>
              <a:spcBef>
                <a:spcPct val="0"/>
              </a:spcBef>
              <a:spcAft>
                <a:spcPts val="200"/>
              </a:spcAft>
              <a:buNone/>
            </a:pPr>
            <a:r>
              <a:rPr lang="en-AU" sz="2700" dirty="0" smtClean="0">
                <a:latin typeface="Bookman Old Style" pitchFamily="18" charset="0"/>
              </a:rPr>
              <a:t>Hearken unto me now therefore, O ye children, and attend to the words of my mouth. </a:t>
            </a:r>
          </a:p>
          <a:p>
            <a:pPr marL="0" indent="0" algn="just">
              <a:lnSpc>
                <a:spcPct val="80000"/>
              </a:lnSpc>
              <a:spcBef>
                <a:spcPct val="0"/>
              </a:spcBef>
              <a:spcAft>
                <a:spcPts val="200"/>
              </a:spcAft>
              <a:buNone/>
            </a:pPr>
            <a:r>
              <a:rPr lang="en-AU" sz="2700" dirty="0" smtClean="0">
                <a:latin typeface="Bookman Old Style" pitchFamily="18" charset="0"/>
              </a:rPr>
              <a:t>Let not thine heart decline to her ways, go not astray in her paths. </a:t>
            </a:r>
          </a:p>
          <a:p>
            <a:pPr marL="0" indent="0" algn="just">
              <a:lnSpc>
                <a:spcPct val="80000"/>
              </a:lnSpc>
              <a:spcBef>
                <a:spcPct val="0"/>
              </a:spcBef>
              <a:spcAft>
                <a:spcPts val="200"/>
              </a:spcAft>
              <a:buNone/>
            </a:pPr>
            <a:r>
              <a:rPr lang="en-AU" sz="2700" dirty="0" smtClean="0">
                <a:latin typeface="Bookman Old Style" pitchFamily="18" charset="0"/>
              </a:rPr>
              <a:t>For she hath cast down many wounded: yea, many strong </a:t>
            </a:r>
            <a:r>
              <a:rPr lang="en-AU" sz="2700" i="1" dirty="0" smtClean="0">
                <a:latin typeface="Bookman Old Style" pitchFamily="18" charset="0"/>
              </a:rPr>
              <a:t>men</a:t>
            </a:r>
            <a:r>
              <a:rPr lang="en-AU" sz="2700" dirty="0" smtClean="0">
                <a:latin typeface="Bookman Old Style" pitchFamily="18" charset="0"/>
              </a:rPr>
              <a:t> have been slain by her. </a:t>
            </a:r>
          </a:p>
          <a:p>
            <a:pPr marL="0" indent="0" algn="just">
              <a:lnSpc>
                <a:spcPct val="80000"/>
              </a:lnSpc>
              <a:spcBef>
                <a:spcPct val="0"/>
              </a:spcBef>
              <a:spcAft>
                <a:spcPts val="200"/>
              </a:spcAft>
              <a:buNone/>
            </a:pPr>
            <a:r>
              <a:rPr lang="en-AU" sz="2700" dirty="0" smtClean="0">
                <a:latin typeface="Bookman Old Style" pitchFamily="18" charset="0"/>
              </a:rPr>
              <a:t>Her house </a:t>
            </a:r>
            <a:r>
              <a:rPr lang="en-AU" sz="2700" i="1" dirty="0" smtClean="0">
                <a:latin typeface="Bookman Old Style" pitchFamily="18" charset="0"/>
              </a:rPr>
              <a:t>is</a:t>
            </a:r>
            <a:r>
              <a:rPr lang="en-AU" sz="2700" dirty="0" smtClean="0">
                <a:latin typeface="Bookman Old Style" pitchFamily="18" charset="0"/>
              </a:rPr>
              <a:t> the way to hell, going down to the chambers of death.</a:t>
            </a:r>
            <a:endParaRPr lang="en-AU" sz="2700" dirty="0" smtClean="0">
              <a:ln w="22225">
                <a:solidFill>
                  <a:schemeClr val="tx1"/>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200" dirty="0" smtClean="0"/>
              <a:t>Capitulation – Covenant forsaken</a:t>
            </a:r>
            <a:endParaRPr lang="en-AU" sz="4200" dirty="0">
              <a:solidFill>
                <a:srgbClr val="FF0000"/>
              </a:solidFill>
            </a:endParaRPr>
          </a:p>
        </p:txBody>
      </p:sp>
      <p:sp>
        <p:nvSpPr>
          <p:cNvPr id="90115" name="Rectangle 3"/>
          <p:cNvSpPr>
            <a:spLocks noGrp="1" noChangeArrowheads="1"/>
          </p:cNvSpPr>
          <p:nvPr>
            <p:ph type="subTitle" idx="1"/>
          </p:nvPr>
        </p:nvSpPr>
        <p:spPr>
          <a:xfrm>
            <a:off x="153839" y="838200"/>
            <a:ext cx="8823905" cy="55626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V.17</a:t>
            </a:r>
            <a:r>
              <a:rPr lang="en-AU" dirty="0" smtClean="0"/>
              <a:t> – </a:t>
            </a:r>
            <a:r>
              <a:rPr lang="en-AU" dirty="0" smtClean="0">
                <a:solidFill>
                  <a:srgbClr val="00FF00"/>
                </a:solidFill>
              </a:rPr>
              <a:t>“all his heart” </a:t>
            </a:r>
            <a:r>
              <a:rPr lang="en-AU" dirty="0" smtClean="0"/>
              <a:t>– Foolish - </a:t>
            </a:r>
            <a:r>
              <a:rPr lang="en-AU" dirty="0" smtClean="0">
                <a:ln w="22225">
                  <a:solidFill>
                    <a:schemeClr val="tx1"/>
                  </a:solidFill>
                </a:ln>
                <a:solidFill>
                  <a:srgbClr val="FF0000"/>
                </a:solidFill>
              </a:rPr>
              <a:t>Prov. 12:23; 29:11; Mic. 7:5</a:t>
            </a:r>
            <a:r>
              <a:rPr lang="en-AU" dirty="0" smtClean="0"/>
              <a:t>. His love for </a:t>
            </a:r>
            <a:r>
              <a:rPr lang="en-AU" dirty="0" err="1" smtClean="0"/>
              <a:t>Nazariteship</a:t>
            </a:r>
            <a:r>
              <a:rPr lang="en-AU" dirty="0" smtClean="0"/>
              <a:t> abandoned.</a:t>
            </a:r>
          </a:p>
          <a:p>
            <a:pPr marL="533400" indent="-533400">
              <a:lnSpc>
                <a:spcPct val="95000"/>
              </a:lnSpc>
              <a:spcBef>
                <a:spcPts val="0"/>
              </a:spcBef>
              <a:spcAft>
                <a:spcPts val="600"/>
              </a:spcAft>
            </a:pPr>
            <a:r>
              <a:rPr lang="en-AU" dirty="0" smtClean="0">
                <a:solidFill>
                  <a:srgbClr val="00FF00"/>
                </a:solidFill>
              </a:rPr>
              <a:t>“a </a:t>
            </a:r>
            <a:r>
              <a:rPr lang="en-AU" dirty="0" err="1" smtClean="0">
                <a:solidFill>
                  <a:srgbClr val="00FF00"/>
                </a:solidFill>
              </a:rPr>
              <a:t>Nazarite</a:t>
            </a:r>
            <a:r>
              <a:rPr lang="en-AU" dirty="0" smtClean="0">
                <a:solidFill>
                  <a:srgbClr val="00FF00"/>
                </a:solidFill>
              </a:rPr>
              <a:t> unto God” </a:t>
            </a:r>
            <a:r>
              <a:rPr lang="en-AU" dirty="0" smtClean="0"/>
              <a:t>– The secret revealed – the commitment abandoned.</a:t>
            </a:r>
          </a:p>
          <a:p>
            <a:pPr marL="533400" indent="-533400">
              <a:lnSpc>
                <a:spcPct val="95000"/>
              </a:lnSpc>
              <a:spcBef>
                <a:spcPts val="0"/>
              </a:spcBef>
              <a:spcAft>
                <a:spcPts val="600"/>
              </a:spcAft>
            </a:pPr>
            <a:r>
              <a:rPr lang="en-AU" dirty="0" smtClean="0">
                <a:solidFill>
                  <a:srgbClr val="00FF00"/>
                </a:solidFill>
              </a:rPr>
              <a:t>“mother’s womb” </a:t>
            </a:r>
            <a:r>
              <a:rPr lang="en-AU" dirty="0" smtClean="0"/>
              <a:t>– Type for all born into Christadelphian families.</a:t>
            </a:r>
          </a:p>
          <a:p>
            <a:pPr marL="533400" indent="-533400">
              <a:lnSpc>
                <a:spcPct val="95000"/>
              </a:lnSpc>
              <a:spcBef>
                <a:spcPts val="0"/>
              </a:spcBef>
              <a:spcAft>
                <a:spcPts val="600"/>
              </a:spcAft>
            </a:pPr>
            <a:r>
              <a:rPr lang="en-AU" dirty="0" smtClean="0">
                <a:solidFill>
                  <a:srgbClr val="00FF00"/>
                </a:solidFill>
              </a:rPr>
              <a:t>“shaven” </a:t>
            </a:r>
            <a:r>
              <a:rPr lang="en-AU" dirty="0" smtClean="0"/>
              <a:t>– Performed either for failure or fulfilment – </a:t>
            </a:r>
            <a:r>
              <a:rPr lang="en-AU" dirty="0" smtClean="0">
                <a:ln w="22225">
                  <a:solidFill>
                    <a:schemeClr val="tx1"/>
                  </a:solidFill>
                </a:ln>
                <a:solidFill>
                  <a:srgbClr val="FF0000"/>
                </a:solidFill>
              </a:rPr>
              <a:t>Num. 6:9,18</a:t>
            </a:r>
            <a:r>
              <a:rPr lang="en-AU" dirty="0" smtClean="0"/>
              <a:t>.</a:t>
            </a:r>
          </a:p>
          <a:p>
            <a:pPr marL="533400" indent="-533400">
              <a:lnSpc>
                <a:spcPct val="95000"/>
              </a:lnSpc>
              <a:spcBef>
                <a:spcPts val="0"/>
              </a:spcBef>
              <a:spcAft>
                <a:spcPts val="600"/>
              </a:spcAft>
            </a:pPr>
            <a:r>
              <a:rPr lang="en-AU" dirty="0" smtClean="0">
                <a:solidFill>
                  <a:srgbClr val="00FF00"/>
                </a:solidFill>
              </a:rPr>
              <a:t>“my strength will go from me” </a:t>
            </a:r>
            <a:r>
              <a:rPr lang="en-AU" dirty="0" smtClean="0"/>
              <a:t>– </a:t>
            </a:r>
            <a:r>
              <a:rPr lang="en-AU" sz="3100" dirty="0" smtClean="0"/>
              <a:t>It was </a:t>
            </a:r>
            <a:r>
              <a:rPr lang="en-AU" sz="3100" dirty="0" smtClean="0">
                <a:ln>
                  <a:solidFill>
                    <a:schemeClr val="tx1"/>
                  </a:solidFill>
                </a:ln>
                <a:solidFill>
                  <a:srgbClr val="00FFFF"/>
                </a:solidFill>
              </a:rPr>
              <a:t>God’s strength </a:t>
            </a:r>
            <a:r>
              <a:rPr lang="en-AU" sz="3100" dirty="0" smtClean="0"/>
              <a:t>that would leave him – </a:t>
            </a:r>
            <a:r>
              <a:rPr lang="en-AU" sz="3100" dirty="0" smtClean="0">
                <a:ln w="22225">
                  <a:solidFill>
                    <a:schemeClr val="tx1"/>
                  </a:solidFill>
                </a:ln>
                <a:solidFill>
                  <a:srgbClr val="FF0000"/>
                </a:solidFill>
              </a:rPr>
              <a:t>v.20</a:t>
            </a:r>
            <a:r>
              <a:rPr lang="en-AU" sz="3100" dirty="0" smtClean="0"/>
              <a:t>.</a:t>
            </a:r>
            <a:endParaRPr lang="en-AU"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Yahweh departs from Samson</a:t>
            </a:r>
            <a:endParaRPr lang="en-AU" sz="4400" dirty="0">
              <a:solidFill>
                <a:srgbClr val="FF0000"/>
              </a:solidFill>
            </a:endParaRPr>
          </a:p>
        </p:txBody>
      </p:sp>
      <p:sp>
        <p:nvSpPr>
          <p:cNvPr id="90115" name="Rectangle 3"/>
          <p:cNvSpPr>
            <a:spLocks noGrp="1" noChangeArrowheads="1"/>
          </p:cNvSpPr>
          <p:nvPr>
            <p:ph type="subTitle" idx="1"/>
          </p:nvPr>
        </p:nvSpPr>
        <p:spPr>
          <a:xfrm>
            <a:off x="126130" y="796635"/>
            <a:ext cx="8865470" cy="55626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V.18</a:t>
            </a:r>
            <a:r>
              <a:rPr lang="en-AU" dirty="0" smtClean="0"/>
              <a:t> – </a:t>
            </a:r>
            <a:r>
              <a:rPr lang="en-AU" dirty="0" smtClean="0">
                <a:solidFill>
                  <a:srgbClr val="00FF00"/>
                </a:solidFill>
              </a:rPr>
              <a:t>“money in their hand”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brought up the silver in their hand.” </a:t>
            </a:r>
            <a:r>
              <a:rPr lang="en-US" dirty="0" smtClean="0"/>
              <a:t>They knew their woman had won.</a:t>
            </a:r>
          </a:p>
          <a:p>
            <a:pPr marL="533400" indent="-533400">
              <a:lnSpc>
                <a:spcPct val="95000"/>
              </a:lnSpc>
              <a:spcBef>
                <a:spcPts val="0"/>
              </a:spcBef>
              <a:spcAft>
                <a:spcPts val="600"/>
              </a:spcAft>
            </a:pPr>
            <a:r>
              <a:rPr lang="en-AU" dirty="0" smtClean="0">
                <a:ln w="22225">
                  <a:solidFill>
                    <a:schemeClr val="tx1"/>
                  </a:solidFill>
                </a:ln>
                <a:solidFill>
                  <a:srgbClr val="FF0000"/>
                </a:solidFill>
              </a:rPr>
              <a:t>V.19</a:t>
            </a:r>
            <a:r>
              <a:rPr lang="en-AU" dirty="0" smtClean="0"/>
              <a:t> – </a:t>
            </a:r>
            <a:r>
              <a:rPr lang="en-AU" dirty="0" smtClean="0">
                <a:solidFill>
                  <a:srgbClr val="00FF00"/>
                </a:solidFill>
              </a:rPr>
              <a:t>“sleep upon her knees” </a:t>
            </a:r>
            <a:r>
              <a:rPr lang="en-AU" dirty="0" smtClean="0"/>
              <a:t>– She wanted to feel his weakness.</a:t>
            </a:r>
          </a:p>
          <a:p>
            <a:pPr marL="533400" indent="-533400">
              <a:lnSpc>
                <a:spcPct val="95000"/>
              </a:lnSpc>
              <a:spcBef>
                <a:spcPts val="0"/>
              </a:spcBef>
              <a:spcAft>
                <a:spcPts val="600"/>
              </a:spcAft>
            </a:pPr>
            <a:r>
              <a:rPr lang="en-AU" dirty="0" smtClean="0">
                <a:solidFill>
                  <a:srgbClr val="00FF00"/>
                </a:solidFill>
              </a:rPr>
              <a:t>“she began to afflict him”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she began to humble him.”</a:t>
            </a:r>
          </a:p>
          <a:p>
            <a:pPr marL="533400" indent="-533400">
              <a:lnSpc>
                <a:spcPct val="95000"/>
              </a:lnSpc>
              <a:spcBef>
                <a:spcPts val="0"/>
              </a:spcBef>
              <a:spcAft>
                <a:spcPts val="600"/>
              </a:spcAft>
            </a:pPr>
            <a:r>
              <a:rPr lang="en-AU" dirty="0" smtClean="0">
                <a:ln w="22225">
                  <a:solidFill>
                    <a:schemeClr val="tx1"/>
                  </a:solidFill>
                </a:ln>
                <a:solidFill>
                  <a:srgbClr val="FF0000"/>
                </a:solidFill>
              </a:rPr>
              <a:t>V.20</a:t>
            </a:r>
            <a:r>
              <a:rPr lang="en-AU" dirty="0" smtClean="0"/>
              <a:t> – </a:t>
            </a:r>
            <a:r>
              <a:rPr lang="en-AU" dirty="0" smtClean="0">
                <a:solidFill>
                  <a:srgbClr val="00FF00"/>
                </a:solidFill>
              </a:rPr>
              <a:t>“as at other times”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as time after time.”</a:t>
            </a:r>
          </a:p>
          <a:p>
            <a:pPr marL="533400" indent="-533400">
              <a:lnSpc>
                <a:spcPct val="95000"/>
              </a:lnSpc>
              <a:spcBef>
                <a:spcPts val="0"/>
              </a:spcBef>
              <a:spcAft>
                <a:spcPts val="600"/>
              </a:spcAft>
            </a:pPr>
            <a:r>
              <a:rPr lang="en-AU" dirty="0" smtClean="0">
                <a:solidFill>
                  <a:srgbClr val="00FF00"/>
                </a:solidFill>
              </a:rPr>
              <a:t>“shake myself” </a:t>
            </a:r>
            <a:r>
              <a:rPr lang="en-AU" dirty="0" smtClean="0"/>
              <a:t>– </a:t>
            </a:r>
            <a:r>
              <a:rPr lang="en-AU" i="1" dirty="0" err="1" smtClean="0"/>
              <a:t>na’ar</a:t>
            </a:r>
            <a:r>
              <a:rPr lang="en-AU" dirty="0" smtClean="0"/>
              <a:t> - </a:t>
            </a:r>
            <a:r>
              <a:rPr lang="en-US" dirty="0" smtClean="0"/>
              <a:t>rustling of mane, </a:t>
            </a:r>
            <a:r>
              <a:rPr lang="en-US" sz="2800" dirty="0" smtClean="0"/>
              <a:t>(accompanies the lion’s roar); to tumble about.</a:t>
            </a:r>
            <a:endParaRPr lang="en-AU" sz="2800" dirty="0" smtClean="0"/>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Gaza revisited tragically</a:t>
            </a:r>
            <a:endParaRPr lang="en-AU" sz="4400" dirty="0">
              <a:solidFill>
                <a:srgbClr val="FF0000"/>
              </a:solidFill>
            </a:endParaRPr>
          </a:p>
        </p:txBody>
      </p:sp>
      <p:sp>
        <p:nvSpPr>
          <p:cNvPr id="90115" name="Rectangle 3"/>
          <p:cNvSpPr>
            <a:spLocks noGrp="1" noChangeArrowheads="1"/>
          </p:cNvSpPr>
          <p:nvPr>
            <p:ph type="subTitle" idx="1"/>
          </p:nvPr>
        </p:nvSpPr>
        <p:spPr>
          <a:xfrm>
            <a:off x="152400" y="838200"/>
            <a:ext cx="8812213" cy="55626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V.20 </a:t>
            </a:r>
            <a:r>
              <a:rPr lang="en-AU" dirty="0" smtClean="0"/>
              <a:t>– </a:t>
            </a:r>
            <a:r>
              <a:rPr lang="en-AU" dirty="0" smtClean="0">
                <a:solidFill>
                  <a:srgbClr val="00FF00"/>
                </a:solidFill>
              </a:rPr>
              <a:t>“Yahweh was departed from him” </a:t>
            </a:r>
            <a:r>
              <a:rPr lang="en-AU" dirty="0" smtClean="0"/>
              <a:t>– The principle – </a:t>
            </a:r>
            <a:r>
              <a:rPr lang="en-AU" dirty="0" smtClean="0">
                <a:ln w="22225">
                  <a:solidFill>
                    <a:schemeClr val="tx1"/>
                  </a:solidFill>
                </a:ln>
                <a:solidFill>
                  <a:srgbClr val="FF0000"/>
                </a:solidFill>
              </a:rPr>
              <a:t>James 4:8; </a:t>
            </a:r>
            <a:r>
              <a:rPr lang="en-AU" dirty="0" err="1" smtClean="0">
                <a:ln w="22225">
                  <a:solidFill>
                    <a:schemeClr val="tx1"/>
                  </a:solidFill>
                </a:ln>
                <a:solidFill>
                  <a:srgbClr val="FF0000"/>
                </a:solidFill>
              </a:rPr>
              <a:t>Ecc</a:t>
            </a:r>
            <a:r>
              <a:rPr lang="en-AU" dirty="0" smtClean="0">
                <a:ln w="22225">
                  <a:solidFill>
                    <a:schemeClr val="tx1"/>
                  </a:solidFill>
                </a:ln>
                <a:solidFill>
                  <a:srgbClr val="FF0000"/>
                </a:solidFill>
              </a:rPr>
              <a:t>. 7:26</a:t>
            </a:r>
            <a:r>
              <a:rPr lang="en-AU" dirty="0" smtClean="0"/>
              <a:t>.</a:t>
            </a:r>
          </a:p>
          <a:p>
            <a:pPr marL="533400" indent="-533400">
              <a:lnSpc>
                <a:spcPct val="95000"/>
              </a:lnSpc>
              <a:spcBef>
                <a:spcPts val="0"/>
              </a:spcBef>
              <a:spcAft>
                <a:spcPts val="600"/>
              </a:spcAft>
            </a:pPr>
            <a:r>
              <a:rPr lang="en-AU" dirty="0" smtClean="0">
                <a:ln w="22225">
                  <a:solidFill>
                    <a:schemeClr val="tx1"/>
                  </a:solidFill>
                </a:ln>
                <a:solidFill>
                  <a:srgbClr val="FF0000"/>
                </a:solidFill>
              </a:rPr>
              <a:t>V.21</a:t>
            </a:r>
            <a:r>
              <a:rPr lang="en-AU" dirty="0" smtClean="0"/>
              <a:t> – </a:t>
            </a:r>
            <a:r>
              <a:rPr lang="en-AU" dirty="0" smtClean="0">
                <a:solidFill>
                  <a:srgbClr val="00FF00"/>
                </a:solidFill>
              </a:rPr>
              <a:t>“put out” </a:t>
            </a:r>
            <a:r>
              <a:rPr lang="en-AU" dirty="0" smtClean="0"/>
              <a:t>– </a:t>
            </a:r>
            <a:r>
              <a:rPr lang="en-AU" i="1" dirty="0" err="1" smtClean="0"/>
              <a:t>naqar</a:t>
            </a:r>
            <a:r>
              <a:rPr lang="en-AU" i="1" dirty="0" smtClean="0"/>
              <a:t> </a:t>
            </a:r>
            <a:r>
              <a:rPr lang="en-AU" dirty="0" smtClean="0"/>
              <a:t>- </a:t>
            </a:r>
            <a:r>
              <a:rPr lang="en-US" dirty="0" smtClean="0"/>
              <a:t>to bore, pick, dig, pick out.</a:t>
            </a:r>
            <a:endParaRPr lang="en-AU" dirty="0" smtClean="0"/>
          </a:p>
          <a:p>
            <a:pPr marL="533400" indent="-533400">
              <a:lnSpc>
                <a:spcPct val="95000"/>
              </a:lnSpc>
              <a:spcBef>
                <a:spcPts val="0"/>
              </a:spcBef>
              <a:spcAft>
                <a:spcPts val="600"/>
              </a:spcAft>
            </a:pPr>
            <a:r>
              <a:rPr lang="en-AU" dirty="0" smtClean="0">
                <a:solidFill>
                  <a:srgbClr val="00FF00"/>
                </a:solidFill>
              </a:rPr>
              <a:t>“eyes” </a:t>
            </a:r>
            <a:r>
              <a:rPr lang="en-AU" dirty="0" smtClean="0"/>
              <a:t>– Symbol of spiritual intelligence, but Samson’s greatest enemy. Now blind he could ‘see’.</a:t>
            </a:r>
          </a:p>
          <a:p>
            <a:pPr marL="533400" indent="-533400">
              <a:lnSpc>
                <a:spcPct val="95000"/>
              </a:lnSpc>
              <a:spcBef>
                <a:spcPts val="0"/>
              </a:spcBef>
              <a:spcAft>
                <a:spcPts val="600"/>
              </a:spcAft>
            </a:pPr>
            <a:r>
              <a:rPr lang="en-AU" dirty="0" smtClean="0">
                <a:solidFill>
                  <a:srgbClr val="00FF00"/>
                </a:solidFill>
              </a:rPr>
              <a:t>“fetters of brass” </a:t>
            </a:r>
            <a:r>
              <a:rPr lang="en-AU" dirty="0" smtClean="0"/>
              <a:t>– </a:t>
            </a:r>
            <a:r>
              <a:rPr lang="en-AU" dirty="0" err="1" smtClean="0">
                <a:ln>
                  <a:solidFill>
                    <a:schemeClr val="tx1"/>
                  </a:solidFill>
                </a:ln>
                <a:solidFill>
                  <a:srgbClr val="FF00FF"/>
                </a:solidFill>
              </a:rPr>
              <a:t>Ygs</a:t>
            </a:r>
            <a:r>
              <a:rPr lang="en-AU" dirty="0" smtClean="0">
                <a:ln>
                  <a:solidFill>
                    <a:schemeClr val="tx1"/>
                  </a:solidFill>
                </a:ln>
                <a:solidFill>
                  <a:srgbClr val="FF00FF"/>
                </a:solidFill>
              </a:rPr>
              <a:t>. Lit. </a:t>
            </a:r>
            <a:r>
              <a:rPr lang="en-AU" dirty="0" smtClean="0"/>
              <a:t>–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two brazen fetters.”</a:t>
            </a:r>
            <a:r>
              <a:rPr lang="en-US" dirty="0" smtClean="0">
                <a:solidFill>
                  <a:srgbClr val="FFFF00"/>
                </a:solidFill>
              </a:rPr>
              <a:t> </a:t>
            </a:r>
            <a:r>
              <a:rPr lang="en-US" dirty="0" smtClean="0"/>
              <a:t>Symbol of flesh.</a:t>
            </a:r>
          </a:p>
          <a:p>
            <a:pPr marL="533400" indent="-533400">
              <a:lnSpc>
                <a:spcPct val="95000"/>
              </a:lnSpc>
              <a:spcBef>
                <a:spcPts val="0"/>
              </a:spcBef>
              <a:spcAft>
                <a:spcPts val="600"/>
              </a:spcAft>
            </a:pPr>
            <a:r>
              <a:rPr lang="en-AU" dirty="0" smtClean="0">
                <a:solidFill>
                  <a:srgbClr val="00FF00"/>
                </a:solidFill>
              </a:rPr>
              <a:t>“grind” </a:t>
            </a:r>
            <a:r>
              <a:rPr lang="en-AU" dirty="0" smtClean="0"/>
              <a:t>– The work of women (</a:t>
            </a:r>
            <a:r>
              <a:rPr lang="en-AU" dirty="0" smtClean="0">
                <a:ln w="22225">
                  <a:solidFill>
                    <a:schemeClr val="tx1"/>
                  </a:solidFill>
                </a:ln>
                <a:solidFill>
                  <a:srgbClr val="FF0000"/>
                </a:solidFill>
              </a:rPr>
              <a:t>Job 31:10</a:t>
            </a:r>
            <a:r>
              <a:rPr lang="en-AU" dirty="0" smtClean="0"/>
              <a:t>) or animals. It is all very poetic.</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Tragic ironies </a:t>
            </a:r>
            <a:r>
              <a:rPr lang="en-AU" sz="4000" dirty="0" smtClean="0"/>
              <a:t>– </a:t>
            </a:r>
            <a:r>
              <a:rPr lang="en-AU" sz="4000" dirty="0" smtClean="0">
                <a:ln w="22225">
                  <a:solidFill>
                    <a:schemeClr val="tx1"/>
                  </a:solidFill>
                </a:ln>
                <a:solidFill>
                  <a:srgbClr val="FF0000"/>
                </a:solidFill>
                <a:effectLst/>
              </a:rPr>
              <a:t>Judges 15 &amp; 16</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250825" y="921326"/>
            <a:ext cx="8713788" cy="3581400"/>
          </a:xfrm>
        </p:spPr>
        <p:txBody>
          <a:bodyPr/>
          <a:lstStyle/>
          <a:p>
            <a:pPr marL="533400" indent="-533400">
              <a:lnSpc>
                <a:spcPct val="95000"/>
              </a:lnSpc>
              <a:buFont typeface="+mj-lt"/>
              <a:buAutoNum type="arabicPeriod"/>
            </a:pPr>
            <a:r>
              <a:rPr lang="en-AU" dirty="0" smtClean="0"/>
              <a:t>Destroyed Philistine crops – Now ends up grinding their grain.</a:t>
            </a:r>
          </a:p>
          <a:p>
            <a:pPr marL="533400" indent="-533400">
              <a:lnSpc>
                <a:spcPct val="95000"/>
              </a:lnSpc>
              <a:buFont typeface="+mj-lt"/>
              <a:buAutoNum type="arabicPeriod"/>
            </a:pPr>
            <a:r>
              <a:rPr lang="en-AU" dirty="0" smtClean="0"/>
              <a:t>Slew 1,000 with the jawbone of an ass – Now doing the work of an ass as a beast of burden.</a:t>
            </a:r>
          </a:p>
          <a:p>
            <a:pPr marL="533400" indent="-533400">
              <a:lnSpc>
                <a:spcPct val="95000"/>
              </a:lnSpc>
              <a:buFont typeface="+mj-lt"/>
              <a:buAutoNum type="arabicPeriod"/>
            </a:pPr>
            <a:r>
              <a:rPr lang="en-AU" dirty="0" smtClean="0"/>
              <a:t>Could not leave Philistine women alone – Now performs women’s work.</a:t>
            </a:r>
            <a:endParaRPr lang="en-AU" dirty="0"/>
          </a:p>
        </p:txBody>
      </p:sp>
      <p:pic>
        <p:nvPicPr>
          <p:cNvPr id="4" name="Picture 3" descr="samson-grinding-in-prison-at-gaza-judges-15-21.jpg"/>
          <p:cNvPicPr>
            <a:picLocks noChangeAspect="1"/>
          </p:cNvPicPr>
          <p:nvPr/>
        </p:nvPicPr>
        <p:blipFill>
          <a:blip r:embed="rId2" cstate="print"/>
          <a:srcRect l="4918" t="6557" r="4918" b="8197"/>
          <a:stretch>
            <a:fillRect/>
          </a:stretch>
        </p:blipFill>
        <p:spPr>
          <a:xfrm>
            <a:off x="5812694" y="4495800"/>
            <a:ext cx="3331306" cy="2362199"/>
          </a:xfrm>
          <a:prstGeom prst="rect">
            <a:avLst/>
          </a:prstGeom>
        </p:spPr>
      </p:pic>
      <p:sp>
        <p:nvSpPr>
          <p:cNvPr id="5" name="TextBox 4"/>
          <p:cNvSpPr txBox="1"/>
          <p:nvPr/>
        </p:nvSpPr>
        <p:spPr>
          <a:xfrm>
            <a:off x="422565" y="4502725"/>
            <a:ext cx="5334000" cy="1865126"/>
          </a:xfrm>
          <a:prstGeom prst="rect">
            <a:avLst/>
          </a:prstGeom>
          <a:noFill/>
        </p:spPr>
        <p:txBody>
          <a:bodyPr wrap="square" rtlCol="0">
            <a:spAutoFit/>
          </a:bodyPr>
          <a:lstStyle/>
          <a:p>
            <a:pPr algn="ctr">
              <a:lnSpc>
                <a:spcPct val="90000"/>
              </a:lnSpc>
            </a:pPr>
            <a:r>
              <a:rPr lang="en-US" sz="3200" dirty="0" smtClean="0">
                <a:solidFill>
                  <a:srgbClr val="00FF00"/>
                </a:solidFill>
                <a:latin typeface="Arial Black" pitchFamily="34" charset="0"/>
              </a:rPr>
              <a:t>Poetic outcomes are designed to turn men from folly, not just bring justice!</a:t>
            </a:r>
            <a:endParaRPr lang="en-US" sz="3200" dirty="0">
              <a:solidFill>
                <a:srgbClr val="00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0" y="609600"/>
            <a:ext cx="9144000" cy="1447800"/>
          </a:xfrm>
        </p:spPr>
        <p:txBody>
          <a:bodyPr/>
          <a:lstStyle/>
          <a:p>
            <a:pPr marL="0" indent="0" algn="ctr">
              <a:lnSpc>
                <a:spcPct val="95000"/>
              </a:lnSpc>
              <a:buFont typeface="Wingdings" pitchFamily="2" charset="2"/>
              <a:buNone/>
            </a:pPr>
            <a:r>
              <a:rPr lang="en-AU" sz="7200" dirty="0">
                <a:ln>
                  <a:solidFill>
                    <a:schemeClr val="tx1"/>
                  </a:solidFill>
                </a:ln>
                <a:solidFill>
                  <a:srgbClr val="FF0066"/>
                </a:solidFill>
                <a:effectLst>
                  <a:outerShdw blurRad="38100" dist="38100" dir="2700000" algn="tl">
                    <a:srgbClr val="FFFFFF"/>
                  </a:outerShdw>
                </a:effectLst>
                <a:latin typeface="Monotype Corsiva" pitchFamily="66" charset="0"/>
              </a:rPr>
              <a:t>Next </a:t>
            </a:r>
            <a:r>
              <a:rPr lang="en-AU" sz="7200" dirty="0" smtClean="0">
                <a:ln>
                  <a:solidFill>
                    <a:schemeClr val="tx1"/>
                  </a:solidFill>
                </a:ln>
                <a:solidFill>
                  <a:srgbClr val="FF0066"/>
                </a:solidFill>
                <a:effectLst>
                  <a:outerShdw blurRad="38100" dist="38100" dir="2700000" algn="tl">
                    <a:srgbClr val="FFFFFF"/>
                  </a:outerShdw>
                </a:effectLst>
                <a:latin typeface="Monotype Corsiva" pitchFamily="66" charset="0"/>
              </a:rPr>
              <a:t>Study </a:t>
            </a:r>
            <a:r>
              <a:rPr lang="en-AU" sz="5400" dirty="0" smtClean="0">
                <a:ln>
                  <a:solidFill>
                    <a:schemeClr val="tx1"/>
                  </a:solidFill>
                </a:ln>
                <a:solidFill>
                  <a:srgbClr val="FF0066"/>
                </a:solidFill>
                <a:effectLst>
                  <a:outerShdw blurRad="38100" dist="38100" dir="2700000" algn="tl">
                    <a:srgbClr val="FFFFFF"/>
                  </a:outerShdw>
                </a:effectLst>
                <a:latin typeface="Monotype Corsiva" pitchFamily="66" charset="0"/>
              </a:rPr>
              <a:t>(God </a:t>
            </a:r>
            <a:r>
              <a:rPr lang="en-AU" sz="5400" dirty="0">
                <a:ln>
                  <a:solidFill>
                    <a:schemeClr val="tx1"/>
                  </a:solidFill>
                </a:ln>
                <a:solidFill>
                  <a:srgbClr val="FF0066"/>
                </a:solidFill>
                <a:effectLst>
                  <a:outerShdw blurRad="38100" dist="38100" dir="2700000" algn="tl">
                    <a:srgbClr val="FFFFFF"/>
                  </a:outerShdw>
                </a:effectLst>
                <a:latin typeface="Monotype Corsiva" pitchFamily="66" charset="0"/>
              </a:rPr>
              <a:t>willing)</a:t>
            </a:r>
          </a:p>
        </p:txBody>
      </p:sp>
      <p:sp>
        <p:nvSpPr>
          <p:cNvPr id="36869" name="Rectangle 5"/>
          <p:cNvSpPr>
            <a:spLocks noChangeArrowheads="1"/>
          </p:cNvSpPr>
          <p:nvPr/>
        </p:nvSpPr>
        <p:spPr bwMode="auto">
          <a:xfrm>
            <a:off x="381000" y="2667000"/>
            <a:ext cx="4876800" cy="2462213"/>
          </a:xfrm>
          <a:prstGeom prst="rect">
            <a:avLst/>
          </a:prstGeom>
          <a:noFill/>
          <a:ln w="9525">
            <a:noFill/>
            <a:miter lim="800000"/>
            <a:headEnd/>
            <a:tailEnd/>
          </a:ln>
          <a:effectLst/>
        </p:spPr>
        <p:txBody>
          <a:bodyPr wrap="square">
            <a:spAutoFit/>
          </a:bodyPr>
          <a:lstStyle/>
          <a:p>
            <a:pPr algn="ctr">
              <a:lnSpc>
                <a:spcPct val="90000"/>
              </a:lnSpc>
              <a:spcBef>
                <a:spcPts val="12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6 –</a:t>
            </a:r>
          </a:p>
          <a:p>
            <a:pPr algn="ctr">
              <a:lnSpc>
                <a:spcPct val="90000"/>
              </a:lnSpc>
              <a:spcBef>
                <a:spcPts val="1200"/>
              </a:spcBef>
            </a:pPr>
            <a:r>
              <a:rPr lang="en-US" sz="4000" dirty="0" smtClean="0">
                <a:solidFill>
                  <a:srgbClr val="FFFF00"/>
                </a:solidFill>
                <a:latin typeface="Arial Black" pitchFamily="34" charset="0"/>
              </a:rPr>
              <a:t>“God's strength made perfect in weakness ”</a:t>
            </a:r>
            <a:endParaRPr lang="en-AU" sz="4000" dirty="0">
              <a:solidFill>
                <a:srgbClr val="FFFF00"/>
              </a:solidFill>
              <a:latin typeface="Arial Black" pitchFamily="34" charset="0"/>
            </a:endParaRPr>
          </a:p>
        </p:txBody>
      </p:sp>
      <p:pic>
        <p:nvPicPr>
          <p:cNvPr id="4" name="Picture 3" descr="Samson death.jpg"/>
          <p:cNvPicPr>
            <a:picLocks noChangeAspect="1"/>
          </p:cNvPicPr>
          <p:nvPr/>
        </p:nvPicPr>
        <p:blipFill>
          <a:blip r:embed="rId2" cstate="print"/>
          <a:stretch>
            <a:fillRect/>
          </a:stretch>
        </p:blipFill>
        <p:spPr>
          <a:xfrm>
            <a:off x="5789105" y="2362200"/>
            <a:ext cx="3354896" cy="4495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sp>
        <p:nvSpPr>
          <p:cNvPr id="90115" name="Rectangle 3"/>
          <p:cNvSpPr>
            <a:spLocks noGrp="1" noChangeArrowheads="1"/>
          </p:cNvSpPr>
          <p:nvPr>
            <p:ph type="subTitle" idx="1"/>
          </p:nvPr>
        </p:nvSpPr>
        <p:spPr>
          <a:xfrm>
            <a:off x="250825" y="908050"/>
            <a:ext cx="8713788" cy="5400675"/>
          </a:xfrm>
        </p:spPr>
        <p:txBody>
          <a:bodyPr/>
          <a:lstStyle/>
          <a:p>
            <a:pPr marL="533400" indent="-533400">
              <a:lnSpc>
                <a:spcPct val="95000"/>
              </a:lnSpc>
            </a:pP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Shephela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2" name="Group 9"/>
          <p:cNvGrpSpPr>
            <a:grpSpLocks/>
          </p:cNvGrpSpPr>
          <p:nvPr/>
        </p:nvGrpSpPr>
        <p:grpSpPr bwMode="auto">
          <a:xfrm>
            <a:off x="0" y="2133600"/>
            <a:ext cx="1116013" cy="1008063"/>
            <a:chOff x="0" y="1344"/>
            <a:chExt cx="703" cy="635"/>
          </a:xfrm>
        </p:grpSpPr>
        <p:sp>
          <p:nvSpPr>
            <p:cNvPr id="33797" name="Text Box 5"/>
            <p:cNvSpPr txBox="1">
              <a:spLocks noChangeArrowheads="1"/>
            </p:cNvSpPr>
            <p:nvPr/>
          </p:nvSpPr>
          <p:spPr bwMode="auto">
            <a:xfrm>
              <a:off x="0" y="1344"/>
              <a:ext cx="703" cy="327"/>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en-AU" sz="2800" b="1" dirty="0" smtClean="0">
                  <a:solidFill>
                    <a:srgbClr val="000000"/>
                  </a:solidFill>
                  <a:latin typeface="+mj-lt"/>
                </a:rPr>
                <a:t>Gaza</a:t>
              </a:r>
            </a:p>
          </p:txBody>
        </p:sp>
        <p:sp>
          <p:nvSpPr>
            <p:cNvPr id="33798" name="AutoShape 6"/>
            <p:cNvSpPr>
              <a:spLocks noChangeArrowheads="1"/>
            </p:cNvSpPr>
            <p:nvPr/>
          </p:nvSpPr>
          <p:spPr bwMode="auto">
            <a:xfrm>
              <a:off x="114" y="1706"/>
              <a:ext cx="317" cy="273"/>
            </a:xfrm>
            <a:prstGeom prst="star5">
              <a:avLst/>
            </a:prstGeom>
            <a:solidFill>
              <a:srgbClr val="FFFF00"/>
            </a:solidFill>
            <a:ln w="38100">
              <a:solidFill>
                <a:srgbClr val="CC0000"/>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grpSp>
      <p:sp>
        <p:nvSpPr>
          <p:cNvPr id="33799" name="Text Box 7"/>
          <p:cNvSpPr txBox="1">
            <a:spLocks noChangeArrowheads="1"/>
          </p:cNvSpPr>
          <p:nvPr/>
        </p:nvSpPr>
        <p:spPr bwMode="auto">
          <a:xfrm>
            <a:off x="468313" y="5445125"/>
            <a:ext cx="5616575" cy="1200329"/>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fontAlgn="base">
              <a:spcBef>
                <a:spcPct val="50000"/>
              </a:spcBef>
              <a:spcAft>
                <a:spcPct val="0"/>
              </a:spcAft>
            </a:pPr>
            <a:r>
              <a:rPr lang="en-AU" sz="3600" b="1" dirty="0" smtClean="0">
                <a:ln w="6350">
                  <a:solidFill>
                    <a:schemeClr val="tx1"/>
                  </a:solidFill>
                </a:ln>
                <a:solidFill>
                  <a:srgbClr val="000099"/>
                </a:solidFill>
                <a:latin typeface="Bookman Old Style" pitchFamily="18" charset="0"/>
              </a:rPr>
              <a:t>“Then went Samson to Gaza”</a:t>
            </a:r>
          </a:p>
        </p:txBody>
      </p:sp>
      <p:sp>
        <p:nvSpPr>
          <p:cNvPr id="33800" name="Freeform 8"/>
          <p:cNvSpPr>
            <a:spLocks/>
          </p:cNvSpPr>
          <p:nvPr/>
        </p:nvSpPr>
        <p:spPr bwMode="auto">
          <a:xfrm>
            <a:off x="568325" y="815975"/>
            <a:ext cx="3756025" cy="2025650"/>
          </a:xfrm>
          <a:custGeom>
            <a:avLst/>
            <a:gdLst/>
            <a:ahLst/>
            <a:cxnLst>
              <a:cxn ang="0">
                <a:pos x="2366" y="0"/>
              </a:cxn>
              <a:cxn ang="0">
                <a:pos x="2351" y="46"/>
              </a:cxn>
              <a:cxn ang="0">
                <a:pos x="2288" y="109"/>
              </a:cxn>
              <a:cxn ang="0">
                <a:pos x="2242" y="187"/>
              </a:cxn>
              <a:cxn ang="0">
                <a:pos x="2180" y="280"/>
              </a:cxn>
              <a:cxn ang="0">
                <a:pos x="2008" y="420"/>
              </a:cxn>
              <a:cxn ang="0">
                <a:pos x="1790" y="576"/>
              </a:cxn>
              <a:cxn ang="0">
                <a:pos x="1650" y="654"/>
              </a:cxn>
              <a:cxn ang="0">
                <a:pos x="1650" y="654"/>
              </a:cxn>
              <a:cxn ang="0">
                <a:pos x="1604" y="685"/>
              </a:cxn>
              <a:cxn ang="0">
                <a:pos x="1510" y="716"/>
              </a:cxn>
              <a:cxn ang="0">
                <a:pos x="1463" y="731"/>
              </a:cxn>
              <a:cxn ang="0">
                <a:pos x="1292" y="809"/>
              </a:cxn>
              <a:cxn ang="0">
                <a:pos x="1245" y="825"/>
              </a:cxn>
              <a:cxn ang="0">
                <a:pos x="1199" y="840"/>
              </a:cxn>
              <a:cxn ang="0">
                <a:pos x="934" y="949"/>
              </a:cxn>
              <a:cxn ang="0">
                <a:pos x="452" y="1058"/>
              </a:cxn>
              <a:cxn ang="0">
                <a:pos x="171" y="1152"/>
              </a:cxn>
              <a:cxn ang="0">
                <a:pos x="140" y="1198"/>
              </a:cxn>
              <a:cxn ang="0">
                <a:pos x="0" y="1276"/>
              </a:cxn>
            </a:cxnLst>
            <a:rect l="0" t="0" r="r" b="b"/>
            <a:pathLst>
              <a:path w="2366" h="1276">
                <a:moveTo>
                  <a:pt x="2366" y="0"/>
                </a:moveTo>
                <a:cubicBezTo>
                  <a:pt x="2361" y="15"/>
                  <a:pt x="2360" y="33"/>
                  <a:pt x="2351" y="46"/>
                </a:cubicBezTo>
                <a:cubicBezTo>
                  <a:pt x="2334" y="70"/>
                  <a:pt x="2288" y="109"/>
                  <a:pt x="2288" y="109"/>
                </a:cubicBezTo>
                <a:cubicBezTo>
                  <a:pt x="2260" y="195"/>
                  <a:pt x="2292" y="120"/>
                  <a:pt x="2242" y="187"/>
                </a:cubicBezTo>
                <a:cubicBezTo>
                  <a:pt x="2220" y="217"/>
                  <a:pt x="2207" y="254"/>
                  <a:pt x="2180" y="280"/>
                </a:cubicBezTo>
                <a:cubicBezTo>
                  <a:pt x="2128" y="330"/>
                  <a:pt x="2068" y="380"/>
                  <a:pt x="2008" y="420"/>
                </a:cubicBezTo>
                <a:cubicBezTo>
                  <a:pt x="1958" y="496"/>
                  <a:pt x="1876" y="547"/>
                  <a:pt x="1790" y="576"/>
                </a:cubicBezTo>
                <a:lnTo>
                  <a:pt x="1650" y="654"/>
                </a:lnTo>
                <a:cubicBezTo>
                  <a:pt x="1650" y="654"/>
                  <a:pt x="1650" y="654"/>
                  <a:pt x="1650" y="654"/>
                </a:cubicBezTo>
                <a:cubicBezTo>
                  <a:pt x="1635" y="664"/>
                  <a:pt x="1621" y="678"/>
                  <a:pt x="1604" y="685"/>
                </a:cubicBezTo>
                <a:cubicBezTo>
                  <a:pt x="1574" y="698"/>
                  <a:pt x="1541" y="706"/>
                  <a:pt x="1510" y="716"/>
                </a:cubicBezTo>
                <a:cubicBezTo>
                  <a:pt x="1494" y="721"/>
                  <a:pt x="1463" y="731"/>
                  <a:pt x="1463" y="731"/>
                </a:cubicBezTo>
                <a:cubicBezTo>
                  <a:pt x="1415" y="780"/>
                  <a:pt x="1355" y="788"/>
                  <a:pt x="1292" y="809"/>
                </a:cubicBezTo>
                <a:cubicBezTo>
                  <a:pt x="1276" y="814"/>
                  <a:pt x="1261" y="820"/>
                  <a:pt x="1245" y="825"/>
                </a:cubicBezTo>
                <a:cubicBezTo>
                  <a:pt x="1230" y="830"/>
                  <a:pt x="1199" y="840"/>
                  <a:pt x="1199" y="840"/>
                </a:cubicBezTo>
                <a:cubicBezTo>
                  <a:pt x="1136" y="905"/>
                  <a:pt x="1020" y="921"/>
                  <a:pt x="934" y="949"/>
                </a:cubicBezTo>
                <a:cubicBezTo>
                  <a:pt x="778" y="1000"/>
                  <a:pt x="611" y="1018"/>
                  <a:pt x="452" y="1058"/>
                </a:cubicBezTo>
                <a:cubicBezTo>
                  <a:pt x="354" y="1082"/>
                  <a:pt x="256" y="1096"/>
                  <a:pt x="171" y="1152"/>
                </a:cubicBezTo>
                <a:cubicBezTo>
                  <a:pt x="161" y="1167"/>
                  <a:pt x="156" y="1188"/>
                  <a:pt x="140" y="1198"/>
                </a:cubicBezTo>
                <a:cubicBezTo>
                  <a:pt x="118" y="1212"/>
                  <a:pt x="0" y="1226"/>
                  <a:pt x="0" y="1276"/>
                </a:cubicBezTo>
              </a:path>
            </a:pathLst>
          </a:custGeom>
          <a:noFill/>
          <a:ln w="76200" cap="flat" cmpd="sng">
            <a:pattFill prst="solidDmnd">
              <a:fgClr>
                <a:schemeClr val="bg1"/>
              </a:fgClr>
              <a:bgClr>
                <a:schemeClr val="tx1"/>
              </a:bgClr>
            </a:pattFill>
            <a:prstDash val="solid"/>
            <a:round/>
            <a:headEnd/>
            <a:tailEnd/>
          </a:ln>
          <a:effectLst/>
        </p:spPr>
        <p:txBody>
          <a:bodyPr/>
          <a:lstStyle/>
          <a:p>
            <a:pPr fontAlgn="base">
              <a:spcBef>
                <a:spcPct val="0"/>
              </a:spcBef>
              <a:spcAft>
                <a:spcPct val="0"/>
              </a:spcAft>
            </a:pPr>
            <a:endParaRPr lang="en-US" sz="2400" b="1"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ppt_x</p:attrName>
                                        </p:attrNameLst>
                                      </p:cBhvr>
                                      <p:tavLst>
                                        <p:tav tm="0">
                                          <p:val>
                                            <p:strVal val="#ppt_x-.2"/>
                                          </p:val>
                                        </p:tav>
                                        <p:tav tm="100000">
                                          <p:val>
                                            <p:strVal val="#ppt_x"/>
                                          </p:val>
                                        </p:tav>
                                      </p:tavLst>
                                    </p:anim>
                                    <p:anim calcmode="lin" valueType="num">
                                      <p:cBhvr>
                                        <p:cTn id="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799"/>
                                        </p:tgtEl>
                                        <p:attrNameLst>
                                          <p:attrName>style.visibility</p:attrName>
                                        </p:attrNameLst>
                                      </p:cBhvr>
                                      <p:to>
                                        <p:strVal val="visible"/>
                                      </p:to>
                                    </p:set>
                                    <p:animEffect transition="in" filter="wipe(left)">
                                      <p:cBhvr>
                                        <p:cTn id="13" dur="1000"/>
                                        <p:tgtEl>
                                          <p:spTgt spid="33799"/>
                                        </p:tgtEl>
                                      </p:cBhvr>
                                    </p:animEffect>
                                  </p:childTnLst>
                                </p:cTn>
                              </p:par>
                            </p:childTnLst>
                          </p:cTn>
                        </p:par>
                        <p:par>
                          <p:cTn id="14" fill="hold">
                            <p:stCondLst>
                              <p:cond delay="2000"/>
                            </p:stCondLst>
                            <p:childTnLst>
                              <p:par>
                                <p:cTn id="15" presetID="22" presetClass="entr" presetSubtype="1" fill="hold" grpId="0" nodeType="afterEffect">
                                  <p:stCondLst>
                                    <p:cond delay="1000"/>
                                  </p:stCondLst>
                                  <p:childTnLst>
                                    <p:set>
                                      <p:cBhvr>
                                        <p:cTn id="16" dur="1" fill="hold">
                                          <p:stCondLst>
                                            <p:cond delay="0"/>
                                          </p:stCondLst>
                                        </p:cTn>
                                        <p:tgtEl>
                                          <p:spTgt spid="33800"/>
                                        </p:tgtEl>
                                        <p:attrNameLst>
                                          <p:attrName>style.visibility</p:attrName>
                                        </p:attrNameLst>
                                      </p:cBhvr>
                                      <p:to>
                                        <p:strVal val="visible"/>
                                      </p:to>
                                    </p:set>
                                    <p:animEffect transition="in" filter="wipe(up)">
                                      <p:cBhvr>
                                        <p:cTn id="17" dur="2000"/>
                                        <p:tgtEl>
                                          <p:spTgt spid="33800"/>
                                        </p:tgtEl>
                                      </p:cBhvr>
                                    </p:animEffect>
                                  </p:childTnLst>
                                </p:cTn>
                              </p:par>
                            </p:childTnLst>
                          </p:cTn>
                        </p:par>
                        <p:par>
                          <p:cTn id="18" fill="hold">
                            <p:stCondLst>
                              <p:cond delay="50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sp>
        <p:nvSpPr>
          <p:cNvPr id="90115" name="Rectangle 3"/>
          <p:cNvSpPr>
            <a:spLocks noGrp="1" noChangeArrowheads="1"/>
          </p:cNvSpPr>
          <p:nvPr>
            <p:ph type="subTitle" idx="1"/>
          </p:nvPr>
        </p:nvSpPr>
        <p:spPr>
          <a:xfrm>
            <a:off x="250825" y="908050"/>
            <a:ext cx="8713788" cy="5400675"/>
          </a:xfrm>
        </p:spPr>
        <p:txBody>
          <a:bodyPr/>
          <a:lstStyle/>
          <a:p>
            <a:pPr marL="533400" indent="-533400">
              <a:lnSpc>
                <a:spcPct val="95000"/>
              </a:lnSpc>
            </a:pPr>
            <a:r>
              <a:rPr lang="en-AU" dirty="0"/>
              <a:t>...</a:t>
            </a:r>
          </a:p>
        </p:txBody>
      </p:sp>
      <p:pic>
        <p:nvPicPr>
          <p:cNvPr id="4" name="Picture 3" descr="samson-delilah-500x300.jpg"/>
          <p:cNvPicPr>
            <a:picLocks noChangeAspect="1"/>
          </p:cNvPicPr>
          <p:nvPr/>
        </p:nvPicPr>
        <p:blipFill>
          <a:blip r:embed="rId2" cstate="print"/>
          <a:stretch>
            <a:fillRect/>
          </a:stretch>
        </p:blipFill>
        <p:spPr>
          <a:xfrm>
            <a:off x="685800" y="3048000"/>
            <a:ext cx="4762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000" dirty="0" smtClean="0"/>
              <a:t>The harlot of Gaza </a:t>
            </a:r>
            <a:r>
              <a:rPr lang="en-AU" sz="4000" dirty="0" smtClean="0">
                <a:effectLst/>
              </a:rPr>
              <a:t>–</a:t>
            </a:r>
            <a:r>
              <a:rPr lang="en-AU" sz="4000" dirty="0" smtClean="0">
                <a:solidFill>
                  <a:srgbClr val="FF0000"/>
                </a:solidFill>
                <a:effectLst/>
              </a:rPr>
              <a:t> </a:t>
            </a:r>
            <a:r>
              <a:rPr lang="en-AU" sz="4000" dirty="0" smtClean="0">
                <a:ln w="22225">
                  <a:solidFill>
                    <a:schemeClr val="tx1"/>
                  </a:solidFill>
                </a:ln>
                <a:solidFill>
                  <a:srgbClr val="FF0000"/>
                </a:solidFill>
                <a:effectLst/>
              </a:rPr>
              <a:t>Judges 16:1-3</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138545" y="908050"/>
            <a:ext cx="8853055" cy="549275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 </a:t>
            </a:r>
            <a:r>
              <a:rPr lang="en-AU" dirty="0" smtClean="0"/>
              <a:t>– </a:t>
            </a:r>
            <a:r>
              <a:rPr lang="en-AU" dirty="0" smtClean="0">
                <a:solidFill>
                  <a:srgbClr val="00FF00"/>
                </a:solidFill>
              </a:rPr>
              <a:t>“Gaza” </a:t>
            </a:r>
            <a:r>
              <a:rPr lang="en-AU" dirty="0" smtClean="0"/>
              <a:t>– </a:t>
            </a:r>
            <a:r>
              <a:rPr lang="en-AU" dirty="0" smtClean="0">
                <a:ln>
                  <a:solidFill>
                    <a:schemeClr val="tx1"/>
                  </a:solidFill>
                </a:ln>
                <a:solidFill>
                  <a:srgbClr val="00FFFF"/>
                </a:solidFill>
              </a:rPr>
              <a:t>“the strong”</a:t>
            </a:r>
            <a:r>
              <a:rPr lang="en-AU" dirty="0" smtClean="0"/>
              <a:t>. The strong-hold and monument of Philistine power becomes place to display his weakness.</a:t>
            </a:r>
          </a:p>
          <a:p>
            <a:pPr marL="533400" indent="-533400">
              <a:lnSpc>
                <a:spcPct val="95000"/>
              </a:lnSpc>
              <a:spcBef>
                <a:spcPts val="0"/>
              </a:spcBef>
              <a:spcAft>
                <a:spcPts val="600"/>
              </a:spcAft>
            </a:pPr>
            <a:r>
              <a:rPr lang="en-AU" dirty="0" smtClean="0"/>
              <a:t> </a:t>
            </a:r>
            <a:r>
              <a:rPr lang="en-AU" dirty="0" smtClean="0">
                <a:solidFill>
                  <a:srgbClr val="00FF00"/>
                </a:solidFill>
              </a:rPr>
              <a:t>“saw there an </a:t>
            </a:r>
            <a:r>
              <a:rPr lang="en-AU" u="sng" dirty="0" smtClean="0">
                <a:solidFill>
                  <a:srgbClr val="00FF00"/>
                </a:solidFill>
              </a:rPr>
              <a:t>harlot</a:t>
            </a:r>
            <a:r>
              <a:rPr lang="en-AU" dirty="0" smtClean="0">
                <a:solidFill>
                  <a:srgbClr val="00FF00"/>
                </a:solidFill>
              </a:rPr>
              <a:t>” </a:t>
            </a:r>
            <a:r>
              <a:rPr lang="en-AU" dirty="0" smtClean="0"/>
              <a:t>– </a:t>
            </a:r>
            <a:r>
              <a:rPr lang="en-AU" i="1" dirty="0" err="1" smtClean="0"/>
              <a:t>ishah</a:t>
            </a:r>
            <a:r>
              <a:rPr lang="en-AU" i="1" dirty="0" smtClean="0"/>
              <a:t> </a:t>
            </a:r>
            <a:r>
              <a:rPr lang="en-AU" i="1" dirty="0" err="1" smtClean="0"/>
              <a:t>zanah</a:t>
            </a:r>
            <a:r>
              <a:rPr lang="en-AU" i="1" dirty="0" smtClean="0"/>
              <a:t> </a:t>
            </a:r>
            <a:r>
              <a:rPr lang="en-AU" dirty="0" smtClean="0"/>
              <a:t>– </a:t>
            </a:r>
            <a:r>
              <a:rPr lang="en-AU" dirty="0" smtClean="0">
                <a:ln>
                  <a:solidFill>
                    <a:schemeClr val="tx1"/>
                  </a:solidFill>
                </a:ln>
                <a:solidFill>
                  <a:srgbClr val="FF00FF"/>
                </a:solidFill>
              </a:rPr>
              <a:t>Lit.</a:t>
            </a:r>
            <a:r>
              <a:rPr lang="en-AU" dirty="0" smtClean="0"/>
              <a:t> a woman, a harlot. Samson’s eyes and desires again overcome him.</a:t>
            </a:r>
          </a:p>
          <a:p>
            <a:pPr marL="533400" indent="-533400">
              <a:lnSpc>
                <a:spcPct val="95000"/>
              </a:lnSpc>
              <a:spcBef>
                <a:spcPts val="0"/>
              </a:spcBef>
              <a:spcAft>
                <a:spcPts val="600"/>
              </a:spcAft>
            </a:pPr>
            <a:r>
              <a:rPr lang="en-AU" dirty="0" smtClean="0">
                <a:solidFill>
                  <a:srgbClr val="00FF00"/>
                </a:solidFill>
              </a:rPr>
              <a:t>“went in unto her” </a:t>
            </a:r>
            <a:r>
              <a:rPr lang="en-AU" dirty="0" smtClean="0"/>
              <a:t>– Declension from </a:t>
            </a:r>
            <a:r>
              <a:rPr lang="en-AU" dirty="0" smtClean="0">
                <a:ln w="22225">
                  <a:solidFill>
                    <a:schemeClr val="tx1"/>
                  </a:solidFill>
                </a:ln>
                <a:solidFill>
                  <a:srgbClr val="FF0000"/>
                </a:solidFill>
              </a:rPr>
              <a:t>14:1</a:t>
            </a:r>
            <a:r>
              <a:rPr lang="en-AU" dirty="0" smtClean="0"/>
              <a:t>.</a:t>
            </a:r>
            <a:r>
              <a:rPr lang="en-AU" dirty="0"/>
              <a:t> </a:t>
            </a:r>
            <a:r>
              <a:rPr lang="en-AU" dirty="0" smtClean="0"/>
              <a:t>God is offended by sin but is ready to help those who abandon it.</a:t>
            </a:r>
          </a:p>
          <a:p>
            <a:pPr marL="533400" indent="-533400">
              <a:lnSpc>
                <a:spcPct val="95000"/>
              </a:lnSpc>
              <a:spcBef>
                <a:spcPts val="0"/>
              </a:spcBef>
              <a:spcAft>
                <a:spcPts val="600"/>
              </a:spcAft>
            </a:pPr>
            <a:r>
              <a:rPr lang="en-AU" dirty="0" smtClean="0">
                <a:ln w="22225">
                  <a:solidFill>
                    <a:schemeClr val="tx1"/>
                  </a:solidFill>
                </a:ln>
                <a:solidFill>
                  <a:srgbClr val="FF0000"/>
                </a:solidFill>
              </a:rPr>
              <a:t>V.2 </a:t>
            </a:r>
            <a:r>
              <a:rPr lang="en-AU" dirty="0" smtClean="0"/>
              <a:t>– </a:t>
            </a:r>
            <a:r>
              <a:rPr lang="en-AU" dirty="0" smtClean="0">
                <a:solidFill>
                  <a:srgbClr val="00FF00"/>
                </a:solidFill>
              </a:rPr>
              <a:t>“quiet all night” </a:t>
            </a:r>
            <a:r>
              <a:rPr lang="en-AU" dirty="0" smtClean="0"/>
              <a:t>– </a:t>
            </a:r>
            <a:r>
              <a:rPr lang="en-AU" dirty="0" smtClean="0">
                <a:ln>
                  <a:solidFill>
                    <a:schemeClr val="tx1"/>
                  </a:solidFill>
                </a:ln>
                <a:solidFill>
                  <a:srgbClr val="FF00FF"/>
                </a:solidFill>
              </a:rPr>
              <a:t>Roth. </a:t>
            </a:r>
            <a:r>
              <a:rPr lang="en-AU" sz="2800" dirty="0" smtClean="0">
                <a:latin typeface="Bookman Old Style" pitchFamily="18" charset="0"/>
              </a:rPr>
              <a:t>– </a:t>
            </a:r>
            <a:r>
              <a:rPr lang="en-AU" sz="2800" dirty="0" smtClean="0">
                <a:solidFill>
                  <a:srgbClr val="FFFF00"/>
                </a:solidFill>
                <a:latin typeface="Bookman Old Style" pitchFamily="18" charset="0"/>
              </a:rPr>
              <a:t>“but kept themselves quiet all night”</a:t>
            </a:r>
            <a:r>
              <a:rPr lang="en-AU" dirty="0" smtClean="0"/>
              <a:t>. </a:t>
            </a:r>
            <a:r>
              <a:rPr lang="en-AU" sz="2800" dirty="0" smtClean="0"/>
              <a:t>Cp. </a:t>
            </a:r>
            <a:r>
              <a:rPr lang="en-AU" sz="2800" dirty="0" smtClean="0">
                <a:ln w="22225">
                  <a:solidFill>
                    <a:schemeClr val="tx1"/>
                  </a:solidFill>
                </a:ln>
                <a:solidFill>
                  <a:srgbClr val="FF0000"/>
                </a:solidFill>
              </a:rPr>
              <a:t>John 3:19</a:t>
            </a:r>
            <a:r>
              <a:rPr lang="en-AU" sz="2800" dirty="0" smtClean="0"/>
              <a:t>.</a:t>
            </a:r>
            <a:endParaRPr lang="en-AU"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The gates of Gaza</a:t>
            </a:r>
            <a:endParaRPr lang="en-AU" sz="4400" dirty="0">
              <a:solidFill>
                <a:srgbClr val="FF0000"/>
              </a:solidFill>
            </a:endParaRPr>
          </a:p>
        </p:txBody>
      </p:sp>
      <p:sp>
        <p:nvSpPr>
          <p:cNvPr id="90115" name="Rectangle 3"/>
          <p:cNvSpPr>
            <a:spLocks noGrp="1" noChangeArrowheads="1"/>
          </p:cNvSpPr>
          <p:nvPr>
            <p:ph type="subTitle" idx="1"/>
          </p:nvPr>
        </p:nvSpPr>
        <p:spPr>
          <a:xfrm>
            <a:off x="153840" y="824345"/>
            <a:ext cx="8837760" cy="5562600"/>
          </a:xfrm>
        </p:spPr>
        <p:txBody>
          <a:bodyPr/>
          <a:lstStyle/>
          <a:p>
            <a:pPr marL="533400" indent="-533400">
              <a:lnSpc>
                <a:spcPct val="95000"/>
              </a:lnSpc>
            </a:pPr>
            <a:r>
              <a:rPr lang="en-AU" dirty="0" smtClean="0">
                <a:ln w="22225">
                  <a:solidFill>
                    <a:schemeClr val="tx1"/>
                  </a:solidFill>
                </a:ln>
                <a:solidFill>
                  <a:srgbClr val="FF0000"/>
                </a:solidFill>
              </a:rPr>
              <a:t>V.2</a:t>
            </a:r>
            <a:r>
              <a:rPr lang="en-AU" dirty="0" smtClean="0"/>
              <a:t> – </a:t>
            </a:r>
            <a:r>
              <a:rPr lang="en-AU" dirty="0" smtClean="0">
                <a:solidFill>
                  <a:srgbClr val="00FF00"/>
                </a:solidFill>
              </a:rPr>
              <a:t>“In the morning”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“until the light of the morning”</a:t>
            </a:r>
            <a:r>
              <a:rPr lang="en-AU" dirty="0" smtClean="0"/>
              <a:t>. Basically the meaning of his name.</a:t>
            </a:r>
          </a:p>
          <a:p>
            <a:pPr marL="533400" indent="-533400">
              <a:lnSpc>
                <a:spcPct val="95000"/>
              </a:lnSpc>
            </a:pPr>
            <a:r>
              <a:rPr lang="en-AU" dirty="0" smtClean="0">
                <a:ln w="22225">
                  <a:solidFill>
                    <a:schemeClr val="tx1"/>
                  </a:solidFill>
                </a:ln>
                <a:solidFill>
                  <a:srgbClr val="FF0000"/>
                </a:solidFill>
              </a:rPr>
              <a:t>V.3</a:t>
            </a:r>
            <a:r>
              <a:rPr lang="en-AU" dirty="0" smtClean="0"/>
              <a:t> – </a:t>
            </a:r>
            <a:r>
              <a:rPr lang="en-AU" dirty="0" smtClean="0">
                <a:solidFill>
                  <a:srgbClr val="00FF00"/>
                </a:solidFill>
              </a:rPr>
              <a:t>“midnight” </a:t>
            </a:r>
            <a:r>
              <a:rPr lang="en-AU" dirty="0" smtClean="0"/>
              <a:t>– </a:t>
            </a:r>
            <a:r>
              <a:rPr lang="en-AU" i="1" dirty="0" err="1" smtClean="0"/>
              <a:t>chetsiy</a:t>
            </a:r>
            <a:r>
              <a:rPr lang="en-AU" i="1" dirty="0" smtClean="0"/>
              <a:t> </a:t>
            </a:r>
            <a:r>
              <a:rPr lang="en-AU" i="1" dirty="0" err="1" smtClean="0"/>
              <a:t>layil</a:t>
            </a:r>
            <a:r>
              <a:rPr lang="en-AU" i="1" dirty="0" smtClean="0"/>
              <a:t> </a:t>
            </a:r>
            <a:r>
              <a:rPr lang="en-AU" dirty="0" smtClean="0"/>
              <a:t>– </a:t>
            </a:r>
            <a:r>
              <a:rPr lang="en-AU" dirty="0" smtClean="0">
                <a:ln>
                  <a:solidFill>
                    <a:schemeClr val="tx1"/>
                  </a:solidFill>
                </a:ln>
                <a:solidFill>
                  <a:srgbClr val="FF00FF"/>
                </a:solidFill>
              </a:rPr>
              <a:t>Lit. </a:t>
            </a:r>
            <a:r>
              <a:rPr lang="en-AU" dirty="0" smtClean="0">
                <a:solidFill>
                  <a:srgbClr val="FFFF00"/>
                </a:solidFill>
              </a:rPr>
              <a:t>“middle of the twist away from light”</a:t>
            </a:r>
            <a:r>
              <a:rPr lang="en-AU" dirty="0" smtClean="0"/>
              <a:t>. This had been Samson’s darkest hour to now.</a:t>
            </a:r>
          </a:p>
          <a:p>
            <a:pPr marL="533400" indent="-533400">
              <a:lnSpc>
                <a:spcPct val="95000"/>
              </a:lnSpc>
            </a:pPr>
            <a:r>
              <a:rPr lang="en-AU" dirty="0" smtClean="0">
                <a:solidFill>
                  <a:srgbClr val="00FF00"/>
                </a:solidFill>
              </a:rPr>
              <a:t>“the gate of the city” </a:t>
            </a:r>
            <a:r>
              <a:rPr lang="en-AU" dirty="0" smtClean="0"/>
              <a:t>– Most important place in the city – </a:t>
            </a:r>
            <a:r>
              <a:rPr lang="en-AU" dirty="0" smtClean="0">
                <a:ln w="22225">
                  <a:solidFill>
                    <a:schemeClr val="tx1"/>
                  </a:solidFill>
                </a:ln>
                <a:solidFill>
                  <a:srgbClr val="FF0000"/>
                </a:solidFill>
              </a:rPr>
              <a:t>Gen. 22:17; 23:10,18; 24:60; Deut. 22:15,24; 2 Sam. 19:8</a:t>
            </a:r>
            <a:r>
              <a:rPr lang="en-AU" dirty="0" smtClean="0"/>
              <a:t>. Place of judging, ownership and control.</a:t>
            </a:r>
          </a:p>
          <a:p>
            <a:pPr marL="533400" indent="-533400">
              <a:lnSpc>
                <a:spcPct val="95000"/>
              </a:lnSpc>
            </a:pPr>
            <a:r>
              <a:rPr lang="en-AU" dirty="0" smtClean="0">
                <a:solidFill>
                  <a:srgbClr val="00FF00"/>
                </a:solidFill>
              </a:rPr>
              <a:t>“two posts” </a:t>
            </a:r>
            <a:r>
              <a:rPr lang="en-AU" dirty="0" smtClean="0"/>
              <a:t>– </a:t>
            </a:r>
            <a:r>
              <a:rPr lang="en-AU" sz="3100" dirty="0" smtClean="0"/>
              <a:t>See </a:t>
            </a:r>
            <a:r>
              <a:rPr lang="en-AU" sz="3100" dirty="0" smtClean="0">
                <a:ln w="22225">
                  <a:solidFill>
                    <a:schemeClr val="tx1"/>
                  </a:solidFill>
                </a:ln>
                <a:solidFill>
                  <a:srgbClr val="FF0000"/>
                </a:solidFill>
              </a:rPr>
              <a:t>Deut. 6:9; Prov. 8:32-36</a:t>
            </a:r>
            <a:r>
              <a:rPr lang="en-AU" sz="3100" dirty="0" smtClean="0"/>
              <a:t>.</a:t>
            </a:r>
            <a:endParaRPr lang="en-AU"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3855" y="270165"/>
            <a:ext cx="7315200" cy="1371600"/>
          </a:xfrm>
        </p:spPr>
        <p:txBody>
          <a:bodyPr/>
          <a:lstStyle/>
          <a:p>
            <a:pPr>
              <a:lnSpc>
                <a:spcPct val="90000"/>
              </a:lnSpc>
            </a:pPr>
            <a:r>
              <a:rPr lang="en-US" dirty="0" smtClean="0"/>
              <a:t>“The gate of his enemies” </a:t>
            </a:r>
            <a:r>
              <a:rPr lang="en-US" sz="4000" dirty="0" smtClean="0">
                <a:ln w="22225">
                  <a:solidFill>
                    <a:schemeClr val="tx1"/>
                  </a:solidFill>
                </a:ln>
                <a:solidFill>
                  <a:srgbClr val="FF0000"/>
                </a:solidFill>
                <a:effectLst/>
              </a:rPr>
              <a:t>Genesis 22:17</a:t>
            </a:r>
          </a:p>
        </p:txBody>
      </p:sp>
      <p:sp>
        <p:nvSpPr>
          <p:cNvPr id="90115" name="Rectangle 3"/>
          <p:cNvSpPr>
            <a:spLocks noGrp="1" noChangeArrowheads="1"/>
          </p:cNvSpPr>
          <p:nvPr>
            <p:ph type="subTitle" idx="1"/>
          </p:nvPr>
        </p:nvSpPr>
        <p:spPr>
          <a:xfrm>
            <a:off x="181550" y="1995055"/>
            <a:ext cx="8713788" cy="4327525"/>
          </a:xfrm>
        </p:spPr>
        <p:txBody>
          <a:bodyPr/>
          <a:lstStyle/>
          <a:p>
            <a:pPr marL="533400" indent="-533400">
              <a:spcBef>
                <a:spcPts val="0"/>
              </a:spcBef>
              <a:spcAft>
                <a:spcPts val="1200"/>
              </a:spcAft>
            </a:pPr>
            <a:r>
              <a:rPr lang="en-US" dirty="0" smtClean="0"/>
              <a:t>Represents the whole city - </a:t>
            </a:r>
            <a:r>
              <a:rPr lang="en-US" dirty="0" smtClean="0">
                <a:ln w="22225">
                  <a:solidFill>
                    <a:schemeClr val="tx1"/>
                  </a:solidFill>
                </a:ln>
                <a:solidFill>
                  <a:srgbClr val="FF0000"/>
                </a:solidFill>
              </a:rPr>
              <a:t>Deut. 12:12</a:t>
            </a:r>
            <a:r>
              <a:rPr lang="en-US" dirty="0" smtClean="0"/>
              <a:t>.</a:t>
            </a:r>
          </a:p>
          <a:p>
            <a:pPr marL="533400" indent="-533400">
              <a:spcBef>
                <a:spcPts val="0"/>
              </a:spcBef>
              <a:spcAft>
                <a:spcPts val="1200"/>
              </a:spcAft>
            </a:pPr>
            <a:r>
              <a:rPr lang="en-US" dirty="0" smtClean="0"/>
              <a:t>Public resort to hear news - </a:t>
            </a:r>
            <a:r>
              <a:rPr lang="en-US" dirty="0" smtClean="0">
                <a:ln w="22225">
                  <a:solidFill>
                    <a:schemeClr val="tx1"/>
                  </a:solidFill>
                </a:ln>
                <a:solidFill>
                  <a:srgbClr val="FF0000"/>
                </a:solidFill>
              </a:rPr>
              <a:t>Neh. 8:1,3</a:t>
            </a:r>
            <a:r>
              <a:rPr lang="en-US" dirty="0" smtClean="0"/>
              <a:t>.</a:t>
            </a:r>
          </a:p>
          <a:p>
            <a:pPr marL="533400" indent="-533400">
              <a:spcBef>
                <a:spcPts val="0"/>
              </a:spcBef>
              <a:spcAft>
                <a:spcPts val="1200"/>
              </a:spcAft>
            </a:pPr>
            <a:r>
              <a:rPr lang="en-US" dirty="0" smtClean="0"/>
              <a:t>Centre of administration of justice - </a:t>
            </a:r>
            <a:r>
              <a:rPr lang="en-US" dirty="0" smtClean="0">
                <a:ln w="22225">
                  <a:solidFill>
                    <a:schemeClr val="tx1"/>
                  </a:solidFill>
                </a:ln>
                <a:solidFill>
                  <a:srgbClr val="FF0000"/>
                </a:solidFill>
              </a:rPr>
              <a:t>Josh. 20:4</a:t>
            </a:r>
            <a:r>
              <a:rPr lang="en-US" dirty="0" smtClean="0"/>
              <a:t>.</a:t>
            </a:r>
          </a:p>
          <a:p>
            <a:pPr marL="533400" indent="-533400">
              <a:spcBef>
                <a:spcPts val="0"/>
              </a:spcBef>
              <a:spcAft>
                <a:spcPts val="1200"/>
              </a:spcAft>
            </a:pPr>
            <a:r>
              <a:rPr lang="en-US" dirty="0" smtClean="0"/>
              <a:t>Audience with ambassadors - </a:t>
            </a:r>
            <a:r>
              <a:rPr lang="en-US" dirty="0" smtClean="0">
                <a:ln w="22225">
                  <a:solidFill>
                    <a:schemeClr val="tx1"/>
                  </a:solidFill>
                </a:ln>
                <a:solidFill>
                  <a:srgbClr val="FF0000"/>
                </a:solidFill>
              </a:rPr>
              <a:t>2 Sam. 19:8</a:t>
            </a:r>
            <a:r>
              <a:rPr lang="en-US" dirty="0" smtClean="0"/>
              <a:t>.</a:t>
            </a:r>
          </a:p>
          <a:p>
            <a:pPr marL="533400" indent="-533400">
              <a:spcBef>
                <a:spcPts val="0"/>
              </a:spcBef>
              <a:spcAft>
                <a:spcPts val="1200"/>
              </a:spcAft>
            </a:pPr>
            <a:r>
              <a:rPr lang="en-US" dirty="0" smtClean="0"/>
              <a:t>Public market place - </a:t>
            </a:r>
            <a:r>
              <a:rPr lang="en-US" dirty="0" smtClean="0">
                <a:ln w="22225">
                  <a:solidFill>
                    <a:schemeClr val="tx1"/>
                  </a:solidFill>
                </a:ln>
                <a:solidFill>
                  <a:srgbClr val="FF0000"/>
                </a:solidFill>
              </a:rPr>
              <a:t>2 Kings 7:1</a:t>
            </a:r>
            <a:r>
              <a:rPr lang="en-US" dirty="0" smtClean="0"/>
              <a:t>.</a:t>
            </a:r>
          </a:p>
        </p:txBody>
      </p:sp>
      <p:pic>
        <p:nvPicPr>
          <p:cNvPr id="4" name="Picture 5" descr="Gates"/>
          <p:cNvPicPr>
            <a:picLocks noChangeAspect="1" noChangeArrowheads="1"/>
          </p:cNvPicPr>
          <p:nvPr/>
        </p:nvPicPr>
        <p:blipFill>
          <a:blip r:embed="rId2" cstate="print"/>
          <a:srcRect/>
          <a:stretch>
            <a:fillRect/>
          </a:stretch>
        </p:blipFill>
        <p:spPr bwMode="auto">
          <a:xfrm>
            <a:off x="7211290" y="13854"/>
            <a:ext cx="1905000" cy="1914371"/>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13855"/>
            <a:ext cx="9144000" cy="838200"/>
          </a:xfrm>
        </p:spPr>
        <p:txBody>
          <a:bodyPr/>
          <a:lstStyle/>
          <a:p>
            <a:r>
              <a:rPr lang="en-AU" sz="4400" dirty="0" smtClean="0"/>
              <a:t>Gates carried to Hebron</a:t>
            </a:r>
            <a:endParaRPr lang="en-AU" sz="4400" dirty="0">
              <a:solidFill>
                <a:srgbClr val="FF0000"/>
              </a:solidFill>
            </a:endParaRPr>
          </a:p>
        </p:txBody>
      </p:sp>
      <p:sp>
        <p:nvSpPr>
          <p:cNvPr id="90115" name="Rectangle 3"/>
          <p:cNvSpPr>
            <a:spLocks noGrp="1" noChangeArrowheads="1"/>
          </p:cNvSpPr>
          <p:nvPr>
            <p:ph type="subTitle" idx="1"/>
          </p:nvPr>
        </p:nvSpPr>
        <p:spPr>
          <a:xfrm>
            <a:off x="152400" y="824920"/>
            <a:ext cx="8812213" cy="5575880"/>
          </a:xfrm>
        </p:spPr>
        <p:txBody>
          <a:bodyPr/>
          <a:lstStyle/>
          <a:p>
            <a:pPr marL="533400" indent="-533400">
              <a:lnSpc>
                <a:spcPct val="95000"/>
              </a:lnSpc>
            </a:pPr>
            <a:r>
              <a:rPr lang="en-AU" dirty="0" smtClean="0">
                <a:ln w="22225">
                  <a:solidFill>
                    <a:schemeClr val="tx1"/>
                  </a:solidFill>
                </a:ln>
                <a:solidFill>
                  <a:srgbClr val="FF0000"/>
                </a:solidFill>
              </a:rPr>
              <a:t>V.3</a:t>
            </a:r>
            <a:r>
              <a:rPr lang="en-AU" dirty="0" smtClean="0"/>
              <a:t> – </a:t>
            </a:r>
            <a:r>
              <a:rPr lang="en-AU" dirty="0" smtClean="0">
                <a:solidFill>
                  <a:srgbClr val="00FF00"/>
                </a:solidFill>
              </a:rPr>
              <a:t>“went away with them” </a:t>
            </a:r>
            <a:r>
              <a:rPr lang="en-AU" dirty="0" smtClean="0"/>
              <a:t>– </a:t>
            </a:r>
            <a:r>
              <a:rPr lang="en-AU" dirty="0" smtClean="0">
                <a:ln>
                  <a:solidFill>
                    <a:schemeClr val="tx1"/>
                  </a:solidFill>
                </a:ln>
                <a:solidFill>
                  <a:srgbClr val="FF00FF"/>
                </a:solidFill>
              </a:rPr>
              <a:t>Roth.</a:t>
            </a:r>
            <a:r>
              <a:rPr lang="en-AU" dirty="0" smtClean="0"/>
              <a:t> – </a:t>
            </a:r>
            <a:r>
              <a:rPr lang="en-AU" dirty="0" smtClean="0">
                <a:solidFill>
                  <a:srgbClr val="FFFF00"/>
                </a:solidFill>
                <a:latin typeface="Bookman Old Style" pitchFamily="18" charset="0"/>
              </a:rPr>
              <a:t>“and tare them away.”</a:t>
            </a:r>
          </a:p>
          <a:p>
            <a:pPr marL="533400" indent="-533400">
              <a:lnSpc>
                <a:spcPct val="95000"/>
              </a:lnSpc>
            </a:pPr>
            <a:r>
              <a:rPr lang="en-AU" dirty="0" smtClean="0">
                <a:solidFill>
                  <a:srgbClr val="00FF00"/>
                </a:solidFill>
              </a:rPr>
              <a:t>“bar and all” </a:t>
            </a:r>
            <a:r>
              <a:rPr lang="en-AU" dirty="0" smtClean="0"/>
              <a:t>– Typical of Christ – </a:t>
            </a:r>
            <a:r>
              <a:rPr lang="en-AU" dirty="0" smtClean="0">
                <a:ln w="22225">
                  <a:solidFill>
                    <a:schemeClr val="tx1"/>
                  </a:solidFill>
                </a:ln>
                <a:solidFill>
                  <a:srgbClr val="FF0000"/>
                </a:solidFill>
              </a:rPr>
              <a:t>Mic. 2:12-13</a:t>
            </a:r>
            <a:r>
              <a:rPr lang="en-AU" dirty="0" smtClean="0"/>
              <a:t>.</a:t>
            </a:r>
          </a:p>
          <a:p>
            <a:pPr marL="533400" indent="-533400">
              <a:lnSpc>
                <a:spcPct val="95000"/>
              </a:lnSpc>
            </a:pPr>
            <a:r>
              <a:rPr lang="en-AU" dirty="0" smtClean="0">
                <a:solidFill>
                  <a:srgbClr val="00FF00"/>
                </a:solidFill>
              </a:rPr>
              <a:t>“shoulder” </a:t>
            </a:r>
            <a:r>
              <a:rPr lang="en-AU" dirty="0" smtClean="0"/>
              <a:t>– Symbol for rulership and government – </a:t>
            </a:r>
            <a:r>
              <a:rPr lang="en-AU" dirty="0" smtClean="0">
                <a:ln w="22225">
                  <a:solidFill>
                    <a:schemeClr val="tx1"/>
                  </a:solidFill>
                </a:ln>
                <a:solidFill>
                  <a:srgbClr val="FF0000"/>
                </a:solidFill>
              </a:rPr>
              <a:t>Isa. 9:6</a:t>
            </a:r>
            <a:r>
              <a:rPr lang="en-AU" dirty="0" smtClean="0"/>
              <a:t>.</a:t>
            </a:r>
          </a:p>
          <a:p>
            <a:pPr marL="533400" indent="-533400">
              <a:lnSpc>
                <a:spcPct val="95000"/>
              </a:lnSpc>
            </a:pPr>
            <a:r>
              <a:rPr lang="en-AU" dirty="0" smtClean="0">
                <a:solidFill>
                  <a:srgbClr val="00FF00"/>
                </a:solidFill>
              </a:rPr>
              <a:t>“before Hebron” </a:t>
            </a:r>
            <a:r>
              <a:rPr lang="en-AU" dirty="0" smtClean="0"/>
              <a:t>– </a:t>
            </a:r>
            <a:r>
              <a:rPr lang="en-AU" dirty="0" smtClean="0">
                <a:ln>
                  <a:solidFill>
                    <a:schemeClr val="tx1"/>
                  </a:solidFill>
                </a:ln>
                <a:solidFill>
                  <a:srgbClr val="FF00FF"/>
                </a:solidFill>
              </a:rPr>
              <a:t>Roth. </a:t>
            </a:r>
            <a:r>
              <a:rPr lang="en-AU" dirty="0" smtClean="0"/>
              <a:t>– </a:t>
            </a:r>
            <a:r>
              <a:rPr lang="en-AU" dirty="0" smtClean="0">
                <a:solidFill>
                  <a:srgbClr val="FFFF00"/>
                </a:solidFill>
                <a:latin typeface="Bookman Old Style" pitchFamily="18" charset="0"/>
              </a:rPr>
              <a:t>“that </a:t>
            </a:r>
            <a:r>
              <a:rPr lang="en-AU" dirty="0" err="1" smtClean="0">
                <a:solidFill>
                  <a:srgbClr val="FFFF00"/>
                </a:solidFill>
                <a:latin typeface="Bookman Old Style" pitchFamily="18" charset="0"/>
              </a:rPr>
              <a:t>faceth</a:t>
            </a:r>
            <a:r>
              <a:rPr lang="en-AU" dirty="0" smtClean="0">
                <a:solidFill>
                  <a:srgbClr val="FFFF00"/>
                </a:solidFill>
                <a:latin typeface="Bookman Old Style" pitchFamily="18" charset="0"/>
              </a:rPr>
              <a:t> Hebron.”</a:t>
            </a:r>
            <a:r>
              <a:rPr lang="en-AU" dirty="0" smtClean="0"/>
              <a:t> Hebron = fellowship. Patriarchs (3 faithful </a:t>
            </a:r>
            <a:r>
              <a:rPr lang="en-AU" dirty="0" smtClean="0">
                <a:ln>
                  <a:solidFill>
                    <a:schemeClr val="tx1"/>
                  </a:solidFill>
                </a:ln>
                <a:solidFill>
                  <a:srgbClr val="00FFFF"/>
                </a:solidFill>
              </a:rPr>
              <a:t>married </a:t>
            </a:r>
            <a:r>
              <a:rPr lang="en-AU" dirty="0" smtClean="0"/>
              <a:t>couples!) buried here waiting for Christ to fulfil </a:t>
            </a:r>
            <a:r>
              <a:rPr lang="en-AU" dirty="0" smtClean="0">
                <a:ln w="22225">
                  <a:solidFill>
                    <a:schemeClr val="tx1"/>
                  </a:solidFill>
                </a:ln>
                <a:solidFill>
                  <a:srgbClr val="FF0000"/>
                </a:solidFill>
              </a:rPr>
              <a:t>Gen. 22:17</a:t>
            </a:r>
            <a:r>
              <a:rPr lang="en-AU" dirty="0" smtClean="0"/>
              <a:t>. Distance of about 65 </a:t>
            </a:r>
            <a:r>
              <a:rPr lang="en-AU" dirty="0" err="1" smtClean="0"/>
              <a:t>kms</a:t>
            </a:r>
            <a:r>
              <a:rPr lang="en-AU" dirty="0" smtClean="0"/>
              <a:t> (40 miles).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0"/>
            <a:ext cx="9144000" cy="6858000"/>
            <a:chOff x="0" y="0"/>
            <a:chExt cx="5760" cy="4320"/>
          </a:xfrm>
        </p:grpSpPr>
        <p:pic>
          <p:nvPicPr>
            <p:cNvPr id="67588" name="Picture 4" descr="Shephelah"/>
            <p:cNvPicPr>
              <a:picLocks noChangeAspect="1" noChangeArrowheads="1"/>
            </p:cNvPicPr>
            <p:nvPr/>
          </p:nvPicPr>
          <p:blipFill>
            <a:blip r:embed="rId2" cstate="print"/>
            <a:srcRect/>
            <a:stretch>
              <a:fillRect/>
            </a:stretch>
          </p:blipFill>
          <p:spPr bwMode="auto">
            <a:xfrm>
              <a:off x="0" y="0"/>
              <a:ext cx="5760" cy="4320"/>
            </a:xfrm>
            <a:prstGeom prst="rect">
              <a:avLst/>
            </a:prstGeom>
            <a:solidFill>
              <a:srgbClr val="000099"/>
            </a:solidFill>
            <a:ln w="9525">
              <a:solidFill>
                <a:schemeClr val="tx1"/>
              </a:solidFill>
              <a:miter lim="800000"/>
              <a:headEnd/>
              <a:tailEnd/>
            </a:ln>
          </p:spPr>
        </p:pic>
        <p:sp>
          <p:nvSpPr>
            <p:cNvPr id="67589" name="Text Box 5"/>
            <p:cNvSpPr txBox="1">
              <a:spLocks noChangeArrowheads="1"/>
            </p:cNvSpPr>
            <p:nvPr/>
          </p:nvSpPr>
          <p:spPr bwMode="auto">
            <a:xfrm>
              <a:off x="3832" y="1525"/>
              <a:ext cx="817" cy="288"/>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en-US" sz="2400" b="1" dirty="0" smtClean="0">
                  <a:solidFill>
                    <a:srgbClr val="000000"/>
                  </a:solidFill>
                  <a:latin typeface="+mj-lt"/>
                </a:rPr>
                <a:t>Hebron</a:t>
              </a:r>
              <a:endParaRPr lang="en-AU" sz="2400" b="1" dirty="0" smtClean="0">
                <a:solidFill>
                  <a:srgbClr val="000000"/>
                </a:solidFill>
                <a:latin typeface="+mj-lt"/>
              </a:endParaRPr>
            </a:p>
          </p:txBody>
        </p:sp>
        <p:sp>
          <p:nvSpPr>
            <p:cNvPr id="67590" name="Text Box 6"/>
            <p:cNvSpPr txBox="1">
              <a:spLocks noChangeArrowheads="1"/>
            </p:cNvSpPr>
            <p:nvPr/>
          </p:nvSpPr>
          <p:spPr bwMode="auto">
            <a:xfrm>
              <a:off x="0" y="1570"/>
              <a:ext cx="680" cy="288"/>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en-US" sz="2400" b="1" dirty="0" smtClean="0">
                  <a:solidFill>
                    <a:srgbClr val="000000"/>
                  </a:solidFill>
                  <a:latin typeface="+mj-lt"/>
                </a:rPr>
                <a:t>Gaza</a:t>
              </a:r>
              <a:endParaRPr lang="en-AU" sz="2400" b="1" dirty="0" smtClean="0">
                <a:solidFill>
                  <a:srgbClr val="000000"/>
                </a:solidFill>
                <a:latin typeface="+mj-lt"/>
              </a:endParaRPr>
            </a:p>
          </p:txBody>
        </p:sp>
        <p:sp>
          <p:nvSpPr>
            <p:cNvPr id="67591" name="Text Box 7"/>
            <p:cNvSpPr txBox="1">
              <a:spLocks noChangeArrowheads="1"/>
            </p:cNvSpPr>
            <p:nvPr/>
          </p:nvSpPr>
          <p:spPr bwMode="auto">
            <a:xfrm>
              <a:off x="2472" y="391"/>
              <a:ext cx="681" cy="288"/>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en-US" sz="2400" b="1" dirty="0" err="1" smtClean="0">
                  <a:solidFill>
                    <a:srgbClr val="000000"/>
                  </a:solidFill>
                  <a:latin typeface="+mj-lt"/>
                </a:rPr>
                <a:t>Zorah</a:t>
              </a:r>
              <a:endParaRPr lang="en-AU" sz="2400" b="1" dirty="0" smtClean="0">
                <a:solidFill>
                  <a:srgbClr val="000000"/>
                </a:solidFill>
                <a:latin typeface="+mj-lt"/>
              </a:endParaRPr>
            </a:p>
          </p:txBody>
        </p:sp>
        <p:sp>
          <p:nvSpPr>
            <p:cNvPr id="67592" name="AutoShape 8"/>
            <p:cNvSpPr>
              <a:spLocks noChangeArrowheads="1"/>
            </p:cNvSpPr>
            <p:nvPr/>
          </p:nvSpPr>
          <p:spPr bwMode="auto">
            <a:xfrm>
              <a:off x="3470" y="1525"/>
              <a:ext cx="272" cy="272"/>
            </a:xfrm>
            <a:prstGeom prst="star5">
              <a:avLst/>
            </a:prstGeom>
            <a:solidFill>
              <a:srgbClr val="000099"/>
            </a:solidFill>
            <a:ln w="28575">
              <a:solidFill>
                <a:srgbClr val="FFFF00"/>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sp>
          <p:nvSpPr>
            <p:cNvPr id="67593" name="AutoShape 9"/>
            <p:cNvSpPr>
              <a:spLocks noChangeArrowheads="1"/>
            </p:cNvSpPr>
            <p:nvPr/>
          </p:nvSpPr>
          <p:spPr bwMode="auto">
            <a:xfrm>
              <a:off x="2472" y="572"/>
              <a:ext cx="272" cy="272"/>
            </a:xfrm>
            <a:prstGeom prst="star5">
              <a:avLst/>
            </a:prstGeom>
            <a:solidFill>
              <a:srgbClr val="000099"/>
            </a:solidFill>
            <a:ln w="28575">
              <a:solidFill>
                <a:srgbClr val="FFFF00"/>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sp>
          <p:nvSpPr>
            <p:cNvPr id="67594" name="AutoShape 10"/>
            <p:cNvSpPr>
              <a:spLocks noChangeArrowheads="1"/>
            </p:cNvSpPr>
            <p:nvPr/>
          </p:nvSpPr>
          <p:spPr bwMode="auto">
            <a:xfrm>
              <a:off x="340" y="1344"/>
              <a:ext cx="272" cy="272"/>
            </a:xfrm>
            <a:prstGeom prst="star5">
              <a:avLst/>
            </a:prstGeom>
            <a:solidFill>
              <a:srgbClr val="000099"/>
            </a:solidFill>
            <a:ln w="28575">
              <a:solidFill>
                <a:srgbClr val="FFFF00"/>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grpSp>
      <p:sp>
        <p:nvSpPr>
          <p:cNvPr id="67596" name="Rectangle 12"/>
          <p:cNvSpPr>
            <a:spLocks noChangeArrowheads="1"/>
          </p:cNvSpPr>
          <p:nvPr/>
        </p:nvSpPr>
        <p:spPr bwMode="auto">
          <a:xfrm>
            <a:off x="152400" y="4104144"/>
            <a:ext cx="7315200" cy="2677656"/>
          </a:xfrm>
          <a:prstGeom prst="rect">
            <a:avLst/>
          </a:prstGeom>
          <a:solidFill>
            <a:schemeClr val="bg1"/>
          </a:solidFill>
          <a:ln w="9525">
            <a:noFill/>
            <a:miter lim="800000"/>
            <a:headEnd/>
            <a:tailEnd/>
          </a:ln>
          <a:effectLst/>
        </p:spPr>
        <p:txBody>
          <a:bodyPr wrap="square">
            <a:spAutoFit/>
          </a:bodyPr>
          <a:lstStyle/>
          <a:p>
            <a:pPr algn="just" fontAlgn="base">
              <a:spcBef>
                <a:spcPct val="0"/>
              </a:spcBef>
              <a:spcAft>
                <a:spcPct val="0"/>
              </a:spcAft>
            </a:pPr>
            <a:r>
              <a:rPr lang="en-AU" sz="2400" b="1" dirty="0" smtClean="0">
                <a:solidFill>
                  <a:srgbClr val="000000"/>
                </a:solidFill>
                <a:latin typeface="Bookman Old Style" pitchFamily="18" charset="0"/>
              </a:rPr>
              <a:t>And Samson lay till midnight, and arose at midnight, and took the doors of the gate of the city, and the two posts, and went away with them, bar and all, and put </a:t>
            </a:r>
            <a:r>
              <a:rPr lang="en-AU" sz="2400" b="1" i="1" dirty="0" smtClean="0">
                <a:solidFill>
                  <a:srgbClr val="000000"/>
                </a:solidFill>
                <a:latin typeface="Bookman Old Style" pitchFamily="18" charset="0"/>
              </a:rPr>
              <a:t>them</a:t>
            </a:r>
            <a:r>
              <a:rPr lang="en-AU" sz="2400" b="1" dirty="0" smtClean="0">
                <a:solidFill>
                  <a:srgbClr val="000000"/>
                </a:solidFill>
                <a:latin typeface="Bookman Old Style" pitchFamily="18" charset="0"/>
              </a:rPr>
              <a:t> upon his shoulders, and carried them up to the top of a hill that </a:t>
            </a:r>
            <a:r>
              <a:rPr lang="en-AU" sz="2400" b="1" i="1" dirty="0" smtClean="0">
                <a:solidFill>
                  <a:srgbClr val="000000"/>
                </a:solidFill>
                <a:latin typeface="Bookman Old Style" pitchFamily="18" charset="0"/>
              </a:rPr>
              <a:t>is</a:t>
            </a:r>
            <a:r>
              <a:rPr lang="en-AU" sz="2400" b="1" dirty="0" smtClean="0">
                <a:solidFill>
                  <a:srgbClr val="000000"/>
                </a:solidFill>
                <a:latin typeface="Bookman Old Style" pitchFamily="18" charset="0"/>
              </a:rPr>
              <a:t> before Hebron. </a:t>
            </a:r>
            <a:r>
              <a:rPr lang="en-AU" sz="2400" b="1" dirty="0" smtClean="0">
                <a:ln>
                  <a:solidFill>
                    <a:schemeClr val="tx1"/>
                  </a:solidFill>
                </a:ln>
                <a:solidFill>
                  <a:srgbClr val="FF0000"/>
                </a:solidFill>
                <a:latin typeface="+mj-lt"/>
              </a:rPr>
              <a:t>Judges 16:3</a:t>
            </a:r>
          </a:p>
        </p:txBody>
      </p:sp>
      <p:sp>
        <p:nvSpPr>
          <p:cNvPr id="67600" name="AutoShape 16"/>
          <p:cNvSpPr>
            <a:spLocks noChangeArrowheads="1"/>
          </p:cNvSpPr>
          <p:nvPr/>
        </p:nvSpPr>
        <p:spPr bwMode="auto">
          <a:xfrm>
            <a:off x="1331913" y="2636838"/>
            <a:ext cx="4078287" cy="258762"/>
          </a:xfrm>
          <a:prstGeom prst="rightArrow">
            <a:avLst>
              <a:gd name="adj1" fmla="val 50000"/>
              <a:gd name="adj2" fmla="val 425368"/>
            </a:avLst>
          </a:prstGeom>
          <a:solidFill>
            <a:srgbClr val="FF0000"/>
          </a:solidFill>
          <a:ln w="38100">
            <a:solidFill>
              <a:schemeClr val="tx1"/>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2000"/>
                                  </p:stCondLst>
                                  <p:childTnLst>
                                    <p:set>
                                      <p:cBhvr>
                                        <p:cTn id="11" dur="1" fill="hold">
                                          <p:stCondLst>
                                            <p:cond delay="0"/>
                                          </p:stCondLst>
                                        </p:cTn>
                                        <p:tgtEl>
                                          <p:spTgt spid="67596"/>
                                        </p:tgtEl>
                                        <p:attrNameLst>
                                          <p:attrName>style.visibility</p:attrName>
                                        </p:attrNameLst>
                                      </p:cBhvr>
                                      <p:to>
                                        <p:strVal val="visible"/>
                                      </p:to>
                                    </p:set>
                                    <p:animEffect transition="in" filter="wipe(left)">
                                      <p:cBhvr>
                                        <p:cTn id="12" dur="1000"/>
                                        <p:tgtEl>
                                          <p:spTgt spid="67596"/>
                                        </p:tgtEl>
                                      </p:cBhvr>
                                    </p:animEffect>
                                  </p:childTnLst>
                                </p:cTn>
                              </p:par>
                            </p:childTnLst>
                          </p:cTn>
                        </p:par>
                        <p:par>
                          <p:cTn id="13" fill="hold">
                            <p:stCondLst>
                              <p:cond delay="4000"/>
                            </p:stCondLst>
                            <p:childTnLst>
                              <p:par>
                                <p:cTn id="14" presetID="22" presetClass="entr" presetSubtype="8" fill="hold" grpId="0" nodeType="afterEffect">
                                  <p:stCondLst>
                                    <p:cond delay="2000"/>
                                  </p:stCondLst>
                                  <p:childTnLst>
                                    <p:set>
                                      <p:cBhvr>
                                        <p:cTn id="15" dur="1" fill="hold">
                                          <p:stCondLst>
                                            <p:cond delay="0"/>
                                          </p:stCondLst>
                                        </p:cTn>
                                        <p:tgtEl>
                                          <p:spTgt spid="67600"/>
                                        </p:tgtEl>
                                        <p:attrNameLst>
                                          <p:attrName>style.visibility</p:attrName>
                                        </p:attrNameLst>
                                      </p:cBhvr>
                                      <p:to>
                                        <p:strVal val="visible"/>
                                      </p:to>
                                    </p:set>
                                    <p:animEffect transition="in" filter="wipe(left)">
                                      <p:cBhvr>
                                        <p:cTn id="16" dur="5000"/>
                                        <p:tgtEl>
                                          <p:spTgt spid="6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animBg="1"/>
      <p:bldP spid="676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30"/>
          <p:cNvGrpSpPr>
            <a:grpSpLocks/>
          </p:cNvGrpSpPr>
          <p:nvPr/>
        </p:nvGrpSpPr>
        <p:grpSpPr bwMode="auto">
          <a:xfrm>
            <a:off x="-153988" y="4005263"/>
            <a:ext cx="9334501" cy="2852737"/>
            <a:chOff x="-97" y="2523"/>
            <a:chExt cx="5880" cy="1797"/>
          </a:xfrm>
        </p:grpSpPr>
        <p:pic>
          <p:nvPicPr>
            <p:cNvPr id="18436" name="Picture 4" descr="msoDE8DF"/>
            <p:cNvPicPr>
              <a:picLocks noChangeAspect="1" noChangeArrowheads="1"/>
            </p:cNvPicPr>
            <p:nvPr/>
          </p:nvPicPr>
          <p:blipFill>
            <a:blip r:embed="rId2" cstate="print"/>
            <a:srcRect t="58511" r="32208" b="10806"/>
            <a:stretch>
              <a:fillRect/>
            </a:stretch>
          </p:blipFill>
          <p:spPr bwMode="auto">
            <a:xfrm>
              <a:off x="-97" y="2523"/>
              <a:ext cx="5880" cy="1797"/>
            </a:xfrm>
            <a:prstGeom prst="rect">
              <a:avLst/>
            </a:prstGeom>
            <a:noFill/>
          </p:spPr>
        </p:pic>
        <p:sp>
          <p:nvSpPr>
            <p:cNvPr id="18437" name="Text Box 5"/>
            <p:cNvSpPr txBox="1">
              <a:spLocks noChangeArrowheads="1"/>
            </p:cNvSpPr>
            <p:nvPr/>
          </p:nvSpPr>
          <p:spPr bwMode="auto">
            <a:xfrm>
              <a:off x="215" y="3572"/>
              <a:ext cx="730" cy="327"/>
            </a:xfrm>
            <a:prstGeom prst="rect">
              <a:avLst/>
            </a:prstGeom>
            <a:noFill/>
            <a:ln w="9525">
              <a:noFill/>
              <a:miter lim="800000"/>
              <a:headEnd/>
              <a:tailEnd/>
            </a:ln>
            <a:effectLst>
              <a:outerShdw dist="35921" dir="2700000" algn="ctr" rotWithShape="0">
                <a:srgbClr val="FFFF00"/>
              </a:outerShdw>
            </a:effectLst>
          </p:spPr>
          <p:txBody>
            <a:bodyPr>
              <a:spAutoFit/>
            </a:bodyPr>
            <a:lstStyle/>
            <a:p>
              <a:pPr fontAlgn="base">
                <a:spcBef>
                  <a:spcPct val="50000"/>
                </a:spcBef>
                <a:spcAft>
                  <a:spcPct val="0"/>
                </a:spcAft>
              </a:pPr>
              <a:r>
                <a:rPr lang="en-AU" sz="2800" b="1" dirty="0" smtClean="0">
                  <a:solidFill>
                    <a:srgbClr val="000000"/>
                  </a:solidFill>
                  <a:latin typeface="+mj-lt"/>
                </a:rPr>
                <a:t>Gaza</a:t>
              </a:r>
            </a:p>
          </p:txBody>
        </p:sp>
        <p:sp>
          <p:nvSpPr>
            <p:cNvPr id="18438" name="Text Box 6"/>
            <p:cNvSpPr txBox="1">
              <a:spLocks noChangeArrowheads="1"/>
            </p:cNvSpPr>
            <p:nvPr/>
          </p:nvSpPr>
          <p:spPr bwMode="auto">
            <a:xfrm>
              <a:off x="2004" y="2944"/>
              <a:ext cx="866" cy="310"/>
            </a:xfrm>
            <a:prstGeom prst="rect">
              <a:avLst/>
            </a:prstGeom>
            <a:noFill/>
            <a:ln w="9525">
              <a:noFill/>
              <a:miter lim="800000"/>
              <a:headEnd/>
              <a:tailEnd/>
            </a:ln>
            <a:effectLst>
              <a:outerShdw dist="35921" dir="2700000" algn="ctr" rotWithShape="0">
                <a:srgbClr val="FFFF00"/>
              </a:outerShdw>
            </a:effectLst>
          </p:spPr>
          <p:txBody>
            <a:bodyPr>
              <a:spAutoFit/>
            </a:bodyPr>
            <a:lstStyle/>
            <a:p>
              <a:pPr fontAlgn="base">
                <a:spcBef>
                  <a:spcPct val="50000"/>
                </a:spcBef>
                <a:spcAft>
                  <a:spcPct val="0"/>
                </a:spcAft>
              </a:pPr>
              <a:r>
                <a:rPr lang="en-AU" sz="2600" b="1" dirty="0" smtClean="0">
                  <a:solidFill>
                    <a:srgbClr val="000000"/>
                  </a:solidFill>
                  <a:latin typeface="+mj-lt"/>
                </a:rPr>
                <a:t>Hebron</a:t>
              </a:r>
            </a:p>
          </p:txBody>
        </p:sp>
      </p:grpSp>
      <p:sp>
        <p:nvSpPr>
          <p:cNvPr id="18434" name="Text Box 2"/>
          <p:cNvSpPr txBox="1">
            <a:spLocks noChangeArrowheads="1"/>
          </p:cNvSpPr>
          <p:nvPr/>
        </p:nvSpPr>
        <p:spPr bwMode="auto">
          <a:xfrm>
            <a:off x="179388" y="5661025"/>
            <a:ext cx="1152525" cy="457200"/>
          </a:xfrm>
          <a:prstGeom prst="rect">
            <a:avLst/>
          </a:prstGeom>
          <a:noFill/>
          <a:ln w="9525">
            <a:noFill/>
            <a:miter lim="800000"/>
            <a:headEnd/>
            <a:tailEnd/>
          </a:ln>
          <a:effectLst/>
        </p:spPr>
        <p:txBody>
          <a:bodyPr>
            <a:spAutoFit/>
          </a:bodyPr>
          <a:lstStyle/>
          <a:p>
            <a:pPr fontAlgn="base">
              <a:spcBef>
                <a:spcPct val="50000"/>
              </a:spcBef>
              <a:spcAft>
                <a:spcPct val="0"/>
              </a:spcAft>
            </a:pPr>
            <a:endParaRPr lang="en-US" sz="2400" b="1" smtClean="0">
              <a:solidFill>
                <a:srgbClr val="000000"/>
              </a:solidFill>
            </a:endParaRPr>
          </a:p>
        </p:txBody>
      </p:sp>
      <p:grpSp>
        <p:nvGrpSpPr>
          <p:cNvPr id="3" name="Group 17"/>
          <p:cNvGrpSpPr>
            <a:grpSpLocks/>
          </p:cNvGrpSpPr>
          <p:nvPr/>
        </p:nvGrpSpPr>
        <p:grpSpPr bwMode="auto">
          <a:xfrm>
            <a:off x="0" y="0"/>
            <a:ext cx="9144000" cy="3935413"/>
            <a:chOff x="0" y="0"/>
            <a:chExt cx="5760" cy="2479"/>
          </a:xfrm>
        </p:grpSpPr>
        <p:pic>
          <p:nvPicPr>
            <p:cNvPr id="18446" name="Picture 14" descr="Copy of Israel"/>
            <p:cNvPicPr>
              <a:picLocks noChangeAspect="1" noChangeArrowheads="1"/>
            </p:cNvPicPr>
            <p:nvPr/>
          </p:nvPicPr>
          <p:blipFill>
            <a:blip r:embed="rId3" cstate="print"/>
            <a:srcRect t="63173"/>
            <a:stretch>
              <a:fillRect/>
            </a:stretch>
          </p:blipFill>
          <p:spPr bwMode="auto">
            <a:xfrm>
              <a:off x="0" y="0"/>
              <a:ext cx="5760" cy="2479"/>
            </a:xfrm>
            <a:prstGeom prst="rect">
              <a:avLst/>
            </a:prstGeom>
            <a:noFill/>
          </p:spPr>
        </p:pic>
        <p:sp>
          <p:nvSpPr>
            <p:cNvPr id="18447" name="Text Box 15"/>
            <p:cNvSpPr txBox="1">
              <a:spLocks noChangeArrowheads="1"/>
            </p:cNvSpPr>
            <p:nvPr/>
          </p:nvSpPr>
          <p:spPr bwMode="auto">
            <a:xfrm>
              <a:off x="884" y="799"/>
              <a:ext cx="635" cy="288"/>
            </a:xfrm>
            <a:prstGeom prst="rect">
              <a:avLst/>
            </a:prstGeom>
            <a:noFill/>
            <a:ln w="9525">
              <a:noFill/>
              <a:miter lim="800000"/>
              <a:headEnd/>
              <a:tailEnd/>
            </a:ln>
            <a:effectLst>
              <a:outerShdw dist="35921" dir="2700000" algn="ctr" rotWithShape="0">
                <a:srgbClr val="FFFF00"/>
              </a:outerShdw>
            </a:effectLst>
          </p:spPr>
          <p:txBody>
            <a:bodyPr>
              <a:spAutoFit/>
            </a:bodyPr>
            <a:lstStyle/>
            <a:p>
              <a:pPr fontAlgn="base">
                <a:spcBef>
                  <a:spcPct val="50000"/>
                </a:spcBef>
                <a:spcAft>
                  <a:spcPct val="0"/>
                </a:spcAft>
              </a:pPr>
              <a:r>
                <a:rPr lang="en-US" sz="2400" b="1" dirty="0" smtClean="0">
                  <a:ln w="6350">
                    <a:solidFill>
                      <a:schemeClr val="tx1"/>
                    </a:solidFill>
                  </a:ln>
                  <a:solidFill>
                    <a:srgbClr val="CC0000"/>
                  </a:solidFill>
                  <a:latin typeface="+mj-lt"/>
                </a:rPr>
                <a:t>Gaza</a:t>
              </a:r>
              <a:endParaRPr lang="en-AU" sz="2400" b="1" dirty="0" smtClean="0">
                <a:ln w="6350">
                  <a:solidFill>
                    <a:schemeClr val="tx1"/>
                  </a:solidFill>
                </a:ln>
                <a:solidFill>
                  <a:srgbClr val="CC0000"/>
                </a:solidFill>
                <a:latin typeface="+mj-lt"/>
              </a:endParaRPr>
            </a:p>
          </p:txBody>
        </p:sp>
        <p:sp>
          <p:nvSpPr>
            <p:cNvPr id="18448" name="Text Box 16"/>
            <p:cNvSpPr txBox="1">
              <a:spLocks noChangeArrowheads="1"/>
            </p:cNvSpPr>
            <p:nvPr/>
          </p:nvSpPr>
          <p:spPr bwMode="auto">
            <a:xfrm>
              <a:off x="2744" y="829"/>
              <a:ext cx="817" cy="288"/>
            </a:xfrm>
            <a:prstGeom prst="rect">
              <a:avLst/>
            </a:prstGeom>
            <a:noFill/>
            <a:ln w="9525">
              <a:noFill/>
              <a:miter lim="800000"/>
              <a:headEnd/>
              <a:tailEnd/>
            </a:ln>
            <a:effectLst>
              <a:outerShdw dist="35921" dir="2700000" algn="ctr" rotWithShape="0">
                <a:srgbClr val="FFFF00"/>
              </a:outerShdw>
            </a:effectLst>
          </p:spPr>
          <p:txBody>
            <a:bodyPr>
              <a:spAutoFit/>
            </a:bodyPr>
            <a:lstStyle/>
            <a:p>
              <a:pPr fontAlgn="base">
                <a:spcBef>
                  <a:spcPct val="50000"/>
                </a:spcBef>
                <a:spcAft>
                  <a:spcPct val="0"/>
                </a:spcAft>
              </a:pPr>
              <a:r>
                <a:rPr lang="en-US" sz="2400" b="1" dirty="0" smtClean="0">
                  <a:ln w="6350">
                    <a:solidFill>
                      <a:schemeClr val="tx1"/>
                    </a:solidFill>
                  </a:ln>
                  <a:solidFill>
                    <a:srgbClr val="CC0000"/>
                  </a:solidFill>
                  <a:latin typeface="+mj-lt"/>
                </a:rPr>
                <a:t>Hebron</a:t>
              </a:r>
              <a:endParaRPr lang="en-AU" sz="2400" b="1" dirty="0" smtClean="0">
                <a:ln w="6350">
                  <a:solidFill>
                    <a:schemeClr val="tx1"/>
                  </a:solidFill>
                </a:ln>
                <a:solidFill>
                  <a:srgbClr val="CC0000"/>
                </a:solidFill>
                <a:latin typeface="+mj-lt"/>
              </a:endParaRPr>
            </a:p>
          </p:txBody>
        </p:sp>
      </p:grpSp>
      <p:sp>
        <p:nvSpPr>
          <p:cNvPr id="18453" name="AutoShape 21"/>
          <p:cNvSpPr>
            <a:spLocks noChangeArrowheads="1"/>
          </p:cNvSpPr>
          <p:nvPr/>
        </p:nvSpPr>
        <p:spPr bwMode="auto">
          <a:xfrm>
            <a:off x="3733800" y="5053012"/>
            <a:ext cx="322263" cy="433388"/>
          </a:xfrm>
          <a:prstGeom prst="star16">
            <a:avLst>
              <a:gd name="adj" fmla="val 37500"/>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sp>
        <p:nvSpPr>
          <p:cNvPr id="18460" name="AutoShape 28"/>
          <p:cNvSpPr>
            <a:spLocks noChangeArrowheads="1"/>
          </p:cNvSpPr>
          <p:nvPr/>
        </p:nvSpPr>
        <p:spPr bwMode="auto">
          <a:xfrm rot="4625535">
            <a:off x="1670783" y="3706271"/>
            <a:ext cx="982697" cy="3781371"/>
          </a:xfrm>
          <a:prstGeom prst="triangle">
            <a:avLst>
              <a:gd name="adj" fmla="val 50000"/>
            </a:avLst>
          </a:prstGeom>
          <a:solidFill>
            <a:srgbClr val="FF3300">
              <a:alpha val="24001"/>
            </a:srgbClr>
          </a:solidFill>
          <a:ln w="9525">
            <a:solidFill>
              <a:srgbClr val="000000">
                <a:alpha val="5000"/>
              </a:srgbClr>
            </a:solidFill>
            <a:miter lim="800000"/>
            <a:headEnd/>
            <a:tailEnd/>
          </a:ln>
          <a:effectLst/>
        </p:spPr>
        <p:txBody>
          <a:bodyPr wrap="none" anchor="ctr"/>
          <a:lstStyle/>
          <a:p>
            <a:pPr fontAlgn="base">
              <a:spcBef>
                <a:spcPct val="0"/>
              </a:spcBef>
              <a:spcAft>
                <a:spcPct val="0"/>
              </a:spcAft>
            </a:pPr>
            <a:endParaRPr lang="en-US" sz="2400" b="1" smtClean="0">
              <a:solidFill>
                <a:srgbClr val="000000"/>
              </a:solidFill>
            </a:endParaRPr>
          </a:p>
        </p:txBody>
      </p:sp>
      <p:sp>
        <p:nvSpPr>
          <p:cNvPr id="13" name="TextBox 12"/>
          <p:cNvSpPr txBox="1"/>
          <p:nvPr/>
        </p:nvSpPr>
        <p:spPr>
          <a:xfrm>
            <a:off x="1461650" y="1752600"/>
            <a:ext cx="3363421" cy="461665"/>
          </a:xfrm>
          <a:prstGeom prst="rect">
            <a:avLst/>
          </a:prstGeom>
          <a:noFill/>
        </p:spPr>
        <p:txBody>
          <a:bodyPr wrap="none" rtlCol="0">
            <a:spAutoFit/>
          </a:bodyPr>
          <a:lstStyle/>
          <a:p>
            <a:r>
              <a:rPr lang="en-US" sz="2400" dirty="0" smtClean="0">
                <a:latin typeface="Arial Black" pitchFamily="34" charset="0"/>
              </a:rPr>
              <a:t>70 </a:t>
            </a:r>
            <a:r>
              <a:rPr lang="en-US" sz="2400" dirty="0" err="1" smtClean="0">
                <a:latin typeface="Arial Black" pitchFamily="34" charset="0"/>
              </a:rPr>
              <a:t>kms</a:t>
            </a:r>
            <a:r>
              <a:rPr lang="en-US" sz="2400" dirty="0" smtClean="0">
                <a:latin typeface="Arial Black" pitchFamily="34" charset="0"/>
              </a:rPr>
              <a:t> or 40 miles</a:t>
            </a:r>
            <a:endParaRPr lang="en-US" sz="2400" dirty="0">
              <a:latin typeface="Arial Black" pitchFamily="34" charset="0"/>
            </a:endParaRPr>
          </a:p>
        </p:txBody>
      </p:sp>
      <p:sp>
        <p:nvSpPr>
          <p:cNvPr id="14" name="TextBox 13"/>
          <p:cNvSpPr txBox="1"/>
          <p:nvPr/>
        </p:nvSpPr>
        <p:spPr>
          <a:xfrm>
            <a:off x="4495800" y="3962400"/>
            <a:ext cx="3962400" cy="1384995"/>
          </a:xfrm>
          <a:prstGeom prst="rect">
            <a:avLst/>
          </a:prstGeom>
          <a:noFill/>
        </p:spPr>
        <p:txBody>
          <a:bodyPr wrap="square" rtlCol="0">
            <a:spAutoFit/>
          </a:bodyPr>
          <a:lstStyle/>
          <a:p>
            <a:pPr algn="ctr"/>
            <a:r>
              <a:rPr lang="en-US" sz="2800" dirty="0" smtClean="0">
                <a:latin typeface="Impact" pitchFamily="34" charset="0"/>
              </a:rPr>
              <a:t>From here one can see clearly the issues facing us in the world</a:t>
            </a:r>
            <a:endParaRPr lang="en-US" sz="2800" dirty="0">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17" presetClass="entr" presetSubtype="10" fill="hold" nodeType="afterEffect">
                                  <p:stCondLst>
                                    <p:cond delay="200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par>
                          <p:cTn id="21" fill="hold">
                            <p:stCondLst>
                              <p:cond delay="5500"/>
                            </p:stCondLst>
                            <p:childTnLst>
                              <p:par>
                                <p:cTn id="22" presetID="23" presetClass="entr" presetSubtype="16" fill="hold" grpId="0" nodeType="afterEffect">
                                  <p:stCondLst>
                                    <p:cond delay="1500"/>
                                  </p:stCondLst>
                                  <p:childTnLst>
                                    <p:set>
                                      <p:cBhvr>
                                        <p:cTn id="23" dur="1" fill="hold">
                                          <p:stCondLst>
                                            <p:cond delay="0"/>
                                          </p:stCondLst>
                                        </p:cTn>
                                        <p:tgtEl>
                                          <p:spTgt spid="18453"/>
                                        </p:tgtEl>
                                        <p:attrNameLst>
                                          <p:attrName>style.visibility</p:attrName>
                                        </p:attrNameLst>
                                      </p:cBhvr>
                                      <p:to>
                                        <p:strVal val="visible"/>
                                      </p:to>
                                    </p:set>
                                    <p:anim calcmode="lin" valueType="num">
                                      <p:cBhvr>
                                        <p:cTn id="24" dur="500" fill="hold"/>
                                        <p:tgtEl>
                                          <p:spTgt spid="18453"/>
                                        </p:tgtEl>
                                        <p:attrNameLst>
                                          <p:attrName>ppt_w</p:attrName>
                                        </p:attrNameLst>
                                      </p:cBhvr>
                                      <p:tavLst>
                                        <p:tav tm="0">
                                          <p:val>
                                            <p:fltVal val="0"/>
                                          </p:val>
                                        </p:tav>
                                        <p:tav tm="100000">
                                          <p:val>
                                            <p:strVal val="#ppt_w"/>
                                          </p:val>
                                        </p:tav>
                                      </p:tavLst>
                                    </p:anim>
                                    <p:anim calcmode="lin" valueType="num">
                                      <p:cBhvr>
                                        <p:cTn id="25" dur="500" fill="hold"/>
                                        <p:tgtEl>
                                          <p:spTgt spid="18453"/>
                                        </p:tgtEl>
                                        <p:attrNameLst>
                                          <p:attrName>ppt_h</p:attrName>
                                        </p:attrNameLst>
                                      </p:cBhvr>
                                      <p:tavLst>
                                        <p:tav tm="0">
                                          <p:val>
                                            <p:fltVal val="0"/>
                                          </p:val>
                                        </p:tav>
                                        <p:tav tm="100000">
                                          <p:val>
                                            <p:strVal val="#ppt_h"/>
                                          </p:val>
                                        </p:tav>
                                      </p:tavLst>
                                    </p:anim>
                                  </p:childTnLst>
                                </p:cTn>
                              </p:par>
                            </p:childTnLst>
                          </p:cTn>
                        </p:par>
                        <p:par>
                          <p:cTn id="26" fill="hold">
                            <p:stCondLst>
                              <p:cond delay="7500"/>
                            </p:stCondLst>
                            <p:childTnLst>
                              <p:par>
                                <p:cTn id="27" presetID="22" presetClass="entr" presetSubtype="2" fill="hold" grpId="0" nodeType="afterEffect">
                                  <p:stCondLst>
                                    <p:cond delay="0"/>
                                  </p:stCondLst>
                                  <p:childTnLst>
                                    <p:set>
                                      <p:cBhvr>
                                        <p:cTn id="28" dur="1" fill="hold">
                                          <p:stCondLst>
                                            <p:cond delay="0"/>
                                          </p:stCondLst>
                                        </p:cTn>
                                        <p:tgtEl>
                                          <p:spTgt spid="18460"/>
                                        </p:tgtEl>
                                        <p:attrNameLst>
                                          <p:attrName>style.visibility</p:attrName>
                                        </p:attrNameLst>
                                      </p:cBhvr>
                                      <p:to>
                                        <p:strVal val="visible"/>
                                      </p:to>
                                    </p:set>
                                    <p:animEffect transition="in" filter="wipe(right)">
                                      <p:cBhvr>
                                        <p:cTn id="29" dur="2000"/>
                                        <p:tgtEl>
                                          <p:spTgt spid="18460"/>
                                        </p:tgtEl>
                                      </p:cBhvr>
                                    </p:animEffect>
                                  </p:childTnLst>
                                </p:cTn>
                              </p:par>
                            </p:childTnLst>
                          </p:cTn>
                        </p:par>
                        <p:par>
                          <p:cTn id="30" fill="hold">
                            <p:stCondLst>
                              <p:cond delay="9500"/>
                            </p:stCondLst>
                            <p:childTnLst>
                              <p:par>
                                <p:cTn id="31" presetID="53" presetClass="entr" presetSubtype="0"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nimBg="1"/>
      <p:bldP spid="18460" grpId="0" animBg="1"/>
      <p:bldP spid="13" grpId="0"/>
      <p:bldP spid="14" grpId="0"/>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816</TotalTime>
  <Words>1987</Words>
  <Application>Microsoft Office PowerPoint</Application>
  <PresentationFormat>On-screen Show (4:3)</PresentationFormat>
  <Paragraphs>159</Paragraphs>
  <Slides>30</Slides>
  <Notes>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Generic</vt:lpstr>
      <vt:lpstr>1_Generic</vt:lpstr>
      <vt:lpstr>Blank</vt:lpstr>
      <vt:lpstr>2_Generic</vt:lpstr>
      <vt:lpstr>3_Generic</vt:lpstr>
      <vt:lpstr>Slide 1</vt:lpstr>
      <vt:lpstr>The oscillation of Samson’s life</vt:lpstr>
      <vt:lpstr>Slide 3</vt:lpstr>
      <vt:lpstr>The harlot of Gaza – Judges 16:1-3</vt:lpstr>
      <vt:lpstr>The gates of Gaza</vt:lpstr>
      <vt:lpstr>“The gate of his enemies” Genesis 22:17</vt:lpstr>
      <vt:lpstr>Gates carried to Hebron</vt:lpstr>
      <vt:lpstr>Slide 8</vt:lpstr>
      <vt:lpstr>Slide 9</vt:lpstr>
      <vt:lpstr>… ….</vt:lpstr>
      <vt:lpstr>Slide 11</vt:lpstr>
      <vt:lpstr>Slide 12</vt:lpstr>
      <vt:lpstr>Samson blinded by Delilah – Judges 16</vt:lpstr>
      <vt:lpstr>Delilah</vt:lpstr>
      <vt:lpstr>Delilah</vt:lpstr>
      <vt:lpstr>The secret of Samson’s strength</vt:lpstr>
      <vt:lpstr>Samson’s fatal brinkmanship</vt:lpstr>
      <vt:lpstr>Cat and mouse folly repeated</vt:lpstr>
      <vt:lpstr>The point of no return</vt:lpstr>
      <vt:lpstr>Woven in a web of deceit</vt:lpstr>
      <vt:lpstr>“She caused him to yield”       Compare Proverbs 7:21</vt:lpstr>
      <vt:lpstr>Daily torture ends in death</vt:lpstr>
      <vt:lpstr>Warning - Proverbs 7:21-27</vt:lpstr>
      <vt:lpstr>Capitulation – Covenant forsaken</vt:lpstr>
      <vt:lpstr>Yahweh departs from Samson</vt:lpstr>
      <vt:lpstr>Gaza revisited tragically</vt:lpstr>
      <vt:lpstr>Tragic ironies – Judges 15 &amp; 16</vt:lpstr>
      <vt:lpstr>Slide 28</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Jim Cowie</dc:creator>
  <cp:lastModifiedBy>Jim Cowie</cp:lastModifiedBy>
  <cp:revision>51</cp:revision>
  <dcterms:created xsi:type="dcterms:W3CDTF">2013-10-23T03:45:50Z</dcterms:created>
  <dcterms:modified xsi:type="dcterms:W3CDTF">2014-01-03T17:53:50Z</dcterms:modified>
</cp:coreProperties>
</file>