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3" r:id="rId3"/>
    <p:sldId id="276" r:id="rId4"/>
    <p:sldId id="258" r:id="rId5"/>
    <p:sldId id="259" r:id="rId6"/>
    <p:sldId id="277" r:id="rId7"/>
    <p:sldId id="270" r:id="rId8"/>
    <p:sldId id="260" r:id="rId9"/>
    <p:sldId id="264" r:id="rId10"/>
    <p:sldId id="263" r:id="rId11"/>
    <p:sldId id="261" r:id="rId12"/>
    <p:sldId id="274" r:id="rId13"/>
    <p:sldId id="272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33CC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98" autoAdjust="0"/>
    <p:restoredTop sz="94660"/>
  </p:normalViewPr>
  <p:slideViewPr>
    <p:cSldViewPr>
      <p:cViewPr varScale="1">
        <p:scale>
          <a:sx n="69" d="100"/>
          <a:sy n="69" d="100"/>
        </p:scale>
        <p:origin x="-3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rc 2"/>
          <p:cNvSpPr>
            <a:spLocks/>
          </p:cNvSpPr>
          <p:nvPr/>
        </p:nvSpPr>
        <p:spPr bwMode="auto">
          <a:xfrm>
            <a:off x="1" y="6248400"/>
            <a:ext cx="6857999" cy="609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2413" cy="765175"/>
          </a:xfrm>
        </p:spPr>
        <p:txBody>
          <a:bodyPr anchor="b"/>
          <a:lstStyle>
            <a:lvl1pPr algn="ctr">
              <a:lnSpc>
                <a:spcPct val="80000"/>
              </a:lnSpc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r>
              <a:rPr lang="en-AU" dirty="0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9388" y="908050"/>
            <a:ext cx="8785225" cy="5545138"/>
          </a:xfrm>
        </p:spPr>
        <p:txBody>
          <a:bodyPr/>
          <a:lstStyle>
            <a:lvl1pPr marL="531813" indent="-531813">
              <a:buClr>
                <a:srgbClr val="FFFF00"/>
              </a:buClr>
              <a:buSzTx/>
              <a:buFont typeface="Wingdings" pitchFamily="2" charset="2"/>
              <a:buChar char="v"/>
              <a:defRPr sz="3200" b="1">
                <a:effectLst/>
              </a:defRPr>
            </a:lvl1pPr>
          </a:lstStyle>
          <a:p>
            <a:r>
              <a:rPr lang="en-AU" dirty="0"/>
              <a:t>Click to edit Master subtitle style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76200" y="6458887"/>
            <a:ext cx="579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Monotype Corsiva" pitchFamily="66" charset="0"/>
              </a:rPr>
              <a:t>Samson</a:t>
            </a:r>
            <a:r>
              <a:rPr lang="en-US" sz="2400" b="1" baseline="0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Monotype Corsiva" pitchFamily="66" charset="0"/>
              </a:rPr>
              <a:t> – God’s strength made perfect in weakness</a:t>
            </a:r>
            <a:endParaRPr lang="en-US" sz="2400" b="1" dirty="0">
              <a:ln>
                <a:solidFill>
                  <a:schemeClr val="tx1"/>
                </a:solidFill>
              </a:ln>
              <a:solidFill>
                <a:srgbClr val="FFC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D58D03-1734-402F-B5BC-857464E6F351}" type="slidenum">
              <a:rPr lang="en-AU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amson death.jpg"/>
          <p:cNvPicPr>
            <a:picLocks noChangeAspect="1"/>
          </p:cNvPicPr>
          <p:nvPr/>
        </p:nvPicPr>
        <p:blipFill>
          <a:blip r:embed="rId2" cstate="print"/>
          <a:srcRect l="4478" r="4478"/>
          <a:stretch>
            <a:fillRect/>
          </a:stretch>
        </p:blipFill>
        <p:spPr>
          <a:xfrm flipH="1">
            <a:off x="0" y="2546"/>
            <a:ext cx="4648200" cy="6841599"/>
          </a:xfrm>
          <a:prstGeom prst="rect">
            <a:avLst/>
          </a:prstGeom>
        </p:spPr>
      </p:pic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648200" y="152400"/>
            <a:ext cx="4191000" cy="3429000"/>
          </a:xfrm>
        </p:spPr>
        <p:txBody>
          <a:bodyPr/>
          <a:lstStyle/>
          <a:p>
            <a:pPr algn="ctr">
              <a:lnSpc>
                <a:spcPct val="85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AU" sz="8800" dirty="0" smtClean="0">
                <a:ln>
                  <a:solidFill>
                    <a:schemeClr val="tx1"/>
                  </a:solidFill>
                </a:ln>
                <a:solidFill>
                  <a:srgbClr val="FF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Samson – </a:t>
            </a:r>
          </a:p>
          <a:p>
            <a:pPr marL="0" indent="0" algn="ctr">
              <a:lnSpc>
                <a:spcPct val="85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AU" sz="5400" dirty="0" smtClean="0">
                <a:ln>
                  <a:solidFill>
                    <a:schemeClr val="tx1"/>
                  </a:solidFill>
                </a:ln>
                <a:solidFill>
                  <a:srgbClr val="FF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God’s strength made perfect in weakness</a:t>
            </a:r>
            <a:endParaRPr lang="en-AU" sz="5400" dirty="0">
              <a:ln>
                <a:solidFill>
                  <a:schemeClr val="tx1"/>
                </a:solidFill>
              </a:ln>
              <a:solidFill>
                <a:srgbClr val="FF3399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68980" y="6172200"/>
            <a:ext cx="358140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4821375" y="3663912"/>
            <a:ext cx="41148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4000" dirty="0">
                <a:solidFill>
                  <a:srgbClr val="FFFF00"/>
                </a:solidFill>
                <a:latin typeface="Arial Black" pitchFamily="34" charset="0"/>
              </a:rPr>
              <a:t>Study </a:t>
            </a:r>
            <a:r>
              <a:rPr lang="en-US" sz="4000" dirty="0" smtClean="0">
                <a:solidFill>
                  <a:srgbClr val="FFFF00"/>
                </a:solidFill>
                <a:latin typeface="Arial Black" pitchFamily="34" charset="0"/>
              </a:rPr>
              <a:t>6</a:t>
            </a:r>
          </a:p>
          <a:p>
            <a:pPr algn="ctr">
              <a:lnSpc>
                <a:spcPct val="85000"/>
              </a:lnSpc>
              <a:spcBef>
                <a:spcPts val="1200"/>
              </a:spcBef>
            </a:pPr>
            <a:r>
              <a:rPr lang="en-US" sz="4000" dirty="0" smtClean="0">
                <a:solidFill>
                  <a:srgbClr val="FFFF00"/>
                </a:solidFill>
                <a:latin typeface="Arial Black" pitchFamily="34" charset="0"/>
              </a:rPr>
              <a:t>“God’s strength made perfect in weakness”</a:t>
            </a:r>
            <a:endParaRPr lang="en-AU" sz="40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r>
              <a:rPr lang="en-AU" sz="4400" dirty="0" smtClean="0"/>
              <a:t>The pillars of the house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838200"/>
            <a:ext cx="8812213" cy="5470525"/>
          </a:xfrm>
        </p:spPr>
        <p:txBody>
          <a:bodyPr/>
          <a:lstStyle/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V.29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00FF00"/>
                </a:solidFill>
              </a:rPr>
              <a:t>“took hold” </a:t>
            </a:r>
            <a:r>
              <a:rPr lang="en-AU" dirty="0" smtClean="0"/>
              <a:t>– </a:t>
            </a:r>
            <a:r>
              <a:rPr lang="en-AU" i="1" dirty="0" err="1" smtClean="0"/>
              <a:t>laphath</a:t>
            </a:r>
            <a:r>
              <a:rPr lang="en-AU" dirty="0" smtClean="0"/>
              <a:t> – to bend, grasp with a twisting motion.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solidFill>
                  <a:srgbClr val="00FF00"/>
                </a:solidFill>
              </a:rPr>
              <a:t>“two middle pillars” </a:t>
            </a:r>
            <a:r>
              <a:rPr lang="en-AU" dirty="0" smtClean="0"/>
              <a:t>– These have been discovered in the ruins of ancient Philistine temples.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solidFill>
                  <a:srgbClr val="00FF00"/>
                </a:solidFill>
              </a:rPr>
              <a:t>“on which it was borne up” </a:t>
            </a:r>
            <a:r>
              <a:rPr lang="en-AU" dirty="0" smtClean="0"/>
              <a:t>– 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FF33CC"/>
                </a:solidFill>
              </a:rPr>
              <a:t>Roth.</a:t>
            </a:r>
            <a:r>
              <a:rPr lang="en-AU" dirty="0" smtClean="0"/>
              <a:t> – </a:t>
            </a:r>
            <a:r>
              <a:rPr lang="en-AU" dirty="0" smtClean="0">
                <a:latin typeface="Bookman Old Style" pitchFamily="18" charset="0"/>
              </a:rPr>
              <a:t>“</a:t>
            </a:r>
            <a:r>
              <a:rPr lang="en-US" dirty="0" smtClean="0">
                <a:latin typeface="Bookman Old Style" pitchFamily="18" charset="0"/>
              </a:rPr>
              <a:t>and whereon it was upheld, and he braced himself against them.”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V.30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00FF00"/>
                </a:solidFill>
              </a:rPr>
              <a:t>“Let me die” </a:t>
            </a:r>
            <a:r>
              <a:rPr lang="en-AU" dirty="0" smtClean="0"/>
              <a:t>– </a:t>
            </a:r>
            <a:r>
              <a:rPr lang="en-AU" i="1" dirty="0" err="1" smtClean="0"/>
              <a:t>nephesh</a:t>
            </a:r>
            <a:r>
              <a:rPr lang="en-AU" dirty="0" smtClean="0"/>
              <a:t> – soul. </a:t>
            </a:r>
            <a:r>
              <a:rPr lang="en-AU" sz="3000" dirty="0" smtClean="0"/>
              <a:t>Request to die forever – admission that he was a Philistine – </a:t>
            </a:r>
            <a:r>
              <a:rPr lang="en-AU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Ezek. 28:10; 31:18: 32:19</a:t>
            </a:r>
            <a:r>
              <a:rPr lang="en-AU" sz="3000" dirty="0" smtClean="0"/>
              <a:t>.</a:t>
            </a:r>
            <a:endParaRPr lang="en-AU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r>
              <a:rPr lang="en-AU" sz="4400" dirty="0" smtClean="0"/>
              <a:t>Samson’s final act of faith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769500"/>
            <a:ext cx="8812213" cy="5631300"/>
          </a:xfrm>
        </p:spPr>
        <p:txBody>
          <a:bodyPr/>
          <a:lstStyle/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V.30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00FF00"/>
                </a:solidFill>
              </a:rPr>
              <a:t>“bowed” </a:t>
            </a:r>
            <a:r>
              <a:rPr lang="en-AU" dirty="0" smtClean="0"/>
              <a:t>– </a:t>
            </a:r>
            <a:r>
              <a:rPr lang="en-AU" i="1" dirty="0" err="1" smtClean="0"/>
              <a:t>natah</a:t>
            </a:r>
            <a:r>
              <a:rPr lang="en-AU" dirty="0" smtClean="0"/>
              <a:t> – to stretch or spread out; by imp. to bend away.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solidFill>
                  <a:srgbClr val="00FF00"/>
                </a:solidFill>
              </a:rPr>
              <a:t>“</a:t>
            </a:r>
            <a:r>
              <a:rPr lang="en-AU" i="1" dirty="0" smtClean="0">
                <a:solidFill>
                  <a:srgbClr val="00FF00"/>
                </a:solidFill>
              </a:rPr>
              <a:t>all his </a:t>
            </a:r>
            <a:r>
              <a:rPr lang="en-AU" dirty="0" smtClean="0">
                <a:solidFill>
                  <a:srgbClr val="00FF00"/>
                </a:solidFill>
              </a:rPr>
              <a:t>might” </a:t>
            </a:r>
            <a:r>
              <a:rPr lang="en-AU" dirty="0" smtClean="0"/>
              <a:t>– 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FF33CC"/>
                </a:solidFill>
              </a:rPr>
              <a:t>Roth.</a:t>
            </a:r>
            <a:r>
              <a:rPr lang="en-AU" dirty="0" smtClean="0"/>
              <a:t> – </a:t>
            </a:r>
            <a:r>
              <a:rPr lang="en-AU" dirty="0" smtClean="0">
                <a:latin typeface="Bookman Old Style" pitchFamily="18" charset="0"/>
              </a:rPr>
              <a:t>“bowed mightily”</a:t>
            </a:r>
            <a:r>
              <a:rPr lang="en-AU" dirty="0" smtClean="0"/>
              <a:t>, i.e. with God’s strength.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solidFill>
                  <a:srgbClr val="00FF00"/>
                </a:solidFill>
              </a:rPr>
              <a:t>“at his death” </a:t>
            </a:r>
            <a:r>
              <a:rPr lang="en-AU" dirty="0" smtClean="0"/>
              <a:t>– Because finally slew his greatest enemy – himself.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V.31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00FF00"/>
                </a:solidFill>
              </a:rPr>
              <a:t>“house of his father” </a:t>
            </a:r>
            <a:r>
              <a:rPr lang="en-AU" sz="2800" dirty="0" smtClean="0"/>
              <a:t>– Perhaps his parents dead – should have stayed with them.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solidFill>
                  <a:srgbClr val="00FF00"/>
                </a:solidFill>
              </a:rPr>
              <a:t>“took him and brought him up” </a:t>
            </a:r>
            <a:r>
              <a:rPr lang="en-AU" dirty="0" smtClean="0"/>
              <a:t>– 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FF33CC"/>
                </a:solidFill>
              </a:rPr>
              <a:t>Roth.</a:t>
            </a:r>
            <a:r>
              <a:rPr lang="en-AU" dirty="0" smtClean="0"/>
              <a:t> – </a:t>
            </a:r>
            <a:r>
              <a:rPr lang="en-AU" dirty="0" smtClean="0">
                <a:latin typeface="Bookman Old Style" pitchFamily="18" charset="0"/>
              </a:rPr>
              <a:t>“</a:t>
            </a:r>
            <a:r>
              <a:rPr lang="en-US" dirty="0" smtClean="0">
                <a:latin typeface="Bookman Old Style" pitchFamily="18" charset="0"/>
              </a:rPr>
              <a:t>and lifted him, and carried him up.” </a:t>
            </a:r>
            <a:r>
              <a:rPr lang="en-US" dirty="0" smtClean="0"/>
              <a:t>At last Samson goes up –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Jud. 14:1</a:t>
            </a:r>
            <a:r>
              <a:rPr lang="en-US" dirty="0" smtClean="0"/>
              <a:t>.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6200"/>
            <a:ext cx="9142413" cy="765175"/>
          </a:xfrm>
        </p:spPr>
        <p:txBody>
          <a:bodyPr/>
          <a:lstStyle/>
          <a:p>
            <a:r>
              <a:rPr lang="en-AU" sz="4000" dirty="0"/>
              <a:t>Samson at </a:t>
            </a:r>
            <a:r>
              <a:rPr lang="en-AU" sz="4000" dirty="0" smtClean="0"/>
              <a:t>rest </a:t>
            </a:r>
            <a:r>
              <a:rPr lang="en-AU" sz="4000" dirty="0"/>
              <a:t>– </a:t>
            </a:r>
            <a:r>
              <a:rPr lang="en-AU" sz="40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Judges 16:31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768925"/>
            <a:ext cx="8785225" cy="5492750"/>
          </a:xfrm>
        </p:spPr>
        <p:txBody>
          <a:bodyPr/>
          <a:lstStyle/>
          <a:p>
            <a:pPr marL="450850" indent="-450850">
              <a:spcBef>
                <a:spcPct val="25000"/>
              </a:spcBef>
              <a:buSzTx/>
              <a:buFont typeface="Wingdings" pitchFamily="2" charset="2"/>
              <a:buChar char="v"/>
            </a:pPr>
            <a:r>
              <a:rPr lang="en-AU" dirty="0"/>
              <a:t>Buried between </a:t>
            </a:r>
            <a:r>
              <a:rPr lang="en-AU" dirty="0" err="1"/>
              <a:t>Zorah</a:t>
            </a:r>
            <a:r>
              <a:rPr lang="en-AU" dirty="0"/>
              <a:t> and </a:t>
            </a:r>
            <a:r>
              <a:rPr lang="en-AU" dirty="0" err="1"/>
              <a:t>Eshtaol</a:t>
            </a:r>
            <a:r>
              <a:rPr lang="en-AU" dirty="0"/>
              <a:t>.</a:t>
            </a:r>
          </a:p>
          <a:p>
            <a:pPr marL="450850" indent="-450850">
              <a:spcBef>
                <a:spcPct val="25000"/>
              </a:spcBef>
              <a:buSzTx/>
              <a:buFont typeface="Wingdings" pitchFamily="2" charset="2"/>
              <a:buChar char="v"/>
            </a:pPr>
            <a:r>
              <a:rPr lang="en-AU" dirty="0"/>
              <a:t>In the burial place of </a:t>
            </a:r>
            <a:r>
              <a:rPr lang="en-AU" dirty="0" err="1"/>
              <a:t>Manoah</a:t>
            </a:r>
            <a:r>
              <a:rPr lang="en-AU" dirty="0"/>
              <a:t> his father.</a:t>
            </a:r>
          </a:p>
          <a:p>
            <a:pPr marL="450850" indent="-450850">
              <a:spcBef>
                <a:spcPct val="25000"/>
              </a:spcBef>
              <a:buSzTx/>
              <a:buFont typeface="Wingdings" pitchFamily="2" charset="2"/>
              <a:buChar char="v"/>
            </a:pPr>
            <a:r>
              <a:rPr lang="en-AU" dirty="0" err="1"/>
              <a:t>Manoah</a:t>
            </a:r>
            <a:r>
              <a:rPr lang="en-AU" dirty="0"/>
              <a:t> means </a:t>
            </a:r>
            <a:r>
              <a:rPr lang="en-AU" dirty="0">
                <a:solidFill>
                  <a:srgbClr val="00FF00"/>
                </a:solidFill>
              </a:rPr>
              <a:t>“rest”</a:t>
            </a:r>
            <a:r>
              <a:rPr lang="en-AU" dirty="0"/>
              <a:t>. The root signifies </a:t>
            </a:r>
            <a:r>
              <a:rPr lang="en-AU" dirty="0">
                <a:solidFill>
                  <a:srgbClr val="FFFF00"/>
                </a:solidFill>
              </a:rPr>
              <a:t>“resting place, state or condition of rest”</a:t>
            </a:r>
            <a:r>
              <a:rPr lang="en-AU" dirty="0"/>
              <a:t>.</a:t>
            </a:r>
          </a:p>
          <a:p>
            <a:pPr marL="450850" indent="-450850">
              <a:spcBef>
                <a:spcPct val="25000"/>
              </a:spcBef>
              <a:buSzTx/>
              <a:buFont typeface="Wingdings" pitchFamily="2" charset="2"/>
              <a:buChar char="v"/>
            </a:pP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Judges 13:2</a:t>
            </a:r>
            <a:r>
              <a:rPr lang="en-AU" dirty="0">
                <a:ln w="22225">
                  <a:solidFill>
                    <a:schemeClr val="tx1"/>
                  </a:solidFill>
                </a:ln>
              </a:rPr>
              <a:t> </a:t>
            </a:r>
            <a:r>
              <a:rPr lang="en-AU" dirty="0"/>
              <a:t>records that </a:t>
            </a:r>
            <a:r>
              <a:rPr lang="en-AU" dirty="0" err="1"/>
              <a:t>Manoah</a:t>
            </a:r>
            <a:r>
              <a:rPr lang="en-AU" dirty="0"/>
              <a:t> was “a man of </a:t>
            </a:r>
            <a:r>
              <a:rPr lang="en-AU" dirty="0" err="1"/>
              <a:t>Zorah</a:t>
            </a:r>
            <a:r>
              <a:rPr lang="en-AU" dirty="0"/>
              <a:t>”.</a:t>
            </a:r>
          </a:p>
          <a:p>
            <a:pPr marL="450850" indent="-450850">
              <a:spcBef>
                <a:spcPct val="25000"/>
              </a:spcBef>
              <a:buSzTx/>
              <a:buFont typeface="Wingdings" pitchFamily="2" charset="2"/>
              <a:buChar char="v"/>
            </a:pPr>
            <a:r>
              <a:rPr lang="en-AU" dirty="0"/>
              <a:t>Samson was laid to rest close to </a:t>
            </a:r>
            <a:r>
              <a:rPr lang="en-AU" dirty="0" err="1"/>
              <a:t>Zorah</a:t>
            </a:r>
            <a:r>
              <a:rPr lang="en-AU" dirty="0"/>
              <a:t> – </a:t>
            </a:r>
            <a:r>
              <a:rPr lang="en-AU" b="0" dirty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</a:rPr>
              <a:t>the Spirit was finally victorious in his life.</a:t>
            </a:r>
          </a:p>
          <a:p>
            <a:pPr marL="450850" indent="-450850" algn="ctr">
              <a:spcBef>
                <a:spcPct val="25000"/>
              </a:spcBef>
              <a:buSzTx/>
              <a:buNone/>
            </a:pPr>
            <a:r>
              <a:rPr lang="en-AU" sz="3600" b="0" dirty="0" err="1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</a:rPr>
              <a:t>Zorah</a:t>
            </a:r>
            <a:r>
              <a:rPr lang="en-AU" sz="3600" b="0" dirty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</a:rPr>
              <a:t> finally prevails!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amson deat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38600" y="16398"/>
            <a:ext cx="5105401" cy="684160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6096000"/>
            <a:ext cx="4038600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08710" y="658090"/>
            <a:ext cx="3200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FF00"/>
                </a:solidFill>
                <a:latin typeface="Bookman Old Style" pitchFamily="18" charset="0"/>
              </a:rPr>
              <a:t>“So the dead which he slew at his death were more than they which he slew in his life.”</a:t>
            </a:r>
            <a:endParaRPr lang="en-US" sz="4000" b="1" dirty="0">
              <a:solidFill>
                <a:srgbClr val="00FF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en-AU" sz="4400" dirty="0"/>
              <a:t>… </a:t>
            </a:r>
            <a:r>
              <a:rPr lang="en-AU" sz="4400" dirty="0">
                <a:solidFill>
                  <a:srgbClr val="FF0000"/>
                </a:solidFill>
              </a:rPr>
              <a:t>….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908050"/>
            <a:ext cx="8713788" cy="5400675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23843"/>
            <a:ext cx="3995738" cy="1125537"/>
          </a:xfrm>
        </p:spPr>
        <p:txBody>
          <a:bodyPr/>
          <a:lstStyle/>
          <a:p>
            <a:r>
              <a:rPr lang="en-AU" dirty="0"/>
              <a:t>The </a:t>
            </a:r>
            <a:r>
              <a:rPr lang="en-AU" dirty="0" smtClean="0"/>
              <a:t>death </a:t>
            </a:r>
            <a:r>
              <a:rPr lang="en-AU" dirty="0"/>
              <a:t>of Samson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295400"/>
            <a:ext cx="3981450" cy="5056187"/>
          </a:xfrm>
        </p:spPr>
        <p:txBody>
          <a:bodyPr/>
          <a:lstStyle/>
          <a:p>
            <a:pPr marL="457200" indent="-4572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SzTx/>
            </a:pPr>
            <a:r>
              <a:rPr lang="en-AU" sz="29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Judges 16:22</a:t>
            </a:r>
            <a:r>
              <a:rPr lang="en-AU" sz="2900" dirty="0">
                <a:ln w="28575">
                  <a:solidFill>
                    <a:schemeClr val="tx1"/>
                  </a:solidFill>
                </a:ln>
              </a:rPr>
              <a:t> </a:t>
            </a:r>
            <a:r>
              <a:rPr lang="en-AU" sz="2900" dirty="0"/>
              <a:t>– The mark of his </a:t>
            </a:r>
            <a:r>
              <a:rPr lang="en-AU" sz="2900" dirty="0" err="1"/>
              <a:t>Nazarite</a:t>
            </a:r>
            <a:r>
              <a:rPr lang="en-AU" sz="2900" dirty="0"/>
              <a:t>-ship grows again.</a:t>
            </a:r>
          </a:p>
          <a:p>
            <a:pPr marL="457200" indent="-4572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SzTx/>
            </a:pPr>
            <a:r>
              <a:rPr lang="en-AU" sz="2900" dirty="0"/>
              <a:t>Acknowledged he deserved to die.</a:t>
            </a:r>
          </a:p>
          <a:p>
            <a:pPr marL="457200" indent="-4572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SzTx/>
            </a:pPr>
            <a:r>
              <a:rPr lang="en-AU" sz="2900" dirty="0"/>
              <a:t>Sought vengeance for only one eye.</a:t>
            </a:r>
          </a:p>
          <a:p>
            <a:pPr marL="457200" indent="-4572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SzTx/>
            </a:pPr>
            <a:r>
              <a:rPr lang="en-AU" sz="2900" dirty="0"/>
              <a:t>Slew more Philistines in his death than in life.</a:t>
            </a:r>
          </a:p>
        </p:txBody>
      </p:sp>
      <p:pic>
        <p:nvPicPr>
          <p:cNvPr id="12292" name="Picture 4" descr="Samsons deat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0663" y="0"/>
            <a:ext cx="5113337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 smtClean="0"/>
              <a:t>“The eyes of the blind shall see out of obscurity” </a:t>
            </a:r>
            <a:r>
              <a:rPr lang="en-US" sz="3600" dirty="0" smtClean="0"/>
              <a:t>(</a:t>
            </a:r>
            <a:r>
              <a:rPr lang="en-US" sz="36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Isaiah  29:18</a:t>
            </a:r>
            <a:r>
              <a:rPr lang="en-US" sz="3600" dirty="0" smtClean="0"/>
              <a:t>)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8545" y="1350815"/>
            <a:ext cx="8812213" cy="5049985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V.21</a:t>
            </a:r>
            <a:r>
              <a:rPr lang="en-US" dirty="0" smtClean="0"/>
              <a:t> - </a:t>
            </a:r>
            <a:r>
              <a:rPr lang="en-US" dirty="0" smtClean="0">
                <a:solidFill>
                  <a:srgbClr val="00FF00"/>
                </a:solidFill>
              </a:rPr>
              <a:t>“put out his eyes” </a:t>
            </a:r>
            <a:r>
              <a:rPr lang="en-US" dirty="0" smtClean="0"/>
              <a:t>- These were his problem –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Jud. 14:1,3,7</a:t>
            </a:r>
            <a:r>
              <a:rPr lang="en-US" dirty="0" smtClean="0"/>
              <a:t>.</a:t>
            </a:r>
          </a:p>
          <a:p>
            <a:pPr marL="533400" indent="-533400">
              <a:lnSpc>
                <a:spcPct val="95000"/>
              </a:lnSpc>
            </a:pPr>
            <a:r>
              <a:rPr lang="en-US" dirty="0" smtClean="0">
                <a:solidFill>
                  <a:srgbClr val="00FF00"/>
                </a:solidFill>
              </a:rPr>
              <a:t>“to Gaza” </a:t>
            </a:r>
            <a:r>
              <a:rPr lang="en-US" dirty="0" smtClean="0"/>
              <a:t>- Scene of the harlot’s embrace, and one of his great triumphs - 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Jud.</a:t>
            </a:r>
            <a:r>
              <a:rPr lang="en-US" dirty="0" smtClean="0"/>
              <a:t>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16:1-4</a:t>
            </a:r>
            <a:r>
              <a:rPr lang="en-US" dirty="0" smtClean="0"/>
              <a:t>.</a:t>
            </a:r>
          </a:p>
          <a:p>
            <a:pPr marL="533400" indent="-533400">
              <a:lnSpc>
                <a:spcPct val="95000"/>
              </a:lnSpc>
            </a:pPr>
            <a:r>
              <a:rPr lang="en-US" dirty="0" smtClean="0">
                <a:solidFill>
                  <a:srgbClr val="00FF00"/>
                </a:solidFill>
              </a:rPr>
              <a:t>“fetters of brass” </a:t>
            </a:r>
            <a:r>
              <a:rPr lang="en-US" dirty="0" smtClean="0"/>
              <a:t>- Double brass, slave to sin’s flesh.</a:t>
            </a:r>
          </a:p>
          <a:p>
            <a:pPr marL="533400" indent="-533400">
              <a:lnSpc>
                <a:spcPct val="95000"/>
              </a:lnSpc>
            </a:pPr>
            <a:r>
              <a:rPr lang="en-US" dirty="0" smtClean="0">
                <a:solidFill>
                  <a:srgbClr val="00FF00"/>
                </a:solidFill>
              </a:rPr>
              <a:t>“grind in the prison” </a:t>
            </a:r>
            <a:r>
              <a:rPr lang="en-US" dirty="0" smtClean="0"/>
              <a:t>- He burnt their grain, he now helps to feed them –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Jud. 15:5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r>
              <a:rPr lang="en-AU" sz="4400" dirty="0" smtClean="0"/>
              <a:t>New </a:t>
            </a:r>
            <a:r>
              <a:rPr lang="en-AU" sz="4400" dirty="0" smtClean="0"/>
              <a:t>start for failed </a:t>
            </a:r>
            <a:r>
              <a:rPr lang="en-AU" sz="4400" dirty="0" err="1" smtClean="0"/>
              <a:t>Nazarite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3840" y="838200"/>
            <a:ext cx="8837760" cy="5562600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Judges 16:22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00FF00"/>
                </a:solidFill>
              </a:rPr>
              <a:t>“hair of his head began to grow again” </a:t>
            </a:r>
            <a:r>
              <a:rPr lang="en-AU" dirty="0" smtClean="0"/>
              <a:t>– Symbol of his </a:t>
            </a:r>
            <a:r>
              <a:rPr lang="en-AU" dirty="0" err="1" smtClean="0"/>
              <a:t>Nazariteship</a:t>
            </a:r>
            <a:r>
              <a:rPr lang="en-AU" dirty="0" smtClean="0"/>
              <a:t> resumed. The failed vow is restarted now with clear spiritual vision –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Num. 6:12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V.23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00FF00"/>
                </a:solidFill>
              </a:rPr>
              <a:t>“Dagon” </a:t>
            </a:r>
            <a:r>
              <a:rPr lang="en-AU" dirty="0" smtClean="0"/>
              <a:t>– “Fish-god”. Human face, hands and feet on trunk like a fish –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Sam. 5:4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“Our god hath delivered Samson</a:t>
            </a:r>
            <a:r>
              <a:rPr lang="en-AU" dirty="0" smtClean="0"/>
              <a:t>” – A fatal mistake by the Philistines. Now an unequal contest between </a:t>
            </a:r>
            <a:r>
              <a:rPr lang="en-AU" dirty="0" err="1" smtClean="0"/>
              <a:t>dieties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</a:pP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en-AU" sz="4400" dirty="0" smtClean="0"/>
              <a:t>Philistines make sport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9984" y="838200"/>
            <a:ext cx="8851615" cy="5562600"/>
          </a:xfrm>
        </p:spPr>
        <p:txBody>
          <a:bodyPr/>
          <a:lstStyle/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V.24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00FF00"/>
                </a:solidFill>
              </a:rPr>
              <a:t>“destroyer” </a:t>
            </a:r>
            <a:r>
              <a:rPr lang="en-AU" dirty="0" smtClean="0"/>
              <a:t>– </a:t>
            </a:r>
            <a:r>
              <a:rPr lang="en-AU" i="1" dirty="0" err="1" smtClean="0"/>
              <a:t>chareb</a:t>
            </a:r>
            <a:r>
              <a:rPr lang="en-AU" dirty="0" smtClean="0"/>
              <a:t> – to parch; i.e. desolate, destroy. 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FF33CC"/>
                </a:solidFill>
              </a:rPr>
              <a:t>RSV </a:t>
            </a:r>
            <a:r>
              <a:rPr lang="en-AU" dirty="0" smtClean="0"/>
              <a:t>– </a:t>
            </a:r>
            <a:r>
              <a:rPr lang="en-AU" dirty="0" smtClean="0">
                <a:latin typeface="Bookman Old Style" pitchFamily="18" charset="0"/>
              </a:rPr>
              <a:t>“</a:t>
            </a:r>
            <a:r>
              <a:rPr lang="en-AU" dirty="0" err="1" smtClean="0">
                <a:latin typeface="Bookman Old Style" pitchFamily="18" charset="0"/>
              </a:rPr>
              <a:t>ravager</a:t>
            </a:r>
            <a:r>
              <a:rPr lang="en-AU" dirty="0" smtClean="0">
                <a:latin typeface="Bookman Old Style" pitchFamily="18" charset="0"/>
              </a:rPr>
              <a:t>.” 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FF33CC"/>
                </a:solidFill>
              </a:rPr>
              <a:t>LITV </a:t>
            </a:r>
            <a:r>
              <a:rPr lang="en-AU" dirty="0" smtClean="0"/>
              <a:t>– </a:t>
            </a:r>
            <a:r>
              <a:rPr lang="en-AU" dirty="0" smtClean="0">
                <a:latin typeface="Bookman Old Style" pitchFamily="18" charset="0"/>
              </a:rPr>
              <a:t>“the devastator.”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solidFill>
                  <a:srgbClr val="00FF00"/>
                </a:solidFill>
              </a:rPr>
              <a:t>“which slew many of us” </a:t>
            </a:r>
            <a:r>
              <a:rPr lang="en-AU" dirty="0" smtClean="0"/>
              <a:t>– 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FF33CC"/>
                </a:solidFill>
              </a:rPr>
              <a:t>Roth.</a:t>
            </a:r>
            <a:r>
              <a:rPr lang="en-AU" dirty="0" smtClean="0"/>
              <a:t> – </a:t>
            </a:r>
            <a:r>
              <a:rPr lang="en-AU" dirty="0" smtClean="0">
                <a:latin typeface="Bookman Old Style" pitchFamily="18" charset="0"/>
              </a:rPr>
              <a:t>“who multiplied our slain.”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V.25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00FF00"/>
                </a:solidFill>
              </a:rPr>
              <a:t>“merry” </a:t>
            </a:r>
            <a:r>
              <a:rPr lang="en-AU" dirty="0" smtClean="0"/>
              <a:t>– </a:t>
            </a:r>
            <a:r>
              <a:rPr lang="en-AU" i="1" dirty="0" err="1" smtClean="0"/>
              <a:t>towb</a:t>
            </a:r>
            <a:r>
              <a:rPr lang="en-AU" dirty="0" smtClean="0"/>
              <a:t> – good. 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FF33CC"/>
                </a:solidFill>
              </a:rPr>
              <a:t>LITV</a:t>
            </a:r>
            <a:r>
              <a:rPr lang="en-AU" dirty="0" smtClean="0"/>
              <a:t> – </a:t>
            </a:r>
            <a:r>
              <a:rPr lang="en-AU" dirty="0" smtClean="0">
                <a:latin typeface="Bookman Old Style" pitchFamily="18" charset="0"/>
              </a:rPr>
              <a:t>“</a:t>
            </a:r>
            <a:r>
              <a:rPr lang="en-US" dirty="0" smtClean="0">
                <a:latin typeface="Bookman Old Style" pitchFamily="18" charset="0"/>
              </a:rPr>
              <a:t>when their heart felt good.”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solidFill>
                  <a:srgbClr val="00FF00"/>
                </a:solidFill>
              </a:rPr>
              <a:t>“make us sport” </a:t>
            </a:r>
            <a:r>
              <a:rPr lang="en-AU" dirty="0" smtClean="0"/>
              <a:t>– </a:t>
            </a:r>
            <a:r>
              <a:rPr lang="en-AU" i="1" dirty="0" err="1" smtClean="0"/>
              <a:t>sachaq</a:t>
            </a:r>
            <a:r>
              <a:rPr lang="en-AU" dirty="0" smtClean="0"/>
              <a:t> – to laugh (in pleasure or detraction). 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FF33CC"/>
                </a:solidFill>
              </a:rPr>
              <a:t>LITV </a:t>
            </a:r>
            <a:r>
              <a:rPr lang="en-AU" dirty="0" smtClean="0"/>
              <a:t>– </a:t>
            </a:r>
            <a:r>
              <a:rPr lang="en-AU" dirty="0" smtClean="0">
                <a:latin typeface="Bookman Old Style" pitchFamily="18" charset="0"/>
              </a:rPr>
              <a:t>“</a:t>
            </a:r>
            <a:r>
              <a:rPr lang="en-US" dirty="0" smtClean="0">
                <a:latin typeface="Bookman Old Style" pitchFamily="18" charset="0"/>
              </a:rPr>
              <a:t>he shall entertain us.”</a:t>
            </a:r>
            <a:r>
              <a:rPr lang="en-US" dirty="0" smtClean="0"/>
              <a:t> 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rgbClr val="FF33CC"/>
                </a:solidFill>
              </a:rPr>
              <a:t>Josephus</a:t>
            </a:r>
            <a:r>
              <a:rPr lang="en-US" dirty="0" smtClean="0"/>
              <a:t> – </a:t>
            </a:r>
            <a:r>
              <a:rPr lang="en-US" dirty="0" smtClean="0">
                <a:latin typeface="Bookman Old Style" pitchFamily="18" charset="0"/>
              </a:rPr>
              <a:t>“insult him over our wine”</a:t>
            </a:r>
            <a:r>
              <a:rPr lang="en-US" dirty="0" smtClean="0"/>
              <a:t> (Cp.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14:12</a:t>
            </a:r>
            <a:r>
              <a:rPr lang="en-US" dirty="0" smtClean="0"/>
              <a:t>). 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 smtClean="0"/>
              <a:t>Complete humiliation</a:t>
            </a:r>
            <a:endParaRPr lang="en-US" sz="4000" dirty="0" smtClean="0">
              <a:ln w="2222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8545" y="838200"/>
            <a:ext cx="8812213" cy="5562599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V.25</a:t>
            </a:r>
            <a:r>
              <a:rPr lang="en-US" dirty="0" smtClean="0"/>
              <a:t> – </a:t>
            </a:r>
            <a:r>
              <a:rPr lang="en-US" dirty="0" smtClean="0">
                <a:solidFill>
                  <a:srgbClr val="00FF00"/>
                </a:solidFill>
              </a:rPr>
              <a:t>“he made them sport” </a:t>
            </a:r>
            <a:r>
              <a:rPr lang="en-US" dirty="0" smtClean="0"/>
              <a:t>- As he had made sport of them –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Jud. 14:12</a:t>
            </a:r>
            <a:r>
              <a:rPr lang="en-US" dirty="0" smtClean="0"/>
              <a:t>. Now totally humiliated –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50:5-6</a:t>
            </a:r>
            <a:r>
              <a:rPr lang="en-US" dirty="0" smtClean="0"/>
              <a:t>.</a:t>
            </a:r>
          </a:p>
          <a:p>
            <a:pPr marL="533400" indent="-533400">
              <a:lnSpc>
                <a:spcPct val="95000"/>
              </a:lnSpc>
            </a:pPr>
            <a:r>
              <a:rPr lang="en-US" dirty="0" smtClean="0"/>
              <a:t>When we are nothing we understand God, and He can be everything to us. Samson now knows what it means to be a true </a:t>
            </a:r>
            <a:r>
              <a:rPr lang="en-US" dirty="0" err="1" smtClean="0"/>
              <a:t>Nazarite</a:t>
            </a:r>
            <a:r>
              <a:rPr lang="en-US" dirty="0" smtClean="0"/>
              <a:t>.</a:t>
            </a:r>
          </a:p>
          <a:p>
            <a:pPr marL="533400" indent="-533400">
              <a:lnSpc>
                <a:spcPct val="95000"/>
              </a:lnSpc>
            </a:pP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V.26 </a:t>
            </a:r>
            <a:r>
              <a:rPr lang="en-US" dirty="0" smtClean="0"/>
              <a:t>– </a:t>
            </a:r>
            <a:r>
              <a:rPr lang="en-US" dirty="0" smtClean="0">
                <a:solidFill>
                  <a:srgbClr val="00FF00"/>
                </a:solidFill>
              </a:rPr>
              <a:t>“unto the lad that held him by the hand” </a:t>
            </a:r>
            <a:r>
              <a:rPr lang="en-US" dirty="0" smtClean="0"/>
              <a:t>– 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rgbClr val="FF33CC"/>
                </a:solidFill>
              </a:rPr>
              <a:t>LITV</a:t>
            </a:r>
            <a:r>
              <a:rPr lang="en-US" dirty="0" smtClean="0"/>
              <a:t> – </a:t>
            </a:r>
            <a:r>
              <a:rPr lang="en-US" dirty="0" smtClean="0">
                <a:latin typeface="Bookman Old Style" pitchFamily="18" charset="0"/>
              </a:rPr>
              <a:t>“to the young man grasping his hand.” </a:t>
            </a:r>
            <a:r>
              <a:rPr lang="en-US" dirty="0" smtClean="0"/>
              <a:t>This young man was orchestrating the mirth.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r>
              <a:rPr lang="en-AU" sz="4400" dirty="0" smtClean="0"/>
              <a:t>Leaning on the pillars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852630"/>
            <a:ext cx="8839200" cy="5652080"/>
          </a:xfrm>
        </p:spPr>
        <p:txBody>
          <a:bodyPr/>
          <a:lstStyle/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V.26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00FF00"/>
                </a:solidFill>
              </a:rPr>
              <a:t>“Suffer me” </a:t>
            </a:r>
            <a:r>
              <a:rPr lang="en-AU" dirty="0" smtClean="0"/>
              <a:t>– </a:t>
            </a:r>
            <a:r>
              <a:rPr lang="en-AU" i="1" dirty="0" err="1" smtClean="0"/>
              <a:t>nuach</a:t>
            </a:r>
            <a:r>
              <a:rPr lang="en-AU" dirty="0" smtClean="0"/>
              <a:t> – to rest. 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FF33CC"/>
                </a:solidFill>
              </a:rPr>
              <a:t>LITV</a:t>
            </a:r>
            <a:r>
              <a:rPr lang="en-AU" dirty="0" smtClean="0"/>
              <a:t> – </a:t>
            </a:r>
            <a:r>
              <a:rPr lang="en-AU" dirty="0" smtClean="0">
                <a:latin typeface="Bookman Old Style" pitchFamily="18" charset="0"/>
              </a:rPr>
              <a:t>“Let me alone.”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solidFill>
                  <a:srgbClr val="00FF00"/>
                </a:solidFill>
              </a:rPr>
              <a:t>“feel” </a:t>
            </a:r>
            <a:r>
              <a:rPr lang="en-AU" dirty="0" smtClean="0"/>
              <a:t>– </a:t>
            </a:r>
            <a:r>
              <a:rPr lang="en-AU" i="1" dirty="0" smtClean="0"/>
              <a:t>mush</a:t>
            </a:r>
            <a:r>
              <a:rPr lang="en-AU" dirty="0" smtClean="0"/>
              <a:t> – to touch.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solidFill>
                  <a:srgbClr val="00FF00"/>
                </a:solidFill>
              </a:rPr>
              <a:t>“lean” </a:t>
            </a:r>
            <a:r>
              <a:rPr lang="en-AU" dirty="0" smtClean="0"/>
              <a:t>– </a:t>
            </a:r>
            <a:r>
              <a:rPr lang="en-AU" i="1" dirty="0" err="1" smtClean="0"/>
              <a:t>sha’an</a:t>
            </a:r>
            <a:r>
              <a:rPr lang="en-AU" dirty="0" smtClean="0"/>
              <a:t> – to support oneself. Harassed and exhausted Samson seeks to rest, but has a plan in mind.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V.27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00FF00"/>
                </a:solidFill>
              </a:rPr>
              <a:t>“men and women” </a:t>
            </a:r>
            <a:r>
              <a:rPr lang="en-AU" dirty="0" smtClean="0"/>
              <a:t>– </a:t>
            </a:r>
            <a:r>
              <a:rPr lang="en-AU" i="1" dirty="0" err="1" smtClean="0"/>
              <a:t>enoshim</a:t>
            </a:r>
            <a:r>
              <a:rPr lang="en-AU" dirty="0" smtClean="0"/>
              <a:t> and </a:t>
            </a:r>
            <a:r>
              <a:rPr lang="en-AU" i="1" dirty="0" err="1" smtClean="0"/>
              <a:t>noshim</a:t>
            </a:r>
            <a:r>
              <a:rPr lang="en-AU" dirty="0" smtClean="0"/>
              <a:t> – Lit. Weak mortal men and women – refers to the common folk.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 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V.27</a:t>
            </a:r>
            <a:r>
              <a:rPr lang="en-US" dirty="0" smtClean="0"/>
              <a:t> – </a:t>
            </a:r>
            <a:r>
              <a:rPr lang="en-US" dirty="0" smtClean="0">
                <a:solidFill>
                  <a:srgbClr val="00FF00"/>
                </a:solidFill>
              </a:rPr>
              <a:t>“on the roof three thousand” </a:t>
            </a:r>
            <a:r>
              <a:rPr lang="en-US" dirty="0" smtClean="0"/>
              <a:t>– Cp. 3,000 in Israel –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Jud.</a:t>
            </a:r>
            <a:r>
              <a:rPr lang="en-US" dirty="0" smtClean="0"/>
              <a:t>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15:11</a:t>
            </a:r>
            <a:r>
              <a:rPr lang="en-US" dirty="0" smtClean="0"/>
              <a:t>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r>
              <a:rPr lang="en-AU" sz="4400" dirty="0" smtClean="0"/>
              <a:t>The final appeal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3840" y="810490"/>
            <a:ext cx="8837760" cy="5562600"/>
          </a:xfrm>
        </p:spPr>
        <p:txBody>
          <a:bodyPr/>
          <a:lstStyle/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V.27</a:t>
            </a:r>
            <a:r>
              <a:rPr lang="en-US" dirty="0" smtClean="0"/>
              <a:t> – </a:t>
            </a:r>
            <a:r>
              <a:rPr lang="en-US" dirty="0" smtClean="0">
                <a:solidFill>
                  <a:srgbClr val="00FF00"/>
                </a:solidFill>
              </a:rPr>
              <a:t>“men and women” </a:t>
            </a:r>
            <a:r>
              <a:rPr lang="en-US" dirty="0" smtClean="0"/>
              <a:t>– </a:t>
            </a:r>
            <a:r>
              <a:rPr lang="en-US" i="1" dirty="0" err="1" smtClean="0"/>
              <a:t>ish</a:t>
            </a:r>
            <a:r>
              <a:rPr lang="en-US" dirty="0" smtClean="0"/>
              <a:t> and </a:t>
            </a:r>
            <a:r>
              <a:rPr lang="en-US" i="1" dirty="0" err="1" smtClean="0"/>
              <a:t>ishah</a:t>
            </a:r>
            <a:r>
              <a:rPr lang="en-US" dirty="0" smtClean="0"/>
              <a:t> – great men and great women. Refers to the aristocracy in the upper stalls.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00FF00"/>
                </a:solidFill>
              </a:rPr>
              <a:t>“beheld while Samson made sport” </a:t>
            </a:r>
            <a:r>
              <a:rPr lang="en-US" dirty="0" smtClean="0"/>
              <a:t>– 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rgbClr val="FF33CC"/>
                </a:solidFill>
              </a:rPr>
              <a:t>LITV</a:t>
            </a:r>
            <a:r>
              <a:rPr lang="en-US" dirty="0" smtClean="0"/>
              <a:t> – </a:t>
            </a:r>
            <a:r>
              <a:rPr lang="en-US" sz="3000" dirty="0" smtClean="0">
                <a:latin typeface="Bookman Old Style" pitchFamily="18" charset="0"/>
              </a:rPr>
              <a:t>“watching Samson entertaining.”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V.28</a:t>
            </a:r>
            <a:r>
              <a:rPr lang="en-US" dirty="0" smtClean="0"/>
              <a:t> – </a:t>
            </a:r>
            <a:r>
              <a:rPr lang="en-US" dirty="0" smtClean="0">
                <a:solidFill>
                  <a:srgbClr val="00FF00"/>
                </a:solidFill>
              </a:rPr>
              <a:t>“called unto Yahweh” </a:t>
            </a:r>
            <a:r>
              <a:rPr lang="en-US" dirty="0" smtClean="0"/>
              <a:t>– Cp.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V.20</a:t>
            </a:r>
            <a:r>
              <a:rPr lang="en-US" dirty="0" smtClean="0"/>
              <a:t>. Recognition that God had left him. Did not presume on God’s power any more.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00FF00"/>
                </a:solidFill>
              </a:rPr>
              <a:t>“O Lord GOD” </a:t>
            </a:r>
            <a:r>
              <a:rPr lang="en-US" dirty="0" smtClean="0"/>
              <a:t>– “He who will be rulers”.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00FF00"/>
                </a:solidFill>
              </a:rPr>
              <a:t>“remember me” </a:t>
            </a:r>
            <a:r>
              <a:rPr lang="en-US" dirty="0" smtClean="0"/>
              <a:t>– For one last act to vindicate Yahweh’s name.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r>
              <a:rPr lang="en-AU" sz="4400" dirty="0" smtClean="0"/>
              <a:t>One eye avenged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9984" y="734284"/>
            <a:ext cx="8851615" cy="5680366"/>
          </a:xfrm>
        </p:spPr>
        <p:txBody>
          <a:bodyPr/>
          <a:lstStyle/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V.28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00FF00"/>
                </a:solidFill>
              </a:rPr>
              <a:t>“only this once” </a:t>
            </a:r>
            <a:r>
              <a:rPr lang="en-AU" dirty="0" smtClean="0"/>
              <a:t>– Call to be helped just one final time and forgotten.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solidFill>
                  <a:srgbClr val="00FF00"/>
                </a:solidFill>
              </a:rPr>
              <a:t>“O God” </a:t>
            </a:r>
            <a:r>
              <a:rPr lang="en-AU" dirty="0" smtClean="0"/>
              <a:t>– </a:t>
            </a:r>
            <a:r>
              <a:rPr lang="en-AU" i="1" dirty="0" err="1" smtClean="0"/>
              <a:t>elohim</a:t>
            </a:r>
            <a:r>
              <a:rPr lang="en-AU" dirty="0" smtClean="0"/>
              <a:t> – mighty ones.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solidFill>
                  <a:srgbClr val="00FF00"/>
                </a:solidFill>
              </a:rPr>
              <a:t>“at once avenged” </a:t>
            </a:r>
            <a:r>
              <a:rPr lang="en-AU" dirty="0" smtClean="0"/>
              <a:t>– 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FF33CC"/>
                </a:solidFill>
              </a:rPr>
              <a:t>Roth.</a:t>
            </a:r>
            <a:r>
              <a:rPr lang="en-AU" dirty="0" smtClean="0"/>
              <a:t> – </a:t>
            </a:r>
            <a:r>
              <a:rPr lang="en-AU" dirty="0" smtClean="0">
                <a:latin typeface="Bookman Old Style" pitchFamily="18" charset="0"/>
              </a:rPr>
              <a:t>“with one avenging.”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solidFill>
                  <a:srgbClr val="00FF00"/>
                </a:solidFill>
              </a:rPr>
              <a:t>“for my two eyes” </a:t>
            </a:r>
            <a:r>
              <a:rPr lang="en-AU" dirty="0" smtClean="0"/>
              <a:t>– 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FF33CC"/>
                </a:solidFill>
              </a:rPr>
              <a:t>RSV</a:t>
            </a:r>
            <a:r>
              <a:rPr lang="en-AU" dirty="0" smtClean="0"/>
              <a:t> – </a:t>
            </a:r>
            <a:r>
              <a:rPr lang="en-AU" dirty="0" smtClean="0">
                <a:latin typeface="Bookman Old Style" pitchFamily="18" charset="0"/>
              </a:rPr>
              <a:t>“for one of my two eyes.” </a:t>
            </a:r>
            <a:r>
              <a:rPr lang="en-AU" dirty="0" smtClean="0"/>
              <a:t>(Roth. </a:t>
            </a:r>
            <a:r>
              <a:rPr lang="en-AU" dirty="0" err="1" smtClean="0"/>
              <a:t>Mgn</a:t>
            </a:r>
            <a:r>
              <a:rPr lang="en-AU" dirty="0" smtClean="0"/>
              <a:t>.) Asked to be left with infirmity –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 Cor. 12:7-9</a:t>
            </a:r>
            <a:r>
              <a:rPr lang="en-AU" dirty="0" smtClean="0"/>
              <a:t>.</a:t>
            </a:r>
          </a:p>
          <a:p>
            <a:pPr marL="533400" indent="-533400" algn="just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rgbClr val="FF33CC"/>
                </a:solidFill>
              </a:rPr>
              <a:t>Paraphrase</a:t>
            </a:r>
            <a:r>
              <a:rPr lang="en-US" dirty="0" smtClean="0"/>
              <a:t> - </a:t>
            </a:r>
            <a:r>
              <a:rPr lang="en-US" sz="3000" dirty="0" smtClean="0">
                <a:latin typeface="Bookman Old Style" pitchFamily="18" charset="0"/>
              </a:rPr>
              <a:t>“O Lord Yahweh remember me, and strengthen me, I pray thee, only this once, that I may have one more avenging, for one of my eyes.”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endParaRPr lang="en-A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theme/theme1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1060</Words>
  <Application>Microsoft Office PowerPoint</Application>
  <PresentationFormat>On-screen Show (4:3)</PresentationFormat>
  <Paragraphs>66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Generic</vt:lpstr>
      <vt:lpstr>Slide 1</vt:lpstr>
      <vt:lpstr>The death of Samson</vt:lpstr>
      <vt:lpstr>“The eyes of the blind shall see out of obscurity” (Isaiah  29:18)</vt:lpstr>
      <vt:lpstr>New start for failed Nazarite</vt:lpstr>
      <vt:lpstr>Philistines make sport</vt:lpstr>
      <vt:lpstr>Complete humiliation</vt:lpstr>
      <vt:lpstr>Leaning on the pillars</vt:lpstr>
      <vt:lpstr>The final appeal</vt:lpstr>
      <vt:lpstr>One eye avenged</vt:lpstr>
      <vt:lpstr>The pillars of the house</vt:lpstr>
      <vt:lpstr>Samson’s final act of faith</vt:lpstr>
      <vt:lpstr>Samson at rest – Judges 16:31</vt:lpstr>
      <vt:lpstr>Slide 13</vt:lpstr>
      <vt:lpstr>… ….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… ….</dc:title>
  <dc:creator>Jim Cowie</dc:creator>
  <cp:lastModifiedBy>Jim Cowie</cp:lastModifiedBy>
  <cp:revision>21</cp:revision>
  <dcterms:created xsi:type="dcterms:W3CDTF">2013-10-23T03:45:50Z</dcterms:created>
  <dcterms:modified xsi:type="dcterms:W3CDTF">2014-01-03T17:56:39Z</dcterms:modified>
</cp:coreProperties>
</file>