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0" r:id="rId5"/>
    <p:sldId id="262" r:id="rId6"/>
    <p:sldId id="264" r:id="rId7"/>
    <p:sldId id="265" r:id="rId8"/>
    <p:sldId id="257" r:id="rId9"/>
    <p:sldId id="269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958" autoAdjust="0"/>
    <p:restoredTop sz="94660"/>
  </p:normalViewPr>
  <p:slideViewPr>
    <p:cSldViewPr>
      <p:cViewPr>
        <p:scale>
          <a:sx n="90" d="100"/>
          <a:sy n="90" d="100"/>
        </p:scale>
        <p:origin x="-11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AC0A-0D69-41FB-B5A4-D6540CB394F9}" type="datetimeFigureOut">
              <a:rPr lang="en-CA" smtClean="0"/>
              <a:pPr/>
              <a:t>14/01/2014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2942-C77E-4815-8594-62543556E53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AC0A-0D69-41FB-B5A4-D6540CB394F9}" type="datetimeFigureOut">
              <a:rPr lang="en-CA" smtClean="0"/>
              <a:pPr/>
              <a:t>14/01/2014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2942-C77E-4815-8594-62543556E53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AC0A-0D69-41FB-B5A4-D6540CB394F9}" type="datetimeFigureOut">
              <a:rPr lang="en-CA" smtClean="0"/>
              <a:pPr/>
              <a:t>14/01/2014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2942-C77E-4815-8594-62543556E53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AC0A-0D69-41FB-B5A4-D6540CB394F9}" type="datetimeFigureOut">
              <a:rPr lang="en-CA" smtClean="0"/>
              <a:pPr/>
              <a:t>14/01/2014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2942-C77E-4815-8594-62543556E53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AC0A-0D69-41FB-B5A4-D6540CB394F9}" type="datetimeFigureOut">
              <a:rPr lang="en-CA" smtClean="0"/>
              <a:pPr/>
              <a:t>14/01/2014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2942-C77E-4815-8594-62543556E53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AC0A-0D69-41FB-B5A4-D6540CB394F9}" type="datetimeFigureOut">
              <a:rPr lang="en-CA" smtClean="0"/>
              <a:pPr/>
              <a:t>14/01/2014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2942-C77E-4815-8594-62543556E53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AC0A-0D69-41FB-B5A4-D6540CB394F9}" type="datetimeFigureOut">
              <a:rPr lang="en-CA" smtClean="0"/>
              <a:pPr/>
              <a:t>14/01/2014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2942-C77E-4815-8594-62543556E53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AC0A-0D69-41FB-B5A4-D6540CB394F9}" type="datetimeFigureOut">
              <a:rPr lang="en-CA" smtClean="0"/>
              <a:pPr/>
              <a:t>14/01/2014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2942-C77E-4815-8594-62543556E53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AC0A-0D69-41FB-B5A4-D6540CB394F9}" type="datetimeFigureOut">
              <a:rPr lang="en-CA" smtClean="0"/>
              <a:pPr/>
              <a:t>14/01/2014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2942-C77E-4815-8594-62543556E53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AC0A-0D69-41FB-B5A4-D6540CB394F9}" type="datetimeFigureOut">
              <a:rPr lang="en-CA" smtClean="0"/>
              <a:pPr/>
              <a:t>14/01/2014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2942-C77E-4815-8594-62543556E53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AC0A-0D69-41FB-B5A4-D6540CB394F9}" type="datetimeFigureOut">
              <a:rPr lang="en-CA" smtClean="0"/>
              <a:pPr/>
              <a:t>14/01/2014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2942-C77E-4815-8594-62543556E53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7AC0A-0D69-41FB-B5A4-D6540CB394F9}" type="datetimeFigureOut">
              <a:rPr lang="en-CA" smtClean="0"/>
              <a:pPr/>
              <a:t>14/01/2014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02942-C77E-4815-8594-62543556E53B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36296" y="0"/>
            <a:ext cx="1907704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Picture 2" descr="http://dwellingintheword.files.wordpress.com/2010/06/9-tzarfati-near-us.jpg?w=363&amp;h=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0404" y="1620216"/>
            <a:ext cx="4963193" cy="5237783"/>
          </a:xfrm>
          <a:prstGeom prst="rect">
            <a:avLst/>
          </a:prstGeom>
          <a:noFill/>
        </p:spPr>
      </p:pic>
      <p:sp>
        <p:nvSpPr>
          <p:cNvPr id="6" name="Freeform 5"/>
          <p:cNvSpPr/>
          <p:nvPr/>
        </p:nvSpPr>
        <p:spPr>
          <a:xfrm>
            <a:off x="1763688" y="1484784"/>
            <a:ext cx="4176464" cy="1440160"/>
          </a:xfrm>
          <a:custGeom>
            <a:avLst/>
            <a:gdLst>
              <a:gd name="connsiteX0" fmla="*/ 215504 w 2825999"/>
              <a:gd name="connsiteY0" fmla="*/ 410198 h 948583"/>
              <a:gd name="connsiteX1" fmla="*/ 266778 w 2825999"/>
              <a:gd name="connsiteY1" fmla="*/ 393107 h 948583"/>
              <a:gd name="connsiteX2" fmla="*/ 318053 w 2825999"/>
              <a:gd name="connsiteY2" fmla="*/ 358923 h 948583"/>
              <a:gd name="connsiteX3" fmla="*/ 360782 w 2825999"/>
              <a:gd name="connsiteY3" fmla="*/ 350378 h 948583"/>
              <a:gd name="connsiteX4" fmla="*/ 412057 w 2825999"/>
              <a:gd name="connsiteY4" fmla="*/ 341832 h 948583"/>
              <a:gd name="connsiteX5" fmla="*/ 471878 w 2825999"/>
              <a:gd name="connsiteY5" fmla="*/ 324740 h 948583"/>
              <a:gd name="connsiteX6" fmla="*/ 719706 w 2825999"/>
              <a:gd name="connsiteY6" fmla="*/ 333286 h 948583"/>
              <a:gd name="connsiteX7" fmla="*/ 745343 w 2825999"/>
              <a:gd name="connsiteY7" fmla="*/ 350378 h 948583"/>
              <a:gd name="connsiteX8" fmla="*/ 770980 w 2825999"/>
              <a:gd name="connsiteY8" fmla="*/ 358923 h 948583"/>
              <a:gd name="connsiteX9" fmla="*/ 847893 w 2825999"/>
              <a:gd name="connsiteY9" fmla="*/ 393107 h 948583"/>
              <a:gd name="connsiteX10" fmla="*/ 873530 w 2825999"/>
              <a:gd name="connsiteY10" fmla="*/ 401652 h 948583"/>
              <a:gd name="connsiteX11" fmla="*/ 976079 w 2825999"/>
              <a:gd name="connsiteY11" fmla="*/ 418744 h 948583"/>
              <a:gd name="connsiteX12" fmla="*/ 1001717 w 2825999"/>
              <a:gd name="connsiteY12" fmla="*/ 435836 h 948583"/>
              <a:gd name="connsiteX13" fmla="*/ 1052992 w 2825999"/>
              <a:gd name="connsiteY13" fmla="*/ 452927 h 948583"/>
              <a:gd name="connsiteX14" fmla="*/ 1112812 w 2825999"/>
              <a:gd name="connsiteY14" fmla="*/ 470019 h 948583"/>
              <a:gd name="connsiteX15" fmla="*/ 1138450 w 2825999"/>
              <a:gd name="connsiteY15" fmla="*/ 478564 h 948583"/>
              <a:gd name="connsiteX16" fmla="*/ 1172633 w 2825999"/>
              <a:gd name="connsiteY16" fmla="*/ 487110 h 948583"/>
              <a:gd name="connsiteX17" fmla="*/ 1223907 w 2825999"/>
              <a:gd name="connsiteY17" fmla="*/ 504202 h 948583"/>
              <a:gd name="connsiteX18" fmla="*/ 1232453 w 2825999"/>
              <a:gd name="connsiteY18" fmla="*/ 538385 h 948583"/>
              <a:gd name="connsiteX19" fmla="*/ 1240999 w 2825999"/>
              <a:gd name="connsiteY19" fmla="*/ 606751 h 948583"/>
              <a:gd name="connsiteX20" fmla="*/ 1258091 w 2825999"/>
              <a:gd name="connsiteY20" fmla="*/ 658026 h 948583"/>
              <a:gd name="connsiteX21" fmla="*/ 1266636 w 2825999"/>
              <a:gd name="connsiteY21" fmla="*/ 683664 h 948583"/>
              <a:gd name="connsiteX22" fmla="*/ 1317911 w 2825999"/>
              <a:gd name="connsiteY22" fmla="*/ 700755 h 948583"/>
              <a:gd name="connsiteX23" fmla="*/ 1343549 w 2825999"/>
              <a:gd name="connsiteY23" fmla="*/ 709301 h 948583"/>
              <a:gd name="connsiteX24" fmla="*/ 1377732 w 2825999"/>
              <a:gd name="connsiteY24" fmla="*/ 760576 h 948583"/>
              <a:gd name="connsiteX25" fmla="*/ 1403369 w 2825999"/>
              <a:gd name="connsiteY25" fmla="*/ 777667 h 948583"/>
              <a:gd name="connsiteX26" fmla="*/ 1488827 w 2825999"/>
              <a:gd name="connsiteY26" fmla="*/ 803305 h 948583"/>
              <a:gd name="connsiteX27" fmla="*/ 1523010 w 2825999"/>
              <a:gd name="connsiteY27" fmla="*/ 854579 h 948583"/>
              <a:gd name="connsiteX28" fmla="*/ 1565739 w 2825999"/>
              <a:gd name="connsiteY28" fmla="*/ 897308 h 948583"/>
              <a:gd name="connsiteX29" fmla="*/ 1617014 w 2825999"/>
              <a:gd name="connsiteY29" fmla="*/ 914400 h 948583"/>
              <a:gd name="connsiteX30" fmla="*/ 1668289 w 2825999"/>
              <a:gd name="connsiteY30" fmla="*/ 948583 h 948583"/>
              <a:gd name="connsiteX31" fmla="*/ 1822113 w 2825999"/>
              <a:gd name="connsiteY31" fmla="*/ 940037 h 948583"/>
              <a:gd name="connsiteX32" fmla="*/ 1847750 w 2825999"/>
              <a:gd name="connsiteY32" fmla="*/ 931492 h 948583"/>
              <a:gd name="connsiteX33" fmla="*/ 1890479 w 2825999"/>
              <a:gd name="connsiteY33" fmla="*/ 922946 h 948583"/>
              <a:gd name="connsiteX34" fmla="*/ 1916117 w 2825999"/>
              <a:gd name="connsiteY34" fmla="*/ 905854 h 948583"/>
              <a:gd name="connsiteX35" fmla="*/ 1933208 w 2825999"/>
              <a:gd name="connsiteY35" fmla="*/ 880217 h 948583"/>
              <a:gd name="connsiteX36" fmla="*/ 1975937 w 2825999"/>
              <a:gd name="connsiteY36" fmla="*/ 871671 h 948583"/>
              <a:gd name="connsiteX37" fmla="*/ 2010121 w 2825999"/>
              <a:gd name="connsiteY37" fmla="*/ 863125 h 948583"/>
              <a:gd name="connsiteX38" fmla="*/ 2061395 w 2825999"/>
              <a:gd name="connsiteY38" fmla="*/ 846034 h 948583"/>
              <a:gd name="connsiteX39" fmla="*/ 2112670 w 2825999"/>
              <a:gd name="connsiteY39" fmla="*/ 811850 h 948583"/>
              <a:gd name="connsiteX40" fmla="*/ 2138307 w 2825999"/>
              <a:gd name="connsiteY40" fmla="*/ 794759 h 948583"/>
              <a:gd name="connsiteX41" fmla="*/ 2146853 w 2825999"/>
              <a:gd name="connsiteY41" fmla="*/ 769121 h 948583"/>
              <a:gd name="connsiteX42" fmla="*/ 2172491 w 2825999"/>
              <a:gd name="connsiteY42" fmla="*/ 760576 h 948583"/>
              <a:gd name="connsiteX43" fmla="*/ 2232311 w 2825999"/>
              <a:gd name="connsiteY43" fmla="*/ 743484 h 948583"/>
              <a:gd name="connsiteX44" fmla="*/ 2275040 w 2825999"/>
              <a:gd name="connsiteY44" fmla="*/ 700755 h 948583"/>
              <a:gd name="connsiteX45" fmla="*/ 2292132 w 2825999"/>
              <a:gd name="connsiteY45" fmla="*/ 675118 h 948583"/>
              <a:gd name="connsiteX46" fmla="*/ 2317769 w 2825999"/>
              <a:gd name="connsiteY46" fmla="*/ 623843 h 948583"/>
              <a:gd name="connsiteX47" fmla="*/ 2343407 w 2825999"/>
              <a:gd name="connsiteY47" fmla="*/ 615297 h 948583"/>
              <a:gd name="connsiteX48" fmla="*/ 2394681 w 2825999"/>
              <a:gd name="connsiteY48" fmla="*/ 581114 h 948583"/>
              <a:gd name="connsiteX49" fmla="*/ 2428864 w 2825999"/>
              <a:gd name="connsiteY49" fmla="*/ 529839 h 948583"/>
              <a:gd name="connsiteX50" fmla="*/ 2480139 w 2825999"/>
              <a:gd name="connsiteY50" fmla="*/ 504202 h 948583"/>
              <a:gd name="connsiteX51" fmla="*/ 2531414 w 2825999"/>
              <a:gd name="connsiteY51" fmla="*/ 478564 h 948583"/>
              <a:gd name="connsiteX52" fmla="*/ 2557051 w 2825999"/>
              <a:gd name="connsiteY52" fmla="*/ 452927 h 948583"/>
              <a:gd name="connsiteX53" fmla="*/ 2574143 w 2825999"/>
              <a:gd name="connsiteY53" fmla="*/ 401652 h 948583"/>
              <a:gd name="connsiteX54" fmla="*/ 2591235 w 2825999"/>
              <a:gd name="connsiteY54" fmla="*/ 376015 h 948583"/>
              <a:gd name="connsiteX55" fmla="*/ 2599780 w 2825999"/>
              <a:gd name="connsiteY55" fmla="*/ 350378 h 948583"/>
              <a:gd name="connsiteX56" fmla="*/ 2633964 w 2825999"/>
              <a:gd name="connsiteY56" fmla="*/ 341832 h 948583"/>
              <a:gd name="connsiteX57" fmla="*/ 2702330 w 2825999"/>
              <a:gd name="connsiteY57" fmla="*/ 333286 h 948583"/>
              <a:gd name="connsiteX58" fmla="*/ 2719421 w 2825999"/>
              <a:gd name="connsiteY58" fmla="*/ 307649 h 948583"/>
              <a:gd name="connsiteX59" fmla="*/ 2745059 w 2825999"/>
              <a:gd name="connsiteY59" fmla="*/ 290557 h 948583"/>
              <a:gd name="connsiteX60" fmla="*/ 2762150 w 2825999"/>
              <a:gd name="connsiteY60" fmla="*/ 222191 h 948583"/>
              <a:gd name="connsiteX61" fmla="*/ 2804879 w 2825999"/>
              <a:gd name="connsiteY61" fmla="*/ 179462 h 948583"/>
              <a:gd name="connsiteX62" fmla="*/ 2813425 w 2825999"/>
              <a:gd name="connsiteY62" fmla="*/ 145278 h 948583"/>
              <a:gd name="connsiteX63" fmla="*/ 2821971 w 2825999"/>
              <a:gd name="connsiteY63" fmla="*/ 119641 h 948583"/>
              <a:gd name="connsiteX64" fmla="*/ 2796334 w 2825999"/>
              <a:gd name="connsiteY64" fmla="*/ 111095 h 948583"/>
              <a:gd name="connsiteX65" fmla="*/ 2608326 w 2825999"/>
              <a:gd name="connsiteY65" fmla="*/ 111095 h 948583"/>
              <a:gd name="connsiteX66" fmla="*/ 2574143 w 2825999"/>
              <a:gd name="connsiteY66" fmla="*/ 102550 h 948583"/>
              <a:gd name="connsiteX67" fmla="*/ 2531414 w 2825999"/>
              <a:gd name="connsiteY67" fmla="*/ 94004 h 948583"/>
              <a:gd name="connsiteX68" fmla="*/ 2300678 w 2825999"/>
              <a:gd name="connsiteY68" fmla="*/ 76912 h 948583"/>
              <a:gd name="connsiteX69" fmla="*/ 2129762 w 2825999"/>
              <a:gd name="connsiteY69" fmla="*/ 59821 h 948583"/>
              <a:gd name="connsiteX70" fmla="*/ 1941754 w 2825999"/>
              <a:gd name="connsiteY70" fmla="*/ 51275 h 948583"/>
              <a:gd name="connsiteX71" fmla="*/ 1916117 w 2825999"/>
              <a:gd name="connsiteY71" fmla="*/ 42729 h 948583"/>
              <a:gd name="connsiteX72" fmla="*/ 1881934 w 2825999"/>
              <a:gd name="connsiteY72" fmla="*/ 34183 h 948583"/>
              <a:gd name="connsiteX73" fmla="*/ 1830659 w 2825999"/>
              <a:gd name="connsiteY73" fmla="*/ 8546 h 948583"/>
              <a:gd name="connsiteX74" fmla="*/ 1266636 w 2825999"/>
              <a:gd name="connsiteY74" fmla="*/ 0 h 948583"/>
              <a:gd name="connsiteX75" fmla="*/ 112954 w 2825999"/>
              <a:gd name="connsiteY75" fmla="*/ 8546 h 948583"/>
              <a:gd name="connsiteX76" fmla="*/ 61679 w 2825999"/>
              <a:gd name="connsiteY76" fmla="*/ 17092 h 948583"/>
              <a:gd name="connsiteX77" fmla="*/ 10405 w 2825999"/>
              <a:gd name="connsiteY77" fmla="*/ 51275 h 948583"/>
              <a:gd name="connsiteX78" fmla="*/ 1859 w 2825999"/>
              <a:gd name="connsiteY78" fmla="*/ 76912 h 948583"/>
              <a:gd name="connsiteX79" fmla="*/ 10405 w 2825999"/>
              <a:gd name="connsiteY79" fmla="*/ 282011 h 948583"/>
              <a:gd name="connsiteX80" fmla="*/ 36042 w 2825999"/>
              <a:gd name="connsiteY80" fmla="*/ 299103 h 948583"/>
              <a:gd name="connsiteX81" fmla="*/ 104408 w 2825999"/>
              <a:gd name="connsiteY81" fmla="*/ 316194 h 948583"/>
              <a:gd name="connsiteX82" fmla="*/ 112954 w 2825999"/>
              <a:gd name="connsiteY82" fmla="*/ 341832 h 948583"/>
              <a:gd name="connsiteX83" fmla="*/ 121500 w 2825999"/>
              <a:gd name="connsiteY83" fmla="*/ 384561 h 948583"/>
              <a:gd name="connsiteX84" fmla="*/ 147137 w 2825999"/>
              <a:gd name="connsiteY84" fmla="*/ 401652 h 948583"/>
              <a:gd name="connsiteX85" fmla="*/ 215504 w 2825999"/>
              <a:gd name="connsiteY85" fmla="*/ 410198 h 948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2825999" h="948583">
                <a:moveTo>
                  <a:pt x="215504" y="410198"/>
                </a:moveTo>
                <a:cubicBezTo>
                  <a:pt x="235444" y="408774"/>
                  <a:pt x="251788" y="403101"/>
                  <a:pt x="266778" y="393107"/>
                </a:cubicBezTo>
                <a:cubicBezTo>
                  <a:pt x="283870" y="381712"/>
                  <a:pt x="297910" y="362951"/>
                  <a:pt x="318053" y="358923"/>
                </a:cubicBezTo>
                <a:lnTo>
                  <a:pt x="360782" y="350378"/>
                </a:lnTo>
                <a:cubicBezTo>
                  <a:pt x="377830" y="347278"/>
                  <a:pt x="395066" y="345230"/>
                  <a:pt x="412057" y="341832"/>
                </a:cubicBezTo>
                <a:cubicBezTo>
                  <a:pt x="438882" y="336467"/>
                  <a:pt x="447444" y="332885"/>
                  <a:pt x="471878" y="324740"/>
                </a:cubicBezTo>
                <a:cubicBezTo>
                  <a:pt x="554487" y="327589"/>
                  <a:pt x="637408" y="325570"/>
                  <a:pt x="719706" y="333286"/>
                </a:cubicBezTo>
                <a:cubicBezTo>
                  <a:pt x="729932" y="334245"/>
                  <a:pt x="736157" y="345785"/>
                  <a:pt x="745343" y="350378"/>
                </a:cubicBezTo>
                <a:cubicBezTo>
                  <a:pt x="753400" y="354406"/>
                  <a:pt x="762434" y="356075"/>
                  <a:pt x="770980" y="358923"/>
                </a:cubicBezTo>
                <a:cubicBezTo>
                  <a:pt x="811607" y="386008"/>
                  <a:pt x="786876" y="372768"/>
                  <a:pt x="847893" y="393107"/>
                </a:cubicBezTo>
                <a:cubicBezTo>
                  <a:pt x="856439" y="395956"/>
                  <a:pt x="864592" y="400535"/>
                  <a:pt x="873530" y="401652"/>
                </a:cubicBezTo>
                <a:cubicBezTo>
                  <a:pt x="953550" y="411655"/>
                  <a:pt x="919616" y="404628"/>
                  <a:pt x="976079" y="418744"/>
                </a:cubicBezTo>
                <a:cubicBezTo>
                  <a:pt x="984625" y="424441"/>
                  <a:pt x="992331" y="431665"/>
                  <a:pt x="1001717" y="435836"/>
                </a:cubicBezTo>
                <a:cubicBezTo>
                  <a:pt x="1018180" y="443153"/>
                  <a:pt x="1035900" y="447230"/>
                  <a:pt x="1052992" y="452927"/>
                </a:cubicBezTo>
                <a:cubicBezTo>
                  <a:pt x="1114457" y="473415"/>
                  <a:pt x="1037704" y="448560"/>
                  <a:pt x="1112812" y="470019"/>
                </a:cubicBezTo>
                <a:cubicBezTo>
                  <a:pt x="1121474" y="472494"/>
                  <a:pt x="1129788" y="476089"/>
                  <a:pt x="1138450" y="478564"/>
                </a:cubicBezTo>
                <a:cubicBezTo>
                  <a:pt x="1149743" y="481790"/>
                  <a:pt x="1161383" y="483735"/>
                  <a:pt x="1172633" y="487110"/>
                </a:cubicBezTo>
                <a:cubicBezTo>
                  <a:pt x="1189889" y="492287"/>
                  <a:pt x="1223907" y="504202"/>
                  <a:pt x="1223907" y="504202"/>
                </a:cubicBezTo>
                <a:cubicBezTo>
                  <a:pt x="1226756" y="515596"/>
                  <a:pt x="1230522" y="526800"/>
                  <a:pt x="1232453" y="538385"/>
                </a:cubicBezTo>
                <a:cubicBezTo>
                  <a:pt x="1236229" y="561039"/>
                  <a:pt x="1236187" y="584295"/>
                  <a:pt x="1240999" y="606751"/>
                </a:cubicBezTo>
                <a:cubicBezTo>
                  <a:pt x="1244774" y="624367"/>
                  <a:pt x="1252394" y="640934"/>
                  <a:pt x="1258091" y="658026"/>
                </a:cubicBezTo>
                <a:cubicBezTo>
                  <a:pt x="1260940" y="666572"/>
                  <a:pt x="1258090" y="680815"/>
                  <a:pt x="1266636" y="683664"/>
                </a:cubicBezTo>
                <a:lnTo>
                  <a:pt x="1317911" y="700755"/>
                </a:lnTo>
                <a:lnTo>
                  <a:pt x="1343549" y="709301"/>
                </a:lnTo>
                <a:cubicBezTo>
                  <a:pt x="1354943" y="726393"/>
                  <a:pt x="1360640" y="749182"/>
                  <a:pt x="1377732" y="760576"/>
                </a:cubicBezTo>
                <a:cubicBezTo>
                  <a:pt x="1386278" y="766273"/>
                  <a:pt x="1393984" y="773496"/>
                  <a:pt x="1403369" y="777667"/>
                </a:cubicBezTo>
                <a:cubicBezTo>
                  <a:pt x="1430120" y="789556"/>
                  <a:pt x="1460417" y="796202"/>
                  <a:pt x="1488827" y="803305"/>
                </a:cubicBezTo>
                <a:lnTo>
                  <a:pt x="1523010" y="854579"/>
                </a:lnTo>
                <a:cubicBezTo>
                  <a:pt x="1538603" y="877968"/>
                  <a:pt x="1538752" y="885314"/>
                  <a:pt x="1565739" y="897308"/>
                </a:cubicBezTo>
                <a:cubicBezTo>
                  <a:pt x="1582202" y="904625"/>
                  <a:pt x="1602024" y="904406"/>
                  <a:pt x="1617014" y="914400"/>
                </a:cubicBezTo>
                <a:lnTo>
                  <a:pt x="1668289" y="948583"/>
                </a:lnTo>
                <a:cubicBezTo>
                  <a:pt x="1719564" y="945734"/>
                  <a:pt x="1770991" y="944906"/>
                  <a:pt x="1822113" y="940037"/>
                </a:cubicBezTo>
                <a:cubicBezTo>
                  <a:pt x="1831080" y="939183"/>
                  <a:pt x="1839011" y="933677"/>
                  <a:pt x="1847750" y="931492"/>
                </a:cubicBezTo>
                <a:cubicBezTo>
                  <a:pt x="1861841" y="927969"/>
                  <a:pt x="1876236" y="925795"/>
                  <a:pt x="1890479" y="922946"/>
                </a:cubicBezTo>
                <a:cubicBezTo>
                  <a:pt x="1899025" y="917249"/>
                  <a:pt x="1908854" y="913117"/>
                  <a:pt x="1916117" y="905854"/>
                </a:cubicBezTo>
                <a:cubicBezTo>
                  <a:pt x="1923379" y="898592"/>
                  <a:pt x="1924291" y="885313"/>
                  <a:pt x="1933208" y="880217"/>
                </a:cubicBezTo>
                <a:cubicBezTo>
                  <a:pt x="1945819" y="873011"/>
                  <a:pt x="1961758" y="874822"/>
                  <a:pt x="1975937" y="871671"/>
                </a:cubicBezTo>
                <a:cubicBezTo>
                  <a:pt x="1987403" y="869123"/>
                  <a:pt x="1998871" y="866500"/>
                  <a:pt x="2010121" y="863125"/>
                </a:cubicBezTo>
                <a:cubicBezTo>
                  <a:pt x="2027377" y="857948"/>
                  <a:pt x="2061395" y="846034"/>
                  <a:pt x="2061395" y="846034"/>
                </a:cubicBezTo>
                <a:lnTo>
                  <a:pt x="2112670" y="811850"/>
                </a:lnTo>
                <a:lnTo>
                  <a:pt x="2138307" y="794759"/>
                </a:lnTo>
                <a:cubicBezTo>
                  <a:pt x="2141156" y="786213"/>
                  <a:pt x="2140483" y="775491"/>
                  <a:pt x="2146853" y="769121"/>
                </a:cubicBezTo>
                <a:cubicBezTo>
                  <a:pt x="2153223" y="762751"/>
                  <a:pt x="2163829" y="763051"/>
                  <a:pt x="2172491" y="760576"/>
                </a:cubicBezTo>
                <a:cubicBezTo>
                  <a:pt x="2247570" y="739126"/>
                  <a:pt x="2170868" y="763966"/>
                  <a:pt x="2232311" y="743484"/>
                </a:cubicBezTo>
                <a:cubicBezTo>
                  <a:pt x="2277890" y="675119"/>
                  <a:pt x="2218068" y="757727"/>
                  <a:pt x="2275040" y="700755"/>
                </a:cubicBezTo>
                <a:cubicBezTo>
                  <a:pt x="2282303" y="693492"/>
                  <a:pt x="2286435" y="683664"/>
                  <a:pt x="2292132" y="675118"/>
                </a:cubicBezTo>
                <a:cubicBezTo>
                  <a:pt x="2297761" y="658230"/>
                  <a:pt x="2302709" y="635891"/>
                  <a:pt x="2317769" y="623843"/>
                </a:cubicBezTo>
                <a:cubicBezTo>
                  <a:pt x="2324803" y="618216"/>
                  <a:pt x="2335532" y="619672"/>
                  <a:pt x="2343407" y="615297"/>
                </a:cubicBezTo>
                <a:cubicBezTo>
                  <a:pt x="2361363" y="605321"/>
                  <a:pt x="2394681" y="581114"/>
                  <a:pt x="2394681" y="581114"/>
                </a:cubicBezTo>
                <a:cubicBezTo>
                  <a:pt x="2406075" y="564022"/>
                  <a:pt x="2411772" y="541233"/>
                  <a:pt x="2428864" y="529839"/>
                </a:cubicBezTo>
                <a:cubicBezTo>
                  <a:pt x="2502349" y="480852"/>
                  <a:pt x="2409368" y="539588"/>
                  <a:pt x="2480139" y="504202"/>
                </a:cubicBezTo>
                <a:cubicBezTo>
                  <a:pt x="2546404" y="471069"/>
                  <a:pt x="2466976" y="500044"/>
                  <a:pt x="2531414" y="478564"/>
                </a:cubicBezTo>
                <a:cubicBezTo>
                  <a:pt x="2539960" y="470018"/>
                  <a:pt x="2551182" y="463492"/>
                  <a:pt x="2557051" y="452927"/>
                </a:cubicBezTo>
                <a:cubicBezTo>
                  <a:pt x="2565800" y="437178"/>
                  <a:pt x="2564149" y="416642"/>
                  <a:pt x="2574143" y="401652"/>
                </a:cubicBezTo>
                <a:lnTo>
                  <a:pt x="2591235" y="376015"/>
                </a:lnTo>
                <a:cubicBezTo>
                  <a:pt x="2594083" y="367469"/>
                  <a:pt x="2592746" y="356005"/>
                  <a:pt x="2599780" y="350378"/>
                </a:cubicBezTo>
                <a:cubicBezTo>
                  <a:pt x="2608952" y="343041"/>
                  <a:pt x="2622378" y="343763"/>
                  <a:pt x="2633964" y="341832"/>
                </a:cubicBezTo>
                <a:cubicBezTo>
                  <a:pt x="2656618" y="338056"/>
                  <a:pt x="2679541" y="336135"/>
                  <a:pt x="2702330" y="333286"/>
                </a:cubicBezTo>
                <a:cubicBezTo>
                  <a:pt x="2708027" y="324740"/>
                  <a:pt x="2712159" y="314911"/>
                  <a:pt x="2719421" y="307649"/>
                </a:cubicBezTo>
                <a:cubicBezTo>
                  <a:pt x="2726684" y="300386"/>
                  <a:pt x="2738643" y="298577"/>
                  <a:pt x="2745059" y="290557"/>
                </a:cubicBezTo>
                <a:cubicBezTo>
                  <a:pt x="2752503" y="281252"/>
                  <a:pt x="2761022" y="225199"/>
                  <a:pt x="2762150" y="222191"/>
                </a:cubicBezTo>
                <a:cubicBezTo>
                  <a:pt x="2771645" y="196870"/>
                  <a:pt x="2783989" y="193388"/>
                  <a:pt x="2804879" y="179462"/>
                </a:cubicBezTo>
                <a:cubicBezTo>
                  <a:pt x="2807728" y="168067"/>
                  <a:pt x="2810198" y="156571"/>
                  <a:pt x="2813425" y="145278"/>
                </a:cubicBezTo>
                <a:cubicBezTo>
                  <a:pt x="2815900" y="136617"/>
                  <a:pt x="2825999" y="127698"/>
                  <a:pt x="2821971" y="119641"/>
                </a:cubicBezTo>
                <a:cubicBezTo>
                  <a:pt x="2817943" y="111584"/>
                  <a:pt x="2804880" y="113944"/>
                  <a:pt x="2796334" y="111095"/>
                </a:cubicBezTo>
                <a:cubicBezTo>
                  <a:pt x="2721605" y="136005"/>
                  <a:pt x="2765698" y="124779"/>
                  <a:pt x="2608326" y="111095"/>
                </a:cubicBezTo>
                <a:cubicBezTo>
                  <a:pt x="2596625" y="110078"/>
                  <a:pt x="2585608" y="105098"/>
                  <a:pt x="2574143" y="102550"/>
                </a:cubicBezTo>
                <a:cubicBezTo>
                  <a:pt x="2559964" y="99399"/>
                  <a:pt x="2545840" y="95701"/>
                  <a:pt x="2531414" y="94004"/>
                </a:cubicBezTo>
                <a:cubicBezTo>
                  <a:pt x="2462556" y="85903"/>
                  <a:pt x="2367750" y="82745"/>
                  <a:pt x="2300678" y="76912"/>
                </a:cubicBezTo>
                <a:cubicBezTo>
                  <a:pt x="2132961" y="62328"/>
                  <a:pt x="2352747" y="72937"/>
                  <a:pt x="2129762" y="59821"/>
                </a:cubicBezTo>
                <a:cubicBezTo>
                  <a:pt x="2067136" y="56137"/>
                  <a:pt x="2004423" y="54124"/>
                  <a:pt x="1941754" y="51275"/>
                </a:cubicBezTo>
                <a:cubicBezTo>
                  <a:pt x="1933208" y="48426"/>
                  <a:pt x="1924778" y="45204"/>
                  <a:pt x="1916117" y="42729"/>
                </a:cubicBezTo>
                <a:cubicBezTo>
                  <a:pt x="1904824" y="39502"/>
                  <a:pt x="1892729" y="38810"/>
                  <a:pt x="1881934" y="34183"/>
                </a:cubicBezTo>
                <a:cubicBezTo>
                  <a:pt x="1859788" y="24692"/>
                  <a:pt x="1856403" y="9292"/>
                  <a:pt x="1830659" y="8546"/>
                </a:cubicBezTo>
                <a:cubicBezTo>
                  <a:pt x="1642709" y="3098"/>
                  <a:pt x="1454644" y="2849"/>
                  <a:pt x="1266636" y="0"/>
                </a:cubicBezTo>
                <a:lnTo>
                  <a:pt x="112954" y="8546"/>
                </a:lnTo>
                <a:cubicBezTo>
                  <a:pt x="95628" y="8792"/>
                  <a:pt x="77674" y="10428"/>
                  <a:pt x="61679" y="17092"/>
                </a:cubicBezTo>
                <a:cubicBezTo>
                  <a:pt x="42718" y="24993"/>
                  <a:pt x="10405" y="51275"/>
                  <a:pt x="10405" y="51275"/>
                </a:cubicBezTo>
                <a:cubicBezTo>
                  <a:pt x="7556" y="59821"/>
                  <a:pt x="1859" y="67904"/>
                  <a:pt x="1859" y="76912"/>
                </a:cubicBezTo>
                <a:cubicBezTo>
                  <a:pt x="1859" y="145338"/>
                  <a:pt x="0" y="214381"/>
                  <a:pt x="10405" y="282011"/>
                </a:cubicBezTo>
                <a:cubicBezTo>
                  <a:pt x="11967" y="292162"/>
                  <a:pt x="26856" y="294510"/>
                  <a:pt x="36042" y="299103"/>
                </a:cubicBezTo>
                <a:cubicBezTo>
                  <a:pt x="53562" y="307864"/>
                  <a:pt x="88153" y="312943"/>
                  <a:pt x="104408" y="316194"/>
                </a:cubicBezTo>
                <a:cubicBezTo>
                  <a:pt x="107257" y="324740"/>
                  <a:pt x="110769" y="333093"/>
                  <a:pt x="112954" y="341832"/>
                </a:cubicBezTo>
                <a:cubicBezTo>
                  <a:pt x="116477" y="355923"/>
                  <a:pt x="114294" y="371950"/>
                  <a:pt x="121500" y="384561"/>
                </a:cubicBezTo>
                <a:cubicBezTo>
                  <a:pt x="126596" y="393478"/>
                  <a:pt x="137951" y="397059"/>
                  <a:pt x="147137" y="401652"/>
                </a:cubicBezTo>
                <a:cubicBezTo>
                  <a:pt x="175039" y="415603"/>
                  <a:pt x="195564" y="411622"/>
                  <a:pt x="215504" y="41019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3556338" y="44624"/>
            <a:ext cx="20313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6600" b="1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6200000" scaled="1"/>
                </a:gradFill>
                <a:effectLst>
                  <a:outerShdw blurRad="38100" dist="63500" dir="2700000" algn="tl">
                    <a:srgbClr val="000000"/>
                  </a:outerShdw>
                </a:effectLst>
                <a:latin typeface="Garamond" pitchFamily="18" charset="0"/>
              </a:rPr>
              <a:t>T</a:t>
            </a:r>
            <a:r>
              <a:rPr lang="en-CA" sz="6000" b="1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6200000" scaled="1"/>
                </a:gradFill>
                <a:effectLst>
                  <a:outerShdw blurRad="38100" dist="63500" dir="2700000" algn="tl">
                    <a:srgbClr val="000000"/>
                  </a:outerShdw>
                </a:effectLst>
                <a:latin typeface="Garamond" pitchFamily="18" charset="0"/>
              </a:rPr>
              <a:t>H</a:t>
            </a:r>
            <a:r>
              <a:rPr lang="en-CA" sz="6600" b="1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6200000" scaled="1"/>
                </a:gradFill>
                <a:effectLst>
                  <a:outerShdw blurRad="38100" dist="63500" dir="2700000" algn="tl">
                    <a:srgbClr val="000000"/>
                  </a:outerShdw>
                </a:effectLst>
                <a:latin typeface="Garamond" pitchFamily="18" charset="0"/>
              </a:rPr>
              <a:t>E</a:t>
            </a:r>
            <a:endParaRPr lang="en-CA" sz="6000" b="1" dirty="0"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16200000" scaled="1"/>
              </a:gradFill>
              <a:effectLst>
                <a:outerShdw blurRad="38100" dist="635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35463" y="808836"/>
            <a:ext cx="467307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6600" b="1" dirty="0" smtClean="0"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6200000" scaled="1"/>
                  <a:tileRect/>
                </a:gradFill>
                <a:effectLst>
                  <a:outerShdw blurRad="38100" dist="63500" dir="2700000" algn="tl">
                    <a:srgbClr val="000000"/>
                  </a:outerShdw>
                </a:effectLst>
                <a:latin typeface="Garamond" pitchFamily="18" charset="0"/>
              </a:rPr>
              <a:t>N</a:t>
            </a:r>
            <a:r>
              <a:rPr lang="en-CA" sz="6000" b="1" dirty="0" smtClean="0"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6200000" scaled="1"/>
                  <a:tileRect/>
                </a:gradFill>
                <a:effectLst>
                  <a:outerShdw blurRad="38100" dist="63500" dir="2700000" algn="tl">
                    <a:srgbClr val="000000"/>
                  </a:outerShdw>
                </a:effectLst>
                <a:latin typeface="Garamond" pitchFamily="18" charset="0"/>
              </a:rPr>
              <a:t>ETHINI</a:t>
            </a:r>
            <a:r>
              <a:rPr lang="en-CA" sz="6400" b="1" dirty="0" smtClean="0"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6200000" scaled="1"/>
                  <a:tileRect/>
                </a:gradFill>
                <a:effectLst>
                  <a:outerShdw blurRad="38100" dist="63500" dir="2700000" algn="tl">
                    <a:srgbClr val="000000"/>
                  </a:outerShdw>
                </a:effectLst>
                <a:latin typeface="Garamond" pitchFamily="18" charset="0"/>
              </a:rPr>
              <a:t>M</a:t>
            </a:r>
            <a:endParaRPr lang="en-CA" sz="6400" b="1" dirty="0"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16200000" scaled="1"/>
                <a:tileRect/>
              </a:gradFill>
              <a:effectLst>
                <a:outerShdw blurRad="38100" dist="635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907704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676191" y="-137110"/>
            <a:ext cx="10496381" cy="722366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363" tIns="76682" rIns="153363" bIns="76682" rtlCol="0" anchor="ctr"/>
          <a:lstStyle/>
          <a:p>
            <a:pPr algn="ctr"/>
            <a:endParaRPr lang="en-CA"/>
          </a:p>
        </p:txBody>
      </p:sp>
      <p:grpSp>
        <p:nvGrpSpPr>
          <p:cNvPr id="5" name="Group 4"/>
          <p:cNvGrpSpPr/>
          <p:nvPr/>
        </p:nvGrpSpPr>
        <p:grpSpPr>
          <a:xfrm>
            <a:off x="38100" y="217342"/>
            <a:ext cx="9067800" cy="6423316"/>
            <a:chOff x="38100" y="102028"/>
            <a:chExt cx="9067800" cy="6653944"/>
          </a:xfrm>
        </p:grpSpPr>
        <p:pic>
          <p:nvPicPr>
            <p:cNvPr id="22530" name="Picture 2" descr="http://www.jesuswalk.com/david/maps/nob-1sam-21-22-952x851x30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100" y="102028"/>
              <a:ext cx="9067800" cy="6653944"/>
            </a:xfrm>
            <a:prstGeom prst="rect">
              <a:avLst/>
            </a:prstGeom>
            <a:noFill/>
          </p:spPr>
        </p:pic>
        <p:sp>
          <p:nvSpPr>
            <p:cNvPr id="4" name="Rectangle 3"/>
            <p:cNvSpPr/>
            <p:nvPr/>
          </p:nvSpPr>
          <p:spPr>
            <a:xfrm>
              <a:off x="467544" y="2132856"/>
              <a:ext cx="6192688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CA" sz="5600" b="1" dirty="0" smtClean="0"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HIERARCHY</a:t>
            </a:r>
            <a:endParaRPr lang="en-CA" sz="5600" b="1" dirty="0"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907704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7236296" y="0"/>
            <a:ext cx="1907704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2123728" y="1052736"/>
            <a:ext cx="489654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Sons of Aaron</a:t>
            </a:r>
          </a:p>
          <a:p>
            <a:pPr algn="just"/>
            <a:r>
              <a:rPr lang="en-C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“And thou shalt give the Levites unto Aaron and to his sons...”</a:t>
            </a:r>
          </a:p>
          <a:p>
            <a:pPr algn="r"/>
            <a:r>
              <a:rPr lang="en-C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Numbers 3:9</a:t>
            </a:r>
          </a:p>
          <a:p>
            <a:pPr algn="ctr"/>
            <a:endParaRPr lang="en-CA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C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The Levites</a:t>
            </a:r>
          </a:p>
          <a:p>
            <a:pPr algn="just"/>
            <a:r>
              <a:rPr lang="en-C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“...the Levites shall be mine...”</a:t>
            </a:r>
          </a:p>
          <a:p>
            <a:pPr algn="r"/>
            <a:r>
              <a:rPr lang="en-C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Numbers 3:12</a:t>
            </a:r>
          </a:p>
          <a:p>
            <a:pPr algn="ctr"/>
            <a:endParaRPr lang="en-CA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en-C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The </a:t>
            </a:r>
            <a:r>
              <a:rPr lang="en-C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Nethinim</a:t>
            </a:r>
            <a:r>
              <a:rPr lang="en-C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</a:p>
          <a:p>
            <a:pPr algn="just"/>
            <a:r>
              <a:rPr lang="en-C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“Also of the Nethinims, whom David and the princes had appointed for the service of the Levites...”</a:t>
            </a:r>
          </a:p>
          <a:p>
            <a:pPr algn="r"/>
            <a:r>
              <a:rPr lang="en-C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Ezra 8:20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http://politicaljesus.com/wp-content/uploads/2011/07/ezekiels_temple.jpg"/>
          <p:cNvPicPr>
            <a:picLocks noChangeAspect="1" noChangeArrowheads="1"/>
          </p:cNvPicPr>
          <p:nvPr/>
        </p:nvPicPr>
        <p:blipFill>
          <a:blip r:embed="rId2" cstate="print"/>
          <a:srcRect b="12117"/>
          <a:stretch>
            <a:fillRect/>
          </a:stretch>
        </p:blipFill>
        <p:spPr bwMode="auto">
          <a:xfrm>
            <a:off x="1439652" y="5229200"/>
            <a:ext cx="6264696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http://www.believersmagazine.com/images/2008/b200810i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3668" y="3876227"/>
            <a:ext cx="5976664" cy="1352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http://www.scienceofcorrespondences.com/user/cimage/Jo9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11660" y="2564904"/>
            <a:ext cx="6120680" cy="1340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http://www.ellenwhite.info/images/chapt-illus/PP/RH-LeagueWithGibeonites_DSC_02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1149473"/>
            <a:ext cx="5760640" cy="1487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CA" sz="5600" b="1" dirty="0" smtClean="0"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THE AGENDA</a:t>
            </a:r>
            <a:endParaRPr lang="en-CA" sz="5600" b="1" dirty="0"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907704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7236296" y="0"/>
            <a:ext cx="1907704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Box 10"/>
          <p:cNvSpPr txBox="1"/>
          <p:nvPr/>
        </p:nvSpPr>
        <p:spPr>
          <a:xfrm>
            <a:off x="1763688" y="1556792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WHO WERE THEY?</a:t>
            </a:r>
            <a:endParaRPr lang="en-C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63688" y="2924944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WHAT DID THEY DO?</a:t>
            </a:r>
            <a:endParaRPr lang="en-C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63688" y="4221088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WHERE DID THEY LIVE?</a:t>
            </a:r>
            <a:endParaRPr lang="en-C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63688" y="5517232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EXHORTATIONS</a:t>
            </a:r>
            <a:endParaRPr lang="en-C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CA" sz="5600" b="1" dirty="0" smtClean="0"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NETHINIM</a:t>
            </a:r>
            <a:endParaRPr lang="en-CA" sz="5600" b="1" dirty="0"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907704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7236296" y="0"/>
            <a:ext cx="1907704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2186735" y="1268760"/>
            <a:ext cx="477053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NATHIYN (naw-theen) </a:t>
            </a:r>
            <a:r>
              <a:rPr lang="en-CA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One given</a:t>
            </a:r>
          </a:p>
          <a:p>
            <a:pPr>
              <a:buFont typeface="Wingdings"/>
              <a:buChar char="à"/>
            </a:pPr>
            <a:r>
              <a:rPr lang="en-CA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NATHAN </a:t>
            </a:r>
            <a:r>
              <a:rPr lang="en-CA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= To give</a:t>
            </a:r>
          </a:p>
          <a:p>
            <a:endParaRPr lang="en-CA" sz="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r>
              <a:rPr lang="en-CA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● </a:t>
            </a:r>
            <a:r>
              <a:rPr lang="en-CA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Approximately 18 Occurrences:</a:t>
            </a:r>
          </a:p>
          <a:p>
            <a:pPr marL="457200" indent="-457200"/>
            <a:r>
              <a:rPr lang="en-CA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   </a:t>
            </a:r>
            <a:r>
              <a:rPr lang="en-CA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Chronicles</a:t>
            </a:r>
            <a:r>
              <a:rPr lang="en-CA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CA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Ezra</a:t>
            </a:r>
            <a:r>
              <a:rPr lang="en-CA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CA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Nehemiah</a:t>
            </a:r>
            <a:r>
              <a:rPr lang="en-CA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23728" y="3140968"/>
            <a:ext cx="48965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CA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the first inhabitants that dwelt in their possessions in their cities were, the Israelites, the priests, Levites, and the Nethinims. </a:t>
            </a:r>
          </a:p>
          <a:p>
            <a:pPr algn="r"/>
            <a:r>
              <a:rPr lang="en-C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Chronicles 9:2</a:t>
            </a:r>
            <a:endParaRPr lang="en-CA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23728" y="5157192"/>
            <a:ext cx="489654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CA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the Nethinims dwelt in Ophel: and Ziha and Gispa were over the Nethinims. 	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62548" y="5949280"/>
            <a:ext cx="245772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CA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Nehemiah 11:21</a:t>
            </a:r>
            <a:endParaRPr lang="en-CA" sz="2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CA" sz="5600" b="1" dirty="0" smtClean="0"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HEBREW ‘IM’</a:t>
            </a:r>
            <a:endParaRPr lang="en-CA" sz="5600" b="1" dirty="0"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907704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7236296" y="0"/>
            <a:ext cx="1907704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Box 10"/>
          <p:cNvSpPr txBox="1"/>
          <p:nvPr/>
        </p:nvSpPr>
        <p:spPr>
          <a:xfrm>
            <a:off x="1763688" y="1268760"/>
            <a:ext cx="56166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Words with the suffix ‘im’ that are plural</a:t>
            </a:r>
            <a:endParaRPr lang="en-CA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1720" y="1713002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lohemi = Elohim</a:t>
            </a:r>
            <a:endParaRPr lang="en-C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51720" y="2397078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hcrebmiu = Cherubim</a:t>
            </a:r>
            <a:endParaRPr lang="en-C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51720" y="3081154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mistith = Shittim</a:t>
            </a:r>
            <a:endParaRPr lang="en-C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51720" y="3765230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arhpmise = Seraphim</a:t>
            </a:r>
            <a:endParaRPr lang="en-C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51720" y="4449306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aphmitre = Teraphim</a:t>
            </a:r>
            <a:endParaRPr lang="en-C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51720" y="5133382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irmu = Urim</a:t>
            </a:r>
            <a:endParaRPr lang="en-C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51720" y="5817458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htmimum = Thummim</a:t>
            </a:r>
            <a:endParaRPr lang="en-C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067944" y="1700808"/>
            <a:ext cx="216024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3" name="Rectangle 42"/>
          <p:cNvSpPr/>
          <p:nvPr/>
        </p:nvSpPr>
        <p:spPr>
          <a:xfrm>
            <a:off x="4572000" y="2420888"/>
            <a:ext cx="216024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4" name="Rectangle 43"/>
          <p:cNvSpPr/>
          <p:nvPr/>
        </p:nvSpPr>
        <p:spPr>
          <a:xfrm>
            <a:off x="4067944" y="3068960"/>
            <a:ext cx="216024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5" name="Rectangle 44"/>
          <p:cNvSpPr/>
          <p:nvPr/>
        </p:nvSpPr>
        <p:spPr>
          <a:xfrm>
            <a:off x="4572000" y="3765230"/>
            <a:ext cx="2304256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6" name="Rectangle 45"/>
          <p:cNvSpPr/>
          <p:nvPr/>
        </p:nvSpPr>
        <p:spPr>
          <a:xfrm>
            <a:off x="4499992" y="4437112"/>
            <a:ext cx="216024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7" name="Rectangle 46"/>
          <p:cNvSpPr/>
          <p:nvPr/>
        </p:nvSpPr>
        <p:spPr>
          <a:xfrm>
            <a:off x="3635896" y="5157192"/>
            <a:ext cx="216024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8" name="Rectangle 47"/>
          <p:cNvSpPr/>
          <p:nvPr/>
        </p:nvSpPr>
        <p:spPr>
          <a:xfrm>
            <a:off x="4644008" y="5877272"/>
            <a:ext cx="2376264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9" grpId="0"/>
      <p:bldP spid="30" grpId="0"/>
      <p:bldP spid="31" grpId="0"/>
      <p:bldP spid="32" grpId="0"/>
      <p:bldP spid="33" grpId="0"/>
      <p:bldP spid="34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CA" sz="5600" b="1" dirty="0" smtClean="0"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OPHEL</a:t>
            </a:r>
            <a:endParaRPr lang="en-CA" sz="5600" b="1" dirty="0"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907704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7236296" y="0"/>
            <a:ext cx="1907704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2177734" y="1052736"/>
            <a:ext cx="49145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OPHEL </a:t>
            </a:r>
            <a:r>
              <a:rPr lang="en-CA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The high place, ascend</a:t>
            </a:r>
          </a:p>
          <a:p>
            <a:r>
              <a:rPr lang="en-CA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● </a:t>
            </a:r>
            <a:r>
              <a:rPr lang="en-CA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Southeast side of the Temple Mt.</a:t>
            </a:r>
          </a:p>
        </p:txBody>
      </p:sp>
      <p:pic>
        <p:nvPicPr>
          <p:cNvPr id="1032" name="Picture 8" descr="Jerusalem at the Time of Zerubbabel"/>
          <p:cNvPicPr>
            <a:picLocks noChangeAspect="1" noChangeArrowheads="1"/>
          </p:cNvPicPr>
          <p:nvPr/>
        </p:nvPicPr>
        <p:blipFill>
          <a:blip r:embed="rId2" cstate="print"/>
          <a:srcRect l="1409" t="1266" r="2799" b="16456"/>
          <a:stretch>
            <a:fillRect/>
          </a:stretch>
        </p:blipFill>
        <p:spPr bwMode="auto">
          <a:xfrm>
            <a:off x="2123728" y="2060848"/>
            <a:ext cx="4896544" cy="468052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676191" y="-137110"/>
            <a:ext cx="10496381" cy="722366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363" tIns="76682" rIns="153363" bIns="76682" rtlCol="0" anchor="ctr"/>
          <a:lstStyle/>
          <a:p>
            <a:pPr algn="ctr"/>
            <a:endParaRPr lang="en-CA"/>
          </a:p>
        </p:txBody>
      </p:sp>
      <p:pic>
        <p:nvPicPr>
          <p:cNvPr id="4" name="Picture 6" descr="http://www.generationword.com/jerusalem101-photos/ophel/ophel-labeled-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6759" y="123313"/>
            <a:ext cx="9070483" cy="6611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676191" y="-137110"/>
            <a:ext cx="10496381" cy="722366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363" tIns="76682" rIns="153363" bIns="76682" rtlCol="0" anchor="ctr"/>
          <a:lstStyle/>
          <a:p>
            <a:pPr algn="ctr"/>
            <a:endParaRPr lang="en-CA"/>
          </a:p>
        </p:txBody>
      </p:sp>
      <p:pic>
        <p:nvPicPr>
          <p:cNvPr id="1030" name="Picture 6" descr="http://www.bible-history.com/court-of-women/temple-sketch-womens-court_sh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881" y="285880"/>
            <a:ext cx="6286239" cy="6286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676191" y="-137110"/>
            <a:ext cx="10496381" cy="722366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363" tIns="76682" rIns="153363" bIns="76682" rtlCol="0" anchor="ctr"/>
          <a:lstStyle/>
          <a:p>
            <a:pPr algn="ctr"/>
            <a:endParaRPr lang="en-CA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64" y="316211"/>
            <a:ext cx="9094872" cy="622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own Arrow 1"/>
          <p:cNvSpPr/>
          <p:nvPr/>
        </p:nvSpPr>
        <p:spPr>
          <a:xfrm>
            <a:off x="3563888" y="2564904"/>
            <a:ext cx="216024" cy="909816"/>
          </a:xfrm>
          <a:prstGeom prst="downArrow">
            <a:avLst/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urbanchristiannews.com/ucn/open-bible-TRANSLATIONS.jpg"/>
          <p:cNvPicPr>
            <a:picLocks noChangeAspect="1" noChangeArrowheads="1"/>
          </p:cNvPicPr>
          <p:nvPr/>
        </p:nvPicPr>
        <p:blipFill>
          <a:blip r:embed="rId2" cstate="print"/>
          <a:srcRect t="60212"/>
          <a:stretch>
            <a:fillRect/>
          </a:stretch>
        </p:blipFill>
        <p:spPr bwMode="auto">
          <a:xfrm>
            <a:off x="1700681" y="6093296"/>
            <a:ext cx="5742638" cy="792088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CA" sz="5600" b="1" dirty="0" smtClean="0"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CONQUERED</a:t>
            </a:r>
            <a:endParaRPr lang="en-CA" sz="5600" b="1" dirty="0"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907704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7236296" y="0"/>
            <a:ext cx="1907704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2267744" y="1260043"/>
            <a:ext cx="48965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● </a:t>
            </a:r>
            <a:r>
              <a:rPr lang="en-C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The Mehunim </a:t>
            </a:r>
          </a:p>
          <a:p>
            <a:r>
              <a:rPr lang="en-CA" sz="4400" dirty="0">
                <a:solidFill>
                  <a:schemeClr val="bg1"/>
                </a:solidFill>
                <a:cs typeface="Times New Roman"/>
              </a:rPr>
              <a:t>●</a:t>
            </a:r>
            <a:r>
              <a:rPr lang="en-CA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 </a:t>
            </a:r>
            <a:r>
              <a:rPr lang="en-C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Chronicles 26:3, 7 </a:t>
            </a:r>
          </a:p>
          <a:p>
            <a:endParaRPr lang="en-CA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CA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● </a:t>
            </a:r>
            <a:r>
              <a:rPr lang="en-C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The Nephusim </a:t>
            </a:r>
          </a:p>
          <a:p>
            <a:r>
              <a:rPr lang="en-CA" sz="3200" dirty="0">
                <a:solidFill>
                  <a:schemeClr val="bg1"/>
                </a:solidFill>
                <a:cs typeface="Times New Roman"/>
              </a:rPr>
              <a:t>● </a:t>
            </a:r>
            <a:r>
              <a:rPr lang="en-CA" sz="3200" dirty="0" smtClean="0">
                <a:solidFill>
                  <a:schemeClr val="bg1"/>
                </a:solidFill>
                <a:cs typeface="Times New Roman"/>
              </a:rPr>
              <a:t> </a:t>
            </a:r>
            <a:r>
              <a:rPr lang="en-C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Chronicles 5:18 – 19 </a:t>
            </a:r>
          </a:p>
          <a:p>
            <a:endParaRPr lang="en-CA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CA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● </a:t>
            </a:r>
            <a:r>
              <a:rPr lang="en-C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The Midianites  </a:t>
            </a:r>
          </a:p>
          <a:p>
            <a:r>
              <a:rPr lang="en-CA" sz="3200" dirty="0">
                <a:solidFill>
                  <a:schemeClr val="bg1"/>
                </a:solidFill>
                <a:cs typeface="Times New Roman"/>
              </a:rPr>
              <a:t>● </a:t>
            </a:r>
            <a:r>
              <a:rPr lang="en-CA" sz="3200" dirty="0" smtClean="0">
                <a:solidFill>
                  <a:schemeClr val="bg1"/>
                </a:solidFill>
                <a:cs typeface="Times New Roman"/>
              </a:rPr>
              <a:t> </a:t>
            </a:r>
            <a:r>
              <a:rPr lang="en-C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Numbers 31:1 – 2, 47 </a:t>
            </a:r>
          </a:p>
        </p:txBody>
      </p:sp>
    </p:spTree>
    <p:extLst>
      <p:ext uri="{BB962C8B-B14F-4D97-AF65-F5344CB8AC3E}">
        <p14:creationId xmlns:p14="http://schemas.microsoft.com/office/powerpoint/2010/main" val="312302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226</Words>
  <Application>Microsoft Office PowerPoint</Application>
  <PresentationFormat>On-screen Show (4:3)</PresentationFormat>
  <Paragraphs>50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THE AGENDA</vt:lpstr>
      <vt:lpstr>NETHINIM</vt:lpstr>
      <vt:lpstr>HEBREW ‘IM’</vt:lpstr>
      <vt:lpstr>OPHEL</vt:lpstr>
      <vt:lpstr>PowerPoint Presentation</vt:lpstr>
      <vt:lpstr>PowerPoint Presentation</vt:lpstr>
      <vt:lpstr>PowerPoint Presentation</vt:lpstr>
      <vt:lpstr>CONQUERED</vt:lpstr>
      <vt:lpstr>PowerPoint Presentation</vt:lpstr>
      <vt:lpstr>HIERARCHY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Jackson</cp:lastModifiedBy>
  <cp:revision>79</cp:revision>
  <dcterms:created xsi:type="dcterms:W3CDTF">2012-06-19T17:02:32Z</dcterms:created>
  <dcterms:modified xsi:type="dcterms:W3CDTF">2014-01-15T02:43:19Z</dcterms:modified>
</cp:coreProperties>
</file>