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  <p:sldMasterId id="2147483702" r:id="rId2"/>
  </p:sldMasterIdLst>
  <p:handoutMasterIdLst>
    <p:handoutMasterId r:id="rId28"/>
  </p:handoutMasterIdLst>
  <p:sldIdLst>
    <p:sldId id="271" r:id="rId3"/>
    <p:sldId id="292" r:id="rId4"/>
    <p:sldId id="293" r:id="rId5"/>
    <p:sldId id="294" r:id="rId6"/>
    <p:sldId id="295" r:id="rId7"/>
    <p:sldId id="296" r:id="rId8"/>
    <p:sldId id="297" r:id="rId9"/>
    <p:sldId id="298" r:id="rId10"/>
    <p:sldId id="299" r:id="rId11"/>
    <p:sldId id="300" r:id="rId12"/>
    <p:sldId id="289" r:id="rId13"/>
    <p:sldId id="287" r:id="rId14"/>
    <p:sldId id="288" r:id="rId15"/>
    <p:sldId id="286" r:id="rId16"/>
    <p:sldId id="257" r:id="rId17"/>
    <p:sldId id="258" r:id="rId18"/>
    <p:sldId id="301" r:id="rId19"/>
    <p:sldId id="302" r:id="rId20"/>
    <p:sldId id="259" r:id="rId21"/>
    <p:sldId id="260" r:id="rId22"/>
    <p:sldId id="261" r:id="rId23"/>
    <p:sldId id="263" r:id="rId24"/>
    <p:sldId id="262" r:id="rId25"/>
    <p:sldId id="290" r:id="rId26"/>
    <p:sldId id="291" r:id="rId27"/>
  </p:sldIdLst>
  <p:sldSz cx="9144000" cy="6858000" type="screen4x3"/>
  <p:notesSz cx="6858000" cy="9144000"/>
  <p:defaultTextStyle>
    <a:defPPr>
      <a:defRPr lang="en-A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00FFFF"/>
    <a:srgbClr val="FF00FF"/>
    <a:srgbClr val="FF0000"/>
    <a:srgbClr val="000000"/>
    <a:srgbClr val="00FF00"/>
    <a:srgbClr val="FF9933"/>
    <a:srgbClr val="FFFF00"/>
    <a:srgbClr val="00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8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AU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AU"/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AU"/>
          </a:p>
        </p:txBody>
      </p:sp>
      <p:sp>
        <p:nvSpPr>
          <p:cNvPr id="860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FDAB920-116F-46B9-A457-AE7013DA38DA}" type="slidenum">
              <a:rPr lang="en-AU"/>
              <a:pPr/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30" name="Group 2"/>
          <p:cNvGrpSpPr>
            <a:grpSpLocks/>
          </p:cNvGrpSpPr>
          <p:nvPr/>
        </p:nvGrpSpPr>
        <p:grpSpPr bwMode="auto">
          <a:xfrm>
            <a:off x="-6350" y="20638"/>
            <a:ext cx="9144000" cy="6858000"/>
            <a:chOff x="0" y="0"/>
            <a:chExt cx="5760" cy="4320"/>
          </a:xfrm>
        </p:grpSpPr>
        <p:sp>
          <p:nvSpPr>
            <p:cNvPr id="48131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000066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32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8133" name="Freeform 5"/>
          <p:cNvSpPr>
            <a:spLocks/>
          </p:cNvSpPr>
          <p:nvPr/>
        </p:nvSpPr>
        <p:spPr bwMode="hidden">
          <a:xfrm>
            <a:off x="6242050" y="6269038"/>
            <a:ext cx="2895600" cy="609600"/>
          </a:xfrm>
          <a:custGeom>
            <a:avLst/>
            <a:gdLst/>
            <a:ahLst/>
            <a:cxnLst>
              <a:cxn ang="0">
                <a:pos x="5748" y="246"/>
              </a:cxn>
              <a:cxn ang="0">
                <a:pos x="0" y="246"/>
              </a:cxn>
              <a:cxn ang="0">
                <a:pos x="0" y="0"/>
              </a:cxn>
              <a:cxn ang="0">
                <a:pos x="5748" y="0"/>
              </a:cxn>
              <a:cxn ang="0">
                <a:pos x="5748" y="246"/>
              </a:cxn>
              <a:cxn ang="0">
                <a:pos x="5748" y="246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rgbClr val="000066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48134" name="Group 6"/>
          <p:cNvGrpSpPr>
            <a:grpSpLocks/>
          </p:cNvGrpSpPr>
          <p:nvPr/>
        </p:nvGrpSpPr>
        <p:grpSpPr bwMode="auto">
          <a:xfrm>
            <a:off x="-1588" y="6308725"/>
            <a:ext cx="7845426" cy="576263"/>
            <a:chOff x="0" y="3792"/>
            <a:chExt cx="4942" cy="536"/>
          </a:xfrm>
        </p:grpSpPr>
        <p:sp>
          <p:nvSpPr>
            <p:cNvPr id="48135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8136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48137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/>
                <a:ahLst/>
                <a:cxnLst>
                  <a:cxn ang="0">
                    <a:pos x="636" y="373"/>
                  </a:cxn>
                  <a:cxn ang="0">
                    <a:pos x="495" y="370"/>
                  </a:cxn>
                  <a:cxn ang="0">
                    <a:pos x="280" y="249"/>
                  </a:cxn>
                  <a:cxn ang="0">
                    <a:pos x="127" y="66"/>
                  </a:cxn>
                  <a:cxn ang="0">
                    <a:pos x="0" y="0"/>
                  </a:cxn>
                  <a:cxn ang="0">
                    <a:pos x="22" y="26"/>
                  </a:cxn>
                  <a:cxn ang="0">
                    <a:pos x="0" y="65"/>
                  </a:cxn>
                  <a:cxn ang="0">
                    <a:pos x="30" y="119"/>
                  </a:cxn>
                  <a:cxn ang="0">
                    <a:pos x="75" y="243"/>
                  </a:cxn>
                  <a:cxn ang="0">
                    <a:pos x="45" y="422"/>
                  </a:cxn>
                  <a:cxn ang="0">
                    <a:pos x="200" y="329"/>
                  </a:cxn>
                  <a:cxn ang="0">
                    <a:pos x="592" y="527"/>
                  </a:cxn>
                  <a:cxn ang="0">
                    <a:pos x="994" y="529"/>
                  </a:cxn>
                  <a:cxn ang="0">
                    <a:pos x="828" y="473"/>
                  </a:cxn>
                  <a:cxn ang="0">
                    <a:pos x="636" y="373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8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4" y="18"/>
                  </a:cxn>
                  <a:cxn ang="0">
                    <a:pos x="24" y="30"/>
                  </a:cxn>
                  <a:cxn ang="0">
                    <a:pos x="18" y="66"/>
                  </a:cxn>
                  <a:cxn ang="0">
                    <a:pos x="42" y="114"/>
                  </a:cxn>
                  <a:cxn ang="0">
                    <a:pos x="48" y="162"/>
                  </a:cxn>
                  <a:cxn ang="0">
                    <a:pos x="0" y="353"/>
                  </a:cxn>
                  <a:cxn ang="0">
                    <a:pos x="54" y="233"/>
                  </a:cxn>
                  <a:cxn ang="0">
                    <a:pos x="84" y="216"/>
                  </a:cxn>
                  <a:cxn ang="0">
                    <a:pos x="126" y="126"/>
                  </a:cxn>
                  <a:cxn ang="0">
                    <a:pos x="144" y="120"/>
                  </a:cxn>
                  <a:cxn ang="0">
                    <a:pos x="144" y="90"/>
                  </a:cxn>
                  <a:cxn ang="0">
                    <a:pos x="186" y="66"/>
                  </a:cxn>
                  <a:cxn ang="0">
                    <a:pos x="162" y="6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9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13"/>
                  </a:cxn>
                  <a:cxn ang="0">
                    <a:pos x="0" y="40"/>
                  </a:cxn>
                  <a:cxn ang="0">
                    <a:pos x="60" y="121"/>
                  </a:cxn>
                  <a:cxn ang="0">
                    <a:pos x="310" y="271"/>
                  </a:cxn>
                  <a:cxn ang="0">
                    <a:pos x="290" y="139"/>
                  </a:cxn>
                  <a:cxn ang="0">
                    <a:pos x="378" y="76"/>
                  </a:cxn>
                  <a:cxn ang="0">
                    <a:pos x="251" y="94"/>
                  </a:cxn>
                  <a:cxn ang="0">
                    <a:pos x="90" y="5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40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" y="6"/>
                  </a:cxn>
                  <a:cxn ang="0">
                    <a:pos x="6" y="18"/>
                  </a:cxn>
                  <a:cxn ang="0">
                    <a:pos x="0" y="24"/>
                  </a:cxn>
                  <a:cxn ang="0">
                    <a:pos x="78" y="60"/>
                  </a:cxn>
                  <a:cxn ang="0">
                    <a:pos x="96" y="42"/>
                  </a:cxn>
                  <a:cxn ang="0">
                    <a:pos x="155" y="66"/>
                  </a:cxn>
                  <a:cxn ang="0">
                    <a:pos x="126" y="24"/>
                  </a:cxn>
                  <a:cxn ang="0">
                    <a:pos x="149" y="0"/>
                  </a:cxn>
                  <a:cxn ang="0">
                    <a:pos x="114" y="0"/>
                  </a:cxn>
                  <a:cxn ang="0">
                    <a:pos x="114" y="0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41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/>
                <a:ahLst/>
                <a:cxnLst>
                  <a:cxn ang="0">
                    <a:pos x="6" y="36"/>
                  </a:cxn>
                  <a:cxn ang="0">
                    <a:pos x="0" y="18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24" y="6"/>
                  </a:cxn>
                  <a:cxn ang="0">
                    <a:pos x="36" y="6"/>
                  </a:cxn>
                  <a:cxn ang="0">
                    <a:pos x="42" y="0"/>
                  </a:cxn>
                  <a:cxn ang="0">
                    <a:pos x="30" y="18"/>
                  </a:cxn>
                  <a:cxn ang="0">
                    <a:pos x="42" y="48"/>
                  </a:cxn>
                  <a:cxn ang="0">
                    <a:pos x="12" y="72"/>
                  </a:cxn>
                  <a:cxn ang="0">
                    <a:pos x="6" y="36"/>
                  </a:cxn>
                  <a:cxn ang="0">
                    <a:pos x="6" y="36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8142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8143" name="Group 15"/>
          <p:cNvGrpSpPr>
            <a:grpSpLocks/>
          </p:cNvGrpSpPr>
          <p:nvPr/>
        </p:nvGrpSpPr>
        <p:grpSpPr bwMode="auto">
          <a:xfrm>
            <a:off x="627063" y="6381750"/>
            <a:ext cx="5684837" cy="488950"/>
            <a:chOff x="395" y="3793"/>
            <a:chExt cx="3581" cy="535"/>
          </a:xfrm>
        </p:grpSpPr>
        <p:sp>
          <p:nvSpPr>
            <p:cNvPr id="48144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0" y="60"/>
                </a:cxn>
                <a:cxn ang="0">
                  <a:pos x="66" y="108"/>
                </a:cxn>
                <a:cxn ang="0">
                  <a:pos x="143" y="180"/>
                </a:cxn>
                <a:cxn ang="0">
                  <a:pos x="191" y="168"/>
                </a:cxn>
                <a:cxn ang="0">
                  <a:pos x="341" y="287"/>
                </a:cxn>
                <a:cxn ang="0">
                  <a:pos x="305" y="174"/>
                </a:cxn>
                <a:cxn ang="0">
                  <a:pos x="365" y="132"/>
                </a:cxn>
                <a:cxn ang="0">
                  <a:pos x="359" y="126"/>
                </a:cxn>
                <a:cxn ang="0">
                  <a:pos x="335" y="114"/>
                </a:cxn>
                <a:cxn ang="0">
                  <a:pos x="299" y="90"/>
                </a:cxn>
                <a:cxn ang="0">
                  <a:pos x="257" y="72"/>
                </a:cxn>
                <a:cxn ang="0">
                  <a:pos x="215" y="54"/>
                </a:cxn>
                <a:cxn ang="0">
                  <a:pos x="173" y="36"/>
                </a:cxn>
                <a:cxn ang="0">
                  <a:pos x="143" y="24"/>
                </a:cxn>
                <a:cxn ang="0">
                  <a:pos x="131" y="18"/>
                </a:cxn>
                <a:cxn ang="0">
                  <a:pos x="107" y="18"/>
                </a:cxn>
                <a:cxn ang="0">
                  <a:pos x="95" y="18"/>
                </a:cxn>
                <a:cxn ang="0">
                  <a:pos x="72" y="12"/>
                </a:cxn>
                <a:cxn ang="0">
                  <a:pos x="66" y="12"/>
                </a:cxn>
                <a:cxn ang="0">
                  <a:pos x="54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45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/>
              <a:ahLst/>
              <a:cxnLst>
                <a:cxn ang="0">
                  <a:pos x="186" y="18"/>
                </a:cxn>
                <a:cxn ang="0">
                  <a:pos x="138" y="6"/>
                </a:cxn>
                <a:cxn ang="0">
                  <a:pos x="96" y="0"/>
                </a:cxn>
                <a:cxn ang="0">
                  <a:pos x="36" y="0"/>
                </a:cxn>
                <a:cxn ang="0">
                  <a:pos x="12" y="25"/>
                </a:cxn>
                <a:cxn ang="0">
                  <a:pos x="0" y="128"/>
                </a:cxn>
                <a:cxn ang="0">
                  <a:pos x="60" y="104"/>
                </a:cxn>
                <a:cxn ang="0">
                  <a:pos x="90" y="134"/>
                </a:cxn>
                <a:cxn ang="0">
                  <a:pos x="150" y="153"/>
                </a:cxn>
                <a:cxn ang="0">
                  <a:pos x="209" y="273"/>
                </a:cxn>
                <a:cxn ang="0">
                  <a:pos x="401" y="359"/>
                </a:cxn>
                <a:cxn ang="0">
                  <a:pos x="777" y="359"/>
                </a:cxn>
                <a:cxn ang="0">
                  <a:pos x="2033" y="499"/>
                </a:cxn>
                <a:cxn ang="0">
                  <a:pos x="2033" y="499"/>
                </a:cxn>
                <a:cxn ang="0">
                  <a:pos x="1991" y="493"/>
                </a:cxn>
                <a:cxn ang="0">
                  <a:pos x="676" y="243"/>
                </a:cxn>
                <a:cxn ang="0">
                  <a:pos x="514" y="159"/>
                </a:cxn>
                <a:cxn ang="0">
                  <a:pos x="425" y="110"/>
                </a:cxn>
                <a:cxn ang="0">
                  <a:pos x="365" y="92"/>
                </a:cxn>
                <a:cxn ang="0">
                  <a:pos x="281" y="61"/>
                </a:cxn>
                <a:cxn ang="0">
                  <a:pos x="186" y="18"/>
                </a:cxn>
                <a:cxn ang="0">
                  <a:pos x="186" y="18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46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29" y="18"/>
                </a:cxn>
                <a:cxn ang="0">
                  <a:pos x="53" y="18"/>
                </a:cxn>
                <a:cxn ang="0">
                  <a:pos x="59" y="30"/>
                </a:cxn>
                <a:cxn ang="0">
                  <a:pos x="65" y="42"/>
                </a:cxn>
                <a:cxn ang="0">
                  <a:pos x="71" y="54"/>
                </a:cxn>
                <a:cxn ang="0">
                  <a:pos x="71" y="60"/>
                </a:cxn>
                <a:cxn ang="0">
                  <a:pos x="59" y="54"/>
                </a:cxn>
                <a:cxn ang="0">
                  <a:pos x="47" y="42"/>
                </a:cxn>
                <a:cxn ang="0">
                  <a:pos x="23" y="30"/>
                </a:cxn>
                <a:cxn ang="0">
                  <a:pos x="23" y="36"/>
                </a:cxn>
                <a:cxn ang="0">
                  <a:pos x="18" y="42"/>
                </a:cxn>
                <a:cxn ang="0">
                  <a:pos x="12" y="48"/>
                </a:cxn>
                <a:cxn ang="0">
                  <a:pos x="6" y="48"/>
                </a:cxn>
                <a:cxn ang="0">
                  <a:pos x="6" y="48"/>
                </a:cxn>
                <a:cxn ang="0">
                  <a:pos x="6" y="36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47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8" y="6"/>
                </a:cxn>
                <a:cxn ang="0">
                  <a:pos x="72" y="6"/>
                </a:cxn>
                <a:cxn ang="0">
                  <a:pos x="114" y="12"/>
                </a:cxn>
                <a:cxn ang="0">
                  <a:pos x="96" y="54"/>
                </a:cxn>
                <a:cxn ang="0">
                  <a:pos x="96" y="60"/>
                </a:cxn>
                <a:cxn ang="0">
                  <a:pos x="102" y="72"/>
                </a:cxn>
                <a:cxn ang="0">
                  <a:pos x="108" y="84"/>
                </a:cxn>
                <a:cxn ang="0">
                  <a:pos x="120" y="96"/>
                </a:cxn>
                <a:cxn ang="0">
                  <a:pos x="143" y="114"/>
                </a:cxn>
                <a:cxn ang="0">
                  <a:pos x="155" y="138"/>
                </a:cxn>
                <a:cxn ang="0">
                  <a:pos x="161" y="156"/>
                </a:cxn>
                <a:cxn ang="0">
                  <a:pos x="161" y="162"/>
                </a:cxn>
                <a:cxn ang="0">
                  <a:pos x="96" y="102"/>
                </a:cxn>
                <a:cxn ang="0">
                  <a:pos x="30" y="5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48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/>
              <a:ahLst/>
              <a:cxnLst>
                <a:cxn ang="0">
                  <a:pos x="59" y="6"/>
                </a:cxn>
                <a:cxn ang="0">
                  <a:pos x="41" y="30"/>
                </a:cxn>
                <a:cxn ang="0">
                  <a:pos x="41" y="36"/>
                </a:cxn>
                <a:cxn ang="0">
                  <a:pos x="47" y="42"/>
                </a:cxn>
                <a:cxn ang="0">
                  <a:pos x="53" y="54"/>
                </a:cxn>
                <a:cxn ang="0">
                  <a:pos x="53" y="60"/>
                </a:cxn>
                <a:cxn ang="0">
                  <a:pos x="47" y="54"/>
                </a:cxn>
                <a:cxn ang="0">
                  <a:pos x="35" y="48"/>
                </a:cxn>
                <a:cxn ang="0">
                  <a:pos x="23" y="36"/>
                </a:cxn>
                <a:cxn ang="0">
                  <a:pos x="17" y="30"/>
                </a:cxn>
                <a:cxn ang="0">
                  <a:pos x="0" y="0"/>
                </a:cxn>
                <a:cxn ang="0">
                  <a:pos x="59" y="6"/>
                </a:cxn>
                <a:cxn ang="0">
                  <a:pos x="59" y="6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49" name="Freeform 21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/>
              <a:ahLst/>
              <a:cxnLst>
                <a:cxn ang="0">
                  <a:pos x="233" y="36"/>
                </a:cxn>
                <a:cxn ang="0">
                  <a:pos x="245" y="42"/>
                </a:cxn>
                <a:cxn ang="0">
                  <a:pos x="209" y="84"/>
                </a:cxn>
                <a:cxn ang="0">
                  <a:pos x="143" y="132"/>
                </a:cxn>
                <a:cxn ang="0">
                  <a:pos x="167" y="156"/>
                </a:cxn>
                <a:cxn ang="0">
                  <a:pos x="179" y="204"/>
                </a:cxn>
                <a:cxn ang="0">
                  <a:pos x="77" y="132"/>
                </a:cxn>
                <a:cxn ang="0">
                  <a:pos x="47" y="84"/>
                </a:cxn>
                <a:cxn ang="0">
                  <a:pos x="89" y="66"/>
                </a:cxn>
                <a:cxn ang="0">
                  <a:pos x="59" y="36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47" y="6"/>
                </a:cxn>
                <a:cxn ang="0">
                  <a:pos x="77" y="6"/>
                </a:cxn>
                <a:cxn ang="0">
                  <a:pos x="83" y="6"/>
                </a:cxn>
                <a:cxn ang="0">
                  <a:pos x="89" y="6"/>
                </a:cxn>
                <a:cxn ang="0">
                  <a:pos x="101" y="12"/>
                </a:cxn>
                <a:cxn ang="0">
                  <a:pos x="125" y="12"/>
                </a:cxn>
                <a:cxn ang="0">
                  <a:pos x="143" y="18"/>
                </a:cxn>
                <a:cxn ang="0">
                  <a:pos x="149" y="18"/>
                </a:cxn>
                <a:cxn ang="0">
                  <a:pos x="149" y="18"/>
                </a:cxn>
                <a:cxn ang="0">
                  <a:pos x="203" y="24"/>
                </a:cxn>
                <a:cxn ang="0">
                  <a:pos x="233" y="36"/>
                </a:cxn>
                <a:cxn ang="0">
                  <a:pos x="233" y="36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8150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0" y="0"/>
            <a:ext cx="9144000" cy="765175"/>
          </a:xfrm>
        </p:spPr>
        <p:txBody>
          <a:bodyPr/>
          <a:lstStyle>
            <a:lvl1pPr>
              <a:defRPr sz="3600" b="1">
                <a:solidFill>
                  <a:srgbClr val="FFFF00"/>
                </a:solidFill>
              </a:defRPr>
            </a:lvl1pPr>
          </a:lstStyle>
          <a:p>
            <a:r>
              <a:rPr lang="en-AU"/>
              <a:t>Click to edit Master title style</a:t>
            </a:r>
          </a:p>
        </p:txBody>
      </p:sp>
      <p:sp>
        <p:nvSpPr>
          <p:cNvPr id="48151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50825" y="836613"/>
            <a:ext cx="8713788" cy="5256212"/>
          </a:xfrm>
        </p:spPr>
        <p:txBody>
          <a:bodyPr/>
          <a:lstStyle>
            <a:lvl1pPr marL="0" indent="0">
              <a:buFontTx/>
              <a:buNone/>
              <a:defRPr sz="2800" b="1"/>
            </a:lvl1pPr>
          </a:lstStyle>
          <a:p>
            <a:r>
              <a:rPr lang="en-AU"/>
              <a:t>Click to edit Master subtitle style</a:t>
            </a:r>
          </a:p>
        </p:txBody>
      </p:sp>
      <p:sp>
        <p:nvSpPr>
          <p:cNvPr id="48154" name="Rectangle 26"/>
          <p:cNvSpPr>
            <a:spLocks noGrp="1" noChangeArrowheads="1"/>
          </p:cNvSpPr>
          <p:nvPr>
            <p:ph type="ftr" sz="quarter" idx="3"/>
          </p:nvPr>
        </p:nvSpPr>
        <p:spPr>
          <a:xfrm>
            <a:off x="0" y="6408738"/>
            <a:ext cx="5292725" cy="549275"/>
          </a:xfrm>
        </p:spPr>
        <p:txBody>
          <a:bodyPr/>
          <a:lstStyle>
            <a:lvl1pPr>
              <a:defRPr sz="3600">
                <a:solidFill>
                  <a:srgbClr val="00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itchFamily="66" charset="0"/>
              </a:defRPr>
            </a:lvl1pPr>
          </a:lstStyle>
          <a:p>
            <a:r>
              <a:rPr lang="en-AU"/>
              <a:t>Messiah in the Judges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B5C86F-EF59-4B39-B0B3-FAAEE0E417E1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C4FFF9-F733-434C-8BB8-E6662F66C03D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6350" y="20638"/>
            <a:ext cx="9144000" cy="6858000"/>
            <a:chOff x="0" y="0"/>
            <a:chExt cx="5760" cy="4320"/>
          </a:xfrm>
        </p:grpSpPr>
        <p:sp>
          <p:nvSpPr>
            <p:cNvPr id="48131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000066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48132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48133" name="Freeform 5"/>
          <p:cNvSpPr>
            <a:spLocks/>
          </p:cNvSpPr>
          <p:nvPr/>
        </p:nvSpPr>
        <p:spPr bwMode="hidden">
          <a:xfrm>
            <a:off x="6242050" y="6269038"/>
            <a:ext cx="2895600" cy="609600"/>
          </a:xfrm>
          <a:custGeom>
            <a:avLst/>
            <a:gdLst/>
            <a:ahLst/>
            <a:cxnLst>
              <a:cxn ang="0">
                <a:pos x="5748" y="246"/>
              </a:cxn>
              <a:cxn ang="0">
                <a:pos x="0" y="246"/>
              </a:cxn>
              <a:cxn ang="0">
                <a:pos x="0" y="0"/>
              </a:cxn>
              <a:cxn ang="0">
                <a:pos x="5748" y="0"/>
              </a:cxn>
              <a:cxn ang="0">
                <a:pos x="5748" y="246"/>
              </a:cxn>
              <a:cxn ang="0">
                <a:pos x="5748" y="246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rgbClr val="000066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FFFFFF"/>
              </a:solidFill>
            </a:endParaRPr>
          </a:p>
        </p:txBody>
      </p: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-1588" y="6308725"/>
            <a:ext cx="7845426" cy="576263"/>
            <a:chOff x="0" y="3792"/>
            <a:chExt cx="4942" cy="536"/>
          </a:xfrm>
        </p:grpSpPr>
        <p:sp>
          <p:nvSpPr>
            <p:cNvPr id="48135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grpSp>
          <p:nvGrpSpPr>
            <p:cNvPr id="4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48137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/>
                <a:ahLst/>
                <a:cxnLst>
                  <a:cxn ang="0">
                    <a:pos x="636" y="373"/>
                  </a:cxn>
                  <a:cxn ang="0">
                    <a:pos x="495" y="370"/>
                  </a:cxn>
                  <a:cxn ang="0">
                    <a:pos x="280" y="249"/>
                  </a:cxn>
                  <a:cxn ang="0">
                    <a:pos x="127" y="66"/>
                  </a:cxn>
                  <a:cxn ang="0">
                    <a:pos x="0" y="0"/>
                  </a:cxn>
                  <a:cxn ang="0">
                    <a:pos x="22" y="26"/>
                  </a:cxn>
                  <a:cxn ang="0">
                    <a:pos x="0" y="65"/>
                  </a:cxn>
                  <a:cxn ang="0">
                    <a:pos x="30" y="119"/>
                  </a:cxn>
                  <a:cxn ang="0">
                    <a:pos x="75" y="243"/>
                  </a:cxn>
                  <a:cxn ang="0">
                    <a:pos x="45" y="422"/>
                  </a:cxn>
                  <a:cxn ang="0">
                    <a:pos x="200" y="329"/>
                  </a:cxn>
                  <a:cxn ang="0">
                    <a:pos x="592" y="527"/>
                  </a:cxn>
                  <a:cxn ang="0">
                    <a:pos x="994" y="529"/>
                  </a:cxn>
                  <a:cxn ang="0">
                    <a:pos x="828" y="473"/>
                  </a:cxn>
                  <a:cxn ang="0">
                    <a:pos x="636" y="373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8138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4" y="18"/>
                  </a:cxn>
                  <a:cxn ang="0">
                    <a:pos x="24" y="30"/>
                  </a:cxn>
                  <a:cxn ang="0">
                    <a:pos x="18" y="66"/>
                  </a:cxn>
                  <a:cxn ang="0">
                    <a:pos x="42" y="114"/>
                  </a:cxn>
                  <a:cxn ang="0">
                    <a:pos x="48" y="162"/>
                  </a:cxn>
                  <a:cxn ang="0">
                    <a:pos x="0" y="353"/>
                  </a:cxn>
                  <a:cxn ang="0">
                    <a:pos x="54" y="233"/>
                  </a:cxn>
                  <a:cxn ang="0">
                    <a:pos x="84" y="216"/>
                  </a:cxn>
                  <a:cxn ang="0">
                    <a:pos x="126" y="126"/>
                  </a:cxn>
                  <a:cxn ang="0">
                    <a:pos x="144" y="120"/>
                  </a:cxn>
                  <a:cxn ang="0">
                    <a:pos x="144" y="90"/>
                  </a:cxn>
                  <a:cxn ang="0">
                    <a:pos x="186" y="66"/>
                  </a:cxn>
                  <a:cxn ang="0">
                    <a:pos x="162" y="6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8139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13"/>
                  </a:cxn>
                  <a:cxn ang="0">
                    <a:pos x="0" y="40"/>
                  </a:cxn>
                  <a:cxn ang="0">
                    <a:pos x="60" y="121"/>
                  </a:cxn>
                  <a:cxn ang="0">
                    <a:pos x="310" y="271"/>
                  </a:cxn>
                  <a:cxn ang="0">
                    <a:pos x="290" y="139"/>
                  </a:cxn>
                  <a:cxn ang="0">
                    <a:pos x="378" y="76"/>
                  </a:cxn>
                  <a:cxn ang="0">
                    <a:pos x="251" y="94"/>
                  </a:cxn>
                  <a:cxn ang="0">
                    <a:pos x="90" y="5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8140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" y="6"/>
                  </a:cxn>
                  <a:cxn ang="0">
                    <a:pos x="6" y="18"/>
                  </a:cxn>
                  <a:cxn ang="0">
                    <a:pos x="0" y="24"/>
                  </a:cxn>
                  <a:cxn ang="0">
                    <a:pos x="78" y="60"/>
                  </a:cxn>
                  <a:cxn ang="0">
                    <a:pos x="96" y="42"/>
                  </a:cxn>
                  <a:cxn ang="0">
                    <a:pos x="155" y="66"/>
                  </a:cxn>
                  <a:cxn ang="0">
                    <a:pos x="126" y="24"/>
                  </a:cxn>
                  <a:cxn ang="0">
                    <a:pos x="149" y="0"/>
                  </a:cxn>
                  <a:cxn ang="0">
                    <a:pos x="114" y="0"/>
                  </a:cxn>
                  <a:cxn ang="0">
                    <a:pos x="114" y="0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8141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/>
                <a:ahLst/>
                <a:cxnLst>
                  <a:cxn ang="0">
                    <a:pos x="6" y="36"/>
                  </a:cxn>
                  <a:cxn ang="0">
                    <a:pos x="0" y="18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24" y="6"/>
                  </a:cxn>
                  <a:cxn ang="0">
                    <a:pos x="36" y="6"/>
                  </a:cxn>
                  <a:cxn ang="0">
                    <a:pos x="42" y="0"/>
                  </a:cxn>
                  <a:cxn ang="0">
                    <a:pos x="30" y="18"/>
                  </a:cxn>
                  <a:cxn ang="0">
                    <a:pos x="42" y="48"/>
                  </a:cxn>
                  <a:cxn ang="0">
                    <a:pos x="12" y="72"/>
                  </a:cxn>
                  <a:cxn ang="0">
                    <a:pos x="6" y="36"/>
                  </a:cxn>
                  <a:cxn ang="0">
                    <a:pos x="6" y="36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8142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627063" y="6381750"/>
            <a:ext cx="5684837" cy="488950"/>
            <a:chOff x="395" y="3793"/>
            <a:chExt cx="3581" cy="535"/>
          </a:xfrm>
        </p:grpSpPr>
        <p:sp>
          <p:nvSpPr>
            <p:cNvPr id="48144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0" y="60"/>
                </a:cxn>
                <a:cxn ang="0">
                  <a:pos x="66" y="108"/>
                </a:cxn>
                <a:cxn ang="0">
                  <a:pos x="143" y="180"/>
                </a:cxn>
                <a:cxn ang="0">
                  <a:pos x="191" y="168"/>
                </a:cxn>
                <a:cxn ang="0">
                  <a:pos x="341" y="287"/>
                </a:cxn>
                <a:cxn ang="0">
                  <a:pos x="305" y="174"/>
                </a:cxn>
                <a:cxn ang="0">
                  <a:pos x="365" y="132"/>
                </a:cxn>
                <a:cxn ang="0">
                  <a:pos x="359" y="126"/>
                </a:cxn>
                <a:cxn ang="0">
                  <a:pos x="335" y="114"/>
                </a:cxn>
                <a:cxn ang="0">
                  <a:pos x="299" y="90"/>
                </a:cxn>
                <a:cxn ang="0">
                  <a:pos x="257" y="72"/>
                </a:cxn>
                <a:cxn ang="0">
                  <a:pos x="215" y="54"/>
                </a:cxn>
                <a:cxn ang="0">
                  <a:pos x="173" y="36"/>
                </a:cxn>
                <a:cxn ang="0">
                  <a:pos x="143" y="24"/>
                </a:cxn>
                <a:cxn ang="0">
                  <a:pos x="131" y="18"/>
                </a:cxn>
                <a:cxn ang="0">
                  <a:pos x="107" y="18"/>
                </a:cxn>
                <a:cxn ang="0">
                  <a:pos x="95" y="18"/>
                </a:cxn>
                <a:cxn ang="0">
                  <a:pos x="72" y="12"/>
                </a:cxn>
                <a:cxn ang="0">
                  <a:pos x="66" y="12"/>
                </a:cxn>
                <a:cxn ang="0">
                  <a:pos x="54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48145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/>
              <a:ahLst/>
              <a:cxnLst>
                <a:cxn ang="0">
                  <a:pos x="186" y="18"/>
                </a:cxn>
                <a:cxn ang="0">
                  <a:pos x="138" y="6"/>
                </a:cxn>
                <a:cxn ang="0">
                  <a:pos x="96" y="0"/>
                </a:cxn>
                <a:cxn ang="0">
                  <a:pos x="36" y="0"/>
                </a:cxn>
                <a:cxn ang="0">
                  <a:pos x="12" y="25"/>
                </a:cxn>
                <a:cxn ang="0">
                  <a:pos x="0" y="128"/>
                </a:cxn>
                <a:cxn ang="0">
                  <a:pos x="60" y="104"/>
                </a:cxn>
                <a:cxn ang="0">
                  <a:pos x="90" y="134"/>
                </a:cxn>
                <a:cxn ang="0">
                  <a:pos x="150" y="153"/>
                </a:cxn>
                <a:cxn ang="0">
                  <a:pos x="209" y="273"/>
                </a:cxn>
                <a:cxn ang="0">
                  <a:pos x="401" y="359"/>
                </a:cxn>
                <a:cxn ang="0">
                  <a:pos x="777" y="359"/>
                </a:cxn>
                <a:cxn ang="0">
                  <a:pos x="2033" y="499"/>
                </a:cxn>
                <a:cxn ang="0">
                  <a:pos x="2033" y="499"/>
                </a:cxn>
                <a:cxn ang="0">
                  <a:pos x="1991" y="493"/>
                </a:cxn>
                <a:cxn ang="0">
                  <a:pos x="676" y="243"/>
                </a:cxn>
                <a:cxn ang="0">
                  <a:pos x="514" y="159"/>
                </a:cxn>
                <a:cxn ang="0">
                  <a:pos x="425" y="110"/>
                </a:cxn>
                <a:cxn ang="0">
                  <a:pos x="365" y="92"/>
                </a:cxn>
                <a:cxn ang="0">
                  <a:pos x="281" y="61"/>
                </a:cxn>
                <a:cxn ang="0">
                  <a:pos x="186" y="18"/>
                </a:cxn>
                <a:cxn ang="0">
                  <a:pos x="186" y="18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48146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29" y="18"/>
                </a:cxn>
                <a:cxn ang="0">
                  <a:pos x="53" y="18"/>
                </a:cxn>
                <a:cxn ang="0">
                  <a:pos x="59" y="30"/>
                </a:cxn>
                <a:cxn ang="0">
                  <a:pos x="65" y="42"/>
                </a:cxn>
                <a:cxn ang="0">
                  <a:pos x="71" y="54"/>
                </a:cxn>
                <a:cxn ang="0">
                  <a:pos x="71" y="60"/>
                </a:cxn>
                <a:cxn ang="0">
                  <a:pos x="59" y="54"/>
                </a:cxn>
                <a:cxn ang="0">
                  <a:pos x="47" y="42"/>
                </a:cxn>
                <a:cxn ang="0">
                  <a:pos x="23" y="30"/>
                </a:cxn>
                <a:cxn ang="0">
                  <a:pos x="23" y="36"/>
                </a:cxn>
                <a:cxn ang="0">
                  <a:pos x="18" y="42"/>
                </a:cxn>
                <a:cxn ang="0">
                  <a:pos x="12" y="48"/>
                </a:cxn>
                <a:cxn ang="0">
                  <a:pos x="6" y="48"/>
                </a:cxn>
                <a:cxn ang="0">
                  <a:pos x="6" y="48"/>
                </a:cxn>
                <a:cxn ang="0">
                  <a:pos x="6" y="36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48147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8" y="6"/>
                </a:cxn>
                <a:cxn ang="0">
                  <a:pos x="72" y="6"/>
                </a:cxn>
                <a:cxn ang="0">
                  <a:pos x="114" y="12"/>
                </a:cxn>
                <a:cxn ang="0">
                  <a:pos x="96" y="54"/>
                </a:cxn>
                <a:cxn ang="0">
                  <a:pos x="96" y="60"/>
                </a:cxn>
                <a:cxn ang="0">
                  <a:pos x="102" y="72"/>
                </a:cxn>
                <a:cxn ang="0">
                  <a:pos x="108" y="84"/>
                </a:cxn>
                <a:cxn ang="0">
                  <a:pos x="120" y="96"/>
                </a:cxn>
                <a:cxn ang="0">
                  <a:pos x="143" y="114"/>
                </a:cxn>
                <a:cxn ang="0">
                  <a:pos x="155" y="138"/>
                </a:cxn>
                <a:cxn ang="0">
                  <a:pos x="161" y="156"/>
                </a:cxn>
                <a:cxn ang="0">
                  <a:pos x="161" y="162"/>
                </a:cxn>
                <a:cxn ang="0">
                  <a:pos x="96" y="102"/>
                </a:cxn>
                <a:cxn ang="0">
                  <a:pos x="30" y="5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48148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/>
              <a:ahLst/>
              <a:cxnLst>
                <a:cxn ang="0">
                  <a:pos x="59" y="6"/>
                </a:cxn>
                <a:cxn ang="0">
                  <a:pos x="41" y="30"/>
                </a:cxn>
                <a:cxn ang="0">
                  <a:pos x="41" y="36"/>
                </a:cxn>
                <a:cxn ang="0">
                  <a:pos x="47" y="42"/>
                </a:cxn>
                <a:cxn ang="0">
                  <a:pos x="53" y="54"/>
                </a:cxn>
                <a:cxn ang="0">
                  <a:pos x="53" y="60"/>
                </a:cxn>
                <a:cxn ang="0">
                  <a:pos x="47" y="54"/>
                </a:cxn>
                <a:cxn ang="0">
                  <a:pos x="35" y="48"/>
                </a:cxn>
                <a:cxn ang="0">
                  <a:pos x="23" y="36"/>
                </a:cxn>
                <a:cxn ang="0">
                  <a:pos x="17" y="30"/>
                </a:cxn>
                <a:cxn ang="0">
                  <a:pos x="0" y="0"/>
                </a:cxn>
                <a:cxn ang="0">
                  <a:pos x="59" y="6"/>
                </a:cxn>
                <a:cxn ang="0">
                  <a:pos x="59" y="6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48149" name="Freeform 21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/>
              <a:ahLst/>
              <a:cxnLst>
                <a:cxn ang="0">
                  <a:pos x="233" y="36"/>
                </a:cxn>
                <a:cxn ang="0">
                  <a:pos x="245" y="42"/>
                </a:cxn>
                <a:cxn ang="0">
                  <a:pos x="209" y="84"/>
                </a:cxn>
                <a:cxn ang="0">
                  <a:pos x="143" y="132"/>
                </a:cxn>
                <a:cxn ang="0">
                  <a:pos x="167" y="156"/>
                </a:cxn>
                <a:cxn ang="0">
                  <a:pos x="179" y="204"/>
                </a:cxn>
                <a:cxn ang="0">
                  <a:pos x="77" y="132"/>
                </a:cxn>
                <a:cxn ang="0">
                  <a:pos x="47" y="84"/>
                </a:cxn>
                <a:cxn ang="0">
                  <a:pos x="89" y="66"/>
                </a:cxn>
                <a:cxn ang="0">
                  <a:pos x="59" y="36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47" y="6"/>
                </a:cxn>
                <a:cxn ang="0">
                  <a:pos x="77" y="6"/>
                </a:cxn>
                <a:cxn ang="0">
                  <a:pos x="83" y="6"/>
                </a:cxn>
                <a:cxn ang="0">
                  <a:pos x="89" y="6"/>
                </a:cxn>
                <a:cxn ang="0">
                  <a:pos x="101" y="12"/>
                </a:cxn>
                <a:cxn ang="0">
                  <a:pos x="125" y="12"/>
                </a:cxn>
                <a:cxn ang="0">
                  <a:pos x="143" y="18"/>
                </a:cxn>
                <a:cxn ang="0">
                  <a:pos x="149" y="18"/>
                </a:cxn>
                <a:cxn ang="0">
                  <a:pos x="149" y="18"/>
                </a:cxn>
                <a:cxn ang="0">
                  <a:pos x="203" y="24"/>
                </a:cxn>
                <a:cxn ang="0">
                  <a:pos x="233" y="36"/>
                </a:cxn>
                <a:cxn ang="0">
                  <a:pos x="233" y="36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48150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0" y="0"/>
            <a:ext cx="9144000" cy="765175"/>
          </a:xfrm>
        </p:spPr>
        <p:txBody>
          <a:bodyPr/>
          <a:lstStyle>
            <a:lvl1pPr>
              <a:defRPr sz="3600" b="1">
                <a:solidFill>
                  <a:srgbClr val="FFFF00"/>
                </a:solidFill>
              </a:defRPr>
            </a:lvl1pPr>
          </a:lstStyle>
          <a:p>
            <a:r>
              <a:rPr lang="en-AU"/>
              <a:t>Click to edit Master title style</a:t>
            </a:r>
          </a:p>
        </p:txBody>
      </p:sp>
      <p:sp>
        <p:nvSpPr>
          <p:cNvPr id="48151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50825" y="836613"/>
            <a:ext cx="8713788" cy="5256212"/>
          </a:xfrm>
        </p:spPr>
        <p:txBody>
          <a:bodyPr/>
          <a:lstStyle>
            <a:lvl1pPr marL="0" indent="0">
              <a:buFontTx/>
              <a:buNone/>
              <a:defRPr sz="2800" b="1"/>
            </a:lvl1pPr>
          </a:lstStyle>
          <a:p>
            <a:r>
              <a:rPr lang="en-AU"/>
              <a:t>Click to edit Master subtitle style</a:t>
            </a:r>
          </a:p>
        </p:txBody>
      </p:sp>
      <p:sp>
        <p:nvSpPr>
          <p:cNvPr id="48154" name="Rectangle 26"/>
          <p:cNvSpPr>
            <a:spLocks noGrp="1" noChangeArrowheads="1"/>
          </p:cNvSpPr>
          <p:nvPr>
            <p:ph type="ftr" sz="quarter" idx="3"/>
          </p:nvPr>
        </p:nvSpPr>
        <p:spPr>
          <a:xfrm>
            <a:off x="0" y="6408738"/>
            <a:ext cx="5292725" cy="549275"/>
          </a:xfrm>
        </p:spPr>
        <p:txBody>
          <a:bodyPr/>
          <a:lstStyle>
            <a:lvl1pPr>
              <a:defRPr sz="3600">
                <a:solidFill>
                  <a:srgbClr val="00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itchFamily="66" charset="0"/>
              </a:defRPr>
            </a:lvl1pPr>
          </a:lstStyle>
          <a:p>
            <a:r>
              <a:rPr lang="en-AU"/>
              <a:t>Messiah in the Judges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1DC6DB-A4CA-4F1E-BFE1-1D2669CE5B3D}" type="slidenum">
              <a:rPr lang="en-AU">
                <a:solidFill>
                  <a:srgbClr val="FFFFFF"/>
                </a:solidFill>
              </a:rPr>
              <a:pPr/>
              <a:t>‹#›</a:t>
            </a:fld>
            <a:endParaRPr lang="en-A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AF0C35-0CBD-4D6F-BD40-2F4BEFCF83FD}" type="slidenum">
              <a:rPr lang="en-AU">
                <a:solidFill>
                  <a:srgbClr val="FFFFFF"/>
                </a:solidFill>
              </a:rPr>
              <a:pPr/>
              <a:t>‹#›</a:t>
            </a:fld>
            <a:endParaRPr lang="en-A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E12FB-E5CD-4B9F-9358-5A2B94C7E366}" type="slidenum">
              <a:rPr lang="en-AU">
                <a:solidFill>
                  <a:srgbClr val="FFFFFF"/>
                </a:solidFill>
              </a:rPr>
              <a:pPr/>
              <a:t>‹#›</a:t>
            </a:fld>
            <a:endParaRPr lang="en-A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19C920-1813-4E27-BF14-0EF0E21A28AB}" type="slidenum">
              <a:rPr lang="en-AU">
                <a:solidFill>
                  <a:srgbClr val="FFFFFF"/>
                </a:solidFill>
              </a:rPr>
              <a:pPr/>
              <a:t>‹#›</a:t>
            </a:fld>
            <a:endParaRPr lang="en-A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5DD78-DAFB-4146-A556-A2072F2E9CE9}" type="slidenum">
              <a:rPr lang="en-AU">
                <a:solidFill>
                  <a:srgbClr val="FFFFFF"/>
                </a:solidFill>
              </a:rPr>
              <a:pPr/>
              <a:t>‹#›</a:t>
            </a:fld>
            <a:endParaRPr lang="en-A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341C3-5176-4297-9DCA-3B0E9A160D9D}" type="slidenum">
              <a:rPr lang="en-AU">
                <a:solidFill>
                  <a:srgbClr val="FFFFFF"/>
                </a:solidFill>
              </a:rPr>
              <a:pPr/>
              <a:t>‹#›</a:t>
            </a:fld>
            <a:endParaRPr lang="en-A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1CC926-5B0C-49F5-98BF-759B2A03208C}" type="slidenum">
              <a:rPr lang="en-AU">
                <a:solidFill>
                  <a:srgbClr val="FFFFFF"/>
                </a:solidFill>
              </a:rPr>
              <a:pPr/>
              <a:t>‹#›</a:t>
            </a:fld>
            <a:endParaRPr lang="en-A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1DC6DB-A4CA-4F1E-BFE1-1D2669CE5B3D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4B5AC1-AE7D-4B05-A12F-1A3209E29F83}" type="slidenum">
              <a:rPr lang="en-AU">
                <a:solidFill>
                  <a:srgbClr val="FFFFFF"/>
                </a:solidFill>
              </a:rPr>
              <a:pPr/>
              <a:t>‹#›</a:t>
            </a:fld>
            <a:endParaRPr lang="en-A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B5C86F-EF59-4B39-B0B3-FAAEE0E417E1}" type="slidenum">
              <a:rPr lang="en-AU">
                <a:solidFill>
                  <a:srgbClr val="FFFFFF"/>
                </a:solidFill>
              </a:rPr>
              <a:pPr/>
              <a:t>‹#›</a:t>
            </a:fld>
            <a:endParaRPr lang="en-A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C4FFF9-F733-434C-8BB8-E6662F66C03D}" type="slidenum">
              <a:rPr lang="en-AU">
                <a:solidFill>
                  <a:srgbClr val="FFFFFF"/>
                </a:solidFill>
              </a:rPr>
              <a:pPr/>
              <a:t>‹#›</a:t>
            </a:fld>
            <a:endParaRPr lang="en-A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AF0C35-0CBD-4D6F-BD40-2F4BEFCF83FD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E12FB-E5CD-4B9F-9358-5A2B94C7E366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19C920-1813-4E27-BF14-0EF0E21A28AB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5DD78-DAFB-4146-A556-A2072F2E9CE9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341C3-5176-4297-9DCA-3B0E9A160D9D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1CC926-5B0C-49F5-98BF-759B2A03208C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4B5AC1-AE7D-4B05-A12F-1A3209E29F83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06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47107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08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7109" name="Freeform 5"/>
          <p:cNvSpPr>
            <a:spLocks/>
          </p:cNvSpPr>
          <p:nvPr/>
        </p:nvSpPr>
        <p:spPr bwMode="hidden">
          <a:xfrm>
            <a:off x="6248400" y="6262688"/>
            <a:ext cx="2895600" cy="609600"/>
          </a:xfrm>
          <a:custGeom>
            <a:avLst/>
            <a:gdLst/>
            <a:ahLst/>
            <a:cxnLst>
              <a:cxn ang="0">
                <a:pos x="5748" y="246"/>
              </a:cxn>
              <a:cxn ang="0">
                <a:pos x="0" y="246"/>
              </a:cxn>
              <a:cxn ang="0">
                <a:pos x="0" y="0"/>
              </a:cxn>
              <a:cxn ang="0">
                <a:pos x="5748" y="0"/>
              </a:cxn>
              <a:cxn ang="0">
                <a:pos x="5748" y="246"/>
              </a:cxn>
              <a:cxn ang="0">
                <a:pos x="5748" y="246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47110" name="Group 6"/>
          <p:cNvGrpSpPr>
            <a:grpSpLocks/>
          </p:cNvGrpSpPr>
          <p:nvPr/>
        </p:nvGrpSpPr>
        <p:grpSpPr bwMode="auto">
          <a:xfrm>
            <a:off x="0" y="6019800"/>
            <a:ext cx="7848600" cy="857250"/>
            <a:chOff x="0" y="3792"/>
            <a:chExt cx="4944" cy="540"/>
          </a:xfrm>
        </p:grpSpPr>
        <p:sp>
          <p:nvSpPr>
            <p:cNvPr id="47111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7112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47113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/>
                <a:ahLst/>
                <a:cxnLst>
                  <a:cxn ang="0">
                    <a:pos x="636" y="373"/>
                  </a:cxn>
                  <a:cxn ang="0">
                    <a:pos x="495" y="370"/>
                  </a:cxn>
                  <a:cxn ang="0">
                    <a:pos x="280" y="249"/>
                  </a:cxn>
                  <a:cxn ang="0">
                    <a:pos x="127" y="66"/>
                  </a:cxn>
                  <a:cxn ang="0">
                    <a:pos x="0" y="0"/>
                  </a:cxn>
                  <a:cxn ang="0">
                    <a:pos x="22" y="26"/>
                  </a:cxn>
                  <a:cxn ang="0">
                    <a:pos x="0" y="65"/>
                  </a:cxn>
                  <a:cxn ang="0">
                    <a:pos x="30" y="119"/>
                  </a:cxn>
                  <a:cxn ang="0">
                    <a:pos x="75" y="243"/>
                  </a:cxn>
                  <a:cxn ang="0">
                    <a:pos x="45" y="422"/>
                  </a:cxn>
                  <a:cxn ang="0">
                    <a:pos x="200" y="329"/>
                  </a:cxn>
                  <a:cxn ang="0">
                    <a:pos x="612" y="533"/>
                  </a:cxn>
                  <a:cxn ang="0">
                    <a:pos x="996" y="529"/>
                  </a:cxn>
                  <a:cxn ang="0">
                    <a:pos x="828" y="473"/>
                  </a:cxn>
                  <a:cxn ang="0">
                    <a:pos x="636" y="373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14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4" y="18"/>
                  </a:cxn>
                  <a:cxn ang="0">
                    <a:pos x="24" y="30"/>
                  </a:cxn>
                  <a:cxn ang="0">
                    <a:pos x="18" y="66"/>
                  </a:cxn>
                  <a:cxn ang="0">
                    <a:pos x="42" y="114"/>
                  </a:cxn>
                  <a:cxn ang="0">
                    <a:pos x="48" y="162"/>
                  </a:cxn>
                  <a:cxn ang="0">
                    <a:pos x="0" y="353"/>
                  </a:cxn>
                  <a:cxn ang="0">
                    <a:pos x="54" y="233"/>
                  </a:cxn>
                  <a:cxn ang="0">
                    <a:pos x="84" y="216"/>
                  </a:cxn>
                  <a:cxn ang="0">
                    <a:pos x="126" y="126"/>
                  </a:cxn>
                  <a:cxn ang="0">
                    <a:pos x="144" y="120"/>
                  </a:cxn>
                  <a:cxn ang="0">
                    <a:pos x="144" y="90"/>
                  </a:cxn>
                  <a:cxn ang="0">
                    <a:pos x="186" y="66"/>
                  </a:cxn>
                  <a:cxn ang="0">
                    <a:pos x="162" y="6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15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13"/>
                  </a:cxn>
                  <a:cxn ang="0">
                    <a:pos x="0" y="40"/>
                  </a:cxn>
                  <a:cxn ang="0">
                    <a:pos x="60" y="121"/>
                  </a:cxn>
                  <a:cxn ang="0">
                    <a:pos x="310" y="271"/>
                  </a:cxn>
                  <a:cxn ang="0">
                    <a:pos x="290" y="139"/>
                  </a:cxn>
                  <a:cxn ang="0">
                    <a:pos x="378" y="76"/>
                  </a:cxn>
                  <a:cxn ang="0">
                    <a:pos x="251" y="94"/>
                  </a:cxn>
                  <a:cxn ang="0">
                    <a:pos x="90" y="5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16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" y="6"/>
                  </a:cxn>
                  <a:cxn ang="0">
                    <a:pos x="6" y="18"/>
                  </a:cxn>
                  <a:cxn ang="0">
                    <a:pos x="0" y="24"/>
                  </a:cxn>
                  <a:cxn ang="0">
                    <a:pos x="78" y="60"/>
                  </a:cxn>
                  <a:cxn ang="0">
                    <a:pos x="96" y="42"/>
                  </a:cxn>
                  <a:cxn ang="0">
                    <a:pos x="155" y="66"/>
                  </a:cxn>
                  <a:cxn ang="0">
                    <a:pos x="126" y="24"/>
                  </a:cxn>
                  <a:cxn ang="0">
                    <a:pos x="149" y="0"/>
                  </a:cxn>
                  <a:cxn ang="0">
                    <a:pos x="114" y="0"/>
                  </a:cxn>
                  <a:cxn ang="0">
                    <a:pos x="114" y="0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17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/>
                <a:ahLst/>
                <a:cxnLst>
                  <a:cxn ang="0">
                    <a:pos x="6" y="36"/>
                  </a:cxn>
                  <a:cxn ang="0">
                    <a:pos x="0" y="18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24" y="6"/>
                  </a:cxn>
                  <a:cxn ang="0">
                    <a:pos x="36" y="6"/>
                  </a:cxn>
                  <a:cxn ang="0">
                    <a:pos x="42" y="0"/>
                  </a:cxn>
                  <a:cxn ang="0">
                    <a:pos x="30" y="18"/>
                  </a:cxn>
                  <a:cxn ang="0">
                    <a:pos x="42" y="48"/>
                  </a:cxn>
                  <a:cxn ang="0">
                    <a:pos x="12" y="72"/>
                  </a:cxn>
                  <a:cxn ang="0">
                    <a:pos x="6" y="36"/>
                  </a:cxn>
                  <a:cxn ang="0">
                    <a:pos x="6" y="36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7118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7119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47120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0" y="60"/>
                </a:cxn>
                <a:cxn ang="0">
                  <a:pos x="66" y="108"/>
                </a:cxn>
                <a:cxn ang="0">
                  <a:pos x="143" y="180"/>
                </a:cxn>
                <a:cxn ang="0">
                  <a:pos x="191" y="168"/>
                </a:cxn>
                <a:cxn ang="0">
                  <a:pos x="341" y="287"/>
                </a:cxn>
                <a:cxn ang="0">
                  <a:pos x="305" y="174"/>
                </a:cxn>
                <a:cxn ang="0">
                  <a:pos x="365" y="132"/>
                </a:cxn>
                <a:cxn ang="0">
                  <a:pos x="359" y="126"/>
                </a:cxn>
                <a:cxn ang="0">
                  <a:pos x="335" y="114"/>
                </a:cxn>
                <a:cxn ang="0">
                  <a:pos x="299" y="90"/>
                </a:cxn>
                <a:cxn ang="0">
                  <a:pos x="257" y="72"/>
                </a:cxn>
                <a:cxn ang="0">
                  <a:pos x="215" y="54"/>
                </a:cxn>
                <a:cxn ang="0">
                  <a:pos x="173" y="36"/>
                </a:cxn>
                <a:cxn ang="0">
                  <a:pos x="143" y="24"/>
                </a:cxn>
                <a:cxn ang="0">
                  <a:pos x="131" y="18"/>
                </a:cxn>
                <a:cxn ang="0">
                  <a:pos x="107" y="18"/>
                </a:cxn>
                <a:cxn ang="0">
                  <a:pos x="95" y="18"/>
                </a:cxn>
                <a:cxn ang="0">
                  <a:pos x="72" y="12"/>
                </a:cxn>
                <a:cxn ang="0">
                  <a:pos x="66" y="12"/>
                </a:cxn>
                <a:cxn ang="0">
                  <a:pos x="54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21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/>
              <a:ahLst/>
              <a:cxnLst>
                <a:cxn ang="0">
                  <a:pos x="186" y="18"/>
                </a:cxn>
                <a:cxn ang="0">
                  <a:pos x="138" y="6"/>
                </a:cxn>
                <a:cxn ang="0">
                  <a:pos x="96" y="0"/>
                </a:cxn>
                <a:cxn ang="0">
                  <a:pos x="36" y="0"/>
                </a:cxn>
                <a:cxn ang="0">
                  <a:pos x="12" y="25"/>
                </a:cxn>
                <a:cxn ang="0">
                  <a:pos x="0" y="128"/>
                </a:cxn>
                <a:cxn ang="0">
                  <a:pos x="60" y="104"/>
                </a:cxn>
                <a:cxn ang="0">
                  <a:pos x="90" y="134"/>
                </a:cxn>
                <a:cxn ang="0">
                  <a:pos x="150" y="153"/>
                </a:cxn>
                <a:cxn ang="0">
                  <a:pos x="209" y="273"/>
                </a:cxn>
                <a:cxn ang="0">
                  <a:pos x="401" y="359"/>
                </a:cxn>
                <a:cxn ang="0">
                  <a:pos x="777" y="359"/>
                </a:cxn>
                <a:cxn ang="0">
                  <a:pos x="2033" y="499"/>
                </a:cxn>
                <a:cxn ang="0">
                  <a:pos x="2033" y="499"/>
                </a:cxn>
                <a:cxn ang="0">
                  <a:pos x="1991" y="493"/>
                </a:cxn>
                <a:cxn ang="0">
                  <a:pos x="676" y="243"/>
                </a:cxn>
                <a:cxn ang="0">
                  <a:pos x="514" y="159"/>
                </a:cxn>
                <a:cxn ang="0">
                  <a:pos x="425" y="110"/>
                </a:cxn>
                <a:cxn ang="0">
                  <a:pos x="365" y="92"/>
                </a:cxn>
                <a:cxn ang="0">
                  <a:pos x="281" y="61"/>
                </a:cxn>
                <a:cxn ang="0">
                  <a:pos x="186" y="18"/>
                </a:cxn>
                <a:cxn ang="0">
                  <a:pos x="186" y="18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22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29" y="18"/>
                </a:cxn>
                <a:cxn ang="0">
                  <a:pos x="53" y="18"/>
                </a:cxn>
                <a:cxn ang="0">
                  <a:pos x="59" y="30"/>
                </a:cxn>
                <a:cxn ang="0">
                  <a:pos x="65" y="42"/>
                </a:cxn>
                <a:cxn ang="0">
                  <a:pos x="71" y="54"/>
                </a:cxn>
                <a:cxn ang="0">
                  <a:pos x="71" y="60"/>
                </a:cxn>
                <a:cxn ang="0">
                  <a:pos x="59" y="54"/>
                </a:cxn>
                <a:cxn ang="0">
                  <a:pos x="47" y="42"/>
                </a:cxn>
                <a:cxn ang="0">
                  <a:pos x="23" y="30"/>
                </a:cxn>
                <a:cxn ang="0">
                  <a:pos x="23" y="36"/>
                </a:cxn>
                <a:cxn ang="0">
                  <a:pos x="18" y="42"/>
                </a:cxn>
                <a:cxn ang="0">
                  <a:pos x="12" y="48"/>
                </a:cxn>
                <a:cxn ang="0">
                  <a:pos x="6" y="48"/>
                </a:cxn>
                <a:cxn ang="0">
                  <a:pos x="6" y="48"/>
                </a:cxn>
                <a:cxn ang="0">
                  <a:pos x="6" y="36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23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8" y="6"/>
                </a:cxn>
                <a:cxn ang="0">
                  <a:pos x="72" y="6"/>
                </a:cxn>
                <a:cxn ang="0">
                  <a:pos x="114" y="12"/>
                </a:cxn>
                <a:cxn ang="0">
                  <a:pos x="96" y="54"/>
                </a:cxn>
                <a:cxn ang="0">
                  <a:pos x="96" y="60"/>
                </a:cxn>
                <a:cxn ang="0">
                  <a:pos x="102" y="72"/>
                </a:cxn>
                <a:cxn ang="0">
                  <a:pos x="108" y="84"/>
                </a:cxn>
                <a:cxn ang="0">
                  <a:pos x="120" y="96"/>
                </a:cxn>
                <a:cxn ang="0">
                  <a:pos x="143" y="114"/>
                </a:cxn>
                <a:cxn ang="0">
                  <a:pos x="155" y="138"/>
                </a:cxn>
                <a:cxn ang="0">
                  <a:pos x="161" y="156"/>
                </a:cxn>
                <a:cxn ang="0">
                  <a:pos x="161" y="162"/>
                </a:cxn>
                <a:cxn ang="0">
                  <a:pos x="96" y="102"/>
                </a:cxn>
                <a:cxn ang="0">
                  <a:pos x="30" y="5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24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/>
              <a:ahLst/>
              <a:cxnLst>
                <a:cxn ang="0">
                  <a:pos x="59" y="6"/>
                </a:cxn>
                <a:cxn ang="0">
                  <a:pos x="41" y="30"/>
                </a:cxn>
                <a:cxn ang="0">
                  <a:pos x="41" y="36"/>
                </a:cxn>
                <a:cxn ang="0">
                  <a:pos x="47" y="42"/>
                </a:cxn>
                <a:cxn ang="0">
                  <a:pos x="53" y="54"/>
                </a:cxn>
                <a:cxn ang="0">
                  <a:pos x="53" y="60"/>
                </a:cxn>
                <a:cxn ang="0">
                  <a:pos x="47" y="54"/>
                </a:cxn>
                <a:cxn ang="0">
                  <a:pos x="35" y="48"/>
                </a:cxn>
                <a:cxn ang="0">
                  <a:pos x="23" y="36"/>
                </a:cxn>
                <a:cxn ang="0">
                  <a:pos x="17" y="30"/>
                </a:cxn>
                <a:cxn ang="0">
                  <a:pos x="0" y="0"/>
                </a:cxn>
                <a:cxn ang="0">
                  <a:pos x="59" y="6"/>
                </a:cxn>
                <a:cxn ang="0">
                  <a:pos x="59" y="6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25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/>
              <a:ahLst/>
              <a:cxnLst>
                <a:cxn ang="0">
                  <a:pos x="233" y="36"/>
                </a:cxn>
                <a:cxn ang="0">
                  <a:pos x="245" y="42"/>
                </a:cxn>
                <a:cxn ang="0">
                  <a:pos x="209" y="84"/>
                </a:cxn>
                <a:cxn ang="0">
                  <a:pos x="143" y="132"/>
                </a:cxn>
                <a:cxn ang="0">
                  <a:pos x="167" y="156"/>
                </a:cxn>
                <a:cxn ang="0">
                  <a:pos x="179" y="204"/>
                </a:cxn>
                <a:cxn ang="0">
                  <a:pos x="77" y="132"/>
                </a:cxn>
                <a:cxn ang="0">
                  <a:pos x="47" y="84"/>
                </a:cxn>
                <a:cxn ang="0">
                  <a:pos x="89" y="66"/>
                </a:cxn>
                <a:cxn ang="0">
                  <a:pos x="59" y="36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47" y="6"/>
                </a:cxn>
                <a:cxn ang="0">
                  <a:pos x="77" y="6"/>
                </a:cxn>
                <a:cxn ang="0">
                  <a:pos x="83" y="6"/>
                </a:cxn>
                <a:cxn ang="0">
                  <a:pos x="89" y="6"/>
                </a:cxn>
                <a:cxn ang="0">
                  <a:pos x="101" y="12"/>
                </a:cxn>
                <a:cxn ang="0">
                  <a:pos x="125" y="12"/>
                </a:cxn>
                <a:cxn ang="0">
                  <a:pos x="143" y="18"/>
                </a:cxn>
                <a:cxn ang="0">
                  <a:pos x="149" y="18"/>
                </a:cxn>
                <a:cxn ang="0">
                  <a:pos x="149" y="18"/>
                </a:cxn>
                <a:cxn ang="0">
                  <a:pos x="203" y="24"/>
                </a:cxn>
                <a:cxn ang="0">
                  <a:pos x="233" y="36"/>
                </a:cxn>
                <a:cxn ang="0">
                  <a:pos x="233" y="36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7126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title style</a:t>
            </a:r>
          </a:p>
        </p:txBody>
      </p:sp>
      <p:sp>
        <p:nvSpPr>
          <p:cNvPr id="47127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</a:p>
        </p:txBody>
      </p:sp>
      <p:sp>
        <p:nvSpPr>
          <p:cNvPr id="47128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463416"/>
                  </a:outerShdw>
                </a:effectLst>
              </a:defRPr>
            </a:lvl1pPr>
          </a:lstStyle>
          <a:p>
            <a:endParaRPr lang="en-AU"/>
          </a:p>
        </p:txBody>
      </p:sp>
      <p:sp>
        <p:nvSpPr>
          <p:cNvPr id="47129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463416"/>
                  </a:outerShdw>
                </a:effectLst>
              </a:defRPr>
            </a:lvl1pPr>
          </a:lstStyle>
          <a:p>
            <a:endParaRPr lang="en-AU"/>
          </a:p>
        </p:txBody>
      </p:sp>
      <p:sp>
        <p:nvSpPr>
          <p:cNvPr id="47130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463416"/>
                  </a:outerShdw>
                </a:effectLst>
              </a:defRPr>
            </a:lvl1pPr>
          </a:lstStyle>
          <a:p>
            <a:fld id="{5B8D1F4D-004F-4221-9AD2-75C7D214644C}" type="slidenum">
              <a:rPr lang="en-AU"/>
              <a:pPr/>
              <a:t>‹#›</a:t>
            </a:fld>
            <a:endParaRPr lang="en-A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47107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47108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47109" name="Freeform 5"/>
          <p:cNvSpPr>
            <a:spLocks/>
          </p:cNvSpPr>
          <p:nvPr/>
        </p:nvSpPr>
        <p:spPr bwMode="hidden">
          <a:xfrm>
            <a:off x="6248400" y="6262688"/>
            <a:ext cx="2895600" cy="609600"/>
          </a:xfrm>
          <a:custGeom>
            <a:avLst/>
            <a:gdLst/>
            <a:ahLst/>
            <a:cxnLst>
              <a:cxn ang="0">
                <a:pos x="5748" y="246"/>
              </a:cxn>
              <a:cxn ang="0">
                <a:pos x="0" y="246"/>
              </a:cxn>
              <a:cxn ang="0">
                <a:pos x="0" y="0"/>
              </a:cxn>
              <a:cxn ang="0">
                <a:pos x="5748" y="0"/>
              </a:cxn>
              <a:cxn ang="0">
                <a:pos x="5748" y="246"/>
              </a:cxn>
              <a:cxn ang="0">
                <a:pos x="5748" y="246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FFFFFF"/>
              </a:solidFill>
            </a:endParaRPr>
          </a:p>
        </p:txBody>
      </p: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0" y="6019800"/>
            <a:ext cx="7848600" cy="857250"/>
            <a:chOff x="0" y="3792"/>
            <a:chExt cx="4944" cy="540"/>
          </a:xfrm>
        </p:grpSpPr>
        <p:sp>
          <p:nvSpPr>
            <p:cNvPr id="47111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grpSp>
          <p:nvGrpSpPr>
            <p:cNvPr id="4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47113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/>
                <a:ahLst/>
                <a:cxnLst>
                  <a:cxn ang="0">
                    <a:pos x="636" y="373"/>
                  </a:cxn>
                  <a:cxn ang="0">
                    <a:pos x="495" y="370"/>
                  </a:cxn>
                  <a:cxn ang="0">
                    <a:pos x="280" y="249"/>
                  </a:cxn>
                  <a:cxn ang="0">
                    <a:pos x="127" y="66"/>
                  </a:cxn>
                  <a:cxn ang="0">
                    <a:pos x="0" y="0"/>
                  </a:cxn>
                  <a:cxn ang="0">
                    <a:pos x="22" y="26"/>
                  </a:cxn>
                  <a:cxn ang="0">
                    <a:pos x="0" y="65"/>
                  </a:cxn>
                  <a:cxn ang="0">
                    <a:pos x="30" y="119"/>
                  </a:cxn>
                  <a:cxn ang="0">
                    <a:pos x="75" y="243"/>
                  </a:cxn>
                  <a:cxn ang="0">
                    <a:pos x="45" y="422"/>
                  </a:cxn>
                  <a:cxn ang="0">
                    <a:pos x="200" y="329"/>
                  </a:cxn>
                  <a:cxn ang="0">
                    <a:pos x="612" y="533"/>
                  </a:cxn>
                  <a:cxn ang="0">
                    <a:pos x="996" y="529"/>
                  </a:cxn>
                  <a:cxn ang="0">
                    <a:pos x="828" y="473"/>
                  </a:cxn>
                  <a:cxn ang="0">
                    <a:pos x="636" y="373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7114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4" y="18"/>
                  </a:cxn>
                  <a:cxn ang="0">
                    <a:pos x="24" y="30"/>
                  </a:cxn>
                  <a:cxn ang="0">
                    <a:pos x="18" y="66"/>
                  </a:cxn>
                  <a:cxn ang="0">
                    <a:pos x="42" y="114"/>
                  </a:cxn>
                  <a:cxn ang="0">
                    <a:pos x="48" y="162"/>
                  </a:cxn>
                  <a:cxn ang="0">
                    <a:pos x="0" y="353"/>
                  </a:cxn>
                  <a:cxn ang="0">
                    <a:pos x="54" y="233"/>
                  </a:cxn>
                  <a:cxn ang="0">
                    <a:pos x="84" y="216"/>
                  </a:cxn>
                  <a:cxn ang="0">
                    <a:pos x="126" y="126"/>
                  </a:cxn>
                  <a:cxn ang="0">
                    <a:pos x="144" y="120"/>
                  </a:cxn>
                  <a:cxn ang="0">
                    <a:pos x="144" y="90"/>
                  </a:cxn>
                  <a:cxn ang="0">
                    <a:pos x="186" y="66"/>
                  </a:cxn>
                  <a:cxn ang="0">
                    <a:pos x="162" y="6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7115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13"/>
                  </a:cxn>
                  <a:cxn ang="0">
                    <a:pos x="0" y="40"/>
                  </a:cxn>
                  <a:cxn ang="0">
                    <a:pos x="60" y="121"/>
                  </a:cxn>
                  <a:cxn ang="0">
                    <a:pos x="310" y="271"/>
                  </a:cxn>
                  <a:cxn ang="0">
                    <a:pos x="290" y="139"/>
                  </a:cxn>
                  <a:cxn ang="0">
                    <a:pos x="378" y="76"/>
                  </a:cxn>
                  <a:cxn ang="0">
                    <a:pos x="251" y="94"/>
                  </a:cxn>
                  <a:cxn ang="0">
                    <a:pos x="90" y="5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7116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" y="6"/>
                  </a:cxn>
                  <a:cxn ang="0">
                    <a:pos x="6" y="18"/>
                  </a:cxn>
                  <a:cxn ang="0">
                    <a:pos x="0" y="24"/>
                  </a:cxn>
                  <a:cxn ang="0">
                    <a:pos x="78" y="60"/>
                  </a:cxn>
                  <a:cxn ang="0">
                    <a:pos x="96" y="42"/>
                  </a:cxn>
                  <a:cxn ang="0">
                    <a:pos x="155" y="66"/>
                  </a:cxn>
                  <a:cxn ang="0">
                    <a:pos x="126" y="24"/>
                  </a:cxn>
                  <a:cxn ang="0">
                    <a:pos x="149" y="0"/>
                  </a:cxn>
                  <a:cxn ang="0">
                    <a:pos x="114" y="0"/>
                  </a:cxn>
                  <a:cxn ang="0">
                    <a:pos x="114" y="0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7117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/>
                <a:ahLst/>
                <a:cxnLst>
                  <a:cxn ang="0">
                    <a:pos x="6" y="36"/>
                  </a:cxn>
                  <a:cxn ang="0">
                    <a:pos x="0" y="18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24" y="6"/>
                  </a:cxn>
                  <a:cxn ang="0">
                    <a:pos x="36" y="6"/>
                  </a:cxn>
                  <a:cxn ang="0">
                    <a:pos x="42" y="0"/>
                  </a:cxn>
                  <a:cxn ang="0">
                    <a:pos x="30" y="18"/>
                  </a:cxn>
                  <a:cxn ang="0">
                    <a:pos x="42" y="48"/>
                  </a:cxn>
                  <a:cxn ang="0">
                    <a:pos x="12" y="72"/>
                  </a:cxn>
                  <a:cxn ang="0">
                    <a:pos x="6" y="36"/>
                  </a:cxn>
                  <a:cxn ang="0">
                    <a:pos x="6" y="36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7118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47120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0" y="60"/>
                </a:cxn>
                <a:cxn ang="0">
                  <a:pos x="66" y="108"/>
                </a:cxn>
                <a:cxn ang="0">
                  <a:pos x="143" y="180"/>
                </a:cxn>
                <a:cxn ang="0">
                  <a:pos x="191" y="168"/>
                </a:cxn>
                <a:cxn ang="0">
                  <a:pos x="341" y="287"/>
                </a:cxn>
                <a:cxn ang="0">
                  <a:pos x="305" y="174"/>
                </a:cxn>
                <a:cxn ang="0">
                  <a:pos x="365" y="132"/>
                </a:cxn>
                <a:cxn ang="0">
                  <a:pos x="359" y="126"/>
                </a:cxn>
                <a:cxn ang="0">
                  <a:pos x="335" y="114"/>
                </a:cxn>
                <a:cxn ang="0">
                  <a:pos x="299" y="90"/>
                </a:cxn>
                <a:cxn ang="0">
                  <a:pos x="257" y="72"/>
                </a:cxn>
                <a:cxn ang="0">
                  <a:pos x="215" y="54"/>
                </a:cxn>
                <a:cxn ang="0">
                  <a:pos x="173" y="36"/>
                </a:cxn>
                <a:cxn ang="0">
                  <a:pos x="143" y="24"/>
                </a:cxn>
                <a:cxn ang="0">
                  <a:pos x="131" y="18"/>
                </a:cxn>
                <a:cxn ang="0">
                  <a:pos x="107" y="18"/>
                </a:cxn>
                <a:cxn ang="0">
                  <a:pos x="95" y="18"/>
                </a:cxn>
                <a:cxn ang="0">
                  <a:pos x="72" y="12"/>
                </a:cxn>
                <a:cxn ang="0">
                  <a:pos x="66" y="12"/>
                </a:cxn>
                <a:cxn ang="0">
                  <a:pos x="54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47121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/>
              <a:ahLst/>
              <a:cxnLst>
                <a:cxn ang="0">
                  <a:pos x="186" y="18"/>
                </a:cxn>
                <a:cxn ang="0">
                  <a:pos x="138" y="6"/>
                </a:cxn>
                <a:cxn ang="0">
                  <a:pos x="96" y="0"/>
                </a:cxn>
                <a:cxn ang="0">
                  <a:pos x="36" y="0"/>
                </a:cxn>
                <a:cxn ang="0">
                  <a:pos x="12" y="25"/>
                </a:cxn>
                <a:cxn ang="0">
                  <a:pos x="0" y="128"/>
                </a:cxn>
                <a:cxn ang="0">
                  <a:pos x="60" y="104"/>
                </a:cxn>
                <a:cxn ang="0">
                  <a:pos x="90" y="134"/>
                </a:cxn>
                <a:cxn ang="0">
                  <a:pos x="150" y="153"/>
                </a:cxn>
                <a:cxn ang="0">
                  <a:pos x="209" y="273"/>
                </a:cxn>
                <a:cxn ang="0">
                  <a:pos x="401" y="359"/>
                </a:cxn>
                <a:cxn ang="0">
                  <a:pos x="777" y="359"/>
                </a:cxn>
                <a:cxn ang="0">
                  <a:pos x="2033" y="499"/>
                </a:cxn>
                <a:cxn ang="0">
                  <a:pos x="2033" y="499"/>
                </a:cxn>
                <a:cxn ang="0">
                  <a:pos x="1991" y="493"/>
                </a:cxn>
                <a:cxn ang="0">
                  <a:pos x="676" y="243"/>
                </a:cxn>
                <a:cxn ang="0">
                  <a:pos x="514" y="159"/>
                </a:cxn>
                <a:cxn ang="0">
                  <a:pos x="425" y="110"/>
                </a:cxn>
                <a:cxn ang="0">
                  <a:pos x="365" y="92"/>
                </a:cxn>
                <a:cxn ang="0">
                  <a:pos x="281" y="61"/>
                </a:cxn>
                <a:cxn ang="0">
                  <a:pos x="186" y="18"/>
                </a:cxn>
                <a:cxn ang="0">
                  <a:pos x="186" y="18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47122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29" y="18"/>
                </a:cxn>
                <a:cxn ang="0">
                  <a:pos x="53" y="18"/>
                </a:cxn>
                <a:cxn ang="0">
                  <a:pos x="59" y="30"/>
                </a:cxn>
                <a:cxn ang="0">
                  <a:pos x="65" y="42"/>
                </a:cxn>
                <a:cxn ang="0">
                  <a:pos x="71" y="54"/>
                </a:cxn>
                <a:cxn ang="0">
                  <a:pos x="71" y="60"/>
                </a:cxn>
                <a:cxn ang="0">
                  <a:pos x="59" y="54"/>
                </a:cxn>
                <a:cxn ang="0">
                  <a:pos x="47" y="42"/>
                </a:cxn>
                <a:cxn ang="0">
                  <a:pos x="23" y="30"/>
                </a:cxn>
                <a:cxn ang="0">
                  <a:pos x="23" y="36"/>
                </a:cxn>
                <a:cxn ang="0">
                  <a:pos x="18" y="42"/>
                </a:cxn>
                <a:cxn ang="0">
                  <a:pos x="12" y="48"/>
                </a:cxn>
                <a:cxn ang="0">
                  <a:pos x="6" y="48"/>
                </a:cxn>
                <a:cxn ang="0">
                  <a:pos x="6" y="48"/>
                </a:cxn>
                <a:cxn ang="0">
                  <a:pos x="6" y="36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47123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8" y="6"/>
                </a:cxn>
                <a:cxn ang="0">
                  <a:pos x="72" y="6"/>
                </a:cxn>
                <a:cxn ang="0">
                  <a:pos x="114" y="12"/>
                </a:cxn>
                <a:cxn ang="0">
                  <a:pos x="96" y="54"/>
                </a:cxn>
                <a:cxn ang="0">
                  <a:pos x="96" y="60"/>
                </a:cxn>
                <a:cxn ang="0">
                  <a:pos x="102" y="72"/>
                </a:cxn>
                <a:cxn ang="0">
                  <a:pos x="108" y="84"/>
                </a:cxn>
                <a:cxn ang="0">
                  <a:pos x="120" y="96"/>
                </a:cxn>
                <a:cxn ang="0">
                  <a:pos x="143" y="114"/>
                </a:cxn>
                <a:cxn ang="0">
                  <a:pos x="155" y="138"/>
                </a:cxn>
                <a:cxn ang="0">
                  <a:pos x="161" y="156"/>
                </a:cxn>
                <a:cxn ang="0">
                  <a:pos x="161" y="162"/>
                </a:cxn>
                <a:cxn ang="0">
                  <a:pos x="96" y="102"/>
                </a:cxn>
                <a:cxn ang="0">
                  <a:pos x="30" y="5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47124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/>
              <a:ahLst/>
              <a:cxnLst>
                <a:cxn ang="0">
                  <a:pos x="59" y="6"/>
                </a:cxn>
                <a:cxn ang="0">
                  <a:pos x="41" y="30"/>
                </a:cxn>
                <a:cxn ang="0">
                  <a:pos x="41" y="36"/>
                </a:cxn>
                <a:cxn ang="0">
                  <a:pos x="47" y="42"/>
                </a:cxn>
                <a:cxn ang="0">
                  <a:pos x="53" y="54"/>
                </a:cxn>
                <a:cxn ang="0">
                  <a:pos x="53" y="60"/>
                </a:cxn>
                <a:cxn ang="0">
                  <a:pos x="47" y="54"/>
                </a:cxn>
                <a:cxn ang="0">
                  <a:pos x="35" y="48"/>
                </a:cxn>
                <a:cxn ang="0">
                  <a:pos x="23" y="36"/>
                </a:cxn>
                <a:cxn ang="0">
                  <a:pos x="17" y="30"/>
                </a:cxn>
                <a:cxn ang="0">
                  <a:pos x="0" y="0"/>
                </a:cxn>
                <a:cxn ang="0">
                  <a:pos x="59" y="6"/>
                </a:cxn>
                <a:cxn ang="0">
                  <a:pos x="59" y="6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47125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/>
              <a:ahLst/>
              <a:cxnLst>
                <a:cxn ang="0">
                  <a:pos x="233" y="36"/>
                </a:cxn>
                <a:cxn ang="0">
                  <a:pos x="245" y="42"/>
                </a:cxn>
                <a:cxn ang="0">
                  <a:pos x="209" y="84"/>
                </a:cxn>
                <a:cxn ang="0">
                  <a:pos x="143" y="132"/>
                </a:cxn>
                <a:cxn ang="0">
                  <a:pos x="167" y="156"/>
                </a:cxn>
                <a:cxn ang="0">
                  <a:pos x="179" y="204"/>
                </a:cxn>
                <a:cxn ang="0">
                  <a:pos x="77" y="132"/>
                </a:cxn>
                <a:cxn ang="0">
                  <a:pos x="47" y="84"/>
                </a:cxn>
                <a:cxn ang="0">
                  <a:pos x="89" y="66"/>
                </a:cxn>
                <a:cxn ang="0">
                  <a:pos x="59" y="36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47" y="6"/>
                </a:cxn>
                <a:cxn ang="0">
                  <a:pos x="77" y="6"/>
                </a:cxn>
                <a:cxn ang="0">
                  <a:pos x="83" y="6"/>
                </a:cxn>
                <a:cxn ang="0">
                  <a:pos x="89" y="6"/>
                </a:cxn>
                <a:cxn ang="0">
                  <a:pos x="101" y="12"/>
                </a:cxn>
                <a:cxn ang="0">
                  <a:pos x="125" y="12"/>
                </a:cxn>
                <a:cxn ang="0">
                  <a:pos x="143" y="18"/>
                </a:cxn>
                <a:cxn ang="0">
                  <a:pos x="149" y="18"/>
                </a:cxn>
                <a:cxn ang="0">
                  <a:pos x="149" y="18"/>
                </a:cxn>
                <a:cxn ang="0">
                  <a:pos x="203" y="24"/>
                </a:cxn>
                <a:cxn ang="0">
                  <a:pos x="233" y="36"/>
                </a:cxn>
                <a:cxn ang="0">
                  <a:pos x="233" y="36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47126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title style</a:t>
            </a:r>
          </a:p>
        </p:txBody>
      </p:sp>
      <p:sp>
        <p:nvSpPr>
          <p:cNvPr id="47127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</a:p>
        </p:txBody>
      </p:sp>
      <p:sp>
        <p:nvSpPr>
          <p:cNvPr id="47128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463416"/>
                  </a:outerShdw>
                </a:effectLst>
              </a:defRPr>
            </a:lvl1pPr>
          </a:lstStyle>
          <a:p>
            <a:endParaRPr lang="en-AU" smtClean="0">
              <a:solidFill>
                <a:srgbClr val="FFFFFF"/>
              </a:solidFill>
            </a:endParaRPr>
          </a:p>
        </p:txBody>
      </p:sp>
      <p:sp>
        <p:nvSpPr>
          <p:cNvPr id="47129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463416"/>
                  </a:outerShdw>
                </a:effectLst>
              </a:defRPr>
            </a:lvl1pPr>
          </a:lstStyle>
          <a:p>
            <a:endParaRPr lang="en-AU" smtClean="0">
              <a:solidFill>
                <a:srgbClr val="FFFFFF"/>
              </a:solidFill>
            </a:endParaRPr>
          </a:p>
        </p:txBody>
      </p:sp>
      <p:sp>
        <p:nvSpPr>
          <p:cNvPr id="47130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463416"/>
                  </a:outerShdw>
                </a:effectLst>
              </a:defRPr>
            </a:lvl1pPr>
          </a:lstStyle>
          <a:p>
            <a:fld id="{5B8D1F4D-004F-4221-9AD2-75C7D214644C}" type="slidenum">
              <a:rPr lang="en-AU" smtClean="0">
                <a:solidFill>
                  <a:srgbClr val="FFFFFF"/>
                </a:solidFill>
              </a:rPr>
              <a:pPr/>
              <a:t>‹#›</a:t>
            </a:fld>
            <a:endParaRPr lang="en-AU" smtClean="0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468313" y="4096468"/>
            <a:ext cx="8135937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4000" b="1" dirty="0">
                <a:solidFill>
                  <a:srgbClr val="FFFF66"/>
                </a:solidFill>
                <a:latin typeface="Tahoma" charset="0"/>
              </a:rPr>
              <a:t>Study </a:t>
            </a:r>
            <a:r>
              <a:rPr lang="en-AU" sz="4000" b="1" dirty="0" smtClean="0">
                <a:solidFill>
                  <a:srgbClr val="FFFF66"/>
                </a:solidFill>
                <a:latin typeface="Tahoma" charset="0"/>
              </a:rPr>
              <a:t>1 </a:t>
            </a:r>
            <a:r>
              <a:rPr lang="en-AU" sz="4000" b="1" dirty="0">
                <a:solidFill>
                  <a:srgbClr val="FFFF66"/>
                </a:solidFill>
                <a:latin typeface="Tahoma" charset="0"/>
              </a:rPr>
              <a:t>– </a:t>
            </a:r>
            <a:r>
              <a:rPr lang="en-AU" sz="4000" b="1" dirty="0" smtClean="0">
                <a:solidFill>
                  <a:srgbClr val="FFFF66"/>
                </a:solidFill>
                <a:latin typeface="Tahoma" charset="0"/>
              </a:rPr>
              <a:t>“Who shall go up for us first - Caleb, </a:t>
            </a:r>
            <a:r>
              <a:rPr lang="en-AU" sz="4000" b="1" dirty="0" err="1" smtClean="0">
                <a:solidFill>
                  <a:srgbClr val="FFFF66"/>
                </a:solidFill>
                <a:latin typeface="Tahoma" charset="0"/>
              </a:rPr>
              <a:t>Othniel</a:t>
            </a:r>
            <a:r>
              <a:rPr lang="en-AU" sz="4000" b="1" dirty="0" smtClean="0">
                <a:solidFill>
                  <a:srgbClr val="FFFF66"/>
                </a:solidFill>
                <a:latin typeface="Tahoma" charset="0"/>
              </a:rPr>
              <a:t> and </a:t>
            </a:r>
            <a:r>
              <a:rPr lang="en-AU" sz="4000" b="1" dirty="0" err="1" smtClean="0">
                <a:solidFill>
                  <a:srgbClr val="FFFF66"/>
                </a:solidFill>
                <a:latin typeface="Tahoma" charset="0"/>
              </a:rPr>
              <a:t>Achsah</a:t>
            </a:r>
            <a:r>
              <a:rPr lang="en-AU" sz="4000" b="1" dirty="0" smtClean="0">
                <a:solidFill>
                  <a:srgbClr val="FFFF66"/>
                </a:solidFill>
                <a:latin typeface="Tahoma" charset="0"/>
              </a:rPr>
              <a:t>”</a:t>
            </a:r>
            <a:endParaRPr lang="en-AU" sz="4000" b="1" dirty="0">
              <a:solidFill>
                <a:srgbClr val="FFFF66"/>
              </a:solidFill>
              <a:latin typeface="Tahoma" charset="0"/>
            </a:endParaRPr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322263" y="1053331"/>
            <a:ext cx="8353425" cy="2879725"/>
          </a:xfrm>
          <a:noFill/>
          <a:ln/>
        </p:spPr>
        <p:txBody>
          <a:bodyPr/>
          <a:lstStyle/>
          <a:p>
            <a:pPr algn="ctr">
              <a:lnSpc>
                <a:spcPct val="80000"/>
              </a:lnSpc>
              <a:spcBef>
                <a:spcPct val="0"/>
              </a:spcBef>
            </a:pPr>
            <a:r>
              <a:rPr lang="en-AU" sz="11000" dirty="0" smtClean="0">
                <a:ln>
                  <a:solidFill>
                    <a:schemeClr val="tx1"/>
                  </a:solidFill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itchFamily="66" charset="0"/>
              </a:rPr>
              <a:t>Christ </a:t>
            </a:r>
            <a:r>
              <a:rPr lang="en-AU" sz="11000" dirty="0">
                <a:ln>
                  <a:solidFill>
                    <a:schemeClr val="tx1"/>
                  </a:solidFill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itchFamily="66" charset="0"/>
              </a:rPr>
              <a:t>in the Judges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3"/>
          </p:nvPr>
        </p:nvSpPr>
        <p:spPr>
          <a:xfrm>
            <a:off x="0" y="6367173"/>
            <a:ext cx="5292725" cy="549275"/>
          </a:xfrm>
        </p:spPr>
        <p:txBody>
          <a:bodyPr/>
          <a:lstStyle/>
          <a:p>
            <a:r>
              <a:rPr lang="en-AU" dirty="0" smtClean="0"/>
              <a:t>Christ </a:t>
            </a:r>
            <a:r>
              <a:rPr lang="en-AU" dirty="0"/>
              <a:t>in the Judges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AU" sz="4400" dirty="0"/>
              <a:t>The </a:t>
            </a:r>
            <a:r>
              <a:rPr lang="en-AU" sz="4400" dirty="0" err="1"/>
              <a:t>Adoni-Bezek</a:t>
            </a:r>
            <a:r>
              <a:rPr lang="en-AU" sz="4400" dirty="0"/>
              <a:t> </a:t>
            </a:r>
            <a:r>
              <a:rPr lang="en-AU" sz="4400" dirty="0" smtClean="0"/>
              <a:t>principle</a:t>
            </a:r>
            <a:endParaRPr lang="en-AU" sz="4400" dirty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0825" y="765175"/>
            <a:ext cx="6049963" cy="5327650"/>
          </a:xfrm>
        </p:spPr>
        <p:txBody>
          <a:bodyPr/>
          <a:lstStyle/>
          <a:p>
            <a:r>
              <a:rPr lang="en-AU" dirty="0"/>
              <a:t>Aaron and his sons were anointed with blood on the right ear, thumb and great toe. This spoke of hearing, working and walking in the way – </a:t>
            </a:r>
            <a:r>
              <a:rPr lang="en-AU" b="0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Lev. 8:23</a:t>
            </a:r>
            <a:r>
              <a:rPr lang="en-AU" dirty="0"/>
              <a:t>.</a:t>
            </a:r>
          </a:p>
          <a:p>
            <a:r>
              <a:rPr lang="en-AU" b="0" dirty="0">
                <a:solidFill>
                  <a:srgbClr val="FFFF00"/>
                </a:solidFill>
                <a:latin typeface="Arial Black" pitchFamily="34" charset="0"/>
              </a:rPr>
              <a:t>Ear</a:t>
            </a:r>
            <a:r>
              <a:rPr lang="en-AU" dirty="0"/>
              <a:t> = mind (thoughts)</a:t>
            </a:r>
          </a:p>
          <a:p>
            <a:r>
              <a:rPr lang="en-AU" b="0" dirty="0">
                <a:solidFill>
                  <a:srgbClr val="FFFF00"/>
                </a:solidFill>
                <a:latin typeface="Arial Black" pitchFamily="34" charset="0"/>
              </a:rPr>
              <a:t>Thumb</a:t>
            </a:r>
            <a:r>
              <a:rPr lang="en-AU" dirty="0">
                <a:solidFill>
                  <a:srgbClr val="FFFF00"/>
                </a:solidFill>
              </a:rPr>
              <a:t> </a:t>
            </a:r>
            <a:r>
              <a:rPr lang="en-AU" dirty="0"/>
              <a:t>= works (activity)</a:t>
            </a:r>
          </a:p>
          <a:p>
            <a:r>
              <a:rPr lang="en-AU" b="0" dirty="0">
                <a:solidFill>
                  <a:srgbClr val="FFFF00"/>
                </a:solidFill>
                <a:latin typeface="Arial Black" pitchFamily="34" charset="0"/>
              </a:rPr>
              <a:t>Great toe</a:t>
            </a:r>
            <a:r>
              <a:rPr lang="en-AU" dirty="0"/>
              <a:t> = walk (ways)</a:t>
            </a:r>
          </a:p>
          <a:p>
            <a:r>
              <a:rPr lang="en-AU" dirty="0" err="1"/>
              <a:t>Adoni-Bezek</a:t>
            </a:r>
            <a:r>
              <a:rPr lang="en-AU" dirty="0"/>
              <a:t> was forced to submit by hand and foot, but nothing was done about his thinking!</a:t>
            </a:r>
          </a:p>
        </p:txBody>
      </p:sp>
      <p:pic>
        <p:nvPicPr>
          <p:cNvPr id="93188" name="Picture 4" descr="High priest's garmen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0488" y="765175"/>
            <a:ext cx="2689225" cy="6107113"/>
          </a:xfrm>
          <a:prstGeom prst="rect">
            <a:avLst/>
          </a:prstGeom>
          <a:noFill/>
        </p:spPr>
      </p:pic>
      <p:sp>
        <p:nvSpPr>
          <p:cNvPr id="93189" name="Freeform 5"/>
          <p:cNvSpPr>
            <a:spLocks/>
          </p:cNvSpPr>
          <p:nvPr/>
        </p:nvSpPr>
        <p:spPr bwMode="auto">
          <a:xfrm>
            <a:off x="4284663" y="1484313"/>
            <a:ext cx="3167062" cy="1765300"/>
          </a:xfrm>
          <a:custGeom>
            <a:avLst/>
            <a:gdLst/>
            <a:ahLst/>
            <a:cxnLst>
              <a:cxn ang="0">
                <a:pos x="0" y="1089"/>
              </a:cxn>
              <a:cxn ang="0">
                <a:pos x="408" y="1089"/>
              </a:cxn>
              <a:cxn ang="0">
                <a:pos x="771" y="953"/>
              </a:cxn>
              <a:cxn ang="0">
                <a:pos x="1179" y="771"/>
              </a:cxn>
              <a:cxn ang="0">
                <a:pos x="1542" y="272"/>
              </a:cxn>
              <a:cxn ang="0">
                <a:pos x="1723" y="136"/>
              </a:cxn>
              <a:cxn ang="0">
                <a:pos x="1859" y="46"/>
              </a:cxn>
              <a:cxn ang="0">
                <a:pos x="1995" y="0"/>
              </a:cxn>
            </a:cxnLst>
            <a:rect l="0" t="0" r="r" b="b"/>
            <a:pathLst>
              <a:path w="1995" h="1112">
                <a:moveTo>
                  <a:pt x="0" y="1089"/>
                </a:moveTo>
                <a:cubicBezTo>
                  <a:pt x="140" y="1100"/>
                  <a:pt x="280" y="1112"/>
                  <a:pt x="408" y="1089"/>
                </a:cubicBezTo>
                <a:cubicBezTo>
                  <a:pt x="536" y="1066"/>
                  <a:pt x="643" y="1006"/>
                  <a:pt x="771" y="953"/>
                </a:cubicBezTo>
                <a:cubicBezTo>
                  <a:pt x="899" y="900"/>
                  <a:pt x="1051" y="884"/>
                  <a:pt x="1179" y="771"/>
                </a:cubicBezTo>
                <a:cubicBezTo>
                  <a:pt x="1307" y="658"/>
                  <a:pt x="1451" y="378"/>
                  <a:pt x="1542" y="272"/>
                </a:cubicBezTo>
                <a:cubicBezTo>
                  <a:pt x="1633" y="166"/>
                  <a:pt x="1670" y="174"/>
                  <a:pt x="1723" y="136"/>
                </a:cubicBezTo>
                <a:cubicBezTo>
                  <a:pt x="1776" y="98"/>
                  <a:pt x="1814" y="69"/>
                  <a:pt x="1859" y="46"/>
                </a:cubicBezTo>
                <a:cubicBezTo>
                  <a:pt x="1904" y="23"/>
                  <a:pt x="1972" y="8"/>
                  <a:pt x="1995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190" name="Freeform 6"/>
          <p:cNvSpPr>
            <a:spLocks/>
          </p:cNvSpPr>
          <p:nvPr/>
        </p:nvSpPr>
        <p:spPr bwMode="auto">
          <a:xfrm>
            <a:off x="4787900" y="3752850"/>
            <a:ext cx="1800225" cy="252413"/>
          </a:xfrm>
          <a:custGeom>
            <a:avLst/>
            <a:gdLst/>
            <a:ahLst/>
            <a:cxnLst>
              <a:cxn ang="0">
                <a:pos x="0" y="23"/>
              </a:cxn>
              <a:cxn ang="0">
                <a:pos x="680" y="23"/>
              </a:cxn>
              <a:cxn ang="0">
                <a:pos x="1134" y="159"/>
              </a:cxn>
            </a:cxnLst>
            <a:rect l="0" t="0" r="r" b="b"/>
            <a:pathLst>
              <a:path w="1134" h="159">
                <a:moveTo>
                  <a:pt x="0" y="23"/>
                </a:moveTo>
                <a:cubicBezTo>
                  <a:pt x="245" y="11"/>
                  <a:pt x="491" y="0"/>
                  <a:pt x="680" y="23"/>
                </a:cubicBezTo>
                <a:cubicBezTo>
                  <a:pt x="869" y="46"/>
                  <a:pt x="1001" y="102"/>
                  <a:pt x="1134" y="159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191" name="Freeform 7"/>
          <p:cNvSpPr>
            <a:spLocks/>
          </p:cNvSpPr>
          <p:nvPr/>
        </p:nvSpPr>
        <p:spPr bwMode="auto">
          <a:xfrm>
            <a:off x="4716463" y="4279900"/>
            <a:ext cx="2592387" cy="2244725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317" y="8"/>
              </a:cxn>
              <a:cxn ang="0">
                <a:pos x="680" y="54"/>
              </a:cxn>
              <a:cxn ang="0">
                <a:pos x="952" y="99"/>
              </a:cxn>
              <a:cxn ang="0">
                <a:pos x="1088" y="235"/>
              </a:cxn>
              <a:cxn ang="0">
                <a:pos x="1179" y="371"/>
              </a:cxn>
              <a:cxn ang="0">
                <a:pos x="1224" y="643"/>
              </a:cxn>
              <a:cxn ang="0">
                <a:pos x="1270" y="916"/>
              </a:cxn>
              <a:cxn ang="0">
                <a:pos x="1361" y="1142"/>
              </a:cxn>
              <a:cxn ang="0">
                <a:pos x="1406" y="1278"/>
              </a:cxn>
              <a:cxn ang="0">
                <a:pos x="1497" y="1369"/>
              </a:cxn>
              <a:cxn ang="0">
                <a:pos x="1633" y="1414"/>
              </a:cxn>
            </a:cxnLst>
            <a:rect l="0" t="0" r="r" b="b"/>
            <a:pathLst>
              <a:path w="1633" h="1414">
                <a:moveTo>
                  <a:pt x="0" y="8"/>
                </a:moveTo>
                <a:cubicBezTo>
                  <a:pt x="102" y="4"/>
                  <a:pt x="204" y="0"/>
                  <a:pt x="317" y="8"/>
                </a:cubicBezTo>
                <a:cubicBezTo>
                  <a:pt x="430" y="16"/>
                  <a:pt x="574" y="39"/>
                  <a:pt x="680" y="54"/>
                </a:cubicBezTo>
                <a:cubicBezTo>
                  <a:pt x="786" y="69"/>
                  <a:pt x="884" y="69"/>
                  <a:pt x="952" y="99"/>
                </a:cubicBezTo>
                <a:cubicBezTo>
                  <a:pt x="1020" y="129"/>
                  <a:pt x="1050" y="190"/>
                  <a:pt x="1088" y="235"/>
                </a:cubicBezTo>
                <a:cubicBezTo>
                  <a:pt x="1126" y="280"/>
                  <a:pt x="1156" y="303"/>
                  <a:pt x="1179" y="371"/>
                </a:cubicBezTo>
                <a:cubicBezTo>
                  <a:pt x="1202" y="439"/>
                  <a:pt x="1209" y="552"/>
                  <a:pt x="1224" y="643"/>
                </a:cubicBezTo>
                <a:cubicBezTo>
                  <a:pt x="1239" y="734"/>
                  <a:pt x="1247" y="833"/>
                  <a:pt x="1270" y="916"/>
                </a:cubicBezTo>
                <a:cubicBezTo>
                  <a:pt x="1293" y="999"/>
                  <a:pt x="1338" y="1082"/>
                  <a:pt x="1361" y="1142"/>
                </a:cubicBezTo>
                <a:cubicBezTo>
                  <a:pt x="1384" y="1202"/>
                  <a:pt x="1383" y="1240"/>
                  <a:pt x="1406" y="1278"/>
                </a:cubicBezTo>
                <a:cubicBezTo>
                  <a:pt x="1429" y="1316"/>
                  <a:pt x="1459" y="1346"/>
                  <a:pt x="1497" y="1369"/>
                </a:cubicBezTo>
                <a:cubicBezTo>
                  <a:pt x="1535" y="1392"/>
                  <a:pt x="1584" y="1403"/>
                  <a:pt x="1633" y="1414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" name="Rectangle 26"/>
          <p:cNvSpPr>
            <a:spLocks noGrp="1" noChangeArrowheads="1"/>
          </p:cNvSpPr>
          <p:nvPr>
            <p:ph type="ftr" sz="quarter" idx="3"/>
          </p:nvPr>
        </p:nvSpPr>
        <p:spPr>
          <a:xfrm>
            <a:off x="0" y="6367173"/>
            <a:ext cx="5292725" cy="549275"/>
          </a:xfrm>
        </p:spPr>
        <p:txBody>
          <a:bodyPr/>
          <a:lstStyle/>
          <a:p>
            <a:r>
              <a:rPr lang="en-AU" dirty="0" smtClean="0"/>
              <a:t>Christ </a:t>
            </a:r>
            <a:r>
              <a:rPr lang="en-AU" dirty="0"/>
              <a:t>in the Judges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3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3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3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7" grpId="0" uiExpand="1" build="p"/>
      <p:bldP spid="93189" grpId="0" uiExpand="1" animBg="1"/>
      <p:bldP spid="93190" grpId="0" uiExpand="1" animBg="1"/>
      <p:bldP spid="93191" grpId="0" uiExpan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24548"/>
            <a:ext cx="9144000" cy="765175"/>
          </a:xfrm>
        </p:spPr>
        <p:txBody>
          <a:bodyPr/>
          <a:lstStyle/>
          <a:p>
            <a:r>
              <a:rPr lang="en-AU" sz="4000" dirty="0"/>
              <a:t>Caleb the </a:t>
            </a:r>
            <a:r>
              <a:rPr lang="en-AU" sz="4000" dirty="0" smtClean="0"/>
              <a:t>son </a:t>
            </a:r>
            <a:r>
              <a:rPr lang="en-AU" sz="4000" dirty="0"/>
              <a:t>of </a:t>
            </a:r>
            <a:r>
              <a:rPr lang="en-AU" sz="4000" dirty="0" err="1"/>
              <a:t>Jephunneh</a:t>
            </a:r>
            <a:endParaRPr lang="en-AU" sz="4000" dirty="0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388" y="848305"/>
            <a:ext cx="8713787" cy="5545138"/>
          </a:xfrm>
        </p:spPr>
        <p:txBody>
          <a:bodyPr/>
          <a:lstStyle/>
          <a:p>
            <a:pPr marL="534988" indent="-534988">
              <a:lnSpc>
                <a:spcPct val="95000"/>
              </a:lnSpc>
              <a:spcBef>
                <a:spcPct val="0"/>
              </a:spcBef>
              <a:spcAft>
                <a:spcPts val="600"/>
              </a:spcAft>
              <a:buClr>
                <a:srgbClr val="FFFF00"/>
              </a:buClr>
              <a:buFont typeface="Wingdings" pitchFamily="2" charset="2"/>
              <a:buChar char="v"/>
            </a:pPr>
            <a:r>
              <a:rPr lang="en-AU" sz="3200" b="0" dirty="0">
                <a:solidFill>
                  <a:srgbClr val="00FF00"/>
                </a:solidFill>
                <a:latin typeface="Arial Black" pitchFamily="34" charset="0"/>
              </a:rPr>
              <a:t>Caleb</a:t>
            </a:r>
            <a:r>
              <a:rPr lang="en-AU" sz="3200" dirty="0"/>
              <a:t> means “a dog”, from a root “to yelp, or to attack”. </a:t>
            </a:r>
            <a:r>
              <a:rPr lang="en-AU" sz="3200" dirty="0">
                <a:solidFill>
                  <a:srgbClr val="66FF33"/>
                </a:solidFill>
              </a:rPr>
              <a:t>The dog was a Jewish symbol for the Gentiles.</a:t>
            </a:r>
          </a:p>
          <a:p>
            <a:pPr marL="534988" indent="-534988">
              <a:lnSpc>
                <a:spcPct val="95000"/>
              </a:lnSpc>
              <a:spcBef>
                <a:spcPct val="0"/>
              </a:spcBef>
              <a:spcAft>
                <a:spcPts val="600"/>
              </a:spcAft>
              <a:buClr>
                <a:srgbClr val="FFFF00"/>
              </a:buClr>
              <a:buFont typeface="Wingdings" pitchFamily="2" charset="2"/>
              <a:buChar char="v"/>
            </a:pPr>
            <a:r>
              <a:rPr lang="en-AU" sz="3200" b="0" dirty="0" err="1">
                <a:ln>
                  <a:solidFill>
                    <a:schemeClr val="tx1"/>
                  </a:solidFill>
                </a:ln>
                <a:solidFill>
                  <a:srgbClr val="FF9933"/>
                </a:solidFill>
                <a:latin typeface="Arial Black" pitchFamily="34" charset="0"/>
              </a:rPr>
              <a:t>Jephunneh</a:t>
            </a:r>
            <a:r>
              <a:rPr lang="en-AU" sz="3200" dirty="0"/>
              <a:t> - “he will be prepared” (Strong), or “he will be facing” (BDB).</a:t>
            </a:r>
          </a:p>
          <a:p>
            <a:pPr marL="534988" indent="-534988">
              <a:lnSpc>
                <a:spcPct val="95000"/>
              </a:lnSpc>
              <a:spcBef>
                <a:spcPct val="0"/>
              </a:spcBef>
              <a:spcAft>
                <a:spcPts val="600"/>
              </a:spcAft>
              <a:buClr>
                <a:srgbClr val="FFFF00"/>
              </a:buClr>
              <a:buFont typeface="Wingdings" pitchFamily="2" charset="2"/>
              <a:buChar char="v"/>
            </a:pPr>
            <a:r>
              <a:rPr lang="en-AU" sz="3200" b="0" dirty="0" err="1">
                <a:ln>
                  <a:solidFill>
                    <a:schemeClr val="tx1"/>
                  </a:solidFill>
                </a:ln>
                <a:solidFill>
                  <a:schemeClr val="hlink"/>
                </a:solidFill>
                <a:latin typeface="Arial Black" pitchFamily="34" charset="0"/>
              </a:rPr>
              <a:t>Kenezite</a:t>
            </a:r>
            <a:r>
              <a:rPr lang="en-AU" sz="3200" dirty="0"/>
              <a:t> - “a descendent of </a:t>
            </a:r>
            <a:r>
              <a:rPr lang="en-AU" sz="3200" dirty="0" err="1"/>
              <a:t>Kenaz</a:t>
            </a:r>
            <a:r>
              <a:rPr lang="en-AU" sz="3200" dirty="0"/>
              <a:t>”. </a:t>
            </a:r>
            <a:r>
              <a:rPr lang="en-AU" sz="3200" dirty="0" err="1"/>
              <a:t>Kenaz</a:t>
            </a:r>
            <a:r>
              <a:rPr lang="en-AU" sz="3200" dirty="0"/>
              <a:t> signifies “hunter”.</a:t>
            </a:r>
          </a:p>
          <a:p>
            <a:pPr marL="534988" indent="-534988">
              <a:lnSpc>
                <a:spcPct val="95000"/>
              </a:lnSpc>
              <a:spcBef>
                <a:spcPct val="0"/>
              </a:spcBef>
              <a:spcAft>
                <a:spcPts val="600"/>
              </a:spcAft>
              <a:buClr>
                <a:srgbClr val="FFFF00"/>
              </a:buClr>
              <a:buFont typeface="Wingdings" pitchFamily="2" charset="2"/>
              <a:buChar char="v"/>
            </a:pPr>
            <a:r>
              <a:rPr lang="en-AU" sz="3200" dirty="0"/>
              <a:t>Caleb’s prominent position in Judah (</a:t>
            </a:r>
            <a:r>
              <a:rPr lang="en-AU" sz="3200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Num. 13:6</a:t>
            </a:r>
            <a:r>
              <a:rPr lang="en-AU" sz="3200" dirty="0"/>
              <a:t>) probably indicates his ancestors had joined the Patriarchs in the Land.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3"/>
          </p:nvPr>
        </p:nvSpPr>
        <p:spPr>
          <a:xfrm>
            <a:off x="0" y="6367173"/>
            <a:ext cx="5292725" cy="549275"/>
          </a:xfrm>
        </p:spPr>
        <p:txBody>
          <a:bodyPr/>
          <a:lstStyle/>
          <a:p>
            <a:r>
              <a:rPr lang="en-AU" dirty="0" smtClean="0"/>
              <a:t>Christ </a:t>
            </a:r>
            <a:r>
              <a:rPr lang="en-AU" dirty="0"/>
              <a:t>in the Judges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96838"/>
            <a:ext cx="9144000" cy="765175"/>
          </a:xfrm>
        </p:spPr>
        <p:txBody>
          <a:bodyPr/>
          <a:lstStyle/>
          <a:p>
            <a:r>
              <a:rPr lang="en-AU" sz="4400" dirty="0"/>
              <a:t>Promise at Hebron </a:t>
            </a:r>
            <a:r>
              <a:rPr lang="en-AU" sz="4000" dirty="0"/>
              <a:t>– </a:t>
            </a:r>
            <a:r>
              <a:rPr lang="en-AU" sz="4000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</a:rPr>
              <a:t>Gen. 15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2263" y="836613"/>
            <a:ext cx="8713787" cy="1512887"/>
          </a:xfrm>
        </p:spPr>
        <p:txBody>
          <a:bodyPr/>
          <a:lstStyle/>
          <a:p>
            <a:r>
              <a:rPr lang="en-AU" dirty="0"/>
              <a:t>Hebrew – from the root </a:t>
            </a:r>
            <a:r>
              <a:rPr lang="en-AU" i="1" dirty="0" err="1"/>
              <a:t>cheber</a:t>
            </a:r>
            <a:r>
              <a:rPr lang="en-AU" dirty="0"/>
              <a:t> - association, company, band, shared, </a:t>
            </a:r>
            <a:r>
              <a:rPr lang="en-AU" sz="3000" dirty="0"/>
              <a:t>association</a:t>
            </a:r>
            <a:r>
              <a:rPr lang="en-AU" dirty="0"/>
              <a:t>, society; hence </a:t>
            </a:r>
            <a:r>
              <a:rPr lang="en-AU" dirty="0">
                <a:ln>
                  <a:solidFill>
                    <a:schemeClr val="tx1"/>
                  </a:solidFill>
                </a:ln>
                <a:solidFill>
                  <a:srgbClr val="FF00FF"/>
                </a:solidFill>
              </a:rPr>
              <a:t>association; fellowship</a:t>
            </a:r>
            <a:r>
              <a:rPr lang="en-AU" dirty="0"/>
              <a:t>.</a:t>
            </a:r>
          </a:p>
        </p:txBody>
      </p:sp>
      <p:sp>
        <p:nvSpPr>
          <p:cNvPr id="79876" name="Rectangle 4"/>
          <p:cNvSpPr>
            <a:spLocks noChangeArrowheads="1"/>
          </p:cNvSpPr>
          <p:nvPr/>
        </p:nvSpPr>
        <p:spPr bwMode="auto">
          <a:xfrm>
            <a:off x="292390" y="2248765"/>
            <a:ext cx="8713788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538163" indent="-538163"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Font typeface="Wingdings" pitchFamily="2" charset="2"/>
              <a:buChar char="v"/>
            </a:pPr>
            <a:r>
              <a:rPr lang="en-AU" sz="3000" b="1" dirty="0"/>
              <a:t>This was the city which became a stumbling-block to the 10 spies – </a:t>
            </a:r>
            <a:r>
              <a:rPr lang="en-AU" sz="3000" b="1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Num. 13:22, </a:t>
            </a:r>
            <a:r>
              <a:rPr lang="en-AU" sz="3000" b="1" dirty="0" smtClean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28</a:t>
            </a:r>
            <a:r>
              <a:rPr lang="en-AU" sz="3200" dirty="0" smtClean="0"/>
              <a:t>.</a:t>
            </a:r>
            <a:endParaRPr lang="en-AU" sz="3000" b="1" dirty="0">
              <a:ln w="22225"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  <a:p>
            <a:pPr marL="538163" indent="-538163"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Font typeface="Wingdings" pitchFamily="2" charset="2"/>
              <a:buChar char="v"/>
            </a:pPr>
            <a:r>
              <a:rPr lang="en-AU" sz="3000" b="1" dirty="0"/>
              <a:t>Here the patriarchs and their wives were buried in the cave of </a:t>
            </a:r>
            <a:r>
              <a:rPr lang="en-AU" sz="3000" b="1" dirty="0" err="1"/>
              <a:t>Machpelah</a:t>
            </a:r>
            <a:r>
              <a:rPr lang="en-AU" sz="3000" b="1" dirty="0"/>
              <a:t> (“folded together”) - </a:t>
            </a:r>
            <a:r>
              <a:rPr lang="en-AU" sz="3000" b="1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Gen. 23:19; </a:t>
            </a:r>
            <a:r>
              <a:rPr lang="en-AU" sz="3000" b="1" dirty="0" smtClean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50:13</a:t>
            </a:r>
            <a:r>
              <a:rPr lang="en-AU" sz="3200" dirty="0" smtClean="0"/>
              <a:t>. </a:t>
            </a:r>
          </a:p>
          <a:p>
            <a:pPr marL="538163" indent="-538163"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Font typeface="Wingdings" pitchFamily="2" charset="2"/>
              <a:buChar char="v"/>
            </a:pPr>
            <a:r>
              <a:rPr lang="en-AU" sz="3000" b="1" dirty="0" smtClean="0"/>
              <a:t>This </a:t>
            </a:r>
            <a:r>
              <a:rPr lang="en-AU" sz="3000" b="1" dirty="0"/>
              <a:t>was the only place Caleb wanted as his inheritance – </a:t>
            </a:r>
            <a:r>
              <a:rPr lang="en-AU" sz="3000" b="1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Josh. </a:t>
            </a:r>
            <a:r>
              <a:rPr lang="en-AU" sz="3000" b="1" dirty="0" smtClean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14:6-15</a:t>
            </a:r>
            <a:r>
              <a:rPr lang="en-AU" sz="2800" dirty="0" smtClean="0"/>
              <a:t>.</a:t>
            </a:r>
            <a:endParaRPr lang="en-AU" sz="3000" b="1" dirty="0">
              <a:ln w="22225"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ftr" sz="quarter" idx="3"/>
          </p:nvPr>
        </p:nvSpPr>
        <p:spPr>
          <a:xfrm>
            <a:off x="0" y="6367173"/>
            <a:ext cx="5292725" cy="549275"/>
          </a:xfrm>
        </p:spPr>
        <p:txBody>
          <a:bodyPr/>
          <a:lstStyle/>
          <a:p>
            <a:r>
              <a:rPr lang="en-AU" dirty="0" smtClean="0"/>
              <a:t>Christ </a:t>
            </a:r>
            <a:r>
              <a:rPr lang="en-AU" dirty="0"/>
              <a:t>in the Judges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96838"/>
            <a:ext cx="9144000" cy="765175"/>
          </a:xfrm>
        </p:spPr>
        <p:txBody>
          <a:bodyPr/>
          <a:lstStyle/>
          <a:p>
            <a:r>
              <a:rPr lang="en-AU" sz="4400" dirty="0"/>
              <a:t>Caleb the </a:t>
            </a:r>
            <a:r>
              <a:rPr lang="en-AU" sz="4400" dirty="0" err="1"/>
              <a:t>Kenezite</a:t>
            </a:r>
            <a:endParaRPr lang="en-AU" sz="4400" dirty="0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388" y="909638"/>
            <a:ext cx="8713787" cy="5256212"/>
          </a:xfrm>
        </p:spPr>
        <p:txBody>
          <a:bodyPr/>
          <a:lstStyle/>
          <a:p>
            <a:pPr marL="631825" indent="-631825">
              <a:spcBef>
                <a:spcPct val="50000"/>
              </a:spcBef>
              <a:buClr>
                <a:srgbClr val="FFFF00"/>
              </a:buClr>
              <a:buFont typeface="Wingdings" pitchFamily="2" charset="2"/>
              <a:buChar char="v"/>
            </a:pPr>
            <a:r>
              <a:rPr lang="en-AU" sz="3200" b="0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Num. 32:6-12</a:t>
            </a:r>
            <a:r>
              <a:rPr lang="en-AU" sz="3200" dirty="0">
                <a:ln w="22225">
                  <a:solidFill>
                    <a:schemeClr val="tx1"/>
                  </a:solidFill>
                </a:ln>
              </a:rPr>
              <a:t> </a:t>
            </a:r>
            <a:r>
              <a:rPr lang="en-AU" sz="3200" dirty="0"/>
              <a:t>– Not overwhelmed by the giants of Hebron – </a:t>
            </a:r>
            <a:r>
              <a:rPr lang="en-AU" sz="3200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Num. 13:6,22-30; 14:6-10,24,30</a:t>
            </a:r>
            <a:r>
              <a:rPr lang="en-AU" sz="3200" dirty="0"/>
              <a:t>.</a:t>
            </a:r>
          </a:p>
          <a:p>
            <a:pPr marL="631825" indent="-631825">
              <a:spcBef>
                <a:spcPct val="50000"/>
              </a:spcBef>
              <a:buClr>
                <a:srgbClr val="FFFF00"/>
              </a:buClr>
              <a:buFont typeface="Wingdings" pitchFamily="2" charset="2"/>
              <a:buChar char="v"/>
            </a:pPr>
            <a:r>
              <a:rPr lang="en-AU" sz="3200" b="0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Josh. 14:6-15 </a:t>
            </a:r>
            <a:r>
              <a:rPr lang="en-AU" sz="3200" dirty="0"/>
              <a:t>– The focus on Hebron because of two families of ‘giants’. </a:t>
            </a:r>
            <a:r>
              <a:rPr lang="en-AU" sz="3200" b="0" dirty="0">
                <a:solidFill>
                  <a:srgbClr val="00FF00"/>
                </a:solidFill>
                <a:latin typeface="Arial Black" pitchFamily="34" charset="0"/>
              </a:rPr>
              <a:t>Twice called a “</a:t>
            </a:r>
            <a:r>
              <a:rPr lang="en-AU" sz="3200" b="0" dirty="0" err="1">
                <a:solidFill>
                  <a:srgbClr val="00FF00"/>
                </a:solidFill>
                <a:latin typeface="Arial Black" pitchFamily="34" charset="0"/>
              </a:rPr>
              <a:t>Kenezite</a:t>
            </a:r>
            <a:r>
              <a:rPr lang="en-AU" sz="3200" b="0" dirty="0">
                <a:solidFill>
                  <a:srgbClr val="00FF00"/>
                </a:solidFill>
                <a:latin typeface="Arial Black" pitchFamily="34" charset="0"/>
              </a:rPr>
              <a:t>” –</a:t>
            </a:r>
            <a:r>
              <a:rPr lang="en-AU" sz="3200" b="0" dirty="0">
                <a:latin typeface="Arial Black" pitchFamily="34" charset="0"/>
              </a:rPr>
              <a:t> </a:t>
            </a:r>
            <a:r>
              <a:rPr lang="en-AU" sz="3200" b="0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v.6,14</a:t>
            </a:r>
            <a:r>
              <a:rPr lang="en-AU" sz="3200" b="0" dirty="0">
                <a:latin typeface="Arial Black" pitchFamily="34" charset="0"/>
              </a:rPr>
              <a:t>.</a:t>
            </a:r>
          </a:p>
          <a:p>
            <a:pPr marL="631825" indent="-631825">
              <a:spcBef>
                <a:spcPct val="50000"/>
              </a:spcBef>
              <a:buClr>
                <a:srgbClr val="FFFF00"/>
              </a:buClr>
              <a:buFont typeface="Wingdings" pitchFamily="2" charset="2"/>
              <a:buChar char="v"/>
            </a:pPr>
            <a:r>
              <a:rPr lang="en-AU" sz="3200" b="0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Josh. 21:9-12 </a:t>
            </a:r>
            <a:r>
              <a:rPr lang="en-AU" sz="3200" dirty="0"/>
              <a:t>– Caleb happy to give the city of Hebron to the Levites, so long as he could retain the fields.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3"/>
          </p:nvPr>
        </p:nvSpPr>
        <p:spPr>
          <a:xfrm>
            <a:off x="0" y="6367173"/>
            <a:ext cx="5292725" cy="549275"/>
          </a:xfrm>
        </p:spPr>
        <p:txBody>
          <a:bodyPr/>
          <a:lstStyle/>
          <a:p>
            <a:r>
              <a:rPr lang="en-AU" dirty="0" smtClean="0"/>
              <a:t>Christ </a:t>
            </a:r>
            <a:r>
              <a:rPr lang="en-AU" dirty="0"/>
              <a:t>in the Judges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9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66965"/>
            <a:ext cx="9144000" cy="14128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AU" sz="4400" dirty="0"/>
              <a:t>The </a:t>
            </a:r>
            <a:r>
              <a:rPr lang="en-AU" sz="4400" dirty="0" smtClean="0"/>
              <a:t>paradox </a:t>
            </a:r>
            <a:r>
              <a:rPr lang="en-AU" sz="4400" dirty="0"/>
              <a:t>of the </a:t>
            </a:r>
            <a:r>
              <a:rPr lang="en-AU" sz="4400" dirty="0" err="1"/>
              <a:t>Kenites</a:t>
            </a:r>
            <a:r>
              <a:rPr lang="en-AU" sz="4400" dirty="0"/>
              <a:t> and </a:t>
            </a:r>
            <a:r>
              <a:rPr lang="en-AU" sz="4400" dirty="0" err="1"/>
              <a:t>Kenezites</a:t>
            </a:r>
            <a:r>
              <a:rPr lang="en-AU" sz="4400" dirty="0"/>
              <a:t> </a:t>
            </a:r>
            <a:r>
              <a:rPr lang="en-AU" sz="4000" dirty="0"/>
              <a:t>– </a:t>
            </a:r>
            <a:r>
              <a:rPr lang="en-AU" sz="4000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</a:rPr>
              <a:t>Gen. 15:19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1550" y="1359617"/>
            <a:ext cx="8713788" cy="4808419"/>
          </a:xfrm>
        </p:spPr>
        <p:txBody>
          <a:bodyPr/>
          <a:lstStyle/>
          <a:p>
            <a:pPr marL="534988" indent="-534988">
              <a:spcBef>
                <a:spcPct val="30000"/>
              </a:spcBef>
              <a:buClr>
                <a:srgbClr val="FFFF00"/>
              </a:buClr>
              <a:buFont typeface="Wingdings" pitchFamily="2" charset="2"/>
              <a:buChar char="v"/>
            </a:pPr>
            <a:r>
              <a:rPr lang="en-AU" sz="3200" dirty="0"/>
              <a:t>The first two tribes listed of 10 to be removed from the land so that Christ could inherit it.</a:t>
            </a:r>
          </a:p>
          <a:p>
            <a:pPr marL="534988" indent="-534988">
              <a:spcBef>
                <a:spcPct val="30000"/>
              </a:spcBef>
              <a:buClr>
                <a:srgbClr val="FFFF00"/>
              </a:buClr>
              <a:buFont typeface="Wingdings" pitchFamily="2" charset="2"/>
              <a:buChar char="v"/>
            </a:pPr>
            <a:r>
              <a:rPr lang="en-AU" sz="3200" dirty="0"/>
              <a:t>Some </a:t>
            </a:r>
            <a:r>
              <a:rPr lang="en-AU" sz="3200" dirty="0" err="1"/>
              <a:t>Kenites</a:t>
            </a:r>
            <a:r>
              <a:rPr lang="en-AU" sz="3200" dirty="0"/>
              <a:t> (the </a:t>
            </a:r>
            <a:r>
              <a:rPr lang="en-AU" sz="3200" dirty="0" err="1"/>
              <a:t>Rechabites</a:t>
            </a:r>
            <a:r>
              <a:rPr lang="en-AU" sz="3200" dirty="0"/>
              <a:t>) will have a permanent inheritance in the Land (</a:t>
            </a:r>
            <a:r>
              <a:rPr lang="en-AU" sz="3200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Jer. 35:18-19</a:t>
            </a:r>
            <a:r>
              <a:rPr lang="en-AU" sz="3200" dirty="0"/>
              <a:t>) while many Jews will not!</a:t>
            </a:r>
          </a:p>
          <a:p>
            <a:pPr marL="534988" indent="-534988">
              <a:spcBef>
                <a:spcPct val="30000"/>
              </a:spcBef>
              <a:buClr>
                <a:srgbClr val="FFFF00"/>
              </a:buClr>
              <a:buFont typeface="Wingdings" pitchFamily="2" charset="2"/>
              <a:buChar char="v"/>
            </a:pPr>
            <a:r>
              <a:rPr lang="en-AU" sz="3200" dirty="0"/>
              <a:t>The most prominent </a:t>
            </a:r>
            <a:r>
              <a:rPr lang="en-AU" sz="3200" dirty="0" err="1"/>
              <a:t>Kenezite</a:t>
            </a:r>
            <a:r>
              <a:rPr lang="en-AU" sz="3200" dirty="0"/>
              <a:t> in history will have a place beside Abraham, Isaac and Jacob in the Land of Promise.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3"/>
          </p:nvPr>
        </p:nvSpPr>
        <p:spPr>
          <a:xfrm>
            <a:off x="0" y="6367173"/>
            <a:ext cx="5292725" cy="549275"/>
          </a:xfrm>
        </p:spPr>
        <p:txBody>
          <a:bodyPr/>
          <a:lstStyle/>
          <a:p>
            <a:r>
              <a:rPr lang="en-AU" dirty="0" smtClean="0"/>
              <a:t>Christ </a:t>
            </a:r>
            <a:r>
              <a:rPr lang="en-AU" dirty="0"/>
              <a:t>in the Judges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1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45185"/>
            <a:ext cx="9144000" cy="719138"/>
          </a:xfrm>
        </p:spPr>
        <p:txBody>
          <a:bodyPr/>
          <a:lstStyle/>
          <a:p>
            <a:r>
              <a:rPr lang="en-AU" sz="4400" dirty="0"/>
              <a:t>The </a:t>
            </a:r>
            <a:r>
              <a:rPr lang="en-AU" sz="4400" dirty="0" smtClean="0"/>
              <a:t>three giants </a:t>
            </a:r>
            <a:r>
              <a:rPr lang="en-AU" sz="4000" dirty="0"/>
              <a:t>– </a:t>
            </a:r>
            <a:r>
              <a:rPr lang="en-AU" sz="4000" dirty="0">
                <a:ln w="22225">
                  <a:solidFill>
                    <a:schemeClr val="tx1"/>
                  </a:solidFill>
                </a:ln>
                <a:solidFill>
                  <a:srgbClr val="FF3300"/>
                </a:solidFill>
                <a:effectLst/>
              </a:rPr>
              <a:t>Judges 1:10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388" y="836613"/>
            <a:ext cx="8785225" cy="5761037"/>
          </a:xfrm>
        </p:spPr>
        <p:txBody>
          <a:bodyPr/>
          <a:lstStyle/>
          <a:p>
            <a:pPr marL="538163" indent="-538163">
              <a:spcBef>
                <a:spcPct val="0"/>
              </a:spcBef>
              <a:spcAft>
                <a:spcPct val="15000"/>
              </a:spcAft>
              <a:buClr>
                <a:srgbClr val="FFFF00"/>
              </a:buClr>
              <a:buFont typeface="Wingdings" pitchFamily="2" charset="2"/>
              <a:buChar char="v"/>
            </a:pPr>
            <a:r>
              <a:rPr lang="en-AU" sz="3000" b="0" dirty="0">
                <a:ln w="19050">
                  <a:solidFill>
                    <a:schemeClr val="tx1"/>
                  </a:solidFill>
                </a:ln>
                <a:solidFill>
                  <a:srgbClr val="FF0066"/>
                </a:solidFill>
                <a:latin typeface="Arial Black" pitchFamily="34" charset="0"/>
              </a:rPr>
              <a:t>Hebron</a:t>
            </a:r>
            <a:r>
              <a:rPr lang="en-AU" sz="3000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AU" sz="3000" dirty="0"/>
              <a:t>– association; fellowship.</a:t>
            </a:r>
          </a:p>
          <a:p>
            <a:pPr marL="538163" indent="-538163">
              <a:spcBef>
                <a:spcPct val="0"/>
              </a:spcBef>
              <a:spcAft>
                <a:spcPct val="15000"/>
              </a:spcAft>
              <a:buClr>
                <a:srgbClr val="FFFF00"/>
              </a:buClr>
              <a:buFont typeface="Wingdings" pitchFamily="2" charset="2"/>
              <a:buChar char="v"/>
            </a:pPr>
            <a:r>
              <a:rPr lang="en-AU" sz="3000" b="0" dirty="0" err="1">
                <a:solidFill>
                  <a:srgbClr val="00FF00"/>
                </a:solidFill>
                <a:latin typeface="Arial Black" pitchFamily="34" charset="0"/>
              </a:rPr>
              <a:t>Kirjath-arba</a:t>
            </a:r>
            <a:r>
              <a:rPr lang="en-AU" sz="3000" dirty="0"/>
              <a:t> -</a:t>
            </a:r>
            <a:r>
              <a:rPr lang="en-AU" sz="3000" i="1" dirty="0"/>
              <a:t> city</a:t>
            </a:r>
            <a:r>
              <a:rPr lang="en-AU" sz="3000" dirty="0"/>
              <a:t> </a:t>
            </a:r>
            <a:r>
              <a:rPr lang="en-AU" sz="3000" i="1" dirty="0"/>
              <a:t>of</a:t>
            </a:r>
            <a:r>
              <a:rPr lang="en-AU" sz="3000" dirty="0"/>
              <a:t> </a:t>
            </a:r>
            <a:r>
              <a:rPr lang="en-AU" sz="3000" i="1" dirty="0"/>
              <a:t>the</a:t>
            </a:r>
            <a:r>
              <a:rPr lang="en-AU" sz="3000" dirty="0"/>
              <a:t> </a:t>
            </a:r>
            <a:r>
              <a:rPr lang="en-AU" sz="3000" i="1" dirty="0"/>
              <a:t>four</a:t>
            </a:r>
            <a:r>
              <a:rPr lang="en-AU" sz="3000" dirty="0"/>
              <a:t> (giants).</a:t>
            </a:r>
            <a:endParaRPr lang="en-AU" sz="3000" b="0" dirty="0">
              <a:latin typeface="Arial Black" pitchFamily="34" charset="0"/>
            </a:endParaRPr>
          </a:p>
          <a:p>
            <a:pPr marL="538163" indent="-538163">
              <a:spcBef>
                <a:spcPct val="0"/>
              </a:spcBef>
              <a:spcAft>
                <a:spcPct val="15000"/>
              </a:spcAft>
              <a:buClr>
                <a:srgbClr val="FFFF00"/>
              </a:buClr>
              <a:buFont typeface="Wingdings" pitchFamily="2" charset="2"/>
              <a:buChar char="v"/>
            </a:pPr>
            <a:r>
              <a:rPr lang="en-AU" sz="3000" b="0" dirty="0" err="1">
                <a:ln>
                  <a:solidFill>
                    <a:schemeClr val="tx1"/>
                  </a:solidFill>
                </a:ln>
                <a:solidFill>
                  <a:srgbClr val="FF9933"/>
                </a:solidFill>
                <a:latin typeface="Arial Black" pitchFamily="34" charset="0"/>
              </a:rPr>
              <a:t>Sheshai</a:t>
            </a:r>
            <a:r>
              <a:rPr lang="en-AU" sz="3000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AU" sz="3000" dirty="0"/>
              <a:t>– whitish (like leprosy); six (Hitchcock) </a:t>
            </a:r>
            <a:r>
              <a:rPr lang="en-AU" sz="3000" dirty="0">
                <a:solidFill>
                  <a:srgbClr val="FFFF00"/>
                </a:solidFill>
              </a:rPr>
              <a:t>= Lust of the flesh.</a:t>
            </a:r>
          </a:p>
          <a:p>
            <a:pPr marL="538163" indent="-538163">
              <a:spcBef>
                <a:spcPct val="0"/>
              </a:spcBef>
              <a:spcAft>
                <a:spcPct val="15000"/>
              </a:spcAft>
              <a:buClr>
                <a:srgbClr val="FFFF00"/>
              </a:buClr>
              <a:buFont typeface="Wingdings" pitchFamily="2" charset="2"/>
              <a:buChar char="v"/>
            </a:pPr>
            <a:r>
              <a:rPr lang="en-AU" sz="3000" b="0" dirty="0" err="1">
                <a:ln>
                  <a:solidFill>
                    <a:schemeClr val="tx1"/>
                  </a:solidFill>
                </a:ln>
                <a:solidFill>
                  <a:srgbClr val="00FFFF"/>
                </a:solidFill>
                <a:latin typeface="Arial Black" pitchFamily="34" charset="0"/>
              </a:rPr>
              <a:t>Ahiman</a:t>
            </a:r>
            <a:r>
              <a:rPr lang="en-AU" sz="3000" dirty="0"/>
              <a:t> - “my brother is a gift” </a:t>
            </a:r>
            <a:r>
              <a:rPr lang="en-AU" sz="3000" dirty="0">
                <a:solidFill>
                  <a:srgbClr val="FFFF00"/>
                </a:solidFill>
              </a:rPr>
              <a:t>= Lust of the eyes.</a:t>
            </a:r>
          </a:p>
          <a:p>
            <a:pPr marL="538163" indent="-538163">
              <a:spcBef>
                <a:spcPct val="0"/>
              </a:spcBef>
              <a:spcAft>
                <a:spcPct val="15000"/>
              </a:spcAft>
              <a:buClr>
                <a:srgbClr val="FFFF00"/>
              </a:buClr>
              <a:buFont typeface="Wingdings" pitchFamily="2" charset="2"/>
              <a:buChar char="v"/>
            </a:pPr>
            <a:r>
              <a:rPr lang="en-AU" sz="3000" b="0" dirty="0" err="1">
                <a:ln>
                  <a:solidFill>
                    <a:schemeClr val="tx1"/>
                  </a:solidFill>
                </a:ln>
                <a:solidFill>
                  <a:srgbClr val="FF00FF"/>
                </a:solidFill>
                <a:latin typeface="Arial Black" pitchFamily="34" charset="0"/>
              </a:rPr>
              <a:t>Talmai</a:t>
            </a:r>
            <a:r>
              <a:rPr lang="en-AU" sz="3000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AU" sz="3000" dirty="0"/>
              <a:t>– </a:t>
            </a:r>
            <a:r>
              <a:rPr lang="en-AU" sz="3000" i="1" dirty="0"/>
              <a:t>ridged; </a:t>
            </a:r>
            <a:r>
              <a:rPr lang="en-AU" sz="3000" dirty="0"/>
              <a:t>root meaning to </a:t>
            </a:r>
            <a:r>
              <a:rPr lang="en-AU" sz="3000" i="1" dirty="0"/>
              <a:t>accumulate</a:t>
            </a:r>
            <a:r>
              <a:rPr lang="en-AU" sz="3000" dirty="0"/>
              <a:t>; a </a:t>
            </a:r>
            <a:r>
              <a:rPr lang="en-AU" sz="3000" i="1" dirty="0"/>
              <a:t>bank</a:t>
            </a:r>
            <a:r>
              <a:rPr lang="en-AU" sz="3000" dirty="0"/>
              <a:t> or </a:t>
            </a:r>
            <a:r>
              <a:rPr lang="en-AU" sz="3000" i="1" dirty="0"/>
              <a:t>terrace </a:t>
            </a:r>
            <a:r>
              <a:rPr lang="en-AU" sz="3000" i="1" dirty="0">
                <a:solidFill>
                  <a:srgbClr val="FFFF00"/>
                </a:solidFill>
              </a:rPr>
              <a:t>= </a:t>
            </a:r>
            <a:r>
              <a:rPr lang="en-AU" sz="3000" dirty="0">
                <a:solidFill>
                  <a:srgbClr val="FFFF00"/>
                </a:solidFill>
              </a:rPr>
              <a:t>Pride of life.</a:t>
            </a:r>
          </a:p>
          <a:p>
            <a:pPr marL="538163" indent="-538163" algn="ctr">
              <a:lnSpc>
                <a:spcPct val="85000"/>
              </a:lnSpc>
              <a:spcBef>
                <a:spcPts val="1200"/>
              </a:spcBef>
            </a:pPr>
            <a:r>
              <a:rPr lang="en-AU" sz="3000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 John 2:16</a:t>
            </a:r>
            <a:r>
              <a:rPr lang="en-AU" sz="3000" dirty="0">
                <a:ln w="22225"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en-AU" sz="3000" dirty="0">
                <a:latin typeface="Bookman Old Style" pitchFamily="18" charset="0"/>
              </a:rPr>
              <a:t>- “For all that </a:t>
            </a:r>
            <a:r>
              <a:rPr lang="en-AU" sz="3000" i="1" dirty="0">
                <a:latin typeface="Bookman Old Style" pitchFamily="18" charset="0"/>
              </a:rPr>
              <a:t>is</a:t>
            </a:r>
            <a:r>
              <a:rPr lang="en-AU" sz="3000" dirty="0">
                <a:latin typeface="Bookman Old Style" pitchFamily="18" charset="0"/>
              </a:rPr>
              <a:t> in the world, the lust of the flesh, and the lust of the eyes, and the pride of life…”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3"/>
          </p:nvPr>
        </p:nvSpPr>
        <p:spPr>
          <a:xfrm>
            <a:off x="0" y="6367173"/>
            <a:ext cx="5292725" cy="549275"/>
          </a:xfrm>
        </p:spPr>
        <p:txBody>
          <a:bodyPr/>
          <a:lstStyle/>
          <a:p>
            <a:r>
              <a:rPr lang="en-AU" dirty="0" smtClean="0"/>
              <a:t>Christ </a:t>
            </a:r>
            <a:r>
              <a:rPr lang="en-AU" dirty="0"/>
              <a:t>in the Judges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71438"/>
            <a:ext cx="9144000" cy="836612"/>
          </a:xfrm>
        </p:spPr>
        <p:txBody>
          <a:bodyPr/>
          <a:lstStyle/>
          <a:p>
            <a:r>
              <a:rPr lang="en-AU" sz="4400" dirty="0"/>
              <a:t>The </a:t>
            </a:r>
            <a:r>
              <a:rPr lang="en-AU" sz="4400" dirty="0" smtClean="0"/>
              <a:t>capture </a:t>
            </a:r>
            <a:r>
              <a:rPr lang="en-AU" sz="4400" dirty="0"/>
              <a:t>of </a:t>
            </a:r>
            <a:r>
              <a:rPr lang="en-AU" sz="4400" dirty="0" err="1"/>
              <a:t>Debir</a:t>
            </a:r>
            <a:endParaRPr lang="en-AU" sz="4400" dirty="0"/>
          </a:p>
        </p:txBody>
      </p:sp>
      <p:graphicFrame>
        <p:nvGraphicFramePr>
          <p:cNvPr id="50182" name="Object 6"/>
          <p:cNvGraphicFramePr>
            <a:graphicFrameLocks noChangeAspect="1"/>
          </p:cNvGraphicFramePr>
          <p:nvPr/>
        </p:nvGraphicFramePr>
        <p:xfrm>
          <a:off x="1476375" y="947738"/>
          <a:ext cx="7667625" cy="5132387"/>
        </p:xfrm>
        <a:graphic>
          <a:graphicData uri="http://schemas.openxmlformats.org/presentationml/2006/ole">
            <p:oleObj spid="_x0000_s50182" name="Photo Editor Photo" r:id="rId3" imgW="18438095" imgH="12342857" progId="">
              <p:embed/>
            </p:oleObj>
          </a:graphicData>
        </a:graphic>
      </p:graphicFrame>
      <p:sp>
        <p:nvSpPr>
          <p:cNvPr id="501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388" y="908050"/>
            <a:ext cx="3168650" cy="5184775"/>
          </a:xfrm>
          <a:solidFill>
            <a:srgbClr val="000000"/>
          </a:solidFill>
        </p:spPr>
        <p:txBody>
          <a:bodyPr/>
          <a:lstStyle/>
          <a:p>
            <a:pPr>
              <a:lnSpc>
                <a:spcPct val="90000"/>
              </a:lnSpc>
            </a:pPr>
            <a:r>
              <a:rPr lang="en-AU" dirty="0">
                <a:solidFill>
                  <a:srgbClr val="00FF00"/>
                </a:solidFill>
              </a:rPr>
              <a:t>First called </a:t>
            </a:r>
            <a:r>
              <a:rPr lang="en-AU" dirty="0" err="1">
                <a:solidFill>
                  <a:srgbClr val="00FF00"/>
                </a:solidFill>
              </a:rPr>
              <a:t>Kirjath-Sepher</a:t>
            </a:r>
            <a:r>
              <a:rPr lang="en-AU" dirty="0">
                <a:solidFill>
                  <a:srgbClr val="00FF00"/>
                </a:solidFill>
              </a:rPr>
              <a:t> = “City of a book”; “</a:t>
            </a:r>
            <a:r>
              <a:rPr lang="en-AU" dirty="0" err="1">
                <a:solidFill>
                  <a:srgbClr val="00FF00"/>
                </a:solidFill>
              </a:rPr>
              <a:t>Booktown</a:t>
            </a:r>
            <a:r>
              <a:rPr lang="en-AU" dirty="0">
                <a:solidFill>
                  <a:srgbClr val="00FF00"/>
                </a:solidFill>
              </a:rPr>
              <a:t>”</a:t>
            </a:r>
          </a:p>
          <a:p>
            <a:pPr>
              <a:lnSpc>
                <a:spcPct val="90000"/>
              </a:lnSpc>
            </a:pPr>
            <a:r>
              <a:rPr lang="en-AU" dirty="0">
                <a:ln>
                  <a:solidFill>
                    <a:schemeClr val="tx1"/>
                  </a:solidFill>
                </a:ln>
                <a:solidFill>
                  <a:srgbClr val="FF0066"/>
                </a:solidFill>
              </a:rPr>
              <a:t>Renamed </a:t>
            </a:r>
            <a:r>
              <a:rPr lang="en-AU" dirty="0" err="1">
                <a:ln>
                  <a:solidFill>
                    <a:schemeClr val="tx1"/>
                  </a:solidFill>
                </a:ln>
                <a:solidFill>
                  <a:srgbClr val="FF0066"/>
                </a:solidFill>
              </a:rPr>
              <a:t>Debir</a:t>
            </a:r>
            <a:r>
              <a:rPr lang="en-AU" dirty="0">
                <a:ln>
                  <a:solidFill>
                    <a:schemeClr val="tx1"/>
                  </a:solidFill>
                </a:ln>
                <a:solidFill>
                  <a:srgbClr val="FF0066"/>
                </a:solidFill>
              </a:rPr>
              <a:t> = “The shrine” (innermost part of the sanctuary)</a:t>
            </a:r>
          </a:p>
          <a:p>
            <a:pPr algn="ctr">
              <a:lnSpc>
                <a:spcPct val="90000"/>
              </a:lnSpc>
              <a:spcBef>
                <a:spcPct val="30000"/>
              </a:spcBef>
            </a:pPr>
            <a:r>
              <a:rPr lang="en-AU" b="0" dirty="0">
                <a:solidFill>
                  <a:srgbClr val="FFFF00"/>
                </a:solidFill>
                <a:latin typeface="Arial Black" pitchFamily="34" charset="0"/>
              </a:rPr>
              <a:t>Type of Jerusalem in two eras of time</a:t>
            </a:r>
          </a:p>
        </p:txBody>
      </p:sp>
      <p:sp>
        <p:nvSpPr>
          <p:cNvPr id="50184" name="AutoShape 8"/>
          <p:cNvSpPr>
            <a:spLocks noChangeArrowheads="1"/>
          </p:cNvSpPr>
          <p:nvPr/>
        </p:nvSpPr>
        <p:spPr bwMode="auto">
          <a:xfrm rot="-2461651">
            <a:off x="3419475" y="3384550"/>
            <a:ext cx="1943100" cy="647700"/>
          </a:xfrm>
          <a:prstGeom prst="rightArrow">
            <a:avLst>
              <a:gd name="adj1" fmla="val 50000"/>
              <a:gd name="adj2" fmla="val 75000"/>
            </a:avLst>
          </a:prstGeom>
          <a:solidFill>
            <a:srgbClr val="FF00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AU">
                <a:solidFill>
                  <a:srgbClr val="000000"/>
                </a:solidFill>
                <a:latin typeface="Arial Black" pitchFamily="34" charset="0"/>
              </a:rPr>
              <a:t>Debir</a:t>
            </a:r>
          </a:p>
        </p:txBody>
      </p:sp>
      <p:sp>
        <p:nvSpPr>
          <p:cNvPr id="50185" name="AutoShape 9"/>
          <p:cNvSpPr>
            <a:spLocks noChangeArrowheads="1"/>
          </p:cNvSpPr>
          <p:nvPr/>
        </p:nvSpPr>
        <p:spPr bwMode="auto">
          <a:xfrm rot="-1982795">
            <a:off x="5651500" y="1901825"/>
            <a:ext cx="1871663" cy="647700"/>
          </a:xfrm>
          <a:prstGeom prst="leftArrow">
            <a:avLst>
              <a:gd name="adj1" fmla="val 50000"/>
              <a:gd name="adj2" fmla="val 72243"/>
            </a:avLst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AU">
                <a:solidFill>
                  <a:srgbClr val="000000"/>
                </a:solidFill>
                <a:latin typeface="Arial Black" pitchFamily="34" charset="0"/>
              </a:rPr>
              <a:t>Hebron</a:t>
            </a:r>
          </a:p>
        </p:txBody>
      </p:sp>
      <p:sp>
        <p:nvSpPr>
          <p:cNvPr id="8" name="Rectangle 26"/>
          <p:cNvSpPr>
            <a:spLocks noGrp="1" noChangeArrowheads="1"/>
          </p:cNvSpPr>
          <p:nvPr>
            <p:ph type="ftr" sz="quarter" idx="3"/>
          </p:nvPr>
        </p:nvSpPr>
        <p:spPr>
          <a:xfrm>
            <a:off x="0" y="6367173"/>
            <a:ext cx="5292725" cy="549275"/>
          </a:xfrm>
        </p:spPr>
        <p:txBody>
          <a:bodyPr/>
          <a:lstStyle/>
          <a:p>
            <a:r>
              <a:rPr lang="en-AU" dirty="0" smtClean="0"/>
              <a:t>Christ </a:t>
            </a:r>
            <a:r>
              <a:rPr lang="en-AU" dirty="0"/>
              <a:t>in the Judges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0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9" grpId="0" uiExpand="1" build="p" animBg="1"/>
      <p:bldP spid="50184" grpId="0" animBg="1"/>
      <p:bldP spid="5018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Jerusalem from we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69950"/>
            <a:ext cx="9144000" cy="598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908050"/>
          </a:xfrm>
        </p:spPr>
        <p:txBody>
          <a:bodyPr/>
          <a:lstStyle/>
          <a:p>
            <a:pPr eaLnBrk="1" hangingPunct="1">
              <a:defRPr/>
            </a:pPr>
            <a:r>
              <a:rPr lang="en-AU" sz="4400" dirty="0" smtClean="0"/>
              <a:t>The City of the Book today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11413" y="6092825"/>
            <a:ext cx="4537075" cy="576263"/>
          </a:xfrm>
        </p:spPr>
        <p:txBody>
          <a:bodyPr/>
          <a:lstStyle/>
          <a:p>
            <a:pPr eaLnBrk="1" hangingPunct="1">
              <a:defRPr/>
            </a:pPr>
            <a:r>
              <a:rPr lang="en-AU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Jerusalem from the west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0" y="6453188"/>
            <a:ext cx="3348038" cy="431800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n-AU" sz="2800" b="1">
                <a:solidFill>
                  <a:srgbClr val="99FF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itchFamily="66" charset="0"/>
              </a:rPr>
              <a:t>Cameos of the Kingdom</a:t>
            </a:r>
          </a:p>
        </p:txBody>
      </p:sp>
      <p:pic>
        <p:nvPicPr>
          <p:cNvPr id="73731" name="Picture 3" descr="Temp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97688"/>
          </a:xfrm>
          <a:prstGeom prst="rect">
            <a:avLst/>
          </a:prstGeom>
          <a:noFill/>
        </p:spPr>
      </p:pic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468313" y="549275"/>
            <a:ext cx="820737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6000" dirty="0" smtClean="0">
                <a:ln>
                  <a:solidFill>
                    <a:srgbClr val="463416"/>
                  </a:solidFill>
                </a:ln>
                <a:solidFill>
                  <a:srgbClr val="0033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The Sanctuary</a:t>
            </a:r>
            <a:endParaRPr lang="en-AU" sz="6000" dirty="0">
              <a:ln>
                <a:solidFill>
                  <a:srgbClr val="463416"/>
                </a:solidFill>
              </a:ln>
              <a:solidFill>
                <a:srgbClr val="003399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Black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2123728" y="1484784"/>
            <a:ext cx="2016224" cy="2592288"/>
          </a:xfrm>
          <a:prstGeom prst="line">
            <a:avLst/>
          </a:prstGeom>
          <a:ln w="5715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139952" y="1484784"/>
            <a:ext cx="1656184" cy="2808312"/>
          </a:xfrm>
          <a:prstGeom prst="line">
            <a:avLst/>
          </a:prstGeom>
          <a:ln w="5715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139952" y="1484784"/>
            <a:ext cx="360040" cy="3744416"/>
          </a:xfrm>
          <a:prstGeom prst="line">
            <a:avLst/>
          </a:prstGeom>
          <a:ln w="5715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5238328" y="2060848"/>
            <a:ext cx="30780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800" b="1" dirty="0" smtClean="0">
                <a:ln>
                  <a:solidFill>
                    <a:schemeClr val="bg2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“The shrine” (innermost part of the sanctuary)</a:t>
            </a:r>
            <a:endParaRPr lang="en-US" sz="2800" b="1" dirty="0">
              <a:ln>
                <a:solidFill>
                  <a:schemeClr val="bg2"/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12416" y="4149080"/>
            <a:ext cx="22076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n>
                  <a:solidFill>
                    <a:schemeClr val="bg2"/>
                  </a:solidFill>
                </a:ln>
                <a:solidFill>
                  <a:srgbClr val="00FFFF"/>
                </a:solidFill>
                <a:latin typeface="Impact" pitchFamily="34" charset="0"/>
              </a:rPr>
              <a:t>The Most Holy</a:t>
            </a:r>
            <a:endParaRPr lang="en-US" sz="2800" dirty="0">
              <a:ln>
                <a:solidFill>
                  <a:schemeClr val="bg2"/>
                </a:solidFill>
              </a:ln>
              <a:solidFill>
                <a:srgbClr val="00FFFF"/>
              </a:solidFill>
              <a:latin typeface="Impac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4265"/>
            <a:ext cx="9144000" cy="908050"/>
          </a:xfrm>
        </p:spPr>
        <p:txBody>
          <a:bodyPr/>
          <a:lstStyle/>
          <a:p>
            <a:r>
              <a:rPr lang="en-AU" sz="4400" dirty="0" err="1"/>
              <a:t>Othniel</a:t>
            </a:r>
            <a:r>
              <a:rPr lang="en-AU" sz="4400" dirty="0"/>
              <a:t> – Type of Christ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0825" y="909638"/>
            <a:ext cx="8713788" cy="5543550"/>
          </a:xfrm>
        </p:spPr>
        <p:txBody>
          <a:bodyPr/>
          <a:lstStyle/>
          <a:p>
            <a:pPr marL="631825" indent="-631825">
              <a:spcBef>
                <a:spcPct val="0"/>
              </a:spcBef>
              <a:spcAft>
                <a:spcPct val="25000"/>
              </a:spcAft>
              <a:buClr>
                <a:srgbClr val="FFFF00"/>
              </a:buClr>
              <a:buFont typeface="Wingdings" pitchFamily="2" charset="2"/>
              <a:buChar char="v"/>
            </a:pPr>
            <a:r>
              <a:rPr lang="en-AU" sz="3600" dirty="0" err="1">
                <a:solidFill>
                  <a:srgbClr val="00FF00"/>
                </a:solidFill>
              </a:rPr>
              <a:t>Othniel</a:t>
            </a:r>
            <a:r>
              <a:rPr lang="en-AU" sz="3600" dirty="0"/>
              <a:t> </a:t>
            </a:r>
            <a:r>
              <a:rPr lang="en-AU" sz="3600" dirty="0">
                <a:solidFill>
                  <a:srgbClr val="00FF00"/>
                </a:solidFill>
              </a:rPr>
              <a:t>– “Lion of God”</a:t>
            </a:r>
            <a:r>
              <a:rPr lang="en-AU" sz="3600" dirty="0"/>
              <a:t> (</a:t>
            </a:r>
            <a:r>
              <a:rPr lang="en-AU" sz="3600" dirty="0" err="1"/>
              <a:t>Gesenius</a:t>
            </a:r>
            <a:r>
              <a:rPr lang="en-AU" sz="3600" dirty="0"/>
              <a:t>).</a:t>
            </a:r>
          </a:p>
          <a:p>
            <a:pPr marL="631825" indent="-631825">
              <a:spcBef>
                <a:spcPct val="0"/>
              </a:spcBef>
              <a:spcAft>
                <a:spcPct val="25000"/>
              </a:spcAft>
              <a:buClr>
                <a:srgbClr val="FFFF00"/>
              </a:buClr>
              <a:buFont typeface="Wingdings" pitchFamily="2" charset="2"/>
              <a:buChar char="v"/>
            </a:pPr>
            <a:r>
              <a:rPr lang="en-AU" sz="3600" dirty="0"/>
              <a:t>Of the tribe of </a:t>
            </a:r>
            <a:r>
              <a:rPr lang="en-AU" sz="3600" dirty="0">
                <a:ln>
                  <a:solidFill>
                    <a:schemeClr val="tx1"/>
                  </a:solidFill>
                </a:ln>
                <a:solidFill>
                  <a:srgbClr val="FF00FF"/>
                </a:solidFill>
              </a:rPr>
              <a:t>Judah</a:t>
            </a:r>
            <a:r>
              <a:rPr lang="en-AU" sz="3600" dirty="0"/>
              <a:t> – </a:t>
            </a:r>
            <a:r>
              <a:rPr lang="en-AU" sz="3600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Rev. 5:1-6</a:t>
            </a:r>
            <a:r>
              <a:rPr lang="en-AU" sz="3600" dirty="0"/>
              <a:t>.</a:t>
            </a:r>
          </a:p>
          <a:p>
            <a:pPr marL="631825" indent="-631825">
              <a:spcBef>
                <a:spcPct val="0"/>
              </a:spcBef>
              <a:spcAft>
                <a:spcPct val="25000"/>
              </a:spcAft>
              <a:buClr>
                <a:srgbClr val="FFFF00"/>
              </a:buClr>
              <a:buFont typeface="Wingdings" pitchFamily="2" charset="2"/>
              <a:buChar char="v"/>
            </a:pPr>
            <a:r>
              <a:rPr lang="en-AU" sz="3600" dirty="0"/>
              <a:t>Son of </a:t>
            </a:r>
            <a:r>
              <a:rPr lang="en-AU" sz="3600" dirty="0" err="1"/>
              <a:t>Kenaz</a:t>
            </a:r>
            <a:r>
              <a:rPr lang="en-AU" sz="3600" dirty="0"/>
              <a:t> = “to hunt, hunter”.</a:t>
            </a:r>
          </a:p>
          <a:p>
            <a:pPr marL="631825" indent="-631825">
              <a:spcBef>
                <a:spcPct val="0"/>
              </a:spcBef>
              <a:spcAft>
                <a:spcPct val="25000"/>
              </a:spcAft>
              <a:buClr>
                <a:srgbClr val="FFFF00"/>
              </a:buClr>
              <a:buFont typeface="Wingdings" pitchFamily="2" charset="2"/>
              <a:buChar char="v"/>
            </a:pPr>
            <a:r>
              <a:rPr lang="en-AU" sz="3600" dirty="0"/>
              <a:t>Called “</a:t>
            </a:r>
            <a:r>
              <a:rPr lang="en-AU" sz="3600" dirty="0">
                <a:solidFill>
                  <a:srgbClr val="FFFF00"/>
                </a:solidFill>
              </a:rPr>
              <a:t>Caleb’s younger brother</a:t>
            </a:r>
            <a:r>
              <a:rPr lang="en-AU" sz="3600" dirty="0"/>
              <a:t>” actually nephew – </a:t>
            </a:r>
            <a:r>
              <a:rPr lang="en-AU" sz="3600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1 Chron. 4:13-15</a:t>
            </a:r>
            <a:r>
              <a:rPr lang="en-AU" sz="3600" dirty="0"/>
              <a:t>.</a:t>
            </a:r>
          </a:p>
          <a:p>
            <a:pPr marL="631825" indent="-631825">
              <a:spcBef>
                <a:spcPct val="0"/>
              </a:spcBef>
              <a:spcAft>
                <a:spcPct val="25000"/>
              </a:spcAft>
              <a:buClr>
                <a:srgbClr val="FFFF00"/>
              </a:buClr>
              <a:buFont typeface="Wingdings" pitchFamily="2" charset="2"/>
              <a:buChar char="v"/>
            </a:pPr>
            <a:r>
              <a:rPr lang="en-AU" sz="3600" dirty="0"/>
              <a:t>Israel’s first judge – </a:t>
            </a:r>
            <a:r>
              <a:rPr lang="en-AU" sz="3600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Judges 3:9-10</a:t>
            </a:r>
            <a:r>
              <a:rPr lang="en-AU" sz="3600" dirty="0"/>
              <a:t>.</a:t>
            </a:r>
          </a:p>
          <a:p>
            <a:pPr marL="631825" indent="-631825">
              <a:spcBef>
                <a:spcPct val="0"/>
              </a:spcBef>
              <a:spcAft>
                <a:spcPct val="25000"/>
              </a:spcAft>
              <a:buClr>
                <a:srgbClr val="FFFF00"/>
              </a:buClr>
              <a:buFont typeface="Wingdings" pitchFamily="2" charset="2"/>
              <a:buChar char="v"/>
            </a:pPr>
            <a:r>
              <a:rPr lang="en-AU" sz="3600" dirty="0"/>
              <a:t>Judged Israel for 40 years – </a:t>
            </a:r>
            <a:r>
              <a:rPr lang="en-AU" sz="3600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Judges 3:11</a:t>
            </a:r>
            <a:r>
              <a:rPr lang="en-AU" sz="3600" dirty="0">
                <a:effectLst>
                  <a:outerShdw blurRad="38100" dist="38100" dir="2700000" algn="tl">
                    <a:srgbClr val="463416"/>
                  </a:outerShdw>
                </a:effectLst>
              </a:rPr>
              <a:t>.</a:t>
            </a:r>
            <a:endParaRPr lang="en-AU" sz="3600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3"/>
          </p:nvPr>
        </p:nvSpPr>
        <p:spPr>
          <a:xfrm>
            <a:off x="0" y="6367173"/>
            <a:ext cx="5292725" cy="549275"/>
          </a:xfrm>
        </p:spPr>
        <p:txBody>
          <a:bodyPr/>
          <a:lstStyle/>
          <a:p>
            <a:r>
              <a:rPr lang="en-AU" dirty="0" smtClean="0"/>
              <a:t>Christ </a:t>
            </a:r>
            <a:r>
              <a:rPr lang="en-AU" dirty="0"/>
              <a:t>in the Judges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8738"/>
            <a:ext cx="9144000" cy="981075"/>
          </a:xfrm>
        </p:spPr>
        <p:txBody>
          <a:bodyPr/>
          <a:lstStyle/>
          <a:p>
            <a:r>
              <a:rPr lang="en-AU" sz="4000"/>
              <a:t>Structure of the Book of Judges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2263" y="981075"/>
            <a:ext cx="8713787" cy="4967288"/>
          </a:xfrm>
        </p:spPr>
        <p:txBody>
          <a:bodyPr/>
          <a:lstStyle/>
          <a:p>
            <a:pPr>
              <a:lnSpc>
                <a:spcPct val="90000"/>
              </a:lnSpc>
              <a:tabLst>
                <a:tab pos="3495675" algn="l"/>
              </a:tabLst>
            </a:pPr>
            <a:r>
              <a:rPr lang="en-AU" b="0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Chap. 1:1-3:6</a:t>
            </a:r>
            <a:r>
              <a:rPr lang="en-AU" dirty="0"/>
              <a:t>	The failure of Israel to 	consolidate their 	inheritance</a:t>
            </a:r>
          </a:p>
          <a:p>
            <a:pPr>
              <a:lnSpc>
                <a:spcPct val="90000"/>
              </a:lnSpc>
              <a:tabLst>
                <a:tab pos="3495675" algn="l"/>
              </a:tabLst>
            </a:pPr>
            <a:r>
              <a:rPr lang="en-AU" b="0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Chap. 3:7-16:31</a:t>
            </a:r>
            <a:r>
              <a:rPr lang="en-AU" dirty="0"/>
              <a:t>	</a:t>
            </a:r>
            <a:r>
              <a:rPr lang="en-AU" dirty="0">
                <a:solidFill>
                  <a:srgbClr val="FFFF00"/>
                </a:solidFill>
              </a:rPr>
              <a:t>The history of Israel under 	the Judges</a:t>
            </a:r>
          </a:p>
          <a:p>
            <a:pPr>
              <a:lnSpc>
                <a:spcPct val="90000"/>
              </a:lnSpc>
              <a:spcBef>
                <a:spcPct val="50000"/>
              </a:spcBef>
              <a:tabLst>
                <a:tab pos="3495675" algn="l"/>
              </a:tabLst>
            </a:pPr>
            <a:r>
              <a:rPr lang="en-AU" b="0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Chap. 17:1-21:25</a:t>
            </a:r>
            <a:r>
              <a:rPr lang="en-AU" dirty="0"/>
              <a:t>	Two appendices to the book</a:t>
            </a:r>
          </a:p>
          <a:p>
            <a:pPr>
              <a:lnSpc>
                <a:spcPct val="90000"/>
              </a:lnSpc>
              <a:spcBef>
                <a:spcPct val="50000"/>
              </a:spcBef>
              <a:tabLst>
                <a:tab pos="3495675" algn="l"/>
              </a:tabLst>
            </a:pPr>
            <a:r>
              <a:rPr lang="en-AU" u="sng" dirty="0">
                <a:solidFill>
                  <a:srgbClr val="00FF00"/>
                </a:solidFill>
              </a:rPr>
              <a:t>Appendix 1</a:t>
            </a:r>
          </a:p>
          <a:p>
            <a:pPr>
              <a:lnSpc>
                <a:spcPct val="90000"/>
              </a:lnSpc>
              <a:tabLst>
                <a:tab pos="3495675" algn="l"/>
              </a:tabLst>
            </a:pPr>
            <a:r>
              <a:rPr lang="en-AU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Chap. 17-18</a:t>
            </a:r>
            <a:r>
              <a:rPr lang="en-AU" dirty="0"/>
              <a:t>	</a:t>
            </a:r>
            <a:r>
              <a:rPr lang="en-AU" dirty="0">
                <a:solidFill>
                  <a:srgbClr val="00FF00"/>
                </a:solidFill>
              </a:rPr>
              <a:t>Corruption of Doctrine</a:t>
            </a:r>
          </a:p>
          <a:p>
            <a:pPr>
              <a:lnSpc>
                <a:spcPct val="90000"/>
              </a:lnSpc>
              <a:spcBef>
                <a:spcPct val="50000"/>
              </a:spcBef>
              <a:tabLst>
                <a:tab pos="3495675" algn="l"/>
              </a:tabLst>
            </a:pPr>
            <a:r>
              <a:rPr lang="en-AU" u="sng" dirty="0">
                <a:ln>
                  <a:solidFill>
                    <a:schemeClr val="tx1"/>
                  </a:solidFill>
                </a:ln>
                <a:solidFill>
                  <a:srgbClr val="FF9933"/>
                </a:solidFill>
              </a:rPr>
              <a:t>Appendix 2</a:t>
            </a:r>
            <a:endParaRPr lang="en-AU" dirty="0">
              <a:ln>
                <a:solidFill>
                  <a:schemeClr val="tx1"/>
                </a:solidFill>
              </a:ln>
              <a:solidFill>
                <a:srgbClr val="FF9933"/>
              </a:solidFill>
            </a:endParaRPr>
          </a:p>
          <a:p>
            <a:pPr>
              <a:lnSpc>
                <a:spcPct val="90000"/>
              </a:lnSpc>
              <a:tabLst>
                <a:tab pos="3495675" algn="l"/>
              </a:tabLst>
            </a:pPr>
            <a:r>
              <a:rPr lang="en-AU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Chap. 19-21</a:t>
            </a:r>
            <a:r>
              <a:rPr lang="en-AU" dirty="0"/>
              <a:t>	</a:t>
            </a:r>
            <a:r>
              <a:rPr lang="en-AU" dirty="0">
                <a:ln>
                  <a:solidFill>
                    <a:schemeClr val="tx1"/>
                  </a:solidFill>
                </a:ln>
                <a:solidFill>
                  <a:srgbClr val="FF9933"/>
                </a:solidFill>
              </a:rPr>
              <a:t>Corruption of Practice</a:t>
            </a:r>
          </a:p>
        </p:txBody>
      </p:sp>
      <p:sp>
        <p:nvSpPr>
          <p:cNvPr id="88068" name="Text Box 4"/>
          <p:cNvSpPr txBox="1">
            <a:spLocks noChangeArrowheads="1"/>
          </p:cNvSpPr>
          <p:nvPr/>
        </p:nvSpPr>
        <p:spPr bwMode="auto">
          <a:xfrm>
            <a:off x="611188" y="5876925"/>
            <a:ext cx="799306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FF00"/>
                </a:solidFill>
              </a:rPr>
              <a:t>Fit between</a:t>
            </a:r>
            <a:r>
              <a:rPr lang="en-US" sz="2800" b="1" dirty="0"/>
              <a:t> </a:t>
            </a:r>
            <a:r>
              <a:rPr lang="en-US" sz="2800" b="1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  <a:latin typeface="+mn-lt"/>
              </a:rPr>
              <a:t>Judges 2:9-10</a:t>
            </a:r>
            <a:endParaRPr lang="en-AU" sz="2800" b="1" dirty="0">
              <a:ln w="22225">
                <a:solidFill>
                  <a:schemeClr val="tx1"/>
                </a:solidFill>
              </a:ln>
              <a:solidFill>
                <a:srgbClr val="FF0000"/>
              </a:solidFill>
              <a:latin typeface="+mn-lt"/>
            </a:endParaRPr>
          </a:p>
        </p:txBody>
      </p:sp>
      <p:sp>
        <p:nvSpPr>
          <p:cNvPr id="88070" name="Line 6"/>
          <p:cNvSpPr>
            <a:spLocks noChangeShapeType="1"/>
          </p:cNvSpPr>
          <p:nvPr/>
        </p:nvSpPr>
        <p:spPr bwMode="auto">
          <a:xfrm>
            <a:off x="5232400" y="6153150"/>
            <a:ext cx="3455988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8071" name="Line 7"/>
          <p:cNvSpPr>
            <a:spLocks noChangeShapeType="1"/>
          </p:cNvSpPr>
          <p:nvPr/>
        </p:nvSpPr>
        <p:spPr bwMode="auto">
          <a:xfrm flipV="1">
            <a:off x="8675688" y="3716338"/>
            <a:ext cx="0" cy="2449512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" name="Rectangle 26"/>
          <p:cNvSpPr>
            <a:spLocks noGrp="1" noChangeArrowheads="1"/>
          </p:cNvSpPr>
          <p:nvPr>
            <p:ph type="ftr" sz="quarter" idx="3"/>
          </p:nvPr>
        </p:nvSpPr>
        <p:spPr>
          <a:xfrm>
            <a:off x="0" y="6367173"/>
            <a:ext cx="5292725" cy="549275"/>
          </a:xfrm>
        </p:spPr>
        <p:txBody>
          <a:bodyPr/>
          <a:lstStyle/>
          <a:p>
            <a:r>
              <a:rPr lang="en-AU" dirty="0" smtClean="0"/>
              <a:t>Christ </a:t>
            </a:r>
            <a:r>
              <a:rPr lang="en-AU" dirty="0"/>
              <a:t>in the Judges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7" grpId="0" build="p"/>
      <p:bldP spid="88068" grpId="0"/>
      <p:bldP spid="88070" grpId="0" animBg="1"/>
      <p:bldP spid="8807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5400"/>
            <a:ext cx="9144000" cy="765175"/>
          </a:xfrm>
        </p:spPr>
        <p:txBody>
          <a:bodyPr/>
          <a:lstStyle/>
          <a:p>
            <a:r>
              <a:rPr lang="en-AU"/>
              <a:t>Achsah – Type of the Bride of Christ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7950" y="692150"/>
            <a:ext cx="8856663" cy="5616575"/>
          </a:xfrm>
        </p:spPr>
        <p:txBody>
          <a:bodyPr/>
          <a:lstStyle/>
          <a:p>
            <a:pPr marL="631825" indent="-542925">
              <a:lnSpc>
                <a:spcPct val="90000"/>
              </a:lnSpc>
              <a:buClr>
                <a:srgbClr val="FFFF00"/>
              </a:buClr>
              <a:buFont typeface="Wingdings" pitchFamily="2" charset="2"/>
              <a:buChar char="v"/>
            </a:pPr>
            <a:r>
              <a:rPr lang="en-AU" b="0" dirty="0" err="1">
                <a:solidFill>
                  <a:srgbClr val="00FF00"/>
                </a:solidFill>
                <a:latin typeface="Arial Black" pitchFamily="34" charset="0"/>
              </a:rPr>
              <a:t>Achsah</a:t>
            </a:r>
            <a:r>
              <a:rPr lang="en-AU" dirty="0">
                <a:solidFill>
                  <a:srgbClr val="00FF00"/>
                </a:solidFill>
              </a:rPr>
              <a:t> – “anklet”</a:t>
            </a:r>
            <a:r>
              <a:rPr lang="en-AU" dirty="0"/>
              <a:t>; root a fetter; hence an anklet. She was a willing “</a:t>
            </a:r>
            <a:r>
              <a:rPr lang="en-AU" dirty="0" err="1"/>
              <a:t>bondslave</a:t>
            </a:r>
            <a:r>
              <a:rPr lang="en-AU" dirty="0"/>
              <a:t>” to her lord – </a:t>
            </a:r>
            <a:r>
              <a:rPr lang="en-AU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Rom. 6:16; 1 Cor. 7:22-23</a:t>
            </a:r>
            <a:r>
              <a:rPr lang="en-AU" dirty="0">
                <a:effectLst>
                  <a:outerShdw blurRad="38100" dist="38100" dir="2700000" algn="tl">
                    <a:srgbClr val="463416"/>
                  </a:outerShdw>
                </a:effectLst>
              </a:rPr>
              <a:t>.</a:t>
            </a:r>
          </a:p>
          <a:p>
            <a:pPr marL="631825" indent="-542925">
              <a:lnSpc>
                <a:spcPct val="90000"/>
              </a:lnSpc>
              <a:buClr>
                <a:srgbClr val="FFFF00"/>
              </a:buClr>
              <a:buFont typeface="Wingdings" pitchFamily="2" charset="2"/>
              <a:buChar char="v"/>
            </a:pPr>
            <a:r>
              <a:rPr lang="en-AU" dirty="0">
                <a:ln>
                  <a:solidFill>
                    <a:schemeClr val="tx1"/>
                  </a:solidFill>
                </a:ln>
                <a:solidFill>
                  <a:srgbClr val="FF00FF"/>
                </a:solidFill>
              </a:rPr>
              <a:t>Daughter of Caleb</a:t>
            </a:r>
            <a:r>
              <a:rPr lang="en-AU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AU" dirty="0"/>
              <a:t>– “a dog”. The Jewish symbol of the Gentiles.</a:t>
            </a:r>
          </a:p>
          <a:p>
            <a:pPr marL="631825" indent="-542925">
              <a:lnSpc>
                <a:spcPct val="90000"/>
              </a:lnSpc>
              <a:buClr>
                <a:srgbClr val="FFFF00"/>
              </a:buClr>
              <a:buFont typeface="Wingdings" pitchFamily="2" charset="2"/>
              <a:buChar char="v"/>
            </a:pPr>
            <a:r>
              <a:rPr lang="en-AU" dirty="0"/>
              <a:t>Caleb was a </a:t>
            </a:r>
            <a:r>
              <a:rPr lang="en-AU" dirty="0" err="1">
                <a:solidFill>
                  <a:srgbClr val="FFFFFF"/>
                </a:solidFill>
              </a:rPr>
              <a:t>Kenezite</a:t>
            </a:r>
            <a:r>
              <a:rPr lang="en-AU" dirty="0"/>
              <a:t> - </a:t>
            </a:r>
            <a:r>
              <a:rPr lang="en-AU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Josh. 14:6, 14; Gen. 15:19</a:t>
            </a:r>
            <a:r>
              <a:rPr lang="en-AU" dirty="0">
                <a:effectLst>
                  <a:outerShdw blurRad="38100" dist="38100" dir="2700000" algn="tl">
                    <a:srgbClr val="463416"/>
                  </a:outerShdw>
                </a:effectLst>
              </a:rPr>
              <a:t>.</a:t>
            </a:r>
          </a:p>
          <a:p>
            <a:pPr marL="631825" indent="-542925">
              <a:lnSpc>
                <a:spcPct val="90000"/>
              </a:lnSpc>
              <a:buClr>
                <a:srgbClr val="FFFF00"/>
              </a:buClr>
              <a:buFont typeface="Wingdings" pitchFamily="2" charset="2"/>
              <a:buChar char="v"/>
            </a:pPr>
            <a:r>
              <a:rPr lang="en-AU" dirty="0" err="1"/>
              <a:t>Kenezites</a:t>
            </a:r>
            <a:r>
              <a:rPr lang="en-AU" dirty="0"/>
              <a:t> were an original </a:t>
            </a:r>
            <a:r>
              <a:rPr lang="en-AU" dirty="0" err="1"/>
              <a:t>Canaanitish</a:t>
            </a:r>
            <a:r>
              <a:rPr lang="en-AU" dirty="0"/>
              <a:t> tribe</a:t>
            </a:r>
          </a:p>
          <a:p>
            <a:pPr marL="631825" indent="-542925">
              <a:lnSpc>
                <a:spcPct val="90000"/>
              </a:lnSpc>
              <a:buClr>
                <a:srgbClr val="FFFF00"/>
              </a:buClr>
              <a:buFont typeface="Wingdings" pitchFamily="2" charset="2"/>
              <a:buChar char="v"/>
            </a:pPr>
            <a:r>
              <a:rPr lang="en-AU" dirty="0"/>
              <a:t>Caleb’s family must have attached themselves to Israel in the days of the Patriarchs and intermarried – Caleb was a ruler of Judah.</a:t>
            </a:r>
          </a:p>
          <a:p>
            <a:pPr marL="631825" indent="-542925">
              <a:lnSpc>
                <a:spcPct val="90000"/>
              </a:lnSpc>
              <a:buClr>
                <a:srgbClr val="FFFF00"/>
              </a:buClr>
              <a:buFont typeface="Wingdings" pitchFamily="2" charset="2"/>
              <a:buChar char="v"/>
            </a:pPr>
            <a:r>
              <a:rPr lang="en-AU" dirty="0"/>
              <a:t>Therefore </a:t>
            </a:r>
            <a:r>
              <a:rPr lang="en-AU" dirty="0" err="1"/>
              <a:t>Achsah</a:t>
            </a:r>
            <a:r>
              <a:rPr lang="en-AU" dirty="0"/>
              <a:t> was of both Jewish and Gentile origin – </a:t>
            </a:r>
            <a:r>
              <a:rPr lang="en-AU" dirty="0">
                <a:solidFill>
                  <a:srgbClr val="FFFF00"/>
                </a:solidFill>
              </a:rPr>
              <a:t>like the Bride of Christ</a:t>
            </a:r>
            <a:r>
              <a:rPr lang="en-AU" dirty="0"/>
              <a:t>.</a:t>
            </a: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ftr" sz="quarter" idx="3"/>
          </p:nvPr>
        </p:nvSpPr>
        <p:spPr>
          <a:xfrm>
            <a:off x="0" y="6367173"/>
            <a:ext cx="5292725" cy="549275"/>
          </a:xfrm>
        </p:spPr>
        <p:txBody>
          <a:bodyPr/>
          <a:lstStyle/>
          <a:p>
            <a:r>
              <a:rPr lang="en-AU" dirty="0" smtClean="0"/>
              <a:t>Christ </a:t>
            </a:r>
            <a:r>
              <a:rPr lang="en-AU" dirty="0"/>
              <a:t>in the Judges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7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71438"/>
            <a:ext cx="9144000" cy="765175"/>
          </a:xfrm>
        </p:spPr>
        <p:txBody>
          <a:bodyPr/>
          <a:lstStyle/>
          <a:p>
            <a:r>
              <a:rPr lang="en-AU" sz="4400" dirty="0"/>
              <a:t>The </a:t>
            </a:r>
            <a:r>
              <a:rPr lang="en-AU" sz="4400" dirty="0" smtClean="0"/>
              <a:t>importance </a:t>
            </a:r>
            <a:r>
              <a:rPr lang="en-AU" sz="4400" dirty="0"/>
              <a:t>of Water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1550" y="753483"/>
            <a:ext cx="8782938" cy="5627845"/>
          </a:xfrm>
        </p:spPr>
        <p:txBody>
          <a:bodyPr/>
          <a:lstStyle/>
          <a:p>
            <a:pPr marL="444500" indent="-44450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Font typeface="Wingdings" pitchFamily="2" charset="2"/>
              <a:buChar char="v"/>
            </a:pPr>
            <a:r>
              <a:rPr lang="en-AU" sz="3000" dirty="0" err="1">
                <a:solidFill>
                  <a:srgbClr val="00FF00"/>
                </a:solidFill>
              </a:rPr>
              <a:t>Achsah</a:t>
            </a:r>
            <a:r>
              <a:rPr lang="en-AU" sz="3000" dirty="0"/>
              <a:t> “moved” </a:t>
            </a:r>
            <a:r>
              <a:rPr lang="en-AU" sz="3000" dirty="0">
                <a:solidFill>
                  <a:srgbClr val="FFFF00"/>
                </a:solidFill>
              </a:rPr>
              <a:t>(</a:t>
            </a:r>
            <a:r>
              <a:rPr lang="en-AU" sz="3000" i="1" dirty="0" err="1">
                <a:solidFill>
                  <a:srgbClr val="FFFF00"/>
                </a:solidFill>
              </a:rPr>
              <a:t>cuwth</a:t>
            </a:r>
            <a:r>
              <a:rPr lang="en-AU" sz="3000" dirty="0">
                <a:solidFill>
                  <a:srgbClr val="FFFF00"/>
                </a:solidFill>
              </a:rPr>
              <a:t> – to prick; stimulate)</a:t>
            </a:r>
            <a:r>
              <a:rPr lang="en-AU" sz="3000" dirty="0"/>
              <a:t> </a:t>
            </a:r>
            <a:r>
              <a:rPr lang="en-AU" sz="3000" dirty="0" err="1"/>
              <a:t>Othniel</a:t>
            </a:r>
            <a:r>
              <a:rPr lang="en-AU" sz="3000" dirty="0"/>
              <a:t> to ask Caleb for “the field” where she knew there were perennial springs.</a:t>
            </a:r>
          </a:p>
          <a:p>
            <a:pPr marL="444500" indent="-44450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Font typeface="Wingdings" pitchFamily="2" charset="2"/>
              <a:buChar char="v"/>
            </a:pPr>
            <a:r>
              <a:rPr lang="en-AU" sz="3000" dirty="0"/>
              <a:t>She took the initiative to request from her father </a:t>
            </a:r>
            <a:r>
              <a:rPr lang="en-AU" sz="3000" dirty="0">
                <a:solidFill>
                  <a:srgbClr val="00FF00"/>
                </a:solidFill>
              </a:rPr>
              <a:t>“the field” </a:t>
            </a:r>
            <a:r>
              <a:rPr lang="en-AU" sz="3000" dirty="0"/>
              <a:t>near </a:t>
            </a:r>
            <a:r>
              <a:rPr lang="en-AU" sz="3000" dirty="0" err="1"/>
              <a:t>Debir</a:t>
            </a:r>
            <a:r>
              <a:rPr lang="en-AU" sz="3000" dirty="0"/>
              <a:t> (</a:t>
            </a:r>
            <a:r>
              <a:rPr lang="en-AU" sz="3000" dirty="0">
                <a:solidFill>
                  <a:srgbClr val="FFFF00"/>
                </a:solidFill>
              </a:rPr>
              <a:t>“the shrine”</a:t>
            </a:r>
            <a:r>
              <a:rPr lang="en-AU" sz="3000" dirty="0"/>
              <a:t>) – had already spied out the land.</a:t>
            </a:r>
          </a:p>
          <a:p>
            <a:pPr marL="444500" indent="-44450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Font typeface="Wingdings" pitchFamily="2" charset="2"/>
              <a:buChar char="v"/>
            </a:pPr>
            <a:r>
              <a:rPr lang="en-AU" sz="3000" dirty="0"/>
              <a:t>She equated “a blessing” with the supply of water in a dry land – the word </a:t>
            </a:r>
            <a:r>
              <a:rPr lang="en-AU" sz="3000" dirty="0">
                <a:solidFill>
                  <a:srgbClr val="00FF00"/>
                </a:solidFill>
              </a:rPr>
              <a:t>“south” </a:t>
            </a:r>
            <a:r>
              <a:rPr lang="en-AU" sz="3000" dirty="0"/>
              <a:t>is </a:t>
            </a:r>
            <a:r>
              <a:rPr lang="en-AU" sz="3000" i="1" dirty="0" err="1"/>
              <a:t>negeb</a:t>
            </a:r>
            <a:r>
              <a:rPr lang="en-AU" sz="3000" dirty="0"/>
              <a:t> – to be parched.</a:t>
            </a:r>
          </a:p>
          <a:p>
            <a:pPr marL="444500" indent="-44450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Font typeface="Wingdings" pitchFamily="2" charset="2"/>
              <a:buChar char="v"/>
            </a:pPr>
            <a:r>
              <a:rPr lang="en-AU" sz="3000" dirty="0"/>
              <a:t>Given the upper and lower springs –</a:t>
            </a:r>
            <a:r>
              <a:rPr lang="en-AU" sz="3000" dirty="0" err="1"/>
              <a:t>fulness</a:t>
            </a:r>
            <a:r>
              <a:rPr lang="en-AU" sz="3000" dirty="0"/>
              <a:t> of blessings of the word of God – </a:t>
            </a:r>
            <a:r>
              <a:rPr lang="en-AU" sz="3000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Eph. 5:26</a:t>
            </a:r>
            <a:r>
              <a:rPr lang="en-AU" sz="3000" dirty="0">
                <a:effectLst>
                  <a:outerShdw blurRad="38100" dist="38100" dir="2700000" algn="tl">
                    <a:srgbClr val="463416"/>
                  </a:outerShdw>
                </a:effectLst>
              </a:rPr>
              <a:t>.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3"/>
          </p:nvPr>
        </p:nvSpPr>
        <p:spPr>
          <a:xfrm>
            <a:off x="0" y="6367173"/>
            <a:ext cx="5292725" cy="549275"/>
          </a:xfrm>
        </p:spPr>
        <p:txBody>
          <a:bodyPr/>
          <a:lstStyle/>
          <a:p>
            <a:r>
              <a:rPr lang="en-AU" dirty="0" smtClean="0"/>
              <a:t>Christ </a:t>
            </a:r>
            <a:r>
              <a:rPr lang="en-AU" dirty="0"/>
              <a:t>in the Judges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301" name="Object 5"/>
          <p:cNvGraphicFramePr>
            <a:graphicFrameLocks noChangeAspect="1"/>
          </p:cNvGraphicFramePr>
          <p:nvPr/>
        </p:nvGraphicFramePr>
        <p:xfrm>
          <a:off x="0" y="765175"/>
          <a:ext cx="8820150" cy="5538788"/>
        </p:xfrm>
        <a:graphic>
          <a:graphicData uri="http://schemas.openxmlformats.org/presentationml/2006/ole">
            <p:oleObj spid="_x0000_s55301" name="Photo Editor Photo" r:id="rId3" imgW="13794125" imgH="8659434" progId="">
              <p:embed/>
            </p:oleObj>
          </a:graphicData>
        </a:graphic>
      </p:graphicFrame>
      <p:sp>
        <p:nvSpPr>
          <p:cNvPr id="5529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AU" sz="4400" dirty="0"/>
              <a:t>Mesopotamia = Babylon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55875" y="5445125"/>
            <a:ext cx="5256213" cy="647700"/>
          </a:xfrm>
          <a:ln w="28575">
            <a:solidFill>
              <a:srgbClr val="000000"/>
            </a:solidFill>
          </a:ln>
        </p:spPr>
        <p:txBody>
          <a:bodyPr/>
          <a:lstStyle/>
          <a:p>
            <a:pPr>
              <a:lnSpc>
                <a:spcPct val="80000"/>
              </a:lnSpc>
            </a:pPr>
            <a:r>
              <a:rPr lang="en-AU" sz="2400" dirty="0">
                <a:ln>
                  <a:solidFill>
                    <a:srgbClr val="002060"/>
                  </a:solidFill>
                </a:ln>
                <a:solidFill>
                  <a:srgbClr val="CC0000"/>
                </a:solidFill>
              </a:rPr>
              <a:t>Mesopotamia means “the highland between the two rivers”</a:t>
            </a:r>
          </a:p>
        </p:txBody>
      </p:sp>
      <p:sp>
        <p:nvSpPr>
          <p:cNvPr id="55302" name="Oval 6"/>
          <p:cNvSpPr>
            <a:spLocks noChangeArrowheads="1"/>
          </p:cNvSpPr>
          <p:nvPr/>
        </p:nvSpPr>
        <p:spPr bwMode="auto">
          <a:xfrm rot="2642896">
            <a:off x="3851275" y="2276475"/>
            <a:ext cx="3455988" cy="1295400"/>
          </a:xfrm>
          <a:prstGeom prst="ellips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5303" name="Freeform 7"/>
          <p:cNvSpPr>
            <a:spLocks/>
          </p:cNvSpPr>
          <p:nvPr/>
        </p:nvSpPr>
        <p:spPr bwMode="auto">
          <a:xfrm>
            <a:off x="2484438" y="2852738"/>
            <a:ext cx="2592387" cy="1296987"/>
          </a:xfrm>
          <a:custGeom>
            <a:avLst/>
            <a:gdLst/>
            <a:ahLst/>
            <a:cxnLst>
              <a:cxn ang="0">
                <a:pos x="1633" y="0"/>
              </a:cxn>
              <a:cxn ang="0">
                <a:pos x="1043" y="454"/>
              </a:cxn>
              <a:cxn ang="0">
                <a:pos x="589" y="681"/>
              </a:cxn>
              <a:cxn ang="0">
                <a:pos x="0" y="817"/>
              </a:cxn>
            </a:cxnLst>
            <a:rect l="0" t="0" r="r" b="b"/>
            <a:pathLst>
              <a:path w="1633" h="817">
                <a:moveTo>
                  <a:pt x="1633" y="0"/>
                </a:moveTo>
                <a:cubicBezTo>
                  <a:pt x="1425" y="170"/>
                  <a:pt x="1217" y="341"/>
                  <a:pt x="1043" y="454"/>
                </a:cubicBezTo>
                <a:cubicBezTo>
                  <a:pt x="869" y="567"/>
                  <a:pt x="763" y="621"/>
                  <a:pt x="589" y="681"/>
                </a:cubicBezTo>
                <a:cubicBezTo>
                  <a:pt x="415" y="741"/>
                  <a:pt x="207" y="779"/>
                  <a:pt x="0" y="817"/>
                </a:cubicBezTo>
              </a:path>
            </a:pathLst>
          </a:custGeom>
          <a:noFill/>
          <a:ln w="254000">
            <a:solidFill>
              <a:srgbClr val="FF00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5304" name="WordArt 8"/>
          <p:cNvSpPr>
            <a:spLocks noChangeArrowheads="1" noChangeShapeType="1" noTextEdit="1"/>
          </p:cNvSpPr>
          <p:nvPr/>
        </p:nvSpPr>
        <p:spPr bwMode="auto">
          <a:xfrm rot="-2096973">
            <a:off x="3163888" y="3213100"/>
            <a:ext cx="3038475" cy="600075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en-US" sz="28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Cushan-risha-thaim</a:t>
            </a:r>
          </a:p>
        </p:txBody>
      </p:sp>
      <p:sp>
        <p:nvSpPr>
          <p:cNvPr id="9" name="Rectangle 26"/>
          <p:cNvSpPr>
            <a:spLocks noGrp="1" noChangeArrowheads="1"/>
          </p:cNvSpPr>
          <p:nvPr>
            <p:ph type="ftr" sz="quarter" idx="3"/>
          </p:nvPr>
        </p:nvSpPr>
        <p:spPr>
          <a:xfrm>
            <a:off x="0" y="6367173"/>
            <a:ext cx="5292725" cy="549275"/>
          </a:xfrm>
        </p:spPr>
        <p:txBody>
          <a:bodyPr/>
          <a:lstStyle/>
          <a:p>
            <a:r>
              <a:rPr lang="en-AU" dirty="0" smtClean="0"/>
              <a:t>Christ </a:t>
            </a:r>
            <a:r>
              <a:rPr lang="en-AU" dirty="0"/>
              <a:t>in the Judges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600" decel="100000"/>
                                        <p:tgtEl>
                                          <p:spTgt spid="553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600" decel="100000" fill="hold"/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00" decel="100000" fill="hold"/>
                                        <p:tgtEl>
                                          <p:spTgt spid="55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00" decel="100000" fill="hold"/>
                                        <p:tgtEl>
                                          <p:spTgt spid="55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1000"/>
                                        <p:tgtEl>
                                          <p:spTgt spid="55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9" grpId="0" uiExpand="1" build="p" animBg="1"/>
      <p:bldP spid="55302" grpId="0" animBg="1"/>
      <p:bldP spid="55303" grpId="0" animBg="1"/>
      <p:bldP spid="5530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77355"/>
            <a:ext cx="9144000" cy="765175"/>
          </a:xfrm>
        </p:spPr>
        <p:txBody>
          <a:bodyPr/>
          <a:lstStyle/>
          <a:p>
            <a:r>
              <a:rPr lang="en-AU" sz="4400" dirty="0" err="1"/>
              <a:t>Othniel’s</a:t>
            </a:r>
            <a:r>
              <a:rPr lang="en-AU" sz="4400" dirty="0"/>
              <a:t> </a:t>
            </a:r>
            <a:r>
              <a:rPr lang="en-AU" sz="4400" dirty="0" smtClean="0"/>
              <a:t>victory over </a:t>
            </a:r>
            <a:r>
              <a:rPr lang="en-AU" sz="4400" dirty="0"/>
              <a:t>Babylon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823" y="822758"/>
            <a:ext cx="8785100" cy="5545137"/>
          </a:xfrm>
        </p:spPr>
        <p:txBody>
          <a:bodyPr/>
          <a:lstStyle/>
          <a:p>
            <a:pPr marL="538163" indent="-538163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Font typeface="Wingdings" pitchFamily="2" charset="2"/>
              <a:buChar char="v"/>
            </a:pPr>
            <a:r>
              <a:rPr lang="en-AU" sz="2900" b="0" dirty="0" err="1">
                <a:solidFill>
                  <a:srgbClr val="00FF00"/>
                </a:solidFill>
                <a:latin typeface="Arial Black" pitchFamily="34" charset="0"/>
              </a:rPr>
              <a:t>Cushan-risha-thaim</a:t>
            </a:r>
            <a:r>
              <a:rPr lang="en-AU" sz="2900" dirty="0">
                <a:solidFill>
                  <a:srgbClr val="00FF00"/>
                </a:solidFill>
              </a:rPr>
              <a:t> </a:t>
            </a:r>
            <a:r>
              <a:rPr lang="en-AU" sz="2900" dirty="0"/>
              <a:t>= “Cush of double wickedness” – </a:t>
            </a:r>
            <a:r>
              <a:rPr lang="en-AU" sz="2900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Judges 3:8,10</a:t>
            </a:r>
            <a:r>
              <a:rPr lang="en-AU" sz="2900" dirty="0">
                <a:effectLst>
                  <a:outerShdw blurRad="38100" dist="38100" dir="2700000" algn="tl">
                    <a:srgbClr val="463416"/>
                  </a:outerShdw>
                </a:effectLst>
              </a:rPr>
              <a:t>.</a:t>
            </a:r>
          </a:p>
          <a:p>
            <a:pPr marL="538163" indent="-538163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Font typeface="Wingdings" pitchFamily="2" charset="2"/>
              <a:buChar char="v"/>
            </a:pPr>
            <a:r>
              <a:rPr lang="en-AU" sz="2900" dirty="0"/>
              <a:t>King of Mesopotamia = “highland of the two rivers”; i.e. the area of ancient Babylon – </a:t>
            </a:r>
            <a:r>
              <a:rPr lang="en-AU" sz="2900" dirty="0">
                <a:solidFill>
                  <a:srgbClr val="FFFF00"/>
                </a:solidFill>
              </a:rPr>
              <a:t>the original Cush</a:t>
            </a:r>
            <a:r>
              <a:rPr lang="en-AU" sz="2900" dirty="0"/>
              <a:t> – </a:t>
            </a:r>
            <a:r>
              <a:rPr lang="en-AU" sz="2900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Gen. 2:13; 10:10</a:t>
            </a:r>
            <a:r>
              <a:rPr lang="en-AU" sz="2900" dirty="0"/>
              <a:t>. This is where the kingdom of men was first established. Its founder was Nimrod, son of </a:t>
            </a:r>
            <a:r>
              <a:rPr lang="en-AU" sz="2900" dirty="0">
                <a:solidFill>
                  <a:srgbClr val="FFFF00"/>
                </a:solidFill>
              </a:rPr>
              <a:t>Cush</a:t>
            </a:r>
            <a:r>
              <a:rPr lang="en-AU" sz="2900" dirty="0"/>
              <a:t> – </a:t>
            </a:r>
            <a:r>
              <a:rPr lang="en-AU" sz="2900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Gen. 10:8</a:t>
            </a:r>
            <a:r>
              <a:rPr lang="en-AU" sz="2900" dirty="0"/>
              <a:t>.</a:t>
            </a:r>
          </a:p>
          <a:p>
            <a:pPr marL="538163" indent="-538163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Font typeface="Wingdings" pitchFamily="2" charset="2"/>
              <a:buChar char="v"/>
            </a:pPr>
            <a:r>
              <a:rPr lang="en-AU" sz="2900" dirty="0" err="1"/>
              <a:t>Cushan-risha-thaim</a:t>
            </a:r>
            <a:r>
              <a:rPr lang="en-AU" sz="2900" dirty="0"/>
              <a:t> is a type of “Babylon the great” in its final manifestation in opposition to the rule of Christ – </a:t>
            </a:r>
            <a:r>
              <a:rPr lang="en-AU" sz="2900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Rev. 17:3-5; 12-14</a:t>
            </a:r>
            <a:r>
              <a:rPr lang="en-AU" sz="2900" dirty="0"/>
              <a:t>.</a:t>
            </a:r>
          </a:p>
          <a:p>
            <a:pPr marL="538163" indent="-538163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Font typeface="Wingdings" pitchFamily="2" charset="2"/>
              <a:buChar char="v"/>
            </a:pPr>
            <a:r>
              <a:rPr lang="en-AU" sz="2900" dirty="0" err="1"/>
              <a:t>Othniel’s</a:t>
            </a:r>
            <a:r>
              <a:rPr lang="en-AU" sz="2900" dirty="0"/>
              <a:t> triumph and 40 years rest types Christ’s victory and the Millennial ‘rest’.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3"/>
          </p:nvPr>
        </p:nvSpPr>
        <p:spPr>
          <a:xfrm>
            <a:off x="0" y="6367173"/>
            <a:ext cx="5292725" cy="549275"/>
          </a:xfrm>
        </p:spPr>
        <p:txBody>
          <a:bodyPr/>
          <a:lstStyle/>
          <a:p>
            <a:r>
              <a:rPr lang="en-AU" dirty="0" smtClean="0"/>
              <a:t>Christ </a:t>
            </a:r>
            <a:r>
              <a:rPr lang="en-AU" dirty="0"/>
              <a:t>in the Judges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5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6"/>
          <p:cNvSpPr>
            <a:spLocks noGrp="1" noChangeArrowheads="1"/>
          </p:cNvSpPr>
          <p:nvPr>
            <p:ph type="ftr" sz="quarter" idx="3"/>
          </p:nvPr>
        </p:nvSpPr>
        <p:spPr>
          <a:xfrm>
            <a:off x="0" y="6367173"/>
            <a:ext cx="5292725" cy="549275"/>
          </a:xfrm>
        </p:spPr>
        <p:txBody>
          <a:bodyPr/>
          <a:lstStyle/>
          <a:p>
            <a:r>
              <a:rPr lang="en-AU" dirty="0" smtClean="0"/>
              <a:t>Christ </a:t>
            </a:r>
            <a:r>
              <a:rPr lang="en-AU" dirty="0"/>
              <a:t>in the Judges</a:t>
            </a:r>
          </a:p>
        </p:txBody>
      </p:sp>
      <p:sp>
        <p:nvSpPr>
          <p:cNvPr id="849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288" y="981075"/>
            <a:ext cx="8497887" cy="1512888"/>
          </a:xfrm>
        </p:spPr>
        <p:txBody>
          <a:bodyPr/>
          <a:lstStyle/>
          <a:p>
            <a:r>
              <a:rPr lang="en-AU" sz="4800"/>
              <a:t>Next study… God willing</a:t>
            </a:r>
          </a:p>
        </p:txBody>
      </p:sp>
      <p:sp>
        <p:nvSpPr>
          <p:cNvPr id="84995" name="Text Box 3"/>
          <p:cNvSpPr txBox="1">
            <a:spLocks noChangeArrowheads="1"/>
          </p:cNvSpPr>
          <p:nvPr/>
        </p:nvSpPr>
        <p:spPr bwMode="auto">
          <a:xfrm>
            <a:off x="250825" y="2420938"/>
            <a:ext cx="84963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AU" sz="8000" b="1" dirty="0">
                <a:ln>
                  <a:solidFill>
                    <a:schemeClr val="tx1"/>
                  </a:solidFill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itchFamily="66" charset="0"/>
              </a:rPr>
              <a:t>“Ehud </a:t>
            </a:r>
            <a:r>
              <a:rPr lang="en-AU" sz="8000" b="1" dirty="0" smtClean="0">
                <a:ln>
                  <a:solidFill>
                    <a:schemeClr val="tx1"/>
                  </a:solidFill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itchFamily="66" charset="0"/>
              </a:rPr>
              <a:t>and the atoning work of Christ”</a:t>
            </a:r>
            <a:endParaRPr lang="en-AU" sz="8000" b="1" dirty="0">
              <a:ln>
                <a:solidFill>
                  <a:schemeClr val="tx1"/>
                </a:solidFill>
              </a:ln>
              <a:solidFill>
                <a:srgbClr val="FF0066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981075"/>
          </a:xfrm>
        </p:spPr>
        <p:txBody>
          <a:bodyPr/>
          <a:lstStyle/>
          <a:p>
            <a:r>
              <a:rPr lang="en-AU" sz="4400" dirty="0" smtClean="0"/>
              <a:t>...</a:t>
            </a:r>
            <a:endParaRPr lang="en-AU" sz="4400" dirty="0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1520" y="908050"/>
            <a:ext cx="8712968" cy="5401270"/>
          </a:xfrm>
        </p:spPr>
        <p:txBody>
          <a:bodyPr/>
          <a:lstStyle/>
          <a:p>
            <a:pPr marL="568325" indent="-568325">
              <a:buClr>
                <a:srgbClr val="FFFF00"/>
              </a:buClr>
              <a:buFont typeface="Wingdings" pitchFamily="2" charset="2"/>
              <a:buChar char="v"/>
            </a:pPr>
            <a:endParaRPr lang="en-AU" sz="3200" dirty="0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3"/>
          </p:nvPr>
        </p:nvSpPr>
        <p:spPr>
          <a:xfrm>
            <a:off x="0" y="6367173"/>
            <a:ext cx="5292725" cy="549275"/>
          </a:xfrm>
        </p:spPr>
        <p:txBody>
          <a:bodyPr/>
          <a:lstStyle/>
          <a:p>
            <a:r>
              <a:rPr lang="en-AU" dirty="0"/>
              <a:t>Christ in the Judges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AU"/>
              <a:t>The Judges of Israel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388" y="981075"/>
            <a:ext cx="8785225" cy="5603875"/>
          </a:xfrm>
          <a:noFill/>
          <a:ln/>
        </p:spPr>
        <p:txBody>
          <a:bodyPr/>
          <a:lstStyle/>
          <a:p>
            <a:pPr marL="450850" indent="-450850">
              <a:buClr>
                <a:schemeClr val="hlink"/>
              </a:buClr>
              <a:buFont typeface="Wingdings" pitchFamily="2" charset="2"/>
              <a:buChar char="q"/>
            </a:pPr>
            <a:endParaRPr lang="en-AU"/>
          </a:p>
          <a:p>
            <a:pPr marL="450850" indent="-450850"/>
            <a:endParaRPr lang="en-AU"/>
          </a:p>
        </p:txBody>
      </p:sp>
      <p:pic>
        <p:nvPicPr>
          <p:cNvPr id="102406" name="Picture 6" descr="Map of Judges"/>
          <p:cNvPicPr>
            <a:picLocks noChangeAspect="1" noChangeArrowheads="1"/>
          </p:cNvPicPr>
          <p:nvPr/>
        </p:nvPicPr>
        <p:blipFill>
          <a:blip r:embed="rId2" cstate="print"/>
          <a:srcRect l="14831"/>
          <a:stretch>
            <a:fillRect/>
          </a:stretch>
        </p:blipFill>
        <p:spPr bwMode="auto">
          <a:xfrm>
            <a:off x="0" y="-12700"/>
            <a:ext cx="6408738" cy="6899275"/>
          </a:xfrm>
          <a:prstGeom prst="rect">
            <a:avLst/>
          </a:prstGeom>
          <a:noFill/>
        </p:spPr>
      </p:pic>
      <p:sp>
        <p:nvSpPr>
          <p:cNvPr id="10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925" y="-242888"/>
            <a:ext cx="2700338" cy="2579688"/>
          </a:xfrm>
        </p:spPr>
        <p:txBody>
          <a:bodyPr/>
          <a:lstStyle/>
          <a:p>
            <a:pPr algn="l"/>
            <a:r>
              <a:rPr lang="en-AU" sz="3200" b="0">
                <a:solidFill>
                  <a:srgbClr val="000000"/>
                </a:solidFill>
                <a:effectLst/>
                <a:latin typeface="Arial Black" pitchFamily="34" charset="0"/>
              </a:rPr>
              <a:t>Where the Judges ruled in Israel</a:t>
            </a:r>
          </a:p>
        </p:txBody>
      </p:sp>
      <p:sp>
        <p:nvSpPr>
          <p:cNvPr id="102408" name="Text Box 8"/>
          <p:cNvSpPr txBox="1">
            <a:spLocks noChangeArrowheads="1"/>
          </p:cNvSpPr>
          <p:nvPr/>
        </p:nvSpPr>
        <p:spPr bwMode="auto">
          <a:xfrm>
            <a:off x="6402643" y="332656"/>
            <a:ext cx="2699792" cy="629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</a:pPr>
            <a:r>
              <a:rPr lang="en-US" sz="2800" b="1" dirty="0" smtClean="0">
                <a:solidFill>
                  <a:srgbClr val="00FF00"/>
                </a:solidFill>
              </a:rPr>
              <a:t>The period of the Kings was about to commence when all the tribes would gain a cohesiveness under a central administration which had not existed during the whole period of the Judges.</a:t>
            </a:r>
            <a:endParaRPr lang="en-AU" sz="2800" b="1" dirty="0">
              <a:solidFill>
                <a:srgbClr val="00FF00"/>
              </a:solidFill>
            </a:endParaRPr>
          </a:p>
        </p:txBody>
      </p:sp>
      <p:pic>
        <p:nvPicPr>
          <p:cNvPr id="6348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60147" y="5733256"/>
            <a:ext cx="1183661" cy="55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44624"/>
            <a:ext cx="1261113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139952" y="3940278"/>
            <a:ext cx="2232248" cy="291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400" b="1" dirty="0" smtClean="0">
                <a:ln w="3175">
                  <a:solidFill>
                    <a:srgbClr val="FF0000"/>
                  </a:solidFill>
                </a:ln>
                <a:solidFill>
                  <a:srgbClr val="000000"/>
                </a:solidFill>
              </a:rPr>
              <a:t>Raised up in local areas where problems existed, the Judges did not always influence the whole nation</a:t>
            </a:r>
            <a:endParaRPr lang="en-US" sz="2400" b="1" dirty="0">
              <a:ln w="3175">
                <a:solidFill>
                  <a:srgbClr val="FF0000"/>
                </a:solidFill>
              </a:ln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4974"/>
            <a:ext cx="9144000" cy="765175"/>
          </a:xfrm>
        </p:spPr>
        <p:txBody>
          <a:bodyPr/>
          <a:lstStyle/>
          <a:p>
            <a:r>
              <a:rPr lang="en-AU" sz="4400" dirty="0" smtClean="0"/>
              <a:t>Christ </a:t>
            </a:r>
            <a:r>
              <a:rPr lang="en-AU" sz="4400" dirty="0"/>
              <a:t>in the Judges</a:t>
            </a:r>
          </a:p>
        </p:txBody>
      </p:sp>
      <p:sp>
        <p:nvSpPr>
          <p:cNvPr id="89091" name="Rectangle 3"/>
          <p:cNvSpPr>
            <a:spLocks noChangeArrowheads="1"/>
          </p:cNvSpPr>
          <p:nvPr/>
        </p:nvSpPr>
        <p:spPr bwMode="auto">
          <a:xfrm>
            <a:off x="323850" y="2230139"/>
            <a:ext cx="6624638" cy="5762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AU" sz="2800">
                <a:solidFill>
                  <a:srgbClr val="000000"/>
                </a:solidFill>
                <a:latin typeface="Arial Black" pitchFamily="34" charset="0"/>
              </a:rPr>
              <a:t>Othniel</a:t>
            </a:r>
          </a:p>
        </p:txBody>
      </p:sp>
      <p:sp>
        <p:nvSpPr>
          <p:cNvPr id="89092" name="Rectangle 4"/>
          <p:cNvSpPr>
            <a:spLocks noChangeArrowheads="1"/>
          </p:cNvSpPr>
          <p:nvPr/>
        </p:nvSpPr>
        <p:spPr bwMode="auto">
          <a:xfrm>
            <a:off x="323850" y="2877839"/>
            <a:ext cx="2952750" cy="576263"/>
          </a:xfrm>
          <a:prstGeom prst="rect">
            <a:avLst/>
          </a:prstGeom>
          <a:solidFill>
            <a:srgbClr val="D6009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AU" sz="2800">
                <a:solidFill>
                  <a:srgbClr val="000000"/>
                </a:solidFill>
                <a:latin typeface="Arial Black" pitchFamily="34" charset="0"/>
              </a:rPr>
              <a:t>Ehud</a:t>
            </a:r>
          </a:p>
        </p:txBody>
      </p:sp>
      <p:sp>
        <p:nvSpPr>
          <p:cNvPr id="89093" name="Rectangle 5"/>
          <p:cNvSpPr>
            <a:spLocks noChangeArrowheads="1"/>
          </p:cNvSpPr>
          <p:nvPr/>
        </p:nvSpPr>
        <p:spPr bwMode="auto">
          <a:xfrm>
            <a:off x="323850" y="3527127"/>
            <a:ext cx="3384550" cy="576262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AU" sz="2800">
                <a:solidFill>
                  <a:srgbClr val="000000"/>
                </a:solidFill>
                <a:latin typeface="Arial Black" pitchFamily="34" charset="0"/>
              </a:rPr>
              <a:t>Deborah &amp; Barak</a:t>
            </a:r>
          </a:p>
        </p:txBody>
      </p:sp>
      <p:sp>
        <p:nvSpPr>
          <p:cNvPr id="89094" name="Rectangle 6"/>
          <p:cNvSpPr>
            <a:spLocks noChangeArrowheads="1"/>
          </p:cNvSpPr>
          <p:nvPr/>
        </p:nvSpPr>
        <p:spPr bwMode="auto">
          <a:xfrm>
            <a:off x="323850" y="4174827"/>
            <a:ext cx="6985000" cy="57626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AU" sz="2800">
                <a:solidFill>
                  <a:srgbClr val="000000"/>
                </a:solidFill>
                <a:latin typeface="Arial Black" pitchFamily="34" charset="0"/>
              </a:rPr>
              <a:t>Gideon</a:t>
            </a:r>
          </a:p>
        </p:txBody>
      </p:sp>
      <p:sp>
        <p:nvSpPr>
          <p:cNvPr id="89095" name="Rectangle 7"/>
          <p:cNvSpPr>
            <a:spLocks noChangeArrowheads="1"/>
          </p:cNvSpPr>
          <p:nvPr/>
        </p:nvSpPr>
        <p:spPr bwMode="auto">
          <a:xfrm>
            <a:off x="2268538" y="4822527"/>
            <a:ext cx="4032250" cy="5762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AU" sz="2800">
                <a:solidFill>
                  <a:srgbClr val="000000"/>
                </a:solidFill>
                <a:latin typeface="Arial Black" pitchFamily="34" charset="0"/>
              </a:rPr>
              <a:t>Abimelech</a:t>
            </a:r>
          </a:p>
        </p:txBody>
      </p:sp>
      <p:sp>
        <p:nvSpPr>
          <p:cNvPr id="89096" name="Rectangle 8"/>
          <p:cNvSpPr>
            <a:spLocks noChangeArrowheads="1"/>
          </p:cNvSpPr>
          <p:nvPr/>
        </p:nvSpPr>
        <p:spPr bwMode="auto">
          <a:xfrm>
            <a:off x="323850" y="5470227"/>
            <a:ext cx="1944688" cy="576262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AU" sz="2800">
                <a:solidFill>
                  <a:srgbClr val="000000"/>
                </a:solidFill>
                <a:latin typeface="Arial Black" pitchFamily="34" charset="0"/>
              </a:rPr>
              <a:t>Jephthah</a:t>
            </a:r>
          </a:p>
        </p:txBody>
      </p:sp>
      <p:sp>
        <p:nvSpPr>
          <p:cNvPr id="89097" name="Rectangle 9"/>
          <p:cNvSpPr>
            <a:spLocks noChangeArrowheads="1"/>
          </p:cNvSpPr>
          <p:nvPr/>
        </p:nvSpPr>
        <p:spPr bwMode="auto">
          <a:xfrm>
            <a:off x="5580063" y="3527127"/>
            <a:ext cx="936625" cy="576262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9098" name="Rectangle 10"/>
          <p:cNvSpPr>
            <a:spLocks noChangeArrowheads="1"/>
          </p:cNvSpPr>
          <p:nvPr/>
        </p:nvSpPr>
        <p:spPr bwMode="auto">
          <a:xfrm>
            <a:off x="5797550" y="5470227"/>
            <a:ext cx="3095625" cy="576262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9099" name="Text Box 11"/>
          <p:cNvSpPr txBox="1">
            <a:spLocks noChangeArrowheads="1"/>
          </p:cNvSpPr>
          <p:nvPr/>
        </p:nvSpPr>
        <p:spPr bwMode="auto">
          <a:xfrm>
            <a:off x="34925" y="1253827"/>
            <a:ext cx="14605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AU" sz="2800">
                <a:latin typeface="Impact" pitchFamily="34" charset="0"/>
              </a:rPr>
              <a:t>Death of Christ</a:t>
            </a:r>
          </a:p>
        </p:txBody>
      </p:sp>
      <p:sp>
        <p:nvSpPr>
          <p:cNvPr id="89100" name="Text Box 12"/>
          <p:cNvSpPr txBox="1">
            <a:spLocks noChangeArrowheads="1"/>
          </p:cNvSpPr>
          <p:nvPr/>
        </p:nvSpPr>
        <p:spPr bwMode="auto">
          <a:xfrm>
            <a:off x="2292350" y="1711027"/>
            <a:ext cx="16319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AU" sz="2800">
                <a:latin typeface="Impact" pitchFamily="34" charset="0"/>
              </a:rPr>
              <a:t>Dark ages</a:t>
            </a:r>
          </a:p>
        </p:txBody>
      </p:sp>
      <p:sp>
        <p:nvSpPr>
          <p:cNvPr id="89101" name="Text Box 13"/>
          <p:cNvSpPr txBox="1">
            <a:spLocks noChangeArrowheads="1"/>
          </p:cNvSpPr>
          <p:nvPr/>
        </p:nvSpPr>
        <p:spPr bwMode="auto">
          <a:xfrm>
            <a:off x="4683125" y="1711027"/>
            <a:ext cx="20494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AU" sz="2800">
                <a:latin typeface="Impact" pitchFamily="34" charset="0"/>
              </a:rPr>
              <a:t>Armageddon</a:t>
            </a:r>
          </a:p>
        </p:txBody>
      </p:sp>
      <p:sp>
        <p:nvSpPr>
          <p:cNvPr id="89102" name="Text Box 14"/>
          <p:cNvSpPr txBox="1">
            <a:spLocks noChangeArrowheads="1"/>
          </p:cNvSpPr>
          <p:nvPr/>
        </p:nvSpPr>
        <p:spPr bwMode="auto">
          <a:xfrm>
            <a:off x="6834188" y="1725314"/>
            <a:ext cx="18415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AU" sz="2800">
                <a:latin typeface="Impact" pitchFamily="34" charset="0"/>
              </a:rPr>
              <a:t>Millennium</a:t>
            </a:r>
          </a:p>
        </p:txBody>
      </p:sp>
      <p:sp>
        <p:nvSpPr>
          <p:cNvPr id="89103" name="Text Box 15"/>
          <p:cNvSpPr txBox="1">
            <a:spLocks noChangeArrowheads="1"/>
          </p:cNvSpPr>
          <p:nvPr/>
        </p:nvSpPr>
        <p:spPr bwMode="auto">
          <a:xfrm>
            <a:off x="7885113" y="6078239"/>
            <a:ext cx="1295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AU" sz="2800">
                <a:latin typeface="Impact" pitchFamily="34" charset="0"/>
              </a:rPr>
              <a:t>The End</a:t>
            </a:r>
          </a:p>
        </p:txBody>
      </p:sp>
      <p:sp>
        <p:nvSpPr>
          <p:cNvPr id="89104" name="Text Box 16"/>
          <p:cNvSpPr txBox="1">
            <a:spLocks noChangeArrowheads="1"/>
          </p:cNvSpPr>
          <p:nvPr/>
        </p:nvSpPr>
        <p:spPr bwMode="auto">
          <a:xfrm>
            <a:off x="107950" y="717252"/>
            <a:ext cx="89455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AU" sz="2800" dirty="0">
                <a:ln>
                  <a:solidFill>
                    <a:schemeClr val="tx1"/>
                  </a:solidFill>
                </a:ln>
                <a:solidFill>
                  <a:srgbClr val="00FFFF"/>
                </a:solidFill>
                <a:latin typeface="Arial Black" pitchFamily="34" charset="0"/>
              </a:rPr>
              <a:t>The periods covered by the types in the book</a:t>
            </a:r>
          </a:p>
        </p:txBody>
      </p:sp>
      <p:sp>
        <p:nvSpPr>
          <p:cNvPr id="89105" name="Line 17"/>
          <p:cNvSpPr>
            <a:spLocks noChangeShapeType="1"/>
          </p:cNvSpPr>
          <p:nvPr/>
        </p:nvSpPr>
        <p:spPr bwMode="auto">
          <a:xfrm>
            <a:off x="0" y="1222077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9106" name="Line 18"/>
          <p:cNvSpPr>
            <a:spLocks noChangeShapeType="1"/>
          </p:cNvSpPr>
          <p:nvPr/>
        </p:nvSpPr>
        <p:spPr bwMode="auto">
          <a:xfrm>
            <a:off x="5940425" y="2157114"/>
            <a:ext cx="0" cy="4105275"/>
          </a:xfrm>
          <a:prstGeom prst="line">
            <a:avLst/>
          </a:prstGeom>
          <a:noFill/>
          <a:ln w="57150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9107" name="Line 19"/>
          <p:cNvSpPr>
            <a:spLocks noChangeShapeType="1"/>
          </p:cNvSpPr>
          <p:nvPr/>
        </p:nvSpPr>
        <p:spPr bwMode="auto">
          <a:xfrm>
            <a:off x="250825" y="2157114"/>
            <a:ext cx="0" cy="4105275"/>
          </a:xfrm>
          <a:prstGeom prst="line">
            <a:avLst/>
          </a:prstGeom>
          <a:noFill/>
          <a:ln w="57150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9108" name="Line 20"/>
          <p:cNvSpPr>
            <a:spLocks noChangeShapeType="1"/>
          </p:cNvSpPr>
          <p:nvPr/>
        </p:nvSpPr>
        <p:spPr bwMode="auto">
          <a:xfrm>
            <a:off x="8964613" y="2085677"/>
            <a:ext cx="0" cy="4105275"/>
          </a:xfrm>
          <a:prstGeom prst="line">
            <a:avLst/>
          </a:prstGeom>
          <a:noFill/>
          <a:ln w="57150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9109" name="Rectangle 21"/>
          <p:cNvSpPr>
            <a:spLocks noChangeArrowheads="1"/>
          </p:cNvSpPr>
          <p:nvPr/>
        </p:nvSpPr>
        <p:spPr bwMode="auto">
          <a:xfrm>
            <a:off x="7740650" y="2877839"/>
            <a:ext cx="1152525" cy="576263"/>
          </a:xfrm>
          <a:prstGeom prst="rect">
            <a:avLst/>
          </a:prstGeom>
          <a:solidFill>
            <a:srgbClr val="D6009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2800">
              <a:solidFill>
                <a:srgbClr val="000000"/>
              </a:solidFill>
              <a:latin typeface="Arial Black" pitchFamily="34" charset="0"/>
            </a:endParaRPr>
          </a:p>
        </p:txBody>
      </p:sp>
      <p:sp>
        <p:nvSpPr>
          <p:cNvPr id="23" name="Rectangle 26"/>
          <p:cNvSpPr>
            <a:spLocks noGrp="1" noChangeArrowheads="1"/>
          </p:cNvSpPr>
          <p:nvPr>
            <p:ph type="ftr" sz="quarter" idx="3"/>
          </p:nvPr>
        </p:nvSpPr>
        <p:spPr>
          <a:xfrm>
            <a:off x="0" y="6367173"/>
            <a:ext cx="5292725" cy="549275"/>
          </a:xfrm>
        </p:spPr>
        <p:txBody>
          <a:bodyPr/>
          <a:lstStyle/>
          <a:p>
            <a:r>
              <a:rPr lang="en-AU" dirty="0" smtClean="0"/>
              <a:t>Christ </a:t>
            </a:r>
            <a:r>
              <a:rPr lang="en-AU" dirty="0"/>
              <a:t>in the Judges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"/>
            <a:ext cx="9144000" cy="908720"/>
          </a:xfrm>
        </p:spPr>
        <p:txBody>
          <a:bodyPr/>
          <a:lstStyle/>
          <a:p>
            <a:r>
              <a:rPr lang="en-AU" sz="4400" dirty="0" smtClean="0"/>
              <a:t>The case of </a:t>
            </a:r>
            <a:r>
              <a:rPr lang="en-AU" sz="4400" dirty="0" err="1" smtClean="0"/>
              <a:t>Shamgar</a:t>
            </a:r>
            <a:endParaRPr lang="en-AU" sz="4400" dirty="0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1802" y="795147"/>
            <a:ext cx="8784976" cy="5472608"/>
          </a:xfrm>
        </p:spPr>
        <p:txBody>
          <a:bodyPr/>
          <a:lstStyle/>
          <a:p>
            <a:pPr marL="568325" indent="-568325">
              <a:buClr>
                <a:srgbClr val="FFFF00"/>
              </a:buClr>
              <a:buFont typeface="Wingdings" pitchFamily="2" charset="2"/>
              <a:buChar char="v"/>
            </a:pPr>
            <a:r>
              <a:rPr lang="en-AU" sz="3200" dirty="0" smtClean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Judges 3:31 </a:t>
            </a:r>
            <a:r>
              <a:rPr lang="en-AU" sz="3200" dirty="0" smtClean="0"/>
              <a:t>– </a:t>
            </a:r>
            <a:r>
              <a:rPr lang="en-AU" sz="3200" dirty="0" err="1" smtClean="0"/>
              <a:t>Shamgar</a:t>
            </a:r>
            <a:r>
              <a:rPr lang="en-AU" sz="3200" dirty="0" smtClean="0"/>
              <a:t> performed ‘Samson-like’ feats – Why is there only one verse to recount his story?</a:t>
            </a:r>
          </a:p>
          <a:p>
            <a:pPr marL="568325" indent="-568325">
              <a:buClr>
                <a:srgbClr val="FFFF00"/>
              </a:buClr>
              <a:buFont typeface="Wingdings" pitchFamily="2" charset="2"/>
              <a:buChar char="v"/>
            </a:pPr>
            <a:r>
              <a:rPr lang="en-AU" sz="3200" dirty="0" smtClean="0"/>
              <a:t>The answer is simple!</a:t>
            </a:r>
          </a:p>
          <a:p>
            <a:pPr marL="568325" indent="-568325">
              <a:buClr>
                <a:srgbClr val="FFFF00"/>
              </a:buClr>
              <a:buFont typeface="Wingdings" pitchFamily="2" charset="2"/>
              <a:buChar char="v"/>
            </a:pPr>
            <a:r>
              <a:rPr lang="en-AU" sz="3200" dirty="0" smtClean="0"/>
              <a:t>Judges is not history. It is prophecy!</a:t>
            </a:r>
          </a:p>
          <a:p>
            <a:pPr marL="568325" indent="-568325">
              <a:buClr>
                <a:srgbClr val="FFFF00"/>
              </a:buClr>
              <a:buFont typeface="Wingdings" pitchFamily="2" charset="2"/>
              <a:buChar char="v"/>
            </a:pPr>
            <a:r>
              <a:rPr lang="en-AU" sz="3200" dirty="0" err="1" smtClean="0"/>
              <a:t>Shamgar</a:t>
            </a:r>
            <a:r>
              <a:rPr lang="en-AU" sz="3200" dirty="0" smtClean="0"/>
              <a:t> was not a type of Christ like some others who followed him.</a:t>
            </a:r>
          </a:p>
          <a:p>
            <a:pPr marL="568325" indent="-568325">
              <a:buClr>
                <a:srgbClr val="FFFF00"/>
              </a:buClr>
              <a:buFont typeface="Wingdings" pitchFamily="2" charset="2"/>
              <a:buChar char="v"/>
            </a:pPr>
            <a:r>
              <a:rPr lang="en-AU" sz="3200" dirty="0" smtClean="0">
                <a:ln>
                  <a:solidFill>
                    <a:schemeClr val="tx1"/>
                  </a:solidFill>
                </a:ln>
                <a:solidFill>
                  <a:srgbClr val="00FFFF"/>
                </a:solidFill>
              </a:rPr>
              <a:t>Rule of thumb </a:t>
            </a:r>
            <a:r>
              <a:rPr lang="en-AU" sz="3200" dirty="0" smtClean="0"/>
              <a:t>– Where there is a substantial record of a judge they are a type of Christ.</a:t>
            </a:r>
            <a:endParaRPr lang="en-AU" sz="3200" dirty="0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3"/>
          </p:nvPr>
        </p:nvSpPr>
        <p:spPr>
          <a:xfrm>
            <a:off x="0" y="6367173"/>
            <a:ext cx="5292725" cy="549275"/>
          </a:xfrm>
        </p:spPr>
        <p:txBody>
          <a:bodyPr/>
          <a:lstStyle/>
          <a:p>
            <a:r>
              <a:rPr lang="en-AU" dirty="0" smtClean="0"/>
              <a:t>Christ </a:t>
            </a:r>
            <a:r>
              <a:rPr lang="en-AU" dirty="0"/>
              <a:t>in the Judges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7375"/>
            <a:ext cx="9144000" cy="765175"/>
          </a:xfrm>
        </p:spPr>
        <p:txBody>
          <a:bodyPr/>
          <a:lstStyle/>
          <a:p>
            <a:r>
              <a:rPr lang="en-AU" sz="4000" dirty="0"/>
              <a:t>Two </a:t>
            </a:r>
            <a:r>
              <a:rPr lang="en-AU" sz="4000" dirty="0" smtClean="0"/>
              <a:t>basic misconceptions</a:t>
            </a:r>
            <a:r>
              <a:rPr lang="en-AU" dirty="0" smtClean="0"/>
              <a:t> </a:t>
            </a:r>
            <a:r>
              <a:rPr lang="en-AU" dirty="0"/>
              <a:t>– </a:t>
            </a:r>
            <a:r>
              <a:rPr lang="en-AU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</a:rPr>
              <a:t>Jud. 1:1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0825" y="908198"/>
            <a:ext cx="8713788" cy="5401122"/>
          </a:xfrm>
        </p:spPr>
        <p:txBody>
          <a:bodyPr/>
          <a:lstStyle/>
          <a:p>
            <a:pPr marL="533400" indent="-533400"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Font typeface="Wingdings" pitchFamily="2" charset="2"/>
              <a:buChar char="v"/>
            </a:pPr>
            <a:r>
              <a:rPr lang="en-AU" dirty="0"/>
              <a:t>Consider the chronological order of </a:t>
            </a:r>
            <a:r>
              <a:rPr lang="en-AU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Judges 1</a:t>
            </a:r>
            <a:r>
              <a:rPr lang="en-AU" dirty="0"/>
              <a:t> – hence the position of </a:t>
            </a:r>
            <a:r>
              <a:rPr lang="en-AU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Judges 1:1</a:t>
            </a:r>
            <a:r>
              <a:rPr lang="en-AU" dirty="0"/>
              <a:t>.</a:t>
            </a:r>
          </a:p>
          <a:p>
            <a:pPr marL="533400" indent="-533400">
              <a:spcBef>
                <a:spcPts val="0"/>
              </a:spcBef>
              <a:spcAft>
                <a:spcPts val="600"/>
              </a:spcAft>
              <a:buFontTx/>
              <a:buAutoNum type="arabicPeriod"/>
            </a:pPr>
            <a:r>
              <a:rPr lang="en-AU" dirty="0"/>
              <a:t>“Who shall go up </a:t>
            </a:r>
            <a:r>
              <a:rPr lang="en-AU" b="0" dirty="0">
                <a:solidFill>
                  <a:srgbClr val="00FF00"/>
                </a:solidFill>
                <a:latin typeface="Arial Black" pitchFamily="34" charset="0"/>
              </a:rPr>
              <a:t>for us</a:t>
            </a:r>
            <a:r>
              <a:rPr lang="en-AU" dirty="0"/>
              <a:t> against the Canaanites…”</a:t>
            </a:r>
          </a:p>
          <a:p>
            <a:pPr marL="533400" indent="-533400">
              <a:spcBef>
                <a:spcPts val="0"/>
              </a:spcBef>
              <a:spcAft>
                <a:spcPts val="600"/>
              </a:spcAft>
              <a:buFontTx/>
              <a:buAutoNum type="arabicPeriod"/>
            </a:pPr>
            <a:r>
              <a:rPr lang="en-AU" dirty="0"/>
              <a:t>“…</a:t>
            </a:r>
            <a:r>
              <a:rPr lang="en-AU" b="0" dirty="0">
                <a:solidFill>
                  <a:srgbClr val="00FF00"/>
                </a:solidFill>
                <a:latin typeface="Arial Black" pitchFamily="34" charset="0"/>
              </a:rPr>
              <a:t>first</a:t>
            </a:r>
            <a:r>
              <a:rPr lang="en-AU" dirty="0"/>
              <a:t>, to fight against them?”</a:t>
            </a:r>
          </a:p>
          <a:p>
            <a:pPr marL="533400" indent="-533400"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Font typeface="Wingdings" pitchFamily="2" charset="2"/>
              <a:buChar char="v"/>
            </a:pPr>
            <a:r>
              <a:rPr lang="en-AU" sz="3200" b="0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latin typeface="Arial Black" pitchFamily="34" charset="0"/>
              </a:rPr>
              <a:t>Israel incorrect on two counts:</a:t>
            </a:r>
          </a:p>
          <a:p>
            <a:pPr marL="533400" indent="-533400"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Font typeface="Wingdings" pitchFamily="2" charset="2"/>
              <a:buAutoNum type="arabicPeriod"/>
            </a:pPr>
            <a:r>
              <a:rPr lang="en-AU" dirty="0"/>
              <a:t>Responsibility of “</a:t>
            </a:r>
            <a:r>
              <a:rPr lang="en-AU" dirty="0">
                <a:solidFill>
                  <a:srgbClr val="00FF00"/>
                </a:solidFill>
              </a:rPr>
              <a:t>every man</a:t>
            </a:r>
            <a:r>
              <a:rPr lang="en-AU" dirty="0"/>
              <a:t>” to go up and seize his inheritance – </a:t>
            </a:r>
            <a:r>
              <a:rPr lang="en-AU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Josh. 24:28</a:t>
            </a:r>
            <a:r>
              <a:rPr lang="en-AU" dirty="0"/>
              <a:t>; </a:t>
            </a:r>
            <a:r>
              <a:rPr lang="en-AU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Judges 2:6</a:t>
            </a:r>
            <a:r>
              <a:rPr lang="en-AU" dirty="0"/>
              <a:t>.</a:t>
            </a:r>
          </a:p>
          <a:p>
            <a:pPr marL="533400" indent="-533400"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Font typeface="Wingdings" pitchFamily="2" charset="2"/>
              <a:buAutoNum type="arabicPeriod"/>
            </a:pPr>
            <a:r>
              <a:rPr lang="en-AU" dirty="0"/>
              <a:t>Yahweh had already gone up “</a:t>
            </a:r>
            <a:r>
              <a:rPr lang="en-AU" dirty="0">
                <a:solidFill>
                  <a:srgbClr val="00FF00"/>
                </a:solidFill>
              </a:rPr>
              <a:t>first</a:t>
            </a:r>
            <a:r>
              <a:rPr lang="en-AU" dirty="0"/>
              <a:t>” to destroy organised resistance – </a:t>
            </a:r>
            <a:r>
              <a:rPr lang="en-AU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Josh. 21:43-45</a:t>
            </a:r>
            <a:r>
              <a:rPr lang="en-AU" dirty="0"/>
              <a:t>.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3"/>
          </p:nvPr>
        </p:nvSpPr>
        <p:spPr>
          <a:xfrm>
            <a:off x="0" y="6367173"/>
            <a:ext cx="5292725" cy="549275"/>
          </a:xfrm>
        </p:spPr>
        <p:txBody>
          <a:bodyPr/>
          <a:lstStyle/>
          <a:p>
            <a:r>
              <a:rPr lang="en-AU" dirty="0" smtClean="0"/>
              <a:t>Christ </a:t>
            </a:r>
            <a:r>
              <a:rPr lang="en-AU" dirty="0"/>
              <a:t>in the Judges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981075"/>
          </a:xfrm>
        </p:spPr>
        <p:txBody>
          <a:bodyPr/>
          <a:lstStyle/>
          <a:p>
            <a:r>
              <a:rPr lang="en-AU" sz="4400" dirty="0"/>
              <a:t>Canaanites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5288" y="908050"/>
            <a:ext cx="8497887" cy="5184775"/>
          </a:xfrm>
        </p:spPr>
        <p:txBody>
          <a:bodyPr/>
          <a:lstStyle/>
          <a:p>
            <a:r>
              <a:rPr lang="en-AU" sz="3200" dirty="0"/>
              <a:t>Hebrew – from the root </a:t>
            </a:r>
            <a:r>
              <a:rPr lang="en-AU" sz="3200" i="1" dirty="0">
                <a:solidFill>
                  <a:srgbClr val="00FF00"/>
                </a:solidFill>
              </a:rPr>
              <a:t>kana</a:t>
            </a:r>
            <a:r>
              <a:rPr lang="en-AU" sz="3200" dirty="0"/>
              <a:t> – to </a:t>
            </a:r>
            <a:r>
              <a:rPr lang="en-AU" sz="3200" i="1" dirty="0"/>
              <a:t>bend</a:t>
            </a:r>
            <a:r>
              <a:rPr lang="en-AU" sz="3200" dirty="0"/>
              <a:t> the knee; hence </a:t>
            </a:r>
            <a:r>
              <a:rPr lang="en-AU" sz="3200" dirty="0">
                <a:ln>
                  <a:solidFill>
                    <a:schemeClr val="tx1"/>
                  </a:solidFill>
                </a:ln>
                <a:solidFill>
                  <a:srgbClr val="FF00FF"/>
                </a:solidFill>
              </a:rPr>
              <a:t>to </a:t>
            </a:r>
            <a:r>
              <a:rPr lang="en-AU" sz="3200" i="1" dirty="0">
                <a:ln>
                  <a:solidFill>
                    <a:schemeClr val="tx1"/>
                  </a:solidFill>
                </a:ln>
                <a:solidFill>
                  <a:srgbClr val="FF00FF"/>
                </a:solidFill>
              </a:rPr>
              <a:t>humiliate</a:t>
            </a:r>
            <a:r>
              <a:rPr lang="en-AU" sz="3200" dirty="0"/>
              <a:t>, </a:t>
            </a:r>
            <a:r>
              <a:rPr lang="en-AU" sz="3200" i="1" dirty="0"/>
              <a:t>vanquish; </a:t>
            </a:r>
            <a:r>
              <a:rPr lang="en-AU" sz="3200" dirty="0"/>
              <a:t>hence to be humble, be humbled, be subdued, be brought down, be low, be under, be brought into subjection.</a:t>
            </a:r>
          </a:p>
          <a:p>
            <a:pPr algn="just">
              <a:spcBef>
                <a:spcPct val="60000"/>
              </a:spcBef>
            </a:pPr>
            <a:r>
              <a:rPr lang="en-AU" sz="3400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Phil. 3:21</a:t>
            </a:r>
            <a:r>
              <a:rPr lang="en-AU" sz="3400" dirty="0">
                <a:ln w="22225">
                  <a:solidFill>
                    <a:schemeClr val="tx1"/>
                  </a:solidFill>
                </a:ln>
              </a:rPr>
              <a:t>  </a:t>
            </a:r>
            <a:r>
              <a:rPr lang="en-AU" sz="3400" dirty="0"/>
              <a:t>- </a:t>
            </a:r>
            <a:r>
              <a:rPr lang="en-AU" sz="3400" dirty="0">
                <a:solidFill>
                  <a:srgbClr val="FFFF00"/>
                </a:solidFill>
                <a:latin typeface="Bookman Old Style" pitchFamily="18" charset="0"/>
              </a:rPr>
              <a:t>“who shall transform the body of our humiliation to its becoming conformed to the body of his glory”</a:t>
            </a:r>
            <a:r>
              <a:rPr lang="en-AU" sz="3200" dirty="0"/>
              <a:t> (</a:t>
            </a:r>
            <a:r>
              <a:rPr lang="en-AU" sz="3200" dirty="0">
                <a:ln>
                  <a:solidFill>
                    <a:schemeClr val="tx1"/>
                  </a:solidFill>
                </a:ln>
                <a:solidFill>
                  <a:srgbClr val="FF00FF"/>
                </a:solidFill>
              </a:rPr>
              <a:t>Young’s Literal</a:t>
            </a:r>
            <a:r>
              <a:rPr lang="en-AU" sz="3200" dirty="0"/>
              <a:t>).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3"/>
          </p:nvPr>
        </p:nvSpPr>
        <p:spPr>
          <a:xfrm>
            <a:off x="0" y="6367173"/>
            <a:ext cx="5292725" cy="549275"/>
          </a:xfrm>
        </p:spPr>
        <p:txBody>
          <a:bodyPr/>
          <a:lstStyle/>
          <a:p>
            <a:r>
              <a:rPr lang="en-AU" dirty="0" smtClean="0"/>
              <a:t>Christ </a:t>
            </a:r>
            <a:r>
              <a:rPr lang="en-AU" dirty="0"/>
              <a:t>in the Judges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42875"/>
            <a:ext cx="9144000" cy="765175"/>
          </a:xfrm>
        </p:spPr>
        <p:txBody>
          <a:bodyPr/>
          <a:lstStyle/>
          <a:p>
            <a:r>
              <a:rPr lang="en-AU" sz="4400" dirty="0"/>
              <a:t>“Judah shall go up”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3840" y="981075"/>
            <a:ext cx="8713788" cy="5256213"/>
          </a:xfrm>
        </p:spPr>
        <p:txBody>
          <a:bodyPr/>
          <a:lstStyle/>
          <a:p>
            <a:pPr marL="534988" indent="-534988">
              <a:buClr>
                <a:srgbClr val="FFFF00"/>
              </a:buClr>
              <a:buFont typeface="Wingdings" pitchFamily="2" charset="2"/>
              <a:buChar char="v"/>
            </a:pPr>
            <a:r>
              <a:rPr lang="en-AU" sz="3200" dirty="0"/>
              <a:t>Yahweh saw faith and leadership in Judah – </a:t>
            </a:r>
            <a:r>
              <a:rPr lang="en-AU" sz="3200" b="0" dirty="0">
                <a:solidFill>
                  <a:srgbClr val="00FF00"/>
                </a:solidFill>
                <a:latin typeface="Arial Black" pitchFamily="34" charset="0"/>
              </a:rPr>
              <a:t>in the family of Caleb</a:t>
            </a:r>
            <a:r>
              <a:rPr lang="en-AU" sz="3200" dirty="0"/>
              <a:t>!</a:t>
            </a:r>
          </a:p>
          <a:p>
            <a:pPr marL="534988" indent="-534988">
              <a:spcBef>
                <a:spcPct val="50000"/>
              </a:spcBef>
              <a:buClr>
                <a:srgbClr val="FFFF00"/>
              </a:buClr>
              <a:buFont typeface="Wingdings" pitchFamily="2" charset="2"/>
              <a:buChar char="v"/>
            </a:pPr>
            <a:r>
              <a:rPr lang="en-AU" sz="3200" dirty="0"/>
              <a:t>But Judah as a tribe failed with </a:t>
            </a:r>
            <a:r>
              <a:rPr lang="en-AU" sz="3200" dirty="0" err="1"/>
              <a:t>Adoni-bezek</a:t>
            </a:r>
            <a:r>
              <a:rPr lang="en-AU" sz="3200" dirty="0"/>
              <a:t> resulting in the first case of……</a:t>
            </a:r>
          </a:p>
          <a:p>
            <a:pPr marL="534988" indent="-534988" algn="ctr">
              <a:spcBef>
                <a:spcPct val="55000"/>
              </a:spcBef>
              <a:buClr>
                <a:srgbClr val="FFFF00"/>
              </a:buClr>
              <a:buFont typeface="Wingdings" pitchFamily="2" charset="2"/>
              <a:buNone/>
            </a:pPr>
            <a:r>
              <a:rPr lang="en-AU" dirty="0"/>
              <a:t>	</a:t>
            </a:r>
            <a:r>
              <a:rPr lang="en-AU" sz="6000" b="0" dirty="0">
                <a:ln>
                  <a:solidFill>
                    <a:schemeClr val="tx1"/>
                  </a:solidFill>
                </a:ln>
                <a:solidFill>
                  <a:srgbClr val="FF9933"/>
                </a:solidFill>
                <a:latin typeface="Arial Black" pitchFamily="34" charset="0"/>
              </a:rPr>
              <a:t>National Judaism!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3"/>
          </p:nvPr>
        </p:nvSpPr>
        <p:spPr>
          <a:xfrm>
            <a:off x="0" y="6367173"/>
            <a:ext cx="5292725" cy="549275"/>
          </a:xfrm>
        </p:spPr>
        <p:txBody>
          <a:bodyPr/>
          <a:lstStyle/>
          <a:p>
            <a:r>
              <a:rPr lang="en-AU" dirty="0" smtClean="0"/>
              <a:t>Christ </a:t>
            </a:r>
            <a:r>
              <a:rPr lang="en-AU" dirty="0"/>
              <a:t>in the Judges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5420"/>
            <a:ext cx="9144000" cy="765175"/>
          </a:xfrm>
        </p:spPr>
        <p:txBody>
          <a:bodyPr/>
          <a:lstStyle/>
          <a:p>
            <a:r>
              <a:rPr lang="en-AU" sz="4400" dirty="0" err="1"/>
              <a:t>Adoni-bezek</a:t>
            </a:r>
            <a:endParaRPr lang="en-AU" sz="4400" dirty="0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388" y="836712"/>
            <a:ext cx="8785225" cy="5472608"/>
          </a:xfrm>
        </p:spPr>
        <p:txBody>
          <a:bodyPr/>
          <a:lstStyle/>
          <a:p>
            <a:pPr marL="534988" indent="-534988">
              <a:buClr>
                <a:srgbClr val="FFFF00"/>
              </a:buClr>
              <a:buFont typeface="Wingdings" pitchFamily="2" charset="2"/>
              <a:buChar char="v"/>
            </a:pPr>
            <a:r>
              <a:rPr lang="en-AU" dirty="0"/>
              <a:t>His name signifies “</a:t>
            </a:r>
            <a:r>
              <a:rPr lang="en-AU" dirty="0">
                <a:solidFill>
                  <a:srgbClr val="FFFF00"/>
                </a:solidFill>
              </a:rPr>
              <a:t>Lord (master) of lightning</a:t>
            </a:r>
            <a:r>
              <a:rPr lang="en-AU" dirty="0"/>
              <a:t>”.</a:t>
            </a:r>
          </a:p>
          <a:p>
            <a:pPr marL="534988" indent="-534988">
              <a:buClr>
                <a:srgbClr val="FFFF00"/>
              </a:buClr>
              <a:buFont typeface="Wingdings" pitchFamily="2" charset="2"/>
              <a:buChar char="v"/>
            </a:pPr>
            <a:r>
              <a:rPr lang="en-AU" dirty="0"/>
              <a:t>King of Canaanites = </a:t>
            </a:r>
            <a:r>
              <a:rPr lang="en-AU" dirty="0">
                <a:ln>
                  <a:solidFill>
                    <a:schemeClr val="tx1"/>
                  </a:solidFill>
                </a:ln>
                <a:solidFill>
                  <a:srgbClr val="FF6600"/>
                </a:solidFill>
              </a:rPr>
              <a:t>King Sin</a:t>
            </a:r>
            <a:r>
              <a:rPr lang="en-AU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AU" dirty="0"/>
              <a:t>(humiliation).</a:t>
            </a:r>
          </a:p>
          <a:p>
            <a:pPr marL="534988" indent="-534988">
              <a:buClr>
                <a:srgbClr val="FFFF00"/>
              </a:buClr>
              <a:buFont typeface="Wingdings" pitchFamily="2" charset="2"/>
              <a:buChar char="v"/>
            </a:pPr>
            <a:r>
              <a:rPr lang="en-AU" dirty="0"/>
              <a:t>Humiliated captives by amputation.</a:t>
            </a:r>
          </a:p>
          <a:p>
            <a:pPr marL="534988" indent="-534988">
              <a:buClr>
                <a:srgbClr val="FFFF00"/>
              </a:buClr>
              <a:buFont typeface="Wingdings" pitchFamily="2" charset="2"/>
              <a:buChar char="v"/>
            </a:pPr>
            <a:r>
              <a:rPr lang="en-AU" dirty="0"/>
              <a:t>Judah cut off his thumbs and big toes.</a:t>
            </a:r>
          </a:p>
          <a:p>
            <a:pPr marL="534988" indent="-534988">
              <a:buClr>
                <a:srgbClr val="FFFF00"/>
              </a:buClr>
              <a:buFont typeface="Wingdings" pitchFamily="2" charset="2"/>
              <a:buChar char="v"/>
            </a:pPr>
            <a:r>
              <a:rPr lang="en-AU" dirty="0" err="1"/>
              <a:t>Adoni-bezek</a:t>
            </a:r>
            <a:r>
              <a:rPr lang="en-AU" dirty="0"/>
              <a:t> thought this was God’s revenge.</a:t>
            </a:r>
          </a:p>
          <a:p>
            <a:pPr marL="534988" indent="-534988">
              <a:buClr>
                <a:srgbClr val="FFFF00"/>
              </a:buClr>
              <a:buFont typeface="Wingdings" pitchFamily="2" charset="2"/>
              <a:buChar char="v"/>
            </a:pPr>
            <a:r>
              <a:rPr lang="en-AU" dirty="0"/>
              <a:t>But Yahweh’s law was clear – extermination </a:t>
            </a:r>
            <a:r>
              <a:rPr lang="en-AU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Deut. 20:15-16</a:t>
            </a:r>
            <a:r>
              <a:rPr lang="en-AU" dirty="0"/>
              <a:t>.</a:t>
            </a:r>
          </a:p>
          <a:p>
            <a:pPr marL="534988" indent="-534988">
              <a:buClr>
                <a:srgbClr val="FFFF00"/>
              </a:buClr>
              <a:buFont typeface="Wingdings" pitchFamily="2" charset="2"/>
              <a:buChar char="v"/>
            </a:pPr>
            <a:r>
              <a:rPr lang="en-AU" dirty="0"/>
              <a:t>His mind was left to contrive and scheme until Jerusalem was finally lost – </a:t>
            </a:r>
            <a:r>
              <a:rPr lang="en-AU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v.7, 21</a:t>
            </a:r>
            <a:r>
              <a:rPr lang="en-AU" dirty="0"/>
              <a:t>.</a:t>
            </a:r>
          </a:p>
          <a:p>
            <a:pPr marL="534988" indent="-534988">
              <a:buClr>
                <a:srgbClr val="FFFF00"/>
              </a:buClr>
              <a:buFont typeface="Wingdings" pitchFamily="2" charset="2"/>
              <a:buChar char="v"/>
            </a:pPr>
            <a:r>
              <a:rPr lang="en-AU" dirty="0"/>
              <a:t>Judaism restricts works (thumbs) and walk (toes), but leaves the carnal mind untouched.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3"/>
          </p:nvPr>
        </p:nvSpPr>
        <p:spPr>
          <a:xfrm>
            <a:off x="0" y="6367173"/>
            <a:ext cx="5292725" cy="549275"/>
          </a:xfrm>
        </p:spPr>
        <p:txBody>
          <a:bodyPr/>
          <a:lstStyle/>
          <a:p>
            <a:r>
              <a:rPr lang="en-AU" dirty="0" smtClean="0"/>
              <a:t>Christ </a:t>
            </a:r>
            <a:r>
              <a:rPr lang="en-AU" dirty="0"/>
              <a:t>in the Judges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3" grpId="0" uiExpand="1" build="p"/>
    </p:bldLst>
  </p:timing>
</p:sld>
</file>

<file path=ppt/theme/theme1.xml><?xml version="1.0" encoding="utf-8"?>
<a:theme xmlns:a="http://schemas.openxmlformats.org/drawingml/2006/main" name="Mountain Top">
  <a:themeElements>
    <a:clrScheme name="Mountain Top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Mountain To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Mountain Top">
  <a:themeElements>
    <a:clrScheme name="Mountain Top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Mountain To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Mountain Top</Template>
  <TotalTime>974</TotalTime>
  <Words>1574</Words>
  <Application>Microsoft Office PowerPoint</Application>
  <PresentationFormat>On-screen Show (4:3)</PresentationFormat>
  <Paragraphs>152</Paragraphs>
  <Slides>25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Mountain Top</vt:lpstr>
      <vt:lpstr>1_Mountain Top</vt:lpstr>
      <vt:lpstr>Photo Editor Photo</vt:lpstr>
      <vt:lpstr>Slide 1</vt:lpstr>
      <vt:lpstr>Structure of the Book of Judges</vt:lpstr>
      <vt:lpstr>Where the Judges ruled in Israel</vt:lpstr>
      <vt:lpstr>Christ in the Judges</vt:lpstr>
      <vt:lpstr>The case of Shamgar</vt:lpstr>
      <vt:lpstr>Two basic misconceptions – Jud. 1:1</vt:lpstr>
      <vt:lpstr>Canaanites</vt:lpstr>
      <vt:lpstr>“Judah shall go up”</vt:lpstr>
      <vt:lpstr>Adoni-bezek</vt:lpstr>
      <vt:lpstr>The Adoni-Bezek principle</vt:lpstr>
      <vt:lpstr>Caleb the son of Jephunneh</vt:lpstr>
      <vt:lpstr>Promise at Hebron – Gen. 15</vt:lpstr>
      <vt:lpstr>Caleb the Kenezite</vt:lpstr>
      <vt:lpstr>The paradox of the Kenites and Kenezites – Gen. 15:19</vt:lpstr>
      <vt:lpstr>The three giants – Judges 1:10</vt:lpstr>
      <vt:lpstr>The capture of Debir</vt:lpstr>
      <vt:lpstr>The City of the Book today</vt:lpstr>
      <vt:lpstr>Slide 18</vt:lpstr>
      <vt:lpstr>Othniel – Type of Christ</vt:lpstr>
      <vt:lpstr>Achsah – Type of the Bride of Christ</vt:lpstr>
      <vt:lpstr>The importance of Water</vt:lpstr>
      <vt:lpstr>Mesopotamia = Babylon</vt:lpstr>
      <vt:lpstr>Othniel’s victory over Babylon</vt:lpstr>
      <vt:lpstr>Next study… God willing</vt:lpstr>
      <vt:lpstr>...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Jim Cowie</dc:creator>
  <cp:lastModifiedBy>Jim Cowie</cp:lastModifiedBy>
  <cp:revision>56</cp:revision>
  <dcterms:created xsi:type="dcterms:W3CDTF">2004-04-23T11:37:50Z</dcterms:created>
  <dcterms:modified xsi:type="dcterms:W3CDTF">2014-01-31T20:36:22Z</dcterms:modified>
</cp:coreProperties>
</file>