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05" r:id="rId2"/>
    <p:sldId id="307" r:id="rId3"/>
    <p:sldId id="308" r:id="rId4"/>
    <p:sldId id="309" r:id="rId5"/>
    <p:sldId id="310" r:id="rId6"/>
    <p:sldId id="290" r:id="rId7"/>
    <p:sldId id="291" r:id="rId8"/>
    <p:sldId id="289" r:id="rId9"/>
    <p:sldId id="292" r:id="rId10"/>
    <p:sldId id="306" r:id="rId11"/>
    <p:sldId id="293" r:id="rId12"/>
    <p:sldId id="296" r:id="rId13"/>
    <p:sldId id="297" r:id="rId14"/>
    <p:sldId id="294" r:id="rId15"/>
    <p:sldId id="295" r:id="rId16"/>
    <p:sldId id="304" r:id="rId1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chemeClr val="tx1"/>
    </p:penClr>
  </p:showPr>
  <p:clrMru>
    <a:srgbClr val="000000"/>
    <a:srgbClr val="FF33CC"/>
    <a:srgbClr val="00FFFF"/>
    <a:srgbClr val="00FF00"/>
    <a:srgbClr val="FFFF66"/>
    <a:srgbClr val="FFFF00"/>
    <a:srgbClr val="FF0000"/>
    <a:srgbClr val="800000"/>
    <a:srgbClr val="FF99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3310" autoAdjust="0"/>
  </p:normalViewPr>
  <p:slideViewPr>
    <p:cSldViewPr>
      <p:cViewPr varScale="1">
        <p:scale>
          <a:sx n="69" d="100"/>
          <a:sy n="69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-1588" y="6308725"/>
            <a:ext cx="7845426" cy="576263"/>
            <a:chOff x="0" y="3792"/>
            <a:chExt cx="4942" cy="536"/>
          </a:xfrm>
        </p:grpSpPr>
        <p:sp>
          <p:nvSpPr>
            <p:cNvPr id="481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3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81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627063" y="6381750"/>
            <a:ext cx="5684837" cy="488950"/>
            <a:chOff x="395" y="3793"/>
            <a:chExt cx="3581" cy="535"/>
          </a:xfrm>
        </p:grpSpPr>
        <p:sp>
          <p:nvSpPr>
            <p:cNvPr id="4814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765175"/>
          </a:xfrm>
        </p:spPr>
        <p:txBody>
          <a:bodyPr/>
          <a:lstStyle>
            <a:lvl1pPr>
              <a:defRPr sz="3600" b="1">
                <a:solidFill>
                  <a:srgbClr val="FFFF00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836613"/>
            <a:ext cx="8713788" cy="5256212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48154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431800" y="6308725"/>
            <a:ext cx="3563938" cy="549275"/>
          </a:xfrm>
        </p:spPr>
        <p:txBody>
          <a:bodyPr/>
          <a:lstStyle>
            <a:lvl1pPr>
              <a:defRPr sz="36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en-AU"/>
              <a:t>The Judges of Israel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3AD8B-3492-4057-8E81-EE3337DD6AC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B366F-D3E3-4169-B873-51DDE8DCE48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A3BF3-CF88-47FA-BD3E-DFDA0F4CFB9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C0EF6-694F-4AAB-9180-A7EA00EEC71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D9EF4-E740-432F-A72C-BBB8B975DF4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40F21-C19F-4B52-BA2D-1323C698ADB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BDE65-8E56-4CB3-852F-BF1F1D28C2D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E7875-C0EC-44AD-9AA4-2F5426E1693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BD61C-0096-4F51-A4CF-5CA1E044A3B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E3739-DB96-441E-A256-DDA35D16C5C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71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1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71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fld id="{F1DD3271-227C-4D4D-AE98-E56B06C7F1DB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468313" y="4149725"/>
            <a:ext cx="8135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800" b="1" dirty="0">
                <a:solidFill>
                  <a:srgbClr val="FFFF66"/>
                </a:solidFill>
                <a:latin typeface="Tahoma" pitchFamily="34" charset="0"/>
              </a:rPr>
              <a:t>Study </a:t>
            </a:r>
            <a:r>
              <a:rPr lang="en-AU" sz="4800" b="1" dirty="0" smtClean="0">
                <a:solidFill>
                  <a:srgbClr val="FFFF66"/>
                </a:solidFill>
                <a:latin typeface="Tahoma" pitchFamily="34" charset="0"/>
              </a:rPr>
              <a:t>2 </a:t>
            </a:r>
            <a:r>
              <a:rPr lang="en-AU" sz="4800" b="1" dirty="0">
                <a:solidFill>
                  <a:srgbClr val="FFFF66"/>
                </a:solidFill>
                <a:latin typeface="Tahoma" pitchFamily="34" charset="0"/>
              </a:rPr>
              <a:t>– </a:t>
            </a:r>
            <a:r>
              <a:rPr lang="en-US" sz="4800" b="1" dirty="0">
                <a:solidFill>
                  <a:srgbClr val="FFFF66"/>
                </a:solidFill>
                <a:latin typeface="Tahoma" pitchFamily="34" charset="0"/>
              </a:rPr>
              <a:t>“Ehud </a:t>
            </a:r>
            <a:r>
              <a:rPr lang="en-US" sz="4800" b="1" dirty="0" smtClean="0">
                <a:solidFill>
                  <a:srgbClr val="FFFF66"/>
                </a:solidFill>
                <a:latin typeface="Tahoma" pitchFamily="34" charset="0"/>
              </a:rPr>
              <a:t>and the atoning work of Christ”</a:t>
            </a:r>
            <a:endParaRPr lang="en-AU" sz="4800" b="1" dirty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263" y="1052736"/>
            <a:ext cx="8353425" cy="2592065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AU" sz="110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Christ in </a:t>
            </a:r>
            <a:r>
              <a:rPr lang="en-AU" sz="110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the Judges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7488" y="1280099"/>
            <a:ext cx="8569325" cy="5031953"/>
          </a:xfrm>
        </p:spPr>
        <p:txBody>
          <a:bodyPr/>
          <a:lstStyle/>
          <a:p>
            <a:pPr marL="631825" indent="-631825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/>
              <a:t>A </a:t>
            </a:r>
            <a:r>
              <a:rPr lang="en-AU" sz="3200" dirty="0" err="1">
                <a:solidFill>
                  <a:srgbClr val="00FF00"/>
                </a:solidFill>
              </a:rPr>
              <a:t>Benjamite</a:t>
            </a:r>
            <a:r>
              <a:rPr lang="en-AU" sz="3200" dirty="0"/>
              <a:t> – “</a:t>
            </a:r>
            <a:r>
              <a:rPr lang="en-AU" sz="3200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son of the right hand</a:t>
            </a:r>
            <a:r>
              <a:rPr lang="en-AU" sz="3200" dirty="0"/>
              <a:t>” (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80:17</a:t>
            </a:r>
            <a:r>
              <a:rPr lang="en-AU" sz="3200" dirty="0"/>
              <a:t>).</a:t>
            </a:r>
          </a:p>
          <a:p>
            <a:pPr marL="631825" indent="-631825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>
                <a:solidFill>
                  <a:srgbClr val="00FF00"/>
                </a:solidFill>
              </a:rPr>
              <a:t>“a man</a:t>
            </a:r>
            <a:r>
              <a:rPr lang="en-AU" sz="3200" dirty="0"/>
              <a:t> (</a:t>
            </a:r>
            <a:r>
              <a:rPr lang="en-AU" sz="3200" i="1" dirty="0" err="1"/>
              <a:t>ish</a:t>
            </a:r>
            <a:r>
              <a:rPr lang="en-AU" sz="3200" dirty="0"/>
              <a:t> – mighty man) </a:t>
            </a:r>
            <a:r>
              <a:rPr lang="en-AU" sz="3200" dirty="0">
                <a:solidFill>
                  <a:srgbClr val="00FF00"/>
                </a:solidFill>
              </a:rPr>
              <a:t>left-handed”</a:t>
            </a:r>
            <a:r>
              <a:rPr lang="en-AU" sz="3200" dirty="0"/>
              <a:t>; i.e. shut up or impeded in the right hand (symbol of power). Hence, not reliant on human strength.</a:t>
            </a:r>
          </a:p>
          <a:p>
            <a:pPr marL="631825" indent="-631825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>
                <a:solidFill>
                  <a:srgbClr val="00FF00"/>
                </a:solidFill>
              </a:rPr>
              <a:t>“by him”</a:t>
            </a:r>
            <a:r>
              <a:rPr lang="en-AU" sz="3200" dirty="0"/>
              <a:t>; i.e. he was Israel’s </a:t>
            </a:r>
            <a:r>
              <a:rPr lang="en-AU" sz="3200" dirty="0" smtClean="0"/>
              <a:t>chosen representative</a:t>
            </a:r>
            <a:r>
              <a:rPr lang="en-AU" sz="3200" dirty="0"/>
              <a:t>.</a:t>
            </a:r>
          </a:p>
          <a:p>
            <a:pPr marL="631825" indent="-631825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>
                <a:solidFill>
                  <a:srgbClr val="00FF00"/>
                </a:solidFill>
              </a:rPr>
              <a:t>“present”</a:t>
            </a:r>
            <a:r>
              <a:rPr lang="en-AU" sz="3200" dirty="0"/>
              <a:t> – </a:t>
            </a:r>
            <a:r>
              <a:rPr lang="en-AU" sz="3200" i="1" dirty="0" err="1"/>
              <a:t>minchah</a:t>
            </a:r>
            <a:r>
              <a:rPr lang="en-AU" sz="3200" dirty="0"/>
              <a:t> – </a:t>
            </a:r>
            <a:r>
              <a:rPr lang="en-AU" sz="3200" dirty="0" smtClean="0"/>
              <a:t>gift, </a:t>
            </a:r>
            <a:r>
              <a:rPr lang="en-AU" sz="3200" dirty="0" smtClean="0"/>
              <a:t>present; </a:t>
            </a:r>
            <a:r>
              <a:rPr lang="en-AU" sz="3200" dirty="0" smtClean="0"/>
              <a:t>i.e</a:t>
            </a:r>
            <a:r>
              <a:rPr lang="en-AU" sz="3200" dirty="0"/>
              <a:t>. a</a:t>
            </a:r>
            <a:r>
              <a:rPr lang="en-AU" sz="3200" dirty="0" smtClean="0"/>
              <a:t>n </a:t>
            </a:r>
            <a:r>
              <a:rPr lang="en-AU" sz="3200" dirty="0" smtClean="0">
                <a:solidFill>
                  <a:srgbClr val="FFFF00"/>
                </a:solidFill>
              </a:rPr>
              <a:t>acknowledgement</a:t>
            </a:r>
            <a:r>
              <a:rPr lang="en-AU" sz="3200" dirty="0" smtClean="0"/>
              <a:t> offering.</a:t>
            </a:r>
            <a:endParaRPr lang="en-AU" sz="32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91655"/>
            <a:ext cx="9144000" cy="1341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Ehud – Yahweh’s Saviour</a:t>
            </a:r>
            <a:r>
              <a:rPr lang="en-AU" dirty="0"/>
              <a:t/>
            </a:r>
            <a:br>
              <a:rPr lang="en-AU" dirty="0"/>
            </a:b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Judges 3:15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692150"/>
            <a:ext cx="5688013" cy="1439863"/>
          </a:xfrm>
        </p:spPr>
        <p:txBody>
          <a:bodyPr/>
          <a:lstStyle/>
          <a:p>
            <a:pPr marL="442913" indent="-442913"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Home made – the struggle with the flesh is an individual matter.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11413" y="38100"/>
            <a:ext cx="6121400" cy="765175"/>
          </a:xfrm>
        </p:spPr>
        <p:txBody>
          <a:bodyPr/>
          <a:lstStyle/>
          <a:p>
            <a:r>
              <a:rPr lang="en-AU" sz="4400" dirty="0"/>
              <a:t>Ehud’s </a:t>
            </a:r>
            <a:r>
              <a:rPr lang="en-AU" sz="4400" dirty="0" smtClean="0"/>
              <a:t>dagger</a:t>
            </a:r>
            <a:endParaRPr lang="en-AU" sz="4400" dirty="0"/>
          </a:p>
        </p:txBody>
      </p:sp>
      <p:pic>
        <p:nvPicPr>
          <p:cNvPr id="106500" name="Picture 4" descr="Bible and s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633661">
            <a:off x="0" y="333375"/>
            <a:ext cx="3168650" cy="1824038"/>
          </a:xfrm>
          <a:prstGeom prst="rect">
            <a:avLst/>
          </a:prstGeom>
          <a:noFill/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727200" y="2060575"/>
            <a:ext cx="7669213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2913" indent="-442913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2800" b="1" i="1" dirty="0" err="1"/>
              <a:t>chereb</a:t>
            </a:r>
            <a:r>
              <a:rPr lang="en-AU" sz="2800" b="1" dirty="0"/>
              <a:t> – a knife or a sword. First occ. </a:t>
            </a:r>
            <a:r>
              <a:rPr lang="en-AU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3:24</a:t>
            </a:r>
            <a:r>
              <a:rPr lang="en-AU" sz="2800" b="1" dirty="0">
                <a:ln w="22225">
                  <a:solidFill>
                    <a:schemeClr val="tx1"/>
                  </a:solidFill>
                </a:ln>
              </a:rPr>
              <a:t> </a:t>
            </a:r>
            <a:r>
              <a:rPr lang="en-AU" sz="2800" b="1" dirty="0"/>
              <a:t>– “a flaming </a:t>
            </a:r>
            <a:r>
              <a:rPr lang="en-AU" sz="2800" b="1" dirty="0">
                <a:solidFill>
                  <a:srgbClr val="FFFF00"/>
                </a:solidFill>
              </a:rPr>
              <a:t>sword</a:t>
            </a:r>
            <a:r>
              <a:rPr lang="en-AU" sz="2800" b="1" dirty="0"/>
              <a:t>”.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4925" y="3025775"/>
            <a:ext cx="9109075" cy="321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2913" indent="-442913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2800" b="1" dirty="0">
                <a:solidFill>
                  <a:srgbClr val="00FF00"/>
                </a:solidFill>
              </a:rPr>
              <a:t>“two edges”</a:t>
            </a:r>
            <a:r>
              <a:rPr lang="en-AU" sz="2800" b="1" dirty="0"/>
              <a:t> – Symbol for the Word of God – </a:t>
            </a:r>
            <a:r>
              <a:rPr lang="en-AU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Heb. 4:12 </a:t>
            </a:r>
            <a:r>
              <a:rPr lang="en-AU" sz="2800" b="1" dirty="0"/>
              <a:t>– </a:t>
            </a:r>
            <a:r>
              <a:rPr lang="en-AU" sz="2800" b="1" dirty="0">
                <a:solidFill>
                  <a:srgbClr val="FFFF00"/>
                </a:solidFill>
                <a:latin typeface="Bookman Old Style" pitchFamily="18" charset="0"/>
              </a:rPr>
              <a:t>“sharper than any two-edged sword”</a:t>
            </a:r>
            <a:r>
              <a:rPr lang="en-AU" sz="2800" b="1" dirty="0"/>
              <a:t>.</a:t>
            </a:r>
          </a:p>
          <a:p>
            <a:pPr marL="442913" indent="-442913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2800" b="1" dirty="0">
                <a:solidFill>
                  <a:srgbClr val="00FF00"/>
                </a:solidFill>
              </a:rPr>
              <a:t>“cubit length”</a:t>
            </a:r>
            <a:r>
              <a:rPr lang="en-AU" sz="2800" b="1" dirty="0"/>
              <a:t> – about 18” or 45 cm. About the same length as the Roman </a:t>
            </a:r>
            <a:r>
              <a:rPr lang="en-AU" sz="2800" b="1" dirty="0" err="1"/>
              <a:t>machaira</a:t>
            </a:r>
            <a:r>
              <a:rPr lang="en-AU" sz="2800" b="1" dirty="0"/>
              <a:t> – </a:t>
            </a:r>
            <a:r>
              <a:rPr lang="en-AU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Eph. 6:17</a:t>
            </a:r>
            <a:r>
              <a:rPr lang="en-AU" sz="2800" b="1" dirty="0"/>
              <a:t>.</a:t>
            </a:r>
          </a:p>
          <a:p>
            <a:pPr marL="442913" indent="-442913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2800" b="1" dirty="0"/>
              <a:t>Girded on right thigh (strongest and best part of body – </a:t>
            </a:r>
            <a:r>
              <a:rPr lang="en-AU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Lev. 7:32-34</a:t>
            </a:r>
            <a:r>
              <a:rPr lang="en-AU" sz="2800" b="1" dirty="0"/>
              <a:t>); i.e. the word was in his mind – </a:t>
            </a:r>
            <a:r>
              <a:rPr lang="en-AU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Pet. 1:13</a:t>
            </a:r>
            <a:r>
              <a:rPr lang="en-AU" sz="2800" b="1" dirty="0"/>
              <a:t>.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/>
      <p:bldP spid="106501" grpId="0" build="p"/>
      <p:bldP spid="10650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4713" y="935908"/>
            <a:ext cx="8915400" cy="5426075"/>
          </a:xfrm>
        </p:spPr>
        <p:txBody>
          <a:bodyPr/>
          <a:lstStyle/>
          <a:p>
            <a:pPr marL="538163" indent="-538163">
              <a:spcBef>
                <a:spcPct val="0"/>
              </a:spcBef>
              <a:spcAft>
                <a:spcPts val="60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29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V.19</a:t>
            </a:r>
            <a:r>
              <a:rPr lang="en-AU" sz="2900" dirty="0" smtClean="0"/>
              <a:t> </a:t>
            </a:r>
            <a:r>
              <a:rPr lang="en-AU" sz="2900" dirty="0"/>
              <a:t>- </a:t>
            </a:r>
            <a:r>
              <a:rPr lang="en-AU" sz="2900" dirty="0">
                <a:solidFill>
                  <a:srgbClr val="00FF00"/>
                </a:solidFill>
              </a:rPr>
              <a:t>“errand”</a:t>
            </a:r>
            <a:r>
              <a:rPr lang="en-AU" sz="2900" dirty="0"/>
              <a:t> is the word </a:t>
            </a:r>
            <a:r>
              <a:rPr lang="en-AU" sz="2900" i="1" dirty="0" err="1"/>
              <a:t>dabar</a:t>
            </a:r>
            <a:r>
              <a:rPr lang="en-AU" sz="2900" dirty="0"/>
              <a:t> – word. </a:t>
            </a:r>
            <a:r>
              <a:rPr lang="en-AU" sz="2900" dirty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</a:rPr>
              <a:t>Roth.</a:t>
            </a:r>
            <a:r>
              <a:rPr lang="en-AU" sz="2900" dirty="0">
                <a:solidFill>
                  <a:srgbClr val="FFFF66"/>
                </a:solidFill>
              </a:rPr>
              <a:t> - </a:t>
            </a:r>
            <a:r>
              <a:rPr lang="en-AU" sz="2900" dirty="0">
                <a:solidFill>
                  <a:srgbClr val="FFFF66"/>
                </a:solidFill>
                <a:latin typeface="Bookman Old Style" pitchFamily="18" charset="0"/>
              </a:rPr>
              <a:t>“a secret word”.</a:t>
            </a:r>
            <a:r>
              <a:rPr lang="en-AU" sz="2900" dirty="0">
                <a:latin typeface="Bookman Old Style" pitchFamily="18" charset="0"/>
              </a:rPr>
              <a:t> </a:t>
            </a:r>
            <a:r>
              <a:rPr lang="en-AU" sz="2900" dirty="0"/>
              <a:t>The secret word he had was the two edged sword girded on his thigh. </a:t>
            </a:r>
            <a:endParaRPr lang="en-AU" sz="2900" dirty="0">
              <a:solidFill>
                <a:srgbClr val="FFFF66"/>
              </a:solidFill>
            </a:endParaRPr>
          </a:p>
          <a:p>
            <a:pPr marL="538163" indent="-538163">
              <a:spcBef>
                <a:spcPct val="0"/>
              </a:spcBef>
              <a:spcAft>
                <a:spcPts val="60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29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V.20 </a:t>
            </a:r>
            <a:r>
              <a:rPr lang="en-AU" sz="2900" dirty="0"/>
              <a:t>– </a:t>
            </a:r>
            <a:r>
              <a:rPr lang="en-AU" sz="2900" dirty="0">
                <a:solidFill>
                  <a:srgbClr val="00FF00"/>
                </a:solidFill>
              </a:rPr>
              <a:t>“message”</a:t>
            </a:r>
            <a:r>
              <a:rPr lang="en-AU" sz="2900" dirty="0"/>
              <a:t> is also </a:t>
            </a:r>
            <a:r>
              <a:rPr lang="en-AU" sz="2900" i="1" dirty="0" err="1"/>
              <a:t>dabar</a:t>
            </a:r>
            <a:r>
              <a:rPr lang="en-AU" sz="2900" dirty="0"/>
              <a:t> – word; i.e. the word of God.</a:t>
            </a:r>
          </a:p>
          <a:p>
            <a:pPr marL="538163" indent="-538163">
              <a:spcBef>
                <a:spcPct val="0"/>
              </a:spcBef>
              <a:spcAft>
                <a:spcPts val="60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2900" dirty="0"/>
              <a:t>Ehud and </a:t>
            </a:r>
            <a:r>
              <a:rPr lang="en-AU" sz="2900" dirty="0" err="1"/>
              <a:t>Eglon</a:t>
            </a:r>
            <a:r>
              <a:rPr lang="en-AU" sz="2900" dirty="0"/>
              <a:t> alone behind locked doors. Typical of the putting to death of </a:t>
            </a:r>
            <a:r>
              <a:rPr lang="en-AU" sz="2900" dirty="0">
                <a:solidFill>
                  <a:srgbClr val="FFFF00"/>
                </a:solidFill>
              </a:rPr>
              <a:t>King Sin</a:t>
            </a:r>
            <a:r>
              <a:rPr lang="en-AU" sz="2900" dirty="0"/>
              <a:t> by </a:t>
            </a:r>
            <a:r>
              <a:rPr lang="en-AU" sz="2900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the power of the word of God</a:t>
            </a:r>
            <a:r>
              <a:rPr lang="en-AU" sz="29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sz="2900" dirty="0"/>
              <a:t>girded in the ‘mind’ of the unifier of Israel - the son of the right hand who put no trust in the arm of flesh.</a:t>
            </a:r>
          </a:p>
          <a:p>
            <a:pPr marL="538163" indent="-538163">
              <a:spcBef>
                <a:spcPct val="0"/>
              </a:spcBef>
              <a:spcAft>
                <a:spcPts val="60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2900" dirty="0"/>
              <a:t>Ehud set forth the work of Yahweh’s saviour.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26858"/>
            <a:ext cx="9144000" cy="765175"/>
          </a:xfrm>
        </p:spPr>
        <p:txBody>
          <a:bodyPr/>
          <a:lstStyle/>
          <a:p>
            <a:r>
              <a:rPr lang="en-AU" sz="4400" dirty="0"/>
              <a:t>A </a:t>
            </a:r>
            <a:r>
              <a:rPr lang="en-AU" sz="4400" dirty="0" smtClean="0"/>
              <a:t>secret errand </a:t>
            </a:r>
            <a:r>
              <a:rPr lang="en-AU" sz="4400" dirty="0"/>
              <a:t>to King Sin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836613"/>
            <a:ext cx="8713787" cy="5688012"/>
          </a:xfrm>
        </p:spPr>
        <p:txBody>
          <a:bodyPr/>
          <a:lstStyle/>
          <a:p>
            <a:pPr marL="538163" indent="-538163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/>
              <a:t>The locked parlour (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v.23</a:t>
            </a:r>
            <a:r>
              <a:rPr lang="en-AU" dirty="0"/>
              <a:t>) represents the tomb of Christ (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27:66</a:t>
            </a:r>
            <a:r>
              <a:rPr lang="en-AU" dirty="0"/>
              <a:t>) where “the body of sin” (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Rom. 6:6</a:t>
            </a:r>
            <a:r>
              <a:rPr lang="en-AU" dirty="0"/>
              <a:t>) lay “dead on the earth” (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v.25</a:t>
            </a:r>
            <a:r>
              <a:rPr lang="en-AU" dirty="0"/>
              <a:t>).</a:t>
            </a:r>
          </a:p>
          <a:p>
            <a:pPr marL="538163" indent="-538163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/>
              <a:t>Ehud ‘escaped’ alive beyond “the quarries” (</a:t>
            </a:r>
            <a:r>
              <a:rPr lang="en-AU" i="1" dirty="0" err="1"/>
              <a:t>peciyl</a:t>
            </a:r>
            <a:r>
              <a:rPr lang="en-AU" dirty="0"/>
              <a:t> – idols) of carnality to </a:t>
            </a:r>
            <a:r>
              <a:rPr lang="en-AU" dirty="0" err="1">
                <a:solidFill>
                  <a:srgbClr val="00FF00"/>
                </a:solidFill>
              </a:rPr>
              <a:t>Seirath</a:t>
            </a:r>
            <a:r>
              <a:rPr lang="en-AU" dirty="0"/>
              <a:t> – she goat or kid (used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Lev. 4:28; 5:6</a:t>
            </a:r>
            <a:r>
              <a:rPr lang="en-AU" dirty="0"/>
              <a:t>); i.e. the place where the ‘sin offering’ was memorialised.</a:t>
            </a:r>
          </a:p>
          <a:p>
            <a:pPr marL="538163" indent="-538163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/>
              <a:t>Blew a </a:t>
            </a:r>
            <a:r>
              <a:rPr lang="en-AU" dirty="0">
                <a:solidFill>
                  <a:srgbClr val="00FF00"/>
                </a:solidFill>
              </a:rPr>
              <a:t>trumpet</a:t>
            </a:r>
            <a:r>
              <a:rPr lang="en-AU" dirty="0"/>
              <a:t> (resurrection) in Mt. </a:t>
            </a:r>
            <a:r>
              <a:rPr lang="en-AU" dirty="0">
                <a:solidFill>
                  <a:srgbClr val="00FF00"/>
                </a:solidFill>
              </a:rPr>
              <a:t>Ephraim</a:t>
            </a:r>
            <a:r>
              <a:rPr lang="en-AU" dirty="0"/>
              <a:t> (“double fruit” – </a:t>
            </a:r>
            <a:r>
              <a:rPr lang="en-AU" dirty="0">
                <a:solidFill>
                  <a:srgbClr val="FFFF00"/>
                </a:solidFill>
              </a:rPr>
              <a:t>Jew</a:t>
            </a:r>
            <a:r>
              <a:rPr lang="en-AU" dirty="0"/>
              <a:t> and 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FFCC66"/>
                </a:solidFill>
              </a:rPr>
              <a:t>Gentile</a:t>
            </a:r>
            <a:r>
              <a:rPr lang="en-AU" dirty="0"/>
              <a:t>) and went “before” his people to battle with the call, “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Follow after me</a:t>
            </a:r>
            <a:r>
              <a:rPr lang="en-AU" dirty="0"/>
              <a:t>” (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19:21; John 21:19,22</a:t>
            </a:r>
            <a:r>
              <a:rPr lang="en-AU" dirty="0"/>
              <a:t>).</a:t>
            </a:r>
          </a:p>
          <a:p>
            <a:pPr marL="538163" indent="-538163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/>
              <a:t>Eliminated all carnal flesh at the waters of baptism (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3:5-6</a:t>
            </a:r>
            <a:r>
              <a:rPr lang="en-AU" dirty="0"/>
              <a:t>).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26858"/>
            <a:ext cx="9144000" cy="765175"/>
          </a:xfrm>
        </p:spPr>
        <p:txBody>
          <a:bodyPr/>
          <a:lstStyle/>
          <a:p>
            <a:r>
              <a:rPr lang="en-AU" sz="4400" dirty="0"/>
              <a:t>Victorious over the tomb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692150"/>
            <a:ext cx="8785225" cy="5329238"/>
          </a:xfrm>
        </p:spPr>
        <p:txBody>
          <a:bodyPr/>
          <a:lstStyle/>
          <a:p>
            <a:pPr algn="just"/>
            <a:r>
              <a:rPr lang="en-AU" sz="2400">
                <a:latin typeface="Bookman Old Style" pitchFamily="18" charset="0"/>
              </a:rPr>
              <a:t>Then </a:t>
            </a:r>
            <a:r>
              <a:rPr lang="en-AU" sz="2400" i="1">
                <a:latin typeface="Bookman Old Style" pitchFamily="18" charset="0"/>
              </a:rPr>
              <a:t>cometh</a:t>
            </a:r>
            <a:r>
              <a:rPr lang="en-AU" sz="2400">
                <a:latin typeface="Bookman Old Style" pitchFamily="18" charset="0"/>
              </a:rPr>
              <a:t> the end, when he shall have delivered up the kingdom to God, even the Father; when he shall have put down </a:t>
            </a:r>
            <a:r>
              <a:rPr lang="en-AU" sz="2400">
                <a:solidFill>
                  <a:srgbClr val="FFFF00"/>
                </a:solidFill>
                <a:latin typeface="Bookman Old Style" pitchFamily="18" charset="0"/>
              </a:rPr>
              <a:t>all</a:t>
            </a:r>
            <a:r>
              <a:rPr lang="en-AU" sz="2400">
                <a:latin typeface="Bookman Old Style" pitchFamily="18" charset="0"/>
              </a:rPr>
              <a:t> rule and </a:t>
            </a:r>
            <a:r>
              <a:rPr lang="en-AU" sz="2400">
                <a:solidFill>
                  <a:srgbClr val="FFFF00"/>
                </a:solidFill>
                <a:latin typeface="Bookman Old Style" pitchFamily="18" charset="0"/>
              </a:rPr>
              <a:t>all</a:t>
            </a:r>
            <a:r>
              <a:rPr lang="en-AU" sz="2400">
                <a:latin typeface="Bookman Old Style" pitchFamily="18" charset="0"/>
              </a:rPr>
              <a:t> authority and power. </a:t>
            </a:r>
          </a:p>
          <a:p>
            <a:pPr algn="just"/>
            <a:r>
              <a:rPr lang="en-AU" sz="2400">
                <a:latin typeface="Bookman Old Style" pitchFamily="18" charset="0"/>
              </a:rPr>
              <a:t>For he must reign, till he hath put </a:t>
            </a:r>
            <a:r>
              <a:rPr lang="en-AU" sz="2400">
                <a:solidFill>
                  <a:srgbClr val="FFFF00"/>
                </a:solidFill>
                <a:latin typeface="Bookman Old Style" pitchFamily="18" charset="0"/>
              </a:rPr>
              <a:t>all</a:t>
            </a:r>
            <a:r>
              <a:rPr lang="en-AU" sz="2400">
                <a:latin typeface="Bookman Old Style" pitchFamily="18" charset="0"/>
              </a:rPr>
              <a:t> enemies </a:t>
            </a:r>
            <a:r>
              <a:rPr lang="en-AU" sz="2400">
                <a:solidFill>
                  <a:srgbClr val="00FF00"/>
                </a:solidFill>
                <a:latin typeface="Bookman Old Style" pitchFamily="18" charset="0"/>
              </a:rPr>
              <a:t>under</a:t>
            </a:r>
            <a:r>
              <a:rPr lang="en-AU" sz="2400">
                <a:latin typeface="Bookman Old Style" pitchFamily="18" charset="0"/>
              </a:rPr>
              <a:t> his feet. </a:t>
            </a:r>
          </a:p>
          <a:p>
            <a:pPr algn="just"/>
            <a:r>
              <a:rPr lang="en-AU" sz="2400">
                <a:latin typeface="Bookman Old Style" pitchFamily="18" charset="0"/>
              </a:rPr>
              <a:t>The last enemy </a:t>
            </a:r>
            <a:r>
              <a:rPr lang="en-AU" sz="2400" i="1">
                <a:latin typeface="Bookman Old Style" pitchFamily="18" charset="0"/>
              </a:rPr>
              <a:t>that</a:t>
            </a:r>
            <a:r>
              <a:rPr lang="en-AU" sz="2400">
                <a:latin typeface="Bookman Old Style" pitchFamily="18" charset="0"/>
              </a:rPr>
              <a:t> shall be destroyed </a:t>
            </a:r>
            <a:r>
              <a:rPr lang="en-AU" sz="2400" i="1">
                <a:latin typeface="Bookman Old Style" pitchFamily="18" charset="0"/>
              </a:rPr>
              <a:t>is</a:t>
            </a:r>
            <a:r>
              <a:rPr lang="en-AU" sz="2400">
                <a:latin typeface="Bookman Old Style" pitchFamily="18" charset="0"/>
              </a:rPr>
              <a:t> death. </a:t>
            </a:r>
          </a:p>
          <a:p>
            <a:pPr algn="just"/>
            <a:r>
              <a:rPr lang="en-AU" sz="2400">
                <a:latin typeface="Bookman Old Style" pitchFamily="18" charset="0"/>
              </a:rPr>
              <a:t>For he hath </a:t>
            </a:r>
            <a:r>
              <a:rPr lang="en-AU" sz="2400">
                <a:solidFill>
                  <a:srgbClr val="00FF00"/>
                </a:solidFill>
                <a:latin typeface="Bookman Old Style" pitchFamily="18" charset="0"/>
              </a:rPr>
              <a:t>put</a:t>
            </a:r>
            <a:r>
              <a:rPr lang="en-AU" sz="2400">
                <a:latin typeface="Bookman Old Style" pitchFamily="18" charset="0"/>
              </a:rPr>
              <a:t> </a:t>
            </a:r>
            <a:r>
              <a:rPr lang="en-AU" sz="2400">
                <a:solidFill>
                  <a:srgbClr val="FFFF00"/>
                </a:solidFill>
                <a:latin typeface="Bookman Old Style" pitchFamily="18" charset="0"/>
              </a:rPr>
              <a:t>all</a:t>
            </a:r>
            <a:r>
              <a:rPr lang="en-AU" sz="2400">
                <a:latin typeface="Bookman Old Style" pitchFamily="18" charset="0"/>
              </a:rPr>
              <a:t> things </a:t>
            </a:r>
            <a:r>
              <a:rPr lang="en-AU" sz="2400">
                <a:solidFill>
                  <a:srgbClr val="00FF00"/>
                </a:solidFill>
                <a:latin typeface="Bookman Old Style" pitchFamily="18" charset="0"/>
              </a:rPr>
              <a:t>under</a:t>
            </a:r>
            <a:r>
              <a:rPr lang="en-AU" sz="2400">
                <a:latin typeface="Bookman Old Style" pitchFamily="18" charset="0"/>
              </a:rPr>
              <a:t> his feet. But when he saith </a:t>
            </a:r>
            <a:r>
              <a:rPr lang="en-AU" sz="2400">
                <a:solidFill>
                  <a:srgbClr val="FFFF00"/>
                </a:solidFill>
                <a:latin typeface="Bookman Old Style" pitchFamily="18" charset="0"/>
              </a:rPr>
              <a:t>all</a:t>
            </a:r>
            <a:r>
              <a:rPr lang="en-AU" sz="2400">
                <a:latin typeface="Bookman Old Style" pitchFamily="18" charset="0"/>
              </a:rPr>
              <a:t> things are put </a:t>
            </a:r>
            <a:r>
              <a:rPr lang="en-AU" sz="2400">
                <a:solidFill>
                  <a:srgbClr val="00FF00"/>
                </a:solidFill>
                <a:latin typeface="Bookman Old Style" pitchFamily="18" charset="0"/>
              </a:rPr>
              <a:t>under</a:t>
            </a:r>
            <a:r>
              <a:rPr lang="en-AU" sz="2400">
                <a:latin typeface="Bookman Old Style" pitchFamily="18" charset="0"/>
              </a:rPr>
              <a:t> </a:t>
            </a:r>
            <a:r>
              <a:rPr lang="en-AU" sz="2400" i="1">
                <a:latin typeface="Bookman Old Style" pitchFamily="18" charset="0"/>
              </a:rPr>
              <a:t>him, it is</a:t>
            </a:r>
            <a:r>
              <a:rPr lang="en-AU" sz="2400">
                <a:latin typeface="Bookman Old Style" pitchFamily="18" charset="0"/>
              </a:rPr>
              <a:t> manifest that he is excepted, which did put </a:t>
            </a:r>
            <a:r>
              <a:rPr lang="en-AU" sz="2400">
                <a:solidFill>
                  <a:srgbClr val="FFFF00"/>
                </a:solidFill>
                <a:latin typeface="Bookman Old Style" pitchFamily="18" charset="0"/>
              </a:rPr>
              <a:t>all</a:t>
            </a:r>
            <a:r>
              <a:rPr lang="en-AU" sz="2400">
                <a:latin typeface="Bookman Old Style" pitchFamily="18" charset="0"/>
              </a:rPr>
              <a:t> things </a:t>
            </a:r>
            <a:r>
              <a:rPr lang="en-AU" sz="2400">
                <a:solidFill>
                  <a:srgbClr val="00FF00"/>
                </a:solidFill>
                <a:latin typeface="Bookman Old Style" pitchFamily="18" charset="0"/>
              </a:rPr>
              <a:t>under</a:t>
            </a:r>
            <a:r>
              <a:rPr lang="en-AU" sz="2400">
                <a:latin typeface="Bookman Old Style" pitchFamily="18" charset="0"/>
              </a:rPr>
              <a:t> him. </a:t>
            </a:r>
          </a:p>
          <a:p>
            <a:pPr algn="just"/>
            <a:r>
              <a:rPr lang="en-AU" sz="2400">
                <a:latin typeface="Bookman Old Style" pitchFamily="18" charset="0"/>
              </a:rPr>
              <a:t>And when </a:t>
            </a:r>
            <a:r>
              <a:rPr lang="en-AU" sz="2400">
                <a:solidFill>
                  <a:srgbClr val="FFFF00"/>
                </a:solidFill>
                <a:latin typeface="Bookman Old Style" pitchFamily="18" charset="0"/>
              </a:rPr>
              <a:t>all </a:t>
            </a:r>
            <a:r>
              <a:rPr lang="en-AU" sz="2400">
                <a:latin typeface="Bookman Old Style" pitchFamily="18" charset="0"/>
              </a:rPr>
              <a:t>things shall be </a:t>
            </a:r>
            <a:r>
              <a:rPr lang="en-AU" sz="2400">
                <a:solidFill>
                  <a:srgbClr val="00FF00"/>
                </a:solidFill>
                <a:latin typeface="Bookman Old Style" pitchFamily="18" charset="0"/>
              </a:rPr>
              <a:t>subdued unto</a:t>
            </a:r>
            <a:r>
              <a:rPr lang="en-AU" sz="2400">
                <a:latin typeface="Bookman Old Style" pitchFamily="18" charset="0"/>
              </a:rPr>
              <a:t> him, then shall the Son also himself be </a:t>
            </a:r>
            <a:r>
              <a:rPr lang="en-AU" sz="2400">
                <a:solidFill>
                  <a:srgbClr val="00FF00"/>
                </a:solidFill>
                <a:latin typeface="Bookman Old Style" pitchFamily="18" charset="0"/>
              </a:rPr>
              <a:t>subject</a:t>
            </a:r>
            <a:r>
              <a:rPr lang="en-AU" sz="2400">
                <a:latin typeface="Bookman Old Style" pitchFamily="18" charset="0"/>
              </a:rPr>
              <a:t> unto him that put </a:t>
            </a:r>
            <a:r>
              <a:rPr lang="en-AU" sz="2400">
                <a:solidFill>
                  <a:srgbClr val="FFFF00"/>
                </a:solidFill>
                <a:latin typeface="Bookman Old Style" pitchFamily="18" charset="0"/>
              </a:rPr>
              <a:t>all</a:t>
            </a:r>
            <a:r>
              <a:rPr lang="en-AU" sz="2400">
                <a:latin typeface="Bookman Old Style" pitchFamily="18" charset="0"/>
              </a:rPr>
              <a:t> things </a:t>
            </a:r>
            <a:r>
              <a:rPr lang="en-AU" sz="2400">
                <a:solidFill>
                  <a:srgbClr val="00FF00"/>
                </a:solidFill>
                <a:latin typeface="Bookman Old Style" pitchFamily="18" charset="0"/>
              </a:rPr>
              <a:t>under</a:t>
            </a:r>
            <a:r>
              <a:rPr lang="en-AU" sz="2400">
                <a:latin typeface="Bookman Old Style" pitchFamily="18" charset="0"/>
              </a:rPr>
              <a:t> him, that God may be </a:t>
            </a:r>
            <a:r>
              <a:rPr lang="en-AU" sz="2400">
                <a:solidFill>
                  <a:srgbClr val="FFFF00"/>
                </a:solidFill>
                <a:latin typeface="Bookman Old Style" pitchFamily="18" charset="0"/>
              </a:rPr>
              <a:t>all</a:t>
            </a:r>
            <a:r>
              <a:rPr lang="en-AU" sz="2400">
                <a:latin typeface="Bookman Old Style" pitchFamily="18" charset="0"/>
              </a:rPr>
              <a:t> in </a:t>
            </a:r>
            <a:r>
              <a:rPr lang="en-AU" sz="2400">
                <a:solidFill>
                  <a:srgbClr val="FFFF00"/>
                </a:solidFill>
                <a:latin typeface="Bookman Old Style" pitchFamily="18" charset="0"/>
              </a:rPr>
              <a:t>all</a:t>
            </a:r>
            <a:r>
              <a:rPr lang="en-AU" sz="2400">
                <a:latin typeface="Bookman Old Style" pitchFamily="18" charset="0"/>
              </a:rPr>
              <a:t>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2700"/>
            <a:ext cx="9144000" cy="765175"/>
          </a:xfrm>
        </p:spPr>
        <p:txBody>
          <a:bodyPr/>
          <a:lstStyle/>
          <a:p>
            <a:r>
              <a:rPr lang="en-AU" sz="4400" dirty="0"/>
              <a:t>The End </a:t>
            </a:r>
            <a:r>
              <a:rPr lang="en-AU" sz="4000" dirty="0"/>
              <a:t>- </a:t>
            </a:r>
            <a:r>
              <a:rPr lang="en-AU" sz="4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1 Cor. 15:24-28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642938" y="5851525"/>
            <a:ext cx="7799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00FF00"/>
                </a:solidFill>
                <a:latin typeface="Impact" pitchFamily="34" charset="0"/>
              </a:rPr>
              <a:t>The Greek word </a:t>
            </a:r>
            <a:r>
              <a:rPr lang="en-AU" sz="2400" i="1">
                <a:solidFill>
                  <a:srgbClr val="00FF00"/>
                </a:solidFill>
                <a:latin typeface="Impact" pitchFamily="34" charset="0"/>
              </a:rPr>
              <a:t>pas</a:t>
            </a:r>
            <a:r>
              <a:rPr lang="en-AU" sz="2400">
                <a:solidFill>
                  <a:srgbClr val="00FF00"/>
                </a:solidFill>
                <a:latin typeface="Impact" pitchFamily="34" charset="0"/>
              </a:rPr>
              <a:t>  occurs 10 times in this bracket of verses.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836613"/>
            <a:ext cx="8713787" cy="5543550"/>
          </a:xfrm>
        </p:spPr>
        <p:txBody>
          <a:bodyPr/>
          <a:lstStyle/>
          <a:p>
            <a:pPr marL="538163" indent="-538163"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/>
              <a:t>The Greek word </a:t>
            </a:r>
            <a:r>
              <a:rPr lang="en-AU" i="1" dirty="0">
                <a:solidFill>
                  <a:srgbClr val="FFFF00"/>
                </a:solidFill>
              </a:rPr>
              <a:t>pas</a:t>
            </a:r>
            <a:r>
              <a:rPr lang="en-AU" dirty="0"/>
              <a:t> (all) is used </a:t>
            </a:r>
            <a:r>
              <a:rPr lang="en-AU" dirty="0">
                <a:solidFill>
                  <a:srgbClr val="FFFF00"/>
                </a:solidFill>
              </a:rPr>
              <a:t>10</a:t>
            </a:r>
            <a:r>
              <a:rPr lang="en-AU" dirty="0"/>
              <a:t> times in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Cor. 15:24-28</a:t>
            </a:r>
            <a:r>
              <a:rPr lang="en-AU" dirty="0"/>
              <a:t> (a context of its own). </a:t>
            </a:r>
          </a:p>
          <a:p>
            <a:pPr marL="538163" indent="-538163"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/>
              <a:t>The Greek word </a:t>
            </a:r>
            <a:r>
              <a:rPr lang="en-AU" i="1" dirty="0" err="1">
                <a:solidFill>
                  <a:srgbClr val="00FF00"/>
                </a:solidFill>
              </a:rPr>
              <a:t>hupo</a:t>
            </a:r>
            <a:r>
              <a:rPr lang="en-AU" dirty="0"/>
              <a:t> (“</a:t>
            </a:r>
            <a:r>
              <a:rPr lang="en-AU" dirty="0">
                <a:solidFill>
                  <a:srgbClr val="00FF00"/>
                </a:solidFill>
              </a:rPr>
              <a:t>under</a:t>
            </a:r>
            <a:r>
              <a:rPr lang="en-AU" dirty="0"/>
              <a:t>”) occurs </a:t>
            </a:r>
            <a:r>
              <a:rPr lang="en-AU" dirty="0">
                <a:solidFill>
                  <a:srgbClr val="00FF00"/>
                </a:solidFill>
              </a:rPr>
              <a:t>8</a:t>
            </a:r>
            <a:r>
              <a:rPr lang="en-AU" dirty="0"/>
              <a:t> times in the passage – twice by itself and 6 times as part of the word </a:t>
            </a:r>
            <a:r>
              <a:rPr lang="en-AU" i="1" dirty="0" err="1"/>
              <a:t>hupotasso</a:t>
            </a:r>
            <a:r>
              <a:rPr lang="en-AU" dirty="0"/>
              <a:t>.</a:t>
            </a:r>
          </a:p>
          <a:p>
            <a:pPr marL="538163" indent="-538163"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>
                <a:solidFill>
                  <a:srgbClr val="00FF00"/>
                </a:solidFill>
              </a:rPr>
              <a:t>8 is the number of a new beginning and immortality</a:t>
            </a:r>
            <a:r>
              <a:rPr lang="en-AU" dirty="0"/>
              <a:t>.</a:t>
            </a:r>
          </a:p>
          <a:p>
            <a:pPr marL="538163" indent="-538163"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>
                <a:solidFill>
                  <a:srgbClr val="FFFF00"/>
                </a:solidFill>
              </a:rPr>
              <a:t>10</a:t>
            </a:r>
            <a:r>
              <a:rPr lang="en-AU" dirty="0"/>
              <a:t> is the number for </a:t>
            </a:r>
            <a:r>
              <a:rPr lang="en-AU" dirty="0">
                <a:solidFill>
                  <a:srgbClr val="FFFF00"/>
                </a:solidFill>
              </a:rPr>
              <a:t>all</a:t>
            </a:r>
            <a:r>
              <a:rPr lang="en-AU" dirty="0"/>
              <a:t>.</a:t>
            </a:r>
          </a:p>
          <a:p>
            <a:pPr marL="538163" indent="-538163">
              <a:buClr>
                <a:srgbClr val="FFFF00"/>
              </a:buClr>
              <a:buFont typeface="Wingdings" pitchFamily="2" charset="2"/>
              <a:buChar char="v"/>
            </a:pPr>
            <a:r>
              <a:rPr lang="en-AU" b="0" dirty="0">
                <a:ln w="19050">
                  <a:solidFill>
                    <a:schemeClr val="tx1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Hence, 80 years (8 x 10) represents the period beyond the Millennium when God is all in all.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71438"/>
            <a:ext cx="9144000" cy="765175"/>
          </a:xfrm>
        </p:spPr>
        <p:txBody>
          <a:bodyPr/>
          <a:lstStyle/>
          <a:p>
            <a:r>
              <a:rPr lang="en-AU" sz="4400" dirty="0"/>
              <a:t>Rest </a:t>
            </a:r>
            <a:r>
              <a:rPr lang="en-AU" sz="4400" dirty="0" smtClean="0"/>
              <a:t>fourscore years</a:t>
            </a:r>
            <a:endParaRPr lang="en-AU" sz="4400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81075"/>
            <a:ext cx="8497887" cy="1512888"/>
          </a:xfrm>
        </p:spPr>
        <p:txBody>
          <a:bodyPr/>
          <a:lstStyle/>
          <a:p>
            <a:r>
              <a:rPr lang="en-AU" sz="4800"/>
              <a:t>Next study… God willing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66849" y="2577327"/>
            <a:ext cx="7921575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72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“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Deborah and Barak -Gen. 3:15 in an enacted parable”</a:t>
            </a:r>
            <a:endParaRPr lang="en-AU" sz="72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710"/>
            <a:ext cx="9144000" cy="765175"/>
          </a:xfrm>
        </p:spPr>
        <p:txBody>
          <a:bodyPr/>
          <a:lstStyle/>
          <a:p>
            <a:r>
              <a:rPr lang="en-AU" sz="4400" dirty="0" smtClean="0"/>
              <a:t>Christ </a:t>
            </a:r>
            <a:r>
              <a:rPr lang="en-AU" sz="4400" dirty="0"/>
              <a:t>in the Judges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23850" y="2216730"/>
            <a:ext cx="662463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AU" sz="2800">
                <a:solidFill>
                  <a:srgbClr val="000000"/>
                </a:solidFill>
                <a:latin typeface="Arial Black" pitchFamily="34" charset="0"/>
              </a:rPr>
              <a:t>Othniel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23850" y="2864430"/>
            <a:ext cx="2952750" cy="576263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AU" sz="2800">
                <a:solidFill>
                  <a:srgbClr val="000000"/>
                </a:solidFill>
                <a:latin typeface="Arial Black" pitchFamily="34" charset="0"/>
              </a:rPr>
              <a:t>Ehud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23850" y="3513718"/>
            <a:ext cx="3384550" cy="5762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800">
                <a:solidFill>
                  <a:srgbClr val="000000"/>
                </a:solidFill>
                <a:latin typeface="Arial Black" pitchFamily="34" charset="0"/>
              </a:rPr>
              <a:t>Deborah &amp; Barak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323850" y="4161418"/>
            <a:ext cx="69850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AU" sz="2800">
                <a:solidFill>
                  <a:srgbClr val="000000"/>
                </a:solidFill>
                <a:latin typeface="Arial Black" pitchFamily="34" charset="0"/>
              </a:rPr>
              <a:t>Gideon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268538" y="4809118"/>
            <a:ext cx="403225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AU" sz="2800">
                <a:solidFill>
                  <a:srgbClr val="000000"/>
                </a:solidFill>
                <a:latin typeface="Arial Black" pitchFamily="34" charset="0"/>
              </a:rPr>
              <a:t>Abimelech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323850" y="5456818"/>
            <a:ext cx="1944688" cy="5762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AU" sz="2800">
                <a:solidFill>
                  <a:srgbClr val="000000"/>
                </a:solidFill>
                <a:latin typeface="Arial Black" pitchFamily="34" charset="0"/>
              </a:rPr>
              <a:t>Jephthah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5580063" y="3513718"/>
            <a:ext cx="936625" cy="5762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5797550" y="5456818"/>
            <a:ext cx="3095625" cy="5762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34925" y="1240418"/>
            <a:ext cx="1460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800">
                <a:latin typeface="Impact" pitchFamily="34" charset="0"/>
              </a:rPr>
              <a:t>Death of Christ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292350" y="1697618"/>
            <a:ext cx="163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>
                <a:latin typeface="Impact" pitchFamily="34" charset="0"/>
              </a:rPr>
              <a:t>Dark ages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4683125" y="1697618"/>
            <a:ext cx="204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>
                <a:latin typeface="Impact" pitchFamily="34" charset="0"/>
              </a:rPr>
              <a:t>Armageddon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6834188" y="1711905"/>
            <a:ext cx="184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>
                <a:latin typeface="Impact" pitchFamily="34" charset="0"/>
              </a:rPr>
              <a:t>Millennium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7885113" y="606483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>
                <a:latin typeface="Impact" pitchFamily="34" charset="0"/>
              </a:rPr>
              <a:t>The End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107950" y="703843"/>
            <a:ext cx="8945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</a:rPr>
              <a:t>The periods covered by the types in the book</a:t>
            </a:r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0" y="120866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>
            <a:off x="5940425" y="2143705"/>
            <a:ext cx="0" cy="4105275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>
            <a:off x="250825" y="2143705"/>
            <a:ext cx="0" cy="4105275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8964613" y="2072268"/>
            <a:ext cx="0" cy="4105275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7740650" y="2864430"/>
            <a:ext cx="1152525" cy="576263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908720"/>
          </a:xfrm>
        </p:spPr>
        <p:txBody>
          <a:bodyPr/>
          <a:lstStyle/>
          <a:p>
            <a:r>
              <a:rPr lang="en-AU" sz="4400" dirty="0" smtClean="0"/>
              <a:t>The case of </a:t>
            </a:r>
            <a:r>
              <a:rPr lang="en-AU" sz="4400" dirty="0" err="1" smtClean="0"/>
              <a:t>Shamgar</a:t>
            </a:r>
            <a:endParaRPr lang="en-AU" sz="44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802" y="795147"/>
            <a:ext cx="8784976" cy="5472608"/>
          </a:xfrm>
        </p:spPr>
        <p:txBody>
          <a:bodyPr/>
          <a:lstStyle/>
          <a:p>
            <a:pPr marL="568325" indent="-568325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Judges 3:31 </a:t>
            </a:r>
            <a:r>
              <a:rPr lang="en-AU" sz="3200" dirty="0" smtClean="0"/>
              <a:t>– </a:t>
            </a:r>
            <a:r>
              <a:rPr lang="en-AU" sz="3200" dirty="0" err="1" smtClean="0"/>
              <a:t>Shamgar</a:t>
            </a:r>
            <a:r>
              <a:rPr lang="en-AU" sz="3200" dirty="0" smtClean="0"/>
              <a:t> performed ‘Samson-like’ feats – Why is there only one verse to recount his story?</a:t>
            </a:r>
          </a:p>
          <a:p>
            <a:pPr marL="568325" indent="-568325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The answer is simple!</a:t>
            </a:r>
          </a:p>
          <a:p>
            <a:pPr marL="568325" indent="-568325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Judges is not history. It is prophecy!</a:t>
            </a:r>
          </a:p>
          <a:p>
            <a:pPr marL="568325" indent="-568325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err="1" smtClean="0"/>
              <a:t>Shamgar</a:t>
            </a:r>
            <a:r>
              <a:rPr lang="en-AU" sz="3200" dirty="0" smtClean="0"/>
              <a:t> was not a type of Christ like some others who followed him.</a:t>
            </a:r>
          </a:p>
          <a:p>
            <a:pPr marL="568325" indent="-568325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Rule of thumb </a:t>
            </a:r>
            <a:r>
              <a:rPr lang="en-AU" sz="3200" dirty="0" smtClean="0"/>
              <a:t>– Where there is a substantial record of a judge they are a type of Christ.</a:t>
            </a:r>
            <a:endParaRPr lang="en-AU" sz="3200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265"/>
            <a:ext cx="9144000" cy="908050"/>
          </a:xfrm>
        </p:spPr>
        <p:txBody>
          <a:bodyPr/>
          <a:lstStyle/>
          <a:p>
            <a:r>
              <a:rPr lang="en-AU" sz="4400" dirty="0" err="1"/>
              <a:t>Othniel</a:t>
            </a:r>
            <a:r>
              <a:rPr lang="en-AU" sz="4400" dirty="0"/>
              <a:t> – Type of Christ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9638"/>
            <a:ext cx="8713788" cy="5543550"/>
          </a:xfrm>
        </p:spPr>
        <p:txBody>
          <a:bodyPr/>
          <a:lstStyle/>
          <a:p>
            <a:pPr marL="631825" indent="-631825"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600" dirty="0" err="1">
                <a:solidFill>
                  <a:srgbClr val="00FF00"/>
                </a:solidFill>
              </a:rPr>
              <a:t>Othniel</a:t>
            </a:r>
            <a:r>
              <a:rPr lang="en-AU" sz="3600" dirty="0"/>
              <a:t> </a:t>
            </a:r>
            <a:r>
              <a:rPr lang="en-AU" sz="3600" dirty="0">
                <a:solidFill>
                  <a:srgbClr val="00FF00"/>
                </a:solidFill>
              </a:rPr>
              <a:t>– “Lion of God”</a:t>
            </a:r>
            <a:r>
              <a:rPr lang="en-AU" sz="3600" dirty="0"/>
              <a:t> (</a:t>
            </a:r>
            <a:r>
              <a:rPr lang="en-AU" sz="3600" dirty="0" err="1"/>
              <a:t>Gesenius</a:t>
            </a:r>
            <a:r>
              <a:rPr lang="en-AU" sz="3600" dirty="0"/>
              <a:t>).</a:t>
            </a: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600" dirty="0"/>
              <a:t>Of the tribe of </a:t>
            </a:r>
            <a:r>
              <a:rPr lang="en-AU" sz="36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Judah</a:t>
            </a:r>
            <a:r>
              <a:rPr lang="en-AU" sz="3600" dirty="0"/>
              <a:t> – </a:t>
            </a:r>
            <a:r>
              <a:rPr lang="en-AU" sz="36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Rev. 5:1-6</a:t>
            </a:r>
            <a:r>
              <a:rPr lang="en-AU" sz="3600" dirty="0"/>
              <a:t>.</a:t>
            </a: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600" dirty="0" smtClean="0"/>
              <a:t>Captured </a:t>
            </a:r>
            <a:r>
              <a:rPr lang="en-AU" sz="3600" dirty="0" err="1" smtClean="0"/>
              <a:t>Kirjath-Sepher</a:t>
            </a:r>
            <a:r>
              <a:rPr lang="en-AU" sz="3600" dirty="0" smtClean="0"/>
              <a:t> (“city of a book”) and made it “holy” (</a:t>
            </a:r>
            <a:r>
              <a:rPr lang="en-AU" sz="3600" dirty="0" err="1" smtClean="0"/>
              <a:t>Debir</a:t>
            </a:r>
            <a:r>
              <a:rPr lang="en-AU" sz="3600" dirty="0" smtClean="0"/>
              <a:t>).</a:t>
            </a: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600" dirty="0" smtClean="0"/>
              <a:t>Took as his prize – </a:t>
            </a:r>
            <a:r>
              <a:rPr lang="en-AU" sz="3600" dirty="0" err="1" smtClean="0">
                <a:solidFill>
                  <a:srgbClr val="FFFF00"/>
                </a:solidFill>
              </a:rPr>
              <a:t>Achsah</a:t>
            </a:r>
            <a:r>
              <a:rPr lang="en-AU" sz="3600" dirty="0" smtClean="0"/>
              <a:t> = type of the bride of Christ – </a:t>
            </a:r>
            <a:r>
              <a:rPr lang="en-AU" sz="36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Rev. 14:1</a:t>
            </a:r>
            <a:r>
              <a:rPr lang="en-AU" sz="3600" dirty="0" smtClean="0"/>
              <a:t>.</a:t>
            </a:r>
            <a:endParaRPr lang="en-AU" sz="3600" dirty="0"/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600" dirty="0"/>
              <a:t>Israel’s first judge – </a:t>
            </a:r>
            <a:r>
              <a:rPr lang="en-AU" sz="36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Judges 3:9-10</a:t>
            </a:r>
            <a:r>
              <a:rPr lang="en-AU" sz="3600" dirty="0"/>
              <a:t>.</a:t>
            </a: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600" dirty="0"/>
              <a:t>Judged Israel for 40 years – </a:t>
            </a:r>
            <a:r>
              <a:rPr lang="en-AU" sz="36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Judges </a:t>
            </a:r>
            <a:r>
              <a:rPr lang="en-AU" sz="36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3:11</a:t>
            </a:r>
            <a:r>
              <a:rPr lang="en-AU" sz="3600" dirty="0" smtClean="0">
                <a:effectLst>
                  <a:outerShdw blurRad="38100" dist="38100" dir="2700000" algn="tl">
                    <a:srgbClr val="463416"/>
                  </a:outerShdw>
                </a:effectLst>
              </a:rPr>
              <a:t> </a:t>
            </a:r>
            <a:r>
              <a:rPr lang="en-AU" sz="3600" dirty="0" smtClean="0">
                <a:effectLst>
                  <a:outerShdw blurRad="38100" dist="38100" dir="2700000" algn="tl">
                    <a:srgbClr val="463416"/>
                  </a:outerShdw>
                </a:effectLst>
              </a:rPr>
              <a:t>= the Millennium.</a:t>
            </a:r>
            <a:endParaRPr lang="en-AU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400"/>
            <a:ext cx="9144000" cy="955328"/>
          </a:xfrm>
        </p:spPr>
        <p:txBody>
          <a:bodyPr/>
          <a:lstStyle/>
          <a:p>
            <a:r>
              <a:rPr lang="en-AU" dirty="0" err="1"/>
              <a:t>Achsah</a:t>
            </a:r>
            <a:r>
              <a:rPr lang="en-AU" dirty="0"/>
              <a:t> – Type of the Bride of Christ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836712"/>
            <a:ext cx="8856663" cy="5472608"/>
          </a:xfrm>
        </p:spPr>
        <p:txBody>
          <a:bodyPr/>
          <a:lstStyle/>
          <a:p>
            <a:pPr marL="631825" indent="-54292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0" dirty="0" err="1">
                <a:solidFill>
                  <a:srgbClr val="00FF00"/>
                </a:solidFill>
                <a:latin typeface="Arial Black" pitchFamily="34" charset="0"/>
              </a:rPr>
              <a:t>Achsah</a:t>
            </a:r>
            <a:r>
              <a:rPr lang="en-AU" sz="3200" dirty="0">
                <a:solidFill>
                  <a:srgbClr val="00FF00"/>
                </a:solidFill>
              </a:rPr>
              <a:t> – “anklet”</a:t>
            </a:r>
            <a:r>
              <a:rPr lang="en-AU" sz="3200" dirty="0"/>
              <a:t>; root a fetter; hence an anklet. She was a willing “</a:t>
            </a:r>
            <a:r>
              <a:rPr lang="en-AU" sz="3200" dirty="0" err="1"/>
              <a:t>bondslave</a:t>
            </a:r>
            <a:r>
              <a:rPr lang="en-AU" sz="3200" dirty="0"/>
              <a:t>” to her lord – 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Rom. 6:16; 1 Cor. 7:22-23</a:t>
            </a:r>
            <a:r>
              <a:rPr lang="en-AU" sz="3200" dirty="0">
                <a:effectLst>
                  <a:outerShdw blurRad="38100" dist="38100" dir="2700000" algn="tl">
                    <a:srgbClr val="463416"/>
                  </a:outerShdw>
                </a:effectLst>
              </a:rPr>
              <a:t>.</a:t>
            </a:r>
          </a:p>
          <a:p>
            <a:pPr marL="631825" indent="-54292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Daughter of Caleb</a:t>
            </a:r>
            <a:r>
              <a:rPr lang="en-AU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sz="3200" dirty="0"/>
              <a:t>– “a dog”. The Jewish symbol of the Gentiles.</a:t>
            </a:r>
          </a:p>
          <a:p>
            <a:pPr marL="631825" indent="-54292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/>
              <a:t>Caleb was a </a:t>
            </a:r>
            <a:r>
              <a:rPr lang="en-AU" sz="3200" dirty="0" err="1">
                <a:solidFill>
                  <a:srgbClr val="FFFFFF"/>
                </a:solidFill>
              </a:rPr>
              <a:t>Kenezite</a:t>
            </a:r>
            <a:r>
              <a:rPr lang="en-AU" sz="3200" dirty="0"/>
              <a:t> </a:t>
            </a:r>
            <a:r>
              <a:rPr lang="en-AU" sz="3200" dirty="0" smtClean="0"/>
              <a:t>(</a:t>
            </a:r>
            <a:r>
              <a:rPr lang="en-AU" sz="3200" dirty="0" err="1" smtClean="0"/>
              <a:t>Canaanitish</a:t>
            </a:r>
            <a:r>
              <a:rPr lang="en-AU" sz="3200" dirty="0" smtClean="0"/>
              <a:t> tribe), but was prominent in Judah - 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Josh. 14:6, 14; Gen. 15:19</a:t>
            </a:r>
            <a:r>
              <a:rPr lang="en-AU" sz="3200" dirty="0">
                <a:effectLst>
                  <a:outerShdw blurRad="38100" dist="38100" dir="2700000" algn="tl">
                    <a:srgbClr val="463416"/>
                  </a:outerShdw>
                </a:effectLst>
              </a:rPr>
              <a:t>.</a:t>
            </a:r>
          </a:p>
          <a:p>
            <a:pPr marL="631825" indent="-54292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 smtClean="0"/>
              <a:t>Therefore </a:t>
            </a:r>
            <a:r>
              <a:rPr lang="en-AU" sz="3200" dirty="0" err="1"/>
              <a:t>Achsah</a:t>
            </a:r>
            <a:r>
              <a:rPr lang="en-AU" sz="3200" dirty="0"/>
              <a:t> was of both Jewish and Gentile origin – </a:t>
            </a:r>
            <a:r>
              <a:rPr lang="en-AU" sz="3200" dirty="0">
                <a:solidFill>
                  <a:srgbClr val="FFFF00"/>
                </a:solidFill>
              </a:rPr>
              <a:t>like the Bride of Christ</a:t>
            </a:r>
            <a:r>
              <a:rPr lang="en-AU" sz="3200" dirty="0"/>
              <a:t>.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Judges of Israel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785225" cy="5603875"/>
          </a:xfrm>
          <a:noFill/>
          <a:ln/>
        </p:spPr>
        <p:txBody>
          <a:bodyPr/>
          <a:lstStyle/>
          <a:p>
            <a:pPr marL="450850" indent="-450850">
              <a:buClr>
                <a:schemeClr val="hlink"/>
              </a:buClr>
              <a:buFont typeface="Wingdings" pitchFamily="2" charset="2"/>
              <a:buChar char="q"/>
            </a:pPr>
            <a:endParaRPr lang="en-AU"/>
          </a:p>
          <a:p>
            <a:pPr marL="450850" indent="-450850"/>
            <a:endParaRPr lang="en-AU"/>
          </a:p>
        </p:txBody>
      </p:sp>
      <p:pic>
        <p:nvPicPr>
          <p:cNvPr id="102406" name="Picture 6" descr="Map of Judges"/>
          <p:cNvPicPr>
            <a:picLocks noChangeAspect="1" noChangeArrowheads="1"/>
          </p:cNvPicPr>
          <p:nvPr/>
        </p:nvPicPr>
        <p:blipFill>
          <a:blip r:embed="rId2" cstate="print"/>
          <a:srcRect l="14831"/>
          <a:stretch>
            <a:fillRect/>
          </a:stretch>
        </p:blipFill>
        <p:spPr bwMode="auto">
          <a:xfrm>
            <a:off x="0" y="-12700"/>
            <a:ext cx="6408738" cy="6899275"/>
          </a:xfrm>
          <a:prstGeom prst="rect">
            <a:avLst/>
          </a:prstGeom>
          <a:noFill/>
        </p:spPr>
      </p:pic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2268538" y="3644900"/>
            <a:ext cx="2808287" cy="1439863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-242888"/>
            <a:ext cx="2700338" cy="2579688"/>
          </a:xfrm>
        </p:spPr>
        <p:txBody>
          <a:bodyPr/>
          <a:lstStyle/>
          <a:p>
            <a:pPr algn="l">
              <a:lnSpc>
                <a:spcPct val="85000"/>
              </a:lnSpc>
            </a:pPr>
            <a:r>
              <a:rPr lang="en-AU" sz="3200" b="0" dirty="0">
                <a:solidFill>
                  <a:srgbClr val="000000"/>
                </a:solidFill>
                <a:effectLst/>
                <a:latin typeface="Arial Black" pitchFamily="34" charset="0"/>
              </a:rPr>
              <a:t>Where the Judges ruled in Israel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6388788" y="908720"/>
            <a:ext cx="269979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600" dirty="0">
                <a:solidFill>
                  <a:srgbClr val="FFFF00"/>
                </a:solidFill>
                <a:latin typeface="Impact" pitchFamily="34" charset="0"/>
              </a:rPr>
              <a:t>The area of Israel’s inheritance impacted by 18 years of oppression by </a:t>
            </a:r>
            <a:r>
              <a:rPr lang="en-AU" sz="3600" dirty="0" err="1">
                <a:solidFill>
                  <a:srgbClr val="FFFF00"/>
                </a:solidFill>
                <a:latin typeface="Impact" pitchFamily="34" charset="0"/>
              </a:rPr>
              <a:t>Eglon</a:t>
            </a:r>
            <a:r>
              <a:rPr lang="en-AU" sz="3600" dirty="0">
                <a:solidFill>
                  <a:srgbClr val="FFFF00"/>
                </a:solidFill>
                <a:latin typeface="Impact" pitchFamily="34" charset="0"/>
              </a:rPr>
              <a:t> the fat man of Moab.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975" y="27710"/>
            <a:ext cx="12611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661248"/>
            <a:ext cx="1369606" cy="6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2492896"/>
            <a:ext cx="2123728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The work of Ehud performed here</a:t>
            </a:r>
            <a:endParaRPr lang="en-US" sz="3200" dirty="0">
              <a:ln w="1905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71600" y="4005064"/>
            <a:ext cx="2376264" cy="504056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Judges of Israel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750888"/>
            <a:ext cx="8785225" cy="5603875"/>
          </a:xfrm>
          <a:noFill/>
          <a:ln/>
        </p:spPr>
        <p:txBody>
          <a:bodyPr/>
          <a:lstStyle/>
          <a:p>
            <a:pPr marL="450850" indent="-450850">
              <a:buClr>
                <a:schemeClr val="hlink"/>
              </a:buClr>
              <a:buFont typeface="Wingdings" pitchFamily="2" charset="2"/>
              <a:buChar char="q"/>
            </a:pPr>
            <a:endParaRPr lang="en-AU"/>
          </a:p>
          <a:p>
            <a:pPr marL="450850" indent="-450850"/>
            <a:endParaRPr lang="en-A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4292600"/>
            <a:ext cx="9144000" cy="2565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430" name="Picture 6" descr="Inheritance of the Tri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26988"/>
            <a:ext cx="9324975" cy="6894513"/>
          </a:xfrm>
          <a:prstGeom prst="rect">
            <a:avLst/>
          </a:prstGeom>
          <a:noFill/>
        </p:spPr>
      </p:pic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1400" y="4652963"/>
            <a:ext cx="3059113" cy="1958975"/>
          </a:xfrm>
        </p:spPr>
        <p:txBody>
          <a:bodyPr/>
          <a:lstStyle/>
          <a:p>
            <a:pPr algn="r"/>
            <a:r>
              <a:rPr lang="en-AU" sz="3200" dirty="0" err="1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</a:rPr>
              <a:t>Eglon</a:t>
            </a:r>
            <a:r>
              <a:rPr lang="en-AU" sz="3200" dirty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</a:rPr>
              <a:t> of Moab gathers his confederates</a:t>
            </a:r>
          </a:p>
        </p:txBody>
      </p:sp>
      <p:sp>
        <p:nvSpPr>
          <p:cNvPr id="103431" name="Freeform 7"/>
          <p:cNvSpPr>
            <a:spLocks/>
          </p:cNvSpPr>
          <p:nvPr/>
        </p:nvSpPr>
        <p:spPr bwMode="auto">
          <a:xfrm>
            <a:off x="5294313" y="692150"/>
            <a:ext cx="2952750" cy="1895475"/>
          </a:xfrm>
          <a:custGeom>
            <a:avLst/>
            <a:gdLst/>
            <a:ahLst/>
            <a:cxnLst>
              <a:cxn ang="0">
                <a:pos x="1860" y="0"/>
              </a:cxn>
              <a:cxn ang="0">
                <a:pos x="1767" y="469"/>
              </a:cxn>
              <a:cxn ang="0">
                <a:pos x="1584" y="817"/>
              </a:cxn>
              <a:cxn ang="0">
                <a:pos x="1465" y="963"/>
              </a:cxn>
              <a:cxn ang="0">
                <a:pos x="1273" y="1091"/>
              </a:cxn>
              <a:cxn ang="0">
                <a:pos x="1108" y="1164"/>
              </a:cxn>
              <a:cxn ang="0">
                <a:pos x="816" y="1191"/>
              </a:cxn>
              <a:cxn ang="0">
                <a:pos x="642" y="1182"/>
              </a:cxn>
              <a:cxn ang="0">
                <a:pos x="496" y="1164"/>
              </a:cxn>
              <a:cxn ang="0">
                <a:pos x="213" y="1134"/>
              </a:cxn>
              <a:cxn ang="0">
                <a:pos x="83" y="1134"/>
              </a:cxn>
              <a:cxn ang="0">
                <a:pos x="0" y="1097"/>
              </a:cxn>
            </a:cxnLst>
            <a:rect l="0" t="0" r="r" b="b"/>
            <a:pathLst>
              <a:path w="1860" h="1194">
                <a:moveTo>
                  <a:pt x="1860" y="0"/>
                </a:moveTo>
                <a:cubicBezTo>
                  <a:pt x="1845" y="78"/>
                  <a:pt x="1813" y="333"/>
                  <a:pt x="1767" y="469"/>
                </a:cubicBezTo>
                <a:cubicBezTo>
                  <a:pt x="1721" y="605"/>
                  <a:pt x="1634" y="735"/>
                  <a:pt x="1584" y="817"/>
                </a:cubicBezTo>
                <a:cubicBezTo>
                  <a:pt x="1534" y="899"/>
                  <a:pt x="1517" y="917"/>
                  <a:pt x="1465" y="963"/>
                </a:cubicBezTo>
                <a:cubicBezTo>
                  <a:pt x="1413" y="1009"/>
                  <a:pt x="1333" y="1058"/>
                  <a:pt x="1273" y="1091"/>
                </a:cubicBezTo>
                <a:cubicBezTo>
                  <a:pt x="1213" y="1124"/>
                  <a:pt x="1184" y="1147"/>
                  <a:pt x="1108" y="1164"/>
                </a:cubicBezTo>
                <a:cubicBezTo>
                  <a:pt x="1032" y="1181"/>
                  <a:pt x="894" y="1188"/>
                  <a:pt x="816" y="1191"/>
                </a:cubicBezTo>
                <a:cubicBezTo>
                  <a:pt x="738" y="1194"/>
                  <a:pt x="695" y="1186"/>
                  <a:pt x="642" y="1182"/>
                </a:cubicBezTo>
                <a:cubicBezTo>
                  <a:pt x="589" y="1178"/>
                  <a:pt x="567" y="1172"/>
                  <a:pt x="496" y="1164"/>
                </a:cubicBezTo>
                <a:cubicBezTo>
                  <a:pt x="425" y="1156"/>
                  <a:pt x="282" y="1139"/>
                  <a:pt x="213" y="1134"/>
                </a:cubicBezTo>
                <a:cubicBezTo>
                  <a:pt x="144" y="1129"/>
                  <a:pt x="118" y="1140"/>
                  <a:pt x="83" y="1134"/>
                </a:cubicBezTo>
                <a:cubicBezTo>
                  <a:pt x="48" y="1128"/>
                  <a:pt x="17" y="1105"/>
                  <a:pt x="0" y="1097"/>
                </a:cubicBezTo>
              </a:path>
            </a:pathLst>
          </a:custGeom>
          <a:noFill/>
          <a:ln w="1016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2" name="Freeform 8"/>
          <p:cNvSpPr>
            <a:spLocks/>
          </p:cNvSpPr>
          <p:nvPr/>
        </p:nvSpPr>
        <p:spPr bwMode="auto">
          <a:xfrm>
            <a:off x="5076825" y="2349500"/>
            <a:ext cx="1079500" cy="3095625"/>
          </a:xfrm>
          <a:custGeom>
            <a:avLst/>
            <a:gdLst/>
            <a:ahLst/>
            <a:cxnLst>
              <a:cxn ang="0">
                <a:pos x="680" y="1950"/>
              </a:cxn>
              <a:cxn ang="0">
                <a:pos x="635" y="1406"/>
              </a:cxn>
              <a:cxn ang="0">
                <a:pos x="635" y="1134"/>
              </a:cxn>
              <a:cxn ang="0">
                <a:pos x="635" y="771"/>
              </a:cxn>
              <a:cxn ang="0">
                <a:pos x="544" y="362"/>
              </a:cxn>
              <a:cxn ang="0">
                <a:pos x="408" y="136"/>
              </a:cxn>
              <a:cxn ang="0">
                <a:pos x="272" y="90"/>
              </a:cxn>
              <a:cxn ang="0">
                <a:pos x="136" y="90"/>
              </a:cxn>
              <a:cxn ang="0">
                <a:pos x="90" y="45"/>
              </a:cxn>
              <a:cxn ang="0">
                <a:pos x="0" y="0"/>
              </a:cxn>
            </a:cxnLst>
            <a:rect l="0" t="0" r="r" b="b"/>
            <a:pathLst>
              <a:path w="680" h="1950">
                <a:moveTo>
                  <a:pt x="680" y="1950"/>
                </a:moveTo>
                <a:cubicBezTo>
                  <a:pt x="661" y="1746"/>
                  <a:pt x="642" y="1542"/>
                  <a:pt x="635" y="1406"/>
                </a:cubicBezTo>
                <a:cubicBezTo>
                  <a:pt x="628" y="1270"/>
                  <a:pt x="635" y="1240"/>
                  <a:pt x="635" y="1134"/>
                </a:cubicBezTo>
                <a:cubicBezTo>
                  <a:pt x="635" y="1028"/>
                  <a:pt x="650" y="900"/>
                  <a:pt x="635" y="771"/>
                </a:cubicBezTo>
                <a:cubicBezTo>
                  <a:pt x="620" y="642"/>
                  <a:pt x="582" y="468"/>
                  <a:pt x="544" y="362"/>
                </a:cubicBezTo>
                <a:cubicBezTo>
                  <a:pt x="506" y="256"/>
                  <a:pt x="453" y="181"/>
                  <a:pt x="408" y="136"/>
                </a:cubicBezTo>
                <a:cubicBezTo>
                  <a:pt x="363" y="91"/>
                  <a:pt x="317" y="98"/>
                  <a:pt x="272" y="90"/>
                </a:cubicBezTo>
                <a:cubicBezTo>
                  <a:pt x="227" y="82"/>
                  <a:pt x="166" y="97"/>
                  <a:pt x="136" y="90"/>
                </a:cubicBezTo>
                <a:cubicBezTo>
                  <a:pt x="106" y="83"/>
                  <a:pt x="113" y="60"/>
                  <a:pt x="90" y="45"/>
                </a:cubicBezTo>
                <a:cubicBezTo>
                  <a:pt x="67" y="30"/>
                  <a:pt x="15" y="7"/>
                  <a:pt x="0" y="0"/>
                </a:cubicBezTo>
              </a:path>
            </a:pathLst>
          </a:custGeom>
          <a:noFill/>
          <a:ln w="1270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3" name="Freeform 9"/>
          <p:cNvSpPr>
            <a:spLocks/>
          </p:cNvSpPr>
          <p:nvPr/>
        </p:nvSpPr>
        <p:spPr bwMode="auto">
          <a:xfrm>
            <a:off x="2771775" y="3933825"/>
            <a:ext cx="3313113" cy="2781300"/>
          </a:xfrm>
          <a:custGeom>
            <a:avLst/>
            <a:gdLst/>
            <a:ahLst/>
            <a:cxnLst>
              <a:cxn ang="0">
                <a:pos x="0" y="1632"/>
              </a:cxn>
              <a:cxn ang="0">
                <a:pos x="272" y="1678"/>
              </a:cxn>
              <a:cxn ang="0">
                <a:pos x="684" y="1707"/>
              </a:cxn>
              <a:cxn ang="0">
                <a:pos x="1215" y="1743"/>
              </a:cxn>
              <a:cxn ang="0">
                <a:pos x="1656" y="1653"/>
              </a:cxn>
              <a:cxn ang="0">
                <a:pos x="1800" y="1509"/>
              </a:cxn>
              <a:cxn ang="0">
                <a:pos x="1905" y="1224"/>
              </a:cxn>
              <a:cxn ang="0">
                <a:pos x="1950" y="816"/>
              </a:cxn>
              <a:cxn ang="0">
                <a:pos x="1962" y="555"/>
              </a:cxn>
              <a:cxn ang="0">
                <a:pos x="1996" y="317"/>
              </a:cxn>
              <a:cxn ang="0">
                <a:pos x="2087" y="0"/>
              </a:cxn>
            </a:cxnLst>
            <a:rect l="0" t="0" r="r" b="b"/>
            <a:pathLst>
              <a:path w="2087" h="1752">
                <a:moveTo>
                  <a:pt x="0" y="1632"/>
                </a:moveTo>
                <a:cubicBezTo>
                  <a:pt x="83" y="1643"/>
                  <a:pt x="158" y="1666"/>
                  <a:pt x="272" y="1678"/>
                </a:cubicBezTo>
                <a:cubicBezTo>
                  <a:pt x="386" y="1690"/>
                  <a:pt x="527" y="1696"/>
                  <a:pt x="684" y="1707"/>
                </a:cubicBezTo>
                <a:cubicBezTo>
                  <a:pt x="841" y="1718"/>
                  <a:pt x="1053" y="1752"/>
                  <a:pt x="1215" y="1743"/>
                </a:cubicBezTo>
                <a:cubicBezTo>
                  <a:pt x="1377" y="1734"/>
                  <a:pt x="1559" y="1692"/>
                  <a:pt x="1656" y="1653"/>
                </a:cubicBezTo>
                <a:cubicBezTo>
                  <a:pt x="1753" y="1614"/>
                  <a:pt x="1758" y="1580"/>
                  <a:pt x="1800" y="1509"/>
                </a:cubicBezTo>
                <a:cubicBezTo>
                  <a:pt x="1842" y="1438"/>
                  <a:pt x="1880" y="1339"/>
                  <a:pt x="1905" y="1224"/>
                </a:cubicBezTo>
                <a:cubicBezTo>
                  <a:pt x="1930" y="1109"/>
                  <a:pt x="1941" y="927"/>
                  <a:pt x="1950" y="816"/>
                </a:cubicBezTo>
                <a:cubicBezTo>
                  <a:pt x="1959" y="705"/>
                  <a:pt x="1954" y="638"/>
                  <a:pt x="1962" y="555"/>
                </a:cubicBezTo>
                <a:cubicBezTo>
                  <a:pt x="1970" y="472"/>
                  <a:pt x="1975" y="409"/>
                  <a:pt x="1996" y="317"/>
                </a:cubicBezTo>
                <a:cubicBezTo>
                  <a:pt x="2017" y="225"/>
                  <a:pt x="2049" y="113"/>
                  <a:pt x="2087" y="0"/>
                </a:cubicBezTo>
              </a:path>
            </a:pathLst>
          </a:custGeom>
          <a:noFill/>
          <a:ln w="1016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2843213" y="6078538"/>
            <a:ext cx="1822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 err="1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Impact" pitchFamily="34" charset="0"/>
              </a:rPr>
              <a:t>Amalekites</a:t>
            </a:r>
            <a:endParaRPr lang="en-AU" sz="2800" dirty="0">
              <a:ln>
                <a:solidFill>
                  <a:srgbClr val="000000"/>
                </a:solidFill>
              </a:ln>
              <a:solidFill>
                <a:srgbClr val="800000"/>
              </a:solidFill>
              <a:latin typeface="Impact" pitchFamily="34" charset="0"/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-107950" y="4445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106140" y="205268"/>
            <a:ext cx="2233612" cy="135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AU" sz="3200" dirty="0">
                <a:solidFill>
                  <a:srgbClr val="000000"/>
                </a:solidFill>
                <a:latin typeface="Arial Black" pitchFamily="34" charset="0"/>
              </a:rPr>
              <a:t>Ehud – Saviour of Israel</a:t>
            </a:r>
          </a:p>
        </p:txBody>
      </p:sp>
      <p:sp>
        <p:nvSpPr>
          <p:cNvPr id="103437" name="AutoShape 13"/>
          <p:cNvSpPr>
            <a:spLocks noChangeArrowheads="1"/>
          </p:cNvSpPr>
          <p:nvPr/>
        </p:nvSpPr>
        <p:spPr bwMode="auto">
          <a:xfrm rot="-2035525">
            <a:off x="1187450" y="2997200"/>
            <a:ext cx="2951163" cy="935038"/>
          </a:xfrm>
          <a:prstGeom prst="rightArrow">
            <a:avLst>
              <a:gd name="adj1" fmla="val 50000"/>
              <a:gd name="adj2" fmla="val 78905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>
                <a:solidFill>
                  <a:srgbClr val="000000"/>
                </a:solidFill>
                <a:latin typeface="Impact" pitchFamily="34" charset="0"/>
              </a:rPr>
              <a:t>Ehud of Benjamin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7885113" y="1685925"/>
            <a:ext cx="1282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 err="1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Impact" pitchFamily="34" charset="0"/>
              </a:rPr>
              <a:t>Ammon</a:t>
            </a:r>
            <a:endParaRPr lang="en-AU" sz="2800" dirty="0">
              <a:ln>
                <a:solidFill>
                  <a:srgbClr val="000000"/>
                </a:solidFill>
              </a:ln>
              <a:solidFill>
                <a:srgbClr val="800000"/>
              </a:solidFill>
              <a:latin typeface="Impact" pitchFamily="34" charset="0"/>
            </a:endParaRP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2627313" y="188913"/>
            <a:ext cx="4249737" cy="1800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800" dirty="0">
                <a:solidFill>
                  <a:srgbClr val="FFFF00"/>
                </a:solidFill>
                <a:latin typeface="Impact" pitchFamily="34" charset="0"/>
              </a:rPr>
              <a:t>Jericho represented Israel’s capture of the land and victory over all their enemies – see</a:t>
            </a:r>
            <a:r>
              <a:rPr lang="en-AU" sz="2800" dirty="0">
                <a:latin typeface="Impact" pitchFamily="34" charset="0"/>
              </a:rPr>
              <a:t> </a:t>
            </a:r>
            <a:r>
              <a:rPr lang="en-AU" sz="28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Josh. </a:t>
            </a:r>
            <a:r>
              <a:rPr lang="en-AU" sz="28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24:11</a:t>
            </a:r>
            <a:endParaRPr lang="en-AU" sz="2800" dirty="0">
              <a:solidFill>
                <a:schemeClr val="hlink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31" grpId="0" animBg="1"/>
      <p:bldP spid="103432" grpId="0" animBg="1"/>
      <p:bldP spid="103433" grpId="0" animBg="1"/>
      <p:bldP spid="103434" grpId="0"/>
      <p:bldP spid="103437" grpId="0" animBg="1"/>
      <p:bldP spid="103438" grpId="0"/>
      <p:bldP spid="1034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93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3968" y="808902"/>
            <a:ext cx="8840520" cy="5500417"/>
          </a:xfrm>
        </p:spPr>
        <p:txBody>
          <a:bodyPr/>
          <a:lstStyle/>
          <a:p>
            <a:pPr marL="538163" indent="-53816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dirty="0"/>
              <a:t>His name means “</a:t>
            </a:r>
            <a:r>
              <a:rPr lang="en-AU" sz="3000" dirty="0">
                <a:solidFill>
                  <a:srgbClr val="FFFF00"/>
                </a:solidFill>
              </a:rPr>
              <a:t>like a calf</a:t>
            </a:r>
            <a:r>
              <a:rPr lang="en-AU" sz="3000" dirty="0"/>
              <a:t>”; from a root meaning to be round or circular. Cp. </a:t>
            </a:r>
            <a:r>
              <a:rPr lang="en-AU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Lev. 16:11</a:t>
            </a:r>
            <a:r>
              <a:rPr lang="en-AU" sz="3000" dirty="0">
                <a:ln w="22225">
                  <a:solidFill>
                    <a:schemeClr val="tx1"/>
                  </a:solidFill>
                </a:ln>
              </a:rPr>
              <a:t> </a:t>
            </a:r>
            <a:r>
              <a:rPr lang="en-AU" sz="3000" dirty="0"/>
              <a:t>– the bullock was the sin offering the high priest made for himself on the Day of Atonement.</a:t>
            </a:r>
          </a:p>
          <a:p>
            <a:pPr marL="538163" indent="-53816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Judges 3:17 </a:t>
            </a:r>
            <a:r>
              <a:rPr lang="en-AU" sz="3000" dirty="0"/>
              <a:t>– Emphasises </a:t>
            </a:r>
            <a:r>
              <a:rPr lang="en-AU" sz="3000" dirty="0" err="1"/>
              <a:t>Eglon</a:t>
            </a:r>
            <a:r>
              <a:rPr lang="en-AU" sz="3000" dirty="0"/>
              <a:t> was an </a:t>
            </a:r>
            <a:r>
              <a:rPr lang="en-AU" sz="3000" dirty="0">
                <a:solidFill>
                  <a:srgbClr val="FFCC66"/>
                </a:solidFill>
              </a:rPr>
              <a:t>“exceedingly fat man”</a:t>
            </a:r>
            <a:r>
              <a:rPr lang="en-AU" sz="3000" dirty="0"/>
              <a:t> (</a:t>
            </a:r>
            <a:r>
              <a:rPr lang="en-AU" sz="3000" dirty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</a:rPr>
              <a:t>Roth.</a:t>
            </a:r>
            <a:r>
              <a:rPr lang="en-AU" sz="3000" dirty="0"/>
              <a:t>). Ample symbol for indulgent flesh with an insatiable appetite – unable to be appeased.</a:t>
            </a:r>
          </a:p>
          <a:p>
            <a:pPr marL="538163" indent="-53816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dirty="0" err="1">
                <a:solidFill>
                  <a:srgbClr val="00FF00"/>
                </a:solidFill>
              </a:rPr>
              <a:t>Ammon</a:t>
            </a:r>
            <a:r>
              <a:rPr lang="en-AU" sz="3000" dirty="0"/>
              <a:t> and </a:t>
            </a:r>
            <a:r>
              <a:rPr lang="en-AU" sz="3000" dirty="0" err="1">
                <a:solidFill>
                  <a:schemeClr val="tx2"/>
                </a:solidFill>
              </a:rPr>
              <a:t>Amalek</a:t>
            </a:r>
            <a:r>
              <a:rPr lang="en-AU" sz="3000" dirty="0"/>
              <a:t> were among Israel’s first and most implacable enemies – </a:t>
            </a:r>
            <a:r>
              <a:rPr lang="en-AU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Deut. 25:17-18</a:t>
            </a:r>
            <a:r>
              <a:rPr lang="en-AU" sz="3000" dirty="0"/>
              <a:t>.</a:t>
            </a:r>
          </a:p>
        </p:txBody>
      </p:sp>
      <p:sp>
        <p:nvSpPr>
          <p:cNvPr id="10139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765175"/>
          </a:xfrm>
        </p:spPr>
        <p:txBody>
          <a:bodyPr/>
          <a:lstStyle/>
          <a:p>
            <a:r>
              <a:rPr lang="en-AU" sz="4400" dirty="0" err="1"/>
              <a:t>Eglon</a:t>
            </a:r>
            <a:r>
              <a:rPr lang="en-AU" sz="4400" dirty="0"/>
              <a:t> the </a:t>
            </a:r>
            <a:r>
              <a:rPr lang="en-AU" sz="4400" dirty="0" smtClean="0"/>
              <a:t>king </a:t>
            </a:r>
            <a:r>
              <a:rPr lang="en-AU" sz="4400" dirty="0"/>
              <a:t>of Moab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446213"/>
            <a:ext cx="8713787" cy="4752975"/>
          </a:xfrm>
        </p:spPr>
        <p:txBody>
          <a:bodyPr/>
          <a:lstStyle/>
          <a:p>
            <a:pPr marL="631825" indent="-631825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>
                <a:solidFill>
                  <a:srgbClr val="00FF00"/>
                </a:solidFill>
              </a:rPr>
              <a:t>“deliverer”</a:t>
            </a:r>
            <a:r>
              <a:rPr lang="en-AU" sz="3200" dirty="0"/>
              <a:t> is </a:t>
            </a:r>
            <a:r>
              <a:rPr lang="en-AU" sz="3200" i="1" dirty="0" err="1"/>
              <a:t>yasha</a:t>
            </a:r>
            <a:r>
              <a:rPr lang="en-AU" sz="3200" dirty="0"/>
              <a:t> – to be open, wide or free; hence a deliverer or saviour (see </a:t>
            </a:r>
            <a:r>
              <a:rPr lang="en-AU" sz="3200" dirty="0" err="1"/>
              <a:t>mgn</a:t>
            </a:r>
            <a:r>
              <a:rPr lang="en-AU" sz="3200" dirty="0"/>
              <a:t>. 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v.9</a:t>
            </a:r>
            <a:r>
              <a:rPr lang="en-AU" sz="3200" dirty="0"/>
              <a:t>). The word is used 21 times in Judges.</a:t>
            </a:r>
          </a:p>
          <a:p>
            <a:pPr marL="631825" indent="-631825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>
                <a:solidFill>
                  <a:srgbClr val="00FF00"/>
                </a:solidFill>
              </a:rPr>
              <a:t>Ehud</a:t>
            </a:r>
            <a:r>
              <a:rPr lang="en-AU" sz="3200" dirty="0"/>
              <a:t> means “united” from root “to unify”.</a:t>
            </a:r>
          </a:p>
          <a:p>
            <a:pPr marL="631825" indent="-631825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>
                <a:solidFill>
                  <a:srgbClr val="00FF00"/>
                </a:solidFill>
              </a:rPr>
              <a:t>Son</a:t>
            </a:r>
            <a:r>
              <a:rPr lang="en-AU" sz="3200" dirty="0"/>
              <a:t> (</a:t>
            </a:r>
            <a:r>
              <a:rPr lang="en-AU" sz="3200" i="1" dirty="0" err="1"/>
              <a:t>ben</a:t>
            </a:r>
            <a:r>
              <a:rPr lang="en-AU" sz="3200" dirty="0"/>
              <a:t> – family builder) of </a:t>
            </a:r>
            <a:r>
              <a:rPr lang="en-AU" sz="3200" dirty="0">
                <a:solidFill>
                  <a:srgbClr val="00FF00"/>
                </a:solidFill>
              </a:rPr>
              <a:t>Gera</a:t>
            </a:r>
            <a:r>
              <a:rPr lang="en-AU" sz="3200" dirty="0"/>
              <a:t> – “a grain” hence a seed (singular) – 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Gal. 3:16</a:t>
            </a:r>
            <a:r>
              <a:rPr lang="en-AU" sz="3200" dirty="0"/>
              <a:t>. 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122238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Ehud – Yahweh’s Saviour</a:t>
            </a:r>
            <a:r>
              <a:rPr lang="en-A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A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AU" sz="36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Judges 3:15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67173"/>
            <a:ext cx="5292725" cy="549275"/>
          </a:xfrm>
        </p:spPr>
        <p:txBody>
          <a:bodyPr/>
          <a:lstStyle/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uiExpand="1" build="p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2903</TotalTime>
  <Words>1313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Mountain Top</vt:lpstr>
      <vt:lpstr>Slide 1</vt:lpstr>
      <vt:lpstr>Christ in the Judges</vt:lpstr>
      <vt:lpstr>The case of Shamgar</vt:lpstr>
      <vt:lpstr>Othniel – Type of Christ</vt:lpstr>
      <vt:lpstr>Achsah – Type of the Bride of Christ</vt:lpstr>
      <vt:lpstr>Where the Judges ruled in Israel</vt:lpstr>
      <vt:lpstr>Eglon of Moab gathers his confederates</vt:lpstr>
      <vt:lpstr>Eglon the king of Moab</vt:lpstr>
      <vt:lpstr>Slide 9</vt:lpstr>
      <vt:lpstr>Ehud – Yahweh’s Saviour Judges 3:15</vt:lpstr>
      <vt:lpstr>Ehud’s dagger</vt:lpstr>
      <vt:lpstr>A secret errand to King Sin</vt:lpstr>
      <vt:lpstr>Victorious over the tomb</vt:lpstr>
      <vt:lpstr>The End - 1 Cor. 15:24-28</vt:lpstr>
      <vt:lpstr>Rest fourscore years</vt:lpstr>
      <vt:lpstr>Next study… God willing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156</cp:revision>
  <dcterms:created xsi:type="dcterms:W3CDTF">2004-04-23T11:37:50Z</dcterms:created>
  <dcterms:modified xsi:type="dcterms:W3CDTF">2014-01-31T20:35:23Z</dcterms:modified>
</cp:coreProperties>
</file>