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  <p:sldMasterId id="2147483714" r:id="rId3"/>
  </p:sldMasterIdLst>
  <p:handoutMasterIdLst>
    <p:handoutMasterId r:id="rId22"/>
  </p:handoutMasterIdLst>
  <p:sldIdLst>
    <p:sldId id="271" r:id="rId4"/>
    <p:sldId id="291" r:id="rId5"/>
    <p:sldId id="324" r:id="rId6"/>
    <p:sldId id="325" r:id="rId7"/>
    <p:sldId id="326" r:id="rId8"/>
    <p:sldId id="327" r:id="rId9"/>
    <p:sldId id="328" r:id="rId10"/>
    <p:sldId id="329" r:id="rId11"/>
    <p:sldId id="303" r:id="rId12"/>
    <p:sldId id="304" r:id="rId13"/>
    <p:sldId id="315" r:id="rId14"/>
    <p:sldId id="305" r:id="rId15"/>
    <p:sldId id="323" r:id="rId16"/>
    <p:sldId id="321" r:id="rId17"/>
    <p:sldId id="311" r:id="rId18"/>
    <p:sldId id="322" r:id="rId19"/>
    <p:sldId id="276" r:id="rId20"/>
    <p:sldId id="313" r:id="rId21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chemeClr val="tx1"/>
    </p:penClr>
  </p:showPr>
  <p:clrMru>
    <a:srgbClr val="66FFFF"/>
    <a:srgbClr val="000000"/>
    <a:srgbClr val="00FF00"/>
    <a:srgbClr val="66FF33"/>
    <a:srgbClr val="FFFF00"/>
    <a:srgbClr val="003366"/>
    <a:srgbClr val="0066FF"/>
    <a:srgbClr val="FF0000"/>
    <a:srgbClr val="FF0066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4737" autoAdjust="0"/>
    <p:restoredTop sz="93310" autoAdjust="0"/>
  </p:normalViewPr>
  <p:slideViewPr>
    <p:cSldViewPr>
      <p:cViewPr varScale="1">
        <p:scale>
          <a:sx n="69" d="100"/>
          <a:sy n="69" d="100"/>
        </p:scale>
        <p:origin x="-2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8102F-5309-4C56-9EDF-FC7EE7CEC7A4}" type="datetimeFigureOut">
              <a:rPr lang="en-US" smtClean="0"/>
              <a:pPr/>
              <a:t>31-Jan-14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226D0-BCCA-47CB-9DFC-258EF94CE2D7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813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00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-1588" y="6308725"/>
            <a:ext cx="7845426" cy="576263"/>
            <a:chOff x="0" y="3792"/>
            <a:chExt cx="4942" cy="536"/>
          </a:xfrm>
        </p:grpSpPr>
        <p:sp>
          <p:nvSpPr>
            <p:cNvPr id="481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4813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4813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813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814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814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481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48143" name="Group 15"/>
          <p:cNvGrpSpPr>
            <a:grpSpLocks/>
          </p:cNvGrpSpPr>
          <p:nvPr/>
        </p:nvGrpSpPr>
        <p:grpSpPr bwMode="auto">
          <a:xfrm>
            <a:off x="627063" y="6381750"/>
            <a:ext cx="5684837" cy="488950"/>
            <a:chOff x="395" y="3793"/>
            <a:chExt cx="3581" cy="535"/>
          </a:xfrm>
        </p:grpSpPr>
        <p:sp>
          <p:nvSpPr>
            <p:cNvPr id="4814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814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814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814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814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814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815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765175"/>
          </a:xfrm>
        </p:spPr>
        <p:txBody>
          <a:bodyPr/>
          <a:lstStyle>
            <a:lvl1pPr>
              <a:defRPr sz="4400" b="1">
                <a:solidFill>
                  <a:srgbClr val="FFFF00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4815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836613"/>
            <a:ext cx="8713788" cy="5256212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25" name="Rectangle 24"/>
          <p:cNvSpPr>
            <a:spLocks noGrp="1" noChangeArrowheads="1"/>
          </p:cNvSpPr>
          <p:nvPr userDrawn="1"/>
        </p:nvSpPr>
        <p:spPr bwMode="auto">
          <a:xfrm>
            <a:off x="287387" y="6349757"/>
            <a:ext cx="5292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AU" dirty="0" smtClean="0"/>
              <a:t>Christ </a:t>
            </a:r>
            <a:r>
              <a:rPr lang="en-AU" dirty="0"/>
              <a:t>in the Judges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8DFF7-2461-42CB-B658-437F7CD0698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0161B-ABFB-4692-A3DF-5FBC7534DA5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4208463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052513"/>
            <a:ext cx="4208462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F9272-5612-452F-99D1-7CBF7ADAE12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4450"/>
            <a:ext cx="2286000" cy="6624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4450"/>
            <a:ext cx="6705600" cy="6624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00006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</p:grpSp>
      <p:sp>
        <p:nvSpPr>
          <p:cNvPr id="4813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00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308725"/>
            <a:ext cx="7845426" cy="576263"/>
            <a:chOff x="0" y="3792"/>
            <a:chExt cx="4942" cy="536"/>
          </a:xfrm>
        </p:grpSpPr>
        <p:sp>
          <p:nvSpPr>
            <p:cNvPr id="481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4813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4814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81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381750"/>
            <a:ext cx="5684837" cy="488950"/>
            <a:chOff x="395" y="3793"/>
            <a:chExt cx="3581" cy="535"/>
          </a:xfrm>
        </p:grpSpPr>
        <p:sp>
          <p:nvSpPr>
            <p:cNvPr id="4814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4814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4814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4814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4814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4814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</p:grpSp>
      <p:sp>
        <p:nvSpPr>
          <p:cNvPr id="4815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765175"/>
          </a:xfrm>
        </p:spPr>
        <p:txBody>
          <a:bodyPr/>
          <a:lstStyle>
            <a:lvl1pPr>
              <a:defRPr sz="4400" b="1">
                <a:solidFill>
                  <a:srgbClr val="FFFF00"/>
                </a:solidFill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4815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836613"/>
            <a:ext cx="8713788" cy="5256212"/>
          </a:xfrm>
        </p:spPr>
        <p:txBody>
          <a:bodyPr/>
          <a:lstStyle>
            <a:lvl1pPr marL="0" indent="0">
              <a:buFontTx/>
              <a:buNone/>
              <a:defRPr sz="2800"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26" name="Rectangle 25"/>
          <p:cNvSpPr>
            <a:spLocks noGrp="1" noChangeArrowheads="1"/>
          </p:cNvSpPr>
          <p:nvPr userDrawn="1"/>
        </p:nvSpPr>
        <p:spPr bwMode="auto">
          <a:xfrm>
            <a:off x="287387" y="6363317"/>
            <a:ext cx="5292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A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AU" dirty="0" smtClean="0"/>
              <a:t>Christ </a:t>
            </a:r>
            <a:r>
              <a:rPr lang="en-AU" dirty="0"/>
              <a:t>in the Judges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F9272-5612-452F-99D1-7CBF7ADAE127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270AA-4264-46DE-A9B8-13CC1555B49C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01119-455D-4C38-92E0-DC2672941CB5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0C57C-9D14-4ED2-B79F-0CED7FAA6803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686E2-492A-4293-87D7-E3D09E144895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1CC7E-8C45-44E7-91CC-21F5F138C8C2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270AA-4264-46DE-A9B8-13CC1555B49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8B254-F9C8-4D85-BDF6-7A445546F06A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8CA2F-7366-4F1A-BFCE-176B0F55A5EA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8DFF7-2461-42CB-B658-437F7CD06984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0161B-ABFB-4692-A3DF-5FBC7534DA5A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01119-455D-4C38-92E0-DC2672941CB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0C57C-9D14-4ED2-B79F-0CED7FAA680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686E2-492A-4293-87D7-E3D09E14489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1CC7E-8C45-44E7-91CC-21F5F138C8C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8B254-F9C8-4D85-BDF6-7A445546F06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8CA2F-7366-4F1A-BFCE-176B0F55A5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710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711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4711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711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711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711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711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711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4711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4711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712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712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712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4712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712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71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endParaRPr lang="en-AU"/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endParaRPr lang="en-AU"/>
          </a:p>
        </p:txBody>
      </p:sp>
      <p:sp>
        <p:nvSpPr>
          <p:cNvPr id="4713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fld id="{2DEF2A03-4B5B-474F-BC74-A981257FF507}" type="slidenum">
              <a:rPr lang="en-AU"/>
              <a:pPr/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44450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52513"/>
            <a:ext cx="85693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</p:grpSp>
      <p:sp>
        <p:nvSpPr>
          <p:cNvPr id="4710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AU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711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711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4711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4711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4711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4711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711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712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4712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4712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4712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AU">
                <a:solidFill>
                  <a:srgbClr val="FFFFFF"/>
                </a:solidFill>
              </a:endParaRPr>
            </a:p>
          </p:txBody>
        </p:sp>
      </p:grpSp>
      <p:sp>
        <p:nvSpPr>
          <p:cNvPr id="4712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71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713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463416"/>
                  </a:outerShdw>
                </a:effectLst>
              </a:defRPr>
            </a:lvl1pPr>
          </a:lstStyle>
          <a:p>
            <a:fld id="{2DEF2A03-4B5B-474F-BC74-A981257FF507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786" y="620688"/>
            <a:ext cx="7358114" cy="3384376"/>
          </a:xfrm>
        </p:spPr>
        <p:txBody>
          <a:bodyPr/>
          <a:lstStyle/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en-AU" sz="11000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Christ in the Judges</a:t>
            </a:r>
            <a:endParaRPr lang="en-AU" sz="11000" dirty="0">
              <a:ln>
                <a:solidFill>
                  <a:schemeClr val="tx1"/>
                </a:solidFill>
              </a:ln>
              <a:solidFill>
                <a:srgbClr val="FF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0" y="376133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4800" b="1" dirty="0" smtClean="0">
                <a:solidFill>
                  <a:srgbClr val="FFFF00"/>
                </a:solidFill>
                <a:latin typeface="Tahoma" pitchFamily="34" charset="0"/>
              </a:rPr>
              <a:t>Study 3  </a:t>
            </a:r>
            <a:r>
              <a:rPr lang="en-AU" sz="4800" b="1" dirty="0">
                <a:solidFill>
                  <a:srgbClr val="FFFF00"/>
                </a:solidFill>
                <a:latin typeface="Tahoma" pitchFamily="34" charset="0"/>
              </a:rPr>
              <a:t>– </a:t>
            </a:r>
            <a:r>
              <a:rPr lang="en-AU" sz="4800" b="1" dirty="0" smtClean="0">
                <a:solidFill>
                  <a:srgbClr val="FFFF00"/>
                </a:solidFill>
                <a:latin typeface="Tahoma" pitchFamily="34" charset="0"/>
              </a:rPr>
              <a:t>“Deborah and Barak - Gen. 3:15 in an enacted parable”</a:t>
            </a:r>
            <a:endParaRPr lang="en-AU" sz="4800" b="1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3968" y="798965"/>
            <a:ext cx="8785225" cy="5545138"/>
          </a:xfrm>
        </p:spPr>
        <p:txBody>
          <a:bodyPr/>
          <a:lstStyle/>
          <a:p>
            <a:pPr marL="449263" indent="-449263">
              <a:lnSpc>
                <a:spcPct val="90000"/>
              </a:lnSpc>
              <a:spcBef>
                <a:spcPts val="200"/>
              </a:spcBef>
              <a:buClr>
                <a:srgbClr val="FFFF66"/>
              </a:buClr>
              <a:buFont typeface="Wingdings" pitchFamily="2" charset="2"/>
              <a:buChar char="v"/>
            </a:pPr>
            <a:r>
              <a:rPr lang="en-AU" sz="3000" dirty="0"/>
              <a:t>Deborah represents the “woman” of </a:t>
            </a:r>
            <a:r>
              <a:rPr lang="en-AU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3:15</a:t>
            </a:r>
            <a:r>
              <a:rPr lang="en-AU" sz="3000" dirty="0">
                <a:ln w="22225">
                  <a:solidFill>
                    <a:schemeClr val="tx1"/>
                  </a:solidFill>
                </a:ln>
              </a:rPr>
              <a:t> </a:t>
            </a:r>
            <a:r>
              <a:rPr lang="en-AU" sz="3000" dirty="0"/>
              <a:t>– the thinking of God which is at enmity with serpent </a:t>
            </a:r>
            <a:r>
              <a:rPr lang="en-AU" sz="3000" dirty="0" smtClean="0"/>
              <a:t>thinking.</a:t>
            </a:r>
            <a:endParaRPr lang="en-AU" sz="3000" dirty="0"/>
          </a:p>
          <a:p>
            <a:pPr marL="449263" indent="-449263">
              <a:lnSpc>
                <a:spcPct val="90000"/>
              </a:lnSpc>
              <a:spcBef>
                <a:spcPts val="200"/>
              </a:spcBef>
              <a:buClr>
                <a:srgbClr val="FFFF66"/>
              </a:buClr>
              <a:buFont typeface="Wingdings" pitchFamily="2" charset="2"/>
              <a:buChar char="v"/>
            </a:pPr>
            <a:r>
              <a:rPr lang="en-AU" sz="3000" dirty="0" err="1"/>
              <a:t>Jael</a:t>
            </a:r>
            <a:r>
              <a:rPr lang="en-AU" sz="3000" dirty="0"/>
              <a:t> represents the Divine way of thinking in action against ‘the serpent’ within her </a:t>
            </a:r>
            <a:r>
              <a:rPr lang="en-AU" sz="3000" dirty="0" smtClean="0"/>
              <a:t>tent.</a:t>
            </a:r>
            <a:endParaRPr lang="en-AU" sz="3000" dirty="0"/>
          </a:p>
          <a:p>
            <a:pPr marL="449263" indent="-449263">
              <a:lnSpc>
                <a:spcPct val="90000"/>
              </a:lnSpc>
              <a:spcBef>
                <a:spcPts val="200"/>
              </a:spcBef>
              <a:buClr>
                <a:srgbClr val="FFFF66"/>
              </a:buClr>
              <a:buFont typeface="Wingdings" pitchFamily="2" charset="2"/>
              <a:buChar char="v"/>
            </a:pPr>
            <a:r>
              <a:rPr lang="en-AU" sz="3000" dirty="0" err="1"/>
              <a:t>Jael’s</a:t>
            </a:r>
            <a:r>
              <a:rPr lang="en-AU" sz="3000" dirty="0"/>
              <a:t> deliberate identification with </a:t>
            </a:r>
            <a:r>
              <a:rPr lang="en-AU" sz="3000" dirty="0" err="1"/>
              <a:t>Sisera</a:t>
            </a:r>
            <a:r>
              <a:rPr lang="en-AU" sz="3000" dirty="0"/>
              <a:t> (short of being defiled by him) represents Christ’s identification with human </a:t>
            </a:r>
            <a:r>
              <a:rPr lang="en-AU" sz="3000" dirty="0" smtClean="0"/>
              <a:t>nature.</a:t>
            </a:r>
            <a:endParaRPr lang="en-AU" sz="3000" dirty="0"/>
          </a:p>
          <a:p>
            <a:pPr marL="449263" indent="-449263">
              <a:lnSpc>
                <a:spcPct val="90000"/>
              </a:lnSpc>
              <a:spcBef>
                <a:spcPts val="200"/>
              </a:spcBef>
              <a:buClr>
                <a:srgbClr val="FFFF66"/>
              </a:buClr>
              <a:buFont typeface="Wingdings" pitchFamily="2" charset="2"/>
              <a:buChar char="v"/>
            </a:pPr>
            <a:r>
              <a:rPr lang="en-AU" sz="3000" dirty="0"/>
              <a:t>The struggle in the tent is a cameo of Christ’s internal struggle against the serpent </a:t>
            </a:r>
            <a:r>
              <a:rPr lang="en-AU" sz="3000" dirty="0" smtClean="0"/>
              <a:t>within.</a:t>
            </a:r>
            <a:endParaRPr lang="en-AU" sz="3000" dirty="0"/>
          </a:p>
          <a:p>
            <a:pPr marL="449263" indent="-449263">
              <a:lnSpc>
                <a:spcPct val="90000"/>
              </a:lnSpc>
              <a:spcBef>
                <a:spcPts val="200"/>
              </a:spcBef>
              <a:buClr>
                <a:srgbClr val="FFFF66"/>
              </a:buClr>
              <a:buFont typeface="Wingdings" pitchFamily="2" charset="2"/>
              <a:buChar char="v"/>
            </a:pPr>
            <a:r>
              <a:rPr lang="en-AU" sz="3000" dirty="0" smtClean="0"/>
              <a:t>Hence, </a:t>
            </a:r>
            <a:r>
              <a:rPr lang="en-AU" sz="3000" dirty="0" smtClean="0">
                <a:solidFill>
                  <a:srgbClr val="FFFF00"/>
                </a:solidFill>
              </a:rPr>
              <a:t>‘woman’ = the </a:t>
            </a:r>
            <a:r>
              <a:rPr lang="en-AU" sz="3000" dirty="0">
                <a:solidFill>
                  <a:srgbClr val="FFFF00"/>
                </a:solidFill>
              </a:rPr>
              <a:t>Divine element in the Atonement</a:t>
            </a:r>
            <a:r>
              <a:rPr lang="en-AU" sz="3000" dirty="0"/>
              <a:t> – </a:t>
            </a:r>
            <a:r>
              <a:rPr lang="en-AU" sz="3000" dirty="0">
                <a:solidFill>
                  <a:srgbClr val="00FF00"/>
                </a:solidFill>
              </a:rPr>
              <a:t>God’s victory over flesh</a:t>
            </a:r>
            <a:r>
              <a:rPr lang="en-AU" sz="3000" dirty="0"/>
              <a:t>!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92057"/>
            <a:ext cx="9144000" cy="765175"/>
          </a:xfrm>
        </p:spPr>
        <p:txBody>
          <a:bodyPr/>
          <a:lstStyle/>
          <a:p>
            <a:r>
              <a:rPr lang="en-AU" sz="4800" dirty="0"/>
              <a:t>Why </a:t>
            </a:r>
            <a:r>
              <a:rPr lang="en-AU" sz="4800" dirty="0" smtClean="0"/>
              <a:t>two </a:t>
            </a:r>
            <a:r>
              <a:rPr lang="en-AU" sz="4800" dirty="0"/>
              <a:t>w</a:t>
            </a:r>
            <a:r>
              <a:rPr lang="en-AU" sz="4800" dirty="0" smtClean="0"/>
              <a:t>omen</a:t>
            </a:r>
            <a:r>
              <a:rPr lang="en-AU" sz="4800" dirty="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4933"/>
            <a:ext cx="9142413" cy="765175"/>
          </a:xfrm>
        </p:spPr>
        <p:txBody>
          <a:bodyPr/>
          <a:lstStyle/>
          <a:p>
            <a:r>
              <a:rPr lang="en-AU" sz="4400" dirty="0"/>
              <a:t>The </a:t>
            </a:r>
            <a:r>
              <a:rPr lang="en-AU" sz="4400" dirty="0" smtClean="0"/>
              <a:t>three conflicts </a:t>
            </a:r>
            <a:r>
              <a:rPr lang="en-AU" sz="4400" dirty="0"/>
              <a:t>of </a:t>
            </a:r>
            <a:r>
              <a:rPr lang="en-AU" sz="44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3:15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103909"/>
            <a:ext cx="8785225" cy="5327650"/>
          </a:xfrm>
        </p:spPr>
        <p:txBody>
          <a:bodyPr/>
          <a:lstStyle/>
          <a:p>
            <a:pPr marL="533400" indent="-533400">
              <a:spcBef>
                <a:spcPct val="50000"/>
              </a:spcBef>
              <a:buClr>
                <a:srgbClr val="FFFF66"/>
              </a:buClr>
              <a:buSzTx/>
              <a:buFont typeface="Wingdings" pitchFamily="2" charset="2"/>
              <a:buAutoNum type="arabicPeriod"/>
            </a:pPr>
            <a:r>
              <a:rPr lang="en-AU" sz="3200" b="0" dirty="0">
                <a:solidFill>
                  <a:srgbClr val="00FF00"/>
                </a:solidFill>
                <a:latin typeface="Arial Black" pitchFamily="34" charset="0"/>
              </a:rPr>
              <a:t>Serpent versus the Woman</a:t>
            </a:r>
            <a:r>
              <a:rPr lang="en-AU" dirty="0"/>
              <a:t> </a:t>
            </a:r>
            <a:r>
              <a:rPr lang="en-AU" sz="3000" dirty="0"/>
              <a:t>= hostility between carnal thinking and divine thinking – </a:t>
            </a:r>
            <a:r>
              <a:rPr lang="en-AU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Rom. 8:5-7</a:t>
            </a:r>
            <a:r>
              <a:rPr lang="en-AU" sz="3000" dirty="0"/>
              <a:t>.</a:t>
            </a:r>
          </a:p>
          <a:p>
            <a:pPr marL="533400" indent="-533400">
              <a:spcBef>
                <a:spcPct val="50000"/>
              </a:spcBef>
              <a:buClr>
                <a:srgbClr val="FFFF66"/>
              </a:buClr>
              <a:buSzTx/>
              <a:buFont typeface="Wingdings" pitchFamily="2" charset="2"/>
              <a:buAutoNum type="arabicPeriod"/>
            </a:pPr>
            <a:r>
              <a:rPr lang="en-AU" sz="3200" b="0" dirty="0">
                <a:solidFill>
                  <a:srgbClr val="00FF00"/>
                </a:solidFill>
                <a:latin typeface="Arial Black" pitchFamily="34" charset="0"/>
              </a:rPr>
              <a:t>Serpent’s seed versus Woman’s seed</a:t>
            </a:r>
            <a:r>
              <a:rPr lang="en-AU" dirty="0"/>
              <a:t> </a:t>
            </a:r>
            <a:r>
              <a:rPr lang="en-AU" sz="3000" dirty="0"/>
              <a:t>= A “generation of vipers” in conflict with Christ – </a:t>
            </a:r>
            <a:r>
              <a:rPr lang="en-AU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 23:33; John 8:39-44</a:t>
            </a:r>
            <a:r>
              <a:rPr lang="en-AU" sz="3000" dirty="0"/>
              <a:t>.</a:t>
            </a:r>
          </a:p>
          <a:p>
            <a:pPr marL="533400" indent="-533400">
              <a:spcBef>
                <a:spcPct val="50000"/>
              </a:spcBef>
              <a:buClr>
                <a:srgbClr val="FFFF66"/>
              </a:buClr>
              <a:buSzTx/>
              <a:buFont typeface="Wingdings" pitchFamily="2" charset="2"/>
              <a:buAutoNum type="arabicPeriod"/>
            </a:pPr>
            <a:r>
              <a:rPr lang="en-AU" sz="3200" b="0" dirty="0">
                <a:solidFill>
                  <a:srgbClr val="00FF00"/>
                </a:solidFill>
                <a:latin typeface="Arial Black" pitchFamily="34" charset="0"/>
              </a:rPr>
              <a:t>Woman’s seed versus the Serpent</a:t>
            </a:r>
            <a:r>
              <a:rPr lang="en-AU" dirty="0"/>
              <a:t> </a:t>
            </a:r>
            <a:r>
              <a:rPr lang="en-AU" sz="3000" dirty="0"/>
              <a:t>= Christ to conquer sin in the body of his flesh by death and resurrection – </a:t>
            </a:r>
            <a:r>
              <a:rPr lang="en-AU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Col. 2:15</a:t>
            </a:r>
            <a:r>
              <a:rPr lang="en-AU" sz="3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4281" y="812820"/>
            <a:ext cx="8572561" cy="5545138"/>
          </a:xfrm>
        </p:spPr>
        <p:txBody>
          <a:bodyPr/>
          <a:lstStyle/>
          <a:p>
            <a:pPr marL="628650" indent="-628650" algn="just"/>
            <a:r>
              <a:rPr lang="en-AU" dirty="0"/>
              <a:t>26	</a:t>
            </a:r>
            <a:r>
              <a:rPr lang="en-AU" dirty="0">
                <a:latin typeface="Bookman Old Style" pitchFamily="18" charset="0"/>
              </a:rPr>
              <a:t>Her hand, to the tent-pin, put she forth, and, her right hand, to the toilers’ mallet,—</a:t>
            </a:r>
            <a:r>
              <a:rPr lang="en-AU" dirty="0">
                <a:solidFill>
                  <a:srgbClr val="FFFF00"/>
                </a:solidFill>
                <a:latin typeface="Bookman Old Style" pitchFamily="18" charset="0"/>
              </a:rPr>
              <a:t>Then smote she </a:t>
            </a:r>
            <a:r>
              <a:rPr lang="en-AU" dirty="0" err="1">
                <a:solidFill>
                  <a:srgbClr val="FFFF00"/>
                </a:solidFill>
                <a:latin typeface="Bookman Old Style" pitchFamily="18" charset="0"/>
              </a:rPr>
              <a:t>Sisera</a:t>
            </a:r>
            <a:r>
              <a:rPr lang="en-AU" dirty="0">
                <a:latin typeface="Bookman Old Style" pitchFamily="18" charset="0"/>
              </a:rPr>
              <a:t>, She shattered his head, Yea she split open and pierced through his temples:</a:t>
            </a:r>
          </a:p>
          <a:p>
            <a:pPr marL="628650" indent="-628650" algn="just"/>
            <a:r>
              <a:rPr lang="en-AU" dirty="0"/>
              <a:t>27 </a:t>
            </a:r>
            <a:r>
              <a:rPr lang="en-AU" dirty="0" smtClean="0">
                <a:latin typeface="Bookman Old Style" pitchFamily="18" charset="0"/>
              </a:rPr>
              <a:t>Between </a:t>
            </a:r>
            <a:r>
              <a:rPr lang="en-AU" dirty="0">
                <a:latin typeface="Bookman Old Style" pitchFamily="18" charset="0"/>
              </a:rPr>
              <a:t>her feet, he bowed—he fell, he lay,—Between her feet, he bowed—he fell, Where he bowed, There, he fell—destroyed!</a:t>
            </a:r>
          </a:p>
          <a:p>
            <a:pPr marL="628650" indent="-628650">
              <a:spcBef>
                <a:spcPts val="600"/>
              </a:spcBef>
              <a:buClr>
                <a:srgbClr val="FFFF66"/>
              </a:buClr>
              <a:buFont typeface="Wingdings" pitchFamily="2" charset="2"/>
              <a:buChar char="v"/>
            </a:pPr>
            <a:r>
              <a:rPr lang="en-AU" dirty="0">
                <a:solidFill>
                  <a:srgbClr val="FFFF00"/>
                </a:solidFill>
              </a:rPr>
              <a:t>The first task was to break the skull – this would render him </a:t>
            </a:r>
            <a:r>
              <a:rPr lang="en-AU" dirty="0" smtClean="0">
                <a:solidFill>
                  <a:srgbClr val="FFFF00"/>
                </a:solidFill>
              </a:rPr>
              <a:t>unconscious.</a:t>
            </a:r>
            <a:endParaRPr lang="en-AU" dirty="0">
              <a:solidFill>
                <a:srgbClr val="FFFF00"/>
              </a:solidFill>
            </a:endParaRPr>
          </a:p>
          <a:p>
            <a:pPr marL="628650" indent="-628650">
              <a:buClr>
                <a:srgbClr val="FFFF66"/>
              </a:buClr>
              <a:buFont typeface="Wingdings" pitchFamily="2" charset="2"/>
              <a:buChar char="v"/>
            </a:pPr>
            <a:r>
              <a:rPr lang="en-AU" dirty="0">
                <a:solidFill>
                  <a:srgbClr val="00FF00"/>
                </a:solidFill>
              </a:rPr>
              <a:t>Then the tent peg could be driven </a:t>
            </a:r>
            <a:r>
              <a:rPr lang="en-AU" dirty="0" smtClean="0">
                <a:solidFill>
                  <a:srgbClr val="00FF00"/>
                </a:solidFill>
              </a:rPr>
              <a:t>home.</a:t>
            </a:r>
            <a:endParaRPr lang="en-AU" dirty="0">
              <a:solidFill>
                <a:srgbClr val="00FF00"/>
              </a:solidFill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83130"/>
            <a:ext cx="9144000" cy="765175"/>
          </a:xfrm>
        </p:spPr>
        <p:txBody>
          <a:bodyPr/>
          <a:lstStyle/>
          <a:p>
            <a:r>
              <a:rPr lang="en-AU" sz="4000" dirty="0"/>
              <a:t>In the tent of </a:t>
            </a:r>
            <a:r>
              <a:rPr lang="en-AU" sz="4000" dirty="0" err="1"/>
              <a:t>Jael</a:t>
            </a:r>
            <a:r>
              <a:rPr lang="en-AU" sz="4000" dirty="0"/>
              <a:t> – </a:t>
            </a:r>
            <a:r>
              <a:rPr lang="en-AU" sz="40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Judges 5:26-27</a:t>
            </a:r>
          </a:p>
        </p:txBody>
      </p:sp>
      <p:sp>
        <p:nvSpPr>
          <p:cNvPr id="6" name="TextBox 5"/>
          <p:cNvSpPr txBox="1"/>
          <p:nvPr/>
        </p:nvSpPr>
        <p:spPr>
          <a:xfrm rot="21186137">
            <a:off x="885166" y="1571612"/>
            <a:ext cx="7557903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AU" sz="4000" dirty="0" smtClean="0">
                <a:solidFill>
                  <a:srgbClr val="000000"/>
                </a:solidFill>
                <a:latin typeface="Arial Black" pitchFamily="34" charset="0"/>
              </a:rPr>
              <a:t>Summary – and first strike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267" y="2885206"/>
            <a:ext cx="714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en-US" sz="4800" dirty="0">
              <a:ln w="28575">
                <a:solidFill>
                  <a:srgbClr val="FFFF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0086" y="3471862"/>
            <a:ext cx="785818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28662" y="3929066"/>
            <a:ext cx="642942" cy="36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43128" y="1526433"/>
            <a:ext cx="714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en-US" sz="4800" dirty="0">
              <a:ln w="28575">
                <a:solidFill>
                  <a:srgbClr val="FFFF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1018" y="3366926"/>
            <a:ext cx="714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en-US" sz="4800" dirty="0">
              <a:ln w="28575">
                <a:solidFill>
                  <a:srgbClr val="FFFF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02395" y="3924912"/>
            <a:ext cx="6687462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28662" y="4329984"/>
            <a:ext cx="7786742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uiExpand="1" build="p"/>
      <p:bldP spid="6" grpId="0" animBg="1"/>
      <p:bldP spid="7" grpId="0"/>
      <p:bldP spid="7" grpId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0" y="71414"/>
            <a:ext cx="9144000" cy="765175"/>
          </a:xfrm>
        </p:spPr>
        <p:txBody>
          <a:bodyPr/>
          <a:lstStyle/>
          <a:p>
            <a:r>
              <a:rPr lang="en-AU" dirty="0" smtClean="0"/>
              <a:t>The struggle in </a:t>
            </a:r>
            <a:r>
              <a:rPr lang="en-AU" dirty="0" err="1" smtClean="0"/>
              <a:t>Jael’s</a:t>
            </a:r>
            <a:r>
              <a:rPr lang="en-AU" dirty="0" smtClean="0"/>
              <a:t> tent</a:t>
            </a:r>
            <a:endParaRPr lang="en-AU" dirty="0"/>
          </a:p>
        </p:txBody>
      </p:sp>
      <p:sp>
        <p:nvSpPr>
          <p:cNvPr id="4" name="Isosceles Triangle 3"/>
          <p:cNvSpPr/>
          <p:nvPr/>
        </p:nvSpPr>
        <p:spPr>
          <a:xfrm>
            <a:off x="214282" y="857232"/>
            <a:ext cx="8643998" cy="5214974"/>
          </a:xfrm>
          <a:prstGeom prst="triangl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024954"/>
            <a:ext cx="24288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FFFF00"/>
                </a:solidFill>
                <a:latin typeface="Impact" pitchFamily="34" charset="0"/>
              </a:rPr>
              <a:t>First strike – designed to break </a:t>
            </a:r>
            <a:r>
              <a:rPr lang="en-AU" sz="3200" dirty="0" err="1" smtClean="0">
                <a:solidFill>
                  <a:srgbClr val="FFFF00"/>
                </a:solidFill>
                <a:latin typeface="Impact" pitchFamily="34" charset="0"/>
              </a:rPr>
              <a:t>Sisera’s</a:t>
            </a:r>
            <a:r>
              <a:rPr lang="en-AU" sz="3200" dirty="0" smtClean="0">
                <a:solidFill>
                  <a:srgbClr val="FFFF00"/>
                </a:solidFill>
                <a:latin typeface="Impact" pitchFamily="34" charset="0"/>
              </a:rPr>
              <a:t> skull – did not succeed</a:t>
            </a:r>
            <a:endParaRPr lang="en-US" sz="32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4488" y="1024954"/>
            <a:ext cx="30003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dirty="0" smtClean="0">
                <a:solidFill>
                  <a:srgbClr val="00FF00"/>
                </a:solidFill>
                <a:latin typeface="Impact" pitchFamily="34" charset="0"/>
              </a:rPr>
              <a:t>Second battering – suppression of mortal enemy – not entirely successful</a:t>
            </a:r>
            <a:endParaRPr lang="en-US" sz="3200" dirty="0">
              <a:solidFill>
                <a:srgbClr val="00FF0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2388" y="1500174"/>
            <a:ext cx="25717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rgbClr val="000000"/>
                </a:solidFill>
                <a:latin typeface="Impact" pitchFamily="34" charset="0"/>
              </a:rPr>
              <a:t>Third battering – final suppression and calm resolution</a:t>
            </a:r>
            <a:endParaRPr lang="en-US" sz="32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7937" y="4495741"/>
            <a:ext cx="7072362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AU" sz="3600" b="1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Bookman Old Style" pitchFamily="18" charset="0"/>
              </a:rPr>
              <a:t>“Is not my word ...like a hammer that </a:t>
            </a:r>
            <a:r>
              <a:rPr lang="en-AU" sz="3600" b="1" dirty="0" err="1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Bookman Old Style" pitchFamily="18" charset="0"/>
              </a:rPr>
              <a:t>breaketh</a:t>
            </a:r>
            <a:r>
              <a:rPr lang="en-AU" sz="3600" b="1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Bookman Old Style" pitchFamily="18" charset="0"/>
              </a:rPr>
              <a:t> the rock in pieces?” </a:t>
            </a:r>
            <a:r>
              <a:rPr lang="en-AU" sz="3600" b="1" dirty="0" smtClean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</a:rPr>
              <a:t>– </a:t>
            </a:r>
            <a:r>
              <a:rPr lang="en-AU" sz="3600" b="1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Jer. 23:29</a:t>
            </a:r>
            <a:endParaRPr lang="en-US" sz="3600" b="1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en-AU" dirty="0" err="1" smtClean="0"/>
              <a:t>Jael</a:t>
            </a:r>
            <a:r>
              <a:rPr lang="en-AU" dirty="0" smtClean="0"/>
              <a:t> and Gethsemane</a:t>
            </a:r>
            <a:endParaRPr lang="en-A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701979"/>
            <a:ext cx="8785225" cy="5685851"/>
          </a:xfrm>
        </p:spPr>
        <p:txBody>
          <a:bodyPr/>
          <a:lstStyle/>
          <a:p>
            <a:pPr marL="539750" indent="-53975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FFFF66"/>
              </a:buClr>
              <a:buFont typeface="Wingdings" pitchFamily="2" charset="2"/>
              <a:buChar char="v"/>
            </a:pPr>
            <a:r>
              <a:rPr lang="en-AU" sz="3000" dirty="0" smtClean="0"/>
              <a:t>The name signifies – </a:t>
            </a:r>
            <a:r>
              <a:rPr lang="en-AU" sz="3000" dirty="0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“an oil press”. </a:t>
            </a:r>
            <a:r>
              <a:rPr lang="en-AU" sz="3000" dirty="0" smtClean="0"/>
              <a:t>Cp. </a:t>
            </a:r>
            <a:r>
              <a:rPr lang="en-AU" sz="3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Luke 22:44</a:t>
            </a:r>
            <a:r>
              <a:rPr lang="en-AU" sz="3000" dirty="0" smtClean="0">
                <a:ln w="22225">
                  <a:solidFill>
                    <a:schemeClr val="tx1"/>
                  </a:solidFill>
                </a:ln>
              </a:rPr>
              <a:t> </a:t>
            </a:r>
            <a:r>
              <a:rPr lang="en-AU" sz="3000" dirty="0" smtClean="0"/>
              <a:t>– </a:t>
            </a:r>
            <a:r>
              <a:rPr lang="en-AU" sz="3000" dirty="0" smtClean="0">
                <a:solidFill>
                  <a:srgbClr val="FFFF00"/>
                </a:solidFill>
                <a:latin typeface="Bookman Old Style" pitchFamily="18" charset="0"/>
              </a:rPr>
              <a:t>“...great drops of blood”</a:t>
            </a:r>
            <a:r>
              <a:rPr lang="en-AU" sz="3000" dirty="0" smtClean="0">
                <a:latin typeface="Bookman Old Style" pitchFamily="18" charset="0"/>
              </a:rPr>
              <a:t>.</a:t>
            </a:r>
          </a:p>
          <a:p>
            <a:pPr marL="539750" indent="-53975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FFFF66"/>
              </a:buClr>
              <a:buFont typeface="Wingdings" pitchFamily="2" charset="2"/>
              <a:buChar char="v"/>
            </a:pPr>
            <a:r>
              <a:rPr lang="en-AU" sz="3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 26:36-46 </a:t>
            </a:r>
            <a:r>
              <a:rPr lang="en-AU" sz="3000" dirty="0" smtClean="0"/>
              <a:t>– The Lord makes </a:t>
            </a:r>
            <a:r>
              <a:rPr lang="en-AU" sz="3000" dirty="0" smtClean="0">
                <a:solidFill>
                  <a:srgbClr val="00FF00"/>
                </a:solidFill>
              </a:rPr>
              <a:t>three</a:t>
            </a:r>
            <a:r>
              <a:rPr lang="en-AU" sz="3000" dirty="0" smtClean="0"/>
              <a:t> forays into the depths of the garden which match the events in </a:t>
            </a:r>
            <a:r>
              <a:rPr lang="en-AU" sz="3000" dirty="0" err="1" smtClean="0"/>
              <a:t>Jael’s</a:t>
            </a:r>
            <a:r>
              <a:rPr lang="en-AU" sz="3000" dirty="0" smtClean="0"/>
              <a:t> tent.</a:t>
            </a:r>
          </a:p>
          <a:p>
            <a:pPr marL="539750" indent="-53975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FFFF66"/>
              </a:buClr>
              <a:buFont typeface="Wingdings" pitchFamily="2" charset="2"/>
              <a:buChar char="v"/>
            </a:pPr>
            <a:r>
              <a:rPr lang="en-AU" sz="3000" dirty="0" smtClean="0"/>
              <a:t>Significantly, the Lord takes with him </a:t>
            </a:r>
            <a:r>
              <a:rPr lang="en-AU" sz="3000" dirty="0" smtClean="0">
                <a:solidFill>
                  <a:srgbClr val="00FF00"/>
                </a:solidFill>
              </a:rPr>
              <a:t>three</a:t>
            </a:r>
            <a:r>
              <a:rPr lang="en-AU" sz="3000" dirty="0" smtClean="0"/>
              <a:t> of his closest disciples.</a:t>
            </a:r>
          </a:p>
          <a:p>
            <a:pPr marL="539750" indent="-53975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FFFF66"/>
              </a:buClr>
              <a:buFont typeface="Wingdings" pitchFamily="2" charset="2"/>
              <a:buChar char="v"/>
            </a:pPr>
            <a:r>
              <a:rPr lang="en-AU" sz="3000" dirty="0" smtClean="0">
                <a:solidFill>
                  <a:srgbClr val="00FF00"/>
                </a:solidFill>
              </a:rPr>
              <a:t>Struggle 1</a:t>
            </a:r>
            <a:r>
              <a:rPr lang="en-AU" sz="3000" dirty="0" smtClean="0"/>
              <a:t> – A violent internal struggle. His Father’s will given priority – </a:t>
            </a:r>
            <a:r>
              <a:rPr lang="en-AU" sz="3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V.39</a:t>
            </a:r>
            <a:r>
              <a:rPr lang="en-AU" sz="3000" dirty="0" smtClean="0"/>
              <a:t>.</a:t>
            </a:r>
          </a:p>
          <a:p>
            <a:pPr marL="539750" indent="-53975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FFFF66"/>
              </a:buClr>
              <a:buFont typeface="Wingdings" pitchFamily="2" charset="2"/>
              <a:buChar char="v"/>
            </a:pPr>
            <a:r>
              <a:rPr lang="en-AU" sz="3000" dirty="0" smtClean="0">
                <a:solidFill>
                  <a:srgbClr val="00FF00"/>
                </a:solidFill>
              </a:rPr>
              <a:t>Struggle 2</a:t>
            </a:r>
            <a:r>
              <a:rPr lang="en-AU" sz="3000" dirty="0" smtClean="0"/>
              <a:t> – Growing resignation – Father’s will must be done – </a:t>
            </a:r>
            <a:r>
              <a:rPr lang="en-AU" sz="3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V.42</a:t>
            </a:r>
            <a:r>
              <a:rPr lang="en-AU" sz="3000" dirty="0" smtClean="0"/>
              <a:t>.</a:t>
            </a:r>
          </a:p>
          <a:p>
            <a:pPr marL="539750" indent="-539750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FFFF66"/>
              </a:buClr>
              <a:buFont typeface="Wingdings" pitchFamily="2" charset="2"/>
              <a:buChar char="v"/>
            </a:pPr>
            <a:r>
              <a:rPr lang="en-AU" sz="3000" dirty="0" smtClean="0">
                <a:solidFill>
                  <a:srgbClr val="00FF00"/>
                </a:solidFill>
              </a:rPr>
              <a:t>Struggle 3 </a:t>
            </a:r>
            <a:r>
              <a:rPr lang="en-AU" sz="3000" dirty="0" smtClean="0"/>
              <a:t>– Final triumph – calm resolve.</a:t>
            </a:r>
            <a:endParaRPr lang="en-AU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834450"/>
            <a:ext cx="8785225" cy="5545138"/>
          </a:xfrm>
        </p:spPr>
        <p:txBody>
          <a:bodyPr/>
          <a:lstStyle/>
          <a:p>
            <a:pPr marL="449263" indent="-449263">
              <a:buClr>
                <a:srgbClr val="FFFF66"/>
              </a:buClr>
              <a:buFont typeface="Wingdings" pitchFamily="2" charset="2"/>
              <a:buChar char="v"/>
            </a:pPr>
            <a:r>
              <a:rPr lang="en-AU" dirty="0">
                <a:solidFill>
                  <a:srgbClr val="66FF33"/>
                </a:solidFill>
              </a:rPr>
              <a:t>“subdued” </a:t>
            </a:r>
            <a:r>
              <a:rPr lang="en-AU" dirty="0"/>
              <a:t>– </a:t>
            </a:r>
            <a:r>
              <a:rPr lang="en-AU" i="1" dirty="0"/>
              <a:t>kana</a:t>
            </a:r>
            <a:r>
              <a:rPr lang="en-AU" dirty="0"/>
              <a:t> – to bend the knee; hence to humiliate, vanquish. Root of Canaan.</a:t>
            </a:r>
          </a:p>
          <a:p>
            <a:pPr marL="449263" indent="-449263">
              <a:buClr>
                <a:srgbClr val="FFFF66"/>
              </a:buClr>
              <a:buFont typeface="Wingdings" pitchFamily="2" charset="2"/>
              <a:buChar char="v"/>
            </a:pPr>
            <a:r>
              <a:rPr lang="en-AU" dirty="0"/>
              <a:t>Repetition of </a:t>
            </a:r>
            <a:r>
              <a:rPr lang="en-AU" dirty="0">
                <a:solidFill>
                  <a:srgbClr val="FFFF00"/>
                </a:solidFill>
              </a:rPr>
              <a:t>“</a:t>
            </a:r>
            <a:r>
              <a:rPr lang="en-AU" dirty="0" err="1">
                <a:solidFill>
                  <a:srgbClr val="FFFF00"/>
                </a:solidFill>
              </a:rPr>
              <a:t>Jabin</a:t>
            </a:r>
            <a:r>
              <a:rPr lang="en-AU" dirty="0">
                <a:solidFill>
                  <a:srgbClr val="FFFF00"/>
                </a:solidFill>
              </a:rPr>
              <a:t> the king of Canaan</a:t>
            </a:r>
            <a:r>
              <a:rPr lang="en-AU" dirty="0" smtClean="0">
                <a:solidFill>
                  <a:srgbClr val="FFFF00"/>
                </a:solidFill>
              </a:rPr>
              <a:t>”. </a:t>
            </a:r>
            <a:r>
              <a:rPr lang="en-AU" dirty="0"/>
              <a:t>prefigures the three stages of Christ’s </a:t>
            </a:r>
            <a:r>
              <a:rPr lang="en-AU" dirty="0" smtClean="0"/>
              <a:t>work.</a:t>
            </a:r>
            <a:endParaRPr lang="en-AU" dirty="0"/>
          </a:p>
          <a:p>
            <a:pPr marL="449263" indent="-449263">
              <a:buClr>
                <a:srgbClr val="FFFF66"/>
              </a:buClr>
              <a:buFont typeface="Wingdings" pitchFamily="2" charset="2"/>
              <a:buChar char="v"/>
            </a:pP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V.23</a:t>
            </a:r>
            <a:r>
              <a:rPr lang="en-AU" dirty="0"/>
              <a:t> – the </a:t>
            </a:r>
            <a:r>
              <a:rPr lang="en-AU" sz="3200" b="0" dirty="0">
                <a:solidFill>
                  <a:srgbClr val="00FF00"/>
                </a:solidFill>
                <a:latin typeface="Arial Black" pitchFamily="34" charset="0"/>
              </a:rPr>
              <a:t>first stage</a:t>
            </a:r>
            <a:r>
              <a:rPr lang="en-AU" dirty="0"/>
              <a:t> of God’s work in Christ – subduing the serpent in the flesh of 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one 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man</a:t>
            </a:r>
            <a:r>
              <a:rPr lang="en-AU" dirty="0" smtClean="0"/>
              <a:t>.</a:t>
            </a:r>
            <a:endParaRPr lang="en-AU" dirty="0"/>
          </a:p>
          <a:p>
            <a:pPr marL="449263" indent="-449263">
              <a:buClr>
                <a:srgbClr val="FFFF66"/>
              </a:buClr>
              <a:buFont typeface="Wingdings" pitchFamily="2" charset="2"/>
              <a:buChar char="v"/>
            </a:pPr>
            <a:r>
              <a:rPr lang="en-AU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V.24</a:t>
            </a:r>
            <a:r>
              <a:rPr lang="en-AU" dirty="0"/>
              <a:t> – the </a:t>
            </a:r>
            <a:r>
              <a:rPr lang="en-AU" sz="3200" b="0" dirty="0">
                <a:solidFill>
                  <a:srgbClr val="00FF00"/>
                </a:solidFill>
                <a:latin typeface="Arial Black" pitchFamily="34" charset="0"/>
              </a:rPr>
              <a:t>second stage</a:t>
            </a:r>
            <a:r>
              <a:rPr lang="en-AU" dirty="0"/>
              <a:t> at the return of Christ – the “children of Israel” prevail over </a:t>
            </a:r>
            <a:r>
              <a:rPr lang="en-AU" dirty="0" smtClean="0"/>
              <a:t>serpent – 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Saints redeemed from serpent</a:t>
            </a:r>
            <a:r>
              <a:rPr lang="en-AU" dirty="0" smtClean="0"/>
              <a:t>.</a:t>
            </a:r>
            <a:endParaRPr lang="en-AU" dirty="0"/>
          </a:p>
          <a:p>
            <a:pPr marL="449263" indent="-449263">
              <a:buClr>
                <a:srgbClr val="FFFF66"/>
              </a:buClr>
              <a:buFont typeface="Wingdings" pitchFamily="2" charset="2"/>
              <a:buChar char="v"/>
            </a:pPr>
            <a:r>
              <a:rPr lang="en-AU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V.24</a:t>
            </a:r>
            <a:r>
              <a:rPr lang="en-AU" dirty="0"/>
              <a:t> – the </a:t>
            </a:r>
            <a:r>
              <a:rPr lang="en-AU" sz="3200" b="0" dirty="0">
                <a:solidFill>
                  <a:srgbClr val="00FF00"/>
                </a:solidFill>
                <a:latin typeface="Arial Black" pitchFamily="34" charset="0"/>
              </a:rPr>
              <a:t>third and final stage</a:t>
            </a:r>
            <a:r>
              <a:rPr lang="en-AU" dirty="0"/>
              <a:t> at end of Millennium when serpent power is “destroyed</a:t>
            </a:r>
            <a:r>
              <a:rPr lang="en-AU" dirty="0" smtClean="0"/>
              <a:t>”.</a:t>
            </a:r>
            <a:endParaRPr lang="en-AU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38550"/>
            <a:ext cx="9144000" cy="765175"/>
          </a:xfrm>
        </p:spPr>
        <p:txBody>
          <a:bodyPr/>
          <a:lstStyle/>
          <a:p>
            <a:r>
              <a:rPr lang="en-AU" sz="3600" dirty="0"/>
              <a:t>God </a:t>
            </a:r>
            <a:r>
              <a:rPr lang="en-AU" sz="3600" dirty="0" smtClean="0"/>
              <a:t>subdued </a:t>
            </a:r>
            <a:r>
              <a:rPr lang="en-AU" sz="3600" dirty="0" err="1"/>
              <a:t>Jabin</a:t>
            </a:r>
            <a:r>
              <a:rPr lang="en-AU" sz="3600" dirty="0"/>
              <a:t> the </a:t>
            </a:r>
            <a:r>
              <a:rPr lang="en-AU" sz="3600" dirty="0" smtClean="0"/>
              <a:t>king </a:t>
            </a:r>
            <a:r>
              <a:rPr lang="en-AU" sz="3600" dirty="0"/>
              <a:t>of Canaan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/>
              <a:t>“He has done it” – </a:t>
            </a:r>
            <a:r>
              <a:rPr lang="en-AU" sz="440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</a:rPr>
              <a:t>Ps. 22:31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569325" cy="10080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AU"/>
              <a:t>There are several stages leading to the final declaration </a:t>
            </a:r>
            <a:r>
              <a:rPr lang="en-AU" b="0">
                <a:solidFill>
                  <a:srgbClr val="00FF00"/>
                </a:solidFill>
                <a:latin typeface="Arial Black" pitchFamily="34" charset="0"/>
              </a:rPr>
              <a:t>“It is done”</a:t>
            </a:r>
            <a:r>
              <a:rPr lang="en-AU"/>
              <a:t>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22263" y="2017713"/>
            <a:ext cx="85709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0225" indent="-530225">
              <a:spcBef>
                <a:spcPct val="50000"/>
              </a:spcBef>
              <a:buClr>
                <a:srgbClr val="FFFF66"/>
              </a:buClr>
              <a:buFont typeface="Wingdings" pitchFamily="2" charset="2"/>
              <a:buChar char="v"/>
            </a:pPr>
            <a:r>
              <a:rPr lang="en-AU" sz="280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John 19:30</a:t>
            </a:r>
            <a:r>
              <a:rPr lang="en-AU" sz="2800" b="1" dirty="0">
                <a:ln w="2222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AU" sz="2800" b="1" dirty="0">
                <a:solidFill>
                  <a:schemeClr val="bg1"/>
                </a:solidFill>
              </a:rPr>
              <a:t>– </a:t>
            </a:r>
            <a:r>
              <a:rPr lang="en-A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“It is finished”</a:t>
            </a:r>
            <a:r>
              <a:rPr lang="en-AU" sz="2800" b="1" dirty="0">
                <a:solidFill>
                  <a:srgbClr val="FFFF00"/>
                </a:solidFill>
              </a:rPr>
              <a:t> </a:t>
            </a:r>
            <a:r>
              <a:rPr lang="en-AU" sz="2800" b="1" dirty="0">
                <a:solidFill>
                  <a:schemeClr val="bg1"/>
                </a:solidFill>
              </a:rPr>
              <a:t>– The </a:t>
            </a:r>
            <a:r>
              <a:rPr lang="en-AU" sz="2800" b="1" dirty="0">
                <a:ln>
                  <a:solidFill>
                    <a:schemeClr val="bg1"/>
                  </a:solidFill>
                </a:ln>
                <a:solidFill>
                  <a:srgbClr val="66FFFF"/>
                </a:solidFill>
              </a:rPr>
              <a:t>personal triumph of Christ</a:t>
            </a:r>
            <a:r>
              <a:rPr lang="en-AU" sz="2800" b="1" dirty="0">
                <a:solidFill>
                  <a:schemeClr val="bg1"/>
                </a:solidFill>
              </a:rPr>
              <a:t> guaranteed the ultimate fulfilment of God’s purpose.</a:t>
            </a:r>
          </a:p>
          <a:p>
            <a:pPr marL="530225" indent="-530225">
              <a:spcBef>
                <a:spcPct val="50000"/>
              </a:spcBef>
              <a:buClr>
                <a:srgbClr val="FFFF66"/>
              </a:buClr>
              <a:buFont typeface="Wingdings" pitchFamily="2" charset="2"/>
              <a:buChar char="v"/>
            </a:pPr>
            <a:r>
              <a:rPr lang="en-AU" sz="280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Rev. </a:t>
            </a:r>
            <a:r>
              <a:rPr lang="en-AU" sz="280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16:17 </a:t>
            </a:r>
            <a:r>
              <a:rPr lang="en-AU" sz="2800" b="1" dirty="0">
                <a:solidFill>
                  <a:schemeClr val="bg1"/>
                </a:solidFill>
              </a:rPr>
              <a:t>– Equates to </a:t>
            </a:r>
            <a:r>
              <a:rPr lang="en-AU" sz="2800" b="1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Ezek. </a:t>
            </a:r>
            <a:r>
              <a:rPr lang="en-AU" sz="2800" b="1" dirty="0" smtClean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39:8</a:t>
            </a:r>
            <a:r>
              <a:rPr lang="en-A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AU" sz="2800" b="1" dirty="0" smtClean="0">
                <a:solidFill>
                  <a:schemeClr val="bg1"/>
                </a:solidFill>
              </a:rPr>
              <a:t>=</a:t>
            </a:r>
            <a:r>
              <a:rPr lang="en-A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AU" sz="2800" b="1" dirty="0" smtClean="0">
                <a:ln>
                  <a:solidFill>
                    <a:schemeClr val="bg1"/>
                  </a:solidFill>
                </a:ln>
                <a:solidFill>
                  <a:srgbClr val="66FFFF"/>
                </a:solidFill>
              </a:rPr>
              <a:t>Saints triumph</a:t>
            </a:r>
            <a:r>
              <a:rPr lang="en-AU" sz="2800" b="1" dirty="0" smtClean="0">
                <a:solidFill>
                  <a:schemeClr val="bg1"/>
                </a:solidFill>
              </a:rPr>
              <a:t>.  Armageddon </a:t>
            </a:r>
            <a:r>
              <a:rPr lang="en-AU" sz="2800" b="1" dirty="0">
                <a:solidFill>
                  <a:schemeClr val="bg1"/>
                </a:solidFill>
              </a:rPr>
              <a:t>is the beginning of the “day of Yahweh” to subdue the nations</a:t>
            </a:r>
            <a:r>
              <a:rPr lang="en-AU" sz="2800" b="1" dirty="0" smtClean="0">
                <a:solidFill>
                  <a:schemeClr val="bg1"/>
                </a:solidFill>
              </a:rPr>
              <a:t>. </a:t>
            </a:r>
            <a:endParaRPr lang="en-AU" sz="2800" b="1" dirty="0">
              <a:solidFill>
                <a:schemeClr val="bg1"/>
              </a:solidFill>
            </a:endParaRPr>
          </a:p>
          <a:p>
            <a:pPr marL="530225" indent="-530225">
              <a:spcBef>
                <a:spcPct val="50000"/>
              </a:spcBef>
              <a:buClr>
                <a:srgbClr val="FFFF66"/>
              </a:buClr>
              <a:buFont typeface="Wingdings" pitchFamily="2" charset="2"/>
              <a:buChar char="v"/>
            </a:pPr>
            <a:r>
              <a:rPr lang="en-AU" sz="2800" dirty="0">
                <a:ln w="22225"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Rev. 21:6 </a:t>
            </a:r>
            <a:r>
              <a:rPr lang="en-AU" sz="2800" b="1" dirty="0">
                <a:solidFill>
                  <a:schemeClr val="bg1"/>
                </a:solidFill>
              </a:rPr>
              <a:t>– Declaration that God’s purpose is complete. All nations now incorporated into one nation – Israel. </a:t>
            </a:r>
            <a:r>
              <a:rPr lang="en-AU" sz="2800" b="1" dirty="0">
                <a:solidFill>
                  <a:srgbClr val="00FF00"/>
                </a:solidFill>
              </a:rPr>
              <a:t>Sin and death abolished.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765175"/>
            <a:ext cx="8497887" cy="1512888"/>
          </a:xfrm>
        </p:spPr>
        <p:txBody>
          <a:bodyPr/>
          <a:lstStyle/>
          <a:p>
            <a:r>
              <a:rPr lang="en-AU" dirty="0"/>
              <a:t>Next study</a:t>
            </a:r>
            <a:r>
              <a:rPr lang="en-AU" dirty="0" smtClean="0"/>
              <a:t>……..God </a:t>
            </a:r>
            <a:r>
              <a:rPr lang="en-AU" dirty="0"/>
              <a:t>willing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50825" y="2500306"/>
            <a:ext cx="84963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72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“</a:t>
            </a:r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Gideon – Confirming the covenant made unto the fathers</a:t>
            </a:r>
            <a:r>
              <a:rPr lang="en-AU" sz="72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”</a:t>
            </a:r>
            <a:endParaRPr lang="en-AU" sz="72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322373"/>
            <a:ext cx="6715108" cy="549275"/>
          </a:xfrm>
        </p:spPr>
        <p:txBody>
          <a:bodyPr/>
          <a:lstStyle/>
          <a:p>
            <a:r>
              <a:rPr lang="en-AU" sz="28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The </a:t>
            </a:r>
            <a:r>
              <a:rPr lang="en-AU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great contest of Genesis 3:15 in Judges </a:t>
            </a:r>
            <a:endParaRPr lang="en-AU" sz="28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44" name="Object 20"/>
          <p:cNvGraphicFramePr>
            <a:graphicFrameLocks noChangeAspect="1"/>
          </p:cNvGraphicFramePr>
          <p:nvPr/>
        </p:nvGraphicFramePr>
        <p:xfrm>
          <a:off x="2741613" y="0"/>
          <a:ext cx="6402387" cy="6858000"/>
        </p:xfrm>
        <a:graphic>
          <a:graphicData uri="http://schemas.openxmlformats.org/presentationml/2006/ole">
            <p:oleObj spid="_x0000_s103444" name="Bitmap Image" r:id="rId3" imgW="12028571" imgH="12885714" progId="PBrush">
              <p:embed/>
            </p:oleObj>
          </a:graphicData>
        </a:graphic>
      </p:graphicFrame>
      <p:sp>
        <p:nvSpPr>
          <p:cNvPr id="103452" name="Freeform 28"/>
          <p:cNvSpPr>
            <a:spLocks/>
          </p:cNvSpPr>
          <p:nvPr/>
        </p:nvSpPr>
        <p:spPr bwMode="auto">
          <a:xfrm>
            <a:off x="4314825" y="17463"/>
            <a:ext cx="3200400" cy="4164012"/>
          </a:xfrm>
          <a:custGeom>
            <a:avLst/>
            <a:gdLst/>
            <a:ahLst/>
            <a:cxnLst>
              <a:cxn ang="0">
                <a:pos x="1530" y="106"/>
              </a:cxn>
              <a:cxn ang="0">
                <a:pos x="1179" y="88"/>
              </a:cxn>
              <a:cxn ang="0">
                <a:pos x="837" y="133"/>
              </a:cxn>
              <a:cxn ang="0">
                <a:pos x="747" y="160"/>
              </a:cxn>
              <a:cxn ang="0">
                <a:pos x="648" y="295"/>
              </a:cxn>
              <a:cxn ang="0">
                <a:pos x="621" y="349"/>
              </a:cxn>
              <a:cxn ang="0">
                <a:pos x="576" y="430"/>
              </a:cxn>
              <a:cxn ang="0">
                <a:pos x="531" y="511"/>
              </a:cxn>
              <a:cxn ang="0">
                <a:pos x="477" y="619"/>
              </a:cxn>
              <a:cxn ang="0">
                <a:pos x="432" y="763"/>
              </a:cxn>
              <a:cxn ang="0">
                <a:pos x="396" y="925"/>
              </a:cxn>
              <a:cxn ang="0">
                <a:pos x="288" y="1222"/>
              </a:cxn>
              <a:cxn ang="0">
                <a:pos x="207" y="1384"/>
              </a:cxn>
              <a:cxn ang="0">
                <a:pos x="189" y="1411"/>
              </a:cxn>
              <a:cxn ang="0">
                <a:pos x="180" y="1438"/>
              </a:cxn>
              <a:cxn ang="0">
                <a:pos x="126" y="1474"/>
              </a:cxn>
              <a:cxn ang="0">
                <a:pos x="90" y="1510"/>
              </a:cxn>
              <a:cxn ang="0">
                <a:pos x="81" y="1537"/>
              </a:cxn>
              <a:cxn ang="0">
                <a:pos x="18" y="1645"/>
              </a:cxn>
              <a:cxn ang="0">
                <a:pos x="0" y="1726"/>
              </a:cxn>
              <a:cxn ang="0">
                <a:pos x="162" y="2257"/>
              </a:cxn>
              <a:cxn ang="0">
                <a:pos x="207" y="2302"/>
              </a:cxn>
              <a:cxn ang="0">
                <a:pos x="306" y="2392"/>
              </a:cxn>
              <a:cxn ang="0">
                <a:pos x="405" y="2455"/>
              </a:cxn>
              <a:cxn ang="0">
                <a:pos x="540" y="2527"/>
              </a:cxn>
              <a:cxn ang="0">
                <a:pos x="693" y="2581"/>
              </a:cxn>
              <a:cxn ang="0">
                <a:pos x="801" y="2617"/>
              </a:cxn>
              <a:cxn ang="0">
                <a:pos x="1044" y="2590"/>
              </a:cxn>
              <a:cxn ang="0">
                <a:pos x="1116" y="2554"/>
              </a:cxn>
              <a:cxn ang="0">
                <a:pos x="1170" y="2536"/>
              </a:cxn>
              <a:cxn ang="0">
                <a:pos x="1269" y="2446"/>
              </a:cxn>
              <a:cxn ang="0">
                <a:pos x="1314" y="2401"/>
              </a:cxn>
              <a:cxn ang="0">
                <a:pos x="1359" y="2356"/>
              </a:cxn>
              <a:cxn ang="0">
                <a:pos x="1422" y="2275"/>
              </a:cxn>
              <a:cxn ang="0">
                <a:pos x="1440" y="2239"/>
              </a:cxn>
              <a:cxn ang="0">
                <a:pos x="1467" y="2212"/>
              </a:cxn>
              <a:cxn ang="0">
                <a:pos x="1476" y="2185"/>
              </a:cxn>
              <a:cxn ang="0">
                <a:pos x="1512" y="2131"/>
              </a:cxn>
              <a:cxn ang="0">
                <a:pos x="1521" y="2104"/>
              </a:cxn>
              <a:cxn ang="0">
                <a:pos x="1539" y="2077"/>
              </a:cxn>
              <a:cxn ang="0">
                <a:pos x="1557" y="2023"/>
              </a:cxn>
              <a:cxn ang="0">
                <a:pos x="1566" y="1996"/>
              </a:cxn>
              <a:cxn ang="0">
                <a:pos x="1647" y="1645"/>
              </a:cxn>
              <a:cxn ang="0">
                <a:pos x="1665" y="1618"/>
              </a:cxn>
              <a:cxn ang="0">
                <a:pos x="1710" y="1510"/>
              </a:cxn>
              <a:cxn ang="0">
                <a:pos x="1764" y="1393"/>
              </a:cxn>
              <a:cxn ang="0">
                <a:pos x="1818" y="1087"/>
              </a:cxn>
              <a:cxn ang="0">
                <a:pos x="1872" y="925"/>
              </a:cxn>
              <a:cxn ang="0">
                <a:pos x="1890" y="862"/>
              </a:cxn>
              <a:cxn ang="0">
                <a:pos x="1935" y="781"/>
              </a:cxn>
              <a:cxn ang="0">
                <a:pos x="1989" y="646"/>
              </a:cxn>
              <a:cxn ang="0">
                <a:pos x="2016" y="484"/>
              </a:cxn>
              <a:cxn ang="0">
                <a:pos x="2007" y="286"/>
              </a:cxn>
              <a:cxn ang="0">
                <a:pos x="1683" y="88"/>
              </a:cxn>
              <a:cxn ang="0">
                <a:pos x="1530" y="97"/>
              </a:cxn>
              <a:cxn ang="0">
                <a:pos x="1467" y="106"/>
              </a:cxn>
              <a:cxn ang="0">
                <a:pos x="1413" y="88"/>
              </a:cxn>
              <a:cxn ang="0">
                <a:pos x="1377" y="88"/>
              </a:cxn>
            </a:cxnLst>
            <a:rect l="0" t="0" r="r" b="b"/>
            <a:pathLst>
              <a:path w="2016" h="2623">
                <a:moveTo>
                  <a:pt x="1530" y="106"/>
                </a:moveTo>
                <a:cubicBezTo>
                  <a:pt x="1459" y="0"/>
                  <a:pt x="1289" y="100"/>
                  <a:pt x="1179" y="88"/>
                </a:cubicBezTo>
                <a:cubicBezTo>
                  <a:pt x="1071" y="96"/>
                  <a:pt x="942" y="107"/>
                  <a:pt x="837" y="133"/>
                </a:cubicBezTo>
                <a:cubicBezTo>
                  <a:pt x="807" y="141"/>
                  <a:pt x="747" y="160"/>
                  <a:pt x="747" y="160"/>
                </a:cubicBezTo>
                <a:cubicBezTo>
                  <a:pt x="715" y="207"/>
                  <a:pt x="688" y="255"/>
                  <a:pt x="648" y="295"/>
                </a:cubicBezTo>
                <a:cubicBezTo>
                  <a:pt x="615" y="393"/>
                  <a:pt x="668" y="244"/>
                  <a:pt x="621" y="349"/>
                </a:cubicBezTo>
                <a:cubicBezTo>
                  <a:pt x="586" y="428"/>
                  <a:pt x="625" y="381"/>
                  <a:pt x="576" y="430"/>
                </a:cubicBezTo>
                <a:cubicBezTo>
                  <a:pt x="569" y="451"/>
                  <a:pt x="533" y="504"/>
                  <a:pt x="531" y="511"/>
                </a:cubicBezTo>
                <a:cubicBezTo>
                  <a:pt x="519" y="548"/>
                  <a:pt x="499" y="586"/>
                  <a:pt x="477" y="619"/>
                </a:cubicBezTo>
                <a:cubicBezTo>
                  <a:pt x="465" y="667"/>
                  <a:pt x="442" y="714"/>
                  <a:pt x="432" y="763"/>
                </a:cubicBezTo>
                <a:cubicBezTo>
                  <a:pt x="425" y="799"/>
                  <a:pt x="409" y="887"/>
                  <a:pt x="396" y="925"/>
                </a:cubicBezTo>
                <a:cubicBezTo>
                  <a:pt x="362" y="1026"/>
                  <a:pt x="322" y="1121"/>
                  <a:pt x="288" y="1222"/>
                </a:cubicBezTo>
                <a:cubicBezTo>
                  <a:pt x="267" y="1285"/>
                  <a:pt x="245" y="1327"/>
                  <a:pt x="207" y="1384"/>
                </a:cubicBezTo>
                <a:cubicBezTo>
                  <a:pt x="201" y="1393"/>
                  <a:pt x="192" y="1401"/>
                  <a:pt x="189" y="1411"/>
                </a:cubicBezTo>
                <a:cubicBezTo>
                  <a:pt x="186" y="1420"/>
                  <a:pt x="187" y="1431"/>
                  <a:pt x="180" y="1438"/>
                </a:cubicBezTo>
                <a:cubicBezTo>
                  <a:pt x="165" y="1453"/>
                  <a:pt x="126" y="1474"/>
                  <a:pt x="126" y="1474"/>
                </a:cubicBezTo>
                <a:cubicBezTo>
                  <a:pt x="102" y="1546"/>
                  <a:pt x="138" y="1462"/>
                  <a:pt x="90" y="1510"/>
                </a:cubicBezTo>
                <a:cubicBezTo>
                  <a:pt x="83" y="1517"/>
                  <a:pt x="86" y="1529"/>
                  <a:pt x="81" y="1537"/>
                </a:cubicBezTo>
                <a:cubicBezTo>
                  <a:pt x="63" y="1570"/>
                  <a:pt x="39" y="1613"/>
                  <a:pt x="18" y="1645"/>
                </a:cubicBezTo>
                <a:cubicBezTo>
                  <a:pt x="15" y="1659"/>
                  <a:pt x="0" y="1715"/>
                  <a:pt x="0" y="1726"/>
                </a:cubicBezTo>
                <a:cubicBezTo>
                  <a:pt x="0" y="1888"/>
                  <a:pt x="5" y="2152"/>
                  <a:pt x="162" y="2257"/>
                </a:cubicBezTo>
                <a:cubicBezTo>
                  <a:pt x="210" y="2329"/>
                  <a:pt x="147" y="2242"/>
                  <a:pt x="207" y="2302"/>
                </a:cubicBezTo>
                <a:cubicBezTo>
                  <a:pt x="239" y="2334"/>
                  <a:pt x="263" y="2378"/>
                  <a:pt x="306" y="2392"/>
                </a:cubicBezTo>
                <a:cubicBezTo>
                  <a:pt x="328" y="2426"/>
                  <a:pt x="366" y="2442"/>
                  <a:pt x="405" y="2455"/>
                </a:cubicBezTo>
                <a:cubicBezTo>
                  <a:pt x="445" y="2495"/>
                  <a:pt x="490" y="2502"/>
                  <a:pt x="540" y="2527"/>
                </a:cubicBezTo>
                <a:cubicBezTo>
                  <a:pt x="589" y="2552"/>
                  <a:pt x="640" y="2566"/>
                  <a:pt x="693" y="2581"/>
                </a:cubicBezTo>
                <a:cubicBezTo>
                  <a:pt x="731" y="2592"/>
                  <a:pt x="761" y="2609"/>
                  <a:pt x="801" y="2617"/>
                </a:cubicBezTo>
                <a:cubicBezTo>
                  <a:pt x="868" y="2614"/>
                  <a:pt x="972" y="2623"/>
                  <a:pt x="1044" y="2590"/>
                </a:cubicBezTo>
                <a:cubicBezTo>
                  <a:pt x="1068" y="2579"/>
                  <a:pt x="1092" y="2566"/>
                  <a:pt x="1116" y="2554"/>
                </a:cubicBezTo>
                <a:cubicBezTo>
                  <a:pt x="1133" y="2546"/>
                  <a:pt x="1170" y="2536"/>
                  <a:pt x="1170" y="2536"/>
                </a:cubicBezTo>
                <a:cubicBezTo>
                  <a:pt x="1194" y="2500"/>
                  <a:pt x="1232" y="2470"/>
                  <a:pt x="1269" y="2446"/>
                </a:cubicBezTo>
                <a:cubicBezTo>
                  <a:pt x="1317" y="2374"/>
                  <a:pt x="1254" y="2461"/>
                  <a:pt x="1314" y="2401"/>
                </a:cubicBezTo>
                <a:cubicBezTo>
                  <a:pt x="1374" y="2341"/>
                  <a:pt x="1287" y="2404"/>
                  <a:pt x="1359" y="2356"/>
                </a:cubicBezTo>
                <a:cubicBezTo>
                  <a:pt x="1381" y="2324"/>
                  <a:pt x="1389" y="2297"/>
                  <a:pt x="1422" y="2275"/>
                </a:cubicBezTo>
                <a:cubicBezTo>
                  <a:pt x="1428" y="2263"/>
                  <a:pt x="1432" y="2250"/>
                  <a:pt x="1440" y="2239"/>
                </a:cubicBezTo>
                <a:cubicBezTo>
                  <a:pt x="1447" y="2229"/>
                  <a:pt x="1460" y="2223"/>
                  <a:pt x="1467" y="2212"/>
                </a:cubicBezTo>
                <a:cubicBezTo>
                  <a:pt x="1472" y="2204"/>
                  <a:pt x="1471" y="2193"/>
                  <a:pt x="1476" y="2185"/>
                </a:cubicBezTo>
                <a:cubicBezTo>
                  <a:pt x="1487" y="2166"/>
                  <a:pt x="1505" y="2152"/>
                  <a:pt x="1512" y="2131"/>
                </a:cubicBezTo>
                <a:cubicBezTo>
                  <a:pt x="1515" y="2122"/>
                  <a:pt x="1517" y="2112"/>
                  <a:pt x="1521" y="2104"/>
                </a:cubicBezTo>
                <a:cubicBezTo>
                  <a:pt x="1526" y="2094"/>
                  <a:pt x="1535" y="2087"/>
                  <a:pt x="1539" y="2077"/>
                </a:cubicBezTo>
                <a:cubicBezTo>
                  <a:pt x="1547" y="2060"/>
                  <a:pt x="1551" y="2041"/>
                  <a:pt x="1557" y="2023"/>
                </a:cubicBezTo>
                <a:cubicBezTo>
                  <a:pt x="1560" y="2014"/>
                  <a:pt x="1566" y="1996"/>
                  <a:pt x="1566" y="1996"/>
                </a:cubicBezTo>
                <a:cubicBezTo>
                  <a:pt x="1584" y="1873"/>
                  <a:pt x="1608" y="1763"/>
                  <a:pt x="1647" y="1645"/>
                </a:cubicBezTo>
                <a:cubicBezTo>
                  <a:pt x="1650" y="1635"/>
                  <a:pt x="1661" y="1628"/>
                  <a:pt x="1665" y="1618"/>
                </a:cubicBezTo>
                <a:cubicBezTo>
                  <a:pt x="1683" y="1577"/>
                  <a:pt x="1689" y="1547"/>
                  <a:pt x="1710" y="1510"/>
                </a:cubicBezTo>
                <a:cubicBezTo>
                  <a:pt x="1732" y="1471"/>
                  <a:pt x="1739" y="1430"/>
                  <a:pt x="1764" y="1393"/>
                </a:cubicBezTo>
                <a:cubicBezTo>
                  <a:pt x="1789" y="1292"/>
                  <a:pt x="1801" y="1189"/>
                  <a:pt x="1818" y="1087"/>
                </a:cubicBezTo>
                <a:cubicBezTo>
                  <a:pt x="1828" y="1030"/>
                  <a:pt x="1849" y="978"/>
                  <a:pt x="1872" y="925"/>
                </a:cubicBezTo>
                <a:cubicBezTo>
                  <a:pt x="1880" y="907"/>
                  <a:pt x="1883" y="879"/>
                  <a:pt x="1890" y="862"/>
                </a:cubicBezTo>
                <a:cubicBezTo>
                  <a:pt x="1902" y="834"/>
                  <a:pt x="1923" y="809"/>
                  <a:pt x="1935" y="781"/>
                </a:cubicBezTo>
                <a:cubicBezTo>
                  <a:pt x="1956" y="734"/>
                  <a:pt x="1961" y="689"/>
                  <a:pt x="1989" y="646"/>
                </a:cubicBezTo>
                <a:cubicBezTo>
                  <a:pt x="2000" y="592"/>
                  <a:pt x="2007" y="538"/>
                  <a:pt x="2016" y="484"/>
                </a:cubicBezTo>
                <a:cubicBezTo>
                  <a:pt x="2013" y="418"/>
                  <a:pt x="2012" y="352"/>
                  <a:pt x="2007" y="286"/>
                </a:cubicBezTo>
                <a:cubicBezTo>
                  <a:pt x="1995" y="128"/>
                  <a:pt x="1808" y="104"/>
                  <a:pt x="1683" y="88"/>
                </a:cubicBezTo>
                <a:cubicBezTo>
                  <a:pt x="1632" y="91"/>
                  <a:pt x="1581" y="93"/>
                  <a:pt x="1530" y="97"/>
                </a:cubicBezTo>
                <a:cubicBezTo>
                  <a:pt x="1509" y="99"/>
                  <a:pt x="1488" y="101"/>
                  <a:pt x="1467" y="106"/>
                </a:cubicBezTo>
                <a:cubicBezTo>
                  <a:pt x="1449" y="110"/>
                  <a:pt x="1413" y="88"/>
                  <a:pt x="1413" y="88"/>
                </a:cubicBezTo>
                <a:cubicBezTo>
                  <a:pt x="1391" y="55"/>
                  <a:pt x="1405" y="102"/>
                  <a:pt x="1377" y="88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750888"/>
            <a:ext cx="8785225" cy="5603875"/>
          </a:xfrm>
          <a:noFill/>
          <a:ln/>
        </p:spPr>
        <p:txBody>
          <a:bodyPr/>
          <a:lstStyle/>
          <a:p>
            <a:pPr marL="450850" indent="-450850">
              <a:buClr>
                <a:schemeClr val="hlink"/>
              </a:buClr>
              <a:buFont typeface="Wingdings" pitchFamily="2" charset="2"/>
              <a:buChar char="q"/>
            </a:pPr>
            <a:endParaRPr lang="en-AU"/>
          </a:p>
          <a:p>
            <a:pPr marL="450850" indent="-450850"/>
            <a:endParaRPr lang="en-AU"/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-107950" y="4445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44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0" y="2857496"/>
            <a:ext cx="2843213" cy="3571900"/>
          </a:xfrm>
        </p:spPr>
        <p:txBody>
          <a:bodyPr/>
          <a:lstStyle/>
          <a:p>
            <a:r>
              <a:rPr lang="en-AU" sz="3600" dirty="0"/>
              <a:t>Where the participants in the drama of Judges 4 lived</a:t>
            </a:r>
          </a:p>
        </p:txBody>
      </p:sp>
      <p:sp>
        <p:nvSpPr>
          <p:cNvPr id="103445" name="AutoShape 21"/>
          <p:cNvSpPr>
            <a:spLocks noChangeArrowheads="1"/>
          </p:cNvSpPr>
          <p:nvPr/>
        </p:nvSpPr>
        <p:spPr bwMode="auto">
          <a:xfrm rot="19386111" flipH="1">
            <a:off x="5076825" y="5157788"/>
            <a:ext cx="3311525" cy="935037"/>
          </a:xfrm>
          <a:prstGeom prst="rightArrow">
            <a:avLst>
              <a:gd name="adj1" fmla="val 50000"/>
              <a:gd name="adj2" fmla="val 88540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800">
                <a:solidFill>
                  <a:srgbClr val="000000"/>
                </a:solidFill>
                <a:latin typeface="Impact" pitchFamily="34" charset="0"/>
              </a:rPr>
              <a:t>Home of Deborah</a:t>
            </a:r>
          </a:p>
        </p:txBody>
      </p:sp>
      <p:sp>
        <p:nvSpPr>
          <p:cNvPr id="103446" name="AutoShape 22"/>
          <p:cNvSpPr>
            <a:spLocks noChangeArrowheads="1"/>
          </p:cNvSpPr>
          <p:nvPr/>
        </p:nvSpPr>
        <p:spPr bwMode="auto">
          <a:xfrm rot="404525" flipH="1">
            <a:off x="3232150" y="130175"/>
            <a:ext cx="3313113" cy="1008063"/>
          </a:xfrm>
          <a:prstGeom prst="leftArrow">
            <a:avLst>
              <a:gd name="adj1" fmla="val 50000"/>
              <a:gd name="adj2" fmla="val 82165"/>
            </a:avLst>
          </a:prstGeom>
          <a:solidFill>
            <a:srgbClr val="00FF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800">
                <a:solidFill>
                  <a:srgbClr val="000000"/>
                </a:solidFill>
                <a:latin typeface="Impact" pitchFamily="34" charset="0"/>
              </a:rPr>
              <a:t>Home of Barak</a:t>
            </a:r>
          </a:p>
        </p:txBody>
      </p:sp>
      <p:sp>
        <p:nvSpPr>
          <p:cNvPr id="103447" name="AutoShape 23"/>
          <p:cNvSpPr>
            <a:spLocks noChangeArrowheads="1"/>
          </p:cNvSpPr>
          <p:nvPr/>
        </p:nvSpPr>
        <p:spPr bwMode="auto">
          <a:xfrm rot="1757103">
            <a:off x="6580188" y="1370013"/>
            <a:ext cx="2527300" cy="1258887"/>
          </a:xfrm>
          <a:prstGeom prst="leftArrow">
            <a:avLst>
              <a:gd name="adj1" fmla="val 50000"/>
              <a:gd name="adj2" fmla="val 50189"/>
            </a:avLst>
          </a:pr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800">
                <a:solidFill>
                  <a:srgbClr val="000000"/>
                </a:solidFill>
                <a:latin typeface="Impact" pitchFamily="34" charset="0"/>
              </a:rPr>
              <a:t>Home of Jabin</a:t>
            </a:r>
          </a:p>
        </p:txBody>
      </p:sp>
      <p:sp>
        <p:nvSpPr>
          <p:cNvPr id="103448" name="AutoShape 24"/>
          <p:cNvSpPr>
            <a:spLocks noChangeArrowheads="1"/>
          </p:cNvSpPr>
          <p:nvPr/>
        </p:nvSpPr>
        <p:spPr bwMode="auto">
          <a:xfrm rot="20150885" flipH="1">
            <a:off x="6588125" y="333375"/>
            <a:ext cx="2257425" cy="860425"/>
          </a:xfrm>
          <a:prstGeom prst="rightArrow">
            <a:avLst>
              <a:gd name="adj1" fmla="val 50000"/>
              <a:gd name="adj2" fmla="val 65590"/>
            </a:avLst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800" dirty="0">
                <a:solidFill>
                  <a:srgbClr val="000000"/>
                </a:solidFill>
                <a:latin typeface="Impact" pitchFamily="34" charset="0"/>
              </a:rPr>
              <a:t>Tent of </a:t>
            </a:r>
            <a:r>
              <a:rPr lang="en-AU" sz="2800" dirty="0" err="1">
                <a:solidFill>
                  <a:srgbClr val="000000"/>
                </a:solidFill>
                <a:latin typeface="Impact" pitchFamily="34" charset="0"/>
              </a:rPr>
              <a:t>Jael</a:t>
            </a:r>
            <a:endParaRPr lang="en-AU" sz="28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03449" name="AutoShape 25"/>
          <p:cNvSpPr>
            <a:spLocks noChangeArrowheads="1"/>
          </p:cNvSpPr>
          <p:nvPr/>
        </p:nvSpPr>
        <p:spPr bwMode="auto">
          <a:xfrm rot="-2967228">
            <a:off x="2440781" y="3586957"/>
            <a:ext cx="2879725" cy="1008062"/>
          </a:xfrm>
          <a:prstGeom prst="rightArrow">
            <a:avLst>
              <a:gd name="adj1" fmla="val 50000"/>
              <a:gd name="adj2" fmla="val 71417"/>
            </a:avLst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800">
                <a:solidFill>
                  <a:srgbClr val="000000"/>
                </a:solidFill>
                <a:latin typeface="Impact" pitchFamily="34" charset="0"/>
              </a:rPr>
              <a:t>Home of Sisera</a:t>
            </a:r>
          </a:p>
        </p:txBody>
      </p:sp>
      <p:sp>
        <p:nvSpPr>
          <p:cNvPr id="103450" name="AutoShape 26"/>
          <p:cNvSpPr>
            <a:spLocks noChangeArrowheads="1"/>
          </p:cNvSpPr>
          <p:nvPr/>
        </p:nvSpPr>
        <p:spPr bwMode="auto">
          <a:xfrm rot="1515594">
            <a:off x="5940425" y="3082925"/>
            <a:ext cx="2303463" cy="792163"/>
          </a:xfrm>
          <a:prstGeom prst="leftArrow">
            <a:avLst>
              <a:gd name="adj1" fmla="val 50000"/>
              <a:gd name="adj2" fmla="val 72695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800">
                <a:solidFill>
                  <a:srgbClr val="000000"/>
                </a:solidFill>
                <a:latin typeface="Impact" pitchFamily="34" charset="0"/>
              </a:rPr>
              <a:t>Mt Tabor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44" y="71414"/>
            <a:ext cx="2500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  <a:latin typeface="Impact" pitchFamily="34" charset="0"/>
              </a:rPr>
              <a:t>The serpent and “the woman” in the Atonement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66FFFF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2" grpId="0" animBg="1"/>
      <p:bldP spid="103445" grpId="0" animBg="1"/>
      <p:bldP spid="103446" grpId="0" animBg="1"/>
      <p:bldP spid="103447" grpId="0" animBg="1"/>
      <p:bldP spid="103448" grpId="0" animBg="1"/>
      <p:bldP spid="103448" grpId="1" animBg="1"/>
      <p:bldP spid="103449" grpId="0" animBg="1"/>
      <p:bldP spid="1034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93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250825" y="765175"/>
            <a:ext cx="8713788" cy="5545138"/>
          </a:xfrm>
        </p:spPr>
        <p:txBody>
          <a:bodyPr/>
          <a:lstStyle/>
          <a:p>
            <a:pPr marL="449263" indent="-449263"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dirty="0"/>
              <a:t>His name means “intelligent” or “wise” – the characteristic of the serpent –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3:1</a:t>
            </a:r>
            <a:r>
              <a:rPr lang="en-AU" dirty="0" smtClean="0">
                <a:ln w="254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.</a:t>
            </a:r>
            <a:endParaRPr lang="en-AU" dirty="0">
              <a:ln w="254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marL="449263" indent="-449263"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dirty="0" err="1"/>
              <a:t>Jabin</a:t>
            </a:r>
            <a:r>
              <a:rPr lang="en-AU" dirty="0"/>
              <a:t> is a dynastic name – there were two who ruled from </a:t>
            </a:r>
            <a:r>
              <a:rPr lang="en-AU" dirty="0" err="1"/>
              <a:t>Hazor</a:t>
            </a:r>
            <a:r>
              <a:rPr lang="en-AU" dirty="0"/>
              <a:t> (“village”) – Cp.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Josh.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11:1</a:t>
            </a:r>
            <a:r>
              <a:rPr lang="en-AU" dirty="0" smtClean="0">
                <a:ln w="254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.</a:t>
            </a:r>
            <a:endParaRPr lang="en-AU" dirty="0">
              <a:ln w="254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marL="449263" indent="-449263"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dirty="0"/>
              <a:t>In both contexts –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Josh. 11 </a:t>
            </a:r>
            <a:r>
              <a:rPr lang="en-AU" dirty="0"/>
              <a:t>and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Jud. 4 </a:t>
            </a:r>
            <a:r>
              <a:rPr lang="en-AU" dirty="0" err="1"/>
              <a:t>Jabin</a:t>
            </a:r>
            <a:r>
              <a:rPr lang="en-AU" dirty="0"/>
              <a:t> is a type of the serpent in political manifestation (cp.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Rev. 20</a:t>
            </a:r>
            <a:r>
              <a:rPr lang="en-AU" dirty="0" smtClean="0"/>
              <a:t>).</a:t>
            </a:r>
            <a:endParaRPr lang="en-AU" dirty="0"/>
          </a:p>
          <a:p>
            <a:pPr marL="449263" indent="-449263"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dirty="0"/>
              <a:t>“Canaan” = “humiliated”. Monarch of humiliation –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Phil.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3:21</a:t>
            </a:r>
            <a:r>
              <a:rPr lang="en-AU" dirty="0" smtClean="0"/>
              <a:t>.</a:t>
            </a:r>
            <a:endParaRPr lang="en-AU" dirty="0"/>
          </a:p>
          <a:p>
            <a:pPr marL="449263" indent="-449263">
              <a:spcBef>
                <a:spcPct val="35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Judges 4 </a:t>
            </a:r>
            <a:r>
              <a:rPr lang="en-AU" dirty="0"/>
              <a:t>is an enacted parable of the overthrow of the serpent power by Christ.</a:t>
            </a:r>
          </a:p>
        </p:txBody>
      </p:sp>
      <p:sp>
        <p:nvSpPr>
          <p:cNvPr id="101394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0" y="89894"/>
            <a:ext cx="9144000" cy="765175"/>
          </a:xfrm>
        </p:spPr>
        <p:txBody>
          <a:bodyPr/>
          <a:lstStyle/>
          <a:p>
            <a:r>
              <a:rPr lang="en-AU" dirty="0" err="1"/>
              <a:t>Jabin</a:t>
            </a:r>
            <a:r>
              <a:rPr lang="en-AU" dirty="0"/>
              <a:t> </a:t>
            </a:r>
            <a:r>
              <a:rPr lang="en-AU" dirty="0" smtClean="0"/>
              <a:t>king </a:t>
            </a:r>
            <a:r>
              <a:rPr lang="en-AU" dirty="0"/>
              <a:t>of Canaan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308725"/>
            <a:ext cx="6643702" cy="549275"/>
          </a:xfrm>
        </p:spPr>
        <p:txBody>
          <a:bodyPr/>
          <a:lstStyle/>
          <a:p>
            <a:r>
              <a:rPr lang="en-AU">
                <a:solidFill>
                  <a:srgbClr val="FFFFFF"/>
                </a:solidFill>
              </a:rPr>
              <a:t>The Judges of Israel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2540" y="692150"/>
            <a:ext cx="9109075" cy="2519363"/>
          </a:xfrm>
        </p:spPr>
        <p:txBody>
          <a:bodyPr/>
          <a:lstStyle/>
          <a:p>
            <a:pPr marL="449263" indent="-449263">
              <a:buClr>
                <a:srgbClr val="FFFF66"/>
              </a:buClr>
              <a:buFont typeface="Wingdings" pitchFamily="2" charset="2"/>
              <a:buChar char="v"/>
            </a:pPr>
            <a:r>
              <a:rPr lang="en-AU" dirty="0"/>
              <a:t>Name means “warlike array” or “a field of battle</a:t>
            </a:r>
            <a:r>
              <a:rPr lang="en-AU" dirty="0" smtClean="0"/>
              <a:t>”.</a:t>
            </a:r>
            <a:endParaRPr lang="en-AU" dirty="0"/>
          </a:p>
          <a:p>
            <a:pPr marL="449263" indent="-449263">
              <a:buClr>
                <a:srgbClr val="FFFF66"/>
              </a:buClr>
              <a:buFont typeface="Wingdings" pitchFamily="2" charset="2"/>
              <a:buChar char="v"/>
            </a:pPr>
            <a:r>
              <a:rPr lang="en-AU" dirty="0" err="1"/>
              <a:t>Harosheth</a:t>
            </a:r>
            <a:r>
              <a:rPr lang="en-AU" dirty="0"/>
              <a:t> signifies “Mechanical work</a:t>
            </a:r>
            <a:r>
              <a:rPr lang="en-AU" dirty="0" smtClean="0"/>
              <a:t>”.</a:t>
            </a:r>
            <a:endParaRPr lang="en-AU" dirty="0"/>
          </a:p>
          <a:p>
            <a:pPr marL="449263" indent="-449263">
              <a:buClr>
                <a:srgbClr val="FFFF66"/>
              </a:buClr>
              <a:buFont typeface="Wingdings" pitchFamily="2" charset="2"/>
              <a:buChar char="v"/>
            </a:pPr>
            <a:r>
              <a:rPr lang="en-AU" dirty="0"/>
              <a:t>As </a:t>
            </a:r>
            <a:r>
              <a:rPr lang="en-AU" dirty="0" err="1"/>
              <a:t>Jabin’s</a:t>
            </a:r>
            <a:r>
              <a:rPr lang="en-AU" dirty="0"/>
              <a:t> captain he represents </a:t>
            </a:r>
            <a:r>
              <a:rPr lang="en-AU" dirty="0">
                <a:solidFill>
                  <a:srgbClr val="00FF00"/>
                </a:solidFill>
              </a:rPr>
              <a:t>the seed of the serpent</a:t>
            </a:r>
            <a:r>
              <a:rPr lang="en-AU" dirty="0"/>
              <a:t> in violent political </a:t>
            </a:r>
            <a:r>
              <a:rPr lang="en-AU" dirty="0" smtClean="0"/>
              <a:t>manifestation.</a:t>
            </a:r>
            <a:endParaRPr lang="en-AU" dirty="0"/>
          </a:p>
          <a:p>
            <a:pPr marL="449263" indent="-449263">
              <a:buClr>
                <a:srgbClr val="FFFF66"/>
              </a:buClr>
              <a:buFont typeface="Wingdings" pitchFamily="2" charset="2"/>
              <a:buChar char="v"/>
            </a:pP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Chariots of iron point in type to 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Rome.</a:t>
            </a:r>
            <a:endParaRPr lang="en-AU" dirty="0">
              <a:ln>
                <a:solidFill>
                  <a:schemeClr val="tx1"/>
                </a:solidFill>
              </a:ln>
              <a:solidFill>
                <a:srgbClr val="66FFFF"/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41565"/>
            <a:ext cx="9144000" cy="765175"/>
          </a:xfrm>
        </p:spPr>
        <p:txBody>
          <a:bodyPr/>
          <a:lstStyle/>
          <a:p>
            <a:r>
              <a:rPr lang="en-AU" dirty="0" err="1"/>
              <a:t>Sisera</a:t>
            </a:r>
            <a:r>
              <a:rPr lang="en-AU" dirty="0"/>
              <a:t> – “Seed of the Serpent”</a:t>
            </a:r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-36513" y="3186113"/>
          <a:ext cx="6877051" cy="3671887"/>
        </p:xfrm>
        <a:graphic>
          <a:graphicData uri="http://schemas.openxmlformats.org/presentationml/2006/ole">
            <p:oleObj spid="_x0000_s131074" name="Photo Editor Photo" r:id="rId3" imgW="6904762" imgH="3685714" progId="">
              <p:embed/>
            </p:oleObj>
          </a:graphicData>
        </a:graphic>
      </p:graphicFrame>
      <p:sp>
        <p:nvSpPr>
          <p:cNvPr id="124933" name="Freeform 5"/>
          <p:cNvSpPr>
            <a:spLocks/>
          </p:cNvSpPr>
          <p:nvPr/>
        </p:nvSpPr>
        <p:spPr bwMode="auto">
          <a:xfrm>
            <a:off x="1571625" y="3471863"/>
            <a:ext cx="871538" cy="1971675"/>
          </a:xfrm>
          <a:custGeom>
            <a:avLst/>
            <a:gdLst/>
            <a:ahLst/>
            <a:cxnLst>
              <a:cxn ang="0">
                <a:pos x="225" y="1242"/>
              </a:cxn>
              <a:cxn ang="0">
                <a:pos x="225" y="864"/>
              </a:cxn>
              <a:cxn ang="0">
                <a:pos x="135" y="774"/>
              </a:cxn>
              <a:cxn ang="0">
                <a:pos x="108" y="756"/>
              </a:cxn>
              <a:cxn ang="0">
                <a:pos x="72" y="711"/>
              </a:cxn>
              <a:cxn ang="0">
                <a:pos x="27" y="657"/>
              </a:cxn>
              <a:cxn ang="0">
                <a:pos x="9" y="603"/>
              </a:cxn>
              <a:cxn ang="0">
                <a:pos x="0" y="576"/>
              </a:cxn>
              <a:cxn ang="0">
                <a:pos x="63" y="396"/>
              </a:cxn>
              <a:cxn ang="0">
                <a:pos x="72" y="369"/>
              </a:cxn>
              <a:cxn ang="0">
                <a:pos x="162" y="279"/>
              </a:cxn>
              <a:cxn ang="0">
                <a:pos x="270" y="243"/>
              </a:cxn>
              <a:cxn ang="0">
                <a:pos x="369" y="171"/>
              </a:cxn>
              <a:cxn ang="0">
                <a:pos x="396" y="162"/>
              </a:cxn>
              <a:cxn ang="0">
                <a:pos x="450" y="126"/>
              </a:cxn>
              <a:cxn ang="0">
                <a:pos x="513" y="45"/>
              </a:cxn>
              <a:cxn ang="0">
                <a:pos x="522" y="18"/>
              </a:cxn>
              <a:cxn ang="0">
                <a:pos x="549" y="0"/>
              </a:cxn>
            </a:cxnLst>
            <a:rect l="0" t="0" r="r" b="b"/>
            <a:pathLst>
              <a:path w="549" h="1242">
                <a:moveTo>
                  <a:pt x="225" y="1242"/>
                </a:moveTo>
                <a:cubicBezTo>
                  <a:pt x="228" y="1172"/>
                  <a:pt x="244" y="952"/>
                  <a:pt x="225" y="864"/>
                </a:cubicBezTo>
                <a:cubicBezTo>
                  <a:pt x="215" y="817"/>
                  <a:pt x="169" y="797"/>
                  <a:pt x="135" y="774"/>
                </a:cubicBezTo>
                <a:cubicBezTo>
                  <a:pt x="126" y="768"/>
                  <a:pt x="108" y="756"/>
                  <a:pt x="108" y="756"/>
                </a:cubicBezTo>
                <a:cubicBezTo>
                  <a:pt x="87" y="692"/>
                  <a:pt x="117" y="765"/>
                  <a:pt x="72" y="711"/>
                </a:cubicBezTo>
                <a:cubicBezTo>
                  <a:pt x="15" y="642"/>
                  <a:pt x="93" y="701"/>
                  <a:pt x="27" y="657"/>
                </a:cubicBezTo>
                <a:cubicBezTo>
                  <a:pt x="21" y="639"/>
                  <a:pt x="15" y="621"/>
                  <a:pt x="9" y="603"/>
                </a:cubicBezTo>
                <a:cubicBezTo>
                  <a:pt x="6" y="594"/>
                  <a:pt x="0" y="576"/>
                  <a:pt x="0" y="576"/>
                </a:cubicBezTo>
                <a:cubicBezTo>
                  <a:pt x="10" y="497"/>
                  <a:pt x="20" y="460"/>
                  <a:pt x="63" y="396"/>
                </a:cubicBezTo>
                <a:cubicBezTo>
                  <a:pt x="68" y="388"/>
                  <a:pt x="67" y="377"/>
                  <a:pt x="72" y="369"/>
                </a:cubicBezTo>
                <a:cubicBezTo>
                  <a:pt x="94" y="330"/>
                  <a:pt x="116" y="294"/>
                  <a:pt x="162" y="279"/>
                </a:cubicBezTo>
                <a:cubicBezTo>
                  <a:pt x="187" y="271"/>
                  <a:pt x="246" y="259"/>
                  <a:pt x="270" y="243"/>
                </a:cubicBezTo>
                <a:cubicBezTo>
                  <a:pt x="304" y="220"/>
                  <a:pt x="330" y="184"/>
                  <a:pt x="369" y="171"/>
                </a:cubicBezTo>
                <a:cubicBezTo>
                  <a:pt x="378" y="168"/>
                  <a:pt x="388" y="167"/>
                  <a:pt x="396" y="162"/>
                </a:cubicBezTo>
                <a:cubicBezTo>
                  <a:pt x="415" y="151"/>
                  <a:pt x="450" y="126"/>
                  <a:pt x="450" y="126"/>
                </a:cubicBezTo>
                <a:cubicBezTo>
                  <a:pt x="469" y="97"/>
                  <a:pt x="498" y="76"/>
                  <a:pt x="513" y="45"/>
                </a:cubicBezTo>
                <a:cubicBezTo>
                  <a:pt x="517" y="37"/>
                  <a:pt x="516" y="25"/>
                  <a:pt x="522" y="18"/>
                </a:cubicBezTo>
                <a:cubicBezTo>
                  <a:pt x="529" y="10"/>
                  <a:pt x="549" y="0"/>
                  <a:pt x="549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24934" name="Freeform 6"/>
          <p:cNvSpPr>
            <a:spLocks/>
          </p:cNvSpPr>
          <p:nvPr/>
        </p:nvSpPr>
        <p:spPr bwMode="auto">
          <a:xfrm>
            <a:off x="2071688" y="3457575"/>
            <a:ext cx="1143000" cy="1871663"/>
          </a:xfrm>
          <a:custGeom>
            <a:avLst/>
            <a:gdLst/>
            <a:ahLst/>
            <a:cxnLst>
              <a:cxn ang="0">
                <a:pos x="0" y="1179"/>
              </a:cxn>
              <a:cxn ang="0">
                <a:pos x="27" y="1125"/>
              </a:cxn>
              <a:cxn ang="0">
                <a:pos x="36" y="1053"/>
              </a:cxn>
              <a:cxn ang="0">
                <a:pos x="45" y="1026"/>
              </a:cxn>
              <a:cxn ang="0">
                <a:pos x="54" y="990"/>
              </a:cxn>
              <a:cxn ang="0">
                <a:pos x="99" y="738"/>
              </a:cxn>
              <a:cxn ang="0">
                <a:pos x="144" y="630"/>
              </a:cxn>
              <a:cxn ang="0">
                <a:pos x="207" y="567"/>
              </a:cxn>
              <a:cxn ang="0">
                <a:pos x="279" y="486"/>
              </a:cxn>
              <a:cxn ang="0">
                <a:pos x="585" y="261"/>
              </a:cxn>
              <a:cxn ang="0">
                <a:pos x="684" y="162"/>
              </a:cxn>
              <a:cxn ang="0">
                <a:pos x="702" y="108"/>
              </a:cxn>
              <a:cxn ang="0">
                <a:pos x="711" y="81"/>
              </a:cxn>
              <a:cxn ang="0">
                <a:pos x="720" y="0"/>
              </a:cxn>
            </a:cxnLst>
            <a:rect l="0" t="0" r="r" b="b"/>
            <a:pathLst>
              <a:path w="720" h="1179">
                <a:moveTo>
                  <a:pt x="0" y="1179"/>
                </a:moveTo>
                <a:cubicBezTo>
                  <a:pt x="6" y="1160"/>
                  <a:pt x="22" y="1144"/>
                  <a:pt x="27" y="1125"/>
                </a:cubicBezTo>
                <a:cubicBezTo>
                  <a:pt x="33" y="1102"/>
                  <a:pt x="32" y="1077"/>
                  <a:pt x="36" y="1053"/>
                </a:cubicBezTo>
                <a:cubicBezTo>
                  <a:pt x="38" y="1044"/>
                  <a:pt x="42" y="1035"/>
                  <a:pt x="45" y="1026"/>
                </a:cubicBezTo>
                <a:cubicBezTo>
                  <a:pt x="48" y="1014"/>
                  <a:pt x="52" y="1002"/>
                  <a:pt x="54" y="990"/>
                </a:cubicBezTo>
                <a:cubicBezTo>
                  <a:pt x="68" y="907"/>
                  <a:pt x="77" y="820"/>
                  <a:pt x="99" y="738"/>
                </a:cubicBezTo>
                <a:cubicBezTo>
                  <a:pt x="104" y="719"/>
                  <a:pt x="132" y="645"/>
                  <a:pt x="144" y="630"/>
                </a:cubicBezTo>
                <a:cubicBezTo>
                  <a:pt x="163" y="607"/>
                  <a:pt x="207" y="567"/>
                  <a:pt x="207" y="567"/>
                </a:cubicBezTo>
                <a:cubicBezTo>
                  <a:pt x="220" y="527"/>
                  <a:pt x="252" y="518"/>
                  <a:pt x="279" y="486"/>
                </a:cubicBezTo>
                <a:cubicBezTo>
                  <a:pt x="374" y="372"/>
                  <a:pt x="463" y="329"/>
                  <a:pt x="585" y="261"/>
                </a:cubicBezTo>
                <a:cubicBezTo>
                  <a:pt x="628" y="237"/>
                  <a:pt x="664" y="208"/>
                  <a:pt x="684" y="162"/>
                </a:cubicBezTo>
                <a:cubicBezTo>
                  <a:pt x="692" y="145"/>
                  <a:pt x="696" y="126"/>
                  <a:pt x="702" y="108"/>
                </a:cubicBezTo>
                <a:cubicBezTo>
                  <a:pt x="705" y="99"/>
                  <a:pt x="711" y="81"/>
                  <a:pt x="711" y="81"/>
                </a:cubicBezTo>
                <a:cubicBezTo>
                  <a:pt x="714" y="54"/>
                  <a:pt x="720" y="0"/>
                  <a:pt x="720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24935" name="Freeform 7"/>
          <p:cNvSpPr>
            <a:spLocks/>
          </p:cNvSpPr>
          <p:nvPr/>
        </p:nvSpPr>
        <p:spPr bwMode="auto">
          <a:xfrm>
            <a:off x="2043113" y="5614988"/>
            <a:ext cx="223837" cy="94297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17" y="135"/>
              </a:cxn>
              <a:cxn ang="0">
                <a:pos x="135" y="189"/>
              </a:cxn>
              <a:cxn ang="0">
                <a:pos x="81" y="297"/>
              </a:cxn>
              <a:cxn ang="0">
                <a:pos x="27" y="333"/>
              </a:cxn>
              <a:cxn ang="0">
                <a:pos x="0" y="351"/>
              </a:cxn>
              <a:cxn ang="0">
                <a:pos x="45" y="477"/>
              </a:cxn>
              <a:cxn ang="0">
                <a:pos x="90" y="558"/>
              </a:cxn>
              <a:cxn ang="0">
                <a:pos x="99" y="594"/>
              </a:cxn>
            </a:cxnLst>
            <a:rect l="0" t="0" r="r" b="b"/>
            <a:pathLst>
              <a:path w="141" h="594">
                <a:moveTo>
                  <a:pt x="18" y="0"/>
                </a:moveTo>
                <a:cubicBezTo>
                  <a:pt x="35" y="52"/>
                  <a:pt x="78" y="96"/>
                  <a:pt x="117" y="135"/>
                </a:cubicBezTo>
                <a:cubicBezTo>
                  <a:pt x="123" y="153"/>
                  <a:pt x="141" y="171"/>
                  <a:pt x="135" y="189"/>
                </a:cubicBezTo>
                <a:cubicBezTo>
                  <a:pt x="125" y="220"/>
                  <a:pt x="111" y="277"/>
                  <a:pt x="81" y="297"/>
                </a:cubicBezTo>
                <a:cubicBezTo>
                  <a:pt x="63" y="309"/>
                  <a:pt x="45" y="321"/>
                  <a:pt x="27" y="333"/>
                </a:cubicBezTo>
                <a:cubicBezTo>
                  <a:pt x="18" y="339"/>
                  <a:pt x="0" y="351"/>
                  <a:pt x="0" y="351"/>
                </a:cubicBezTo>
                <a:cubicBezTo>
                  <a:pt x="11" y="406"/>
                  <a:pt x="24" y="431"/>
                  <a:pt x="45" y="477"/>
                </a:cubicBezTo>
                <a:cubicBezTo>
                  <a:pt x="80" y="556"/>
                  <a:pt x="41" y="509"/>
                  <a:pt x="90" y="558"/>
                </a:cubicBezTo>
                <a:cubicBezTo>
                  <a:pt x="100" y="588"/>
                  <a:pt x="99" y="576"/>
                  <a:pt x="99" y="594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24936" name="Freeform 8"/>
          <p:cNvSpPr>
            <a:spLocks/>
          </p:cNvSpPr>
          <p:nvPr/>
        </p:nvSpPr>
        <p:spPr bwMode="auto">
          <a:xfrm>
            <a:off x="2100263" y="3414713"/>
            <a:ext cx="3186112" cy="2103437"/>
          </a:xfrm>
          <a:custGeom>
            <a:avLst/>
            <a:gdLst/>
            <a:ahLst/>
            <a:cxnLst>
              <a:cxn ang="0">
                <a:pos x="0" y="1296"/>
              </a:cxn>
              <a:cxn ang="0">
                <a:pos x="54" y="1323"/>
              </a:cxn>
              <a:cxn ang="0">
                <a:pos x="117" y="1296"/>
              </a:cxn>
              <a:cxn ang="0">
                <a:pos x="207" y="1251"/>
              </a:cxn>
              <a:cxn ang="0">
                <a:pos x="252" y="1206"/>
              </a:cxn>
              <a:cxn ang="0">
                <a:pos x="297" y="1161"/>
              </a:cxn>
              <a:cxn ang="0">
                <a:pos x="648" y="1008"/>
              </a:cxn>
              <a:cxn ang="0">
                <a:pos x="729" y="837"/>
              </a:cxn>
              <a:cxn ang="0">
                <a:pos x="738" y="621"/>
              </a:cxn>
              <a:cxn ang="0">
                <a:pos x="756" y="495"/>
              </a:cxn>
              <a:cxn ang="0">
                <a:pos x="810" y="459"/>
              </a:cxn>
              <a:cxn ang="0">
                <a:pos x="918" y="369"/>
              </a:cxn>
              <a:cxn ang="0">
                <a:pos x="1026" y="333"/>
              </a:cxn>
              <a:cxn ang="0">
                <a:pos x="1413" y="315"/>
              </a:cxn>
              <a:cxn ang="0">
                <a:pos x="1602" y="270"/>
              </a:cxn>
              <a:cxn ang="0">
                <a:pos x="1629" y="252"/>
              </a:cxn>
              <a:cxn ang="0">
                <a:pos x="1674" y="243"/>
              </a:cxn>
              <a:cxn ang="0">
                <a:pos x="1692" y="216"/>
              </a:cxn>
              <a:cxn ang="0">
                <a:pos x="1773" y="153"/>
              </a:cxn>
              <a:cxn ang="0">
                <a:pos x="1845" y="81"/>
              </a:cxn>
              <a:cxn ang="0">
                <a:pos x="2007" y="0"/>
              </a:cxn>
            </a:cxnLst>
            <a:rect l="0" t="0" r="r" b="b"/>
            <a:pathLst>
              <a:path w="2007" h="1325">
                <a:moveTo>
                  <a:pt x="0" y="1296"/>
                </a:moveTo>
                <a:cubicBezTo>
                  <a:pt x="19" y="1302"/>
                  <a:pt x="34" y="1320"/>
                  <a:pt x="54" y="1323"/>
                </a:cubicBezTo>
                <a:cubicBezTo>
                  <a:pt x="64" y="1325"/>
                  <a:pt x="115" y="1297"/>
                  <a:pt x="117" y="1296"/>
                </a:cubicBezTo>
                <a:cubicBezTo>
                  <a:pt x="194" y="1250"/>
                  <a:pt x="143" y="1267"/>
                  <a:pt x="207" y="1251"/>
                </a:cubicBezTo>
                <a:cubicBezTo>
                  <a:pt x="255" y="1179"/>
                  <a:pt x="192" y="1266"/>
                  <a:pt x="252" y="1206"/>
                </a:cubicBezTo>
                <a:cubicBezTo>
                  <a:pt x="312" y="1146"/>
                  <a:pt x="225" y="1209"/>
                  <a:pt x="297" y="1161"/>
                </a:cubicBezTo>
                <a:cubicBezTo>
                  <a:pt x="376" y="1042"/>
                  <a:pt x="517" y="1024"/>
                  <a:pt x="648" y="1008"/>
                </a:cubicBezTo>
                <a:cubicBezTo>
                  <a:pt x="705" y="970"/>
                  <a:pt x="716" y="901"/>
                  <a:pt x="729" y="837"/>
                </a:cubicBezTo>
                <a:cubicBezTo>
                  <a:pt x="732" y="765"/>
                  <a:pt x="734" y="693"/>
                  <a:pt x="738" y="621"/>
                </a:cubicBezTo>
                <a:cubicBezTo>
                  <a:pt x="740" y="579"/>
                  <a:pt x="726" y="525"/>
                  <a:pt x="756" y="495"/>
                </a:cubicBezTo>
                <a:cubicBezTo>
                  <a:pt x="771" y="480"/>
                  <a:pt x="792" y="471"/>
                  <a:pt x="810" y="459"/>
                </a:cubicBezTo>
                <a:cubicBezTo>
                  <a:pt x="846" y="435"/>
                  <a:pt x="880" y="390"/>
                  <a:pt x="918" y="369"/>
                </a:cubicBezTo>
                <a:cubicBezTo>
                  <a:pt x="932" y="361"/>
                  <a:pt x="1003" y="334"/>
                  <a:pt x="1026" y="333"/>
                </a:cubicBezTo>
                <a:cubicBezTo>
                  <a:pt x="1155" y="327"/>
                  <a:pt x="1413" y="315"/>
                  <a:pt x="1413" y="315"/>
                </a:cubicBezTo>
                <a:cubicBezTo>
                  <a:pt x="1476" y="299"/>
                  <a:pt x="1539" y="286"/>
                  <a:pt x="1602" y="270"/>
                </a:cubicBezTo>
                <a:cubicBezTo>
                  <a:pt x="1611" y="264"/>
                  <a:pt x="1619" y="256"/>
                  <a:pt x="1629" y="252"/>
                </a:cubicBezTo>
                <a:cubicBezTo>
                  <a:pt x="1643" y="247"/>
                  <a:pt x="1661" y="251"/>
                  <a:pt x="1674" y="243"/>
                </a:cubicBezTo>
                <a:cubicBezTo>
                  <a:pt x="1683" y="238"/>
                  <a:pt x="1684" y="224"/>
                  <a:pt x="1692" y="216"/>
                </a:cubicBezTo>
                <a:cubicBezTo>
                  <a:pt x="1715" y="193"/>
                  <a:pt x="1750" y="176"/>
                  <a:pt x="1773" y="153"/>
                </a:cubicBezTo>
                <a:cubicBezTo>
                  <a:pt x="1804" y="122"/>
                  <a:pt x="1803" y="95"/>
                  <a:pt x="1845" y="81"/>
                </a:cubicBezTo>
                <a:cubicBezTo>
                  <a:pt x="1886" y="40"/>
                  <a:pt x="1947" y="0"/>
                  <a:pt x="2007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24937" name="Freeform 9"/>
          <p:cNvSpPr>
            <a:spLocks/>
          </p:cNvSpPr>
          <p:nvPr/>
        </p:nvSpPr>
        <p:spPr bwMode="auto">
          <a:xfrm>
            <a:off x="2085975" y="4429125"/>
            <a:ext cx="3057525" cy="2233613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81" y="783"/>
              </a:cxn>
              <a:cxn ang="0">
                <a:pos x="144" y="801"/>
              </a:cxn>
              <a:cxn ang="0">
                <a:pos x="252" y="864"/>
              </a:cxn>
              <a:cxn ang="0">
                <a:pos x="324" y="972"/>
              </a:cxn>
              <a:cxn ang="0">
                <a:pos x="423" y="1116"/>
              </a:cxn>
              <a:cxn ang="0">
                <a:pos x="432" y="1143"/>
              </a:cxn>
              <a:cxn ang="0">
                <a:pos x="513" y="1260"/>
              </a:cxn>
              <a:cxn ang="0">
                <a:pos x="585" y="1287"/>
              </a:cxn>
              <a:cxn ang="0">
                <a:pos x="837" y="1341"/>
              </a:cxn>
              <a:cxn ang="0">
                <a:pos x="1143" y="1377"/>
              </a:cxn>
              <a:cxn ang="0">
                <a:pos x="1341" y="1377"/>
              </a:cxn>
              <a:cxn ang="0">
                <a:pos x="1395" y="1350"/>
              </a:cxn>
              <a:cxn ang="0">
                <a:pos x="1476" y="1278"/>
              </a:cxn>
              <a:cxn ang="0">
                <a:pos x="1494" y="1251"/>
              </a:cxn>
              <a:cxn ang="0">
                <a:pos x="1521" y="1242"/>
              </a:cxn>
              <a:cxn ang="0">
                <a:pos x="1548" y="1224"/>
              </a:cxn>
              <a:cxn ang="0">
                <a:pos x="1629" y="1143"/>
              </a:cxn>
              <a:cxn ang="0">
                <a:pos x="1701" y="1080"/>
              </a:cxn>
              <a:cxn ang="0">
                <a:pos x="1755" y="1026"/>
              </a:cxn>
              <a:cxn ang="0">
                <a:pos x="1863" y="945"/>
              </a:cxn>
              <a:cxn ang="0">
                <a:pos x="1899" y="900"/>
              </a:cxn>
              <a:cxn ang="0">
                <a:pos x="1926" y="846"/>
              </a:cxn>
              <a:cxn ang="0">
                <a:pos x="1890" y="549"/>
              </a:cxn>
              <a:cxn ang="0">
                <a:pos x="1827" y="387"/>
              </a:cxn>
              <a:cxn ang="0">
                <a:pos x="1782" y="234"/>
              </a:cxn>
              <a:cxn ang="0">
                <a:pos x="1746" y="108"/>
              </a:cxn>
              <a:cxn ang="0">
                <a:pos x="1746" y="0"/>
              </a:cxn>
            </a:cxnLst>
            <a:rect l="0" t="0" r="r" b="b"/>
            <a:pathLst>
              <a:path w="1926" h="1407">
                <a:moveTo>
                  <a:pt x="0" y="720"/>
                </a:moveTo>
                <a:cubicBezTo>
                  <a:pt x="18" y="748"/>
                  <a:pt x="50" y="768"/>
                  <a:pt x="81" y="783"/>
                </a:cubicBezTo>
                <a:cubicBezTo>
                  <a:pt x="128" y="806"/>
                  <a:pt x="104" y="779"/>
                  <a:pt x="144" y="801"/>
                </a:cubicBezTo>
                <a:cubicBezTo>
                  <a:pt x="184" y="823"/>
                  <a:pt x="210" y="850"/>
                  <a:pt x="252" y="864"/>
                </a:cubicBezTo>
                <a:cubicBezTo>
                  <a:pt x="265" y="904"/>
                  <a:pt x="300" y="936"/>
                  <a:pt x="324" y="972"/>
                </a:cubicBezTo>
                <a:cubicBezTo>
                  <a:pt x="356" y="1020"/>
                  <a:pt x="391" y="1067"/>
                  <a:pt x="423" y="1116"/>
                </a:cubicBezTo>
                <a:cubicBezTo>
                  <a:pt x="428" y="1124"/>
                  <a:pt x="427" y="1135"/>
                  <a:pt x="432" y="1143"/>
                </a:cubicBezTo>
                <a:cubicBezTo>
                  <a:pt x="442" y="1162"/>
                  <a:pt x="496" y="1246"/>
                  <a:pt x="513" y="1260"/>
                </a:cubicBezTo>
                <a:cubicBezTo>
                  <a:pt x="533" y="1277"/>
                  <a:pt x="561" y="1281"/>
                  <a:pt x="585" y="1287"/>
                </a:cubicBezTo>
                <a:cubicBezTo>
                  <a:pt x="657" y="1335"/>
                  <a:pt x="755" y="1333"/>
                  <a:pt x="837" y="1341"/>
                </a:cubicBezTo>
                <a:cubicBezTo>
                  <a:pt x="939" y="1351"/>
                  <a:pt x="1041" y="1368"/>
                  <a:pt x="1143" y="1377"/>
                </a:cubicBezTo>
                <a:cubicBezTo>
                  <a:pt x="1204" y="1397"/>
                  <a:pt x="1281" y="1407"/>
                  <a:pt x="1341" y="1377"/>
                </a:cubicBezTo>
                <a:cubicBezTo>
                  <a:pt x="1411" y="1342"/>
                  <a:pt x="1327" y="1373"/>
                  <a:pt x="1395" y="1350"/>
                </a:cubicBezTo>
                <a:cubicBezTo>
                  <a:pt x="1421" y="1324"/>
                  <a:pt x="1452" y="1306"/>
                  <a:pt x="1476" y="1278"/>
                </a:cubicBezTo>
                <a:cubicBezTo>
                  <a:pt x="1483" y="1270"/>
                  <a:pt x="1486" y="1258"/>
                  <a:pt x="1494" y="1251"/>
                </a:cubicBezTo>
                <a:cubicBezTo>
                  <a:pt x="1501" y="1245"/>
                  <a:pt x="1513" y="1246"/>
                  <a:pt x="1521" y="1242"/>
                </a:cubicBezTo>
                <a:cubicBezTo>
                  <a:pt x="1531" y="1237"/>
                  <a:pt x="1540" y="1231"/>
                  <a:pt x="1548" y="1224"/>
                </a:cubicBezTo>
                <a:cubicBezTo>
                  <a:pt x="1579" y="1198"/>
                  <a:pt x="1595" y="1166"/>
                  <a:pt x="1629" y="1143"/>
                </a:cubicBezTo>
                <a:cubicBezTo>
                  <a:pt x="1659" y="1098"/>
                  <a:pt x="1638" y="1122"/>
                  <a:pt x="1701" y="1080"/>
                </a:cubicBezTo>
                <a:cubicBezTo>
                  <a:pt x="1722" y="1066"/>
                  <a:pt x="1737" y="1044"/>
                  <a:pt x="1755" y="1026"/>
                </a:cubicBezTo>
                <a:cubicBezTo>
                  <a:pt x="1768" y="1013"/>
                  <a:pt x="1843" y="958"/>
                  <a:pt x="1863" y="945"/>
                </a:cubicBezTo>
                <a:cubicBezTo>
                  <a:pt x="1886" y="877"/>
                  <a:pt x="1852" y="958"/>
                  <a:pt x="1899" y="900"/>
                </a:cubicBezTo>
                <a:cubicBezTo>
                  <a:pt x="1912" y="884"/>
                  <a:pt x="1915" y="863"/>
                  <a:pt x="1926" y="846"/>
                </a:cubicBezTo>
                <a:cubicBezTo>
                  <a:pt x="1918" y="750"/>
                  <a:pt x="1918" y="642"/>
                  <a:pt x="1890" y="549"/>
                </a:cubicBezTo>
                <a:cubicBezTo>
                  <a:pt x="1873" y="492"/>
                  <a:pt x="1853" y="439"/>
                  <a:pt x="1827" y="387"/>
                </a:cubicBezTo>
                <a:cubicBezTo>
                  <a:pt x="1805" y="342"/>
                  <a:pt x="1798" y="283"/>
                  <a:pt x="1782" y="234"/>
                </a:cubicBezTo>
                <a:cubicBezTo>
                  <a:pt x="1769" y="194"/>
                  <a:pt x="1749" y="151"/>
                  <a:pt x="1746" y="108"/>
                </a:cubicBezTo>
                <a:cubicBezTo>
                  <a:pt x="1744" y="72"/>
                  <a:pt x="1746" y="36"/>
                  <a:pt x="1746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24938" name="Freeform 10"/>
          <p:cNvSpPr>
            <a:spLocks/>
          </p:cNvSpPr>
          <p:nvPr/>
        </p:nvSpPr>
        <p:spPr bwMode="auto">
          <a:xfrm>
            <a:off x="2114550" y="5272088"/>
            <a:ext cx="2728913" cy="303212"/>
          </a:xfrm>
          <a:custGeom>
            <a:avLst/>
            <a:gdLst/>
            <a:ahLst/>
            <a:cxnLst>
              <a:cxn ang="0">
                <a:pos x="0" y="189"/>
              </a:cxn>
              <a:cxn ang="0">
                <a:pos x="162" y="162"/>
              </a:cxn>
              <a:cxn ang="0">
                <a:pos x="243" y="117"/>
              </a:cxn>
              <a:cxn ang="0">
                <a:pos x="360" y="18"/>
              </a:cxn>
              <a:cxn ang="0">
                <a:pos x="414" y="0"/>
              </a:cxn>
              <a:cxn ang="0">
                <a:pos x="684" y="36"/>
              </a:cxn>
              <a:cxn ang="0">
                <a:pos x="720" y="54"/>
              </a:cxn>
              <a:cxn ang="0">
                <a:pos x="810" y="72"/>
              </a:cxn>
              <a:cxn ang="0">
                <a:pos x="936" y="126"/>
              </a:cxn>
              <a:cxn ang="0">
                <a:pos x="1017" y="108"/>
              </a:cxn>
              <a:cxn ang="0">
                <a:pos x="1161" y="36"/>
              </a:cxn>
              <a:cxn ang="0">
                <a:pos x="1287" y="27"/>
              </a:cxn>
              <a:cxn ang="0">
                <a:pos x="1413" y="9"/>
              </a:cxn>
              <a:cxn ang="0">
                <a:pos x="1719" y="27"/>
              </a:cxn>
            </a:cxnLst>
            <a:rect l="0" t="0" r="r" b="b"/>
            <a:pathLst>
              <a:path w="1719" h="191">
                <a:moveTo>
                  <a:pt x="0" y="189"/>
                </a:moveTo>
                <a:cubicBezTo>
                  <a:pt x="127" y="178"/>
                  <a:pt x="74" y="191"/>
                  <a:pt x="162" y="162"/>
                </a:cubicBezTo>
                <a:cubicBezTo>
                  <a:pt x="191" y="152"/>
                  <a:pt x="243" y="117"/>
                  <a:pt x="243" y="117"/>
                </a:cubicBezTo>
                <a:cubicBezTo>
                  <a:pt x="271" y="75"/>
                  <a:pt x="314" y="38"/>
                  <a:pt x="360" y="18"/>
                </a:cubicBezTo>
                <a:cubicBezTo>
                  <a:pt x="377" y="10"/>
                  <a:pt x="414" y="0"/>
                  <a:pt x="414" y="0"/>
                </a:cubicBezTo>
                <a:cubicBezTo>
                  <a:pt x="506" y="5"/>
                  <a:pt x="597" y="3"/>
                  <a:pt x="684" y="36"/>
                </a:cubicBezTo>
                <a:cubicBezTo>
                  <a:pt x="697" y="41"/>
                  <a:pt x="707" y="50"/>
                  <a:pt x="720" y="54"/>
                </a:cubicBezTo>
                <a:cubicBezTo>
                  <a:pt x="749" y="63"/>
                  <a:pt x="781" y="64"/>
                  <a:pt x="810" y="72"/>
                </a:cubicBezTo>
                <a:cubicBezTo>
                  <a:pt x="852" y="84"/>
                  <a:pt x="897" y="106"/>
                  <a:pt x="936" y="126"/>
                </a:cubicBezTo>
                <a:cubicBezTo>
                  <a:pt x="957" y="123"/>
                  <a:pt x="995" y="119"/>
                  <a:pt x="1017" y="108"/>
                </a:cubicBezTo>
                <a:cubicBezTo>
                  <a:pt x="1066" y="84"/>
                  <a:pt x="1102" y="40"/>
                  <a:pt x="1161" y="36"/>
                </a:cubicBezTo>
                <a:cubicBezTo>
                  <a:pt x="1203" y="33"/>
                  <a:pt x="1245" y="31"/>
                  <a:pt x="1287" y="27"/>
                </a:cubicBezTo>
                <a:cubicBezTo>
                  <a:pt x="1329" y="22"/>
                  <a:pt x="1413" y="9"/>
                  <a:pt x="1413" y="9"/>
                </a:cubicBezTo>
                <a:cubicBezTo>
                  <a:pt x="1513" y="14"/>
                  <a:pt x="1618" y="27"/>
                  <a:pt x="1719" y="27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6877050" y="3371850"/>
            <a:ext cx="223202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Sisera’s</a:t>
            </a:r>
            <a:r>
              <a:rPr lang="en-AU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plundering made Israel’s life unbearable –</a:t>
            </a:r>
            <a:r>
              <a:rPr lang="en-AU" sz="2800" b="1" dirty="0">
                <a:solidFill>
                  <a:srgbClr val="FFFFFF"/>
                </a:solidFill>
              </a:rPr>
              <a:t> </a:t>
            </a:r>
            <a:r>
              <a:rPr lang="en-AU" sz="2800" b="1" dirty="0">
                <a:ln w="22225"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"/>
              </a:rPr>
              <a:t>Jud. 4:3; 5:30</a:t>
            </a:r>
          </a:p>
        </p:txBody>
      </p:sp>
      <p:sp>
        <p:nvSpPr>
          <p:cNvPr id="124940" name="AutoShape 12"/>
          <p:cNvSpPr>
            <a:spLocks noChangeArrowheads="1"/>
          </p:cNvSpPr>
          <p:nvPr/>
        </p:nvSpPr>
        <p:spPr bwMode="auto">
          <a:xfrm rot="2556844">
            <a:off x="288925" y="4581525"/>
            <a:ext cx="1835150" cy="431800"/>
          </a:xfrm>
          <a:prstGeom prst="rightArrow">
            <a:avLst>
              <a:gd name="adj1" fmla="val 50000"/>
              <a:gd name="adj2" fmla="val 106250"/>
            </a:avLst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build="p"/>
      <p:bldP spid="124933" grpId="0" animBg="1"/>
      <p:bldP spid="124934" grpId="0" animBg="1"/>
      <p:bldP spid="124935" grpId="0" animBg="1"/>
      <p:bldP spid="124936" grpId="0" animBg="1"/>
      <p:bldP spid="124937" grpId="0" animBg="1"/>
      <p:bldP spid="124938" grpId="0" animBg="1"/>
      <p:bldP spid="124939" grpId="0"/>
      <p:bldP spid="1249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695" y="928670"/>
            <a:ext cx="8893175" cy="5545138"/>
          </a:xfrm>
        </p:spPr>
        <p:txBody>
          <a:bodyPr/>
          <a:lstStyle/>
          <a:p>
            <a:pPr marL="449263" indent="-449263">
              <a:spcBef>
                <a:spcPts val="12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000" b="0" dirty="0" err="1">
                <a:solidFill>
                  <a:srgbClr val="FFFF00"/>
                </a:solidFill>
                <a:latin typeface="Arial Black" pitchFamily="34" charset="0"/>
              </a:rPr>
              <a:t>Jabin</a:t>
            </a:r>
            <a:r>
              <a:rPr lang="en-AU" sz="3000" dirty="0"/>
              <a:t> – Type of the serpent (carnal mind</a:t>
            </a:r>
            <a:r>
              <a:rPr lang="en-AU" sz="3000" dirty="0" smtClean="0"/>
              <a:t>).</a:t>
            </a:r>
            <a:endParaRPr lang="en-AU" sz="3000" dirty="0"/>
          </a:p>
          <a:p>
            <a:pPr marL="449263" indent="-449263">
              <a:spcBef>
                <a:spcPts val="12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000" b="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Sisera</a:t>
            </a:r>
            <a:r>
              <a:rPr lang="en-AU" sz="3000" dirty="0"/>
              <a:t> – Type of the seed of the </a:t>
            </a:r>
            <a:r>
              <a:rPr lang="en-AU" sz="3000" dirty="0" smtClean="0"/>
              <a:t>serpent.</a:t>
            </a:r>
            <a:endParaRPr lang="en-AU" sz="3000" dirty="0"/>
          </a:p>
          <a:p>
            <a:pPr marL="449263" indent="-449263">
              <a:spcBef>
                <a:spcPts val="12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000" b="0" dirty="0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  <a:latin typeface="Arial Black" pitchFamily="34" charset="0"/>
              </a:rPr>
              <a:t>Deborah</a:t>
            </a:r>
            <a:r>
              <a:rPr lang="en-AU" sz="3000" dirty="0"/>
              <a:t> – Representative of the Divine mind – “the woman</a:t>
            </a:r>
            <a:r>
              <a:rPr lang="en-AU" sz="3000" dirty="0" smtClean="0"/>
              <a:t>”.</a:t>
            </a:r>
            <a:endParaRPr lang="en-AU" sz="3000" dirty="0"/>
          </a:p>
          <a:p>
            <a:pPr marL="449263" indent="-449263">
              <a:spcBef>
                <a:spcPts val="12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000" b="0" dirty="0">
                <a:solidFill>
                  <a:srgbClr val="00FF00"/>
                </a:solidFill>
                <a:latin typeface="Arial Black" pitchFamily="34" charset="0"/>
              </a:rPr>
              <a:t>Barak</a:t>
            </a:r>
            <a:r>
              <a:rPr lang="en-AU" sz="3000" dirty="0"/>
              <a:t> – Type of Christ – seed of the </a:t>
            </a:r>
            <a:r>
              <a:rPr lang="en-AU" sz="3000" dirty="0" smtClean="0"/>
              <a:t>woman.</a:t>
            </a:r>
            <a:endParaRPr lang="en-AU" sz="3000" dirty="0"/>
          </a:p>
          <a:p>
            <a:pPr marL="449263" indent="-449263">
              <a:spcBef>
                <a:spcPts val="12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000" b="0" dirty="0">
                <a:solidFill>
                  <a:srgbClr val="FFFF00"/>
                </a:solidFill>
                <a:latin typeface="Arial Black" pitchFamily="34" charset="0"/>
              </a:rPr>
              <a:t>10,000 men</a:t>
            </a:r>
            <a:r>
              <a:rPr lang="en-AU" sz="3000" dirty="0">
                <a:solidFill>
                  <a:srgbClr val="FFFF00"/>
                </a:solidFill>
              </a:rPr>
              <a:t> </a:t>
            </a:r>
            <a:r>
              <a:rPr lang="en-AU" sz="3000" dirty="0"/>
              <a:t>– Type of Christ’s </a:t>
            </a:r>
            <a:r>
              <a:rPr lang="en-AU" sz="3000" dirty="0" smtClean="0"/>
              <a:t>disciples.</a:t>
            </a:r>
            <a:endParaRPr lang="en-AU" sz="3000" dirty="0"/>
          </a:p>
          <a:p>
            <a:pPr marL="449263" indent="-449263">
              <a:spcBef>
                <a:spcPts val="12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000" b="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Heber</a:t>
            </a:r>
            <a:r>
              <a:rPr lang="en-AU" sz="3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AU" sz="3000" dirty="0"/>
              <a:t>– Type of Judas Iscariot the </a:t>
            </a:r>
            <a:r>
              <a:rPr lang="en-AU" sz="3000" dirty="0" smtClean="0"/>
              <a:t>betrayer.</a:t>
            </a:r>
            <a:endParaRPr lang="en-AU" sz="3000" dirty="0"/>
          </a:p>
          <a:p>
            <a:pPr marL="449263" indent="-449263">
              <a:spcBef>
                <a:spcPts val="12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AU" sz="3000" b="0" dirty="0" err="1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  <a:latin typeface="Arial Black" pitchFamily="34" charset="0"/>
              </a:rPr>
              <a:t>Jael</a:t>
            </a:r>
            <a:r>
              <a:rPr lang="en-AU" sz="3000" dirty="0"/>
              <a:t> – Representative of the Divine mind in Christ – the Divine element in the </a:t>
            </a:r>
            <a:r>
              <a:rPr lang="en-AU" sz="3000" dirty="0" smtClean="0"/>
              <a:t>Atonement.</a:t>
            </a:r>
            <a:endParaRPr lang="en-AU" sz="3000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63495"/>
            <a:ext cx="9144000" cy="765175"/>
          </a:xfrm>
        </p:spPr>
        <p:txBody>
          <a:bodyPr/>
          <a:lstStyle/>
          <a:p>
            <a:r>
              <a:rPr lang="en-AU" dirty="0"/>
              <a:t>Cameo of </a:t>
            </a:r>
            <a:r>
              <a:rPr lang="en-AU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3:15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55696"/>
            <a:ext cx="8785225" cy="5473700"/>
          </a:xfrm>
        </p:spPr>
        <p:txBody>
          <a:bodyPr/>
          <a:lstStyle/>
          <a:p>
            <a:pPr marL="449263" indent="-449263">
              <a:buClr>
                <a:srgbClr val="FFFF66"/>
              </a:buClr>
              <a:buFont typeface="Wingdings" pitchFamily="2" charset="2"/>
              <a:buChar char="v"/>
            </a:pPr>
            <a:r>
              <a:rPr lang="en-AU" dirty="0"/>
              <a:t>Name signifies “a bee” from root “orderly motion” (a noun of unity) = symbol for Divine wisdom in action </a:t>
            </a:r>
            <a:r>
              <a:rPr lang="en-AU" dirty="0">
                <a:solidFill>
                  <a:srgbClr val="00FF00"/>
                </a:solidFill>
              </a:rPr>
              <a:t>(the mind of God</a:t>
            </a:r>
            <a:r>
              <a:rPr lang="en-AU" dirty="0" smtClean="0">
                <a:solidFill>
                  <a:srgbClr val="00FF00"/>
                </a:solidFill>
              </a:rPr>
              <a:t>).</a:t>
            </a:r>
            <a:endParaRPr lang="en-AU" dirty="0">
              <a:solidFill>
                <a:srgbClr val="00FF00"/>
              </a:solidFill>
            </a:endParaRPr>
          </a:p>
          <a:p>
            <a:pPr marL="449263" indent="-449263">
              <a:buClr>
                <a:srgbClr val="FFFF66"/>
              </a:buClr>
              <a:buFont typeface="Wingdings" pitchFamily="2" charset="2"/>
              <a:buChar char="v"/>
            </a:pPr>
            <a:r>
              <a:rPr lang="en-AU" dirty="0" err="1">
                <a:ln>
                  <a:solidFill>
                    <a:schemeClr val="tx1"/>
                  </a:solidFill>
                </a:ln>
                <a:solidFill>
                  <a:schemeClr val="hlink"/>
                </a:solidFill>
              </a:rPr>
              <a:t>Lapidoth</a:t>
            </a:r>
            <a:r>
              <a:rPr lang="en-AU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AU" dirty="0"/>
              <a:t>– “to shine as lightning”. A divine light (truth) – shines for all to see – </a:t>
            </a:r>
            <a:r>
              <a:rPr lang="en-AU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Luke </a:t>
            </a:r>
            <a:r>
              <a:rPr lang="en-AU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17:24</a:t>
            </a:r>
            <a:r>
              <a:rPr lang="en-AU" dirty="0" smtClean="0"/>
              <a:t>.</a:t>
            </a:r>
            <a:endParaRPr lang="en-AU" dirty="0"/>
          </a:p>
          <a:p>
            <a:pPr marL="449263" indent="-449263">
              <a:buClr>
                <a:srgbClr val="FFFF66"/>
              </a:buClr>
              <a:buFont typeface="Wingdings" pitchFamily="2" charset="2"/>
              <a:buChar char="v"/>
            </a:pPr>
            <a:r>
              <a:rPr lang="en-AU" dirty="0">
                <a:solidFill>
                  <a:srgbClr val="66FF33"/>
                </a:solidFill>
              </a:rPr>
              <a:t>Palm</a:t>
            </a:r>
            <a:r>
              <a:rPr lang="en-AU" dirty="0"/>
              <a:t> – </a:t>
            </a:r>
            <a:r>
              <a:rPr lang="en-AU" dirty="0" err="1"/>
              <a:t>tamar</a:t>
            </a:r>
            <a:r>
              <a:rPr lang="en-AU" dirty="0"/>
              <a:t> – to be erect or upright – see </a:t>
            </a:r>
            <a:r>
              <a:rPr lang="en-AU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Ps.92:12; Jer. 10:5; S.S. 7:7</a:t>
            </a:r>
            <a:r>
              <a:rPr lang="en-AU" dirty="0"/>
              <a:t>. Evergreen – noted for striking beauty and uprightness. Fruit in head. Determined growth towards light.</a:t>
            </a:r>
          </a:p>
          <a:p>
            <a:pPr marL="449263" indent="-449263">
              <a:buClr>
                <a:srgbClr val="FFFF66"/>
              </a:buClr>
              <a:buFont typeface="Wingdings" pitchFamily="2" charset="2"/>
              <a:buChar char="v"/>
            </a:pP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</a:rPr>
              <a:t>Ramah</a:t>
            </a:r>
            <a:r>
              <a:rPr lang="en-AU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AU" dirty="0"/>
              <a:t>– “a height” (i.e. heavenly places</a:t>
            </a:r>
            <a:r>
              <a:rPr lang="en-AU" dirty="0" smtClean="0"/>
              <a:t>).</a:t>
            </a:r>
            <a:endParaRPr lang="en-AU" dirty="0"/>
          </a:p>
          <a:p>
            <a:pPr marL="449263" indent="-449263">
              <a:buClr>
                <a:srgbClr val="FFFF66"/>
              </a:buClr>
              <a:buFont typeface="Wingdings" pitchFamily="2" charset="2"/>
              <a:buChar char="v"/>
            </a:pPr>
            <a:r>
              <a:rPr lang="en-AU" dirty="0">
                <a:solidFill>
                  <a:srgbClr val="FFFF66"/>
                </a:solidFill>
              </a:rPr>
              <a:t>Bethel</a:t>
            </a:r>
            <a:r>
              <a:rPr lang="en-AU" dirty="0"/>
              <a:t> – “House of God” (the Ecclesia</a:t>
            </a:r>
            <a:r>
              <a:rPr lang="en-AU" dirty="0" smtClean="0"/>
              <a:t>).</a:t>
            </a:r>
            <a:endParaRPr lang="en-AU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4290"/>
            <a:ext cx="9144000" cy="765175"/>
          </a:xfrm>
        </p:spPr>
        <p:txBody>
          <a:bodyPr/>
          <a:lstStyle/>
          <a:p>
            <a:r>
              <a:rPr lang="en-AU" dirty="0"/>
              <a:t>Deborah – “The Woman”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8775" y="857232"/>
            <a:ext cx="8461375" cy="5519759"/>
          </a:xfrm>
        </p:spPr>
        <p:txBody>
          <a:bodyPr/>
          <a:lstStyle/>
          <a:p>
            <a:pPr marL="449263" indent="-449263">
              <a:buClr>
                <a:srgbClr val="FFFF00"/>
              </a:buClr>
              <a:buFont typeface="Wingdings" pitchFamily="2" charset="2"/>
              <a:buChar char="v"/>
            </a:pPr>
            <a:r>
              <a:rPr lang="en-AU" dirty="0"/>
              <a:t>His name signifies </a:t>
            </a:r>
            <a:r>
              <a:rPr lang="en-AU" dirty="0">
                <a:solidFill>
                  <a:srgbClr val="FFFF66"/>
                </a:solidFill>
              </a:rPr>
              <a:t>“glittering”</a:t>
            </a:r>
            <a:r>
              <a:rPr lang="en-AU" dirty="0"/>
              <a:t> or </a:t>
            </a:r>
            <a:r>
              <a:rPr lang="en-AU" dirty="0">
                <a:solidFill>
                  <a:srgbClr val="FFFF66"/>
                </a:solidFill>
              </a:rPr>
              <a:t>“a flashing sword”</a:t>
            </a:r>
            <a:r>
              <a:rPr lang="en-AU" dirty="0"/>
              <a:t> (from the sun shining on a moving blade) – symbol of the word of God in action –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Heb. 4:12</a:t>
            </a:r>
            <a:r>
              <a:rPr lang="en-AU" dirty="0"/>
              <a:t>. Christ was the word made flesh –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1:14</a:t>
            </a:r>
            <a:r>
              <a:rPr lang="en-AU" dirty="0" smtClean="0"/>
              <a:t>.</a:t>
            </a:r>
            <a:endParaRPr lang="en-AU" dirty="0"/>
          </a:p>
          <a:p>
            <a:pPr marL="449263" indent="-449263">
              <a:buClr>
                <a:srgbClr val="FFFF00"/>
              </a:buClr>
              <a:buFont typeface="Wingdings" pitchFamily="2" charset="2"/>
              <a:buChar char="v"/>
            </a:pPr>
            <a:r>
              <a:rPr lang="en-AU" dirty="0"/>
              <a:t>Son of </a:t>
            </a:r>
            <a:r>
              <a:rPr lang="en-AU" dirty="0" err="1">
                <a:solidFill>
                  <a:srgbClr val="00FF00"/>
                </a:solidFill>
              </a:rPr>
              <a:t>Abinoam</a:t>
            </a:r>
            <a:r>
              <a:rPr lang="en-AU" dirty="0"/>
              <a:t> – “Father of graciousness”</a:t>
            </a:r>
          </a:p>
          <a:p>
            <a:pPr marL="449263" indent="-449263">
              <a:buClr>
                <a:srgbClr val="FFFF00"/>
              </a:buClr>
              <a:buFont typeface="Wingdings" pitchFamily="2" charset="2"/>
              <a:buChar char="v"/>
            </a:pP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66FFFF"/>
                </a:solidFill>
              </a:rPr>
              <a:t>Revealed as type of Christ </a:t>
            </a:r>
            <a:r>
              <a:rPr lang="en-AU" dirty="0"/>
              <a:t>–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Jud.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5:12 </a:t>
            </a:r>
            <a:r>
              <a:rPr lang="en-AU" dirty="0" smtClean="0"/>
              <a:t>is quoted in</a:t>
            </a:r>
            <a:r>
              <a:rPr lang="en-AU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Ps. 68:18 </a:t>
            </a:r>
            <a:r>
              <a:rPr lang="en-AU" dirty="0" smtClean="0"/>
              <a:t>– cited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Eph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.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4:8</a:t>
            </a:r>
            <a:r>
              <a:rPr lang="en-AU" dirty="0" smtClean="0"/>
              <a:t>.</a:t>
            </a:r>
            <a:endParaRPr lang="en-AU" dirty="0"/>
          </a:p>
          <a:p>
            <a:pPr marL="449263" indent="-449263">
              <a:buClr>
                <a:srgbClr val="FFFF00"/>
              </a:buClr>
              <a:buFont typeface="Wingdings" pitchFamily="2" charset="2"/>
              <a:buChar char="v"/>
            </a:pPr>
            <a:r>
              <a:rPr lang="en-AU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Kedesh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-Naphtali</a:t>
            </a:r>
            <a:r>
              <a:rPr lang="en-AU" dirty="0">
                <a:solidFill>
                  <a:srgbClr val="FFC000"/>
                </a:solidFill>
              </a:rPr>
              <a:t> </a:t>
            </a:r>
            <a:r>
              <a:rPr lang="en-AU" dirty="0"/>
              <a:t>– </a:t>
            </a:r>
            <a:r>
              <a:rPr lang="en-AU" dirty="0">
                <a:solidFill>
                  <a:srgbClr val="FFFF00"/>
                </a:solidFill>
              </a:rPr>
              <a:t>“The sanctuary of my wrestling”</a:t>
            </a:r>
            <a:r>
              <a:rPr lang="en-AU" dirty="0"/>
              <a:t>. City of refuge (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Josh.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20:7</a:t>
            </a:r>
            <a:r>
              <a:rPr lang="en-AU" dirty="0"/>
              <a:t>), </a:t>
            </a:r>
            <a:r>
              <a:rPr lang="en-AU" dirty="0" smtClean="0"/>
              <a:t>20 miles (32 </a:t>
            </a:r>
            <a:r>
              <a:rPr lang="en-AU" dirty="0" err="1" smtClean="0"/>
              <a:t>kms</a:t>
            </a:r>
            <a:r>
              <a:rPr lang="en-AU" dirty="0" smtClean="0"/>
              <a:t>) </a:t>
            </a:r>
            <a:r>
              <a:rPr lang="en-AU" dirty="0"/>
              <a:t>from Nazareth (Christ in preparation for mission</a:t>
            </a:r>
            <a:r>
              <a:rPr lang="en-AU" dirty="0" smtClean="0"/>
              <a:t>).</a:t>
            </a:r>
            <a:endParaRPr lang="en-AU" dirty="0"/>
          </a:p>
          <a:p>
            <a:pPr marL="449263" indent="-449263">
              <a:buClr>
                <a:srgbClr val="FFFF00"/>
              </a:buClr>
              <a:buFont typeface="Wingdings" pitchFamily="2" charset="2"/>
              <a:buChar char="v"/>
            </a:pPr>
            <a:endParaRPr lang="en-AU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42875"/>
            <a:ext cx="9144000" cy="765175"/>
          </a:xfrm>
        </p:spPr>
        <p:txBody>
          <a:bodyPr/>
          <a:lstStyle/>
          <a:p>
            <a:r>
              <a:rPr lang="en-AU"/>
              <a:t>Barak – Type of Christ</a:t>
            </a:r>
            <a:endParaRPr lang="en-A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6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0" y="6308725"/>
            <a:ext cx="6643702" cy="549275"/>
          </a:xfrm>
        </p:spPr>
        <p:txBody>
          <a:bodyPr/>
          <a:lstStyle/>
          <a:p>
            <a:r>
              <a:rPr lang="en-AU"/>
              <a:t>The Judges of Israel</a:t>
            </a: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0" y="0"/>
          <a:ext cx="8316913" cy="6891338"/>
        </p:xfrm>
        <a:graphic>
          <a:graphicData uri="http://schemas.openxmlformats.org/presentationml/2006/ole">
            <p:oleObj spid="_x0000_s132098" name="Photo Editor Photo" r:id="rId3" imgW="6219048" imgH="5152381" progId="">
              <p:embed/>
            </p:oleObj>
          </a:graphicData>
        </a:graphic>
      </p:graphicFrame>
      <p:sp>
        <p:nvSpPr>
          <p:cNvPr id="131075" name="WordArt 3"/>
          <p:cNvSpPr>
            <a:spLocks noChangeArrowheads="1" noChangeShapeType="1" noTextEdit="1"/>
          </p:cNvSpPr>
          <p:nvPr/>
        </p:nvSpPr>
        <p:spPr bwMode="auto">
          <a:xfrm rot="5400000">
            <a:off x="6158707" y="2923381"/>
            <a:ext cx="4953000" cy="1068387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AU" sz="44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Battle of Kishon</a:t>
            </a:r>
          </a:p>
        </p:txBody>
      </p:sp>
      <p:sp>
        <p:nvSpPr>
          <p:cNvPr id="131076" name="Freeform 4"/>
          <p:cNvSpPr>
            <a:spLocks/>
          </p:cNvSpPr>
          <p:nvPr/>
        </p:nvSpPr>
        <p:spPr bwMode="auto">
          <a:xfrm>
            <a:off x="5000625" y="404813"/>
            <a:ext cx="1587500" cy="4968875"/>
          </a:xfrm>
          <a:custGeom>
            <a:avLst/>
            <a:gdLst/>
            <a:ahLst/>
            <a:cxnLst>
              <a:cxn ang="0">
                <a:pos x="1000" y="0"/>
              </a:cxn>
              <a:cxn ang="0">
                <a:pos x="546" y="317"/>
              </a:cxn>
              <a:cxn ang="0">
                <a:pos x="365" y="635"/>
              </a:cxn>
              <a:cxn ang="0">
                <a:pos x="274" y="1043"/>
              </a:cxn>
              <a:cxn ang="0">
                <a:pos x="320" y="1451"/>
              </a:cxn>
              <a:cxn ang="0">
                <a:pos x="365" y="1950"/>
              </a:cxn>
              <a:cxn ang="0">
                <a:pos x="274" y="2268"/>
              </a:cxn>
              <a:cxn ang="0">
                <a:pos x="189" y="2463"/>
              </a:cxn>
              <a:cxn ang="0">
                <a:pos x="90" y="2697"/>
              </a:cxn>
              <a:cxn ang="0">
                <a:pos x="72" y="2805"/>
              </a:cxn>
              <a:cxn ang="0">
                <a:pos x="54" y="2904"/>
              </a:cxn>
              <a:cxn ang="0">
                <a:pos x="9" y="3003"/>
              </a:cxn>
              <a:cxn ang="0">
                <a:pos x="2" y="3130"/>
              </a:cxn>
            </a:cxnLst>
            <a:rect l="0" t="0" r="r" b="b"/>
            <a:pathLst>
              <a:path w="1000" h="3130">
                <a:moveTo>
                  <a:pt x="1000" y="0"/>
                </a:moveTo>
                <a:cubicBezTo>
                  <a:pt x="826" y="105"/>
                  <a:pt x="652" y="211"/>
                  <a:pt x="546" y="317"/>
                </a:cubicBezTo>
                <a:cubicBezTo>
                  <a:pt x="440" y="423"/>
                  <a:pt x="410" y="514"/>
                  <a:pt x="365" y="635"/>
                </a:cubicBezTo>
                <a:cubicBezTo>
                  <a:pt x="320" y="756"/>
                  <a:pt x="281" y="907"/>
                  <a:pt x="274" y="1043"/>
                </a:cubicBezTo>
                <a:cubicBezTo>
                  <a:pt x="267" y="1179"/>
                  <a:pt x="305" y="1300"/>
                  <a:pt x="320" y="1451"/>
                </a:cubicBezTo>
                <a:cubicBezTo>
                  <a:pt x="335" y="1602"/>
                  <a:pt x="373" y="1814"/>
                  <a:pt x="365" y="1950"/>
                </a:cubicBezTo>
                <a:cubicBezTo>
                  <a:pt x="357" y="2086"/>
                  <a:pt x="303" y="2183"/>
                  <a:pt x="274" y="2268"/>
                </a:cubicBezTo>
                <a:cubicBezTo>
                  <a:pt x="245" y="2353"/>
                  <a:pt x="220" y="2392"/>
                  <a:pt x="189" y="2463"/>
                </a:cubicBezTo>
                <a:cubicBezTo>
                  <a:pt x="158" y="2534"/>
                  <a:pt x="109" y="2640"/>
                  <a:pt x="90" y="2697"/>
                </a:cubicBezTo>
                <a:cubicBezTo>
                  <a:pt x="71" y="2754"/>
                  <a:pt x="78" y="2771"/>
                  <a:pt x="72" y="2805"/>
                </a:cubicBezTo>
                <a:cubicBezTo>
                  <a:pt x="66" y="2839"/>
                  <a:pt x="64" y="2871"/>
                  <a:pt x="54" y="2904"/>
                </a:cubicBezTo>
                <a:cubicBezTo>
                  <a:pt x="44" y="2937"/>
                  <a:pt x="18" y="2965"/>
                  <a:pt x="9" y="3003"/>
                </a:cubicBezTo>
                <a:cubicBezTo>
                  <a:pt x="0" y="3041"/>
                  <a:pt x="4" y="3104"/>
                  <a:pt x="2" y="3130"/>
                </a:cubicBezTo>
              </a:path>
            </a:pathLst>
          </a:custGeom>
          <a:noFill/>
          <a:ln w="152400" cmpd="sng">
            <a:solidFill>
              <a:srgbClr val="0066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31077" name="Freeform 5"/>
          <p:cNvSpPr>
            <a:spLocks/>
          </p:cNvSpPr>
          <p:nvPr/>
        </p:nvSpPr>
        <p:spPr bwMode="auto">
          <a:xfrm>
            <a:off x="2976563" y="428625"/>
            <a:ext cx="3538537" cy="5664200"/>
          </a:xfrm>
          <a:custGeom>
            <a:avLst/>
            <a:gdLst/>
            <a:ahLst/>
            <a:cxnLst>
              <a:cxn ang="0">
                <a:pos x="687" y="2071"/>
              </a:cxn>
              <a:cxn ang="0">
                <a:pos x="551" y="2389"/>
              </a:cxn>
              <a:cxn ang="0">
                <a:pos x="597" y="2706"/>
              </a:cxn>
              <a:cxn ang="0">
                <a:pos x="370" y="2933"/>
              </a:cxn>
              <a:cxn ang="0">
                <a:pos x="98" y="3069"/>
              </a:cxn>
              <a:cxn ang="0">
                <a:pos x="7" y="3432"/>
              </a:cxn>
              <a:cxn ang="0">
                <a:pos x="143" y="3568"/>
              </a:cxn>
              <a:cxn ang="0">
                <a:pos x="325" y="3432"/>
              </a:cxn>
              <a:cxn ang="0">
                <a:pos x="636" y="3348"/>
              </a:cxn>
              <a:cxn ang="0">
                <a:pos x="879" y="3204"/>
              </a:cxn>
              <a:cxn ang="0">
                <a:pos x="951" y="3114"/>
              </a:cxn>
              <a:cxn ang="0">
                <a:pos x="978" y="3033"/>
              </a:cxn>
              <a:cxn ang="0">
                <a:pos x="996" y="3042"/>
              </a:cxn>
              <a:cxn ang="0">
                <a:pos x="1410" y="1737"/>
              </a:cxn>
              <a:cxn ang="0">
                <a:pos x="1806" y="765"/>
              </a:cxn>
              <a:cxn ang="0">
                <a:pos x="2229" y="0"/>
              </a:cxn>
            </a:cxnLst>
            <a:rect l="0" t="0" r="r" b="b"/>
            <a:pathLst>
              <a:path w="2229" h="3568">
                <a:moveTo>
                  <a:pt x="687" y="2071"/>
                </a:moveTo>
                <a:cubicBezTo>
                  <a:pt x="626" y="2177"/>
                  <a:pt x="566" y="2283"/>
                  <a:pt x="551" y="2389"/>
                </a:cubicBezTo>
                <a:cubicBezTo>
                  <a:pt x="536" y="2495"/>
                  <a:pt x="627" y="2615"/>
                  <a:pt x="597" y="2706"/>
                </a:cubicBezTo>
                <a:cubicBezTo>
                  <a:pt x="567" y="2797"/>
                  <a:pt x="453" y="2873"/>
                  <a:pt x="370" y="2933"/>
                </a:cubicBezTo>
                <a:cubicBezTo>
                  <a:pt x="287" y="2993"/>
                  <a:pt x="158" y="2986"/>
                  <a:pt x="98" y="3069"/>
                </a:cubicBezTo>
                <a:cubicBezTo>
                  <a:pt x="38" y="3152"/>
                  <a:pt x="0" y="3349"/>
                  <a:pt x="7" y="3432"/>
                </a:cubicBezTo>
                <a:cubicBezTo>
                  <a:pt x="14" y="3515"/>
                  <a:pt x="90" y="3568"/>
                  <a:pt x="143" y="3568"/>
                </a:cubicBezTo>
                <a:cubicBezTo>
                  <a:pt x="196" y="3568"/>
                  <a:pt x="243" y="3469"/>
                  <a:pt x="325" y="3432"/>
                </a:cubicBezTo>
                <a:cubicBezTo>
                  <a:pt x="407" y="3395"/>
                  <a:pt x="544" y="3386"/>
                  <a:pt x="636" y="3348"/>
                </a:cubicBezTo>
                <a:cubicBezTo>
                  <a:pt x="728" y="3310"/>
                  <a:pt x="827" y="3243"/>
                  <a:pt x="879" y="3204"/>
                </a:cubicBezTo>
                <a:cubicBezTo>
                  <a:pt x="931" y="3165"/>
                  <a:pt x="934" y="3143"/>
                  <a:pt x="951" y="3114"/>
                </a:cubicBezTo>
                <a:cubicBezTo>
                  <a:pt x="968" y="3085"/>
                  <a:pt x="970" y="3045"/>
                  <a:pt x="978" y="3033"/>
                </a:cubicBezTo>
                <a:cubicBezTo>
                  <a:pt x="986" y="3021"/>
                  <a:pt x="924" y="3258"/>
                  <a:pt x="996" y="3042"/>
                </a:cubicBezTo>
                <a:cubicBezTo>
                  <a:pt x="1068" y="2826"/>
                  <a:pt x="1275" y="2116"/>
                  <a:pt x="1410" y="1737"/>
                </a:cubicBezTo>
                <a:cubicBezTo>
                  <a:pt x="1545" y="1358"/>
                  <a:pt x="1669" y="1054"/>
                  <a:pt x="1806" y="765"/>
                </a:cubicBezTo>
                <a:cubicBezTo>
                  <a:pt x="1943" y="476"/>
                  <a:pt x="2141" y="159"/>
                  <a:pt x="2229" y="0"/>
                </a:cubicBezTo>
              </a:path>
            </a:pathLst>
          </a:custGeom>
          <a:noFill/>
          <a:ln w="76200" cmpd="sng">
            <a:solidFill>
              <a:srgbClr val="0066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31078" name="Freeform 6"/>
          <p:cNvSpPr>
            <a:spLocks/>
          </p:cNvSpPr>
          <p:nvPr/>
        </p:nvSpPr>
        <p:spPr bwMode="auto">
          <a:xfrm>
            <a:off x="4619625" y="115888"/>
            <a:ext cx="2166938" cy="5059362"/>
          </a:xfrm>
          <a:custGeom>
            <a:avLst/>
            <a:gdLst/>
            <a:ahLst/>
            <a:cxnLst>
              <a:cxn ang="0">
                <a:pos x="424" y="0"/>
              </a:cxn>
              <a:cxn ang="0">
                <a:pos x="333" y="273"/>
              </a:cxn>
              <a:cxn ang="0">
                <a:pos x="378" y="545"/>
              </a:cxn>
              <a:cxn ang="0">
                <a:pos x="514" y="953"/>
              </a:cxn>
              <a:cxn ang="0">
                <a:pos x="832" y="1089"/>
              </a:cxn>
              <a:cxn ang="0">
                <a:pos x="1059" y="1180"/>
              </a:cxn>
              <a:cxn ang="0">
                <a:pos x="1149" y="1271"/>
              </a:cxn>
              <a:cxn ang="0">
                <a:pos x="1086" y="1475"/>
              </a:cxn>
              <a:cxn ang="0">
                <a:pos x="1050" y="1682"/>
              </a:cxn>
              <a:cxn ang="0">
                <a:pos x="1014" y="1826"/>
              </a:cxn>
              <a:cxn ang="0">
                <a:pos x="1041" y="1961"/>
              </a:cxn>
              <a:cxn ang="0">
                <a:pos x="1013" y="2042"/>
              </a:cxn>
              <a:cxn ang="0">
                <a:pos x="923" y="2132"/>
              </a:cxn>
              <a:cxn ang="0">
                <a:pos x="832" y="2087"/>
              </a:cxn>
              <a:cxn ang="0">
                <a:pos x="605" y="1815"/>
              </a:cxn>
              <a:cxn ang="0">
                <a:pos x="469" y="1633"/>
              </a:cxn>
              <a:cxn ang="0">
                <a:pos x="106" y="1407"/>
              </a:cxn>
              <a:cxn ang="0">
                <a:pos x="15" y="1497"/>
              </a:cxn>
              <a:cxn ang="0">
                <a:pos x="15" y="1815"/>
              </a:cxn>
              <a:cxn ang="0">
                <a:pos x="61" y="2042"/>
              </a:cxn>
              <a:cxn ang="0">
                <a:pos x="197" y="2223"/>
              </a:cxn>
              <a:cxn ang="0">
                <a:pos x="333" y="2359"/>
              </a:cxn>
              <a:cxn ang="0">
                <a:pos x="560" y="2495"/>
              </a:cxn>
              <a:cxn ang="0">
                <a:pos x="879" y="2492"/>
              </a:cxn>
              <a:cxn ang="0">
                <a:pos x="1176" y="2960"/>
              </a:cxn>
              <a:cxn ang="0">
                <a:pos x="627" y="2690"/>
              </a:cxn>
              <a:cxn ang="0">
                <a:pos x="492" y="2789"/>
              </a:cxn>
              <a:cxn ang="0">
                <a:pos x="960" y="3122"/>
              </a:cxn>
              <a:cxn ang="0">
                <a:pos x="1041" y="2402"/>
              </a:cxn>
              <a:cxn ang="0">
                <a:pos x="1311" y="1268"/>
              </a:cxn>
              <a:cxn ang="0">
                <a:pos x="1365" y="215"/>
              </a:cxn>
            </a:cxnLst>
            <a:rect l="0" t="0" r="r" b="b"/>
            <a:pathLst>
              <a:path w="1365" h="3187">
                <a:moveTo>
                  <a:pt x="424" y="0"/>
                </a:moveTo>
                <a:cubicBezTo>
                  <a:pt x="382" y="91"/>
                  <a:pt x="341" y="182"/>
                  <a:pt x="333" y="273"/>
                </a:cubicBezTo>
                <a:cubicBezTo>
                  <a:pt x="325" y="364"/>
                  <a:pt x="348" y="432"/>
                  <a:pt x="378" y="545"/>
                </a:cubicBezTo>
                <a:cubicBezTo>
                  <a:pt x="408" y="658"/>
                  <a:pt x="438" y="862"/>
                  <a:pt x="514" y="953"/>
                </a:cubicBezTo>
                <a:cubicBezTo>
                  <a:pt x="590" y="1044"/>
                  <a:pt x="741" y="1051"/>
                  <a:pt x="832" y="1089"/>
                </a:cubicBezTo>
                <a:cubicBezTo>
                  <a:pt x="923" y="1127"/>
                  <a:pt x="1006" y="1150"/>
                  <a:pt x="1059" y="1180"/>
                </a:cubicBezTo>
                <a:cubicBezTo>
                  <a:pt x="1112" y="1210"/>
                  <a:pt x="1145" y="1222"/>
                  <a:pt x="1149" y="1271"/>
                </a:cubicBezTo>
                <a:cubicBezTo>
                  <a:pt x="1153" y="1320"/>
                  <a:pt x="1102" y="1407"/>
                  <a:pt x="1086" y="1475"/>
                </a:cubicBezTo>
                <a:cubicBezTo>
                  <a:pt x="1070" y="1543"/>
                  <a:pt x="1062" y="1624"/>
                  <a:pt x="1050" y="1682"/>
                </a:cubicBezTo>
                <a:cubicBezTo>
                  <a:pt x="1038" y="1740"/>
                  <a:pt x="1015" y="1780"/>
                  <a:pt x="1014" y="1826"/>
                </a:cubicBezTo>
                <a:cubicBezTo>
                  <a:pt x="1013" y="1872"/>
                  <a:pt x="1041" y="1925"/>
                  <a:pt x="1041" y="1961"/>
                </a:cubicBezTo>
                <a:cubicBezTo>
                  <a:pt x="1041" y="1997"/>
                  <a:pt x="1033" y="2014"/>
                  <a:pt x="1013" y="2042"/>
                </a:cubicBezTo>
                <a:cubicBezTo>
                  <a:pt x="993" y="2070"/>
                  <a:pt x="953" y="2125"/>
                  <a:pt x="923" y="2132"/>
                </a:cubicBezTo>
                <a:cubicBezTo>
                  <a:pt x="893" y="2139"/>
                  <a:pt x="885" y="2140"/>
                  <a:pt x="832" y="2087"/>
                </a:cubicBezTo>
                <a:cubicBezTo>
                  <a:pt x="779" y="2034"/>
                  <a:pt x="665" y="1891"/>
                  <a:pt x="605" y="1815"/>
                </a:cubicBezTo>
                <a:cubicBezTo>
                  <a:pt x="545" y="1739"/>
                  <a:pt x="552" y="1701"/>
                  <a:pt x="469" y="1633"/>
                </a:cubicBezTo>
                <a:cubicBezTo>
                  <a:pt x="386" y="1565"/>
                  <a:pt x="182" y="1430"/>
                  <a:pt x="106" y="1407"/>
                </a:cubicBezTo>
                <a:cubicBezTo>
                  <a:pt x="30" y="1384"/>
                  <a:pt x="30" y="1429"/>
                  <a:pt x="15" y="1497"/>
                </a:cubicBezTo>
                <a:cubicBezTo>
                  <a:pt x="0" y="1565"/>
                  <a:pt x="7" y="1724"/>
                  <a:pt x="15" y="1815"/>
                </a:cubicBezTo>
                <a:cubicBezTo>
                  <a:pt x="23" y="1906"/>
                  <a:pt x="31" y="1974"/>
                  <a:pt x="61" y="2042"/>
                </a:cubicBezTo>
                <a:cubicBezTo>
                  <a:pt x="91" y="2110"/>
                  <a:pt x="152" y="2170"/>
                  <a:pt x="197" y="2223"/>
                </a:cubicBezTo>
                <a:cubicBezTo>
                  <a:pt x="242" y="2276"/>
                  <a:pt x="273" y="2314"/>
                  <a:pt x="333" y="2359"/>
                </a:cubicBezTo>
                <a:cubicBezTo>
                  <a:pt x="393" y="2404"/>
                  <a:pt x="469" y="2473"/>
                  <a:pt x="560" y="2495"/>
                </a:cubicBezTo>
                <a:cubicBezTo>
                  <a:pt x="651" y="2517"/>
                  <a:pt x="776" y="2415"/>
                  <a:pt x="879" y="2492"/>
                </a:cubicBezTo>
                <a:cubicBezTo>
                  <a:pt x="982" y="2569"/>
                  <a:pt x="1218" y="2927"/>
                  <a:pt x="1176" y="2960"/>
                </a:cubicBezTo>
                <a:cubicBezTo>
                  <a:pt x="1134" y="2993"/>
                  <a:pt x="741" y="2718"/>
                  <a:pt x="627" y="2690"/>
                </a:cubicBezTo>
                <a:cubicBezTo>
                  <a:pt x="513" y="2662"/>
                  <a:pt x="437" y="2717"/>
                  <a:pt x="492" y="2789"/>
                </a:cubicBezTo>
                <a:cubicBezTo>
                  <a:pt x="547" y="2861"/>
                  <a:pt x="868" y="3187"/>
                  <a:pt x="960" y="3122"/>
                </a:cubicBezTo>
                <a:cubicBezTo>
                  <a:pt x="1052" y="3057"/>
                  <a:pt x="983" y="2711"/>
                  <a:pt x="1041" y="2402"/>
                </a:cubicBezTo>
                <a:cubicBezTo>
                  <a:pt x="1099" y="2093"/>
                  <a:pt x="1257" y="1632"/>
                  <a:pt x="1311" y="1268"/>
                </a:cubicBezTo>
                <a:cubicBezTo>
                  <a:pt x="1365" y="904"/>
                  <a:pt x="1354" y="434"/>
                  <a:pt x="1365" y="215"/>
                </a:cubicBezTo>
              </a:path>
            </a:pathLst>
          </a:custGeom>
          <a:noFill/>
          <a:ln w="76200" cmpd="sng">
            <a:solidFill>
              <a:srgbClr val="0066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31079" name="Oval 7"/>
          <p:cNvSpPr>
            <a:spLocks noChangeArrowheads="1"/>
          </p:cNvSpPr>
          <p:nvPr/>
        </p:nvSpPr>
        <p:spPr bwMode="auto">
          <a:xfrm>
            <a:off x="5013325" y="5410200"/>
            <a:ext cx="250825" cy="250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31080" name="Freeform 8"/>
          <p:cNvSpPr>
            <a:spLocks/>
          </p:cNvSpPr>
          <p:nvPr/>
        </p:nvSpPr>
        <p:spPr bwMode="auto">
          <a:xfrm>
            <a:off x="2484438" y="5445125"/>
            <a:ext cx="2519362" cy="71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8" y="45"/>
              </a:cxn>
              <a:cxn ang="0">
                <a:pos x="816" y="45"/>
              </a:cxn>
              <a:cxn ang="0">
                <a:pos x="1451" y="45"/>
              </a:cxn>
            </a:cxnLst>
            <a:rect l="0" t="0" r="r" b="b"/>
            <a:pathLst>
              <a:path w="1451" h="52">
                <a:moveTo>
                  <a:pt x="0" y="0"/>
                </a:moveTo>
                <a:cubicBezTo>
                  <a:pt x="136" y="19"/>
                  <a:pt x="272" y="38"/>
                  <a:pt x="408" y="45"/>
                </a:cubicBezTo>
                <a:cubicBezTo>
                  <a:pt x="544" y="52"/>
                  <a:pt x="642" y="45"/>
                  <a:pt x="816" y="45"/>
                </a:cubicBezTo>
                <a:cubicBezTo>
                  <a:pt x="990" y="45"/>
                  <a:pt x="1338" y="45"/>
                  <a:pt x="1451" y="45"/>
                </a:cubicBezTo>
              </a:path>
            </a:pathLst>
          </a:custGeom>
          <a:noFill/>
          <a:ln w="1524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31081" name="Freeform 9"/>
          <p:cNvSpPr>
            <a:spLocks/>
          </p:cNvSpPr>
          <p:nvPr/>
        </p:nvSpPr>
        <p:spPr bwMode="auto">
          <a:xfrm>
            <a:off x="5076825" y="404813"/>
            <a:ext cx="1655763" cy="6453187"/>
          </a:xfrm>
          <a:custGeom>
            <a:avLst/>
            <a:gdLst/>
            <a:ahLst/>
            <a:cxnLst>
              <a:cxn ang="0">
                <a:pos x="0" y="4065"/>
              </a:cxn>
              <a:cxn ang="0">
                <a:pos x="250" y="3317"/>
              </a:cxn>
              <a:cxn ang="0">
                <a:pos x="520" y="2516"/>
              </a:cxn>
              <a:cxn ang="0">
                <a:pos x="736" y="1823"/>
              </a:cxn>
              <a:cxn ang="0">
                <a:pos x="1043" y="0"/>
              </a:cxn>
            </a:cxnLst>
            <a:rect l="0" t="0" r="r" b="b"/>
            <a:pathLst>
              <a:path w="1043" h="4065">
                <a:moveTo>
                  <a:pt x="0" y="4065"/>
                </a:moveTo>
                <a:lnTo>
                  <a:pt x="250" y="3317"/>
                </a:lnTo>
                <a:lnTo>
                  <a:pt x="520" y="2516"/>
                </a:lnTo>
                <a:lnTo>
                  <a:pt x="736" y="1823"/>
                </a:lnTo>
                <a:lnTo>
                  <a:pt x="1043" y="0"/>
                </a:lnTo>
              </a:path>
            </a:pathLst>
          </a:cu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1908175" y="4214818"/>
            <a:ext cx="1908175" cy="1944687"/>
            <a:chOff x="-1202" y="2840"/>
            <a:chExt cx="1202" cy="1225"/>
          </a:xfrm>
        </p:grpSpPr>
        <p:sp>
          <p:nvSpPr>
            <p:cNvPr id="131083" name="Line 11"/>
            <p:cNvSpPr>
              <a:spLocks noChangeShapeType="1"/>
            </p:cNvSpPr>
            <p:nvPr/>
          </p:nvSpPr>
          <p:spPr bwMode="auto">
            <a:xfrm flipH="1">
              <a:off x="-477" y="3485"/>
              <a:ext cx="227" cy="535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31084" name="Cloud"/>
            <p:cNvSpPr>
              <a:spLocks noChangeAspect="1" noEditPoints="1" noChangeArrowheads="1"/>
            </p:cNvSpPr>
            <p:nvPr/>
          </p:nvSpPr>
          <p:spPr bwMode="auto">
            <a:xfrm>
              <a:off x="-1182" y="2840"/>
              <a:ext cx="1182" cy="79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3366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AU"/>
            </a:p>
          </p:txBody>
        </p:sp>
        <p:sp>
          <p:nvSpPr>
            <p:cNvPr id="131085" name="Line 13"/>
            <p:cNvSpPr>
              <a:spLocks noChangeShapeType="1"/>
            </p:cNvSpPr>
            <p:nvPr/>
          </p:nvSpPr>
          <p:spPr bwMode="auto">
            <a:xfrm flipH="1">
              <a:off x="-1202" y="3521"/>
              <a:ext cx="181" cy="408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31086" name="Line 14"/>
            <p:cNvSpPr>
              <a:spLocks noChangeShapeType="1"/>
            </p:cNvSpPr>
            <p:nvPr/>
          </p:nvSpPr>
          <p:spPr bwMode="auto">
            <a:xfrm flipH="1">
              <a:off x="-1157" y="3566"/>
              <a:ext cx="181" cy="408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31087" name="Line 15"/>
            <p:cNvSpPr>
              <a:spLocks noChangeShapeType="1"/>
            </p:cNvSpPr>
            <p:nvPr/>
          </p:nvSpPr>
          <p:spPr bwMode="auto">
            <a:xfrm flipH="1">
              <a:off x="-1093" y="3566"/>
              <a:ext cx="181" cy="408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31088" name="Line 16"/>
            <p:cNvSpPr>
              <a:spLocks noChangeShapeType="1"/>
            </p:cNvSpPr>
            <p:nvPr/>
          </p:nvSpPr>
          <p:spPr bwMode="auto">
            <a:xfrm flipH="1">
              <a:off x="-1066" y="3611"/>
              <a:ext cx="199" cy="409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31089" name="Line 17"/>
            <p:cNvSpPr>
              <a:spLocks noChangeShapeType="1"/>
            </p:cNvSpPr>
            <p:nvPr/>
          </p:nvSpPr>
          <p:spPr bwMode="auto">
            <a:xfrm flipH="1">
              <a:off x="-966" y="3549"/>
              <a:ext cx="181" cy="408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31090" name="Line 18"/>
            <p:cNvSpPr>
              <a:spLocks noChangeShapeType="1"/>
            </p:cNvSpPr>
            <p:nvPr/>
          </p:nvSpPr>
          <p:spPr bwMode="auto">
            <a:xfrm flipH="1">
              <a:off x="-921" y="3594"/>
              <a:ext cx="181" cy="408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31091" name="Line 19"/>
            <p:cNvSpPr>
              <a:spLocks noChangeShapeType="1"/>
            </p:cNvSpPr>
            <p:nvPr/>
          </p:nvSpPr>
          <p:spPr bwMode="auto">
            <a:xfrm flipH="1">
              <a:off x="-857" y="3594"/>
              <a:ext cx="181" cy="408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31092" name="Line 20"/>
            <p:cNvSpPr>
              <a:spLocks noChangeShapeType="1"/>
            </p:cNvSpPr>
            <p:nvPr/>
          </p:nvSpPr>
          <p:spPr bwMode="auto">
            <a:xfrm flipH="1">
              <a:off x="-794" y="3639"/>
              <a:ext cx="163" cy="381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31093" name="Line 21"/>
            <p:cNvSpPr>
              <a:spLocks noChangeShapeType="1"/>
            </p:cNvSpPr>
            <p:nvPr/>
          </p:nvSpPr>
          <p:spPr bwMode="auto">
            <a:xfrm flipH="1">
              <a:off x="-730" y="3567"/>
              <a:ext cx="181" cy="408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31094" name="Line 22"/>
            <p:cNvSpPr>
              <a:spLocks noChangeShapeType="1"/>
            </p:cNvSpPr>
            <p:nvPr/>
          </p:nvSpPr>
          <p:spPr bwMode="auto">
            <a:xfrm flipH="1">
              <a:off x="-685" y="3612"/>
              <a:ext cx="181" cy="408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31095" name="Line 23"/>
            <p:cNvSpPr>
              <a:spLocks noChangeShapeType="1"/>
            </p:cNvSpPr>
            <p:nvPr/>
          </p:nvSpPr>
          <p:spPr bwMode="auto">
            <a:xfrm flipH="1">
              <a:off x="-613" y="3521"/>
              <a:ext cx="217" cy="499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31096" name="Line 24"/>
            <p:cNvSpPr>
              <a:spLocks noChangeShapeType="1"/>
            </p:cNvSpPr>
            <p:nvPr/>
          </p:nvSpPr>
          <p:spPr bwMode="auto">
            <a:xfrm flipH="1">
              <a:off x="-567" y="3566"/>
              <a:ext cx="216" cy="499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131097" name="Line 25"/>
            <p:cNvSpPr>
              <a:spLocks noChangeShapeType="1"/>
            </p:cNvSpPr>
            <p:nvPr/>
          </p:nvSpPr>
          <p:spPr bwMode="auto">
            <a:xfrm flipH="1">
              <a:off x="-431" y="3530"/>
              <a:ext cx="226" cy="535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31098" name="Freeform 26"/>
          <p:cNvSpPr>
            <a:spLocks/>
          </p:cNvSpPr>
          <p:nvPr/>
        </p:nvSpPr>
        <p:spPr bwMode="auto">
          <a:xfrm>
            <a:off x="2185988" y="4729163"/>
            <a:ext cx="2757487" cy="1300162"/>
          </a:xfrm>
          <a:custGeom>
            <a:avLst/>
            <a:gdLst/>
            <a:ahLst/>
            <a:cxnLst>
              <a:cxn ang="0">
                <a:pos x="1737" y="522"/>
              </a:cxn>
              <a:cxn ang="0">
                <a:pos x="1584" y="486"/>
              </a:cxn>
              <a:cxn ang="0">
                <a:pos x="1548" y="495"/>
              </a:cxn>
              <a:cxn ang="0">
                <a:pos x="1548" y="612"/>
              </a:cxn>
              <a:cxn ang="0">
                <a:pos x="1467" y="675"/>
              </a:cxn>
              <a:cxn ang="0">
                <a:pos x="1395" y="729"/>
              </a:cxn>
              <a:cxn ang="0">
                <a:pos x="1323" y="657"/>
              </a:cxn>
              <a:cxn ang="0">
                <a:pos x="1233" y="567"/>
              </a:cxn>
              <a:cxn ang="0">
                <a:pos x="1152" y="540"/>
              </a:cxn>
              <a:cxn ang="0">
                <a:pos x="1116" y="630"/>
              </a:cxn>
              <a:cxn ang="0">
                <a:pos x="1053" y="765"/>
              </a:cxn>
              <a:cxn ang="0">
                <a:pos x="972" y="801"/>
              </a:cxn>
              <a:cxn ang="0">
                <a:pos x="918" y="819"/>
              </a:cxn>
              <a:cxn ang="0">
                <a:pos x="693" y="756"/>
              </a:cxn>
              <a:cxn ang="0">
                <a:pos x="603" y="792"/>
              </a:cxn>
              <a:cxn ang="0">
                <a:pos x="540" y="783"/>
              </a:cxn>
              <a:cxn ang="0">
                <a:pos x="513" y="765"/>
              </a:cxn>
              <a:cxn ang="0">
                <a:pos x="342" y="657"/>
              </a:cxn>
              <a:cxn ang="0">
                <a:pos x="315" y="648"/>
              </a:cxn>
              <a:cxn ang="0">
                <a:pos x="288" y="630"/>
              </a:cxn>
              <a:cxn ang="0">
                <a:pos x="189" y="558"/>
              </a:cxn>
              <a:cxn ang="0">
                <a:pos x="135" y="513"/>
              </a:cxn>
              <a:cxn ang="0">
                <a:pos x="126" y="486"/>
              </a:cxn>
              <a:cxn ang="0">
                <a:pos x="90" y="432"/>
              </a:cxn>
              <a:cxn ang="0">
                <a:pos x="81" y="405"/>
              </a:cxn>
              <a:cxn ang="0">
                <a:pos x="54" y="387"/>
              </a:cxn>
              <a:cxn ang="0">
                <a:pos x="63" y="351"/>
              </a:cxn>
              <a:cxn ang="0">
                <a:pos x="81" y="297"/>
              </a:cxn>
              <a:cxn ang="0">
                <a:pos x="72" y="252"/>
              </a:cxn>
              <a:cxn ang="0">
                <a:pos x="54" y="198"/>
              </a:cxn>
              <a:cxn ang="0">
                <a:pos x="27" y="54"/>
              </a:cxn>
              <a:cxn ang="0">
                <a:pos x="0" y="0"/>
              </a:cxn>
            </a:cxnLst>
            <a:rect l="0" t="0" r="r" b="b"/>
            <a:pathLst>
              <a:path w="1737" h="819">
                <a:moveTo>
                  <a:pt x="1737" y="522"/>
                </a:moveTo>
                <a:cubicBezTo>
                  <a:pt x="1686" y="505"/>
                  <a:pt x="1636" y="499"/>
                  <a:pt x="1584" y="486"/>
                </a:cubicBezTo>
                <a:cubicBezTo>
                  <a:pt x="1572" y="489"/>
                  <a:pt x="1551" y="483"/>
                  <a:pt x="1548" y="495"/>
                </a:cubicBezTo>
                <a:cubicBezTo>
                  <a:pt x="1544" y="508"/>
                  <a:pt x="1571" y="583"/>
                  <a:pt x="1548" y="612"/>
                </a:cubicBezTo>
                <a:cubicBezTo>
                  <a:pt x="1530" y="634"/>
                  <a:pt x="1491" y="659"/>
                  <a:pt x="1467" y="675"/>
                </a:cubicBezTo>
                <a:cubicBezTo>
                  <a:pt x="1446" y="706"/>
                  <a:pt x="1431" y="717"/>
                  <a:pt x="1395" y="729"/>
                </a:cubicBezTo>
                <a:cubicBezTo>
                  <a:pt x="1364" y="709"/>
                  <a:pt x="1349" y="683"/>
                  <a:pt x="1323" y="657"/>
                </a:cubicBezTo>
                <a:cubicBezTo>
                  <a:pt x="1308" y="611"/>
                  <a:pt x="1278" y="582"/>
                  <a:pt x="1233" y="567"/>
                </a:cubicBezTo>
                <a:cubicBezTo>
                  <a:pt x="1216" y="517"/>
                  <a:pt x="1197" y="529"/>
                  <a:pt x="1152" y="540"/>
                </a:cubicBezTo>
                <a:cubicBezTo>
                  <a:pt x="1105" y="587"/>
                  <a:pt x="1135" y="546"/>
                  <a:pt x="1116" y="630"/>
                </a:cubicBezTo>
                <a:cubicBezTo>
                  <a:pt x="1103" y="688"/>
                  <a:pt x="1085" y="717"/>
                  <a:pt x="1053" y="765"/>
                </a:cubicBezTo>
                <a:cubicBezTo>
                  <a:pt x="1041" y="783"/>
                  <a:pt x="983" y="797"/>
                  <a:pt x="972" y="801"/>
                </a:cubicBezTo>
                <a:cubicBezTo>
                  <a:pt x="954" y="807"/>
                  <a:pt x="918" y="819"/>
                  <a:pt x="918" y="819"/>
                </a:cubicBezTo>
                <a:cubicBezTo>
                  <a:pt x="843" y="798"/>
                  <a:pt x="768" y="775"/>
                  <a:pt x="693" y="756"/>
                </a:cubicBezTo>
                <a:cubicBezTo>
                  <a:pt x="657" y="765"/>
                  <a:pt x="634" y="772"/>
                  <a:pt x="603" y="792"/>
                </a:cubicBezTo>
                <a:cubicBezTo>
                  <a:pt x="582" y="789"/>
                  <a:pt x="560" y="789"/>
                  <a:pt x="540" y="783"/>
                </a:cubicBezTo>
                <a:cubicBezTo>
                  <a:pt x="530" y="780"/>
                  <a:pt x="522" y="770"/>
                  <a:pt x="513" y="765"/>
                </a:cubicBezTo>
                <a:cubicBezTo>
                  <a:pt x="455" y="732"/>
                  <a:pt x="400" y="690"/>
                  <a:pt x="342" y="657"/>
                </a:cubicBezTo>
                <a:cubicBezTo>
                  <a:pt x="334" y="652"/>
                  <a:pt x="323" y="652"/>
                  <a:pt x="315" y="648"/>
                </a:cubicBezTo>
                <a:cubicBezTo>
                  <a:pt x="305" y="643"/>
                  <a:pt x="297" y="636"/>
                  <a:pt x="288" y="630"/>
                </a:cubicBezTo>
                <a:cubicBezTo>
                  <a:pt x="263" y="592"/>
                  <a:pt x="231" y="572"/>
                  <a:pt x="189" y="558"/>
                </a:cubicBezTo>
                <a:cubicBezTo>
                  <a:pt x="172" y="541"/>
                  <a:pt x="150" y="531"/>
                  <a:pt x="135" y="513"/>
                </a:cubicBezTo>
                <a:cubicBezTo>
                  <a:pt x="129" y="506"/>
                  <a:pt x="131" y="494"/>
                  <a:pt x="126" y="486"/>
                </a:cubicBezTo>
                <a:cubicBezTo>
                  <a:pt x="115" y="467"/>
                  <a:pt x="97" y="453"/>
                  <a:pt x="90" y="432"/>
                </a:cubicBezTo>
                <a:cubicBezTo>
                  <a:pt x="87" y="423"/>
                  <a:pt x="87" y="412"/>
                  <a:pt x="81" y="405"/>
                </a:cubicBezTo>
                <a:cubicBezTo>
                  <a:pt x="74" y="397"/>
                  <a:pt x="63" y="393"/>
                  <a:pt x="54" y="387"/>
                </a:cubicBezTo>
                <a:cubicBezTo>
                  <a:pt x="57" y="375"/>
                  <a:pt x="59" y="363"/>
                  <a:pt x="63" y="351"/>
                </a:cubicBezTo>
                <a:cubicBezTo>
                  <a:pt x="68" y="333"/>
                  <a:pt x="81" y="297"/>
                  <a:pt x="81" y="297"/>
                </a:cubicBezTo>
                <a:cubicBezTo>
                  <a:pt x="78" y="282"/>
                  <a:pt x="76" y="267"/>
                  <a:pt x="72" y="252"/>
                </a:cubicBezTo>
                <a:cubicBezTo>
                  <a:pt x="67" y="234"/>
                  <a:pt x="54" y="198"/>
                  <a:pt x="54" y="198"/>
                </a:cubicBezTo>
                <a:cubicBezTo>
                  <a:pt x="43" y="89"/>
                  <a:pt x="55" y="137"/>
                  <a:pt x="27" y="54"/>
                </a:cubicBezTo>
                <a:cubicBezTo>
                  <a:pt x="21" y="35"/>
                  <a:pt x="0" y="0"/>
                  <a:pt x="0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31099" name="Freeform 27"/>
          <p:cNvSpPr>
            <a:spLocks/>
          </p:cNvSpPr>
          <p:nvPr/>
        </p:nvSpPr>
        <p:spPr bwMode="auto">
          <a:xfrm>
            <a:off x="2357438" y="5514975"/>
            <a:ext cx="2586037" cy="900113"/>
          </a:xfrm>
          <a:custGeom>
            <a:avLst/>
            <a:gdLst/>
            <a:ahLst/>
            <a:cxnLst>
              <a:cxn ang="0">
                <a:pos x="1629" y="0"/>
              </a:cxn>
              <a:cxn ang="0">
                <a:pos x="1593" y="126"/>
              </a:cxn>
              <a:cxn ang="0">
                <a:pos x="1341" y="225"/>
              </a:cxn>
              <a:cxn ang="0">
                <a:pos x="1233" y="288"/>
              </a:cxn>
              <a:cxn ang="0">
                <a:pos x="1107" y="387"/>
              </a:cxn>
              <a:cxn ang="0">
                <a:pos x="1080" y="414"/>
              </a:cxn>
              <a:cxn ang="0">
                <a:pos x="1035" y="495"/>
              </a:cxn>
              <a:cxn ang="0">
                <a:pos x="981" y="522"/>
              </a:cxn>
              <a:cxn ang="0">
                <a:pos x="909" y="459"/>
              </a:cxn>
              <a:cxn ang="0">
                <a:pos x="801" y="387"/>
              </a:cxn>
              <a:cxn ang="0">
                <a:pos x="558" y="441"/>
              </a:cxn>
              <a:cxn ang="0">
                <a:pos x="441" y="567"/>
              </a:cxn>
              <a:cxn ang="0">
                <a:pos x="333" y="540"/>
              </a:cxn>
              <a:cxn ang="0">
                <a:pos x="252" y="432"/>
              </a:cxn>
              <a:cxn ang="0">
                <a:pos x="207" y="414"/>
              </a:cxn>
              <a:cxn ang="0">
                <a:pos x="45" y="360"/>
              </a:cxn>
              <a:cxn ang="0">
                <a:pos x="45" y="135"/>
              </a:cxn>
              <a:cxn ang="0">
                <a:pos x="0" y="90"/>
              </a:cxn>
            </a:cxnLst>
            <a:rect l="0" t="0" r="r" b="b"/>
            <a:pathLst>
              <a:path w="1629" h="567">
                <a:moveTo>
                  <a:pt x="1629" y="0"/>
                </a:moveTo>
                <a:cubicBezTo>
                  <a:pt x="1615" y="41"/>
                  <a:pt x="1610" y="87"/>
                  <a:pt x="1593" y="126"/>
                </a:cubicBezTo>
                <a:cubicBezTo>
                  <a:pt x="1555" y="216"/>
                  <a:pt x="1415" y="219"/>
                  <a:pt x="1341" y="225"/>
                </a:cubicBezTo>
                <a:cubicBezTo>
                  <a:pt x="1289" y="242"/>
                  <a:pt x="1272" y="249"/>
                  <a:pt x="1233" y="288"/>
                </a:cubicBezTo>
                <a:cubicBezTo>
                  <a:pt x="1211" y="353"/>
                  <a:pt x="1169" y="371"/>
                  <a:pt x="1107" y="387"/>
                </a:cubicBezTo>
                <a:cubicBezTo>
                  <a:pt x="1098" y="396"/>
                  <a:pt x="1087" y="403"/>
                  <a:pt x="1080" y="414"/>
                </a:cubicBezTo>
                <a:cubicBezTo>
                  <a:pt x="1062" y="441"/>
                  <a:pt x="1081" y="480"/>
                  <a:pt x="1035" y="495"/>
                </a:cubicBezTo>
                <a:cubicBezTo>
                  <a:pt x="998" y="507"/>
                  <a:pt x="1016" y="499"/>
                  <a:pt x="981" y="522"/>
                </a:cubicBezTo>
                <a:cubicBezTo>
                  <a:pt x="928" y="504"/>
                  <a:pt x="939" y="501"/>
                  <a:pt x="909" y="459"/>
                </a:cubicBezTo>
                <a:cubicBezTo>
                  <a:pt x="883" y="423"/>
                  <a:pt x="842" y="401"/>
                  <a:pt x="801" y="387"/>
                </a:cubicBezTo>
                <a:cubicBezTo>
                  <a:pt x="720" y="399"/>
                  <a:pt x="636" y="415"/>
                  <a:pt x="558" y="441"/>
                </a:cubicBezTo>
                <a:cubicBezTo>
                  <a:pt x="536" y="508"/>
                  <a:pt x="512" y="543"/>
                  <a:pt x="441" y="567"/>
                </a:cubicBezTo>
                <a:cubicBezTo>
                  <a:pt x="405" y="555"/>
                  <a:pt x="370" y="547"/>
                  <a:pt x="333" y="540"/>
                </a:cubicBezTo>
                <a:cubicBezTo>
                  <a:pt x="292" y="513"/>
                  <a:pt x="287" y="457"/>
                  <a:pt x="252" y="432"/>
                </a:cubicBezTo>
                <a:cubicBezTo>
                  <a:pt x="239" y="423"/>
                  <a:pt x="221" y="421"/>
                  <a:pt x="207" y="414"/>
                </a:cubicBezTo>
                <a:cubicBezTo>
                  <a:pt x="157" y="389"/>
                  <a:pt x="101" y="374"/>
                  <a:pt x="45" y="360"/>
                </a:cubicBezTo>
                <a:cubicBezTo>
                  <a:pt x="70" y="286"/>
                  <a:pt x="68" y="211"/>
                  <a:pt x="45" y="135"/>
                </a:cubicBezTo>
                <a:cubicBezTo>
                  <a:pt x="36" y="105"/>
                  <a:pt x="0" y="111"/>
                  <a:pt x="0" y="9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31100" name="Freeform 28"/>
          <p:cNvSpPr>
            <a:spLocks/>
          </p:cNvSpPr>
          <p:nvPr/>
        </p:nvSpPr>
        <p:spPr bwMode="auto">
          <a:xfrm>
            <a:off x="2486025" y="4772025"/>
            <a:ext cx="2471738" cy="1028700"/>
          </a:xfrm>
          <a:custGeom>
            <a:avLst/>
            <a:gdLst/>
            <a:ahLst/>
            <a:cxnLst>
              <a:cxn ang="0">
                <a:pos x="1557" y="441"/>
              </a:cxn>
              <a:cxn ang="0">
                <a:pos x="1359" y="225"/>
              </a:cxn>
              <a:cxn ang="0">
                <a:pos x="1296" y="180"/>
              </a:cxn>
              <a:cxn ang="0">
                <a:pos x="1224" y="162"/>
              </a:cxn>
              <a:cxn ang="0">
                <a:pos x="1116" y="189"/>
              </a:cxn>
              <a:cxn ang="0">
                <a:pos x="1062" y="225"/>
              </a:cxn>
              <a:cxn ang="0">
                <a:pos x="1035" y="243"/>
              </a:cxn>
              <a:cxn ang="0">
                <a:pos x="954" y="351"/>
              </a:cxn>
              <a:cxn ang="0">
                <a:pos x="900" y="387"/>
              </a:cxn>
              <a:cxn ang="0">
                <a:pos x="819" y="486"/>
              </a:cxn>
              <a:cxn ang="0">
                <a:pos x="738" y="603"/>
              </a:cxn>
              <a:cxn ang="0">
                <a:pos x="711" y="630"/>
              </a:cxn>
              <a:cxn ang="0">
                <a:pos x="657" y="648"/>
              </a:cxn>
              <a:cxn ang="0">
                <a:pos x="495" y="621"/>
              </a:cxn>
              <a:cxn ang="0">
                <a:pos x="459" y="567"/>
              </a:cxn>
              <a:cxn ang="0">
                <a:pos x="441" y="513"/>
              </a:cxn>
              <a:cxn ang="0">
                <a:pos x="405" y="369"/>
              </a:cxn>
              <a:cxn ang="0">
                <a:pos x="396" y="342"/>
              </a:cxn>
              <a:cxn ang="0">
                <a:pos x="342" y="297"/>
              </a:cxn>
              <a:cxn ang="0">
                <a:pos x="243" y="243"/>
              </a:cxn>
              <a:cxn ang="0">
                <a:pos x="63" y="180"/>
              </a:cxn>
              <a:cxn ang="0">
                <a:pos x="36" y="99"/>
              </a:cxn>
              <a:cxn ang="0">
                <a:pos x="18" y="27"/>
              </a:cxn>
              <a:cxn ang="0">
                <a:pos x="0" y="0"/>
              </a:cxn>
            </a:cxnLst>
            <a:rect l="0" t="0" r="r" b="b"/>
            <a:pathLst>
              <a:path w="1557" h="648">
                <a:moveTo>
                  <a:pt x="1557" y="441"/>
                </a:moveTo>
                <a:cubicBezTo>
                  <a:pt x="1525" y="346"/>
                  <a:pt x="1436" y="282"/>
                  <a:pt x="1359" y="225"/>
                </a:cubicBezTo>
                <a:cubicBezTo>
                  <a:pt x="1357" y="224"/>
                  <a:pt x="1305" y="183"/>
                  <a:pt x="1296" y="180"/>
                </a:cubicBezTo>
                <a:cubicBezTo>
                  <a:pt x="1273" y="172"/>
                  <a:pt x="1224" y="162"/>
                  <a:pt x="1224" y="162"/>
                </a:cubicBezTo>
                <a:cubicBezTo>
                  <a:pt x="1187" y="169"/>
                  <a:pt x="1153" y="180"/>
                  <a:pt x="1116" y="189"/>
                </a:cubicBezTo>
                <a:cubicBezTo>
                  <a:pt x="1098" y="201"/>
                  <a:pt x="1080" y="213"/>
                  <a:pt x="1062" y="225"/>
                </a:cubicBezTo>
                <a:cubicBezTo>
                  <a:pt x="1053" y="231"/>
                  <a:pt x="1035" y="243"/>
                  <a:pt x="1035" y="243"/>
                </a:cubicBezTo>
                <a:cubicBezTo>
                  <a:pt x="1018" y="293"/>
                  <a:pt x="994" y="311"/>
                  <a:pt x="954" y="351"/>
                </a:cubicBezTo>
                <a:cubicBezTo>
                  <a:pt x="939" y="366"/>
                  <a:pt x="900" y="387"/>
                  <a:pt x="900" y="387"/>
                </a:cubicBezTo>
                <a:cubicBezTo>
                  <a:pt x="872" y="429"/>
                  <a:pt x="859" y="459"/>
                  <a:pt x="819" y="486"/>
                </a:cubicBezTo>
                <a:cubicBezTo>
                  <a:pt x="795" y="522"/>
                  <a:pt x="767" y="574"/>
                  <a:pt x="738" y="603"/>
                </a:cubicBezTo>
                <a:cubicBezTo>
                  <a:pt x="729" y="612"/>
                  <a:pt x="722" y="624"/>
                  <a:pt x="711" y="630"/>
                </a:cubicBezTo>
                <a:cubicBezTo>
                  <a:pt x="694" y="639"/>
                  <a:pt x="657" y="648"/>
                  <a:pt x="657" y="648"/>
                </a:cubicBezTo>
                <a:cubicBezTo>
                  <a:pt x="594" y="642"/>
                  <a:pt x="552" y="640"/>
                  <a:pt x="495" y="621"/>
                </a:cubicBezTo>
                <a:cubicBezTo>
                  <a:pt x="483" y="603"/>
                  <a:pt x="466" y="588"/>
                  <a:pt x="459" y="567"/>
                </a:cubicBezTo>
                <a:cubicBezTo>
                  <a:pt x="453" y="549"/>
                  <a:pt x="441" y="513"/>
                  <a:pt x="441" y="513"/>
                </a:cubicBezTo>
                <a:cubicBezTo>
                  <a:pt x="434" y="461"/>
                  <a:pt x="421" y="418"/>
                  <a:pt x="405" y="369"/>
                </a:cubicBezTo>
                <a:cubicBezTo>
                  <a:pt x="402" y="360"/>
                  <a:pt x="404" y="347"/>
                  <a:pt x="396" y="342"/>
                </a:cubicBezTo>
                <a:cubicBezTo>
                  <a:pt x="377" y="329"/>
                  <a:pt x="362" y="310"/>
                  <a:pt x="342" y="297"/>
                </a:cubicBezTo>
                <a:cubicBezTo>
                  <a:pt x="310" y="277"/>
                  <a:pt x="277" y="260"/>
                  <a:pt x="243" y="243"/>
                </a:cubicBezTo>
                <a:cubicBezTo>
                  <a:pt x="185" y="214"/>
                  <a:pt x="118" y="217"/>
                  <a:pt x="63" y="180"/>
                </a:cubicBezTo>
                <a:cubicBezTo>
                  <a:pt x="59" y="169"/>
                  <a:pt x="38" y="104"/>
                  <a:pt x="36" y="99"/>
                </a:cubicBezTo>
                <a:cubicBezTo>
                  <a:pt x="28" y="76"/>
                  <a:pt x="32" y="48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131101" name="AutoShape 29"/>
          <p:cNvSpPr>
            <a:spLocks noChangeArrowheads="1"/>
          </p:cNvSpPr>
          <p:nvPr/>
        </p:nvSpPr>
        <p:spPr bwMode="auto">
          <a:xfrm>
            <a:off x="1763713" y="4365625"/>
            <a:ext cx="1258887" cy="1152525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131102" name="Freeform 30"/>
          <p:cNvSpPr>
            <a:spLocks/>
          </p:cNvSpPr>
          <p:nvPr/>
        </p:nvSpPr>
        <p:spPr bwMode="auto">
          <a:xfrm>
            <a:off x="2124075" y="476250"/>
            <a:ext cx="4679950" cy="4176713"/>
          </a:xfrm>
          <a:custGeom>
            <a:avLst/>
            <a:gdLst/>
            <a:ahLst/>
            <a:cxnLst>
              <a:cxn ang="0">
                <a:pos x="0" y="2631"/>
              </a:cxn>
              <a:cxn ang="0">
                <a:pos x="136" y="1996"/>
              </a:cxn>
              <a:cxn ang="0">
                <a:pos x="317" y="1724"/>
              </a:cxn>
              <a:cxn ang="0">
                <a:pos x="635" y="1452"/>
              </a:cxn>
              <a:cxn ang="0">
                <a:pos x="1043" y="1270"/>
              </a:cxn>
              <a:cxn ang="0">
                <a:pos x="1542" y="1089"/>
              </a:cxn>
              <a:cxn ang="0">
                <a:pos x="1769" y="998"/>
              </a:cxn>
              <a:cxn ang="0">
                <a:pos x="2132" y="771"/>
              </a:cxn>
              <a:cxn ang="0">
                <a:pos x="2540" y="545"/>
              </a:cxn>
              <a:cxn ang="0">
                <a:pos x="2767" y="363"/>
              </a:cxn>
              <a:cxn ang="0">
                <a:pos x="2903" y="136"/>
              </a:cxn>
              <a:cxn ang="0">
                <a:pos x="2948" y="0"/>
              </a:cxn>
            </a:cxnLst>
            <a:rect l="0" t="0" r="r" b="b"/>
            <a:pathLst>
              <a:path w="2948" h="2631">
                <a:moveTo>
                  <a:pt x="0" y="2631"/>
                </a:moveTo>
                <a:cubicBezTo>
                  <a:pt x="41" y="2389"/>
                  <a:pt x="83" y="2147"/>
                  <a:pt x="136" y="1996"/>
                </a:cubicBezTo>
                <a:cubicBezTo>
                  <a:pt x="189" y="1845"/>
                  <a:pt x="234" y="1815"/>
                  <a:pt x="317" y="1724"/>
                </a:cubicBezTo>
                <a:cubicBezTo>
                  <a:pt x="400" y="1633"/>
                  <a:pt x="514" y="1528"/>
                  <a:pt x="635" y="1452"/>
                </a:cubicBezTo>
                <a:cubicBezTo>
                  <a:pt x="756" y="1376"/>
                  <a:pt x="892" y="1330"/>
                  <a:pt x="1043" y="1270"/>
                </a:cubicBezTo>
                <a:cubicBezTo>
                  <a:pt x="1194" y="1210"/>
                  <a:pt x="1421" y="1134"/>
                  <a:pt x="1542" y="1089"/>
                </a:cubicBezTo>
                <a:cubicBezTo>
                  <a:pt x="1663" y="1044"/>
                  <a:pt x="1671" y="1051"/>
                  <a:pt x="1769" y="998"/>
                </a:cubicBezTo>
                <a:cubicBezTo>
                  <a:pt x="1867" y="945"/>
                  <a:pt x="2004" y="846"/>
                  <a:pt x="2132" y="771"/>
                </a:cubicBezTo>
                <a:cubicBezTo>
                  <a:pt x="2260" y="696"/>
                  <a:pt x="2434" y="613"/>
                  <a:pt x="2540" y="545"/>
                </a:cubicBezTo>
                <a:cubicBezTo>
                  <a:pt x="2646" y="477"/>
                  <a:pt x="2706" y="431"/>
                  <a:pt x="2767" y="363"/>
                </a:cubicBezTo>
                <a:cubicBezTo>
                  <a:pt x="2828" y="295"/>
                  <a:pt x="2873" y="196"/>
                  <a:pt x="2903" y="136"/>
                </a:cubicBezTo>
                <a:cubicBezTo>
                  <a:pt x="2933" y="76"/>
                  <a:pt x="2940" y="38"/>
                  <a:pt x="2948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AU"/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2571768" cy="255454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000000"/>
                </a:solidFill>
                <a:latin typeface="Arial Black" pitchFamily="34" charset="0"/>
              </a:rPr>
              <a:t>Deborah sends for Barak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4768" y="-24"/>
            <a:ext cx="2571768" cy="255454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000" dirty="0" err="1" smtClean="0">
                <a:solidFill>
                  <a:srgbClr val="000000"/>
                </a:solidFill>
                <a:latin typeface="Arial Black" pitchFamily="34" charset="0"/>
              </a:rPr>
              <a:t>Zebulun</a:t>
            </a:r>
            <a:r>
              <a:rPr lang="en-AU" sz="4000" dirty="0" smtClean="0">
                <a:solidFill>
                  <a:srgbClr val="000000"/>
                </a:solidFill>
                <a:latin typeface="Arial Black" pitchFamily="34" charset="0"/>
              </a:rPr>
              <a:t> and Naphtali respond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14264"/>
            <a:ext cx="2928958" cy="255454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000000"/>
                </a:solidFill>
                <a:latin typeface="Arial Black" pitchFamily="34" charset="0"/>
              </a:rPr>
              <a:t>Barak leads them to Mt. Tabor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32" y="-24"/>
            <a:ext cx="2928958" cy="255454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000" dirty="0" err="1" smtClean="0">
                <a:solidFill>
                  <a:srgbClr val="000000"/>
                </a:solidFill>
                <a:latin typeface="Arial Black" pitchFamily="34" charset="0"/>
              </a:rPr>
              <a:t>Sisera</a:t>
            </a:r>
            <a:r>
              <a:rPr lang="en-AU" sz="4000" dirty="0" smtClean="0">
                <a:solidFill>
                  <a:srgbClr val="000000"/>
                </a:solidFill>
                <a:latin typeface="Arial Black" pitchFamily="34" charset="0"/>
              </a:rPr>
              <a:t> marshals his forces at </a:t>
            </a:r>
            <a:r>
              <a:rPr lang="en-AU" sz="4000" dirty="0" err="1" smtClean="0">
                <a:solidFill>
                  <a:srgbClr val="000000"/>
                </a:solidFill>
                <a:latin typeface="Arial Black" pitchFamily="34" charset="0"/>
              </a:rPr>
              <a:t>Kishon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32" y="-24"/>
            <a:ext cx="4714908" cy="1938992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000000"/>
                </a:solidFill>
                <a:latin typeface="Arial Black" pitchFamily="34" charset="0"/>
              </a:rPr>
              <a:t>A violent storm sweeps across </a:t>
            </a:r>
            <a:r>
              <a:rPr lang="en-AU" sz="4000" dirty="0" err="1" smtClean="0">
                <a:solidFill>
                  <a:srgbClr val="000000"/>
                </a:solidFill>
                <a:latin typeface="Arial Black" pitchFamily="34" charset="0"/>
              </a:rPr>
              <a:t>Jezreel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32" y="-24"/>
            <a:ext cx="3562344" cy="255454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000000"/>
                </a:solidFill>
                <a:latin typeface="Arial Black" pitchFamily="34" charset="0"/>
              </a:rPr>
              <a:t>The Canaanites are all destroyed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32" y="-24"/>
            <a:ext cx="4643470" cy="1938992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000" dirty="0" err="1" smtClean="0">
                <a:solidFill>
                  <a:srgbClr val="000000"/>
                </a:solidFill>
                <a:latin typeface="Arial Black" pitchFamily="34" charset="0"/>
              </a:rPr>
              <a:t>Sisera</a:t>
            </a:r>
            <a:r>
              <a:rPr lang="en-AU" sz="4000" dirty="0" smtClean="0">
                <a:solidFill>
                  <a:srgbClr val="000000"/>
                </a:solidFill>
                <a:latin typeface="Arial Black" pitchFamily="34" charset="0"/>
              </a:rPr>
              <a:t> alone escapes on foot to </a:t>
            </a:r>
            <a:r>
              <a:rPr lang="en-AU" sz="4000" dirty="0" err="1" smtClean="0">
                <a:solidFill>
                  <a:srgbClr val="000000"/>
                </a:solidFill>
                <a:latin typeface="Arial Black" pitchFamily="34" charset="0"/>
              </a:rPr>
              <a:t>Jael’s</a:t>
            </a:r>
            <a:r>
              <a:rPr lang="en-AU" sz="4000" dirty="0" smtClean="0">
                <a:solidFill>
                  <a:srgbClr val="000000"/>
                </a:solidFill>
                <a:latin typeface="Arial Black" pitchFamily="34" charset="0"/>
              </a:rPr>
              <a:t> tent</a:t>
            </a:r>
            <a:endParaRPr lang="en-US" sz="4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43636" y="2216530"/>
            <a:ext cx="2000232" cy="156966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Judges 5:4 </a:t>
            </a:r>
            <a:r>
              <a:rPr lang="en-AU" sz="3200" dirty="0" smtClean="0">
                <a:solidFill>
                  <a:srgbClr val="000000"/>
                </a:solidFill>
                <a:latin typeface="Impact" pitchFamily="34" charset="0"/>
              </a:rPr>
              <a:t>– Massive rainfall</a:t>
            </a:r>
            <a:endParaRPr lang="en-US" sz="3200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00232" y="2786058"/>
            <a:ext cx="2500330" cy="156966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Judges 5:20-21 </a:t>
            </a:r>
            <a:r>
              <a:rPr lang="en-AU" sz="3200" dirty="0" smtClean="0">
                <a:solidFill>
                  <a:srgbClr val="000000"/>
                </a:solidFill>
                <a:latin typeface="Impact" pitchFamily="34" charset="0"/>
              </a:rPr>
              <a:t>- </a:t>
            </a:r>
            <a:r>
              <a:rPr lang="en-AU" sz="3200" dirty="0" err="1" smtClean="0">
                <a:solidFill>
                  <a:srgbClr val="000000"/>
                </a:solidFill>
                <a:latin typeface="Impact" pitchFamily="34" charset="0"/>
              </a:rPr>
              <a:t>Kishon</a:t>
            </a:r>
            <a:r>
              <a:rPr lang="en-AU" sz="3200" dirty="0" smtClean="0">
                <a:solidFill>
                  <a:srgbClr val="000000"/>
                </a:solidFill>
                <a:latin typeface="Impact" pitchFamily="34" charset="0"/>
              </a:rPr>
              <a:t> floods</a:t>
            </a:r>
            <a:endParaRPr lang="en-US" sz="3200" dirty="0" smtClean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0"/>
                                        <p:tgtEl>
                                          <p:spTgt spid="131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0"/>
                                        <p:tgtEl>
                                          <p:spTgt spid="131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0"/>
                                        <p:tgtEl>
                                          <p:spTgt spid="131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4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9" dur="1500" fill="hold">
                                          <p:stCondLst>
                                            <p:cond delay="3500"/>
                                          </p:stCondLst>
                                        </p:cTn>
                                        <p:tgtEl>
                                          <p:spTgt spid="13110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3000"/>
                                        <p:tgtEl>
                                          <p:spTgt spid="13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nimBg="1"/>
      <p:bldP spid="131076" grpId="1" animBg="1"/>
      <p:bldP spid="131077" grpId="0" animBg="1"/>
      <p:bldP spid="131077" grpId="1" animBg="1"/>
      <p:bldP spid="131078" grpId="0" animBg="1"/>
      <p:bldP spid="131080" grpId="0" animBg="1"/>
      <p:bldP spid="131081" grpId="0" animBg="1"/>
      <p:bldP spid="131081" grpId="1" animBg="1"/>
      <p:bldP spid="131098" grpId="0" animBg="1"/>
      <p:bldP spid="131099" grpId="0" animBg="1"/>
      <p:bldP spid="131100" grpId="0" animBg="1"/>
      <p:bldP spid="131101" grpId="0" animBg="1"/>
      <p:bldP spid="131101" grpId="1" animBg="1"/>
      <p:bldP spid="131102" grpId="0" animBg="1"/>
      <p:bldP spid="32" grpId="0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765175"/>
            <a:ext cx="6337300" cy="5616575"/>
          </a:xfrm>
        </p:spPr>
        <p:txBody>
          <a:bodyPr/>
          <a:lstStyle/>
          <a:p>
            <a:pPr marL="449263" indent="-449263">
              <a:buClr>
                <a:srgbClr val="FFFF66"/>
              </a:buClr>
              <a:buFont typeface="Wingdings" pitchFamily="2" charset="2"/>
              <a:buChar char="v"/>
            </a:pPr>
            <a:r>
              <a:rPr lang="en-AU" dirty="0"/>
              <a:t>Her name signifies </a:t>
            </a:r>
            <a:r>
              <a:rPr lang="en-AU" dirty="0">
                <a:solidFill>
                  <a:srgbClr val="00FF00"/>
                </a:solidFill>
              </a:rPr>
              <a:t>“a wild goat”</a:t>
            </a:r>
            <a:r>
              <a:rPr lang="en-AU" dirty="0"/>
              <a:t>; the sense of the root is climbing or ascending. </a:t>
            </a:r>
            <a:r>
              <a:rPr lang="en-AU" dirty="0" err="1"/>
              <a:t>Jael</a:t>
            </a:r>
            <a:r>
              <a:rPr lang="en-AU" dirty="0"/>
              <a:t> was surefooted in a difficult and harsh environment.</a:t>
            </a:r>
          </a:p>
          <a:p>
            <a:pPr marL="449263" indent="-449263">
              <a:buClr>
                <a:srgbClr val="FFFF66"/>
              </a:buClr>
              <a:buFont typeface="Wingdings" pitchFamily="2" charset="2"/>
              <a:buChar char="v"/>
            </a:pPr>
            <a:r>
              <a:rPr lang="en-AU" dirty="0"/>
              <a:t>Her husband </a:t>
            </a:r>
            <a:r>
              <a:rPr lang="en-AU" dirty="0">
                <a:solidFill>
                  <a:srgbClr val="FFFF00"/>
                </a:solidFill>
              </a:rPr>
              <a:t>Heber</a:t>
            </a:r>
            <a:r>
              <a:rPr lang="en-AU" dirty="0"/>
              <a:t> was a traitor to the Truth and in league with </a:t>
            </a:r>
            <a:r>
              <a:rPr lang="en-AU" dirty="0" err="1"/>
              <a:t>Jabin</a:t>
            </a:r>
            <a:r>
              <a:rPr lang="en-AU" dirty="0"/>
              <a:t>. She was isolated from family and ecclesia, yet faithful and determined.</a:t>
            </a:r>
          </a:p>
          <a:p>
            <a:pPr marL="449263" indent="-449263">
              <a:buClr>
                <a:srgbClr val="FFFF66"/>
              </a:buClr>
              <a:buFont typeface="Wingdings" pitchFamily="2" charset="2"/>
              <a:buChar char="v"/>
            </a:pPr>
            <a:r>
              <a:rPr lang="en-AU" dirty="0"/>
              <a:t>For her deeds she was “blessed above women” –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Jud.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5:24 </a:t>
            </a:r>
            <a:r>
              <a:rPr lang="en-AU" dirty="0" smtClean="0"/>
              <a:t>(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4:9</a:t>
            </a:r>
            <a:r>
              <a:rPr lang="en-AU" dirty="0" smtClean="0"/>
              <a:t>).</a:t>
            </a:r>
            <a:endParaRPr lang="en-AU" dirty="0"/>
          </a:p>
        </p:txBody>
      </p:sp>
      <p:pic>
        <p:nvPicPr>
          <p:cNvPr id="121860" name="Picture 4" descr="Go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04813"/>
            <a:ext cx="3321050" cy="2335212"/>
          </a:xfrm>
          <a:prstGeom prst="rect">
            <a:avLst/>
          </a:prstGeom>
          <a:noFill/>
        </p:spPr>
      </p:pic>
      <p:pic>
        <p:nvPicPr>
          <p:cNvPr id="121861" name="Picture 5" descr="Jael"/>
          <p:cNvPicPr>
            <a:picLocks noChangeAspect="1" noChangeArrowheads="1"/>
          </p:cNvPicPr>
          <p:nvPr/>
        </p:nvPicPr>
        <p:blipFill>
          <a:blip r:embed="rId3" cstate="print"/>
          <a:srcRect l="4366"/>
          <a:stretch>
            <a:fillRect/>
          </a:stretch>
        </p:blipFill>
        <p:spPr bwMode="auto">
          <a:xfrm>
            <a:off x="6500826" y="2997200"/>
            <a:ext cx="2643174" cy="3860800"/>
          </a:xfrm>
          <a:prstGeom prst="rect">
            <a:avLst/>
          </a:prstGeom>
          <a:noFill/>
        </p:spPr>
      </p:pic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71470" y="50492"/>
            <a:ext cx="8429684" cy="765175"/>
          </a:xfrm>
        </p:spPr>
        <p:txBody>
          <a:bodyPr/>
          <a:lstStyle/>
          <a:p>
            <a:r>
              <a:rPr lang="en-AU" dirty="0" err="1" smtClean="0"/>
              <a:t>Jael</a:t>
            </a:r>
            <a:r>
              <a:rPr lang="en-AU" dirty="0" smtClean="0"/>
              <a:t> – The wife of Heber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uiExpand="1" build="p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3801</TotalTime>
  <Words>1264</Words>
  <Application>Microsoft Office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Mountain Top</vt:lpstr>
      <vt:lpstr>1_Default Design</vt:lpstr>
      <vt:lpstr>1_Mountain Top</vt:lpstr>
      <vt:lpstr>Bitmap Image</vt:lpstr>
      <vt:lpstr>Photo Editor Photo</vt:lpstr>
      <vt:lpstr>Slide 1</vt:lpstr>
      <vt:lpstr>Where the participants in the drama of Judges 4 lived</vt:lpstr>
      <vt:lpstr>Jabin king of Canaan</vt:lpstr>
      <vt:lpstr>Sisera – “Seed of the Serpent”</vt:lpstr>
      <vt:lpstr>Cameo of Gen. 3:15</vt:lpstr>
      <vt:lpstr>Deborah – “The Woman”</vt:lpstr>
      <vt:lpstr>Barak – Type of Christ</vt:lpstr>
      <vt:lpstr>Slide 8</vt:lpstr>
      <vt:lpstr>Jael – The wife of Heber</vt:lpstr>
      <vt:lpstr>Why two women?</vt:lpstr>
      <vt:lpstr>The three conflicts of Gen. 3:15</vt:lpstr>
      <vt:lpstr>In the tent of Jael – Judges 5:26-27</vt:lpstr>
      <vt:lpstr>The struggle in Jael’s tent</vt:lpstr>
      <vt:lpstr>Jael and Gethsemane</vt:lpstr>
      <vt:lpstr>God subdued Jabin the king of Canaan</vt:lpstr>
      <vt:lpstr>“He has done it” – Ps. 22:31</vt:lpstr>
      <vt:lpstr>Next study……..God willing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Cowie</dc:creator>
  <cp:lastModifiedBy>Jim Cowie</cp:lastModifiedBy>
  <cp:revision>220</cp:revision>
  <dcterms:created xsi:type="dcterms:W3CDTF">2004-04-23T11:37:50Z</dcterms:created>
  <dcterms:modified xsi:type="dcterms:W3CDTF">2014-01-30T17:54:45Z</dcterms:modified>
</cp:coreProperties>
</file>