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86" r:id="rId2"/>
    <p:sldId id="326" r:id="rId3"/>
    <p:sldId id="316" r:id="rId4"/>
    <p:sldId id="308" r:id="rId5"/>
    <p:sldId id="325" r:id="rId6"/>
    <p:sldId id="291" r:id="rId7"/>
    <p:sldId id="317" r:id="rId8"/>
    <p:sldId id="318" r:id="rId9"/>
    <p:sldId id="321" r:id="rId10"/>
    <p:sldId id="322" r:id="rId11"/>
    <p:sldId id="324" r:id="rId12"/>
    <p:sldId id="315" r:id="rId13"/>
    <p:sldId id="323" r:id="rId14"/>
    <p:sldId id="327" r:id="rId15"/>
    <p:sldId id="319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395" r:id="rId26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33CC"/>
    <a:srgbClr val="000000"/>
    <a:srgbClr val="00FF00"/>
    <a:srgbClr val="000066"/>
    <a:srgbClr val="D60093"/>
    <a:srgbClr val="FF0000"/>
    <a:srgbClr val="FFFF00"/>
    <a:srgbClr val="FF9900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3615" autoAdjust="0"/>
    <p:restoredTop sz="93310" autoAdjust="0"/>
  </p:normalViewPr>
  <p:slideViewPr>
    <p:cSldViewPr>
      <p:cViewPr varScale="1">
        <p:scale>
          <a:sx n="69" d="100"/>
          <a:sy n="69" d="100"/>
        </p:scale>
        <p:origin x="-2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308725"/>
            <a:ext cx="7845426" cy="576263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2"/>
                <a:ext cx="378" cy="272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8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381750"/>
            <a:ext cx="5684837" cy="488950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2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0"/>
              <a:ext cx="245" cy="208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4815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765175"/>
          </a:xfrm>
        </p:spPr>
        <p:txBody>
          <a:bodyPr/>
          <a:lstStyle>
            <a:lvl1pPr>
              <a:defRPr sz="3600" b="1">
                <a:solidFill>
                  <a:srgbClr val="FFFF00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4815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0825" y="836613"/>
            <a:ext cx="8713788" cy="5256212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24" name="Rectangle 26"/>
          <p:cNvSpPr>
            <a:spLocks noGrp="1" noChangeArrowheads="1"/>
          </p:cNvSpPr>
          <p:nvPr>
            <p:ph type="ftr" sz="quarter" idx="10"/>
          </p:nvPr>
        </p:nvSpPr>
        <p:spPr>
          <a:xfrm>
            <a:off x="-323850" y="6346825"/>
            <a:ext cx="6156325" cy="549275"/>
          </a:xfrm>
        </p:spPr>
        <p:txBody>
          <a:bodyPr/>
          <a:lstStyle>
            <a:lvl1pPr>
              <a:defRPr sz="28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defRPr/>
            </a:pPr>
            <a:r>
              <a:rPr lang="en-AU"/>
              <a:t>The Sword of Yahweh and of Gideon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2C773-4BD7-4459-B07F-AF4205D6EE0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96A83-28AA-45A3-8D72-ED43A9F00DA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26E4F-D30B-4B90-AECA-36FFBA61C97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D24B8-71B1-4834-92C6-A62CFA57D0E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1DF91-5C18-4614-8D68-FC40324DA02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92D08-5B10-4E9A-8E48-2EB66C28475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415EE-B97A-44AB-9282-12024F8816D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71073-E5FD-4970-A408-ABE9EE9878D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F9456-DB1A-4E1A-AD2A-A0A87657E88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A47A4-5F73-42B8-AD1D-872E3E2726B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710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4710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711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1025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711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11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11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11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11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sp>
          <p:nvSpPr>
            <p:cNvPr id="4711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grpSp>
        <p:nvGrpSpPr>
          <p:cNvPr id="1024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712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712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712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712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712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712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471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4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4712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712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713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pPr>
              <a:defRPr/>
            </a:pPr>
            <a:fld id="{24F34B77-2D0F-497C-9618-54132E1D54B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8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8313" y="614801"/>
            <a:ext cx="8135937" cy="29527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en-AU" sz="11000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Christ in the Judges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542888" y="3755864"/>
            <a:ext cx="810039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400" b="1" dirty="0">
                <a:solidFill>
                  <a:srgbClr val="FFFF00"/>
                </a:solidFill>
                <a:latin typeface="Tahoma" charset="0"/>
              </a:rPr>
              <a:t>Study </a:t>
            </a:r>
            <a:r>
              <a:rPr lang="en-AU" sz="4400" b="1" dirty="0" smtClean="0">
                <a:solidFill>
                  <a:srgbClr val="FFFF00"/>
                </a:solidFill>
                <a:latin typeface="Tahoma" charset="0"/>
              </a:rPr>
              <a:t>4 </a:t>
            </a:r>
            <a:r>
              <a:rPr lang="en-AU" sz="4400" b="1" dirty="0">
                <a:solidFill>
                  <a:srgbClr val="FFFF00"/>
                </a:solidFill>
                <a:latin typeface="Tahoma" charset="0"/>
              </a:rPr>
              <a:t>– </a:t>
            </a:r>
            <a:r>
              <a:rPr lang="en-AU" sz="4400" b="1" dirty="0" smtClean="0">
                <a:solidFill>
                  <a:srgbClr val="FFFF00"/>
                </a:solidFill>
                <a:latin typeface="Tahoma" charset="0"/>
              </a:rPr>
              <a:t>“Gideon – Confirming the covenant made unto the fathers”</a:t>
            </a:r>
            <a:endParaRPr lang="en-AU" sz="4400" b="1" dirty="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7950" y="1341438"/>
            <a:ext cx="8785225" cy="4897437"/>
          </a:xfrm>
        </p:spPr>
        <p:txBody>
          <a:bodyPr/>
          <a:lstStyle/>
          <a:p>
            <a:pPr marL="449263" indent="-449263" algn="just" eaLnBrk="1" hangingPunct="1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17:6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dirty="0" smtClean="0"/>
              <a:t>– </a:t>
            </a:r>
            <a:r>
              <a:rPr lang="en-AU" sz="3200" dirty="0" smtClean="0">
                <a:solidFill>
                  <a:srgbClr val="00FF00"/>
                </a:solidFill>
                <a:latin typeface="Bookman Old Style" pitchFamily="18" charset="0"/>
              </a:rPr>
              <a:t>“Behold, I will stand before thee there upon the rock in </a:t>
            </a:r>
            <a:r>
              <a:rPr lang="en-AU" sz="3200" dirty="0" err="1" smtClean="0">
                <a:solidFill>
                  <a:srgbClr val="00FF00"/>
                </a:solidFill>
                <a:latin typeface="Bookman Old Style" pitchFamily="18" charset="0"/>
              </a:rPr>
              <a:t>Horeb</a:t>
            </a:r>
            <a:r>
              <a:rPr lang="en-AU" sz="3200" dirty="0" smtClean="0">
                <a:solidFill>
                  <a:srgbClr val="00FF00"/>
                </a:solidFill>
                <a:latin typeface="Bookman Old Style" pitchFamily="18" charset="0"/>
              </a:rPr>
              <a:t>; and thou shalt smite the rock”</a:t>
            </a:r>
            <a:r>
              <a:rPr lang="en-AU" sz="3200" dirty="0" smtClean="0">
                <a:latin typeface="Bookman Old Style" pitchFamily="18" charset="0"/>
              </a:rPr>
              <a:t>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The Hebrew word </a:t>
            </a:r>
            <a:r>
              <a:rPr lang="en-AU" sz="3200" dirty="0" smtClean="0">
                <a:solidFill>
                  <a:srgbClr val="00FF00"/>
                </a:solidFill>
              </a:rPr>
              <a:t>“rock”</a:t>
            </a:r>
            <a:r>
              <a:rPr lang="en-AU" sz="3200" dirty="0" smtClean="0"/>
              <a:t> is </a:t>
            </a:r>
            <a:r>
              <a:rPr lang="en-AU" sz="3200" i="1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tzur</a:t>
            </a:r>
            <a:r>
              <a:rPr lang="en-AU" sz="3200" dirty="0" smtClean="0"/>
              <a:t> – a large rock or boulder.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Moses struck this rock with the serpent rod portraying the crucifixion of Christ.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Thus, </a:t>
            </a:r>
            <a:r>
              <a:rPr lang="en-AU" sz="3200" b="0" i="1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itchFamily="34" charset="0"/>
              </a:rPr>
              <a:t>tzur</a:t>
            </a:r>
            <a:r>
              <a:rPr lang="en-AU" sz="3200" b="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</a:t>
            </a:r>
            <a:r>
              <a:rPr lang="en-AU" sz="3200" dirty="0" smtClean="0"/>
              <a:t>relates here to the </a:t>
            </a:r>
            <a:r>
              <a:rPr lang="en-AU" sz="3200" b="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itchFamily="34" charset="0"/>
              </a:rPr>
              <a:t>mortality</a:t>
            </a:r>
            <a:r>
              <a:rPr lang="en-AU" sz="3200" dirty="0" smtClean="0"/>
              <a:t> of Christ.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44463"/>
            <a:ext cx="9144000" cy="1268412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>
                <a:solidFill>
                  <a:srgbClr val="FFFF66"/>
                </a:solidFill>
              </a:rPr>
              <a:t>That Rock was Christ</a:t>
            </a:r>
            <a:r>
              <a:rPr lang="en-AU" dirty="0" smtClean="0">
                <a:solidFill>
                  <a:srgbClr val="FFFF66"/>
                </a:solidFill>
              </a:rPr>
              <a:t/>
            </a:r>
            <a:br>
              <a:rPr lang="en-AU" dirty="0" smtClean="0">
                <a:solidFill>
                  <a:srgbClr val="FFFF66"/>
                </a:solidFill>
              </a:rPr>
            </a:br>
            <a:r>
              <a:rPr lang="en-AU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Cor. 10:4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3025" y="1916832"/>
            <a:ext cx="2986088" cy="4448901"/>
          </a:xfrm>
        </p:spPr>
        <p:txBody>
          <a:bodyPr/>
          <a:lstStyle/>
          <a:p>
            <a:pPr marL="449263" indent="-449263" eaLnBrk="1" hangingPunct="1"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dirty="0" smtClean="0"/>
              <a:t>Moses struck the </a:t>
            </a:r>
            <a:r>
              <a:rPr lang="en-AU" sz="3000" i="1" dirty="0" err="1" smtClean="0">
                <a:solidFill>
                  <a:srgbClr val="FFFF00"/>
                </a:solidFill>
              </a:rPr>
              <a:t>Tzur</a:t>
            </a:r>
            <a:r>
              <a:rPr lang="en-AU" sz="3000" dirty="0" smtClean="0"/>
              <a:t> at </a:t>
            </a:r>
            <a:r>
              <a:rPr lang="en-AU" sz="3000" dirty="0" err="1" smtClean="0"/>
              <a:t>Rephidim</a:t>
            </a:r>
            <a:endParaRPr lang="en-AU" sz="3000" dirty="0" smtClean="0"/>
          </a:p>
          <a:p>
            <a:pPr marL="449263" indent="-449263" eaLnBrk="1" hangingPunct="1"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dirty="0" smtClean="0"/>
              <a:t>He was to speak to the </a:t>
            </a:r>
            <a:r>
              <a:rPr lang="en-AU" sz="3000" i="1" dirty="0" smtClean="0">
                <a:solidFill>
                  <a:srgbClr val="00FF00"/>
                </a:solidFill>
              </a:rPr>
              <a:t>Selah</a:t>
            </a:r>
            <a:r>
              <a:rPr lang="en-AU" sz="3000" i="1" dirty="0" smtClean="0"/>
              <a:t> </a:t>
            </a:r>
            <a:r>
              <a:rPr lang="en-AU" sz="3000" dirty="0" smtClean="0"/>
              <a:t>at </a:t>
            </a:r>
            <a:r>
              <a:rPr lang="en-AU" sz="3000" dirty="0" err="1" smtClean="0"/>
              <a:t>Kadesh-Barnea</a:t>
            </a:r>
            <a:endParaRPr lang="en-AU" sz="3000" dirty="0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987675" cy="1988840"/>
          </a:xfrm>
        </p:spPr>
        <p:txBody>
          <a:bodyPr/>
          <a:lstStyle/>
          <a:p>
            <a:pPr eaLnBrk="1" hangingPunct="1">
              <a:defRPr/>
            </a:pPr>
            <a:r>
              <a:rPr lang="en-AU" sz="4000" dirty="0" smtClean="0">
                <a:solidFill>
                  <a:srgbClr val="FFFF66"/>
                </a:solidFill>
              </a:rPr>
              <a:t>The Rock “followed them”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3027363" y="0"/>
          <a:ext cx="6124575" cy="6858000"/>
        </p:xfrm>
        <a:graphic>
          <a:graphicData uri="http://schemas.openxmlformats.org/presentationml/2006/ole">
            <p:oleObj spid="_x0000_s2050" name="Photo Editor Photo" r:id="rId4" imgW="15552381" imgH="17419048" progId="">
              <p:embed/>
            </p:oleObj>
          </a:graphicData>
        </a:graphic>
      </p:graphicFrame>
      <p:sp>
        <p:nvSpPr>
          <p:cNvPr id="151557" name="AutoShape 5"/>
          <p:cNvSpPr>
            <a:spLocks noChangeArrowheads="1"/>
          </p:cNvSpPr>
          <p:nvPr/>
        </p:nvSpPr>
        <p:spPr bwMode="auto">
          <a:xfrm rot="21158288">
            <a:off x="2862979" y="5342214"/>
            <a:ext cx="2952750" cy="1008062"/>
          </a:xfrm>
          <a:prstGeom prst="rightArrow">
            <a:avLst>
              <a:gd name="adj1" fmla="val 50000"/>
              <a:gd name="adj2" fmla="val 73228"/>
            </a:avLst>
          </a:prstGeom>
          <a:solidFill>
            <a:srgbClr val="D6009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2800" dirty="0" err="1">
                <a:solidFill>
                  <a:srgbClr val="000000"/>
                </a:solidFill>
                <a:latin typeface="Impact" pitchFamily="34" charset="0"/>
              </a:rPr>
              <a:t>Tzur</a:t>
            </a:r>
            <a:r>
              <a:rPr lang="en-AU" sz="2800" dirty="0">
                <a:solidFill>
                  <a:srgbClr val="000000"/>
                </a:solidFill>
                <a:latin typeface="Impact" pitchFamily="34" charset="0"/>
              </a:rPr>
              <a:t> at </a:t>
            </a:r>
            <a:r>
              <a:rPr lang="en-AU" sz="2800" dirty="0" err="1">
                <a:solidFill>
                  <a:srgbClr val="000000"/>
                </a:solidFill>
                <a:latin typeface="Impact" pitchFamily="34" charset="0"/>
              </a:rPr>
              <a:t>Rephidim</a:t>
            </a:r>
            <a:endParaRPr lang="en-AU" sz="2800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3851275" y="3663950"/>
            <a:ext cx="4027488" cy="711200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>
                <a:solidFill>
                  <a:srgbClr val="000000"/>
                </a:solidFill>
                <a:latin typeface="Arial Black" pitchFamily="34" charset="0"/>
              </a:rPr>
              <a:t>40 years later</a:t>
            </a:r>
          </a:p>
        </p:txBody>
      </p:sp>
      <p:sp>
        <p:nvSpPr>
          <p:cNvPr id="151559" name="AutoShape 7"/>
          <p:cNvSpPr>
            <a:spLocks noChangeArrowheads="1"/>
          </p:cNvSpPr>
          <p:nvPr/>
        </p:nvSpPr>
        <p:spPr bwMode="auto">
          <a:xfrm rot="1791915">
            <a:off x="2843213" y="1268413"/>
            <a:ext cx="4105275" cy="936625"/>
          </a:xfrm>
          <a:prstGeom prst="rightArrow">
            <a:avLst>
              <a:gd name="adj1" fmla="val 50000"/>
              <a:gd name="adj2" fmla="val 109576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2800">
                <a:solidFill>
                  <a:srgbClr val="000000"/>
                </a:solidFill>
                <a:latin typeface="Impact" pitchFamily="34" charset="0"/>
              </a:rPr>
              <a:t>Selah at Kadesh-Barnea</a:t>
            </a: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1" y="6365877"/>
            <a:ext cx="341987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 build="p"/>
      <p:bldP spid="151557" grpId="0" animBg="1"/>
      <p:bldP spid="151558" grpId="0" animBg="1"/>
      <p:bldP spid="1515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010948"/>
            <a:ext cx="6121400" cy="1800225"/>
          </a:xfrm>
        </p:spPr>
        <p:txBody>
          <a:bodyPr/>
          <a:lstStyle/>
          <a:p>
            <a:pPr marL="449263" indent="-449263" eaLnBrk="1" hangingPunct="1">
              <a:buClr>
                <a:srgbClr val="FFFF66"/>
              </a:buClr>
              <a:buFont typeface="Wingdings" pitchFamily="2" charset="2"/>
              <a:buChar char="v"/>
            </a:pPr>
            <a:r>
              <a:rPr lang="en-AU" sz="3000" i="1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Tzur</a:t>
            </a:r>
            <a:r>
              <a:rPr lang="en-AU" sz="3000" i="1" dirty="0" smtClean="0"/>
              <a:t> </a:t>
            </a:r>
            <a:r>
              <a:rPr lang="en-AU" sz="3000" dirty="0" smtClean="0"/>
              <a:t>refers to a huge boulder.</a:t>
            </a:r>
          </a:p>
          <a:p>
            <a:pPr marL="449263" indent="-449263" eaLnBrk="1" hangingPunct="1">
              <a:buClr>
                <a:srgbClr val="FFFF66"/>
              </a:buClr>
              <a:buFont typeface="Wingdings" pitchFamily="2" charset="2"/>
              <a:buChar char="v"/>
            </a:pPr>
            <a:r>
              <a:rPr lang="en-AU" sz="3000" i="1" dirty="0" smtClean="0">
                <a:solidFill>
                  <a:srgbClr val="00FF00"/>
                </a:solidFill>
              </a:rPr>
              <a:t>Selah</a:t>
            </a:r>
            <a:r>
              <a:rPr lang="en-AU" sz="3000" dirty="0" smtClean="0"/>
              <a:t> refers to a lofty, craggy rock or cliff.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7710"/>
            <a:ext cx="6227763" cy="9810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err="1" smtClean="0"/>
              <a:t>Tzur</a:t>
            </a:r>
            <a:r>
              <a:rPr lang="en-AU" sz="4400" dirty="0" smtClean="0"/>
              <a:t> and Selah</a:t>
            </a:r>
          </a:p>
        </p:txBody>
      </p:sp>
      <p:pic>
        <p:nvPicPr>
          <p:cNvPr id="23557" name="Picture 4" descr="tz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852738"/>
            <a:ext cx="5219700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sela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0"/>
            <a:ext cx="2687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AutoShape 6"/>
          <p:cNvSpPr>
            <a:spLocks noChangeArrowheads="1"/>
          </p:cNvSpPr>
          <p:nvPr/>
        </p:nvSpPr>
        <p:spPr bwMode="auto">
          <a:xfrm rot="1417237">
            <a:off x="3851275" y="1700213"/>
            <a:ext cx="1152525" cy="2374900"/>
          </a:xfrm>
          <a:prstGeom prst="downArrow">
            <a:avLst>
              <a:gd name="adj1" fmla="val 50000"/>
              <a:gd name="adj2" fmla="val 51515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/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 rot="492992">
            <a:off x="2986038" y="2043732"/>
            <a:ext cx="3990804" cy="1223963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2800">
                <a:solidFill>
                  <a:srgbClr val="000000"/>
                </a:solidFill>
                <a:latin typeface="Arial Black" pitchFamily="34" charset="0"/>
              </a:rPr>
              <a:t>Selah</a:t>
            </a: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build="p"/>
      <p:bldP spid="139270" grpId="0" animBg="1"/>
      <p:bldP spid="1392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09260" y="822925"/>
            <a:ext cx="8713788" cy="5618163"/>
          </a:xfrm>
        </p:spPr>
        <p:txBody>
          <a:bodyPr/>
          <a:lstStyle/>
          <a:p>
            <a:pPr marL="449263" indent="-449263" algn="just" eaLnBrk="1" hangingPunct="1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 20:8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dirty="0" smtClean="0"/>
              <a:t>–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latin typeface="Bookman Old Style" pitchFamily="18" charset="0"/>
              </a:rPr>
              <a:t>“Take the rod, and gather thou the assembly together, thou, and Aaron thy brother, and speak ye unto the rock before their eyes”</a:t>
            </a:r>
            <a:r>
              <a:rPr lang="en-AU" sz="3200" dirty="0" smtClean="0">
                <a:latin typeface="Bookman Old Style" pitchFamily="18" charset="0"/>
              </a:rPr>
              <a:t>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The Hebrew word </a:t>
            </a:r>
            <a:r>
              <a:rPr lang="en-AU" sz="3000" dirty="0" smtClean="0">
                <a:solidFill>
                  <a:srgbClr val="00FF00"/>
                </a:solidFill>
              </a:rPr>
              <a:t>“rock” </a:t>
            </a:r>
            <a:r>
              <a:rPr lang="en-AU" sz="3000" dirty="0" smtClean="0"/>
              <a:t>is </a:t>
            </a:r>
            <a:r>
              <a:rPr lang="en-AU" sz="3000" i="1" dirty="0" err="1" smtClean="0">
                <a:solidFill>
                  <a:srgbClr val="00FF00"/>
                </a:solidFill>
              </a:rPr>
              <a:t>selah</a:t>
            </a:r>
            <a:r>
              <a:rPr lang="en-AU" sz="3000" dirty="0" smtClean="0"/>
              <a:t> – a lofty, craggy rock; i.e. </a:t>
            </a:r>
            <a:r>
              <a:rPr lang="en-AU" sz="3000" dirty="0" smtClean="0"/>
              <a:t>Inaccessible (</a:t>
            </a:r>
            <a:r>
              <a:rPr lang="en-AU" sz="3000" dirty="0" smtClean="0">
                <a:solidFill>
                  <a:srgbClr val="FFFF00"/>
                </a:solidFill>
              </a:rPr>
              <a:t>5 </a:t>
            </a:r>
            <a:r>
              <a:rPr lang="en-AU" sz="3000" dirty="0" err="1" smtClean="0">
                <a:solidFill>
                  <a:srgbClr val="FFFF00"/>
                </a:solidFill>
              </a:rPr>
              <a:t>occs</a:t>
            </a:r>
            <a:r>
              <a:rPr lang="en-AU" sz="3000" dirty="0" smtClean="0">
                <a:solidFill>
                  <a:srgbClr val="FFFF00"/>
                </a:solidFill>
              </a:rPr>
              <a:t>.</a:t>
            </a:r>
            <a:r>
              <a:rPr lang="en-AU" sz="3000" dirty="0" smtClean="0"/>
              <a:t>)</a:t>
            </a:r>
            <a:endParaRPr lang="en-AU" sz="3000" dirty="0" smtClean="0"/>
          </a:p>
          <a:p>
            <a:pPr marL="449263" indent="-449263" eaLnBrk="1" hangingPunct="1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Moses was to speak to this rock, but struck it twice thus destroying the type.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Hence, </a:t>
            </a:r>
            <a:r>
              <a:rPr lang="en-AU" sz="3000" b="0" i="1" dirty="0" err="1" smtClean="0">
                <a:solidFill>
                  <a:srgbClr val="00FF00"/>
                </a:solidFill>
                <a:latin typeface="Arial Black" pitchFamily="34" charset="0"/>
              </a:rPr>
              <a:t>selah</a:t>
            </a:r>
            <a:r>
              <a:rPr lang="en-AU" sz="3000" dirty="0" smtClean="0"/>
              <a:t> represented Christ in his </a:t>
            </a:r>
            <a:r>
              <a:rPr lang="en-AU" sz="3000" b="0" dirty="0" smtClean="0">
                <a:solidFill>
                  <a:srgbClr val="00FF00"/>
                </a:solidFill>
                <a:latin typeface="Arial Black" pitchFamily="34" charset="0"/>
              </a:rPr>
              <a:t>immortality</a:t>
            </a:r>
            <a:r>
              <a:rPr lang="en-AU" sz="3000" dirty="0" smtClean="0"/>
              <a:t> as mediator between God and </a:t>
            </a:r>
            <a:r>
              <a:rPr lang="en-AU" sz="3000" dirty="0" smtClean="0"/>
              <a:t>man = access to Divine </a:t>
            </a:r>
            <a:r>
              <a:rPr lang="en-AU" sz="3000" dirty="0" smtClean="0">
                <a:solidFill>
                  <a:srgbClr val="FFFF00"/>
                </a:solidFill>
              </a:rPr>
              <a:t>grace</a:t>
            </a:r>
            <a:r>
              <a:rPr lang="en-AU" sz="3000" dirty="0" smtClean="0"/>
              <a:t>.</a:t>
            </a:r>
            <a:endParaRPr lang="en-AU" sz="3000" dirty="0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05912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>
                <a:solidFill>
                  <a:srgbClr val="FFFF66"/>
                </a:solidFill>
              </a:rPr>
              <a:t>The Rock that followed them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0113" y="867155"/>
            <a:ext cx="8854375" cy="5514173"/>
          </a:xfrm>
        </p:spPr>
        <p:txBody>
          <a:bodyPr/>
          <a:lstStyle/>
          <a:p>
            <a:pPr marL="539750" indent="-539750" eaLnBrk="1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First occurrence of </a:t>
            </a:r>
            <a:r>
              <a:rPr lang="en-AU" sz="3200" i="1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tzur</a:t>
            </a:r>
            <a:r>
              <a:rPr lang="en-AU" sz="3200" dirty="0" smtClean="0"/>
              <a:t> is in 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17:6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sz="3200" dirty="0" smtClean="0"/>
              <a:t>(twice). </a:t>
            </a:r>
          </a:p>
          <a:p>
            <a:pPr marL="539750" indent="-539750" eaLnBrk="1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Num. 20:8 </a:t>
            </a:r>
            <a:r>
              <a:rPr lang="en-AU" sz="3200" dirty="0" smtClean="0"/>
              <a:t>is also the first occurrence of </a:t>
            </a:r>
            <a:r>
              <a:rPr lang="en-AU" sz="3200" i="1" dirty="0" err="1" smtClean="0">
                <a:solidFill>
                  <a:srgbClr val="00FF00"/>
                </a:solidFill>
              </a:rPr>
              <a:t>selah</a:t>
            </a:r>
            <a:r>
              <a:rPr lang="en-AU" sz="3200" dirty="0" smtClean="0"/>
              <a:t>.</a:t>
            </a:r>
          </a:p>
          <a:p>
            <a:pPr marL="539750" indent="-539750" eaLnBrk="1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Paul unites these two passages in 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Cor. 10:4</a:t>
            </a:r>
            <a:r>
              <a:rPr lang="en-AU" sz="3200" dirty="0" smtClean="0"/>
              <a:t>.</a:t>
            </a:r>
          </a:p>
          <a:p>
            <a:pPr marL="539750" indent="-539750" eaLnBrk="1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Both </a:t>
            </a:r>
            <a:r>
              <a:rPr lang="en-AU" sz="3200" i="1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tzur</a:t>
            </a:r>
            <a:r>
              <a:rPr lang="en-AU" sz="3200" dirty="0" smtClean="0"/>
              <a:t> and </a:t>
            </a:r>
            <a:r>
              <a:rPr lang="en-AU" sz="3200" i="1" dirty="0" err="1" smtClean="0">
                <a:solidFill>
                  <a:srgbClr val="00FF00"/>
                </a:solidFill>
              </a:rPr>
              <a:t>selah</a:t>
            </a:r>
            <a:r>
              <a:rPr lang="en-AU" sz="3200" dirty="0" smtClean="0"/>
              <a:t> are used to represent Yahweh, particularly in the Psalms.</a:t>
            </a:r>
          </a:p>
          <a:p>
            <a:pPr marL="539750" indent="-539750" eaLnBrk="1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The context and scriptural commentary determine the way to interpret these words. 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>
              <a:defRPr/>
            </a:pPr>
            <a:r>
              <a:rPr lang="en-AU" sz="4000" dirty="0" smtClean="0"/>
              <a:t>The use of </a:t>
            </a:r>
            <a:r>
              <a:rPr lang="en-AU" sz="4000" i="1" dirty="0" err="1" smtClean="0"/>
              <a:t>tzur</a:t>
            </a:r>
            <a:r>
              <a:rPr lang="en-AU" sz="4000" dirty="0" smtClean="0"/>
              <a:t> and </a:t>
            </a:r>
            <a:r>
              <a:rPr lang="en-AU" sz="4000" i="1" dirty="0" err="1" smtClean="0"/>
              <a:t>selah</a:t>
            </a:r>
            <a:r>
              <a:rPr lang="en-AU" sz="4000" dirty="0" smtClean="0"/>
              <a:t> in the O.T.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1875" y="620688"/>
            <a:ext cx="2952750" cy="6237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AU" dirty="0" smtClean="0">
                <a:solidFill>
                  <a:srgbClr val="00FF00"/>
                </a:solidFill>
                <a:latin typeface="Bookman Old Style" pitchFamily="18" charset="0"/>
              </a:rPr>
              <a:t>“Then the angel of Yahweh put forth the end of the staff that was in his hand, and touched the flesh and the unleavened cakes; and there rose up fire out of the </a:t>
            </a:r>
            <a:r>
              <a:rPr lang="en-AU" dirty="0" err="1" smtClean="0">
                <a:solidFill>
                  <a:srgbClr val="00FF00"/>
                </a:solidFill>
                <a:latin typeface="Bookman Old Style" pitchFamily="18" charset="0"/>
              </a:rPr>
              <a:t>tzur</a:t>
            </a:r>
            <a:r>
              <a:rPr lang="en-AU" dirty="0" smtClean="0">
                <a:solidFill>
                  <a:srgbClr val="00FF00"/>
                </a:solidFill>
                <a:latin typeface="Bookman Old Style" pitchFamily="18" charset="0"/>
              </a:rPr>
              <a:t>, and consumed the flesh and the unleavened cakes”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84888" y="-72479"/>
            <a:ext cx="3059112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Judges 6:21</a:t>
            </a:r>
          </a:p>
        </p:txBody>
      </p:sp>
      <p:pic>
        <p:nvPicPr>
          <p:cNvPr id="22533" name="Picture 4" descr="Gideo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53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Freeform 6"/>
          <p:cNvSpPr>
            <a:spLocks/>
          </p:cNvSpPr>
          <p:nvPr/>
        </p:nvSpPr>
        <p:spPr bwMode="auto">
          <a:xfrm>
            <a:off x="2143125" y="4829175"/>
            <a:ext cx="638175" cy="674688"/>
          </a:xfrm>
          <a:custGeom>
            <a:avLst/>
            <a:gdLst>
              <a:gd name="T0" fmla="*/ 0 w 402"/>
              <a:gd name="T1" fmla="*/ 2147483647 h 425"/>
              <a:gd name="T2" fmla="*/ 2147483647 w 402"/>
              <a:gd name="T3" fmla="*/ 2147483647 h 425"/>
              <a:gd name="T4" fmla="*/ 2147483647 w 402"/>
              <a:gd name="T5" fmla="*/ 0 h 425"/>
              <a:gd name="T6" fmla="*/ 2147483647 w 402"/>
              <a:gd name="T7" fmla="*/ 2147483647 h 425"/>
              <a:gd name="T8" fmla="*/ 2147483647 w 402"/>
              <a:gd name="T9" fmla="*/ 2147483647 h 425"/>
              <a:gd name="T10" fmla="*/ 2147483647 w 402"/>
              <a:gd name="T11" fmla="*/ 2147483647 h 425"/>
              <a:gd name="T12" fmla="*/ 2147483647 w 402"/>
              <a:gd name="T13" fmla="*/ 2147483647 h 425"/>
              <a:gd name="T14" fmla="*/ 2147483647 w 402"/>
              <a:gd name="T15" fmla="*/ 2147483647 h 425"/>
              <a:gd name="T16" fmla="*/ 2147483647 w 402"/>
              <a:gd name="T17" fmla="*/ 2147483647 h 425"/>
              <a:gd name="T18" fmla="*/ 2147483647 w 402"/>
              <a:gd name="T19" fmla="*/ 2147483647 h 425"/>
              <a:gd name="T20" fmla="*/ 2147483647 w 402"/>
              <a:gd name="T21" fmla="*/ 2147483647 h 425"/>
              <a:gd name="T22" fmla="*/ 2147483647 w 402"/>
              <a:gd name="T23" fmla="*/ 2147483647 h 425"/>
              <a:gd name="T24" fmla="*/ 2147483647 w 402"/>
              <a:gd name="T25" fmla="*/ 2147483647 h 425"/>
              <a:gd name="T26" fmla="*/ 2147483647 w 402"/>
              <a:gd name="T27" fmla="*/ 2147483647 h 425"/>
              <a:gd name="T28" fmla="*/ 2147483647 w 402"/>
              <a:gd name="T29" fmla="*/ 2147483647 h 425"/>
              <a:gd name="T30" fmla="*/ 2147483647 w 402"/>
              <a:gd name="T31" fmla="*/ 2147483647 h 425"/>
              <a:gd name="T32" fmla="*/ 2147483647 w 402"/>
              <a:gd name="T33" fmla="*/ 2147483647 h 425"/>
              <a:gd name="T34" fmla="*/ 2147483647 w 402"/>
              <a:gd name="T35" fmla="*/ 2147483647 h 425"/>
              <a:gd name="T36" fmla="*/ 2147483647 w 402"/>
              <a:gd name="T37" fmla="*/ 2147483647 h 425"/>
              <a:gd name="T38" fmla="*/ 2147483647 w 402"/>
              <a:gd name="T39" fmla="*/ 2147483647 h 4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02"/>
              <a:gd name="T61" fmla="*/ 0 h 425"/>
              <a:gd name="T62" fmla="*/ 402 w 402"/>
              <a:gd name="T63" fmla="*/ 425 h 42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02" h="425">
                <a:moveTo>
                  <a:pt x="0" y="387"/>
                </a:moveTo>
                <a:cubicBezTo>
                  <a:pt x="51" y="311"/>
                  <a:pt x="25" y="172"/>
                  <a:pt x="36" y="81"/>
                </a:cubicBezTo>
                <a:cubicBezTo>
                  <a:pt x="40" y="50"/>
                  <a:pt x="81" y="0"/>
                  <a:pt x="81" y="0"/>
                </a:cubicBezTo>
                <a:cubicBezTo>
                  <a:pt x="84" y="69"/>
                  <a:pt x="85" y="138"/>
                  <a:pt x="90" y="207"/>
                </a:cubicBezTo>
                <a:cubicBezTo>
                  <a:pt x="91" y="216"/>
                  <a:pt x="97" y="225"/>
                  <a:pt x="99" y="234"/>
                </a:cubicBezTo>
                <a:cubicBezTo>
                  <a:pt x="116" y="319"/>
                  <a:pt x="99" y="271"/>
                  <a:pt x="117" y="333"/>
                </a:cubicBezTo>
                <a:cubicBezTo>
                  <a:pt x="120" y="342"/>
                  <a:pt x="126" y="369"/>
                  <a:pt x="126" y="360"/>
                </a:cubicBezTo>
                <a:cubicBezTo>
                  <a:pt x="126" y="348"/>
                  <a:pt x="120" y="336"/>
                  <a:pt x="117" y="324"/>
                </a:cubicBezTo>
                <a:cubicBezTo>
                  <a:pt x="123" y="209"/>
                  <a:pt x="127" y="131"/>
                  <a:pt x="162" y="27"/>
                </a:cubicBezTo>
                <a:cubicBezTo>
                  <a:pt x="177" y="73"/>
                  <a:pt x="183" y="113"/>
                  <a:pt x="189" y="162"/>
                </a:cubicBezTo>
                <a:cubicBezTo>
                  <a:pt x="192" y="222"/>
                  <a:pt x="187" y="283"/>
                  <a:pt x="198" y="342"/>
                </a:cubicBezTo>
                <a:cubicBezTo>
                  <a:pt x="203" y="369"/>
                  <a:pt x="203" y="288"/>
                  <a:pt x="207" y="261"/>
                </a:cubicBezTo>
                <a:cubicBezTo>
                  <a:pt x="209" y="247"/>
                  <a:pt x="217" y="206"/>
                  <a:pt x="225" y="189"/>
                </a:cubicBezTo>
                <a:cubicBezTo>
                  <a:pt x="230" y="179"/>
                  <a:pt x="237" y="171"/>
                  <a:pt x="243" y="162"/>
                </a:cubicBezTo>
                <a:cubicBezTo>
                  <a:pt x="264" y="225"/>
                  <a:pt x="266" y="295"/>
                  <a:pt x="279" y="360"/>
                </a:cubicBezTo>
                <a:cubicBezTo>
                  <a:pt x="292" y="280"/>
                  <a:pt x="300" y="221"/>
                  <a:pt x="306" y="135"/>
                </a:cubicBezTo>
                <a:cubicBezTo>
                  <a:pt x="347" y="196"/>
                  <a:pt x="348" y="273"/>
                  <a:pt x="369" y="342"/>
                </a:cubicBezTo>
                <a:cubicBezTo>
                  <a:pt x="373" y="355"/>
                  <a:pt x="382" y="365"/>
                  <a:pt x="387" y="378"/>
                </a:cubicBezTo>
                <a:cubicBezTo>
                  <a:pt x="391" y="390"/>
                  <a:pt x="402" y="425"/>
                  <a:pt x="396" y="414"/>
                </a:cubicBezTo>
                <a:cubicBezTo>
                  <a:pt x="377" y="376"/>
                  <a:pt x="378" y="376"/>
                  <a:pt x="378" y="35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195513" y="4292600"/>
            <a:ext cx="80962" cy="400050"/>
          </a:xfrm>
          <a:custGeom>
            <a:avLst/>
            <a:gdLst>
              <a:gd name="T0" fmla="*/ 0 w 51"/>
              <a:gd name="T1" fmla="*/ 2147483647 h 252"/>
              <a:gd name="T2" fmla="*/ 2147483647 w 51"/>
              <a:gd name="T3" fmla="*/ 2147483647 h 252"/>
              <a:gd name="T4" fmla="*/ 2147483647 w 51"/>
              <a:gd name="T5" fmla="*/ 2147483647 h 252"/>
              <a:gd name="T6" fmla="*/ 2147483647 w 51"/>
              <a:gd name="T7" fmla="*/ 2147483647 h 252"/>
              <a:gd name="T8" fmla="*/ 0 w 51"/>
              <a:gd name="T9" fmla="*/ 2147483647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252"/>
              <a:gd name="T17" fmla="*/ 51 w 51"/>
              <a:gd name="T18" fmla="*/ 252 h 2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252">
                <a:moveTo>
                  <a:pt x="0" y="248"/>
                </a:moveTo>
                <a:cubicBezTo>
                  <a:pt x="3" y="236"/>
                  <a:pt x="8" y="224"/>
                  <a:pt x="9" y="212"/>
                </a:cubicBezTo>
                <a:cubicBezTo>
                  <a:pt x="28" y="0"/>
                  <a:pt x="8" y="6"/>
                  <a:pt x="27" y="149"/>
                </a:cubicBezTo>
                <a:cubicBezTo>
                  <a:pt x="29" y="165"/>
                  <a:pt x="51" y="229"/>
                  <a:pt x="45" y="239"/>
                </a:cubicBezTo>
                <a:cubicBezTo>
                  <a:pt x="37" y="252"/>
                  <a:pt x="15" y="245"/>
                  <a:pt x="0" y="248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2411413" y="4508500"/>
            <a:ext cx="80962" cy="400050"/>
          </a:xfrm>
          <a:custGeom>
            <a:avLst/>
            <a:gdLst>
              <a:gd name="T0" fmla="*/ 0 w 51"/>
              <a:gd name="T1" fmla="*/ 2147483647 h 252"/>
              <a:gd name="T2" fmla="*/ 2147483647 w 51"/>
              <a:gd name="T3" fmla="*/ 2147483647 h 252"/>
              <a:gd name="T4" fmla="*/ 2147483647 w 51"/>
              <a:gd name="T5" fmla="*/ 2147483647 h 252"/>
              <a:gd name="T6" fmla="*/ 2147483647 w 51"/>
              <a:gd name="T7" fmla="*/ 2147483647 h 252"/>
              <a:gd name="T8" fmla="*/ 0 w 51"/>
              <a:gd name="T9" fmla="*/ 2147483647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252"/>
              <a:gd name="T17" fmla="*/ 51 w 51"/>
              <a:gd name="T18" fmla="*/ 252 h 2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252">
                <a:moveTo>
                  <a:pt x="0" y="248"/>
                </a:moveTo>
                <a:cubicBezTo>
                  <a:pt x="3" y="236"/>
                  <a:pt x="8" y="224"/>
                  <a:pt x="9" y="212"/>
                </a:cubicBezTo>
                <a:cubicBezTo>
                  <a:pt x="28" y="0"/>
                  <a:pt x="8" y="6"/>
                  <a:pt x="27" y="149"/>
                </a:cubicBezTo>
                <a:cubicBezTo>
                  <a:pt x="29" y="165"/>
                  <a:pt x="51" y="229"/>
                  <a:pt x="45" y="239"/>
                </a:cubicBezTo>
                <a:cubicBezTo>
                  <a:pt x="37" y="252"/>
                  <a:pt x="15" y="245"/>
                  <a:pt x="0" y="248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2330450" y="4468813"/>
            <a:ext cx="80963" cy="400050"/>
          </a:xfrm>
          <a:custGeom>
            <a:avLst/>
            <a:gdLst>
              <a:gd name="T0" fmla="*/ 0 w 51"/>
              <a:gd name="T1" fmla="*/ 2147483647 h 252"/>
              <a:gd name="T2" fmla="*/ 2147483647 w 51"/>
              <a:gd name="T3" fmla="*/ 2147483647 h 252"/>
              <a:gd name="T4" fmla="*/ 2147483647 w 51"/>
              <a:gd name="T5" fmla="*/ 2147483647 h 252"/>
              <a:gd name="T6" fmla="*/ 2147483647 w 51"/>
              <a:gd name="T7" fmla="*/ 2147483647 h 252"/>
              <a:gd name="T8" fmla="*/ 0 w 51"/>
              <a:gd name="T9" fmla="*/ 2147483647 h 2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252"/>
              <a:gd name="T17" fmla="*/ 51 w 51"/>
              <a:gd name="T18" fmla="*/ 252 h 2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252">
                <a:moveTo>
                  <a:pt x="0" y="248"/>
                </a:moveTo>
                <a:cubicBezTo>
                  <a:pt x="3" y="236"/>
                  <a:pt x="8" y="224"/>
                  <a:pt x="9" y="212"/>
                </a:cubicBezTo>
                <a:cubicBezTo>
                  <a:pt x="28" y="0"/>
                  <a:pt x="8" y="6"/>
                  <a:pt x="27" y="149"/>
                </a:cubicBezTo>
                <a:cubicBezTo>
                  <a:pt x="29" y="165"/>
                  <a:pt x="51" y="229"/>
                  <a:pt x="45" y="239"/>
                </a:cubicBezTo>
                <a:cubicBezTo>
                  <a:pt x="37" y="252"/>
                  <a:pt x="15" y="245"/>
                  <a:pt x="0" y="248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743075" y="4011613"/>
            <a:ext cx="1085850" cy="1346200"/>
          </a:xfrm>
          <a:custGeom>
            <a:avLst/>
            <a:gdLst>
              <a:gd name="T0" fmla="*/ 0 w 684"/>
              <a:gd name="T1" fmla="*/ 2147483647 h 848"/>
              <a:gd name="T2" fmla="*/ 2147483647 w 684"/>
              <a:gd name="T3" fmla="*/ 2147483647 h 848"/>
              <a:gd name="T4" fmla="*/ 2147483647 w 684"/>
              <a:gd name="T5" fmla="*/ 2147483647 h 848"/>
              <a:gd name="T6" fmla="*/ 2147483647 w 684"/>
              <a:gd name="T7" fmla="*/ 2147483647 h 848"/>
              <a:gd name="T8" fmla="*/ 2147483647 w 684"/>
              <a:gd name="T9" fmla="*/ 2147483647 h 848"/>
              <a:gd name="T10" fmla="*/ 2147483647 w 684"/>
              <a:gd name="T11" fmla="*/ 2147483647 h 848"/>
              <a:gd name="T12" fmla="*/ 2147483647 w 684"/>
              <a:gd name="T13" fmla="*/ 2147483647 h 848"/>
              <a:gd name="T14" fmla="*/ 2147483647 w 684"/>
              <a:gd name="T15" fmla="*/ 2147483647 h 848"/>
              <a:gd name="T16" fmla="*/ 2147483647 w 684"/>
              <a:gd name="T17" fmla="*/ 2147483647 h 848"/>
              <a:gd name="T18" fmla="*/ 2147483647 w 684"/>
              <a:gd name="T19" fmla="*/ 2147483647 h 848"/>
              <a:gd name="T20" fmla="*/ 2147483647 w 684"/>
              <a:gd name="T21" fmla="*/ 2147483647 h 848"/>
              <a:gd name="T22" fmla="*/ 2147483647 w 684"/>
              <a:gd name="T23" fmla="*/ 2147483647 h 848"/>
              <a:gd name="T24" fmla="*/ 2147483647 w 684"/>
              <a:gd name="T25" fmla="*/ 2147483647 h 848"/>
              <a:gd name="T26" fmla="*/ 2147483647 w 684"/>
              <a:gd name="T27" fmla="*/ 2147483647 h 848"/>
              <a:gd name="T28" fmla="*/ 2147483647 w 684"/>
              <a:gd name="T29" fmla="*/ 2147483647 h 848"/>
              <a:gd name="T30" fmla="*/ 2147483647 w 684"/>
              <a:gd name="T31" fmla="*/ 2147483647 h 848"/>
              <a:gd name="T32" fmla="*/ 2147483647 w 684"/>
              <a:gd name="T33" fmla="*/ 2147483647 h 848"/>
              <a:gd name="T34" fmla="*/ 2147483647 w 684"/>
              <a:gd name="T35" fmla="*/ 2147483647 h 848"/>
              <a:gd name="T36" fmla="*/ 2147483647 w 684"/>
              <a:gd name="T37" fmla="*/ 2147483647 h 848"/>
              <a:gd name="T38" fmla="*/ 2147483647 w 684"/>
              <a:gd name="T39" fmla="*/ 2147483647 h 848"/>
              <a:gd name="T40" fmla="*/ 2147483647 w 684"/>
              <a:gd name="T41" fmla="*/ 2147483647 h 848"/>
              <a:gd name="T42" fmla="*/ 2147483647 w 684"/>
              <a:gd name="T43" fmla="*/ 2147483647 h 848"/>
              <a:gd name="T44" fmla="*/ 2147483647 w 684"/>
              <a:gd name="T45" fmla="*/ 2147483647 h 848"/>
              <a:gd name="T46" fmla="*/ 2147483647 w 684"/>
              <a:gd name="T47" fmla="*/ 2147483647 h 848"/>
              <a:gd name="T48" fmla="*/ 2147483647 w 684"/>
              <a:gd name="T49" fmla="*/ 2147483647 h 848"/>
              <a:gd name="T50" fmla="*/ 2147483647 w 684"/>
              <a:gd name="T51" fmla="*/ 2147483647 h 848"/>
              <a:gd name="T52" fmla="*/ 2147483647 w 684"/>
              <a:gd name="T53" fmla="*/ 2147483647 h 848"/>
              <a:gd name="T54" fmla="*/ 2147483647 w 684"/>
              <a:gd name="T55" fmla="*/ 2147483647 h 848"/>
              <a:gd name="T56" fmla="*/ 2147483647 w 684"/>
              <a:gd name="T57" fmla="*/ 2147483647 h 848"/>
              <a:gd name="T58" fmla="*/ 2147483647 w 684"/>
              <a:gd name="T59" fmla="*/ 2147483647 h 848"/>
              <a:gd name="T60" fmla="*/ 2147483647 w 684"/>
              <a:gd name="T61" fmla="*/ 2147483647 h 848"/>
              <a:gd name="T62" fmla="*/ 2147483647 w 684"/>
              <a:gd name="T63" fmla="*/ 2147483647 h 848"/>
              <a:gd name="T64" fmla="*/ 2147483647 w 684"/>
              <a:gd name="T65" fmla="*/ 2147483647 h 848"/>
              <a:gd name="T66" fmla="*/ 2147483647 w 684"/>
              <a:gd name="T67" fmla="*/ 2147483647 h 848"/>
              <a:gd name="T68" fmla="*/ 2147483647 w 684"/>
              <a:gd name="T69" fmla="*/ 2147483647 h 8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4"/>
              <a:gd name="T106" fmla="*/ 0 h 848"/>
              <a:gd name="T107" fmla="*/ 684 w 684"/>
              <a:gd name="T108" fmla="*/ 848 h 8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4" h="848">
                <a:moveTo>
                  <a:pt x="0" y="191"/>
                </a:moveTo>
                <a:cubicBezTo>
                  <a:pt x="15" y="145"/>
                  <a:pt x="27" y="137"/>
                  <a:pt x="36" y="83"/>
                </a:cubicBezTo>
                <a:cubicBezTo>
                  <a:pt x="57" y="147"/>
                  <a:pt x="43" y="121"/>
                  <a:pt x="72" y="164"/>
                </a:cubicBezTo>
                <a:cubicBezTo>
                  <a:pt x="89" y="232"/>
                  <a:pt x="80" y="188"/>
                  <a:pt x="108" y="146"/>
                </a:cubicBezTo>
                <a:cubicBezTo>
                  <a:pt x="111" y="125"/>
                  <a:pt x="113" y="104"/>
                  <a:pt x="117" y="83"/>
                </a:cubicBezTo>
                <a:cubicBezTo>
                  <a:pt x="119" y="71"/>
                  <a:pt x="116" y="40"/>
                  <a:pt x="126" y="47"/>
                </a:cubicBezTo>
                <a:cubicBezTo>
                  <a:pt x="142" y="58"/>
                  <a:pt x="141" y="82"/>
                  <a:pt x="144" y="101"/>
                </a:cubicBezTo>
                <a:cubicBezTo>
                  <a:pt x="156" y="171"/>
                  <a:pt x="157" y="240"/>
                  <a:pt x="180" y="308"/>
                </a:cubicBezTo>
                <a:cubicBezTo>
                  <a:pt x="192" y="209"/>
                  <a:pt x="202" y="106"/>
                  <a:pt x="234" y="11"/>
                </a:cubicBezTo>
                <a:cubicBezTo>
                  <a:pt x="258" y="84"/>
                  <a:pt x="234" y="0"/>
                  <a:pt x="234" y="164"/>
                </a:cubicBezTo>
                <a:cubicBezTo>
                  <a:pt x="234" y="206"/>
                  <a:pt x="240" y="248"/>
                  <a:pt x="243" y="290"/>
                </a:cubicBezTo>
                <a:cubicBezTo>
                  <a:pt x="252" y="263"/>
                  <a:pt x="261" y="236"/>
                  <a:pt x="270" y="209"/>
                </a:cubicBezTo>
                <a:cubicBezTo>
                  <a:pt x="273" y="200"/>
                  <a:pt x="279" y="182"/>
                  <a:pt x="279" y="182"/>
                </a:cubicBezTo>
                <a:cubicBezTo>
                  <a:pt x="285" y="191"/>
                  <a:pt x="292" y="199"/>
                  <a:pt x="297" y="209"/>
                </a:cubicBezTo>
                <a:cubicBezTo>
                  <a:pt x="301" y="217"/>
                  <a:pt x="297" y="236"/>
                  <a:pt x="306" y="236"/>
                </a:cubicBezTo>
                <a:cubicBezTo>
                  <a:pt x="315" y="236"/>
                  <a:pt x="313" y="218"/>
                  <a:pt x="315" y="209"/>
                </a:cubicBezTo>
                <a:cubicBezTo>
                  <a:pt x="319" y="194"/>
                  <a:pt x="321" y="179"/>
                  <a:pt x="324" y="164"/>
                </a:cubicBezTo>
                <a:cubicBezTo>
                  <a:pt x="351" y="191"/>
                  <a:pt x="366" y="209"/>
                  <a:pt x="378" y="245"/>
                </a:cubicBezTo>
                <a:cubicBezTo>
                  <a:pt x="381" y="266"/>
                  <a:pt x="372" y="293"/>
                  <a:pt x="387" y="308"/>
                </a:cubicBezTo>
                <a:cubicBezTo>
                  <a:pt x="398" y="319"/>
                  <a:pt x="383" y="271"/>
                  <a:pt x="396" y="263"/>
                </a:cubicBezTo>
                <a:cubicBezTo>
                  <a:pt x="406" y="257"/>
                  <a:pt x="423" y="316"/>
                  <a:pt x="423" y="317"/>
                </a:cubicBezTo>
                <a:cubicBezTo>
                  <a:pt x="426" y="338"/>
                  <a:pt x="419" y="363"/>
                  <a:pt x="432" y="380"/>
                </a:cubicBezTo>
                <a:cubicBezTo>
                  <a:pt x="439" y="388"/>
                  <a:pt x="452" y="370"/>
                  <a:pt x="459" y="362"/>
                </a:cubicBezTo>
                <a:cubicBezTo>
                  <a:pt x="473" y="346"/>
                  <a:pt x="488" y="329"/>
                  <a:pt x="495" y="308"/>
                </a:cubicBezTo>
                <a:cubicBezTo>
                  <a:pt x="501" y="290"/>
                  <a:pt x="513" y="254"/>
                  <a:pt x="513" y="254"/>
                </a:cubicBezTo>
                <a:cubicBezTo>
                  <a:pt x="520" y="374"/>
                  <a:pt x="514" y="495"/>
                  <a:pt x="531" y="614"/>
                </a:cubicBezTo>
                <a:cubicBezTo>
                  <a:pt x="533" y="625"/>
                  <a:pt x="542" y="595"/>
                  <a:pt x="549" y="587"/>
                </a:cubicBezTo>
                <a:cubicBezTo>
                  <a:pt x="557" y="577"/>
                  <a:pt x="567" y="569"/>
                  <a:pt x="576" y="560"/>
                </a:cubicBezTo>
                <a:cubicBezTo>
                  <a:pt x="604" y="602"/>
                  <a:pt x="602" y="624"/>
                  <a:pt x="612" y="677"/>
                </a:cubicBezTo>
                <a:cubicBezTo>
                  <a:pt x="614" y="689"/>
                  <a:pt x="621" y="701"/>
                  <a:pt x="621" y="713"/>
                </a:cubicBezTo>
                <a:cubicBezTo>
                  <a:pt x="621" y="722"/>
                  <a:pt x="615" y="695"/>
                  <a:pt x="612" y="686"/>
                </a:cubicBezTo>
                <a:cubicBezTo>
                  <a:pt x="615" y="659"/>
                  <a:pt x="612" y="631"/>
                  <a:pt x="621" y="605"/>
                </a:cubicBezTo>
                <a:cubicBezTo>
                  <a:pt x="650" y="525"/>
                  <a:pt x="682" y="671"/>
                  <a:pt x="684" y="677"/>
                </a:cubicBezTo>
                <a:cubicBezTo>
                  <a:pt x="674" y="734"/>
                  <a:pt x="664" y="790"/>
                  <a:pt x="657" y="848"/>
                </a:cubicBezTo>
                <a:cubicBezTo>
                  <a:pt x="650" y="828"/>
                  <a:pt x="630" y="804"/>
                  <a:pt x="630" y="785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1428750" y="1393825"/>
            <a:ext cx="628650" cy="1635125"/>
          </a:xfrm>
          <a:custGeom>
            <a:avLst/>
            <a:gdLst>
              <a:gd name="T0" fmla="*/ 2147483647 w 396"/>
              <a:gd name="T1" fmla="*/ 2147483647 h 1030"/>
              <a:gd name="T2" fmla="*/ 0 w 396"/>
              <a:gd name="T3" fmla="*/ 2147483647 h 1030"/>
              <a:gd name="T4" fmla="*/ 2147483647 w 396"/>
              <a:gd name="T5" fmla="*/ 2147483647 h 1030"/>
              <a:gd name="T6" fmla="*/ 2147483647 w 396"/>
              <a:gd name="T7" fmla="*/ 2147483647 h 1030"/>
              <a:gd name="T8" fmla="*/ 2147483647 w 396"/>
              <a:gd name="T9" fmla="*/ 2147483647 h 1030"/>
              <a:gd name="T10" fmla="*/ 2147483647 w 396"/>
              <a:gd name="T11" fmla="*/ 2147483647 h 1030"/>
              <a:gd name="T12" fmla="*/ 2147483647 w 396"/>
              <a:gd name="T13" fmla="*/ 2147483647 h 1030"/>
              <a:gd name="T14" fmla="*/ 2147483647 w 396"/>
              <a:gd name="T15" fmla="*/ 2147483647 h 1030"/>
              <a:gd name="T16" fmla="*/ 2147483647 w 396"/>
              <a:gd name="T17" fmla="*/ 2147483647 h 1030"/>
              <a:gd name="T18" fmla="*/ 2147483647 w 396"/>
              <a:gd name="T19" fmla="*/ 2147483647 h 1030"/>
              <a:gd name="T20" fmla="*/ 2147483647 w 396"/>
              <a:gd name="T21" fmla="*/ 2147483647 h 1030"/>
              <a:gd name="T22" fmla="*/ 2147483647 w 396"/>
              <a:gd name="T23" fmla="*/ 2147483647 h 1030"/>
              <a:gd name="T24" fmla="*/ 2147483647 w 396"/>
              <a:gd name="T25" fmla="*/ 2147483647 h 1030"/>
              <a:gd name="T26" fmla="*/ 2147483647 w 396"/>
              <a:gd name="T27" fmla="*/ 2147483647 h 1030"/>
              <a:gd name="T28" fmla="*/ 2147483647 w 396"/>
              <a:gd name="T29" fmla="*/ 2147483647 h 1030"/>
              <a:gd name="T30" fmla="*/ 2147483647 w 396"/>
              <a:gd name="T31" fmla="*/ 2147483647 h 1030"/>
              <a:gd name="T32" fmla="*/ 2147483647 w 396"/>
              <a:gd name="T33" fmla="*/ 2147483647 h 1030"/>
              <a:gd name="T34" fmla="*/ 2147483647 w 396"/>
              <a:gd name="T35" fmla="*/ 2147483647 h 1030"/>
              <a:gd name="T36" fmla="*/ 2147483647 w 396"/>
              <a:gd name="T37" fmla="*/ 2147483647 h 1030"/>
              <a:gd name="T38" fmla="*/ 2147483647 w 396"/>
              <a:gd name="T39" fmla="*/ 2147483647 h 1030"/>
              <a:gd name="T40" fmla="*/ 2147483647 w 396"/>
              <a:gd name="T41" fmla="*/ 2147483647 h 1030"/>
              <a:gd name="T42" fmla="*/ 2147483647 w 396"/>
              <a:gd name="T43" fmla="*/ 2147483647 h 1030"/>
              <a:gd name="T44" fmla="*/ 2147483647 w 396"/>
              <a:gd name="T45" fmla="*/ 2147483647 h 1030"/>
              <a:gd name="T46" fmla="*/ 2147483647 w 396"/>
              <a:gd name="T47" fmla="*/ 2147483647 h 1030"/>
              <a:gd name="T48" fmla="*/ 2147483647 w 396"/>
              <a:gd name="T49" fmla="*/ 2147483647 h 1030"/>
              <a:gd name="T50" fmla="*/ 2147483647 w 396"/>
              <a:gd name="T51" fmla="*/ 2147483647 h 1030"/>
              <a:gd name="T52" fmla="*/ 2147483647 w 396"/>
              <a:gd name="T53" fmla="*/ 2147483647 h 1030"/>
              <a:gd name="T54" fmla="*/ 2147483647 w 396"/>
              <a:gd name="T55" fmla="*/ 2147483647 h 1030"/>
              <a:gd name="T56" fmla="*/ 2147483647 w 396"/>
              <a:gd name="T57" fmla="*/ 2147483647 h 1030"/>
              <a:gd name="T58" fmla="*/ 2147483647 w 396"/>
              <a:gd name="T59" fmla="*/ 2147483647 h 1030"/>
              <a:gd name="T60" fmla="*/ 2147483647 w 396"/>
              <a:gd name="T61" fmla="*/ 2147483647 h 1030"/>
              <a:gd name="T62" fmla="*/ 2147483647 w 396"/>
              <a:gd name="T63" fmla="*/ 2147483647 h 1030"/>
              <a:gd name="T64" fmla="*/ 2147483647 w 396"/>
              <a:gd name="T65" fmla="*/ 2147483647 h 103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1030"/>
              <a:gd name="T101" fmla="*/ 396 w 396"/>
              <a:gd name="T102" fmla="*/ 1030 h 103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1030">
                <a:moveTo>
                  <a:pt x="63" y="931"/>
                </a:moveTo>
                <a:cubicBezTo>
                  <a:pt x="92" y="844"/>
                  <a:pt x="52" y="694"/>
                  <a:pt x="0" y="616"/>
                </a:cubicBezTo>
                <a:cubicBezTo>
                  <a:pt x="3" y="568"/>
                  <a:pt x="2" y="520"/>
                  <a:pt x="9" y="472"/>
                </a:cubicBezTo>
                <a:cubicBezTo>
                  <a:pt x="10" y="463"/>
                  <a:pt x="13" y="491"/>
                  <a:pt x="18" y="499"/>
                </a:cubicBezTo>
                <a:cubicBezTo>
                  <a:pt x="70" y="592"/>
                  <a:pt x="43" y="519"/>
                  <a:pt x="63" y="580"/>
                </a:cubicBezTo>
                <a:cubicBezTo>
                  <a:pt x="66" y="511"/>
                  <a:pt x="67" y="442"/>
                  <a:pt x="72" y="373"/>
                </a:cubicBezTo>
                <a:cubicBezTo>
                  <a:pt x="77" y="308"/>
                  <a:pt x="77" y="322"/>
                  <a:pt x="99" y="355"/>
                </a:cubicBezTo>
                <a:cubicBezTo>
                  <a:pt x="111" y="413"/>
                  <a:pt x="135" y="467"/>
                  <a:pt x="144" y="526"/>
                </a:cubicBezTo>
                <a:cubicBezTo>
                  <a:pt x="148" y="550"/>
                  <a:pt x="150" y="574"/>
                  <a:pt x="153" y="598"/>
                </a:cubicBezTo>
                <a:cubicBezTo>
                  <a:pt x="156" y="619"/>
                  <a:pt x="162" y="682"/>
                  <a:pt x="162" y="661"/>
                </a:cubicBezTo>
                <a:cubicBezTo>
                  <a:pt x="162" y="605"/>
                  <a:pt x="153" y="534"/>
                  <a:pt x="135" y="481"/>
                </a:cubicBezTo>
                <a:cubicBezTo>
                  <a:pt x="125" y="400"/>
                  <a:pt x="70" y="0"/>
                  <a:pt x="153" y="166"/>
                </a:cubicBezTo>
                <a:cubicBezTo>
                  <a:pt x="174" y="269"/>
                  <a:pt x="200" y="370"/>
                  <a:pt x="225" y="472"/>
                </a:cubicBezTo>
                <a:cubicBezTo>
                  <a:pt x="228" y="388"/>
                  <a:pt x="229" y="304"/>
                  <a:pt x="234" y="220"/>
                </a:cubicBezTo>
                <a:cubicBezTo>
                  <a:pt x="236" y="186"/>
                  <a:pt x="261" y="121"/>
                  <a:pt x="261" y="121"/>
                </a:cubicBezTo>
                <a:cubicBezTo>
                  <a:pt x="305" y="187"/>
                  <a:pt x="288" y="243"/>
                  <a:pt x="297" y="328"/>
                </a:cubicBezTo>
                <a:cubicBezTo>
                  <a:pt x="300" y="356"/>
                  <a:pt x="310" y="382"/>
                  <a:pt x="315" y="409"/>
                </a:cubicBezTo>
                <a:cubicBezTo>
                  <a:pt x="330" y="489"/>
                  <a:pt x="316" y="438"/>
                  <a:pt x="342" y="517"/>
                </a:cubicBezTo>
                <a:cubicBezTo>
                  <a:pt x="350" y="540"/>
                  <a:pt x="360" y="589"/>
                  <a:pt x="360" y="589"/>
                </a:cubicBezTo>
                <a:cubicBezTo>
                  <a:pt x="351" y="592"/>
                  <a:pt x="340" y="591"/>
                  <a:pt x="333" y="598"/>
                </a:cubicBezTo>
                <a:cubicBezTo>
                  <a:pt x="315" y="616"/>
                  <a:pt x="333" y="652"/>
                  <a:pt x="315" y="598"/>
                </a:cubicBezTo>
                <a:cubicBezTo>
                  <a:pt x="321" y="666"/>
                  <a:pt x="317" y="681"/>
                  <a:pt x="333" y="733"/>
                </a:cubicBezTo>
                <a:cubicBezTo>
                  <a:pt x="347" y="781"/>
                  <a:pt x="396" y="970"/>
                  <a:pt x="396" y="1021"/>
                </a:cubicBezTo>
                <a:cubicBezTo>
                  <a:pt x="396" y="1030"/>
                  <a:pt x="371" y="877"/>
                  <a:pt x="369" y="868"/>
                </a:cubicBezTo>
                <a:cubicBezTo>
                  <a:pt x="365" y="853"/>
                  <a:pt x="364" y="838"/>
                  <a:pt x="360" y="823"/>
                </a:cubicBezTo>
                <a:cubicBezTo>
                  <a:pt x="348" y="775"/>
                  <a:pt x="337" y="727"/>
                  <a:pt x="324" y="679"/>
                </a:cubicBezTo>
                <a:cubicBezTo>
                  <a:pt x="319" y="661"/>
                  <a:pt x="306" y="625"/>
                  <a:pt x="306" y="625"/>
                </a:cubicBezTo>
                <a:cubicBezTo>
                  <a:pt x="294" y="721"/>
                  <a:pt x="290" y="817"/>
                  <a:pt x="279" y="913"/>
                </a:cubicBezTo>
                <a:cubicBezTo>
                  <a:pt x="264" y="823"/>
                  <a:pt x="232" y="685"/>
                  <a:pt x="180" y="607"/>
                </a:cubicBezTo>
                <a:cubicBezTo>
                  <a:pt x="129" y="684"/>
                  <a:pt x="163" y="774"/>
                  <a:pt x="135" y="859"/>
                </a:cubicBezTo>
                <a:cubicBezTo>
                  <a:pt x="119" y="1017"/>
                  <a:pt x="125" y="946"/>
                  <a:pt x="135" y="886"/>
                </a:cubicBezTo>
                <a:cubicBezTo>
                  <a:pt x="138" y="871"/>
                  <a:pt x="141" y="856"/>
                  <a:pt x="144" y="841"/>
                </a:cubicBezTo>
                <a:cubicBezTo>
                  <a:pt x="157" y="881"/>
                  <a:pt x="189" y="941"/>
                  <a:pt x="189" y="985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Freeform 12"/>
          <p:cNvSpPr>
            <a:spLocks/>
          </p:cNvSpPr>
          <p:nvPr/>
        </p:nvSpPr>
        <p:spPr bwMode="auto">
          <a:xfrm>
            <a:off x="2143125" y="2443163"/>
            <a:ext cx="385763" cy="628650"/>
          </a:xfrm>
          <a:custGeom>
            <a:avLst/>
            <a:gdLst>
              <a:gd name="T0" fmla="*/ 0 w 243"/>
              <a:gd name="T1" fmla="*/ 2147483647 h 396"/>
              <a:gd name="T2" fmla="*/ 2147483647 w 243"/>
              <a:gd name="T3" fmla="*/ 2147483647 h 396"/>
              <a:gd name="T4" fmla="*/ 2147483647 w 243"/>
              <a:gd name="T5" fmla="*/ 2147483647 h 396"/>
              <a:gd name="T6" fmla="*/ 2147483647 w 243"/>
              <a:gd name="T7" fmla="*/ 2147483647 h 396"/>
              <a:gd name="T8" fmla="*/ 2147483647 w 243"/>
              <a:gd name="T9" fmla="*/ 2147483647 h 396"/>
              <a:gd name="T10" fmla="*/ 2147483647 w 243"/>
              <a:gd name="T11" fmla="*/ 0 h 396"/>
              <a:gd name="T12" fmla="*/ 2147483647 w 243"/>
              <a:gd name="T13" fmla="*/ 2147483647 h 396"/>
              <a:gd name="T14" fmla="*/ 2147483647 w 243"/>
              <a:gd name="T15" fmla="*/ 2147483647 h 3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3"/>
              <a:gd name="T25" fmla="*/ 0 h 396"/>
              <a:gd name="T26" fmla="*/ 243 w 243"/>
              <a:gd name="T27" fmla="*/ 396 h 3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3" h="396">
                <a:moveTo>
                  <a:pt x="0" y="396"/>
                </a:moveTo>
                <a:cubicBezTo>
                  <a:pt x="57" y="310"/>
                  <a:pt x="38" y="152"/>
                  <a:pt x="45" y="54"/>
                </a:cubicBezTo>
                <a:cubicBezTo>
                  <a:pt x="71" y="158"/>
                  <a:pt x="93" y="272"/>
                  <a:pt x="108" y="378"/>
                </a:cubicBezTo>
                <a:cubicBezTo>
                  <a:pt x="118" y="349"/>
                  <a:pt x="153" y="297"/>
                  <a:pt x="153" y="297"/>
                </a:cubicBezTo>
                <a:cubicBezTo>
                  <a:pt x="172" y="220"/>
                  <a:pt x="182" y="138"/>
                  <a:pt x="207" y="63"/>
                </a:cubicBezTo>
                <a:cubicBezTo>
                  <a:pt x="214" y="41"/>
                  <a:pt x="227" y="22"/>
                  <a:pt x="234" y="0"/>
                </a:cubicBezTo>
                <a:cubicBezTo>
                  <a:pt x="237" y="111"/>
                  <a:pt x="243" y="222"/>
                  <a:pt x="243" y="333"/>
                </a:cubicBezTo>
                <a:cubicBezTo>
                  <a:pt x="243" y="389"/>
                  <a:pt x="230" y="353"/>
                  <a:pt x="225" y="34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Freeform 13"/>
          <p:cNvSpPr>
            <a:spLocks/>
          </p:cNvSpPr>
          <p:nvPr/>
        </p:nvSpPr>
        <p:spPr bwMode="auto">
          <a:xfrm>
            <a:off x="1960563" y="1300163"/>
            <a:ext cx="700087" cy="1185862"/>
          </a:xfrm>
          <a:custGeom>
            <a:avLst/>
            <a:gdLst>
              <a:gd name="T0" fmla="*/ 2147483647 w 441"/>
              <a:gd name="T1" fmla="*/ 2147483647 h 747"/>
              <a:gd name="T2" fmla="*/ 2147483647 w 441"/>
              <a:gd name="T3" fmla="*/ 2147483647 h 747"/>
              <a:gd name="T4" fmla="*/ 2147483647 w 441"/>
              <a:gd name="T5" fmla="*/ 2147483647 h 747"/>
              <a:gd name="T6" fmla="*/ 2147483647 w 441"/>
              <a:gd name="T7" fmla="*/ 2147483647 h 747"/>
              <a:gd name="T8" fmla="*/ 2147483647 w 441"/>
              <a:gd name="T9" fmla="*/ 2147483647 h 747"/>
              <a:gd name="T10" fmla="*/ 2147483647 w 441"/>
              <a:gd name="T11" fmla="*/ 2147483647 h 747"/>
              <a:gd name="T12" fmla="*/ 2147483647 w 441"/>
              <a:gd name="T13" fmla="*/ 0 h 747"/>
              <a:gd name="T14" fmla="*/ 2147483647 w 441"/>
              <a:gd name="T15" fmla="*/ 2147483647 h 747"/>
              <a:gd name="T16" fmla="*/ 2147483647 w 441"/>
              <a:gd name="T17" fmla="*/ 2147483647 h 747"/>
              <a:gd name="T18" fmla="*/ 2147483647 w 441"/>
              <a:gd name="T19" fmla="*/ 2147483647 h 747"/>
              <a:gd name="T20" fmla="*/ 2147483647 w 441"/>
              <a:gd name="T21" fmla="*/ 2147483647 h 747"/>
              <a:gd name="T22" fmla="*/ 2147483647 w 441"/>
              <a:gd name="T23" fmla="*/ 2147483647 h 747"/>
              <a:gd name="T24" fmla="*/ 2147483647 w 441"/>
              <a:gd name="T25" fmla="*/ 2147483647 h 747"/>
              <a:gd name="T26" fmla="*/ 2147483647 w 441"/>
              <a:gd name="T27" fmla="*/ 2147483647 h 747"/>
              <a:gd name="T28" fmla="*/ 2147483647 w 441"/>
              <a:gd name="T29" fmla="*/ 2147483647 h 747"/>
              <a:gd name="T30" fmla="*/ 2147483647 w 441"/>
              <a:gd name="T31" fmla="*/ 2147483647 h 747"/>
              <a:gd name="T32" fmla="*/ 2147483647 w 441"/>
              <a:gd name="T33" fmla="*/ 2147483647 h 747"/>
              <a:gd name="T34" fmla="*/ 2147483647 w 441"/>
              <a:gd name="T35" fmla="*/ 2147483647 h 747"/>
              <a:gd name="T36" fmla="*/ 2147483647 w 441"/>
              <a:gd name="T37" fmla="*/ 2147483647 h 747"/>
              <a:gd name="T38" fmla="*/ 2147483647 w 441"/>
              <a:gd name="T39" fmla="*/ 2147483647 h 747"/>
              <a:gd name="T40" fmla="*/ 2147483647 w 441"/>
              <a:gd name="T41" fmla="*/ 2147483647 h 747"/>
              <a:gd name="T42" fmla="*/ 2147483647 w 441"/>
              <a:gd name="T43" fmla="*/ 2147483647 h 747"/>
              <a:gd name="T44" fmla="*/ 2147483647 w 441"/>
              <a:gd name="T45" fmla="*/ 2147483647 h 747"/>
              <a:gd name="T46" fmla="*/ 2147483647 w 441"/>
              <a:gd name="T47" fmla="*/ 2147483647 h 747"/>
              <a:gd name="T48" fmla="*/ 2147483647 w 441"/>
              <a:gd name="T49" fmla="*/ 2147483647 h 747"/>
              <a:gd name="T50" fmla="*/ 2147483647 w 441"/>
              <a:gd name="T51" fmla="*/ 2147483647 h 747"/>
              <a:gd name="T52" fmla="*/ 2147483647 w 441"/>
              <a:gd name="T53" fmla="*/ 2147483647 h 747"/>
              <a:gd name="T54" fmla="*/ 2147483647 w 441"/>
              <a:gd name="T55" fmla="*/ 2147483647 h 747"/>
              <a:gd name="T56" fmla="*/ 2147483647 w 441"/>
              <a:gd name="T57" fmla="*/ 2147483647 h 747"/>
              <a:gd name="T58" fmla="*/ 2147483647 w 441"/>
              <a:gd name="T59" fmla="*/ 2147483647 h 747"/>
              <a:gd name="T60" fmla="*/ 2147483647 w 441"/>
              <a:gd name="T61" fmla="*/ 2147483647 h 747"/>
              <a:gd name="T62" fmla="*/ 2147483647 w 441"/>
              <a:gd name="T63" fmla="*/ 2147483647 h 74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41"/>
              <a:gd name="T97" fmla="*/ 0 h 747"/>
              <a:gd name="T98" fmla="*/ 441 w 441"/>
              <a:gd name="T99" fmla="*/ 747 h 74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41" h="747">
                <a:moveTo>
                  <a:pt x="133" y="711"/>
                </a:moveTo>
                <a:cubicBezTo>
                  <a:pt x="151" y="657"/>
                  <a:pt x="142" y="697"/>
                  <a:pt x="133" y="603"/>
                </a:cubicBezTo>
                <a:cubicBezTo>
                  <a:pt x="128" y="549"/>
                  <a:pt x="129" y="501"/>
                  <a:pt x="115" y="450"/>
                </a:cubicBezTo>
                <a:cubicBezTo>
                  <a:pt x="86" y="345"/>
                  <a:pt x="48" y="253"/>
                  <a:pt x="34" y="144"/>
                </a:cubicBezTo>
                <a:cubicBezTo>
                  <a:pt x="0" y="246"/>
                  <a:pt x="13" y="192"/>
                  <a:pt x="34" y="171"/>
                </a:cubicBezTo>
                <a:cubicBezTo>
                  <a:pt x="42" y="163"/>
                  <a:pt x="52" y="159"/>
                  <a:pt x="61" y="153"/>
                </a:cubicBezTo>
                <a:cubicBezTo>
                  <a:pt x="77" y="104"/>
                  <a:pt x="78" y="51"/>
                  <a:pt x="88" y="0"/>
                </a:cubicBezTo>
                <a:cubicBezTo>
                  <a:pt x="124" y="53"/>
                  <a:pt x="124" y="189"/>
                  <a:pt x="124" y="189"/>
                </a:cubicBezTo>
                <a:cubicBezTo>
                  <a:pt x="127" y="246"/>
                  <a:pt x="129" y="303"/>
                  <a:pt x="133" y="360"/>
                </a:cubicBezTo>
                <a:cubicBezTo>
                  <a:pt x="135" y="390"/>
                  <a:pt x="132" y="421"/>
                  <a:pt x="142" y="450"/>
                </a:cubicBezTo>
                <a:cubicBezTo>
                  <a:pt x="146" y="462"/>
                  <a:pt x="147" y="426"/>
                  <a:pt x="151" y="414"/>
                </a:cubicBezTo>
                <a:cubicBezTo>
                  <a:pt x="156" y="396"/>
                  <a:pt x="163" y="378"/>
                  <a:pt x="169" y="360"/>
                </a:cubicBezTo>
                <a:cubicBezTo>
                  <a:pt x="189" y="299"/>
                  <a:pt x="201" y="234"/>
                  <a:pt x="214" y="171"/>
                </a:cubicBezTo>
                <a:cubicBezTo>
                  <a:pt x="236" y="238"/>
                  <a:pt x="214" y="159"/>
                  <a:pt x="214" y="297"/>
                </a:cubicBezTo>
                <a:cubicBezTo>
                  <a:pt x="214" y="418"/>
                  <a:pt x="238" y="626"/>
                  <a:pt x="268" y="747"/>
                </a:cubicBezTo>
                <a:cubicBezTo>
                  <a:pt x="278" y="718"/>
                  <a:pt x="303" y="695"/>
                  <a:pt x="313" y="666"/>
                </a:cubicBezTo>
                <a:cubicBezTo>
                  <a:pt x="316" y="657"/>
                  <a:pt x="317" y="647"/>
                  <a:pt x="322" y="639"/>
                </a:cubicBezTo>
                <a:cubicBezTo>
                  <a:pt x="333" y="620"/>
                  <a:pt x="358" y="585"/>
                  <a:pt x="358" y="585"/>
                </a:cubicBezTo>
                <a:cubicBezTo>
                  <a:pt x="361" y="594"/>
                  <a:pt x="364" y="603"/>
                  <a:pt x="367" y="612"/>
                </a:cubicBezTo>
                <a:cubicBezTo>
                  <a:pt x="370" y="624"/>
                  <a:pt x="365" y="642"/>
                  <a:pt x="376" y="648"/>
                </a:cubicBezTo>
                <a:cubicBezTo>
                  <a:pt x="384" y="652"/>
                  <a:pt x="378" y="628"/>
                  <a:pt x="385" y="621"/>
                </a:cubicBezTo>
                <a:cubicBezTo>
                  <a:pt x="392" y="614"/>
                  <a:pt x="403" y="615"/>
                  <a:pt x="412" y="612"/>
                </a:cubicBezTo>
                <a:cubicBezTo>
                  <a:pt x="403" y="539"/>
                  <a:pt x="388" y="468"/>
                  <a:pt x="376" y="396"/>
                </a:cubicBezTo>
                <a:cubicBezTo>
                  <a:pt x="384" y="306"/>
                  <a:pt x="402" y="220"/>
                  <a:pt x="430" y="135"/>
                </a:cubicBezTo>
                <a:cubicBezTo>
                  <a:pt x="427" y="111"/>
                  <a:pt x="441" y="76"/>
                  <a:pt x="421" y="63"/>
                </a:cubicBezTo>
                <a:cubicBezTo>
                  <a:pt x="405" y="52"/>
                  <a:pt x="414" y="101"/>
                  <a:pt x="403" y="117"/>
                </a:cubicBezTo>
                <a:cubicBezTo>
                  <a:pt x="397" y="126"/>
                  <a:pt x="389" y="134"/>
                  <a:pt x="385" y="144"/>
                </a:cubicBezTo>
                <a:cubicBezTo>
                  <a:pt x="373" y="170"/>
                  <a:pt x="367" y="198"/>
                  <a:pt x="358" y="225"/>
                </a:cubicBezTo>
                <a:cubicBezTo>
                  <a:pt x="355" y="235"/>
                  <a:pt x="344" y="242"/>
                  <a:pt x="340" y="252"/>
                </a:cubicBezTo>
                <a:cubicBezTo>
                  <a:pt x="332" y="269"/>
                  <a:pt x="328" y="288"/>
                  <a:pt x="322" y="306"/>
                </a:cubicBezTo>
                <a:cubicBezTo>
                  <a:pt x="311" y="338"/>
                  <a:pt x="295" y="405"/>
                  <a:pt x="295" y="405"/>
                </a:cubicBezTo>
                <a:cubicBezTo>
                  <a:pt x="292" y="396"/>
                  <a:pt x="286" y="378"/>
                  <a:pt x="286" y="37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Freeform 14"/>
          <p:cNvSpPr>
            <a:spLocks/>
          </p:cNvSpPr>
          <p:nvPr/>
        </p:nvSpPr>
        <p:spPr bwMode="auto">
          <a:xfrm>
            <a:off x="2657475" y="1254125"/>
            <a:ext cx="657225" cy="1709738"/>
          </a:xfrm>
          <a:custGeom>
            <a:avLst/>
            <a:gdLst>
              <a:gd name="T0" fmla="*/ 0 w 414"/>
              <a:gd name="T1" fmla="*/ 2147483647 h 1077"/>
              <a:gd name="T2" fmla="*/ 2147483647 w 414"/>
              <a:gd name="T3" fmla="*/ 2147483647 h 1077"/>
              <a:gd name="T4" fmla="*/ 2147483647 w 414"/>
              <a:gd name="T5" fmla="*/ 2147483647 h 1077"/>
              <a:gd name="T6" fmla="*/ 2147483647 w 414"/>
              <a:gd name="T7" fmla="*/ 2147483647 h 1077"/>
              <a:gd name="T8" fmla="*/ 2147483647 w 414"/>
              <a:gd name="T9" fmla="*/ 2147483647 h 1077"/>
              <a:gd name="T10" fmla="*/ 2147483647 w 414"/>
              <a:gd name="T11" fmla="*/ 2147483647 h 1077"/>
              <a:gd name="T12" fmla="*/ 2147483647 w 414"/>
              <a:gd name="T13" fmla="*/ 2147483647 h 1077"/>
              <a:gd name="T14" fmla="*/ 2147483647 w 414"/>
              <a:gd name="T15" fmla="*/ 2147483647 h 1077"/>
              <a:gd name="T16" fmla="*/ 2147483647 w 414"/>
              <a:gd name="T17" fmla="*/ 2147483647 h 1077"/>
              <a:gd name="T18" fmla="*/ 2147483647 w 414"/>
              <a:gd name="T19" fmla="*/ 2147483647 h 1077"/>
              <a:gd name="T20" fmla="*/ 2147483647 w 414"/>
              <a:gd name="T21" fmla="*/ 2147483647 h 1077"/>
              <a:gd name="T22" fmla="*/ 2147483647 w 414"/>
              <a:gd name="T23" fmla="*/ 2147483647 h 1077"/>
              <a:gd name="T24" fmla="*/ 2147483647 w 414"/>
              <a:gd name="T25" fmla="*/ 2147483647 h 1077"/>
              <a:gd name="T26" fmla="*/ 2147483647 w 414"/>
              <a:gd name="T27" fmla="*/ 2147483647 h 1077"/>
              <a:gd name="T28" fmla="*/ 2147483647 w 414"/>
              <a:gd name="T29" fmla="*/ 2147483647 h 1077"/>
              <a:gd name="T30" fmla="*/ 2147483647 w 414"/>
              <a:gd name="T31" fmla="*/ 2147483647 h 1077"/>
              <a:gd name="T32" fmla="*/ 2147483647 w 414"/>
              <a:gd name="T33" fmla="*/ 2147483647 h 1077"/>
              <a:gd name="T34" fmla="*/ 2147483647 w 414"/>
              <a:gd name="T35" fmla="*/ 2147483647 h 1077"/>
              <a:gd name="T36" fmla="*/ 2147483647 w 414"/>
              <a:gd name="T37" fmla="*/ 2147483647 h 1077"/>
              <a:gd name="T38" fmla="*/ 2147483647 w 414"/>
              <a:gd name="T39" fmla="*/ 2147483647 h 1077"/>
              <a:gd name="T40" fmla="*/ 2147483647 w 414"/>
              <a:gd name="T41" fmla="*/ 2147483647 h 1077"/>
              <a:gd name="T42" fmla="*/ 2147483647 w 414"/>
              <a:gd name="T43" fmla="*/ 2147483647 h 1077"/>
              <a:gd name="T44" fmla="*/ 2147483647 w 414"/>
              <a:gd name="T45" fmla="*/ 2147483647 h 1077"/>
              <a:gd name="T46" fmla="*/ 2147483647 w 414"/>
              <a:gd name="T47" fmla="*/ 2147483647 h 1077"/>
              <a:gd name="T48" fmla="*/ 2147483647 w 414"/>
              <a:gd name="T49" fmla="*/ 2147483647 h 1077"/>
              <a:gd name="T50" fmla="*/ 2147483647 w 414"/>
              <a:gd name="T51" fmla="*/ 2147483647 h 1077"/>
              <a:gd name="T52" fmla="*/ 2147483647 w 414"/>
              <a:gd name="T53" fmla="*/ 2147483647 h 1077"/>
              <a:gd name="T54" fmla="*/ 2147483647 w 414"/>
              <a:gd name="T55" fmla="*/ 2147483647 h 1077"/>
              <a:gd name="T56" fmla="*/ 2147483647 w 414"/>
              <a:gd name="T57" fmla="*/ 2147483647 h 1077"/>
              <a:gd name="T58" fmla="*/ 2147483647 w 414"/>
              <a:gd name="T59" fmla="*/ 2147483647 h 1077"/>
              <a:gd name="T60" fmla="*/ 2147483647 w 414"/>
              <a:gd name="T61" fmla="*/ 2147483647 h 1077"/>
              <a:gd name="T62" fmla="*/ 2147483647 w 414"/>
              <a:gd name="T63" fmla="*/ 2147483647 h 1077"/>
              <a:gd name="T64" fmla="*/ 2147483647 w 414"/>
              <a:gd name="T65" fmla="*/ 2147483647 h 1077"/>
              <a:gd name="T66" fmla="*/ 2147483647 w 414"/>
              <a:gd name="T67" fmla="*/ 2147483647 h 1077"/>
              <a:gd name="T68" fmla="*/ 2147483647 w 414"/>
              <a:gd name="T69" fmla="*/ 2147483647 h 1077"/>
              <a:gd name="T70" fmla="*/ 2147483647 w 414"/>
              <a:gd name="T71" fmla="*/ 2147483647 h 1077"/>
              <a:gd name="T72" fmla="*/ 2147483647 w 414"/>
              <a:gd name="T73" fmla="*/ 2147483647 h 1077"/>
              <a:gd name="T74" fmla="*/ 2147483647 w 414"/>
              <a:gd name="T75" fmla="*/ 2147483647 h 107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14"/>
              <a:gd name="T115" fmla="*/ 0 h 1077"/>
              <a:gd name="T116" fmla="*/ 414 w 414"/>
              <a:gd name="T117" fmla="*/ 1077 h 107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14" h="1077">
                <a:moveTo>
                  <a:pt x="0" y="407"/>
                </a:moveTo>
                <a:cubicBezTo>
                  <a:pt x="34" y="356"/>
                  <a:pt x="54" y="281"/>
                  <a:pt x="54" y="218"/>
                </a:cubicBezTo>
                <a:cubicBezTo>
                  <a:pt x="54" y="206"/>
                  <a:pt x="48" y="242"/>
                  <a:pt x="45" y="254"/>
                </a:cubicBezTo>
                <a:cubicBezTo>
                  <a:pt x="42" y="290"/>
                  <a:pt x="36" y="326"/>
                  <a:pt x="36" y="362"/>
                </a:cubicBezTo>
                <a:cubicBezTo>
                  <a:pt x="36" y="377"/>
                  <a:pt x="45" y="392"/>
                  <a:pt x="45" y="407"/>
                </a:cubicBezTo>
                <a:cubicBezTo>
                  <a:pt x="45" y="485"/>
                  <a:pt x="27" y="563"/>
                  <a:pt x="27" y="641"/>
                </a:cubicBezTo>
                <a:cubicBezTo>
                  <a:pt x="27" y="656"/>
                  <a:pt x="33" y="611"/>
                  <a:pt x="36" y="596"/>
                </a:cubicBezTo>
                <a:cubicBezTo>
                  <a:pt x="39" y="557"/>
                  <a:pt x="39" y="518"/>
                  <a:pt x="45" y="479"/>
                </a:cubicBezTo>
                <a:cubicBezTo>
                  <a:pt x="54" y="422"/>
                  <a:pt x="85" y="365"/>
                  <a:pt x="99" y="308"/>
                </a:cubicBezTo>
                <a:cubicBezTo>
                  <a:pt x="118" y="65"/>
                  <a:pt x="142" y="0"/>
                  <a:pt x="108" y="101"/>
                </a:cubicBezTo>
                <a:cubicBezTo>
                  <a:pt x="111" y="209"/>
                  <a:pt x="113" y="317"/>
                  <a:pt x="117" y="425"/>
                </a:cubicBezTo>
                <a:cubicBezTo>
                  <a:pt x="119" y="500"/>
                  <a:pt x="119" y="575"/>
                  <a:pt x="126" y="650"/>
                </a:cubicBezTo>
                <a:cubicBezTo>
                  <a:pt x="127" y="659"/>
                  <a:pt x="132" y="632"/>
                  <a:pt x="135" y="623"/>
                </a:cubicBezTo>
                <a:cubicBezTo>
                  <a:pt x="139" y="610"/>
                  <a:pt x="146" y="574"/>
                  <a:pt x="153" y="560"/>
                </a:cubicBezTo>
                <a:cubicBezTo>
                  <a:pt x="190" y="485"/>
                  <a:pt x="214" y="407"/>
                  <a:pt x="234" y="326"/>
                </a:cubicBezTo>
                <a:cubicBezTo>
                  <a:pt x="237" y="314"/>
                  <a:pt x="227" y="350"/>
                  <a:pt x="225" y="362"/>
                </a:cubicBezTo>
                <a:cubicBezTo>
                  <a:pt x="222" y="377"/>
                  <a:pt x="219" y="392"/>
                  <a:pt x="216" y="407"/>
                </a:cubicBezTo>
                <a:cubicBezTo>
                  <a:pt x="210" y="440"/>
                  <a:pt x="204" y="473"/>
                  <a:pt x="198" y="506"/>
                </a:cubicBezTo>
                <a:cubicBezTo>
                  <a:pt x="192" y="545"/>
                  <a:pt x="186" y="584"/>
                  <a:pt x="180" y="623"/>
                </a:cubicBezTo>
                <a:cubicBezTo>
                  <a:pt x="176" y="707"/>
                  <a:pt x="149" y="901"/>
                  <a:pt x="180" y="794"/>
                </a:cubicBezTo>
                <a:cubicBezTo>
                  <a:pt x="183" y="782"/>
                  <a:pt x="184" y="769"/>
                  <a:pt x="189" y="758"/>
                </a:cubicBezTo>
                <a:cubicBezTo>
                  <a:pt x="193" y="748"/>
                  <a:pt x="201" y="740"/>
                  <a:pt x="207" y="731"/>
                </a:cubicBezTo>
                <a:cubicBezTo>
                  <a:pt x="220" y="680"/>
                  <a:pt x="247" y="634"/>
                  <a:pt x="270" y="587"/>
                </a:cubicBezTo>
                <a:cubicBezTo>
                  <a:pt x="293" y="542"/>
                  <a:pt x="315" y="488"/>
                  <a:pt x="351" y="452"/>
                </a:cubicBezTo>
                <a:cubicBezTo>
                  <a:pt x="367" y="405"/>
                  <a:pt x="372" y="372"/>
                  <a:pt x="414" y="344"/>
                </a:cubicBezTo>
                <a:cubicBezTo>
                  <a:pt x="381" y="394"/>
                  <a:pt x="360" y="452"/>
                  <a:pt x="333" y="506"/>
                </a:cubicBezTo>
                <a:cubicBezTo>
                  <a:pt x="329" y="514"/>
                  <a:pt x="329" y="525"/>
                  <a:pt x="324" y="533"/>
                </a:cubicBezTo>
                <a:cubicBezTo>
                  <a:pt x="313" y="552"/>
                  <a:pt x="288" y="587"/>
                  <a:pt x="288" y="587"/>
                </a:cubicBezTo>
                <a:cubicBezTo>
                  <a:pt x="269" y="662"/>
                  <a:pt x="220" y="725"/>
                  <a:pt x="189" y="794"/>
                </a:cubicBezTo>
                <a:cubicBezTo>
                  <a:pt x="158" y="864"/>
                  <a:pt x="136" y="945"/>
                  <a:pt x="117" y="1019"/>
                </a:cubicBezTo>
                <a:cubicBezTo>
                  <a:pt x="108" y="1016"/>
                  <a:pt x="96" y="1017"/>
                  <a:pt x="90" y="1010"/>
                </a:cubicBezTo>
                <a:cubicBezTo>
                  <a:pt x="82" y="1000"/>
                  <a:pt x="93" y="974"/>
                  <a:pt x="81" y="974"/>
                </a:cubicBezTo>
                <a:cubicBezTo>
                  <a:pt x="77" y="974"/>
                  <a:pt x="60" y="1077"/>
                  <a:pt x="63" y="1064"/>
                </a:cubicBezTo>
                <a:cubicBezTo>
                  <a:pt x="70" y="1034"/>
                  <a:pt x="81" y="974"/>
                  <a:pt x="81" y="974"/>
                </a:cubicBezTo>
                <a:cubicBezTo>
                  <a:pt x="95" y="551"/>
                  <a:pt x="70" y="652"/>
                  <a:pt x="117" y="794"/>
                </a:cubicBezTo>
                <a:cubicBezTo>
                  <a:pt x="114" y="842"/>
                  <a:pt x="120" y="891"/>
                  <a:pt x="108" y="938"/>
                </a:cubicBezTo>
                <a:cubicBezTo>
                  <a:pt x="105" y="951"/>
                  <a:pt x="97" y="914"/>
                  <a:pt x="90" y="902"/>
                </a:cubicBezTo>
                <a:cubicBezTo>
                  <a:pt x="70" y="868"/>
                  <a:pt x="72" y="887"/>
                  <a:pt x="72" y="866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Freeform 16"/>
          <p:cNvSpPr>
            <a:spLocks/>
          </p:cNvSpPr>
          <p:nvPr/>
        </p:nvSpPr>
        <p:spPr bwMode="auto">
          <a:xfrm>
            <a:off x="1709738" y="1728788"/>
            <a:ext cx="1397000" cy="1314450"/>
          </a:xfrm>
          <a:custGeom>
            <a:avLst/>
            <a:gdLst>
              <a:gd name="T0" fmla="*/ 2147483647 w 880"/>
              <a:gd name="T1" fmla="*/ 2147483647 h 828"/>
              <a:gd name="T2" fmla="*/ 2147483647 w 880"/>
              <a:gd name="T3" fmla="*/ 2147483647 h 828"/>
              <a:gd name="T4" fmla="*/ 2147483647 w 880"/>
              <a:gd name="T5" fmla="*/ 2147483647 h 828"/>
              <a:gd name="T6" fmla="*/ 2147483647 w 880"/>
              <a:gd name="T7" fmla="*/ 2147483647 h 828"/>
              <a:gd name="T8" fmla="*/ 2147483647 w 880"/>
              <a:gd name="T9" fmla="*/ 2147483647 h 828"/>
              <a:gd name="T10" fmla="*/ 2147483647 w 880"/>
              <a:gd name="T11" fmla="*/ 2147483647 h 828"/>
              <a:gd name="T12" fmla="*/ 2147483647 w 880"/>
              <a:gd name="T13" fmla="*/ 2147483647 h 828"/>
              <a:gd name="T14" fmla="*/ 2147483647 w 880"/>
              <a:gd name="T15" fmla="*/ 2147483647 h 828"/>
              <a:gd name="T16" fmla="*/ 2147483647 w 880"/>
              <a:gd name="T17" fmla="*/ 2147483647 h 828"/>
              <a:gd name="T18" fmla="*/ 2147483647 w 880"/>
              <a:gd name="T19" fmla="*/ 2147483647 h 828"/>
              <a:gd name="T20" fmla="*/ 2147483647 w 880"/>
              <a:gd name="T21" fmla="*/ 2147483647 h 828"/>
              <a:gd name="T22" fmla="*/ 2147483647 w 880"/>
              <a:gd name="T23" fmla="*/ 2147483647 h 828"/>
              <a:gd name="T24" fmla="*/ 2147483647 w 880"/>
              <a:gd name="T25" fmla="*/ 2147483647 h 828"/>
              <a:gd name="T26" fmla="*/ 2147483647 w 880"/>
              <a:gd name="T27" fmla="*/ 2147483647 h 828"/>
              <a:gd name="T28" fmla="*/ 2147483647 w 880"/>
              <a:gd name="T29" fmla="*/ 2147483647 h 828"/>
              <a:gd name="T30" fmla="*/ 2147483647 w 880"/>
              <a:gd name="T31" fmla="*/ 2147483647 h 828"/>
              <a:gd name="T32" fmla="*/ 2147483647 w 880"/>
              <a:gd name="T33" fmla="*/ 2147483647 h 828"/>
              <a:gd name="T34" fmla="*/ 2147483647 w 880"/>
              <a:gd name="T35" fmla="*/ 2147483647 h 828"/>
              <a:gd name="T36" fmla="*/ 2147483647 w 880"/>
              <a:gd name="T37" fmla="*/ 2147483647 h 828"/>
              <a:gd name="T38" fmla="*/ 2147483647 w 880"/>
              <a:gd name="T39" fmla="*/ 2147483647 h 828"/>
              <a:gd name="T40" fmla="*/ 2147483647 w 880"/>
              <a:gd name="T41" fmla="*/ 2147483647 h 828"/>
              <a:gd name="T42" fmla="*/ 2147483647 w 880"/>
              <a:gd name="T43" fmla="*/ 2147483647 h 828"/>
              <a:gd name="T44" fmla="*/ 2147483647 w 880"/>
              <a:gd name="T45" fmla="*/ 2147483647 h 828"/>
              <a:gd name="T46" fmla="*/ 2147483647 w 880"/>
              <a:gd name="T47" fmla="*/ 2147483647 h 8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80"/>
              <a:gd name="T73" fmla="*/ 0 h 828"/>
              <a:gd name="T74" fmla="*/ 880 w 880"/>
              <a:gd name="T75" fmla="*/ 828 h 82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80" h="828">
                <a:moveTo>
                  <a:pt x="39" y="756"/>
                </a:moveTo>
                <a:cubicBezTo>
                  <a:pt x="94" y="591"/>
                  <a:pt x="0" y="387"/>
                  <a:pt x="102" y="234"/>
                </a:cubicBezTo>
                <a:cubicBezTo>
                  <a:pt x="108" y="480"/>
                  <a:pt x="111" y="611"/>
                  <a:pt x="165" y="828"/>
                </a:cubicBezTo>
                <a:cubicBezTo>
                  <a:pt x="196" y="734"/>
                  <a:pt x="195" y="486"/>
                  <a:pt x="201" y="378"/>
                </a:cubicBezTo>
                <a:cubicBezTo>
                  <a:pt x="192" y="245"/>
                  <a:pt x="184" y="205"/>
                  <a:pt x="201" y="63"/>
                </a:cubicBezTo>
                <a:cubicBezTo>
                  <a:pt x="202" y="54"/>
                  <a:pt x="206" y="81"/>
                  <a:pt x="210" y="90"/>
                </a:cubicBezTo>
                <a:cubicBezTo>
                  <a:pt x="215" y="102"/>
                  <a:pt x="223" y="113"/>
                  <a:pt x="228" y="126"/>
                </a:cubicBezTo>
                <a:cubicBezTo>
                  <a:pt x="265" y="224"/>
                  <a:pt x="205" y="98"/>
                  <a:pt x="255" y="198"/>
                </a:cubicBezTo>
                <a:cubicBezTo>
                  <a:pt x="266" y="252"/>
                  <a:pt x="278" y="306"/>
                  <a:pt x="291" y="360"/>
                </a:cubicBezTo>
                <a:cubicBezTo>
                  <a:pt x="310" y="285"/>
                  <a:pt x="332" y="211"/>
                  <a:pt x="345" y="135"/>
                </a:cubicBezTo>
                <a:cubicBezTo>
                  <a:pt x="349" y="300"/>
                  <a:pt x="337" y="526"/>
                  <a:pt x="381" y="702"/>
                </a:cubicBezTo>
                <a:cubicBezTo>
                  <a:pt x="438" y="617"/>
                  <a:pt x="436" y="520"/>
                  <a:pt x="480" y="432"/>
                </a:cubicBezTo>
                <a:cubicBezTo>
                  <a:pt x="490" y="371"/>
                  <a:pt x="511" y="301"/>
                  <a:pt x="534" y="243"/>
                </a:cubicBezTo>
                <a:cubicBezTo>
                  <a:pt x="552" y="61"/>
                  <a:pt x="529" y="227"/>
                  <a:pt x="561" y="99"/>
                </a:cubicBezTo>
                <a:cubicBezTo>
                  <a:pt x="564" y="87"/>
                  <a:pt x="566" y="75"/>
                  <a:pt x="570" y="63"/>
                </a:cubicBezTo>
                <a:cubicBezTo>
                  <a:pt x="575" y="45"/>
                  <a:pt x="588" y="9"/>
                  <a:pt x="588" y="9"/>
                </a:cubicBezTo>
                <a:cubicBezTo>
                  <a:pt x="624" y="154"/>
                  <a:pt x="588" y="0"/>
                  <a:pt x="606" y="369"/>
                </a:cubicBezTo>
                <a:cubicBezTo>
                  <a:pt x="611" y="477"/>
                  <a:pt x="648" y="587"/>
                  <a:pt x="669" y="693"/>
                </a:cubicBezTo>
                <a:cubicBezTo>
                  <a:pt x="707" y="636"/>
                  <a:pt x="720" y="577"/>
                  <a:pt x="741" y="513"/>
                </a:cubicBezTo>
                <a:cubicBezTo>
                  <a:pt x="756" y="468"/>
                  <a:pt x="771" y="423"/>
                  <a:pt x="786" y="378"/>
                </a:cubicBezTo>
                <a:cubicBezTo>
                  <a:pt x="792" y="360"/>
                  <a:pt x="793" y="340"/>
                  <a:pt x="804" y="324"/>
                </a:cubicBezTo>
                <a:cubicBezTo>
                  <a:pt x="810" y="315"/>
                  <a:pt x="818" y="307"/>
                  <a:pt x="822" y="297"/>
                </a:cubicBezTo>
                <a:cubicBezTo>
                  <a:pt x="840" y="256"/>
                  <a:pt x="843" y="225"/>
                  <a:pt x="867" y="189"/>
                </a:cubicBezTo>
                <a:cubicBezTo>
                  <a:pt x="880" y="241"/>
                  <a:pt x="867" y="351"/>
                  <a:pt x="867" y="351"/>
                </a:cubicBezTo>
              </a:path>
            </a:pathLst>
          </a:custGeom>
          <a:noFill/>
          <a:ln w="38100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Freeform 17"/>
          <p:cNvSpPr>
            <a:spLocks/>
          </p:cNvSpPr>
          <p:nvPr/>
        </p:nvSpPr>
        <p:spPr bwMode="auto">
          <a:xfrm>
            <a:off x="1700213" y="4171950"/>
            <a:ext cx="1085850" cy="1285875"/>
          </a:xfrm>
          <a:custGeom>
            <a:avLst/>
            <a:gdLst>
              <a:gd name="T0" fmla="*/ 2147483647 w 684"/>
              <a:gd name="T1" fmla="*/ 2147483647 h 810"/>
              <a:gd name="T2" fmla="*/ 2147483647 w 684"/>
              <a:gd name="T3" fmla="*/ 2147483647 h 810"/>
              <a:gd name="T4" fmla="*/ 2147483647 w 684"/>
              <a:gd name="T5" fmla="*/ 2147483647 h 810"/>
              <a:gd name="T6" fmla="*/ 2147483647 w 684"/>
              <a:gd name="T7" fmla="*/ 2147483647 h 810"/>
              <a:gd name="T8" fmla="*/ 2147483647 w 684"/>
              <a:gd name="T9" fmla="*/ 2147483647 h 810"/>
              <a:gd name="T10" fmla="*/ 2147483647 w 684"/>
              <a:gd name="T11" fmla="*/ 2147483647 h 810"/>
              <a:gd name="T12" fmla="*/ 2147483647 w 684"/>
              <a:gd name="T13" fmla="*/ 2147483647 h 810"/>
              <a:gd name="T14" fmla="*/ 2147483647 w 684"/>
              <a:gd name="T15" fmla="*/ 2147483647 h 810"/>
              <a:gd name="T16" fmla="*/ 2147483647 w 684"/>
              <a:gd name="T17" fmla="*/ 2147483647 h 810"/>
              <a:gd name="T18" fmla="*/ 2147483647 w 684"/>
              <a:gd name="T19" fmla="*/ 2147483647 h 810"/>
              <a:gd name="T20" fmla="*/ 2147483647 w 684"/>
              <a:gd name="T21" fmla="*/ 2147483647 h 810"/>
              <a:gd name="T22" fmla="*/ 2147483647 w 684"/>
              <a:gd name="T23" fmla="*/ 2147483647 h 810"/>
              <a:gd name="T24" fmla="*/ 2147483647 w 684"/>
              <a:gd name="T25" fmla="*/ 2147483647 h 810"/>
              <a:gd name="T26" fmla="*/ 2147483647 w 684"/>
              <a:gd name="T27" fmla="*/ 2147483647 h 810"/>
              <a:gd name="T28" fmla="*/ 2147483647 w 684"/>
              <a:gd name="T29" fmla="*/ 2147483647 h 810"/>
              <a:gd name="T30" fmla="*/ 2147483647 w 684"/>
              <a:gd name="T31" fmla="*/ 2147483647 h 810"/>
              <a:gd name="T32" fmla="*/ 2147483647 w 684"/>
              <a:gd name="T33" fmla="*/ 2147483647 h 810"/>
              <a:gd name="T34" fmla="*/ 2147483647 w 684"/>
              <a:gd name="T35" fmla="*/ 2147483647 h 810"/>
              <a:gd name="T36" fmla="*/ 2147483647 w 684"/>
              <a:gd name="T37" fmla="*/ 2147483647 h 810"/>
              <a:gd name="T38" fmla="*/ 2147483647 w 684"/>
              <a:gd name="T39" fmla="*/ 2147483647 h 810"/>
              <a:gd name="T40" fmla="*/ 2147483647 w 684"/>
              <a:gd name="T41" fmla="*/ 2147483647 h 810"/>
              <a:gd name="T42" fmla="*/ 2147483647 w 684"/>
              <a:gd name="T43" fmla="*/ 2147483647 h 810"/>
              <a:gd name="T44" fmla="*/ 2147483647 w 684"/>
              <a:gd name="T45" fmla="*/ 2147483647 h 810"/>
              <a:gd name="T46" fmla="*/ 2147483647 w 684"/>
              <a:gd name="T47" fmla="*/ 2147483647 h 810"/>
              <a:gd name="T48" fmla="*/ 2147483647 w 684"/>
              <a:gd name="T49" fmla="*/ 2147483647 h 810"/>
              <a:gd name="T50" fmla="*/ 2147483647 w 684"/>
              <a:gd name="T51" fmla="*/ 2147483647 h 810"/>
              <a:gd name="T52" fmla="*/ 2147483647 w 684"/>
              <a:gd name="T53" fmla="*/ 2147483647 h 810"/>
              <a:gd name="T54" fmla="*/ 2147483647 w 684"/>
              <a:gd name="T55" fmla="*/ 2147483647 h 810"/>
              <a:gd name="T56" fmla="*/ 2147483647 w 684"/>
              <a:gd name="T57" fmla="*/ 2147483647 h 810"/>
              <a:gd name="T58" fmla="*/ 2147483647 w 684"/>
              <a:gd name="T59" fmla="*/ 2147483647 h 810"/>
              <a:gd name="T60" fmla="*/ 2147483647 w 684"/>
              <a:gd name="T61" fmla="*/ 2147483647 h 810"/>
              <a:gd name="T62" fmla="*/ 2147483647 w 684"/>
              <a:gd name="T63" fmla="*/ 2147483647 h 810"/>
              <a:gd name="T64" fmla="*/ 2147483647 w 684"/>
              <a:gd name="T65" fmla="*/ 0 h 810"/>
              <a:gd name="T66" fmla="*/ 2147483647 w 684"/>
              <a:gd name="T67" fmla="*/ 2147483647 h 810"/>
              <a:gd name="T68" fmla="*/ 2147483647 w 684"/>
              <a:gd name="T69" fmla="*/ 2147483647 h 810"/>
              <a:gd name="T70" fmla="*/ 0 w 684"/>
              <a:gd name="T71" fmla="*/ 2147483647 h 81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84"/>
              <a:gd name="T109" fmla="*/ 0 h 810"/>
              <a:gd name="T110" fmla="*/ 684 w 684"/>
              <a:gd name="T111" fmla="*/ 810 h 81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84" h="810">
                <a:moveTo>
                  <a:pt x="324" y="765"/>
                </a:moveTo>
                <a:cubicBezTo>
                  <a:pt x="329" y="673"/>
                  <a:pt x="333" y="592"/>
                  <a:pt x="351" y="504"/>
                </a:cubicBezTo>
                <a:cubicBezTo>
                  <a:pt x="354" y="465"/>
                  <a:pt x="355" y="426"/>
                  <a:pt x="360" y="387"/>
                </a:cubicBezTo>
                <a:cubicBezTo>
                  <a:pt x="361" y="378"/>
                  <a:pt x="361" y="356"/>
                  <a:pt x="369" y="360"/>
                </a:cubicBezTo>
                <a:cubicBezTo>
                  <a:pt x="374" y="363"/>
                  <a:pt x="396" y="476"/>
                  <a:pt x="396" y="477"/>
                </a:cubicBezTo>
                <a:cubicBezTo>
                  <a:pt x="408" y="529"/>
                  <a:pt x="429" y="574"/>
                  <a:pt x="450" y="621"/>
                </a:cubicBezTo>
                <a:cubicBezTo>
                  <a:pt x="467" y="658"/>
                  <a:pt x="473" y="700"/>
                  <a:pt x="486" y="738"/>
                </a:cubicBezTo>
                <a:cubicBezTo>
                  <a:pt x="489" y="726"/>
                  <a:pt x="494" y="714"/>
                  <a:pt x="495" y="702"/>
                </a:cubicBezTo>
                <a:cubicBezTo>
                  <a:pt x="517" y="433"/>
                  <a:pt x="489" y="486"/>
                  <a:pt x="531" y="612"/>
                </a:cubicBezTo>
                <a:cubicBezTo>
                  <a:pt x="536" y="626"/>
                  <a:pt x="549" y="636"/>
                  <a:pt x="558" y="648"/>
                </a:cubicBezTo>
                <a:cubicBezTo>
                  <a:pt x="567" y="684"/>
                  <a:pt x="574" y="707"/>
                  <a:pt x="594" y="738"/>
                </a:cubicBezTo>
                <a:cubicBezTo>
                  <a:pt x="653" y="718"/>
                  <a:pt x="634" y="653"/>
                  <a:pt x="639" y="594"/>
                </a:cubicBezTo>
                <a:cubicBezTo>
                  <a:pt x="661" y="660"/>
                  <a:pt x="652" y="630"/>
                  <a:pt x="666" y="684"/>
                </a:cubicBezTo>
                <a:cubicBezTo>
                  <a:pt x="669" y="714"/>
                  <a:pt x="670" y="744"/>
                  <a:pt x="675" y="774"/>
                </a:cubicBezTo>
                <a:cubicBezTo>
                  <a:pt x="676" y="783"/>
                  <a:pt x="684" y="810"/>
                  <a:pt x="684" y="801"/>
                </a:cubicBezTo>
                <a:cubicBezTo>
                  <a:pt x="684" y="659"/>
                  <a:pt x="670" y="589"/>
                  <a:pt x="576" y="495"/>
                </a:cubicBezTo>
                <a:cubicBezTo>
                  <a:pt x="561" y="480"/>
                  <a:pt x="554" y="461"/>
                  <a:pt x="549" y="441"/>
                </a:cubicBezTo>
                <a:cubicBezTo>
                  <a:pt x="542" y="417"/>
                  <a:pt x="531" y="369"/>
                  <a:pt x="531" y="369"/>
                </a:cubicBezTo>
                <a:cubicBezTo>
                  <a:pt x="528" y="327"/>
                  <a:pt x="531" y="284"/>
                  <a:pt x="522" y="243"/>
                </a:cubicBezTo>
                <a:cubicBezTo>
                  <a:pt x="519" y="228"/>
                  <a:pt x="516" y="273"/>
                  <a:pt x="513" y="288"/>
                </a:cubicBezTo>
                <a:cubicBezTo>
                  <a:pt x="507" y="312"/>
                  <a:pt x="501" y="336"/>
                  <a:pt x="495" y="360"/>
                </a:cubicBezTo>
                <a:cubicBezTo>
                  <a:pt x="492" y="372"/>
                  <a:pt x="486" y="396"/>
                  <a:pt x="486" y="396"/>
                </a:cubicBezTo>
                <a:cubicBezTo>
                  <a:pt x="444" y="333"/>
                  <a:pt x="492" y="413"/>
                  <a:pt x="459" y="324"/>
                </a:cubicBezTo>
                <a:cubicBezTo>
                  <a:pt x="447" y="291"/>
                  <a:pt x="426" y="260"/>
                  <a:pt x="414" y="225"/>
                </a:cubicBezTo>
                <a:cubicBezTo>
                  <a:pt x="391" y="259"/>
                  <a:pt x="388" y="293"/>
                  <a:pt x="378" y="333"/>
                </a:cubicBezTo>
                <a:cubicBezTo>
                  <a:pt x="330" y="285"/>
                  <a:pt x="321" y="228"/>
                  <a:pt x="288" y="171"/>
                </a:cubicBezTo>
                <a:cubicBezTo>
                  <a:pt x="283" y="162"/>
                  <a:pt x="274" y="154"/>
                  <a:pt x="270" y="144"/>
                </a:cubicBezTo>
                <a:cubicBezTo>
                  <a:pt x="262" y="127"/>
                  <a:pt x="252" y="90"/>
                  <a:pt x="252" y="90"/>
                </a:cubicBezTo>
                <a:cubicBezTo>
                  <a:pt x="239" y="128"/>
                  <a:pt x="224" y="158"/>
                  <a:pt x="216" y="198"/>
                </a:cubicBezTo>
                <a:cubicBezTo>
                  <a:pt x="187" y="154"/>
                  <a:pt x="174" y="113"/>
                  <a:pt x="144" y="72"/>
                </a:cubicBezTo>
                <a:cubicBezTo>
                  <a:pt x="123" y="10"/>
                  <a:pt x="146" y="66"/>
                  <a:pt x="126" y="117"/>
                </a:cubicBezTo>
                <a:cubicBezTo>
                  <a:pt x="122" y="126"/>
                  <a:pt x="122" y="98"/>
                  <a:pt x="117" y="90"/>
                </a:cubicBezTo>
                <a:cubicBezTo>
                  <a:pt x="96" y="59"/>
                  <a:pt x="66" y="32"/>
                  <a:pt x="45" y="0"/>
                </a:cubicBezTo>
                <a:cubicBezTo>
                  <a:pt x="39" y="12"/>
                  <a:pt x="32" y="24"/>
                  <a:pt x="27" y="36"/>
                </a:cubicBezTo>
                <a:cubicBezTo>
                  <a:pt x="23" y="45"/>
                  <a:pt x="27" y="60"/>
                  <a:pt x="18" y="63"/>
                </a:cubicBezTo>
                <a:cubicBezTo>
                  <a:pt x="10" y="66"/>
                  <a:pt x="6" y="51"/>
                  <a:pt x="0" y="45"/>
                </a:cubicBezTo>
              </a:path>
            </a:pathLst>
          </a:custGeom>
          <a:noFill/>
          <a:ln w="38100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Text Box 18"/>
          <p:cNvSpPr txBox="1">
            <a:spLocks noChangeArrowheads="1"/>
          </p:cNvSpPr>
          <p:nvPr/>
        </p:nvSpPr>
        <p:spPr bwMode="auto">
          <a:xfrm>
            <a:off x="1331913" y="3054350"/>
            <a:ext cx="127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>
                <a:solidFill>
                  <a:srgbClr val="000066"/>
                </a:solidFill>
                <a:latin typeface="Arial Black" pitchFamily="34" charset="0"/>
              </a:rPr>
              <a:t>Selah</a:t>
            </a:r>
          </a:p>
        </p:txBody>
      </p:sp>
      <p:sp>
        <p:nvSpPr>
          <p:cNvPr id="22546" name="Text Box 19"/>
          <p:cNvSpPr txBox="1">
            <a:spLocks noChangeArrowheads="1"/>
          </p:cNvSpPr>
          <p:nvPr/>
        </p:nvSpPr>
        <p:spPr bwMode="auto">
          <a:xfrm>
            <a:off x="2530475" y="5589588"/>
            <a:ext cx="1033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 dirty="0" err="1">
                <a:ln>
                  <a:solidFill>
                    <a:schemeClr val="bg1"/>
                  </a:solidFill>
                </a:ln>
                <a:solidFill>
                  <a:srgbClr val="008000"/>
                </a:solidFill>
                <a:latin typeface="Arial Black" pitchFamily="34" charset="0"/>
              </a:rPr>
              <a:t>Tzur</a:t>
            </a:r>
            <a:endParaRPr lang="en-AU" sz="2800" dirty="0">
              <a:ln>
                <a:solidFill>
                  <a:schemeClr val="bg1"/>
                </a:solidFill>
              </a:ln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6453" name="WordArt 21"/>
          <p:cNvSpPr>
            <a:spLocks noChangeArrowheads="1" noChangeShapeType="1" noTextEdit="1"/>
          </p:cNvSpPr>
          <p:nvPr/>
        </p:nvSpPr>
        <p:spPr bwMode="auto">
          <a:xfrm>
            <a:off x="3276600" y="2565400"/>
            <a:ext cx="22098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Immortality</a:t>
            </a:r>
          </a:p>
        </p:txBody>
      </p:sp>
      <p:sp>
        <p:nvSpPr>
          <p:cNvPr id="146454" name="WordArt 22"/>
          <p:cNvSpPr>
            <a:spLocks noChangeArrowheads="1" noChangeShapeType="1" noTextEdit="1"/>
          </p:cNvSpPr>
          <p:nvPr/>
        </p:nvSpPr>
        <p:spPr bwMode="auto">
          <a:xfrm>
            <a:off x="284163" y="5578475"/>
            <a:ext cx="1984375" cy="10906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Mortality</a:t>
            </a:r>
          </a:p>
        </p:txBody>
      </p:sp>
      <p:sp>
        <p:nvSpPr>
          <p:cNvPr id="146455" name="AutoShape 23"/>
          <p:cNvSpPr>
            <a:spLocks noChangeArrowheads="1"/>
          </p:cNvSpPr>
          <p:nvPr/>
        </p:nvSpPr>
        <p:spPr bwMode="auto">
          <a:xfrm rot="906897">
            <a:off x="3059113" y="4149725"/>
            <a:ext cx="2017712" cy="863600"/>
          </a:xfrm>
          <a:prstGeom prst="rightArrow">
            <a:avLst>
              <a:gd name="adj1" fmla="val 50000"/>
              <a:gd name="adj2" fmla="val 58410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2800">
                <a:solidFill>
                  <a:srgbClr val="000000"/>
                </a:solidFill>
                <a:latin typeface="Impact" pitchFamily="34" charset="0"/>
              </a:rPr>
              <a:t>Gideon</a:t>
            </a:r>
          </a:p>
        </p:txBody>
      </p:sp>
      <p:sp>
        <p:nvSpPr>
          <p:cNvPr id="146456" name="AutoShape 24"/>
          <p:cNvSpPr>
            <a:spLocks noChangeArrowheads="1"/>
          </p:cNvSpPr>
          <p:nvPr/>
        </p:nvSpPr>
        <p:spPr bwMode="auto">
          <a:xfrm rot="-839295">
            <a:off x="1258888" y="1412875"/>
            <a:ext cx="2416175" cy="917575"/>
          </a:xfrm>
          <a:prstGeom prst="leftArrow">
            <a:avLst>
              <a:gd name="adj1" fmla="val 50000"/>
              <a:gd name="adj2" fmla="val 65830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2800">
                <a:solidFill>
                  <a:srgbClr val="000000"/>
                </a:solidFill>
                <a:latin typeface="Impact" pitchFamily="34" charset="0"/>
              </a:rPr>
              <a:t>The Angel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53" grpId="0"/>
      <p:bldP spid="146454" grpId="0"/>
      <p:bldP spid="146455" grpId="0" animBg="1"/>
      <p:bldP spid="1464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508625" y="834450"/>
            <a:ext cx="3167063" cy="5545138"/>
          </a:xfrm>
        </p:spPr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AU" sz="3200" dirty="0" smtClean="0">
                <a:solidFill>
                  <a:srgbClr val="00FF00"/>
                </a:solidFill>
                <a:latin typeface="Bookman Old Style" pitchFamily="18" charset="0"/>
              </a:rPr>
              <a:t>“Then the angel of Yahweh departed out of his sight.”</a:t>
            </a:r>
          </a:p>
          <a:p>
            <a:pPr algn="ctr" eaLnBrk="1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AU" sz="3200" b="0" dirty="0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latin typeface="Arial Black" pitchFamily="34" charset="0"/>
              </a:rPr>
              <a:t>Gideon builds the Yahweh-Shalom altar on the winepress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292725" y="41565"/>
            <a:ext cx="3851275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000" dirty="0" smtClean="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Judges 6:21</a:t>
            </a:r>
          </a:p>
        </p:txBody>
      </p:sp>
      <p:pic>
        <p:nvPicPr>
          <p:cNvPr id="27653" name="Picture 4" descr="Gideon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100013"/>
            <a:ext cx="5295900" cy="699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Freeform 5"/>
          <p:cNvSpPr>
            <a:spLocks/>
          </p:cNvSpPr>
          <p:nvPr/>
        </p:nvSpPr>
        <p:spPr bwMode="auto">
          <a:xfrm>
            <a:off x="1671638" y="5237163"/>
            <a:ext cx="554037" cy="554037"/>
          </a:xfrm>
          <a:custGeom>
            <a:avLst/>
            <a:gdLst>
              <a:gd name="T0" fmla="*/ 0 w 402"/>
              <a:gd name="T1" fmla="*/ 2147483647 h 425"/>
              <a:gd name="T2" fmla="*/ 2147483647 w 402"/>
              <a:gd name="T3" fmla="*/ 2147483647 h 425"/>
              <a:gd name="T4" fmla="*/ 2147483647 w 402"/>
              <a:gd name="T5" fmla="*/ 0 h 425"/>
              <a:gd name="T6" fmla="*/ 2147483647 w 402"/>
              <a:gd name="T7" fmla="*/ 2147483647 h 425"/>
              <a:gd name="T8" fmla="*/ 2147483647 w 402"/>
              <a:gd name="T9" fmla="*/ 2147483647 h 425"/>
              <a:gd name="T10" fmla="*/ 2147483647 w 402"/>
              <a:gd name="T11" fmla="*/ 2147483647 h 425"/>
              <a:gd name="T12" fmla="*/ 2147483647 w 402"/>
              <a:gd name="T13" fmla="*/ 2147483647 h 425"/>
              <a:gd name="T14" fmla="*/ 2147483647 w 402"/>
              <a:gd name="T15" fmla="*/ 2147483647 h 425"/>
              <a:gd name="T16" fmla="*/ 2147483647 w 402"/>
              <a:gd name="T17" fmla="*/ 2147483647 h 425"/>
              <a:gd name="T18" fmla="*/ 2147483647 w 402"/>
              <a:gd name="T19" fmla="*/ 2147483647 h 425"/>
              <a:gd name="T20" fmla="*/ 2147483647 w 402"/>
              <a:gd name="T21" fmla="*/ 2147483647 h 425"/>
              <a:gd name="T22" fmla="*/ 2147483647 w 402"/>
              <a:gd name="T23" fmla="*/ 2147483647 h 425"/>
              <a:gd name="T24" fmla="*/ 2147483647 w 402"/>
              <a:gd name="T25" fmla="*/ 2147483647 h 425"/>
              <a:gd name="T26" fmla="*/ 2147483647 w 402"/>
              <a:gd name="T27" fmla="*/ 2147483647 h 425"/>
              <a:gd name="T28" fmla="*/ 2147483647 w 402"/>
              <a:gd name="T29" fmla="*/ 2147483647 h 425"/>
              <a:gd name="T30" fmla="*/ 2147483647 w 402"/>
              <a:gd name="T31" fmla="*/ 2147483647 h 425"/>
              <a:gd name="T32" fmla="*/ 2147483647 w 402"/>
              <a:gd name="T33" fmla="*/ 2147483647 h 425"/>
              <a:gd name="T34" fmla="*/ 2147483647 w 402"/>
              <a:gd name="T35" fmla="*/ 2147483647 h 425"/>
              <a:gd name="T36" fmla="*/ 2147483647 w 402"/>
              <a:gd name="T37" fmla="*/ 2147483647 h 425"/>
              <a:gd name="T38" fmla="*/ 2147483647 w 402"/>
              <a:gd name="T39" fmla="*/ 2147483647 h 4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02"/>
              <a:gd name="T61" fmla="*/ 0 h 425"/>
              <a:gd name="T62" fmla="*/ 402 w 402"/>
              <a:gd name="T63" fmla="*/ 425 h 42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02" h="425">
                <a:moveTo>
                  <a:pt x="0" y="387"/>
                </a:moveTo>
                <a:cubicBezTo>
                  <a:pt x="51" y="311"/>
                  <a:pt x="25" y="172"/>
                  <a:pt x="36" y="81"/>
                </a:cubicBezTo>
                <a:cubicBezTo>
                  <a:pt x="40" y="50"/>
                  <a:pt x="81" y="0"/>
                  <a:pt x="81" y="0"/>
                </a:cubicBezTo>
                <a:cubicBezTo>
                  <a:pt x="84" y="69"/>
                  <a:pt x="85" y="138"/>
                  <a:pt x="90" y="207"/>
                </a:cubicBezTo>
                <a:cubicBezTo>
                  <a:pt x="91" y="216"/>
                  <a:pt x="97" y="225"/>
                  <a:pt x="99" y="234"/>
                </a:cubicBezTo>
                <a:cubicBezTo>
                  <a:pt x="116" y="319"/>
                  <a:pt x="99" y="271"/>
                  <a:pt x="117" y="333"/>
                </a:cubicBezTo>
                <a:cubicBezTo>
                  <a:pt x="120" y="342"/>
                  <a:pt x="126" y="369"/>
                  <a:pt x="126" y="360"/>
                </a:cubicBezTo>
                <a:cubicBezTo>
                  <a:pt x="126" y="348"/>
                  <a:pt x="120" y="336"/>
                  <a:pt x="117" y="324"/>
                </a:cubicBezTo>
                <a:cubicBezTo>
                  <a:pt x="123" y="209"/>
                  <a:pt x="127" y="131"/>
                  <a:pt x="162" y="27"/>
                </a:cubicBezTo>
                <a:cubicBezTo>
                  <a:pt x="177" y="73"/>
                  <a:pt x="183" y="113"/>
                  <a:pt x="189" y="162"/>
                </a:cubicBezTo>
                <a:cubicBezTo>
                  <a:pt x="192" y="222"/>
                  <a:pt x="187" y="283"/>
                  <a:pt x="198" y="342"/>
                </a:cubicBezTo>
                <a:cubicBezTo>
                  <a:pt x="203" y="369"/>
                  <a:pt x="203" y="288"/>
                  <a:pt x="207" y="261"/>
                </a:cubicBezTo>
                <a:cubicBezTo>
                  <a:pt x="209" y="247"/>
                  <a:pt x="217" y="206"/>
                  <a:pt x="225" y="189"/>
                </a:cubicBezTo>
                <a:cubicBezTo>
                  <a:pt x="230" y="179"/>
                  <a:pt x="237" y="171"/>
                  <a:pt x="243" y="162"/>
                </a:cubicBezTo>
                <a:cubicBezTo>
                  <a:pt x="264" y="225"/>
                  <a:pt x="266" y="295"/>
                  <a:pt x="279" y="360"/>
                </a:cubicBezTo>
                <a:cubicBezTo>
                  <a:pt x="292" y="280"/>
                  <a:pt x="300" y="221"/>
                  <a:pt x="306" y="135"/>
                </a:cubicBezTo>
                <a:cubicBezTo>
                  <a:pt x="347" y="196"/>
                  <a:pt x="348" y="273"/>
                  <a:pt x="369" y="342"/>
                </a:cubicBezTo>
                <a:cubicBezTo>
                  <a:pt x="373" y="355"/>
                  <a:pt x="382" y="365"/>
                  <a:pt x="387" y="378"/>
                </a:cubicBezTo>
                <a:cubicBezTo>
                  <a:pt x="391" y="390"/>
                  <a:pt x="402" y="425"/>
                  <a:pt x="396" y="414"/>
                </a:cubicBezTo>
                <a:cubicBezTo>
                  <a:pt x="377" y="376"/>
                  <a:pt x="378" y="376"/>
                  <a:pt x="378" y="35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Freeform 6"/>
          <p:cNvSpPr>
            <a:spLocks/>
          </p:cNvSpPr>
          <p:nvPr/>
        </p:nvSpPr>
        <p:spPr bwMode="auto">
          <a:xfrm>
            <a:off x="1403350" y="4581525"/>
            <a:ext cx="941388" cy="1106488"/>
          </a:xfrm>
          <a:custGeom>
            <a:avLst/>
            <a:gdLst>
              <a:gd name="T0" fmla="*/ 0 w 684"/>
              <a:gd name="T1" fmla="*/ 2147483647 h 848"/>
              <a:gd name="T2" fmla="*/ 2147483647 w 684"/>
              <a:gd name="T3" fmla="*/ 2147483647 h 848"/>
              <a:gd name="T4" fmla="*/ 2147483647 w 684"/>
              <a:gd name="T5" fmla="*/ 2147483647 h 848"/>
              <a:gd name="T6" fmla="*/ 2147483647 w 684"/>
              <a:gd name="T7" fmla="*/ 2147483647 h 848"/>
              <a:gd name="T8" fmla="*/ 2147483647 w 684"/>
              <a:gd name="T9" fmla="*/ 2147483647 h 848"/>
              <a:gd name="T10" fmla="*/ 2147483647 w 684"/>
              <a:gd name="T11" fmla="*/ 2147483647 h 848"/>
              <a:gd name="T12" fmla="*/ 2147483647 w 684"/>
              <a:gd name="T13" fmla="*/ 2147483647 h 848"/>
              <a:gd name="T14" fmla="*/ 2147483647 w 684"/>
              <a:gd name="T15" fmla="*/ 2147483647 h 848"/>
              <a:gd name="T16" fmla="*/ 2147483647 w 684"/>
              <a:gd name="T17" fmla="*/ 2147483647 h 848"/>
              <a:gd name="T18" fmla="*/ 2147483647 w 684"/>
              <a:gd name="T19" fmla="*/ 2147483647 h 848"/>
              <a:gd name="T20" fmla="*/ 2147483647 w 684"/>
              <a:gd name="T21" fmla="*/ 2147483647 h 848"/>
              <a:gd name="T22" fmla="*/ 2147483647 w 684"/>
              <a:gd name="T23" fmla="*/ 2147483647 h 848"/>
              <a:gd name="T24" fmla="*/ 2147483647 w 684"/>
              <a:gd name="T25" fmla="*/ 2147483647 h 848"/>
              <a:gd name="T26" fmla="*/ 2147483647 w 684"/>
              <a:gd name="T27" fmla="*/ 2147483647 h 848"/>
              <a:gd name="T28" fmla="*/ 2147483647 w 684"/>
              <a:gd name="T29" fmla="*/ 2147483647 h 848"/>
              <a:gd name="T30" fmla="*/ 2147483647 w 684"/>
              <a:gd name="T31" fmla="*/ 2147483647 h 848"/>
              <a:gd name="T32" fmla="*/ 2147483647 w 684"/>
              <a:gd name="T33" fmla="*/ 2147483647 h 848"/>
              <a:gd name="T34" fmla="*/ 2147483647 w 684"/>
              <a:gd name="T35" fmla="*/ 2147483647 h 848"/>
              <a:gd name="T36" fmla="*/ 2147483647 w 684"/>
              <a:gd name="T37" fmla="*/ 2147483647 h 848"/>
              <a:gd name="T38" fmla="*/ 2147483647 w 684"/>
              <a:gd name="T39" fmla="*/ 2147483647 h 848"/>
              <a:gd name="T40" fmla="*/ 2147483647 w 684"/>
              <a:gd name="T41" fmla="*/ 2147483647 h 848"/>
              <a:gd name="T42" fmla="*/ 2147483647 w 684"/>
              <a:gd name="T43" fmla="*/ 2147483647 h 848"/>
              <a:gd name="T44" fmla="*/ 2147483647 w 684"/>
              <a:gd name="T45" fmla="*/ 2147483647 h 848"/>
              <a:gd name="T46" fmla="*/ 2147483647 w 684"/>
              <a:gd name="T47" fmla="*/ 2147483647 h 848"/>
              <a:gd name="T48" fmla="*/ 2147483647 w 684"/>
              <a:gd name="T49" fmla="*/ 2147483647 h 848"/>
              <a:gd name="T50" fmla="*/ 2147483647 w 684"/>
              <a:gd name="T51" fmla="*/ 2147483647 h 848"/>
              <a:gd name="T52" fmla="*/ 2147483647 w 684"/>
              <a:gd name="T53" fmla="*/ 2147483647 h 848"/>
              <a:gd name="T54" fmla="*/ 2147483647 w 684"/>
              <a:gd name="T55" fmla="*/ 2147483647 h 848"/>
              <a:gd name="T56" fmla="*/ 2147483647 w 684"/>
              <a:gd name="T57" fmla="*/ 2147483647 h 848"/>
              <a:gd name="T58" fmla="*/ 2147483647 w 684"/>
              <a:gd name="T59" fmla="*/ 2147483647 h 848"/>
              <a:gd name="T60" fmla="*/ 2147483647 w 684"/>
              <a:gd name="T61" fmla="*/ 2147483647 h 848"/>
              <a:gd name="T62" fmla="*/ 2147483647 w 684"/>
              <a:gd name="T63" fmla="*/ 2147483647 h 848"/>
              <a:gd name="T64" fmla="*/ 2147483647 w 684"/>
              <a:gd name="T65" fmla="*/ 2147483647 h 848"/>
              <a:gd name="T66" fmla="*/ 2147483647 w 684"/>
              <a:gd name="T67" fmla="*/ 2147483647 h 848"/>
              <a:gd name="T68" fmla="*/ 2147483647 w 684"/>
              <a:gd name="T69" fmla="*/ 2147483647 h 8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84"/>
              <a:gd name="T106" fmla="*/ 0 h 848"/>
              <a:gd name="T107" fmla="*/ 684 w 684"/>
              <a:gd name="T108" fmla="*/ 848 h 8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84" h="848">
                <a:moveTo>
                  <a:pt x="0" y="191"/>
                </a:moveTo>
                <a:cubicBezTo>
                  <a:pt x="15" y="145"/>
                  <a:pt x="27" y="137"/>
                  <a:pt x="36" y="83"/>
                </a:cubicBezTo>
                <a:cubicBezTo>
                  <a:pt x="57" y="147"/>
                  <a:pt x="43" y="121"/>
                  <a:pt x="72" y="164"/>
                </a:cubicBezTo>
                <a:cubicBezTo>
                  <a:pt x="89" y="232"/>
                  <a:pt x="80" y="188"/>
                  <a:pt x="108" y="146"/>
                </a:cubicBezTo>
                <a:cubicBezTo>
                  <a:pt x="111" y="125"/>
                  <a:pt x="113" y="104"/>
                  <a:pt x="117" y="83"/>
                </a:cubicBezTo>
                <a:cubicBezTo>
                  <a:pt x="119" y="71"/>
                  <a:pt x="116" y="40"/>
                  <a:pt x="126" y="47"/>
                </a:cubicBezTo>
                <a:cubicBezTo>
                  <a:pt x="142" y="58"/>
                  <a:pt x="141" y="82"/>
                  <a:pt x="144" y="101"/>
                </a:cubicBezTo>
                <a:cubicBezTo>
                  <a:pt x="156" y="171"/>
                  <a:pt x="157" y="240"/>
                  <a:pt x="180" y="308"/>
                </a:cubicBezTo>
                <a:cubicBezTo>
                  <a:pt x="192" y="209"/>
                  <a:pt x="202" y="106"/>
                  <a:pt x="234" y="11"/>
                </a:cubicBezTo>
                <a:cubicBezTo>
                  <a:pt x="258" y="84"/>
                  <a:pt x="234" y="0"/>
                  <a:pt x="234" y="164"/>
                </a:cubicBezTo>
                <a:cubicBezTo>
                  <a:pt x="234" y="206"/>
                  <a:pt x="240" y="248"/>
                  <a:pt x="243" y="290"/>
                </a:cubicBezTo>
                <a:cubicBezTo>
                  <a:pt x="252" y="263"/>
                  <a:pt x="261" y="236"/>
                  <a:pt x="270" y="209"/>
                </a:cubicBezTo>
                <a:cubicBezTo>
                  <a:pt x="273" y="200"/>
                  <a:pt x="279" y="182"/>
                  <a:pt x="279" y="182"/>
                </a:cubicBezTo>
                <a:cubicBezTo>
                  <a:pt x="285" y="191"/>
                  <a:pt x="292" y="199"/>
                  <a:pt x="297" y="209"/>
                </a:cubicBezTo>
                <a:cubicBezTo>
                  <a:pt x="301" y="217"/>
                  <a:pt x="297" y="236"/>
                  <a:pt x="306" y="236"/>
                </a:cubicBezTo>
                <a:cubicBezTo>
                  <a:pt x="315" y="236"/>
                  <a:pt x="313" y="218"/>
                  <a:pt x="315" y="209"/>
                </a:cubicBezTo>
                <a:cubicBezTo>
                  <a:pt x="319" y="194"/>
                  <a:pt x="321" y="179"/>
                  <a:pt x="324" y="164"/>
                </a:cubicBezTo>
                <a:cubicBezTo>
                  <a:pt x="351" y="191"/>
                  <a:pt x="366" y="209"/>
                  <a:pt x="378" y="245"/>
                </a:cubicBezTo>
                <a:cubicBezTo>
                  <a:pt x="381" y="266"/>
                  <a:pt x="372" y="293"/>
                  <a:pt x="387" y="308"/>
                </a:cubicBezTo>
                <a:cubicBezTo>
                  <a:pt x="398" y="319"/>
                  <a:pt x="383" y="271"/>
                  <a:pt x="396" y="263"/>
                </a:cubicBezTo>
                <a:cubicBezTo>
                  <a:pt x="406" y="257"/>
                  <a:pt x="423" y="316"/>
                  <a:pt x="423" y="317"/>
                </a:cubicBezTo>
                <a:cubicBezTo>
                  <a:pt x="426" y="338"/>
                  <a:pt x="419" y="363"/>
                  <a:pt x="432" y="380"/>
                </a:cubicBezTo>
                <a:cubicBezTo>
                  <a:pt x="439" y="388"/>
                  <a:pt x="452" y="370"/>
                  <a:pt x="459" y="362"/>
                </a:cubicBezTo>
                <a:cubicBezTo>
                  <a:pt x="473" y="346"/>
                  <a:pt x="488" y="329"/>
                  <a:pt x="495" y="308"/>
                </a:cubicBezTo>
                <a:cubicBezTo>
                  <a:pt x="501" y="290"/>
                  <a:pt x="513" y="254"/>
                  <a:pt x="513" y="254"/>
                </a:cubicBezTo>
                <a:cubicBezTo>
                  <a:pt x="520" y="374"/>
                  <a:pt x="514" y="495"/>
                  <a:pt x="531" y="614"/>
                </a:cubicBezTo>
                <a:cubicBezTo>
                  <a:pt x="533" y="625"/>
                  <a:pt x="542" y="595"/>
                  <a:pt x="549" y="587"/>
                </a:cubicBezTo>
                <a:cubicBezTo>
                  <a:pt x="557" y="577"/>
                  <a:pt x="567" y="569"/>
                  <a:pt x="576" y="560"/>
                </a:cubicBezTo>
                <a:cubicBezTo>
                  <a:pt x="604" y="602"/>
                  <a:pt x="602" y="624"/>
                  <a:pt x="612" y="677"/>
                </a:cubicBezTo>
                <a:cubicBezTo>
                  <a:pt x="614" y="689"/>
                  <a:pt x="621" y="701"/>
                  <a:pt x="621" y="713"/>
                </a:cubicBezTo>
                <a:cubicBezTo>
                  <a:pt x="621" y="722"/>
                  <a:pt x="615" y="695"/>
                  <a:pt x="612" y="686"/>
                </a:cubicBezTo>
                <a:cubicBezTo>
                  <a:pt x="615" y="659"/>
                  <a:pt x="612" y="631"/>
                  <a:pt x="621" y="605"/>
                </a:cubicBezTo>
                <a:cubicBezTo>
                  <a:pt x="650" y="525"/>
                  <a:pt x="682" y="671"/>
                  <a:pt x="684" y="677"/>
                </a:cubicBezTo>
                <a:cubicBezTo>
                  <a:pt x="674" y="734"/>
                  <a:pt x="664" y="790"/>
                  <a:pt x="657" y="848"/>
                </a:cubicBezTo>
                <a:cubicBezTo>
                  <a:pt x="650" y="828"/>
                  <a:pt x="630" y="804"/>
                  <a:pt x="630" y="785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Freeform 7"/>
          <p:cNvSpPr>
            <a:spLocks/>
          </p:cNvSpPr>
          <p:nvPr/>
        </p:nvSpPr>
        <p:spPr bwMode="auto">
          <a:xfrm>
            <a:off x="1743075" y="4943475"/>
            <a:ext cx="385763" cy="600075"/>
          </a:xfrm>
          <a:custGeom>
            <a:avLst/>
            <a:gdLst>
              <a:gd name="T0" fmla="*/ 0 w 243"/>
              <a:gd name="T1" fmla="*/ 2147483647 h 378"/>
              <a:gd name="T2" fmla="*/ 2147483647 w 243"/>
              <a:gd name="T3" fmla="*/ 0 h 378"/>
              <a:gd name="T4" fmla="*/ 2147483647 w 243"/>
              <a:gd name="T5" fmla="*/ 2147483647 h 378"/>
              <a:gd name="T6" fmla="*/ 2147483647 w 243"/>
              <a:gd name="T7" fmla="*/ 2147483647 h 378"/>
              <a:gd name="T8" fmla="*/ 2147483647 w 243"/>
              <a:gd name="T9" fmla="*/ 2147483647 h 378"/>
              <a:gd name="T10" fmla="*/ 2147483647 w 243"/>
              <a:gd name="T11" fmla="*/ 2147483647 h 378"/>
              <a:gd name="T12" fmla="*/ 2147483647 w 243"/>
              <a:gd name="T13" fmla="*/ 2147483647 h 378"/>
              <a:gd name="T14" fmla="*/ 2147483647 w 243"/>
              <a:gd name="T15" fmla="*/ 2147483647 h 378"/>
              <a:gd name="T16" fmla="*/ 2147483647 w 243"/>
              <a:gd name="T17" fmla="*/ 2147483647 h 378"/>
              <a:gd name="T18" fmla="*/ 2147483647 w 243"/>
              <a:gd name="T19" fmla="*/ 2147483647 h 378"/>
              <a:gd name="T20" fmla="*/ 2147483647 w 243"/>
              <a:gd name="T21" fmla="*/ 2147483647 h 378"/>
              <a:gd name="T22" fmla="*/ 2147483647 w 243"/>
              <a:gd name="T23" fmla="*/ 2147483647 h 378"/>
              <a:gd name="T24" fmla="*/ 2147483647 w 243"/>
              <a:gd name="T25" fmla="*/ 2147483647 h 378"/>
              <a:gd name="T26" fmla="*/ 2147483647 w 243"/>
              <a:gd name="T27" fmla="*/ 2147483647 h 3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3"/>
              <a:gd name="T43" fmla="*/ 0 h 378"/>
              <a:gd name="T44" fmla="*/ 243 w 243"/>
              <a:gd name="T45" fmla="*/ 378 h 3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3" h="378">
                <a:moveTo>
                  <a:pt x="0" y="198"/>
                </a:moveTo>
                <a:cubicBezTo>
                  <a:pt x="17" y="131"/>
                  <a:pt x="15" y="62"/>
                  <a:pt x="36" y="0"/>
                </a:cubicBezTo>
                <a:cubicBezTo>
                  <a:pt x="45" y="55"/>
                  <a:pt x="61" y="107"/>
                  <a:pt x="72" y="162"/>
                </a:cubicBezTo>
                <a:cubicBezTo>
                  <a:pt x="84" y="89"/>
                  <a:pt x="75" y="125"/>
                  <a:pt x="99" y="54"/>
                </a:cubicBezTo>
                <a:cubicBezTo>
                  <a:pt x="102" y="45"/>
                  <a:pt x="108" y="27"/>
                  <a:pt x="108" y="27"/>
                </a:cubicBezTo>
                <a:cubicBezTo>
                  <a:pt x="148" y="87"/>
                  <a:pt x="132" y="132"/>
                  <a:pt x="126" y="207"/>
                </a:cubicBezTo>
                <a:cubicBezTo>
                  <a:pt x="135" y="252"/>
                  <a:pt x="132" y="298"/>
                  <a:pt x="144" y="342"/>
                </a:cubicBezTo>
                <a:cubicBezTo>
                  <a:pt x="147" y="351"/>
                  <a:pt x="151" y="324"/>
                  <a:pt x="153" y="315"/>
                </a:cubicBezTo>
                <a:cubicBezTo>
                  <a:pt x="157" y="297"/>
                  <a:pt x="158" y="279"/>
                  <a:pt x="162" y="261"/>
                </a:cubicBezTo>
                <a:cubicBezTo>
                  <a:pt x="170" y="219"/>
                  <a:pt x="179" y="177"/>
                  <a:pt x="189" y="135"/>
                </a:cubicBezTo>
                <a:cubicBezTo>
                  <a:pt x="205" y="182"/>
                  <a:pt x="212" y="231"/>
                  <a:pt x="225" y="279"/>
                </a:cubicBezTo>
                <a:cubicBezTo>
                  <a:pt x="232" y="303"/>
                  <a:pt x="243" y="351"/>
                  <a:pt x="243" y="351"/>
                </a:cubicBezTo>
                <a:cubicBezTo>
                  <a:pt x="240" y="360"/>
                  <a:pt x="243" y="378"/>
                  <a:pt x="234" y="378"/>
                </a:cubicBezTo>
                <a:cubicBezTo>
                  <a:pt x="223" y="378"/>
                  <a:pt x="216" y="351"/>
                  <a:pt x="216" y="351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1385888" y="2528888"/>
            <a:ext cx="1185862" cy="1354137"/>
          </a:xfrm>
          <a:custGeom>
            <a:avLst/>
            <a:gdLst>
              <a:gd name="T0" fmla="*/ 2147483647 w 747"/>
              <a:gd name="T1" fmla="*/ 2147483647 h 853"/>
              <a:gd name="T2" fmla="*/ 2147483647 w 747"/>
              <a:gd name="T3" fmla="*/ 2147483647 h 853"/>
              <a:gd name="T4" fmla="*/ 2147483647 w 747"/>
              <a:gd name="T5" fmla="*/ 2147483647 h 853"/>
              <a:gd name="T6" fmla="*/ 2147483647 w 747"/>
              <a:gd name="T7" fmla="*/ 2147483647 h 853"/>
              <a:gd name="T8" fmla="*/ 2147483647 w 747"/>
              <a:gd name="T9" fmla="*/ 2147483647 h 853"/>
              <a:gd name="T10" fmla="*/ 2147483647 w 747"/>
              <a:gd name="T11" fmla="*/ 2147483647 h 853"/>
              <a:gd name="T12" fmla="*/ 2147483647 w 747"/>
              <a:gd name="T13" fmla="*/ 2147483647 h 853"/>
              <a:gd name="T14" fmla="*/ 2147483647 w 747"/>
              <a:gd name="T15" fmla="*/ 2147483647 h 853"/>
              <a:gd name="T16" fmla="*/ 2147483647 w 747"/>
              <a:gd name="T17" fmla="*/ 2147483647 h 853"/>
              <a:gd name="T18" fmla="*/ 2147483647 w 747"/>
              <a:gd name="T19" fmla="*/ 2147483647 h 853"/>
              <a:gd name="T20" fmla="*/ 2147483647 w 747"/>
              <a:gd name="T21" fmla="*/ 2147483647 h 853"/>
              <a:gd name="T22" fmla="*/ 2147483647 w 747"/>
              <a:gd name="T23" fmla="*/ 2147483647 h 853"/>
              <a:gd name="T24" fmla="*/ 2147483647 w 747"/>
              <a:gd name="T25" fmla="*/ 2147483647 h 853"/>
              <a:gd name="T26" fmla="*/ 2147483647 w 747"/>
              <a:gd name="T27" fmla="*/ 2147483647 h 853"/>
              <a:gd name="T28" fmla="*/ 2147483647 w 747"/>
              <a:gd name="T29" fmla="*/ 2147483647 h 853"/>
              <a:gd name="T30" fmla="*/ 2147483647 w 747"/>
              <a:gd name="T31" fmla="*/ 2147483647 h 853"/>
              <a:gd name="T32" fmla="*/ 2147483647 w 747"/>
              <a:gd name="T33" fmla="*/ 2147483647 h 853"/>
              <a:gd name="T34" fmla="*/ 2147483647 w 747"/>
              <a:gd name="T35" fmla="*/ 2147483647 h 853"/>
              <a:gd name="T36" fmla="*/ 2147483647 w 747"/>
              <a:gd name="T37" fmla="*/ 2147483647 h 853"/>
              <a:gd name="T38" fmla="*/ 2147483647 w 747"/>
              <a:gd name="T39" fmla="*/ 2147483647 h 853"/>
              <a:gd name="T40" fmla="*/ 2147483647 w 747"/>
              <a:gd name="T41" fmla="*/ 2147483647 h 853"/>
              <a:gd name="T42" fmla="*/ 2147483647 w 747"/>
              <a:gd name="T43" fmla="*/ 2147483647 h 853"/>
              <a:gd name="T44" fmla="*/ 2147483647 w 747"/>
              <a:gd name="T45" fmla="*/ 2147483647 h 853"/>
              <a:gd name="T46" fmla="*/ 2147483647 w 747"/>
              <a:gd name="T47" fmla="*/ 2147483647 h 853"/>
              <a:gd name="T48" fmla="*/ 2147483647 w 747"/>
              <a:gd name="T49" fmla="*/ 2147483647 h 853"/>
              <a:gd name="T50" fmla="*/ 2147483647 w 747"/>
              <a:gd name="T51" fmla="*/ 2147483647 h 853"/>
              <a:gd name="T52" fmla="*/ 2147483647 w 747"/>
              <a:gd name="T53" fmla="*/ 2147483647 h 853"/>
              <a:gd name="T54" fmla="*/ 2147483647 w 747"/>
              <a:gd name="T55" fmla="*/ 2147483647 h 853"/>
              <a:gd name="T56" fmla="*/ 2147483647 w 747"/>
              <a:gd name="T57" fmla="*/ 0 h 853"/>
              <a:gd name="T58" fmla="*/ 2147483647 w 747"/>
              <a:gd name="T59" fmla="*/ 2147483647 h 853"/>
              <a:gd name="T60" fmla="*/ 2147483647 w 747"/>
              <a:gd name="T61" fmla="*/ 2147483647 h 853"/>
              <a:gd name="T62" fmla="*/ 2147483647 w 747"/>
              <a:gd name="T63" fmla="*/ 2147483647 h 853"/>
              <a:gd name="T64" fmla="*/ 2147483647 w 747"/>
              <a:gd name="T65" fmla="*/ 2147483647 h 853"/>
              <a:gd name="T66" fmla="*/ 2147483647 w 747"/>
              <a:gd name="T67" fmla="*/ 2147483647 h 853"/>
              <a:gd name="T68" fmla="*/ 2147483647 w 747"/>
              <a:gd name="T69" fmla="*/ 2147483647 h 85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7"/>
              <a:gd name="T106" fmla="*/ 0 h 853"/>
              <a:gd name="T107" fmla="*/ 747 w 747"/>
              <a:gd name="T108" fmla="*/ 853 h 85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7" h="853">
                <a:moveTo>
                  <a:pt x="0" y="765"/>
                </a:moveTo>
                <a:cubicBezTo>
                  <a:pt x="6" y="708"/>
                  <a:pt x="14" y="673"/>
                  <a:pt x="27" y="621"/>
                </a:cubicBezTo>
                <a:cubicBezTo>
                  <a:pt x="36" y="648"/>
                  <a:pt x="45" y="675"/>
                  <a:pt x="54" y="702"/>
                </a:cubicBezTo>
                <a:cubicBezTo>
                  <a:pt x="57" y="711"/>
                  <a:pt x="60" y="720"/>
                  <a:pt x="63" y="729"/>
                </a:cubicBezTo>
                <a:cubicBezTo>
                  <a:pt x="66" y="738"/>
                  <a:pt x="72" y="756"/>
                  <a:pt x="72" y="756"/>
                </a:cubicBezTo>
                <a:cubicBezTo>
                  <a:pt x="89" y="606"/>
                  <a:pt x="78" y="706"/>
                  <a:pt x="117" y="765"/>
                </a:cubicBezTo>
                <a:cubicBezTo>
                  <a:pt x="112" y="729"/>
                  <a:pt x="98" y="693"/>
                  <a:pt x="99" y="657"/>
                </a:cubicBezTo>
                <a:cubicBezTo>
                  <a:pt x="103" y="548"/>
                  <a:pt x="118" y="429"/>
                  <a:pt x="153" y="324"/>
                </a:cubicBezTo>
                <a:cubicBezTo>
                  <a:pt x="190" y="435"/>
                  <a:pt x="161" y="556"/>
                  <a:pt x="198" y="666"/>
                </a:cubicBezTo>
                <a:cubicBezTo>
                  <a:pt x="201" y="690"/>
                  <a:pt x="198" y="716"/>
                  <a:pt x="207" y="738"/>
                </a:cubicBezTo>
                <a:cubicBezTo>
                  <a:pt x="211" y="747"/>
                  <a:pt x="216" y="720"/>
                  <a:pt x="216" y="711"/>
                </a:cubicBezTo>
                <a:cubicBezTo>
                  <a:pt x="216" y="672"/>
                  <a:pt x="192" y="630"/>
                  <a:pt x="207" y="594"/>
                </a:cubicBezTo>
                <a:cubicBezTo>
                  <a:pt x="216" y="574"/>
                  <a:pt x="231" y="630"/>
                  <a:pt x="243" y="648"/>
                </a:cubicBezTo>
                <a:cubicBezTo>
                  <a:pt x="265" y="680"/>
                  <a:pt x="266" y="722"/>
                  <a:pt x="288" y="756"/>
                </a:cubicBezTo>
                <a:cubicBezTo>
                  <a:pt x="277" y="681"/>
                  <a:pt x="264" y="606"/>
                  <a:pt x="252" y="531"/>
                </a:cubicBezTo>
                <a:cubicBezTo>
                  <a:pt x="249" y="387"/>
                  <a:pt x="253" y="243"/>
                  <a:pt x="243" y="99"/>
                </a:cubicBezTo>
                <a:cubicBezTo>
                  <a:pt x="242" y="80"/>
                  <a:pt x="231" y="135"/>
                  <a:pt x="225" y="153"/>
                </a:cubicBezTo>
                <a:cubicBezTo>
                  <a:pt x="219" y="171"/>
                  <a:pt x="210" y="188"/>
                  <a:pt x="207" y="207"/>
                </a:cubicBezTo>
                <a:cubicBezTo>
                  <a:pt x="195" y="277"/>
                  <a:pt x="175" y="347"/>
                  <a:pt x="153" y="414"/>
                </a:cubicBezTo>
                <a:cubicBezTo>
                  <a:pt x="156" y="441"/>
                  <a:pt x="150" y="471"/>
                  <a:pt x="162" y="495"/>
                </a:cubicBezTo>
                <a:cubicBezTo>
                  <a:pt x="166" y="503"/>
                  <a:pt x="182" y="492"/>
                  <a:pt x="189" y="486"/>
                </a:cubicBezTo>
                <a:cubicBezTo>
                  <a:pt x="209" y="470"/>
                  <a:pt x="229" y="453"/>
                  <a:pt x="243" y="432"/>
                </a:cubicBezTo>
                <a:cubicBezTo>
                  <a:pt x="279" y="378"/>
                  <a:pt x="291" y="319"/>
                  <a:pt x="315" y="261"/>
                </a:cubicBezTo>
                <a:cubicBezTo>
                  <a:pt x="367" y="136"/>
                  <a:pt x="340" y="234"/>
                  <a:pt x="360" y="153"/>
                </a:cubicBezTo>
                <a:cubicBezTo>
                  <a:pt x="363" y="210"/>
                  <a:pt x="364" y="267"/>
                  <a:pt x="369" y="324"/>
                </a:cubicBezTo>
                <a:cubicBezTo>
                  <a:pt x="370" y="333"/>
                  <a:pt x="369" y="351"/>
                  <a:pt x="378" y="351"/>
                </a:cubicBezTo>
                <a:cubicBezTo>
                  <a:pt x="389" y="351"/>
                  <a:pt x="390" y="333"/>
                  <a:pt x="396" y="324"/>
                </a:cubicBezTo>
                <a:cubicBezTo>
                  <a:pt x="410" y="224"/>
                  <a:pt x="388" y="126"/>
                  <a:pt x="405" y="27"/>
                </a:cubicBezTo>
                <a:cubicBezTo>
                  <a:pt x="425" y="213"/>
                  <a:pt x="412" y="142"/>
                  <a:pt x="432" y="243"/>
                </a:cubicBezTo>
                <a:cubicBezTo>
                  <a:pt x="435" y="282"/>
                  <a:pt x="437" y="321"/>
                  <a:pt x="441" y="360"/>
                </a:cubicBezTo>
                <a:cubicBezTo>
                  <a:pt x="449" y="444"/>
                  <a:pt x="495" y="853"/>
                  <a:pt x="450" y="675"/>
                </a:cubicBezTo>
                <a:cubicBezTo>
                  <a:pt x="456" y="596"/>
                  <a:pt x="463" y="525"/>
                  <a:pt x="486" y="450"/>
                </a:cubicBezTo>
                <a:cubicBezTo>
                  <a:pt x="494" y="423"/>
                  <a:pt x="504" y="396"/>
                  <a:pt x="513" y="369"/>
                </a:cubicBezTo>
                <a:cubicBezTo>
                  <a:pt x="519" y="351"/>
                  <a:pt x="531" y="315"/>
                  <a:pt x="531" y="315"/>
                </a:cubicBezTo>
                <a:cubicBezTo>
                  <a:pt x="534" y="378"/>
                  <a:pt x="540" y="441"/>
                  <a:pt x="540" y="504"/>
                </a:cubicBezTo>
                <a:cubicBezTo>
                  <a:pt x="540" y="540"/>
                  <a:pt x="531" y="576"/>
                  <a:pt x="531" y="612"/>
                </a:cubicBezTo>
                <a:cubicBezTo>
                  <a:pt x="531" y="639"/>
                  <a:pt x="538" y="558"/>
                  <a:pt x="540" y="531"/>
                </a:cubicBezTo>
                <a:cubicBezTo>
                  <a:pt x="544" y="489"/>
                  <a:pt x="546" y="447"/>
                  <a:pt x="549" y="405"/>
                </a:cubicBezTo>
                <a:cubicBezTo>
                  <a:pt x="541" y="340"/>
                  <a:pt x="531" y="271"/>
                  <a:pt x="531" y="207"/>
                </a:cubicBezTo>
                <a:cubicBezTo>
                  <a:pt x="531" y="177"/>
                  <a:pt x="536" y="147"/>
                  <a:pt x="540" y="117"/>
                </a:cubicBezTo>
                <a:cubicBezTo>
                  <a:pt x="542" y="102"/>
                  <a:pt x="545" y="87"/>
                  <a:pt x="549" y="72"/>
                </a:cubicBezTo>
                <a:cubicBezTo>
                  <a:pt x="551" y="63"/>
                  <a:pt x="566" y="49"/>
                  <a:pt x="558" y="45"/>
                </a:cubicBezTo>
                <a:cubicBezTo>
                  <a:pt x="548" y="40"/>
                  <a:pt x="540" y="57"/>
                  <a:pt x="531" y="63"/>
                </a:cubicBezTo>
                <a:cubicBezTo>
                  <a:pt x="517" y="104"/>
                  <a:pt x="499" y="147"/>
                  <a:pt x="486" y="189"/>
                </a:cubicBezTo>
                <a:cubicBezTo>
                  <a:pt x="472" y="234"/>
                  <a:pt x="465" y="280"/>
                  <a:pt x="450" y="324"/>
                </a:cubicBezTo>
                <a:cubicBezTo>
                  <a:pt x="453" y="339"/>
                  <a:pt x="447" y="360"/>
                  <a:pt x="459" y="369"/>
                </a:cubicBezTo>
                <a:cubicBezTo>
                  <a:pt x="468" y="375"/>
                  <a:pt x="478" y="358"/>
                  <a:pt x="486" y="351"/>
                </a:cubicBezTo>
                <a:cubicBezTo>
                  <a:pt x="496" y="343"/>
                  <a:pt x="504" y="333"/>
                  <a:pt x="513" y="324"/>
                </a:cubicBezTo>
                <a:cubicBezTo>
                  <a:pt x="528" y="279"/>
                  <a:pt x="550" y="247"/>
                  <a:pt x="576" y="207"/>
                </a:cubicBezTo>
                <a:cubicBezTo>
                  <a:pt x="583" y="196"/>
                  <a:pt x="590" y="152"/>
                  <a:pt x="594" y="144"/>
                </a:cubicBezTo>
                <a:cubicBezTo>
                  <a:pt x="613" y="99"/>
                  <a:pt x="639" y="49"/>
                  <a:pt x="666" y="9"/>
                </a:cubicBezTo>
                <a:cubicBezTo>
                  <a:pt x="657" y="63"/>
                  <a:pt x="647" y="119"/>
                  <a:pt x="630" y="171"/>
                </a:cubicBezTo>
                <a:cubicBezTo>
                  <a:pt x="627" y="201"/>
                  <a:pt x="625" y="231"/>
                  <a:pt x="621" y="261"/>
                </a:cubicBezTo>
                <a:cubicBezTo>
                  <a:pt x="619" y="276"/>
                  <a:pt x="601" y="295"/>
                  <a:pt x="612" y="306"/>
                </a:cubicBezTo>
                <a:cubicBezTo>
                  <a:pt x="621" y="315"/>
                  <a:pt x="623" y="282"/>
                  <a:pt x="630" y="270"/>
                </a:cubicBezTo>
                <a:cubicBezTo>
                  <a:pt x="635" y="261"/>
                  <a:pt x="642" y="252"/>
                  <a:pt x="648" y="243"/>
                </a:cubicBezTo>
                <a:cubicBezTo>
                  <a:pt x="660" y="196"/>
                  <a:pt x="684" y="154"/>
                  <a:pt x="702" y="108"/>
                </a:cubicBezTo>
                <a:cubicBezTo>
                  <a:pt x="719" y="66"/>
                  <a:pt x="723" y="36"/>
                  <a:pt x="747" y="0"/>
                </a:cubicBezTo>
                <a:cubicBezTo>
                  <a:pt x="733" y="81"/>
                  <a:pt x="719" y="156"/>
                  <a:pt x="693" y="234"/>
                </a:cubicBezTo>
                <a:cubicBezTo>
                  <a:pt x="684" y="319"/>
                  <a:pt x="684" y="487"/>
                  <a:pt x="657" y="567"/>
                </a:cubicBezTo>
                <a:cubicBezTo>
                  <a:pt x="654" y="594"/>
                  <a:pt x="652" y="621"/>
                  <a:pt x="648" y="648"/>
                </a:cubicBezTo>
                <a:cubicBezTo>
                  <a:pt x="646" y="660"/>
                  <a:pt x="639" y="696"/>
                  <a:pt x="639" y="684"/>
                </a:cubicBezTo>
                <a:cubicBezTo>
                  <a:pt x="639" y="600"/>
                  <a:pt x="646" y="512"/>
                  <a:pt x="693" y="441"/>
                </a:cubicBezTo>
                <a:cubicBezTo>
                  <a:pt x="707" y="387"/>
                  <a:pt x="698" y="417"/>
                  <a:pt x="720" y="351"/>
                </a:cubicBezTo>
                <a:cubicBezTo>
                  <a:pt x="723" y="342"/>
                  <a:pt x="729" y="324"/>
                  <a:pt x="729" y="324"/>
                </a:cubicBezTo>
                <a:cubicBezTo>
                  <a:pt x="729" y="324"/>
                  <a:pt x="723" y="342"/>
                  <a:pt x="720" y="351"/>
                </a:cubicBezTo>
                <a:cubicBezTo>
                  <a:pt x="710" y="382"/>
                  <a:pt x="684" y="405"/>
                  <a:pt x="666" y="432"/>
                </a:cubicBezTo>
                <a:cubicBezTo>
                  <a:pt x="661" y="440"/>
                  <a:pt x="661" y="451"/>
                  <a:pt x="657" y="459"/>
                </a:cubicBezTo>
                <a:cubicBezTo>
                  <a:pt x="652" y="469"/>
                  <a:pt x="643" y="476"/>
                  <a:pt x="639" y="486"/>
                </a:cubicBezTo>
                <a:cubicBezTo>
                  <a:pt x="614" y="541"/>
                  <a:pt x="609" y="607"/>
                  <a:pt x="576" y="657"/>
                </a:cubicBezTo>
                <a:cubicBezTo>
                  <a:pt x="566" y="699"/>
                  <a:pt x="579" y="693"/>
                  <a:pt x="549" y="693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Freeform 10"/>
          <p:cNvSpPr>
            <a:spLocks/>
          </p:cNvSpPr>
          <p:nvPr/>
        </p:nvSpPr>
        <p:spPr bwMode="auto">
          <a:xfrm>
            <a:off x="1928813" y="3257550"/>
            <a:ext cx="98425" cy="485775"/>
          </a:xfrm>
          <a:custGeom>
            <a:avLst/>
            <a:gdLst>
              <a:gd name="T0" fmla="*/ 2147483647 w 62"/>
              <a:gd name="T1" fmla="*/ 2147483647 h 306"/>
              <a:gd name="T2" fmla="*/ 2147483647 w 62"/>
              <a:gd name="T3" fmla="*/ 2147483647 h 306"/>
              <a:gd name="T4" fmla="*/ 2147483647 w 62"/>
              <a:gd name="T5" fmla="*/ 2147483647 h 306"/>
              <a:gd name="T6" fmla="*/ 0 w 62"/>
              <a:gd name="T7" fmla="*/ 2147483647 h 306"/>
              <a:gd name="T8" fmla="*/ 2147483647 w 62"/>
              <a:gd name="T9" fmla="*/ 2147483647 h 306"/>
              <a:gd name="T10" fmla="*/ 2147483647 w 62"/>
              <a:gd name="T11" fmla="*/ 2147483647 h 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"/>
              <a:gd name="T19" fmla="*/ 0 h 306"/>
              <a:gd name="T20" fmla="*/ 62 w 62"/>
              <a:gd name="T21" fmla="*/ 306 h 30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" h="306">
                <a:moveTo>
                  <a:pt x="27" y="306"/>
                </a:moveTo>
                <a:cubicBezTo>
                  <a:pt x="24" y="237"/>
                  <a:pt x="23" y="168"/>
                  <a:pt x="18" y="99"/>
                </a:cubicBezTo>
                <a:cubicBezTo>
                  <a:pt x="17" y="90"/>
                  <a:pt x="11" y="81"/>
                  <a:pt x="9" y="72"/>
                </a:cubicBezTo>
                <a:cubicBezTo>
                  <a:pt x="5" y="51"/>
                  <a:pt x="0" y="30"/>
                  <a:pt x="0" y="9"/>
                </a:cubicBezTo>
                <a:cubicBezTo>
                  <a:pt x="0" y="0"/>
                  <a:pt x="6" y="27"/>
                  <a:pt x="9" y="36"/>
                </a:cubicBezTo>
                <a:cubicBezTo>
                  <a:pt x="11" y="45"/>
                  <a:pt x="62" y="152"/>
                  <a:pt x="27" y="117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1871663" y="3008313"/>
            <a:ext cx="542925" cy="668337"/>
          </a:xfrm>
          <a:custGeom>
            <a:avLst/>
            <a:gdLst>
              <a:gd name="T0" fmla="*/ 2147483647 w 342"/>
              <a:gd name="T1" fmla="*/ 2147483647 h 421"/>
              <a:gd name="T2" fmla="*/ 0 w 342"/>
              <a:gd name="T3" fmla="*/ 2147483647 h 421"/>
              <a:gd name="T4" fmla="*/ 2147483647 w 342"/>
              <a:gd name="T5" fmla="*/ 2147483647 h 421"/>
              <a:gd name="T6" fmla="*/ 2147483647 w 342"/>
              <a:gd name="T7" fmla="*/ 2147483647 h 421"/>
              <a:gd name="T8" fmla="*/ 2147483647 w 342"/>
              <a:gd name="T9" fmla="*/ 2147483647 h 421"/>
              <a:gd name="T10" fmla="*/ 2147483647 w 342"/>
              <a:gd name="T11" fmla="*/ 2147483647 h 421"/>
              <a:gd name="T12" fmla="*/ 2147483647 w 342"/>
              <a:gd name="T13" fmla="*/ 2147483647 h 421"/>
              <a:gd name="T14" fmla="*/ 2147483647 w 342"/>
              <a:gd name="T15" fmla="*/ 2147483647 h 421"/>
              <a:gd name="T16" fmla="*/ 2147483647 w 342"/>
              <a:gd name="T17" fmla="*/ 2147483647 h 421"/>
              <a:gd name="T18" fmla="*/ 2147483647 w 342"/>
              <a:gd name="T19" fmla="*/ 2147483647 h 421"/>
              <a:gd name="T20" fmla="*/ 2147483647 w 342"/>
              <a:gd name="T21" fmla="*/ 2147483647 h 421"/>
              <a:gd name="T22" fmla="*/ 2147483647 w 342"/>
              <a:gd name="T23" fmla="*/ 2147483647 h 421"/>
              <a:gd name="T24" fmla="*/ 2147483647 w 342"/>
              <a:gd name="T25" fmla="*/ 2147483647 h 421"/>
              <a:gd name="T26" fmla="*/ 2147483647 w 342"/>
              <a:gd name="T27" fmla="*/ 2147483647 h 421"/>
              <a:gd name="T28" fmla="*/ 2147483647 w 342"/>
              <a:gd name="T29" fmla="*/ 2147483647 h 421"/>
              <a:gd name="T30" fmla="*/ 2147483647 w 342"/>
              <a:gd name="T31" fmla="*/ 2147483647 h 421"/>
              <a:gd name="T32" fmla="*/ 2147483647 w 342"/>
              <a:gd name="T33" fmla="*/ 2147483647 h 421"/>
              <a:gd name="T34" fmla="*/ 2147483647 w 342"/>
              <a:gd name="T35" fmla="*/ 2147483647 h 421"/>
              <a:gd name="T36" fmla="*/ 2147483647 w 342"/>
              <a:gd name="T37" fmla="*/ 2147483647 h 421"/>
              <a:gd name="T38" fmla="*/ 2147483647 w 342"/>
              <a:gd name="T39" fmla="*/ 2147483647 h 421"/>
              <a:gd name="T40" fmla="*/ 2147483647 w 342"/>
              <a:gd name="T41" fmla="*/ 2147483647 h 42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42"/>
              <a:gd name="T64" fmla="*/ 0 h 421"/>
              <a:gd name="T65" fmla="*/ 342 w 342"/>
              <a:gd name="T66" fmla="*/ 421 h 42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42" h="421">
                <a:moveTo>
                  <a:pt x="18" y="418"/>
                </a:moveTo>
                <a:cubicBezTo>
                  <a:pt x="32" y="377"/>
                  <a:pt x="3" y="221"/>
                  <a:pt x="0" y="184"/>
                </a:cubicBezTo>
                <a:cubicBezTo>
                  <a:pt x="18" y="0"/>
                  <a:pt x="13" y="136"/>
                  <a:pt x="27" y="193"/>
                </a:cubicBezTo>
                <a:cubicBezTo>
                  <a:pt x="41" y="136"/>
                  <a:pt x="49" y="79"/>
                  <a:pt x="63" y="22"/>
                </a:cubicBezTo>
                <a:cubicBezTo>
                  <a:pt x="109" y="91"/>
                  <a:pt x="73" y="28"/>
                  <a:pt x="90" y="193"/>
                </a:cubicBezTo>
                <a:cubicBezTo>
                  <a:pt x="95" y="241"/>
                  <a:pt x="114" y="290"/>
                  <a:pt x="126" y="337"/>
                </a:cubicBezTo>
                <a:cubicBezTo>
                  <a:pt x="135" y="263"/>
                  <a:pt x="129" y="183"/>
                  <a:pt x="153" y="112"/>
                </a:cubicBezTo>
                <a:cubicBezTo>
                  <a:pt x="176" y="182"/>
                  <a:pt x="182" y="255"/>
                  <a:pt x="189" y="328"/>
                </a:cubicBezTo>
                <a:cubicBezTo>
                  <a:pt x="206" y="259"/>
                  <a:pt x="224" y="186"/>
                  <a:pt x="252" y="121"/>
                </a:cubicBezTo>
                <a:cubicBezTo>
                  <a:pt x="256" y="111"/>
                  <a:pt x="266" y="104"/>
                  <a:pt x="270" y="94"/>
                </a:cubicBezTo>
                <a:cubicBezTo>
                  <a:pt x="278" y="77"/>
                  <a:pt x="288" y="40"/>
                  <a:pt x="288" y="40"/>
                </a:cubicBezTo>
                <a:cubicBezTo>
                  <a:pt x="302" y="98"/>
                  <a:pt x="269" y="325"/>
                  <a:pt x="297" y="184"/>
                </a:cubicBezTo>
                <a:cubicBezTo>
                  <a:pt x="300" y="133"/>
                  <a:pt x="301" y="82"/>
                  <a:pt x="306" y="31"/>
                </a:cubicBezTo>
                <a:cubicBezTo>
                  <a:pt x="307" y="22"/>
                  <a:pt x="306" y="4"/>
                  <a:pt x="315" y="4"/>
                </a:cubicBezTo>
                <a:cubicBezTo>
                  <a:pt x="327" y="4"/>
                  <a:pt x="340" y="51"/>
                  <a:pt x="342" y="58"/>
                </a:cubicBezTo>
                <a:cubicBezTo>
                  <a:pt x="336" y="115"/>
                  <a:pt x="329" y="183"/>
                  <a:pt x="306" y="238"/>
                </a:cubicBezTo>
                <a:cubicBezTo>
                  <a:pt x="302" y="248"/>
                  <a:pt x="292" y="255"/>
                  <a:pt x="288" y="265"/>
                </a:cubicBezTo>
                <a:cubicBezTo>
                  <a:pt x="280" y="282"/>
                  <a:pt x="270" y="319"/>
                  <a:pt x="270" y="319"/>
                </a:cubicBezTo>
                <a:cubicBezTo>
                  <a:pt x="267" y="343"/>
                  <a:pt x="265" y="367"/>
                  <a:pt x="261" y="391"/>
                </a:cubicBezTo>
                <a:cubicBezTo>
                  <a:pt x="259" y="400"/>
                  <a:pt x="261" y="415"/>
                  <a:pt x="252" y="418"/>
                </a:cubicBezTo>
                <a:cubicBezTo>
                  <a:pt x="244" y="421"/>
                  <a:pt x="240" y="406"/>
                  <a:pt x="234" y="400"/>
                </a:cubicBez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1585913" y="3211513"/>
            <a:ext cx="671512" cy="577850"/>
          </a:xfrm>
          <a:custGeom>
            <a:avLst/>
            <a:gdLst>
              <a:gd name="T0" fmla="*/ 0 w 423"/>
              <a:gd name="T1" fmla="*/ 2147483647 h 398"/>
              <a:gd name="T2" fmla="*/ 2147483647 w 423"/>
              <a:gd name="T3" fmla="*/ 2147483647 h 398"/>
              <a:gd name="T4" fmla="*/ 2147483647 w 423"/>
              <a:gd name="T5" fmla="*/ 2147483647 h 398"/>
              <a:gd name="T6" fmla="*/ 2147483647 w 423"/>
              <a:gd name="T7" fmla="*/ 2147483647 h 398"/>
              <a:gd name="T8" fmla="*/ 2147483647 w 423"/>
              <a:gd name="T9" fmla="*/ 2147483647 h 398"/>
              <a:gd name="T10" fmla="*/ 2147483647 w 423"/>
              <a:gd name="T11" fmla="*/ 2147483647 h 398"/>
              <a:gd name="T12" fmla="*/ 2147483647 w 423"/>
              <a:gd name="T13" fmla="*/ 2147483647 h 398"/>
              <a:gd name="T14" fmla="*/ 2147483647 w 423"/>
              <a:gd name="T15" fmla="*/ 2147483647 h 398"/>
              <a:gd name="T16" fmla="*/ 2147483647 w 423"/>
              <a:gd name="T17" fmla="*/ 2147483647 h 398"/>
              <a:gd name="T18" fmla="*/ 2147483647 w 423"/>
              <a:gd name="T19" fmla="*/ 2147483647 h 398"/>
              <a:gd name="T20" fmla="*/ 2147483647 w 423"/>
              <a:gd name="T21" fmla="*/ 2147483647 h 398"/>
              <a:gd name="T22" fmla="*/ 2147483647 w 423"/>
              <a:gd name="T23" fmla="*/ 2147483647 h 398"/>
              <a:gd name="T24" fmla="*/ 2147483647 w 423"/>
              <a:gd name="T25" fmla="*/ 2147483647 h 398"/>
              <a:gd name="T26" fmla="*/ 2147483647 w 423"/>
              <a:gd name="T27" fmla="*/ 2147483647 h 398"/>
              <a:gd name="T28" fmla="*/ 2147483647 w 423"/>
              <a:gd name="T29" fmla="*/ 2147483647 h 398"/>
              <a:gd name="T30" fmla="*/ 2147483647 w 423"/>
              <a:gd name="T31" fmla="*/ 2147483647 h 398"/>
              <a:gd name="T32" fmla="*/ 2147483647 w 423"/>
              <a:gd name="T33" fmla="*/ 2147483647 h 398"/>
              <a:gd name="T34" fmla="*/ 2147483647 w 423"/>
              <a:gd name="T35" fmla="*/ 2147483647 h 398"/>
              <a:gd name="T36" fmla="*/ 2147483647 w 423"/>
              <a:gd name="T37" fmla="*/ 2147483647 h 398"/>
              <a:gd name="T38" fmla="*/ 2147483647 w 423"/>
              <a:gd name="T39" fmla="*/ 2147483647 h 398"/>
              <a:gd name="T40" fmla="*/ 2147483647 w 423"/>
              <a:gd name="T41" fmla="*/ 2147483647 h 398"/>
              <a:gd name="T42" fmla="*/ 2147483647 w 423"/>
              <a:gd name="T43" fmla="*/ 2147483647 h 398"/>
              <a:gd name="T44" fmla="*/ 2147483647 w 423"/>
              <a:gd name="T45" fmla="*/ 2147483647 h 3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23"/>
              <a:gd name="T70" fmla="*/ 0 h 398"/>
              <a:gd name="T71" fmla="*/ 423 w 423"/>
              <a:gd name="T72" fmla="*/ 398 h 39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23" h="398">
                <a:moveTo>
                  <a:pt x="0" y="344"/>
                </a:moveTo>
                <a:cubicBezTo>
                  <a:pt x="29" y="257"/>
                  <a:pt x="2" y="161"/>
                  <a:pt x="54" y="83"/>
                </a:cubicBezTo>
                <a:cubicBezTo>
                  <a:pt x="63" y="110"/>
                  <a:pt x="72" y="137"/>
                  <a:pt x="81" y="164"/>
                </a:cubicBezTo>
                <a:cubicBezTo>
                  <a:pt x="84" y="173"/>
                  <a:pt x="90" y="191"/>
                  <a:pt x="90" y="191"/>
                </a:cubicBezTo>
                <a:cubicBezTo>
                  <a:pt x="115" y="117"/>
                  <a:pt x="77" y="234"/>
                  <a:pt x="108" y="92"/>
                </a:cubicBezTo>
                <a:cubicBezTo>
                  <a:pt x="112" y="73"/>
                  <a:pt x="126" y="38"/>
                  <a:pt x="126" y="38"/>
                </a:cubicBezTo>
                <a:cubicBezTo>
                  <a:pt x="132" y="105"/>
                  <a:pt x="140" y="170"/>
                  <a:pt x="153" y="236"/>
                </a:cubicBezTo>
                <a:cubicBezTo>
                  <a:pt x="158" y="260"/>
                  <a:pt x="171" y="308"/>
                  <a:pt x="171" y="308"/>
                </a:cubicBezTo>
                <a:cubicBezTo>
                  <a:pt x="174" y="296"/>
                  <a:pt x="177" y="284"/>
                  <a:pt x="180" y="272"/>
                </a:cubicBezTo>
                <a:cubicBezTo>
                  <a:pt x="183" y="263"/>
                  <a:pt x="183" y="237"/>
                  <a:pt x="189" y="245"/>
                </a:cubicBezTo>
                <a:cubicBezTo>
                  <a:pt x="218" y="286"/>
                  <a:pt x="231" y="353"/>
                  <a:pt x="261" y="398"/>
                </a:cubicBezTo>
                <a:cubicBezTo>
                  <a:pt x="280" y="342"/>
                  <a:pt x="259" y="276"/>
                  <a:pt x="252" y="218"/>
                </a:cubicBezTo>
                <a:cubicBezTo>
                  <a:pt x="255" y="209"/>
                  <a:pt x="253" y="186"/>
                  <a:pt x="261" y="191"/>
                </a:cubicBezTo>
                <a:cubicBezTo>
                  <a:pt x="280" y="202"/>
                  <a:pt x="297" y="245"/>
                  <a:pt x="297" y="245"/>
                </a:cubicBezTo>
                <a:cubicBezTo>
                  <a:pt x="294" y="167"/>
                  <a:pt x="285" y="89"/>
                  <a:pt x="288" y="11"/>
                </a:cubicBezTo>
                <a:cubicBezTo>
                  <a:pt x="288" y="0"/>
                  <a:pt x="304" y="27"/>
                  <a:pt x="306" y="38"/>
                </a:cubicBezTo>
                <a:cubicBezTo>
                  <a:pt x="313" y="76"/>
                  <a:pt x="310" y="116"/>
                  <a:pt x="315" y="155"/>
                </a:cubicBezTo>
                <a:cubicBezTo>
                  <a:pt x="320" y="192"/>
                  <a:pt x="340" y="238"/>
                  <a:pt x="351" y="272"/>
                </a:cubicBezTo>
                <a:cubicBezTo>
                  <a:pt x="357" y="290"/>
                  <a:pt x="369" y="326"/>
                  <a:pt x="369" y="326"/>
                </a:cubicBezTo>
                <a:cubicBezTo>
                  <a:pt x="372" y="317"/>
                  <a:pt x="376" y="308"/>
                  <a:pt x="378" y="299"/>
                </a:cubicBezTo>
                <a:cubicBezTo>
                  <a:pt x="382" y="284"/>
                  <a:pt x="372" y="249"/>
                  <a:pt x="387" y="254"/>
                </a:cubicBezTo>
                <a:cubicBezTo>
                  <a:pt x="405" y="260"/>
                  <a:pt x="405" y="308"/>
                  <a:pt x="405" y="308"/>
                </a:cubicBezTo>
                <a:cubicBezTo>
                  <a:pt x="415" y="278"/>
                  <a:pt x="405" y="281"/>
                  <a:pt x="423" y="281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1385888" y="4814888"/>
            <a:ext cx="542925" cy="900112"/>
          </a:xfrm>
          <a:custGeom>
            <a:avLst/>
            <a:gdLst>
              <a:gd name="T0" fmla="*/ 2147483647 w 342"/>
              <a:gd name="T1" fmla="*/ 2147483647 h 567"/>
              <a:gd name="T2" fmla="*/ 2147483647 w 342"/>
              <a:gd name="T3" fmla="*/ 2147483647 h 567"/>
              <a:gd name="T4" fmla="*/ 2147483647 w 342"/>
              <a:gd name="T5" fmla="*/ 2147483647 h 567"/>
              <a:gd name="T6" fmla="*/ 2147483647 w 342"/>
              <a:gd name="T7" fmla="*/ 2147483647 h 567"/>
              <a:gd name="T8" fmla="*/ 2147483647 w 342"/>
              <a:gd name="T9" fmla="*/ 2147483647 h 567"/>
              <a:gd name="T10" fmla="*/ 2147483647 w 342"/>
              <a:gd name="T11" fmla="*/ 2147483647 h 567"/>
              <a:gd name="T12" fmla="*/ 2147483647 w 342"/>
              <a:gd name="T13" fmla="*/ 2147483647 h 567"/>
              <a:gd name="T14" fmla="*/ 2147483647 w 342"/>
              <a:gd name="T15" fmla="*/ 2147483647 h 567"/>
              <a:gd name="T16" fmla="*/ 2147483647 w 342"/>
              <a:gd name="T17" fmla="*/ 2147483647 h 567"/>
              <a:gd name="T18" fmla="*/ 2147483647 w 342"/>
              <a:gd name="T19" fmla="*/ 2147483647 h 567"/>
              <a:gd name="T20" fmla="*/ 2147483647 w 342"/>
              <a:gd name="T21" fmla="*/ 2147483647 h 567"/>
              <a:gd name="T22" fmla="*/ 2147483647 w 342"/>
              <a:gd name="T23" fmla="*/ 2147483647 h 567"/>
              <a:gd name="T24" fmla="*/ 2147483647 w 342"/>
              <a:gd name="T25" fmla="*/ 2147483647 h 567"/>
              <a:gd name="T26" fmla="*/ 2147483647 w 342"/>
              <a:gd name="T27" fmla="*/ 2147483647 h 567"/>
              <a:gd name="T28" fmla="*/ 2147483647 w 342"/>
              <a:gd name="T29" fmla="*/ 2147483647 h 567"/>
              <a:gd name="T30" fmla="*/ 2147483647 w 342"/>
              <a:gd name="T31" fmla="*/ 0 h 567"/>
              <a:gd name="T32" fmla="*/ 2147483647 w 342"/>
              <a:gd name="T33" fmla="*/ 2147483647 h 567"/>
              <a:gd name="T34" fmla="*/ 2147483647 w 342"/>
              <a:gd name="T35" fmla="*/ 2147483647 h 567"/>
              <a:gd name="T36" fmla="*/ 2147483647 w 342"/>
              <a:gd name="T37" fmla="*/ 0 h 567"/>
              <a:gd name="T38" fmla="*/ 2147483647 w 342"/>
              <a:gd name="T39" fmla="*/ 2147483647 h 567"/>
              <a:gd name="T40" fmla="*/ 2147483647 w 342"/>
              <a:gd name="T41" fmla="*/ 2147483647 h 567"/>
              <a:gd name="T42" fmla="*/ 2147483647 w 342"/>
              <a:gd name="T43" fmla="*/ 2147483647 h 567"/>
              <a:gd name="T44" fmla="*/ 2147483647 w 342"/>
              <a:gd name="T45" fmla="*/ 2147483647 h 56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42"/>
              <a:gd name="T70" fmla="*/ 0 h 567"/>
              <a:gd name="T71" fmla="*/ 342 w 342"/>
              <a:gd name="T72" fmla="*/ 567 h 56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42" h="567">
                <a:moveTo>
                  <a:pt x="243" y="567"/>
                </a:moveTo>
                <a:cubicBezTo>
                  <a:pt x="257" y="245"/>
                  <a:pt x="231" y="342"/>
                  <a:pt x="297" y="441"/>
                </a:cubicBezTo>
                <a:cubicBezTo>
                  <a:pt x="311" y="400"/>
                  <a:pt x="290" y="394"/>
                  <a:pt x="279" y="351"/>
                </a:cubicBezTo>
                <a:cubicBezTo>
                  <a:pt x="287" y="311"/>
                  <a:pt x="298" y="274"/>
                  <a:pt x="306" y="234"/>
                </a:cubicBezTo>
                <a:cubicBezTo>
                  <a:pt x="309" y="249"/>
                  <a:pt x="311" y="264"/>
                  <a:pt x="315" y="279"/>
                </a:cubicBezTo>
                <a:cubicBezTo>
                  <a:pt x="317" y="288"/>
                  <a:pt x="317" y="313"/>
                  <a:pt x="324" y="306"/>
                </a:cubicBezTo>
                <a:cubicBezTo>
                  <a:pt x="337" y="293"/>
                  <a:pt x="342" y="252"/>
                  <a:pt x="342" y="252"/>
                </a:cubicBezTo>
                <a:cubicBezTo>
                  <a:pt x="328" y="211"/>
                  <a:pt x="306" y="174"/>
                  <a:pt x="288" y="135"/>
                </a:cubicBezTo>
                <a:cubicBezTo>
                  <a:pt x="272" y="99"/>
                  <a:pt x="265" y="68"/>
                  <a:pt x="243" y="36"/>
                </a:cubicBezTo>
                <a:cubicBezTo>
                  <a:pt x="236" y="25"/>
                  <a:pt x="256" y="59"/>
                  <a:pt x="261" y="72"/>
                </a:cubicBezTo>
                <a:cubicBezTo>
                  <a:pt x="265" y="84"/>
                  <a:pt x="267" y="96"/>
                  <a:pt x="270" y="108"/>
                </a:cubicBezTo>
                <a:cubicBezTo>
                  <a:pt x="273" y="117"/>
                  <a:pt x="287" y="131"/>
                  <a:pt x="279" y="135"/>
                </a:cubicBezTo>
                <a:cubicBezTo>
                  <a:pt x="269" y="140"/>
                  <a:pt x="260" y="124"/>
                  <a:pt x="252" y="117"/>
                </a:cubicBezTo>
                <a:cubicBezTo>
                  <a:pt x="210" y="82"/>
                  <a:pt x="227" y="68"/>
                  <a:pt x="171" y="54"/>
                </a:cubicBezTo>
                <a:cubicBezTo>
                  <a:pt x="153" y="42"/>
                  <a:pt x="135" y="30"/>
                  <a:pt x="117" y="18"/>
                </a:cubicBezTo>
                <a:cubicBezTo>
                  <a:pt x="108" y="12"/>
                  <a:pt x="90" y="0"/>
                  <a:pt x="90" y="0"/>
                </a:cubicBezTo>
                <a:cubicBezTo>
                  <a:pt x="72" y="18"/>
                  <a:pt x="50" y="75"/>
                  <a:pt x="36" y="54"/>
                </a:cubicBezTo>
                <a:cubicBezTo>
                  <a:pt x="30" y="45"/>
                  <a:pt x="23" y="37"/>
                  <a:pt x="18" y="27"/>
                </a:cubicBezTo>
                <a:cubicBezTo>
                  <a:pt x="14" y="19"/>
                  <a:pt x="0" y="0"/>
                  <a:pt x="9" y="0"/>
                </a:cubicBezTo>
                <a:cubicBezTo>
                  <a:pt x="20" y="0"/>
                  <a:pt x="19" y="19"/>
                  <a:pt x="27" y="27"/>
                </a:cubicBezTo>
                <a:cubicBezTo>
                  <a:pt x="35" y="35"/>
                  <a:pt x="45" y="39"/>
                  <a:pt x="54" y="45"/>
                </a:cubicBezTo>
                <a:cubicBezTo>
                  <a:pt x="88" y="96"/>
                  <a:pt x="112" y="124"/>
                  <a:pt x="171" y="144"/>
                </a:cubicBezTo>
                <a:cubicBezTo>
                  <a:pt x="209" y="200"/>
                  <a:pt x="207" y="176"/>
                  <a:pt x="207" y="207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23850" y="549275"/>
            <a:ext cx="1079500" cy="2374900"/>
          </a:xfrm>
          <a:prstGeom prst="upArrow">
            <a:avLst>
              <a:gd name="adj1" fmla="val 50000"/>
              <a:gd name="adj2" fmla="val 55000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AU" sz="2400">
                <a:solidFill>
                  <a:srgbClr val="000000"/>
                </a:solidFill>
                <a:latin typeface="Arial Black" pitchFamily="34" charset="0"/>
              </a:rPr>
              <a:t>The Angel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684213" y="3846513"/>
            <a:ext cx="1270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 dirty="0">
                <a:ln>
                  <a:solidFill>
                    <a:schemeClr val="bg2"/>
                  </a:solidFill>
                </a:ln>
                <a:solidFill>
                  <a:srgbClr val="000066"/>
                </a:solidFill>
                <a:latin typeface="Arial Black" pitchFamily="34" charset="0"/>
              </a:rPr>
              <a:t>Selah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1331913" y="5876925"/>
            <a:ext cx="1033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 dirty="0" err="1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 Black" pitchFamily="34" charset="0"/>
              </a:rPr>
              <a:t>Tzur</a:t>
            </a:r>
            <a:endParaRPr lang="en-AU" sz="2800" dirty="0">
              <a:ln>
                <a:solidFill>
                  <a:srgbClr val="000000"/>
                </a:solidFill>
              </a:ln>
              <a:solidFill>
                <a:srgbClr val="008000"/>
              </a:solidFill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340817"/>
            <a:ext cx="9144000" cy="1008063"/>
          </a:xfrm>
        </p:spPr>
        <p:txBody>
          <a:bodyPr/>
          <a:lstStyle/>
          <a:p>
            <a:pPr marL="533400" indent="-533400" eaLnBrk="1" hangingPunct="1">
              <a:buClr>
                <a:srgbClr val="FFFF66"/>
              </a:buClr>
              <a:buFont typeface="Wingdings" pitchFamily="2" charset="2"/>
              <a:buChar char="v"/>
            </a:pPr>
            <a:r>
              <a:rPr lang="en-AU" sz="3200" dirty="0" smtClean="0">
                <a:solidFill>
                  <a:srgbClr val="00FF00"/>
                </a:solidFill>
              </a:rPr>
              <a:t>The 3 stages of Gideon’s work represented by 3 altars all built the same day.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4457"/>
            <a:ext cx="9144000" cy="1196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AU" sz="4400" dirty="0" smtClean="0"/>
              <a:t>The sacrificial work of Christ foreshadowed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533970" y="2518515"/>
            <a:ext cx="8430518" cy="374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2913" indent="-442913"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AU" sz="3000" b="1" dirty="0"/>
              <a:t>The </a:t>
            </a:r>
            <a:r>
              <a:rPr lang="en-AU" sz="3000" b="1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Selah/</a:t>
            </a:r>
            <a:r>
              <a:rPr lang="en-AU" sz="3000" b="1" dirty="0" err="1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Tzur</a:t>
            </a:r>
            <a:r>
              <a:rPr lang="en-AU" sz="3000" b="1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 Altar</a:t>
            </a:r>
            <a:r>
              <a:rPr lang="en-AU" sz="3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b="1" dirty="0"/>
              <a:t>– Christ’s redemption, glorification and ascension.</a:t>
            </a:r>
          </a:p>
          <a:p>
            <a:pPr marL="442913" indent="-442913"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AU" sz="3000" b="1" dirty="0">
                <a:solidFill>
                  <a:srgbClr val="FFFF00"/>
                </a:solidFill>
              </a:rPr>
              <a:t>Yahweh Shalom Altar</a:t>
            </a:r>
            <a:r>
              <a:rPr lang="en-AU" sz="3000" b="1" dirty="0"/>
              <a:t> (on winepress, but without sacrifice) – Christ our altar – fellowship through him for others.</a:t>
            </a:r>
          </a:p>
          <a:p>
            <a:pPr marL="442913" indent="-442913"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AU" sz="3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Altar in father’s house</a:t>
            </a:r>
            <a:r>
              <a:rPr lang="en-AU" sz="3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b="1" dirty="0"/>
              <a:t>– Abrahamic covenant confirmed by sacrifice.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9750" y="908050"/>
            <a:ext cx="8135938" cy="2305050"/>
          </a:xfrm>
        </p:spPr>
        <p:txBody>
          <a:bodyPr/>
          <a:lstStyle/>
          <a:p>
            <a:pPr algn="just" eaLnBrk="1" hangingPunct="1">
              <a:buClr>
                <a:srgbClr val="FFFF66"/>
              </a:buClr>
              <a:buFont typeface="Wingdings" pitchFamily="2" charset="2"/>
              <a:buNone/>
              <a:defRPr/>
            </a:pPr>
            <a:r>
              <a:rPr lang="en-AU" b="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Judges 6:25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sz="3200" dirty="0" smtClean="0">
                <a:latin typeface="Bookman Old Style" pitchFamily="18" charset="0"/>
              </a:rPr>
              <a:t>– “Take the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Bookman Old Style" pitchFamily="18" charset="0"/>
              </a:rPr>
              <a:t>young ox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AU" sz="3200" dirty="0" smtClean="0">
                <a:latin typeface="Bookman Old Style" pitchFamily="18" charset="0"/>
              </a:rPr>
              <a:t>which </a:t>
            </a:r>
            <a:r>
              <a:rPr lang="en-AU" sz="3200" i="1" dirty="0" smtClean="0">
                <a:latin typeface="Bookman Old Style" pitchFamily="18" charset="0"/>
              </a:rPr>
              <a:t>is</a:t>
            </a:r>
            <a:r>
              <a:rPr lang="en-AU" sz="3200" dirty="0" smtClean="0">
                <a:latin typeface="Bookman Old Style" pitchFamily="18" charset="0"/>
              </a:rPr>
              <a:t> to thy father, and the </a:t>
            </a:r>
            <a:r>
              <a:rPr lang="en-AU" sz="3200" dirty="0" smtClean="0">
                <a:solidFill>
                  <a:srgbClr val="00FF00"/>
                </a:solidFill>
                <a:latin typeface="Bookman Old Style" pitchFamily="18" charset="0"/>
              </a:rPr>
              <a:t>second bullock of seven years</a:t>
            </a:r>
            <a:r>
              <a:rPr lang="en-AU" sz="3200" dirty="0" smtClean="0">
                <a:latin typeface="Bookman Old Style" pitchFamily="18" charset="0"/>
              </a:rPr>
              <a:t>”. </a:t>
            </a:r>
            <a:r>
              <a:rPr lang="en-AU" sz="3200" dirty="0" smtClean="0"/>
              <a:t>(</a:t>
            </a:r>
            <a:r>
              <a:rPr lang="en-AU" sz="3200" dirty="0" err="1" smtClean="0"/>
              <a:t>Ygs</a:t>
            </a:r>
            <a:r>
              <a:rPr lang="en-AU" sz="3200" dirty="0" smtClean="0"/>
              <a:t>.)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two bullocks</a:t>
            </a:r>
          </a:p>
        </p:txBody>
      </p:sp>
      <p:pic>
        <p:nvPicPr>
          <p:cNvPr id="29701" name="Picture 4" descr="The two bulloc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40088"/>
            <a:ext cx="9144000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611188" y="2636838"/>
            <a:ext cx="33480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2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itchFamily="34" charset="0"/>
              </a:rPr>
              <a:t>Young bullock</a:t>
            </a:r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5127625" y="2636838"/>
            <a:ext cx="401637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AU" sz="3200" dirty="0">
                <a:solidFill>
                  <a:srgbClr val="00FF00"/>
                </a:solidFill>
                <a:latin typeface="Arial Black" pitchFamily="34" charset="0"/>
              </a:rPr>
              <a:t>Second bullock</a:t>
            </a:r>
          </a:p>
          <a:p>
            <a:pPr>
              <a:spcAft>
                <a:spcPts val="600"/>
              </a:spcAft>
            </a:pPr>
            <a:r>
              <a:rPr lang="en-AU" sz="3200" dirty="0">
                <a:solidFill>
                  <a:srgbClr val="000000"/>
                </a:solidFill>
                <a:latin typeface="Arial Black" pitchFamily="34" charset="0"/>
              </a:rPr>
              <a:t>– 7 years</a:t>
            </a: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6804025" y="4652963"/>
            <a:ext cx="522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>
                <a:solidFill>
                  <a:srgbClr val="00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2484438" y="4797425"/>
            <a:ext cx="522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>
                <a:solidFill>
                  <a:srgbClr val="00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142875" y="3197225"/>
            <a:ext cx="47863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3200">
                <a:solidFill>
                  <a:srgbClr val="000000"/>
                </a:solidFill>
                <a:latin typeface="Arial Black" pitchFamily="34" charset="0"/>
              </a:rPr>
              <a:t>So, how would you number them?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32600" y="4625975"/>
            <a:ext cx="1579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 b="1">
                <a:solidFill>
                  <a:srgbClr val="FF0000"/>
                </a:solidFill>
              </a:rPr>
              <a:t>X</a:t>
            </a:r>
            <a:r>
              <a:rPr lang="en-AU" sz="4000" b="1">
                <a:solidFill>
                  <a:srgbClr val="000000"/>
                </a:solidFill>
              </a:rPr>
              <a:t> 2nd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9" grpId="0"/>
      <p:bldP spid="156680" grpId="0"/>
      <p:bldP spid="156680" grpId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3968" y="832011"/>
            <a:ext cx="8840520" cy="5621325"/>
          </a:xfrm>
        </p:spPr>
        <p:txBody>
          <a:bodyPr/>
          <a:lstStyle/>
          <a:p>
            <a:pPr marL="533400" indent="-533400" eaLnBrk="1" hangingPunct="1"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The 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young bullock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would have been 2 to 3 years old – yet is mentioned first.</a:t>
            </a:r>
          </a:p>
          <a:p>
            <a:pPr marL="533400" indent="-533400" eaLnBrk="1" hangingPunct="1"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The </a:t>
            </a:r>
            <a:r>
              <a:rPr lang="en-AU" sz="3000" dirty="0" smtClean="0">
                <a:solidFill>
                  <a:srgbClr val="00FF00"/>
                </a:solidFill>
              </a:rPr>
              <a:t>7 year old bullock</a:t>
            </a:r>
            <a:r>
              <a:rPr lang="en-AU" sz="3000" dirty="0" smtClean="0"/>
              <a:t> is much older but is called the “second”. This unusual feature points to a remarkable type.</a:t>
            </a:r>
          </a:p>
          <a:p>
            <a:pPr marL="533400" indent="-533400" eaLnBrk="1" hangingPunct="1"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000" b="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itchFamily="34" charset="0"/>
              </a:rPr>
              <a:t>Mosaic Covenant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– the ‘youngest’ (given 430 years after the </a:t>
            </a:r>
            <a:r>
              <a:rPr lang="en-AU" sz="3000" dirty="0" err="1" smtClean="0"/>
              <a:t>Abrahamic</a:t>
            </a:r>
            <a:r>
              <a:rPr lang="en-AU" sz="3000" dirty="0" smtClean="0"/>
              <a:t>) but is called the “first” in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Heb. 8:7; 10:9</a:t>
            </a:r>
            <a:r>
              <a:rPr lang="en-AU" sz="3000" dirty="0" smtClean="0"/>
              <a:t>.</a:t>
            </a:r>
          </a:p>
          <a:p>
            <a:pPr marL="533400" indent="-533400" eaLnBrk="1" hangingPunct="1"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000" b="0" dirty="0" err="1" smtClean="0">
                <a:solidFill>
                  <a:srgbClr val="00FF00"/>
                </a:solidFill>
                <a:latin typeface="Arial Black" pitchFamily="34" charset="0"/>
              </a:rPr>
              <a:t>Abrahamic</a:t>
            </a:r>
            <a:r>
              <a:rPr lang="en-AU" sz="3000" b="0" dirty="0" smtClean="0">
                <a:solidFill>
                  <a:srgbClr val="00FF00"/>
                </a:solidFill>
                <a:latin typeface="Arial Black" pitchFamily="34" charset="0"/>
              </a:rPr>
              <a:t> Covenant</a:t>
            </a:r>
            <a:r>
              <a:rPr lang="en-AU" sz="3000" dirty="0" smtClean="0"/>
              <a:t> – the oldest (by 430 years) but is called the “second” because ratified by the sacrifice of Christ -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Rom. 15:8</a:t>
            </a:r>
            <a:r>
              <a:rPr lang="en-AU" sz="3000" dirty="0" smtClean="0"/>
              <a:t>.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35785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Two bullocks – Two covenants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3968" y="779030"/>
            <a:ext cx="8785225" cy="2375793"/>
          </a:xfrm>
        </p:spPr>
        <p:txBody>
          <a:bodyPr/>
          <a:lstStyle/>
          <a:p>
            <a:pPr marL="533400" indent="-533400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Gideon’s triumph over </a:t>
            </a:r>
            <a:r>
              <a:rPr lang="en-AU" sz="3000" dirty="0" err="1" smtClean="0"/>
              <a:t>Midian</a:t>
            </a:r>
            <a:r>
              <a:rPr lang="en-AU" sz="3000" dirty="0" smtClean="0"/>
              <a:t> is used as a type of Armageddon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Ps. 83:9,11; Isa. 9:4; 10:26</a:t>
            </a:r>
            <a:r>
              <a:rPr lang="en-AU" sz="3000" dirty="0" smtClean="0"/>
              <a:t>.</a:t>
            </a:r>
          </a:p>
          <a:p>
            <a:pPr marL="533400" indent="-533400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The work of Gideon can be divided into 3 stages, answering to the work of Christ –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69275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Gideon as a type of Christ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675856" y="3187885"/>
            <a:ext cx="8388350" cy="300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AutoNum type="arabicPeriod"/>
            </a:pPr>
            <a:r>
              <a:rPr lang="en-AU" sz="3200" b="1" dirty="0">
                <a:solidFill>
                  <a:srgbClr val="FFFF00"/>
                </a:solidFill>
              </a:rPr>
              <a:t>The first advent</a:t>
            </a:r>
            <a:r>
              <a:rPr lang="en-AU" sz="3200" b="1" dirty="0"/>
              <a:t> – sacrifice and </a:t>
            </a:r>
            <a:r>
              <a:rPr lang="en-AU" sz="3200" b="1" dirty="0" smtClean="0"/>
              <a:t>confirm-</a:t>
            </a:r>
            <a:r>
              <a:rPr lang="en-AU" sz="3200" b="1" dirty="0" err="1" smtClean="0"/>
              <a:t>ing</a:t>
            </a:r>
            <a:r>
              <a:rPr lang="en-AU" sz="3200" b="1" dirty="0" smtClean="0"/>
              <a:t> </a:t>
            </a:r>
            <a:r>
              <a:rPr lang="en-AU" sz="3200" b="1" dirty="0"/>
              <a:t>the covenant made unto the fathers.</a:t>
            </a:r>
          </a:p>
          <a:p>
            <a:pPr marL="442913" indent="-4429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AutoNum type="arabicPeriod"/>
            </a:pPr>
            <a:r>
              <a:rPr lang="en-AU" sz="3200" b="1" dirty="0">
                <a:solidFill>
                  <a:srgbClr val="00FF00"/>
                </a:solidFill>
              </a:rPr>
              <a:t>Second advent</a:t>
            </a:r>
            <a:r>
              <a:rPr lang="en-AU" sz="3200" b="1" dirty="0"/>
              <a:t> – resurrection and judgement of the household.</a:t>
            </a:r>
          </a:p>
          <a:p>
            <a:pPr marL="442913" indent="-442913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AutoNum type="arabicPeriod"/>
            </a:pPr>
            <a:r>
              <a:rPr lang="en-AU" sz="3200" b="1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Armageddon</a:t>
            </a:r>
            <a:r>
              <a:rPr lang="en-AU" sz="3200" b="1" dirty="0" smtClean="0"/>
              <a:t> - subjugation </a:t>
            </a:r>
            <a:r>
              <a:rPr lang="en-AU" sz="3200" b="1" dirty="0"/>
              <a:t>of the nations and the redemption of Israel.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" grpId="0" build="p"/>
      <p:bldP spid="15360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4925" y="678841"/>
            <a:ext cx="9145588" cy="2592288"/>
          </a:xfrm>
        </p:spPr>
        <p:txBody>
          <a:bodyPr/>
          <a:lstStyle/>
          <a:p>
            <a:pPr marL="533400" indent="-533400" eaLnBrk="1" hangingPunct="1">
              <a:lnSpc>
                <a:spcPct val="95000"/>
              </a:lnSpc>
              <a:spcBef>
                <a:spcPts val="0"/>
              </a:spcBef>
              <a:buClr>
                <a:srgbClr val="FFFF66"/>
              </a:buClr>
              <a:buFont typeface="Wingdings" pitchFamily="2" charset="2"/>
              <a:buChar char="v"/>
            </a:pPr>
            <a:r>
              <a:rPr lang="en-AU" sz="3200" dirty="0" smtClean="0"/>
              <a:t>Though given first, the </a:t>
            </a:r>
            <a:r>
              <a:rPr lang="en-AU" sz="3200" dirty="0" smtClean="0">
                <a:solidFill>
                  <a:srgbClr val="00FF00"/>
                </a:solidFill>
              </a:rPr>
              <a:t>Abrahamic Covenant</a:t>
            </a:r>
            <a:r>
              <a:rPr lang="en-AU" sz="3200" dirty="0" smtClean="0"/>
              <a:t> is called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the second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200" dirty="0" smtClean="0"/>
              <a:t>(and the “new”) because it was ratified by the sacrifice of Christ centuries after the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Mosaic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200" dirty="0" smtClean="0"/>
              <a:t>was ratified by animal sacrifices.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Two Covenants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323850" y="4553174"/>
            <a:ext cx="8569325" cy="288925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684213" y="3834036"/>
            <a:ext cx="287337" cy="719138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3492500" y="3834036"/>
            <a:ext cx="287338" cy="719138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Rectangle 7"/>
          <p:cNvSpPr>
            <a:spLocks noChangeArrowheads="1"/>
          </p:cNvSpPr>
          <p:nvPr/>
        </p:nvSpPr>
        <p:spPr bwMode="auto">
          <a:xfrm>
            <a:off x="8388350" y="3834036"/>
            <a:ext cx="287338" cy="719138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1587500" y="3834036"/>
            <a:ext cx="12557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>
                <a:solidFill>
                  <a:srgbClr val="FFFF00"/>
                </a:solidFill>
                <a:latin typeface="Impact" pitchFamily="34" charset="0"/>
              </a:rPr>
              <a:t>430 yrs</a:t>
            </a:r>
          </a:p>
        </p:txBody>
      </p:sp>
      <p:sp>
        <p:nvSpPr>
          <p:cNvPr id="31754" name="Line 9"/>
          <p:cNvSpPr>
            <a:spLocks noChangeShapeType="1"/>
          </p:cNvSpPr>
          <p:nvPr/>
        </p:nvSpPr>
        <p:spPr bwMode="auto">
          <a:xfrm>
            <a:off x="2843213" y="4121374"/>
            <a:ext cx="5762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Line 10"/>
          <p:cNvSpPr>
            <a:spLocks noChangeShapeType="1"/>
          </p:cNvSpPr>
          <p:nvPr/>
        </p:nvSpPr>
        <p:spPr bwMode="auto">
          <a:xfrm flipH="1">
            <a:off x="1042988" y="4121374"/>
            <a:ext cx="5762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107950" y="3257774"/>
            <a:ext cx="1768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>
                <a:solidFill>
                  <a:srgbClr val="00FF00"/>
                </a:solidFill>
                <a:latin typeface="Impact" pitchFamily="34" charset="0"/>
              </a:rPr>
              <a:t>Abrahamic</a:t>
            </a: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3059113" y="3256186"/>
            <a:ext cx="1241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Mosaic</a:t>
            </a:r>
          </a:p>
        </p:txBody>
      </p:sp>
      <p:sp>
        <p:nvSpPr>
          <p:cNvPr id="31758" name="Text Box 13"/>
          <p:cNvSpPr txBox="1">
            <a:spLocks noChangeArrowheads="1"/>
          </p:cNvSpPr>
          <p:nvPr/>
        </p:nvSpPr>
        <p:spPr bwMode="auto">
          <a:xfrm>
            <a:off x="7575550" y="2943306"/>
            <a:ext cx="15335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latin typeface="Impact" pitchFamily="34" charset="0"/>
              </a:rPr>
              <a:t>Sacrifice of Christ</a:t>
            </a:r>
          </a:p>
        </p:txBody>
      </p:sp>
      <p:sp>
        <p:nvSpPr>
          <p:cNvPr id="158734" name="Text Box 14"/>
          <p:cNvSpPr txBox="1">
            <a:spLocks noChangeArrowheads="1"/>
          </p:cNvSpPr>
          <p:nvPr/>
        </p:nvSpPr>
        <p:spPr bwMode="auto">
          <a:xfrm>
            <a:off x="3727450" y="3761011"/>
            <a:ext cx="2644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400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Impact" pitchFamily="34" charset="0"/>
              </a:rPr>
              <a:t>Ratified by blood of </a:t>
            </a:r>
            <a:r>
              <a:rPr lang="en-AU" sz="2400" dirty="0" smtClean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Impact" pitchFamily="34" charset="0"/>
              </a:rPr>
              <a:t>animals – </a:t>
            </a:r>
            <a:r>
              <a:rPr lang="en-AU" sz="2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Ex. 24</a:t>
            </a:r>
            <a:endParaRPr lang="en-AU" sz="2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158735" name="Freeform 15"/>
          <p:cNvSpPr>
            <a:spLocks/>
          </p:cNvSpPr>
          <p:nvPr/>
        </p:nvSpPr>
        <p:spPr bwMode="auto">
          <a:xfrm>
            <a:off x="755650" y="4913536"/>
            <a:ext cx="7777163" cy="815975"/>
          </a:xfrm>
          <a:custGeom>
            <a:avLst/>
            <a:gdLst>
              <a:gd name="T0" fmla="*/ 0 w 4899"/>
              <a:gd name="T1" fmla="*/ 0 h 514"/>
              <a:gd name="T2" fmla="*/ 2147483647 w 4899"/>
              <a:gd name="T3" fmla="*/ 2147483647 h 514"/>
              <a:gd name="T4" fmla="*/ 2147483647 w 4899"/>
              <a:gd name="T5" fmla="*/ 2147483647 h 514"/>
              <a:gd name="T6" fmla="*/ 2147483647 w 4899"/>
              <a:gd name="T7" fmla="*/ 2147483647 h 514"/>
              <a:gd name="T8" fmla="*/ 2147483647 w 4899"/>
              <a:gd name="T9" fmla="*/ 2147483647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99"/>
              <a:gd name="T16" fmla="*/ 0 h 514"/>
              <a:gd name="T17" fmla="*/ 4899 w 4899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99" h="514">
                <a:moveTo>
                  <a:pt x="0" y="0"/>
                </a:moveTo>
                <a:cubicBezTo>
                  <a:pt x="128" y="117"/>
                  <a:pt x="257" y="235"/>
                  <a:pt x="680" y="318"/>
                </a:cubicBezTo>
                <a:cubicBezTo>
                  <a:pt x="1103" y="401"/>
                  <a:pt x="1935" y="484"/>
                  <a:pt x="2540" y="499"/>
                </a:cubicBezTo>
                <a:cubicBezTo>
                  <a:pt x="3145" y="514"/>
                  <a:pt x="3916" y="483"/>
                  <a:pt x="4309" y="408"/>
                </a:cubicBezTo>
                <a:cubicBezTo>
                  <a:pt x="4702" y="333"/>
                  <a:pt x="4800" y="189"/>
                  <a:pt x="4899" y="46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2555875" y="5699349"/>
            <a:ext cx="426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latin typeface="Impact" pitchFamily="34" charset="0"/>
              </a:rPr>
              <a:t>Ratified by the sacrifice of Christ</a:t>
            </a:r>
          </a:p>
        </p:txBody>
      </p:sp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5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4" grpId="0"/>
      <p:bldP spid="158735" grpId="0" animBg="1"/>
      <p:bldP spid="1587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9275" y="852631"/>
            <a:ext cx="8964613" cy="2689942"/>
          </a:xfrm>
        </p:spPr>
        <p:txBody>
          <a:bodyPr/>
          <a:lstStyle/>
          <a:p>
            <a:pPr marL="442913" indent="-442913" eaLnBrk="1" hangingPunct="1">
              <a:buClr>
                <a:srgbClr val="FFFF66"/>
              </a:buClr>
              <a:buFont typeface="Wingdings" pitchFamily="2" charset="2"/>
              <a:buChar char="v"/>
            </a:pPr>
            <a:r>
              <a:rPr lang="en-AU" sz="3000" dirty="0" smtClean="0"/>
              <a:t>Probably employed to throw down the altar of Baal-</a:t>
            </a:r>
            <a:r>
              <a:rPr lang="en-AU" sz="3000" dirty="0" err="1" smtClean="0"/>
              <a:t>berith</a:t>
            </a:r>
            <a:r>
              <a:rPr lang="en-AU" sz="3000" dirty="0" smtClean="0"/>
              <a:t> in Gideon’s father’s house.</a:t>
            </a:r>
          </a:p>
          <a:p>
            <a:pPr marL="442913" indent="-442913" eaLnBrk="1" hangingPunct="1">
              <a:buClr>
                <a:srgbClr val="FFFF66"/>
              </a:buClr>
              <a:buFont typeface="Wingdings" pitchFamily="2" charset="2"/>
              <a:buChar char="v"/>
            </a:pPr>
            <a:r>
              <a:rPr lang="en-AU" sz="3000" dirty="0" smtClean="0"/>
              <a:t>Represents the 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Mosaic Covenant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– the Law of Moses was given to overthrow idolatry in Israel. First 2 commandments illustrate this.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10840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young bullock</a:t>
            </a:r>
          </a:p>
        </p:txBody>
      </p:sp>
      <p:pic>
        <p:nvPicPr>
          <p:cNvPr id="32773" name="Picture 4" descr="Young bullock for idolat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737465"/>
            <a:ext cx="8785225" cy="2808288"/>
          </a:xfrm>
        </p:spPr>
        <p:txBody>
          <a:bodyPr/>
          <a:lstStyle/>
          <a:p>
            <a:pPr marL="533400" indent="-533400" eaLnBrk="1" hangingPunct="1"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Judges 6:26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- The word 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“rock”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is </a:t>
            </a:r>
            <a:r>
              <a:rPr lang="en-AU" sz="3000" i="1" dirty="0" err="1" smtClean="0"/>
              <a:t>ma’uz</a:t>
            </a:r>
            <a:r>
              <a:rPr lang="en-AU" sz="3000" dirty="0" smtClean="0"/>
              <a:t> – a fortified place. Translated “fortress” in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Jer. 16:19</a:t>
            </a:r>
            <a:r>
              <a:rPr lang="en-AU" sz="3000" dirty="0" smtClean="0"/>
              <a:t>. This was a stronghold of fleshly worship now to be overthrown.</a:t>
            </a:r>
          </a:p>
          <a:p>
            <a:pPr marL="533400" indent="-533400" eaLnBrk="1" hangingPunct="1"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000" dirty="0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RSV</a:t>
            </a:r>
            <a:r>
              <a:rPr lang="en-AU" sz="3000" dirty="0" smtClean="0"/>
              <a:t> – “with stones laid in due order”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20:25</a:t>
            </a:r>
            <a:r>
              <a:rPr lang="en-AU" sz="3000" dirty="0" smtClean="0"/>
              <a:t>.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71537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second bullock sacrificed</a:t>
            </a:r>
          </a:p>
        </p:txBody>
      </p:sp>
      <p:pic>
        <p:nvPicPr>
          <p:cNvPr id="33797" name="Picture 4" descr="Second bullock sacrific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400425"/>
            <a:ext cx="43561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50825" y="3693554"/>
            <a:ext cx="446563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</a:pPr>
            <a:r>
              <a:rPr lang="en-AU" sz="3000" dirty="0">
                <a:solidFill>
                  <a:srgbClr val="00FF00"/>
                </a:solidFill>
                <a:latin typeface="Arial Black" pitchFamily="34" charset="0"/>
              </a:rPr>
              <a:t>The second bullock representing the Abrahamic Covenant is offered on a Divine altar and accepted.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 build="p"/>
      <p:bldP spid="1607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823" y="880340"/>
            <a:ext cx="8785225" cy="5570263"/>
          </a:xfrm>
        </p:spPr>
        <p:txBody>
          <a:bodyPr/>
          <a:lstStyle/>
          <a:p>
            <a:pPr marL="533400" indent="-533400" eaLnBrk="1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Gideon worked at night (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v.27</a:t>
            </a:r>
            <a:r>
              <a:rPr lang="en-AU" sz="3200" dirty="0" smtClean="0"/>
              <a:t>) –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Darkness descended 3 hours before Christ died.</a:t>
            </a:r>
          </a:p>
          <a:p>
            <a:pPr marL="533400" indent="-533400" eaLnBrk="1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Gideon’s sacrifice of the bullock was outside of the Law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</a:rPr>
              <a:t>–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Christ was crucified “outside the camp”.</a:t>
            </a:r>
          </a:p>
          <a:p>
            <a:pPr marL="533400" indent="-533400" eaLnBrk="1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There was no priest present at Gideon’s sacrifice – </a:t>
            </a:r>
            <a:r>
              <a:rPr lang="en-AU" sz="3200" dirty="0" smtClean="0">
                <a:solidFill>
                  <a:srgbClr val="FFFF00"/>
                </a:solidFill>
              </a:rPr>
              <a:t>No priest officiated at Christ’s sacrifice.</a:t>
            </a:r>
          </a:p>
          <a:p>
            <a:pPr marL="533400" indent="-533400" eaLnBrk="1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“The wood of the grove” was cursed (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v.26</a:t>
            </a:r>
            <a:r>
              <a:rPr lang="en-AU" sz="3200" dirty="0" smtClean="0"/>
              <a:t>) – </a:t>
            </a:r>
            <a:r>
              <a:rPr lang="en-AU" sz="3200" dirty="0" smtClean="0">
                <a:solidFill>
                  <a:srgbClr val="00FF00"/>
                </a:solidFill>
              </a:rPr>
              <a:t>The cross brought a curse on Christ.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33493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Compare the sacrifice of Christ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169265"/>
            <a:ext cx="8785225" cy="4824413"/>
          </a:xfrm>
        </p:spPr>
        <p:txBody>
          <a:bodyPr/>
          <a:lstStyle/>
          <a:p>
            <a:pPr marL="533400" indent="-533400" eaLnBrk="1" hangingPunct="1">
              <a:spcBef>
                <a:spcPts val="0"/>
              </a:spcBef>
              <a:spcAft>
                <a:spcPts val="18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b="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itchFamily="34" charset="0"/>
              </a:rPr>
              <a:t>Gideon</a:t>
            </a:r>
            <a:r>
              <a:rPr lang="en-AU" sz="3200" dirty="0" smtClean="0"/>
              <a:t> – “</a:t>
            </a:r>
            <a:r>
              <a:rPr lang="en-AU" sz="3200" dirty="0" err="1" smtClean="0"/>
              <a:t>Hewer</a:t>
            </a:r>
            <a:r>
              <a:rPr lang="en-AU" sz="3200" dirty="0" smtClean="0"/>
              <a:t> down”</a:t>
            </a:r>
          </a:p>
          <a:p>
            <a:pPr marL="533400" indent="-533400" eaLnBrk="1" hangingPunct="1">
              <a:spcBef>
                <a:spcPts val="0"/>
              </a:spcBef>
              <a:spcAft>
                <a:spcPts val="18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err="1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latin typeface="Arial Black" pitchFamily="34" charset="0"/>
              </a:rPr>
              <a:t>Jerubbaal</a:t>
            </a:r>
            <a:r>
              <a:rPr lang="en-AU" sz="3200" dirty="0" smtClean="0"/>
              <a:t> – “Contender with Baal” (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v.32</a:t>
            </a:r>
            <a:r>
              <a:rPr lang="en-AU" sz="3200" dirty="0" smtClean="0"/>
              <a:t>)</a:t>
            </a:r>
          </a:p>
          <a:p>
            <a:pPr marL="533400" indent="-533400" eaLnBrk="1" hangingPunct="1">
              <a:spcBef>
                <a:spcPts val="0"/>
              </a:spcBef>
              <a:spcAft>
                <a:spcPts val="1800"/>
              </a:spcAft>
              <a:buClr>
                <a:srgbClr val="FFFF66"/>
              </a:buClr>
              <a:buFont typeface="Wingdings" pitchFamily="2" charset="2"/>
              <a:buChar char="v"/>
              <a:defRPr/>
            </a:pPr>
            <a:r>
              <a:rPr lang="en-AU" sz="3200" dirty="0" err="1" smtClean="0">
                <a:solidFill>
                  <a:srgbClr val="FFFF00"/>
                </a:solidFill>
                <a:latin typeface="Arial Black" pitchFamily="34" charset="0"/>
              </a:rPr>
              <a:t>Jerubbesheth</a:t>
            </a:r>
            <a:r>
              <a:rPr lang="en-AU" sz="3200" dirty="0" smtClean="0"/>
              <a:t> – “He shall contend against confusion and shame” – 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 Sam. 11:21</a:t>
            </a:r>
          </a:p>
          <a:p>
            <a:pPr marL="533400" indent="-533400" algn="ctr" eaLnBrk="1" hangingPunct="1">
              <a:spcBef>
                <a:spcPts val="0"/>
              </a:spcBef>
              <a:spcAft>
                <a:spcPts val="1800"/>
              </a:spcAft>
              <a:buClr>
                <a:srgbClr val="FFFF66"/>
              </a:buClr>
              <a:buFont typeface="Wingdings" pitchFamily="2" charset="2"/>
              <a:buNone/>
              <a:defRPr/>
            </a:pPr>
            <a:r>
              <a:rPr lang="en-AU" sz="3600" b="0" dirty="0" smtClean="0">
                <a:solidFill>
                  <a:srgbClr val="00FF00"/>
                </a:solidFill>
                <a:latin typeface="Arial Black" pitchFamily="34" charset="0"/>
              </a:rPr>
              <a:t>Gideon’s work was typical of the work of Christ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several names of Gideon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693291"/>
            <a:ext cx="6804248" cy="2735709"/>
          </a:xfrm>
        </p:spPr>
        <p:txBody>
          <a:bodyPr/>
          <a:lstStyle/>
          <a:p>
            <a:pPr algn="ctr" eaLnBrk="1" hangingPunct="1">
              <a:lnSpc>
                <a:spcPct val="85000"/>
              </a:lnSpc>
              <a:spcBef>
                <a:spcPts val="0"/>
              </a:spcBef>
              <a:defRPr/>
            </a:pPr>
            <a:r>
              <a:rPr lang="en-AU" sz="8800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Christ in the Judges</a:t>
            </a: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0" y="407707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600" b="1" dirty="0">
                <a:solidFill>
                  <a:srgbClr val="FFFF00"/>
                </a:solidFill>
                <a:latin typeface="Tahoma" charset="0"/>
              </a:rPr>
              <a:t>Study </a:t>
            </a:r>
            <a:r>
              <a:rPr lang="en-AU" sz="3600" b="1" dirty="0" smtClean="0">
                <a:solidFill>
                  <a:srgbClr val="FFFF00"/>
                </a:solidFill>
                <a:latin typeface="Tahoma" charset="0"/>
              </a:rPr>
              <a:t>5 </a:t>
            </a:r>
            <a:r>
              <a:rPr lang="en-AU" sz="3600" b="1" dirty="0">
                <a:solidFill>
                  <a:srgbClr val="FFFF00"/>
                </a:solidFill>
                <a:latin typeface="Tahoma" charset="0"/>
              </a:rPr>
              <a:t>– </a:t>
            </a:r>
            <a:r>
              <a:rPr lang="en-AU" sz="3600" b="1" dirty="0" smtClean="0">
                <a:solidFill>
                  <a:srgbClr val="FFFF00"/>
                </a:solidFill>
                <a:latin typeface="Tahoma" charset="0"/>
              </a:rPr>
              <a:t>“</a:t>
            </a:r>
            <a:r>
              <a:rPr lang="en-US" sz="3600" b="1" dirty="0" smtClean="0">
                <a:solidFill>
                  <a:srgbClr val="FFFF00"/>
                </a:solidFill>
                <a:latin typeface="Tahoma" charset="0"/>
              </a:rPr>
              <a:t>Gideon and the work of Christ’s Second Advent</a:t>
            </a:r>
            <a:r>
              <a:rPr lang="en-AU" sz="3600" b="1" dirty="0" smtClean="0">
                <a:solidFill>
                  <a:srgbClr val="FFFF00"/>
                </a:solidFill>
                <a:latin typeface="Tahoma" charset="0"/>
              </a:rPr>
              <a:t>”</a:t>
            </a:r>
            <a:endParaRPr lang="en-AU" sz="3600" b="1" dirty="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314096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>
                <a:solidFill>
                  <a:srgbClr val="00FF00"/>
                </a:solidFill>
                <a:latin typeface="+mj-lt"/>
              </a:rPr>
              <a:t>Next Study – God willing</a:t>
            </a:r>
            <a:endParaRPr lang="en-US" sz="3600" b="1" dirty="0" smtClean="0">
              <a:solidFill>
                <a:srgbClr val="00FF00"/>
              </a:solidFill>
              <a:latin typeface="+mj-l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090"/>
            <a:ext cx="8785101" cy="5329238"/>
          </a:xfrm>
        </p:spPr>
        <p:txBody>
          <a:bodyPr/>
          <a:lstStyle/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400" dirty="0" smtClean="0"/>
              <a:t>Israel forsake Yahweh’s covenant – </a:t>
            </a:r>
            <a:r>
              <a:rPr lang="en-AU" sz="34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</a:t>
            </a:r>
          </a:p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400" dirty="0" smtClean="0"/>
              <a:t>Israel impoverished by invaders – </a:t>
            </a:r>
            <a:r>
              <a:rPr lang="en-AU" sz="34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Vv.2-6</a:t>
            </a:r>
          </a:p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400" dirty="0" smtClean="0"/>
              <a:t>A mighty prophet raised up as a forerunner to Gideon – </a:t>
            </a:r>
            <a:r>
              <a:rPr lang="en-AU" sz="34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Vv.8-10</a:t>
            </a:r>
          </a:p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400" dirty="0" smtClean="0"/>
              <a:t>A covenant deliverer sent – </a:t>
            </a:r>
            <a:r>
              <a:rPr lang="en-AU" sz="34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Vv.11-16</a:t>
            </a:r>
          </a:p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400" dirty="0" err="1" smtClean="0"/>
              <a:t>Abrahamic</a:t>
            </a:r>
            <a:r>
              <a:rPr lang="en-AU" sz="3400" dirty="0" smtClean="0"/>
              <a:t> covenant confirmed by sacrifice – </a:t>
            </a:r>
            <a:r>
              <a:rPr lang="en-AU" sz="34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Vv.19-27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90471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>
                <a:solidFill>
                  <a:srgbClr val="FFFF66"/>
                </a:solidFill>
              </a:rPr>
              <a:t>The pattern of types – </a:t>
            </a:r>
            <a:r>
              <a:rPr lang="en-AU" sz="4400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Judges 6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119191"/>
            <a:ext cx="8713788" cy="5238767"/>
          </a:xfrm>
        </p:spPr>
        <p:txBody>
          <a:bodyPr/>
          <a:lstStyle/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200" dirty="0" smtClean="0">
                <a:solidFill>
                  <a:srgbClr val="00FF00"/>
                </a:solidFill>
              </a:rPr>
              <a:t>“</a:t>
            </a:r>
            <a:r>
              <a:rPr lang="en-AU" sz="3200" dirty="0" err="1" smtClean="0">
                <a:solidFill>
                  <a:srgbClr val="00FF00"/>
                </a:solidFill>
              </a:rPr>
              <a:t>Midian</a:t>
            </a:r>
            <a:r>
              <a:rPr lang="en-AU" sz="3200" dirty="0" smtClean="0">
                <a:solidFill>
                  <a:srgbClr val="00FF00"/>
                </a:solidFill>
              </a:rPr>
              <a:t>”</a:t>
            </a:r>
            <a:r>
              <a:rPr lang="en-AU" sz="3200" dirty="0" smtClean="0"/>
              <a:t> = quarrel. See 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Lev. 26:25</a:t>
            </a:r>
            <a:r>
              <a:rPr lang="en-AU" sz="3200" dirty="0" smtClean="0"/>
              <a:t>.</a:t>
            </a:r>
          </a:p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Son of Abraham by </a:t>
            </a:r>
            <a:r>
              <a:rPr lang="en-AU" sz="3200" dirty="0" err="1" smtClean="0"/>
              <a:t>Keturah</a:t>
            </a:r>
            <a:r>
              <a:rPr lang="en-AU" sz="3200" dirty="0" smtClean="0"/>
              <a:t> (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25:2</a:t>
            </a:r>
            <a:r>
              <a:rPr lang="en-AU" sz="3200" dirty="0" smtClean="0"/>
              <a:t>).</a:t>
            </a:r>
          </a:p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200" dirty="0" smtClean="0"/>
              <a:t>7 years affliction – cp. “seven times” – 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Lev. 26:18,21,24,28</a:t>
            </a:r>
            <a:r>
              <a:rPr lang="en-AU" sz="3200" dirty="0" smtClean="0"/>
              <a:t>.</a:t>
            </a:r>
          </a:p>
          <a:p>
            <a:pPr marL="539750" indent="-539750" eaLnBrk="1" hangingPunct="1">
              <a:spcBef>
                <a:spcPts val="1200"/>
              </a:spcBef>
              <a:buClr>
                <a:srgbClr val="FFFF00"/>
              </a:buClr>
              <a:defRPr/>
            </a:pPr>
            <a:r>
              <a:rPr lang="en-AU" sz="3200" dirty="0" smtClean="0"/>
              <a:t>Enemies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“without number”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sz="3200" dirty="0" smtClean="0"/>
              <a:t>– </a:t>
            </a:r>
            <a:r>
              <a:rPr lang="en-AU" sz="3200" dirty="0" err="1" smtClean="0"/>
              <a:t>Abrahamic</a:t>
            </a:r>
            <a:r>
              <a:rPr lang="en-AU" sz="3200" dirty="0" smtClean="0"/>
              <a:t> covenant language – 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Lev. 26:42-45</a:t>
            </a:r>
            <a:r>
              <a:rPr lang="en-AU" sz="3200" dirty="0" smtClean="0"/>
              <a:t>.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63496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AU" sz="4000" dirty="0" smtClean="0">
                <a:solidFill>
                  <a:srgbClr val="FFFF66"/>
                </a:solidFill>
              </a:rPr>
              <a:t>The quarrel of Yahweh’s Covenant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759" y="4887633"/>
            <a:ext cx="8301696" cy="107721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AU" sz="3200" dirty="0" smtClean="0">
                <a:solidFill>
                  <a:srgbClr val="000000"/>
                </a:solidFill>
                <a:latin typeface="Arial Black" pitchFamily="34" charset="0"/>
              </a:rPr>
              <a:t>Gideon is a type of Christ in relation</a:t>
            </a:r>
          </a:p>
          <a:p>
            <a:pPr algn="ctr"/>
            <a:r>
              <a:rPr lang="en-AU" sz="3200" dirty="0" smtClean="0">
                <a:solidFill>
                  <a:srgbClr val="000000"/>
                </a:solidFill>
                <a:latin typeface="Arial Black" pitchFamily="34" charset="0"/>
              </a:rPr>
              <a:t> to the </a:t>
            </a:r>
            <a:r>
              <a:rPr lang="en-AU" sz="3200" dirty="0" err="1" smtClean="0">
                <a:solidFill>
                  <a:srgbClr val="000000"/>
                </a:solidFill>
                <a:latin typeface="Arial Black" pitchFamily="34" charset="0"/>
              </a:rPr>
              <a:t>Abrahamic</a:t>
            </a:r>
            <a:r>
              <a:rPr lang="en-AU" sz="3200" dirty="0" smtClean="0">
                <a:solidFill>
                  <a:srgbClr val="000000"/>
                </a:solidFill>
                <a:latin typeface="Arial Black" pitchFamily="34" charset="0"/>
              </a:rPr>
              <a:t> Covenant</a:t>
            </a:r>
            <a:endParaRPr lang="en-US" sz="32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980728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gods of Canaan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927126"/>
            <a:ext cx="8785225" cy="5603875"/>
          </a:xfrm>
          <a:noFill/>
        </p:spPr>
        <p:txBody>
          <a:bodyPr/>
          <a:lstStyle/>
          <a:p>
            <a:pPr marL="450850" indent="-450850" eaLnBrk="1" hangingPunct="1">
              <a:buClr>
                <a:schemeClr val="hlink"/>
              </a:buClr>
              <a:buFont typeface="Wingdings" pitchFamily="2" charset="2"/>
              <a:buChar char="q"/>
            </a:pPr>
            <a:endParaRPr lang="en-AU" smtClean="0"/>
          </a:p>
          <a:p>
            <a:pPr marL="450850" indent="-450850" eaLnBrk="1" hangingPunct="1"/>
            <a:endParaRPr lang="en-AU" smtClean="0"/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-36513" y="789008"/>
            <a:ext cx="8964613" cy="547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6575" indent="-536575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1" dirty="0">
                <a:solidFill>
                  <a:srgbClr val="00FF00"/>
                </a:solidFill>
              </a:rPr>
              <a:t>Baal – lord, master, owner, possessor.</a:t>
            </a:r>
            <a:r>
              <a:rPr lang="en-AU" sz="3000" b="1" dirty="0"/>
              <a:t> Baal is lord of all that is worldly, fleshly, sensual and devilish.</a:t>
            </a:r>
          </a:p>
          <a:p>
            <a:pPr marL="536575" indent="-536575">
              <a:spcBef>
                <a:spcPct val="1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0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Baal-</a:t>
            </a:r>
            <a:r>
              <a:rPr lang="en-AU" sz="3000" b="1" dirty="0" err="1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berith</a:t>
            </a:r>
            <a:r>
              <a:rPr lang="en-AU" sz="3000" b="1" dirty="0"/>
              <a:t> – Lord of the covenant</a:t>
            </a:r>
          </a:p>
          <a:p>
            <a:pPr marL="536575" indent="-536575">
              <a:spcBef>
                <a:spcPct val="1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b="1" dirty="0">
                <a:solidFill>
                  <a:schemeClr val="hlink"/>
                </a:solidFill>
              </a:rPr>
              <a:t>Baal-gad</a:t>
            </a:r>
            <a:r>
              <a:rPr lang="en-AU" sz="2800" b="1" dirty="0"/>
              <a:t> – Lord of good-fortune</a:t>
            </a:r>
          </a:p>
          <a:p>
            <a:pPr marL="536575" indent="-536575">
              <a:spcBef>
                <a:spcPct val="1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b="1" dirty="0">
                <a:solidFill>
                  <a:srgbClr val="00FF00"/>
                </a:solidFill>
              </a:rPr>
              <a:t>Baal-</a:t>
            </a:r>
            <a:r>
              <a:rPr lang="en-AU" sz="2800" b="1" dirty="0" err="1">
                <a:solidFill>
                  <a:srgbClr val="00FF00"/>
                </a:solidFill>
              </a:rPr>
              <a:t>hamon</a:t>
            </a:r>
            <a:r>
              <a:rPr lang="en-AU" sz="2800" b="1" dirty="0"/>
              <a:t> – Lord of wealth</a:t>
            </a:r>
          </a:p>
          <a:p>
            <a:pPr marL="536575" indent="-536575">
              <a:spcBef>
                <a:spcPct val="1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b="1" dirty="0">
                <a:solidFill>
                  <a:srgbClr val="FFFF00"/>
                </a:solidFill>
              </a:rPr>
              <a:t>Baal-</a:t>
            </a:r>
            <a:r>
              <a:rPr lang="en-AU" sz="2800" b="1" dirty="0" err="1">
                <a:solidFill>
                  <a:srgbClr val="FFFF00"/>
                </a:solidFill>
              </a:rPr>
              <a:t>hazor</a:t>
            </a:r>
            <a:r>
              <a:rPr lang="en-AU" sz="2800" b="1" dirty="0"/>
              <a:t> – Lord of the village</a:t>
            </a:r>
          </a:p>
          <a:p>
            <a:pPr marL="536575" indent="-536575">
              <a:spcBef>
                <a:spcPct val="1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b="1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Baal-</a:t>
            </a:r>
            <a:r>
              <a:rPr lang="en-AU" sz="2800" b="1" dirty="0" err="1">
                <a:ln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meon</a:t>
            </a:r>
            <a:r>
              <a:rPr lang="en-AU" sz="2800" b="1" dirty="0"/>
              <a:t> – Lord of the dwelling</a:t>
            </a:r>
          </a:p>
          <a:p>
            <a:pPr marL="536575" indent="-536575">
              <a:spcBef>
                <a:spcPct val="1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Baal-</a:t>
            </a:r>
            <a:r>
              <a:rPr lang="en-AU" sz="2800" b="1" dirty="0" err="1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peor</a:t>
            </a:r>
            <a:r>
              <a:rPr lang="en-AU" sz="2800" b="1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sz="2800" b="1" dirty="0"/>
              <a:t>– Lord of the opening</a:t>
            </a:r>
          </a:p>
          <a:p>
            <a:pPr marL="536575" indent="-536575">
              <a:spcBef>
                <a:spcPct val="1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b="1" dirty="0">
                <a:solidFill>
                  <a:srgbClr val="FFFF66"/>
                </a:solidFill>
              </a:rPr>
              <a:t>Baal-</a:t>
            </a:r>
            <a:r>
              <a:rPr lang="en-AU" sz="2800" b="1" dirty="0" err="1">
                <a:solidFill>
                  <a:srgbClr val="FFFF66"/>
                </a:solidFill>
              </a:rPr>
              <a:t>tamar</a:t>
            </a:r>
            <a:r>
              <a:rPr lang="en-AU" sz="2800" b="1" dirty="0"/>
              <a:t> – Lord of the palm tree</a:t>
            </a:r>
          </a:p>
          <a:p>
            <a:pPr marL="536575" indent="-536575">
              <a:spcBef>
                <a:spcPct val="1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2800" b="1" dirty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Baal-</a:t>
            </a:r>
            <a:r>
              <a:rPr lang="en-AU" sz="2800" b="1" dirty="0" err="1">
                <a:ln>
                  <a:solidFill>
                    <a:schemeClr val="tx1"/>
                  </a:solidFill>
                </a:ln>
                <a:solidFill>
                  <a:srgbClr val="CC99FF"/>
                </a:solidFill>
              </a:rPr>
              <a:t>zebub</a:t>
            </a:r>
            <a:r>
              <a:rPr lang="en-AU" sz="2800" b="1" dirty="0"/>
              <a:t> – Lord of the flies (dung heap)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6000760" y="2265388"/>
            <a:ext cx="2987675" cy="39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15000"/>
              </a:spcBef>
            </a:pPr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Obligations</a:t>
            </a:r>
          </a:p>
          <a:p>
            <a:pPr algn="r">
              <a:spcBef>
                <a:spcPct val="15000"/>
              </a:spcBef>
            </a:pPr>
            <a:r>
              <a:rPr lang="en-AU" sz="2800" dirty="0">
                <a:solidFill>
                  <a:schemeClr val="hlink"/>
                </a:solidFill>
                <a:latin typeface="Impact" pitchFamily="34" charset="0"/>
              </a:rPr>
              <a:t>Gambling/Luck</a:t>
            </a:r>
          </a:p>
          <a:p>
            <a:pPr algn="r">
              <a:spcBef>
                <a:spcPct val="15000"/>
              </a:spcBef>
            </a:pPr>
            <a:r>
              <a:rPr lang="en-AU" sz="2800" dirty="0">
                <a:solidFill>
                  <a:srgbClr val="00FF00"/>
                </a:solidFill>
                <a:latin typeface="Impact" pitchFamily="34" charset="0"/>
              </a:rPr>
              <a:t>Money/Income</a:t>
            </a:r>
          </a:p>
          <a:p>
            <a:pPr algn="r">
              <a:spcBef>
                <a:spcPct val="15000"/>
              </a:spcBef>
            </a:pPr>
            <a:r>
              <a:rPr lang="en-AU" sz="2800" dirty="0">
                <a:solidFill>
                  <a:srgbClr val="FFFF00"/>
                </a:solidFill>
                <a:latin typeface="Impact" pitchFamily="34" charset="0"/>
              </a:rPr>
              <a:t>Family/Community</a:t>
            </a:r>
          </a:p>
          <a:p>
            <a:pPr algn="r">
              <a:spcBef>
                <a:spcPct val="15000"/>
              </a:spcBef>
            </a:pPr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latin typeface="Impact" pitchFamily="34" charset="0"/>
              </a:rPr>
              <a:t>House/Goods</a:t>
            </a:r>
          </a:p>
          <a:p>
            <a:pPr algn="r">
              <a:spcBef>
                <a:spcPct val="15000"/>
              </a:spcBef>
            </a:pPr>
            <a:r>
              <a:rPr lang="en-AU" sz="28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Sexual freedom</a:t>
            </a:r>
          </a:p>
          <a:p>
            <a:pPr algn="r">
              <a:spcBef>
                <a:spcPct val="15000"/>
              </a:spcBef>
            </a:pPr>
            <a:r>
              <a:rPr lang="en-AU" sz="2800" dirty="0">
                <a:solidFill>
                  <a:srgbClr val="FFFF66"/>
                </a:solidFill>
                <a:latin typeface="Impact" pitchFamily="34" charset="0"/>
              </a:rPr>
              <a:t>Environment</a:t>
            </a:r>
          </a:p>
          <a:p>
            <a:pPr algn="r">
              <a:spcBef>
                <a:spcPct val="15000"/>
              </a:spcBef>
            </a:pPr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CC99FF"/>
                </a:solidFill>
                <a:latin typeface="Impact" pitchFamily="34" charset="0"/>
              </a:rPr>
              <a:t>Health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0" y="2813076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0" y="2780928"/>
            <a:ext cx="9144000" cy="35067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rIns="306000">
            <a:spAutoFit/>
          </a:bodyPr>
          <a:lstStyle/>
          <a:p>
            <a:pPr marL="357188" algn="just">
              <a:spcBef>
                <a:spcPct val="50000"/>
              </a:spcBef>
              <a:tabLst>
                <a:tab pos="8515350" algn="l"/>
              </a:tabLst>
              <a:defRPr/>
            </a:pPr>
            <a:endParaRPr lang="en-AU" sz="1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marL="357188" algn="just">
              <a:spcBef>
                <a:spcPct val="50000"/>
              </a:spcBef>
              <a:tabLst>
                <a:tab pos="8515350" algn="l"/>
              </a:tabLst>
              <a:defRPr/>
            </a:pPr>
            <a:r>
              <a:rPr lang="en-AU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Judges 8:33</a:t>
            </a:r>
            <a:r>
              <a:rPr lang="en-AU" sz="2800" b="1" dirty="0">
                <a:ln w="22225"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AU" sz="2800" b="1" dirty="0">
                <a:latin typeface="Bookman Old Style" pitchFamily="18" charset="0"/>
              </a:rPr>
              <a:t>- And it cometh to pass, when Gideon </a:t>
            </a:r>
            <a:r>
              <a:rPr lang="en-AU" sz="2800" b="1" i="1" dirty="0">
                <a:latin typeface="Bookman Old Style" pitchFamily="18" charset="0"/>
              </a:rPr>
              <a:t>is</a:t>
            </a:r>
            <a:r>
              <a:rPr lang="en-AU" sz="2800" b="1" dirty="0">
                <a:latin typeface="Bookman Old Style" pitchFamily="18" charset="0"/>
              </a:rPr>
              <a:t> dead, that the sons of Israel </a:t>
            </a:r>
            <a:r>
              <a:rPr lang="en-AU" sz="2800" b="1" dirty="0">
                <a:solidFill>
                  <a:srgbClr val="00FF00"/>
                </a:solidFill>
                <a:latin typeface="Bookman Old Style" pitchFamily="18" charset="0"/>
              </a:rPr>
              <a:t>turn back</a:t>
            </a:r>
            <a:r>
              <a:rPr lang="en-AU" sz="2800" b="1" dirty="0">
                <a:latin typeface="Bookman Old Style" pitchFamily="18" charset="0"/>
              </a:rPr>
              <a:t> and go a-whoring after the Baalim, and set over them </a:t>
            </a:r>
            <a:r>
              <a:rPr lang="en-AU" sz="28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Bookman Old Style" pitchFamily="18" charset="0"/>
              </a:rPr>
              <a:t>Baal-</a:t>
            </a:r>
            <a:r>
              <a:rPr lang="en-AU" sz="2800" b="1" dirty="0" err="1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Bookman Old Style" pitchFamily="18" charset="0"/>
              </a:rPr>
              <a:t>Berith</a:t>
            </a:r>
            <a:r>
              <a:rPr lang="en-AU" sz="2800" b="1" dirty="0">
                <a:latin typeface="Bookman Old Style" pitchFamily="18" charset="0"/>
              </a:rPr>
              <a:t> for a god. </a:t>
            </a:r>
            <a:r>
              <a:rPr lang="en-AU" sz="2800" b="1" dirty="0"/>
              <a:t>(</a:t>
            </a:r>
            <a:r>
              <a:rPr lang="en-AU" sz="2800" b="1" dirty="0" err="1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Ygs</a:t>
            </a:r>
            <a:r>
              <a:rPr lang="en-AU" sz="28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 Lit.</a:t>
            </a:r>
            <a:r>
              <a:rPr lang="en-AU" sz="2800" b="1" dirty="0"/>
              <a:t>)</a:t>
            </a:r>
          </a:p>
          <a:p>
            <a:pPr marL="357188">
              <a:spcBef>
                <a:spcPct val="50000"/>
              </a:spcBef>
              <a:tabLst>
                <a:tab pos="8515350" algn="l"/>
              </a:tabLst>
              <a:defRPr/>
            </a:pPr>
            <a:r>
              <a:rPr lang="en-AU" sz="2800" b="1" dirty="0">
                <a:solidFill>
                  <a:srgbClr val="00FF00"/>
                </a:solidFill>
              </a:rPr>
              <a:t>“turned again”</a:t>
            </a:r>
            <a:r>
              <a:rPr lang="en-AU" sz="2800" dirty="0"/>
              <a:t> – </a:t>
            </a:r>
            <a:r>
              <a:rPr lang="en-AU" sz="2800" b="1" i="1" dirty="0" err="1"/>
              <a:t>shub</a:t>
            </a:r>
            <a:r>
              <a:rPr lang="en-AU" sz="2800" dirty="0"/>
              <a:t> - </a:t>
            </a:r>
            <a:r>
              <a:rPr lang="en-AU" dirty="0"/>
              <a:t> </a:t>
            </a:r>
            <a:r>
              <a:rPr lang="en-AU" sz="2800" b="1" dirty="0"/>
              <a:t>to return, turn back</a:t>
            </a:r>
          </a:p>
          <a:p>
            <a:pPr marL="357188">
              <a:spcBef>
                <a:spcPct val="50000"/>
              </a:spcBef>
              <a:tabLst>
                <a:tab pos="8515350" algn="l"/>
              </a:tabLst>
              <a:defRPr/>
            </a:pPr>
            <a:endParaRPr lang="en-AU" sz="1400" b="1" dirty="0"/>
          </a:p>
          <a:p>
            <a:pPr marL="357188">
              <a:spcBef>
                <a:spcPct val="50000"/>
              </a:spcBef>
              <a:tabLst>
                <a:tab pos="8515350" algn="l"/>
              </a:tabLst>
              <a:defRPr/>
            </a:pPr>
            <a:endParaRPr lang="en-AU" sz="1400" b="1" dirty="0"/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0"/>
          <p:cNvGraphicFramePr>
            <a:graphicFrameLocks noChangeAspect="1"/>
          </p:cNvGraphicFramePr>
          <p:nvPr/>
        </p:nvGraphicFramePr>
        <p:xfrm>
          <a:off x="2741613" y="0"/>
          <a:ext cx="6402387" cy="6858000"/>
        </p:xfrm>
        <a:graphic>
          <a:graphicData uri="http://schemas.openxmlformats.org/presentationml/2006/ole">
            <p:oleObj spid="_x0000_s1026" name="Bitmap Image" r:id="rId3" imgW="12028571" imgH="12885714" progId="PBrush">
              <p:embed/>
            </p:oleObj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750888"/>
            <a:ext cx="8785225" cy="5603875"/>
          </a:xfrm>
          <a:noFill/>
        </p:spPr>
        <p:txBody>
          <a:bodyPr/>
          <a:lstStyle/>
          <a:p>
            <a:pPr marL="450850" indent="-450850" eaLnBrk="1" hangingPunct="1">
              <a:buClr>
                <a:schemeClr val="hlink"/>
              </a:buClr>
              <a:buFont typeface="Wingdings" pitchFamily="2" charset="2"/>
              <a:buChar char="q"/>
            </a:pPr>
            <a:endParaRPr lang="en-AU" smtClean="0"/>
          </a:p>
          <a:p>
            <a:pPr marL="450850" indent="-450850" eaLnBrk="1" hangingPunct="1"/>
            <a:endParaRPr lang="en-AU" smtClean="0"/>
          </a:p>
        </p:txBody>
      </p:sp>
      <p:sp>
        <p:nvSpPr>
          <p:cNvPr id="1029" name="Text Box 11"/>
          <p:cNvSpPr txBox="1">
            <a:spLocks noChangeArrowheads="1"/>
          </p:cNvSpPr>
          <p:nvPr/>
        </p:nvSpPr>
        <p:spPr bwMode="auto">
          <a:xfrm>
            <a:off x="-107950" y="44450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344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843213" cy="6165303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n-AU" sz="4400" dirty="0" smtClean="0">
                <a:latin typeface="Arial Narrow" pitchFamily="34" charset="0"/>
              </a:rPr>
              <a:t>The invasion of the </a:t>
            </a:r>
            <a:r>
              <a:rPr lang="en-AU" sz="4400" dirty="0" err="1" smtClean="0">
                <a:latin typeface="Arial Narrow" pitchFamily="34" charset="0"/>
              </a:rPr>
              <a:t>Midianites</a:t>
            </a:r>
            <a:r>
              <a:rPr lang="en-AU" sz="4400" dirty="0" smtClean="0">
                <a:latin typeface="Arial Narrow" pitchFamily="34" charset="0"/>
              </a:rPr>
              <a:t>, </a:t>
            </a:r>
            <a:r>
              <a:rPr lang="en-AU" sz="4400" dirty="0" err="1" smtClean="0">
                <a:latin typeface="Arial Narrow" pitchFamily="34" charset="0"/>
              </a:rPr>
              <a:t>Amalekites</a:t>
            </a:r>
            <a:r>
              <a:rPr lang="en-AU" sz="4400" dirty="0" smtClean="0">
                <a:latin typeface="Arial Narrow" pitchFamily="34" charset="0"/>
              </a:rPr>
              <a:t> and children of the east for 7 years</a:t>
            </a:r>
          </a:p>
        </p:txBody>
      </p:sp>
      <p:sp>
        <p:nvSpPr>
          <p:cNvPr id="103445" name="AutoShape 21"/>
          <p:cNvSpPr>
            <a:spLocks noChangeArrowheads="1"/>
          </p:cNvSpPr>
          <p:nvPr/>
        </p:nvSpPr>
        <p:spPr bwMode="auto">
          <a:xfrm rot="20672588" flipH="1">
            <a:off x="5651500" y="5482365"/>
            <a:ext cx="3311525" cy="935038"/>
          </a:xfrm>
          <a:prstGeom prst="rightArrow">
            <a:avLst>
              <a:gd name="adj1" fmla="val 50000"/>
              <a:gd name="adj2" fmla="val 88540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2800" dirty="0">
                <a:solidFill>
                  <a:srgbClr val="000000"/>
                </a:solidFill>
                <a:latin typeface="Impact" pitchFamily="34" charset="0"/>
              </a:rPr>
              <a:t>Home of Gideon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419475" y="2781300"/>
            <a:ext cx="5761038" cy="3816350"/>
            <a:chOff x="2154" y="1752"/>
            <a:chExt cx="3629" cy="2404"/>
          </a:xfrm>
        </p:grpSpPr>
        <p:sp>
          <p:nvSpPr>
            <p:cNvPr id="1033" name="Freeform 29"/>
            <p:cNvSpPr>
              <a:spLocks/>
            </p:cNvSpPr>
            <p:nvPr/>
          </p:nvSpPr>
          <p:spPr bwMode="auto">
            <a:xfrm>
              <a:off x="2154" y="1752"/>
              <a:ext cx="3629" cy="2404"/>
            </a:xfrm>
            <a:custGeom>
              <a:avLst/>
              <a:gdLst>
                <a:gd name="T0" fmla="*/ 3629 w 3629"/>
                <a:gd name="T1" fmla="*/ 0 h 2404"/>
                <a:gd name="T2" fmla="*/ 3311 w 3629"/>
                <a:gd name="T3" fmla="*/ 136 h 2404"/>
                <a:gd name="T4" fmla="*/ 3039 w 3629"/>
                <a:gd name="T5" fmla="*/ 363 h 2404"/>
                <a:gd name="T6" fmla="*/ 2450 w 3629"/>
                <a:gd name="T7" fmla="*/ 589 h 2404"/>
                <a:gd name="T8" fmla="*/ 1996 w 3629"/>
                <a:gd name="T9" fmla="*/ 589 h 2404"/>
                <a:gd name="T10" fmla="*/ 1361 w 3629"/>
                <a:gd name="T11" fmla="*/ 408 h 2404"/>
                <a:gd name="T12" fmla="*/ 1044 w 3629"/>
                <a:gd name="T13" fmla="*/ 227 h 2404"/>
                <a:gd name="T14" fmla="*/ 907 w 3629"/>
                <a:gd name="T15" fmla="*/ 317 h 2404"/>
                <a:gd name="T16" fmla="*/ 862 w 3629"/>
                <a:gd name="T17" fmla="*/ 453 h 2404"/>
                <a:gd name="T18" fmla="*/ 681 w 3629"/>
                <a:gd name="T19" fmla="*/ 544 h 2404"/>
                <a:gd name="T20" fmla="*/ 590 w 3629"/>
                <a:gd name="T21" fmla="*/ 816 h 2404"/>
                <a:gd name="T22" fmla="*/ 454 w 3629"/>
                <a:gd name="T23" fmla="*/ 998 h 2404"/>
                <a:gd name="T24" fmla="*/ 408 w 3629"/>
                <a:gd name="T25" fmla="*/ 1270 h 2404"/>
                <a:gd name="T26" fmla="*/ 363 w 3629"/>
                <a:gd name="T27" fmla="*/ 1497 h 2404"/>
                <a:gd name="T28" fmla="*/ 227 w 3629"/>
                <a:gd name="T29" fmla="*/ 1769 h 2404"/>
                <a:gd name="T30" fmla="*/ 136 w 3629"/>
                <a:gd name="T31" fmla="*/ 2132 h 2404"/>
                <a:gd name="T32" fmla="*/ 0 w 3629"/>
                <a:gd name="T33" fmla="*/ 2404 h 24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29"/>
                <a:gd name="T52" fmla="*/ 0 h 2404"/>
                <a:gd name="T53" fmla="*/ 3629 w 3629"/>
                <a:gd name="T54" fmla="*/ 2404 h 24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29" h="2404">
                  <a:moveTo>
                    <a:pt x="3629" y="0"/>
                  </a:moveTo>
                  <a:cubicBezTo>
                    <a:pt x="3519" y="38"/>
                    <a:pt x="3409" y="76"/>
                    <a:pt x="3311" y="136"/>
                  </a:cubicBezTo>
                  <a:cubicBezTo>
                    <a:pt x="3213" y="196"/>
                    <a:pt x="3182" y="288"/>
                    <a:pt x="3039" y="363"/>
                  </a:cubicBezTo>
                  <a:cubicBezTo>
                    <a:pt x="2896" y="438"/>
                    <a:pt x="2624" y="551"/>
                    <a:pt x="2450" y="589"/>
                  </a:cubicBezTo>
                  <a:cubicBezTo>
                    <a:pt x="2276" y="627"/>
                    <a:pt x="2177" y="619"/>
                    <a:pt x="1996" y="589"/>
                  </a:cubicBezTo>
                  <a:cubicBezTo>
                    <a:pt x="1815" y="559"/>
                    <a:pt x="1520" y="468"/>
                    <a:pt x="1361" y="408"/>
                  </a:cubicBezTo>
                  <a:cubicBezTo>
                    <a:pt x="1202" y="348"/>
                    <a:pt x="1120" y="242"/>
                    <a:pt x="1044" y="227"/>
                  </a:cubicBezTo>
                  <a:cubicBezTo>
                    <a:pt x="968" y="212"/>
                    <a:pt x="937" y="280"/>
                    <a:pt x="907" y="317"/>
                  </a:cubicBezTo>
                  <a:cubicBezTo>
                    <a:pt x="877" y="354"/>
                    <a:pt x="900" y="415"/>
                    <a:pt x="862" y="453"/>
                  </a:cubicBezTo>
                  <a:cubicBezTo>
                    <a:pt x="824" y="491"/>
                    <a:pt x="726" y="484"/>
                    <a:pt x="681" y="544"/>
                  </a:cubicBezTo>
                  <a:cubicBezTo>
                    <a:pt x="636" y="604"/>
                    <a:pt x="628" y="741"/>
                    <a:pt x="590" y="816"/>
                  </a:cubicBezTo>
                  <a:cubicBezTo>
                    <a:pt x="552" y="891"/>
                    <a:pt x="484" y="922"/>
                    <a:pt x="454" y="998"/>
                  </a:cubicBezTo>
                  <a:cubicBezTo>
                    <a:pt x="424" y="1074"/>
                    <a:pt x="423" y="1187"/>
                    <a:pt x="408" y="1270"/>
                  </a:cubicBezTo>
                  <a:cubicBezTo>
                    <a:pt x="393" y="1353"/>
                    <a:pt x="393" y="1414"/>
                    <a:pt x="363" y="1497"/>
                  </a:cubicBezTo>
                  <a:cubicBezTo>
                    <a:pt x="333" y="1580"/>
                    <a:pt x="265" y="1663"/>
                    <a:pt x="227" y="1769"/>
                  </a:cubicBezTo>
                  <a:cubicBezTo>
                    <a:pt x="189" y="1875"/>
                    <a:pt x="174" y="2026"/>
                    <a:pt x="136" y="2132"/>
                  </a:cubicBezTo>
                  <a:cubicBezTo>
                    <a:pt x="98" y="2238"/>
                    <a:pt x="23" y="2351"/>
                    <a:pt x="0" y="2404"/>
                  </a:cubicBezTo>
                </a:path>
              </a:pathLst>
            </a:custGeom>
            <a:noFill/>
            <a:ln w="3810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30"/>
            <p:cNvSpPr>
              <a:spLocks/>
            </p:cNvSpPr>
            <p:nvPr/>
          </p:nvSpPr>
          <p:spPr bwMode="auto">
            <a:xfrm>
              <a:off x="2562" y="3113"/>
              <a:ext cx="953" cy="680"/>
            </a:xfrm>
            <a:custGeom>
              <a:avLst/>
              <a:gdLst>
                <a:gd name="T0" fmla="*/ 0 w 953"/>
                <a:gd name="T1" fmla="*/ 0 h 680"/>
                <a:gd name="T2" fmla="*/ 363 w 953"/>
                <a:gd name="T3" fmla="*/ 317 h 680"/>
                <a:gd name="T4" fmla="*/ 953 w 953"/>
                <a:gd name="T5" fmla="*/ 680 h 680"/>
                <a:gd name="T6" fmla="*/ 0 60000 65536"/>
                <a:gd name="T7" fmla="*/ 0 60000 65536"/>
                <a:gd name="T8" fmla="*/ 0 60000 65536"/>
                <a:gd name="T9" fmla="*/ 0 w 953"/>
                <a:gd name="T10" fmla="*/ 0 h 680"/>
                <a:gd name="T11" fmla="*/ 953 w 953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3" h="680">
                  <a:moveTo>
                    <a:pt x="0" y="0"/>
                  </a:moveTo>
                  <a:cubicBezTo>
                    <a:pt x="102" y="102"/>
                    <a:pt x="204" y="204"/>
                    <a:pt x="363" y="317"/>
                  </a:cubicBezTo>
                  <a:cubicBezTo>
                    <a:pt x="522" y="430"/>
                    <a:pt x="737" y="555"/>
                    <a:pt x="953" y="680"/>
                  </a:cubicBezTo>
                </a:path>
              </a:pathLst>
            </a:custGeom>
            <a:noFill/>
            <a:ln w="190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31"/>
            <p:cNvSpPr>
              <a:spLocks/>
            </p:cNvSpPr>
            <p:nvPr/>
          </p:nvSpPr>
          <p:spPr bwMode="auto">
            <a:xfrm>
              <a:off x="2743" y="2387"/>
              <a:ext cx="953" cy="680"/>
            </a:xfrm>
            <a:custGeom>
              <a:avLst/>
              <a:gdLst>
                <a:gd name="T0" fmla="*/ 0 w 953"/>
                <a:gd name="T1" fmla="*/ 0 h 680"/>
                <a:gd name="T2" fmla="*/ 363 w 953"/>
                <a:gd name="T3" fmla="*/ 317 h 680"/>
                <a:gd name="T4" fmla="*/ 953 w 953"/>
                <a:gd name="T5" fmla="*/ 680 h 680"/>
                <a:gd name="T6" fmla="*/ 0 60000 65536"/>
                <a:gd name="T7" fmla="*/ 0 60000 65536"/>
                <a:gd name="T8" fmla="*/ 0 60000 65536"/>
                <a:gd name="T9" fmla="*/ 0 w 953"/>
                <a:gd name="T10" fmla="*/ 0 h 680"/>
                <a:gd name="T11" fmla="*/ 953 w 953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3" h="680">
                  <a:moveTo>
                    <a:pt x="0" y="0"/>
                  </a:moveTo>
                  <a:cubicBezTo>
                    <a:pt x="102" y="102"/>
                    <a:pt x="204" y="204"/>
                    <a:pt x="363" y="317"/>
                  </a:cubicBezTo>
                  <a:cubicBezTo>
                    <a:pt x="522" y="430"/>
                    <a:pt x="737" y="555"/>
                    <a:pt x="953" y="680"/>
                  </a:cubicBezTo>
                </a:path>
              </a:pathLst>
            </a:custGeom>
            <a:noFill/>
            <a:ln w="190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4092" y="914131"/>
            <a:ext cx="8840396" cy="5545138"/>
          </a:xfrm>
        </p:spPr>
        <p:txBody>
          <a:bodyPr/>
          <a:lstStyle/>
          <a:p>
            <a:pPr marL="449263" indent="-449263" eaLnBrk="1" hangingPunct="1">
              <a:spcBef>
                <a:spcPts val="0"/>
              </a:spcBef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 8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– Lit. 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“Yahweh sent a man 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</a:rPr>
              <a:t>(</a:t>
            </a:r>
            <a:r>
              <a:rPr lang="en-AU" sz="3000" i="1" dirty="0" err="1" smtClean="0">
                <a:ln>
                  <a:solidFill>
                    <a:schemeClr val="tx1"/>
                  </a:solidFill>
                </a:ln>
              </a:rPr>
              <a:t>ish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</a:rPr>
              <a:t> – great man)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, a prophet”</a:t>
            </a:r>
            <a:r>
              <a:rPr lang="en-AU" sz="3000" dirty="0" smtClean="0"/>
              <a:t>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Nameless – he was a divine “voice” – like John the Baptist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John 1:23</a:t>
            </a:r>
            <a:r>
              <a:rPr lang="en-AU" sz="3000" dirty="0" smtClean="0"/>
              <a:t>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Lists 7 things that Yahweh did for Israel – covenant faithfulness.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The message is based on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15:13-16,18-21 </a:t>
            </a:r>
            <a:r>
              <a:rPr lang="en-AU" sz="3000" dirty="0" smtClean="0"/>
              <a:t>– the </a:t>
            </a:r>
            <a:r>
              <a:rPr lang="en-AU" sz="3000" dirty="0" err="1" smtClean="0"/>
              <a:t>Abrahamic</a:t>
            </a:r>
            <a:r>
              <a:rPr lang="en-AU" sz="3000" dirty="0" smtClean="0"/>
              <a:t> covenant.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Cp. the work of John Baptist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Luke 1:68-74</a:t>
            </a:r>
            <a:r>
              <a:rPr lang="en-AU" sz="3000" dirty="0" smtClean="0"/>
              <a:t>.</a:t>
            </a:r>
          </a:p>
          <a:p>
            <a:pPr marL="449263" indent="-449263" eaLnBrk="1" hangingPunct="1">
              <a:spcBef>
                <a:spcPts val="0"/>
              </a:spcBef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V.10</a:t>
            </a:r>
            <a:r>
              <a:rPr lang="en-AU" sz="3000" dirty="0" smtClean="0"/>
              <a:t> – </a:t>
            </a:r>
            <a:r>
              <a:rPr lang="en-AU" sz="3000" dirty="0" smtClean="0">
                <a:latin typeface="Bookman Old Style" pitchFamily="18" charset="0"/>
              </a:rPr>
              <a:t>“….ye have not obeyed my voice”.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44342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>
                <a:solidFill>
                  <a:srgbClr val="FFFF66"/>
                </a:solidFill>
              </a:rPr>
              <a:t>The nameless prophet – A voice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52876" y="1819296"/>
            <a:ext cx="3023581" cy="4490024"/>
            <a:chOff x="3531" y="1026"/>
            <a:chExt cx="1489" cy="2740"/>
          </a:xfrm>
        </p:grpSpPr>
        <p:sp>
          <p:nvSpPr>
            <p:cNvPr id="19462" name="Oval 4"/>
            <p:cNvSpPr>
              <a:spLocks noChangeArrowheads="1"/>
            </p:cNvSpPr>
            <p:nvPr/>
          </p:nvSpPr>
          <p:spPr bwMode="auto">
            <a:xfrm>
              <a:off x="4275" y="3313"/>
              <a:ext cx="674" cy="453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3" name="Oval 5"/>
            <p:cNvSpPr>
              <a:spLocks noChangeArrowheads="1"/>
            </p:cNvSpPr>
            <p:nvPr/>
          </p:nvSpPr>
          <p:spPr bwMode="auto">
            <a:xfrm>
              <a:off x="3531" y="1026"/>
              <a:ext cx="780" cy="498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4" name="Freeform 6"/>
            <p:cNvSpPr>
              <a:spLocks/>
            </p:cNvSpPr>
            <p:nvPr/>
          </p:nvSpPr>
          <p:spPr bwMode="auto">
            <a:xfrm>
              <a:off x="4311" y="1305"/>
              <a:ext cx="709" cy="2065"/>
            </a:xfrm>
            <a:custGeom>
              <a:avLst/>
              <a:gdLst>
                <a:gd name="T0" fmla="*/ 15 w 658"/>
                <a:gd name="T1" fmla="*/ 30 h 2116"/>
                <a:gd name="T2" fmla="*/ 60 w 658"/>
                <a:gd name="T3" fmla="*/ 75 h 2116"/>
                <a:gd name="T4" fmla="*/ 378 w 658"/>
                <a:gd name="T5" fmla="*/ 483 h 2116"/>
                <a:gd name="T6" fmla="*/ 559 w 658"/>
                <a:gd name="T7" fmla="*/ 937 h 2116"/>
                <a:gd name="T8" fmla="*/ 650 w 658"/>
                <a:gd name="T9" fmla="*/ 1436 h 2116"/>
                <a:gd name="T10" fmla="*/ 605 w 658"/>
                <a:gd name="T11" fmla="*/ 1799 h 2116"/>
                <a:gd name="T12" fmla="*/ 423 w 658"/>
                <a:gd name="T13" fmla="*/ 2116 h 2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8"/>
                <a:gd name="T22" fmla="*/ 0 h 2116"/>
                <a:gd name="T23" fmla="*/ 658 w 658"/>
                <a:gd name="T24" fmla="*/ 2116 h 21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8" h="2116">
                  <a:moveTo>
                    <a:pt x="15" y="30"/>
                  </a:moveTo>
                  <a:cubicBezTo>
                    <a:pt x="7" y="15"/>
                    <a:pt x="0" y="0"/>
                    <a:pt x="60" y="75"/>
                  </a:cubicBezTo>
                  <a:cubicBezTo>
                    <a:pt x="120" y="150"/>
                    <a:pt x="295" y="339"/>
                    <a:pt x="378" y="483"/>
                  </a:cubicBezTo>
                  <a:cubicBezTo>
                    <a:pt x="461" y="627"/>
                    <a:pt x="514" y="778"/>
                    <a:pt x="559" y="937"/>
                  </a:cubicBezTo>
                  <a:cubicBezTo>
                    <a:pt x="604" y="1096"/>
                    <a:pt x="642" y="1292"/>
                    <a:pt x="650" y="1436"/>
                  </a:cubicBezTo>
                  <a:cubicBezTo>
                    <a:pt x="658" y="1580"/>
                    <a:pt x="643" y="1686"/>
                    <a:pt x="605" y="1799"/>
                  </a:cubicBezTo>
                  <a:cubicBezTo>
                    <a:pt x="567" y="1912"/>
                    <a:pt x="453" y="2063"/>
                    <a:pt x="423" y="2116"/>
                  </a:cubicBezTo>
                </a:path>
              </a:pathLst>
            </a:custGeom>
            <a:noFill/>
            <a:ln w="762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The Sword of Yahweh and of Gideon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164388" y="765175"/>
            <a:ext cx="1944687" cy="5976938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AU" sz="2400" b="0" smtClean="0">
                <a:solidFill>
                  <a:srgbClr val="00FF00"/>
                </a:solidFill>
                <a:latin typeface="Impact" pitchFamily="34" charset="0"/>
              </a:rPr>
              <a:t>“And there came an angel of Yahweh, and sat under an oak which was in Ophrah…. and his son Gideon threshed wheat in the winepress, to hide from the Midianites.”  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092950" y="0"/>
            <a:ext cx="205105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AU" sz="3200" b="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Impact" pitchFamily="34" charset="0"/>
              </a:rPr>
              <a:t>Judges 6:11</a:t>
            </a:r>
          </a:p>
        </p:txBody>
      </p:sp>
      <p:pic>
        <p:nvPicPr>
          <p:cNvPr id="20485" name="Picture 4" descr="Gideo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875"/>
            <a:ext cx="7175501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2124075" y="5214938"/>
            <a:ext cx="1033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 dirty="0" err="1">
                <a:ln>
                  <a:solidFill>
                    <a:schemeClr val="bg1"/>
                  </a:solidFill>
                </a:ln>
                <a:solidFill>
                  <a:srgbClr val="008000"/>
                </a:solidFill>
                <a:latin typeface="Arial Black" pitchFamily="34" charset="0"/>
              </a:rPr>
              <a:t>Tzur</a:t>
            </a:r>
            <a:endParaRPr lang="en-AU" sz="2800" dirty="0">
              <a:ln>
                <a:solidFill>
                  <a:schemeClr val="bg1"/>
                </a:solidFill>
              </a:ln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1862138" y="2333625"/>
            <a:ext cx="127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>
                <a:solidFill>
                  <a:srgbClr val="000066"/>
                </a:solidFill>
                <a:latin typeface="Arial Black" pitchFamily="34" charset="0"/>
              </a:rPr>
              <a:t>Selah</a:t>
            </a:r>
          </a:p>
        </p:txBody>
      </p:sp>
      <p:sp>
        <p:nvSpPr>
          <p:cNvPr id="20488" name="Text Box 7"/>
          <p:cNvSpPr txBox="1">
            <a:spLocks noChangeArrowheads="1"/>
          </p:cNvSpPr>
          <p:nvPr/>
        </p:nvSpPr>
        <p:spPr bwMode="auto">
          <a:xfrm>
            <a:off x="5849938" y="1470025"/>
            <a:ext cx="954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 dirty="0">
                <a:ln>
                  <a:solidFill>
                    <a:schemeClr val="bg1"/>
                  </a:solidFill>
                </a:ln>
                <a:solidFill>
                  <a:srgbClr val="008000"/>
                </a:solidFill>
                <a:latin typeface="Arial Black" pitchFamily="34" charset="0"/>
              </a:rPr>
              <a:t>Oak</a:t>
            </a:r>
          </a:p>
        </p:txBody>
      </p:sp>
      <p:sp>
        <p:nvSpPr>
          <p:cNvPr id="145416" name="AutoShape 8"/>
          <p:cNvSpPr>
            <a:spLocks noChangeArrowheads="1"/>
          </p:cNvSpPr>
          <p:nvPr/>
        </p:nvSpPr>
        <p:spPr bwMode="auto">
          <a:xfrm rot="-993811">
            <a:off x="3635375" y="2852738"/>
            <a:ext cx="2303463" cy="1008062"/>
          </a:xfrm>
          <a:prstGeom prst="rightArrow">
            <a:avLst>
              <a:gd name="adj1" fmla="val 50000"/>
              <a:gd name="adj2" fmla="val 57126"/>
            </a:avLst>
          </a:prstGeom>
          <a:solidFill>
            <a:srgbClr val="D6009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2800">
                <a:solidFill>
                  <a:srgbClr val="000000"/>
                </a:solidFill>
                <a:latin typeface="Arial Black" pitchFamily="34" charset="0"/>
              </a:rPr>
              <a:t>The Angel</a:t>
            </a:r>
          </a:p>
        </p:txBody>
      </p:sp>
      <p:sp>
        <p:nvSpPr>
          <p:cNvPr id="20490" name="WordArt 10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61912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Gideon hides from the Midianites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527" y="820010"/>
            <a:ext cx="8881961" cy="4193166"/>
          </a:xfrm>
        </p:spPr>
        <p:txBody>
          <a:bodyPr/>
          <a:lstStyle/>
          <a:p>
            <a:pPr marL="449263" indent="-449263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Raised up in the poorest circumstances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V.15</a:t>
            </a:r>
            <a:r>
              <a:rPr lang="en-AU" sz="3000" dirty="0" smtClean="0"/>
              <a:t>.</a:t>
            </a:r>
          </a:p>
          <a:p>
            <a:pPr marL="449263" indent="-449263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From </a:t>
            </a:r>
            <a:r>
              <a:rPr lang="en-AU" sz="3000" dirty="0" smtClean="0">
                <a:solidFill>
                  <a:srgbClr val="FFFF00"/>
                </a:solidFill>
              </a:rPr>
              <a:t>Manasseh</a:t>
            </a:r>
            <a:r>
              <a:rPr lang="en-AU" sz="3000" dirty="0" smtClean="0"/>
              <a:t> = </a:t>
            </a:r>
            <a:r>
              <a:rPr lang="en-AU" sz="3000" dirty="0" smtClean="0">
                <a:solidFill>
                  <a:srgbClr val="FFFF00"/>
                </a:solidFill>
              </a:rPr>
              <a:t>Natural Israel</a:t>
            </a:r>
            <a:r>
              <a:rPr lang="en-AU" sz="3000" dirty="0" smtClean="0"/>
              <a:t>; but </a:t>
            </a:r>
            <a:r>
              <a:rPr lang="en-AU" sz="3000" dirty="0" err="1" smtClean="0"/>
              <a:t>Ophrah</a:t>
            </a:r>
            <a:r>
              <a:rPr lang="en-AU" sz="3000" dirty="0" smtClean="0"/>
              <a:t> is in </a:t>
            </a:r>
            <a:r>
              <a:rPr lang="en-AU" sz="3000" dirty="0" smtClean="0">
                <a:solidFill>
                  <a:srgbClr val="00FF00"/>
                </a:solidFill>
              </a:rPr>
              <a:t>Ephraim</a:t>
            </a:r>
            <a:r>
              <a:rPr lang="en-AU" sz="3000" dirty="0" smtClean="0"/>
              <a:t> = </a:t>
            </a:r>
            <a:r>
              <a:rPr lang="en-AU" sz="3000" dirty="0" err="1" smtClean="0">
                <a:solidFill>
                  <a:srgbClr val="00FF00"/>
                </a:solidFill>
              </a:rPr>
              <a:t>Abrahamic</a:t>
            </a:r>
            <a:r>
              <a:rPr lang="en-AU" sz="3000" dirty="0" smtClean="0">
                <a:solidFill>
                  <a:srgbClr val="00FF00"/>
                </a:solidFill>
              </a:rPr>
              <a:t> Ecclesia </a:t>
            </a:r>
            <a:r>
              <a:rPr lang="en-AU" sz="3000" dirty="0" smtClean="0"/>
              <a:t>-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48:19</a:t>
            </a:r>
            <a:r>
              <a:rPr lang="en-AU" sz="3000" dirty="0" smtClean="0"/>
              <a:t>.</a:t>
            </a:r>
          </a:p>
          <a:p>
            <a:pPr marL="449263" indent="-449263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At one morally with Yahweh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V.12,16</a:t>
            </a:r>
            <a:r>
              <a:rPr lang="en-AU" sz="3000" dirty="0" smtClean="0"/>
              <a:t>.</a:t>
            </a:r>
          </a:p>
          <a:p>
            <a:pPr marL="449263" indent="-449263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Acknowledged that all flesh is grass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V.22</a:t>
            </a:r>
            <a:r>
              <a:rPr lang="en-AU" sz="3000" dirty="0" smtClean="0"/>
              <a:t>.</a:t>
            </a:r>
          </a:p>
          <a:p>
            <a:pPr marL="449263" indent="-449263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Sought deliverance from death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V.22</a:t>
            </a:r>
            <a:r>
              <a:rPr lang="en-AU" sz="3000" dirty="0" smtClean="0"/>
              <a:t>.</a:t>
            </a:r>
          </a:p>
          <a:p>
            <a:pPr marL="449263" indent="-449263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en-AU" sz="3000" dirty="0" smtClean="0"/>
              <a:t>Saved out of death – </a:t>
            </a:r>
            <a:r>
              <a:rPr lang="en-AU" sz="3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V.23</a:t>
            </a:r>
            <a:r>
              <a:rPr lang="en-AU" sz="3000" dirty="0" smtClean="0"/>
              <a:t>.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90489"/>
            <a:ext cx="9144000" cy="818231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>
                <a:solidFill>
                  <a:srgbClr val="FFFF66"/>
                </a:solidFill>
              </a:rPr>
              <a:t>Gideon – Type of Christ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6260" y="4882760"/>
            <a:ext cx="87868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FF00"/>
                </a:solidFill>
                <a:latin typeface="Arial Black" pitchFamily="34" charset="0"/>
              </a:rPr>
              <a:t>The key issue of the </a:t>
            </a:r>
            <a:r>
              <a:rPr lang="en-AU" sz="2800" dirty="0" smtClean="0">
                <a:solidFill>
                  <a:srgbClr val="00FF00"/>
                </a:solidFill>
                <a:latin typeface="Arial Black" pitchFamily="34" charset="0"/>
              </a:rPr>
              <a:t>Angel’s </a:t>
            </a:r>
            <a:r>
              <a:rPr lang="en-AU" sz="2800" dirty="0">
                <a:solidFill>
                  <a:srgbClr val="00FF00"/>
                </a:solidFill>
                <a:latin typeface="Arial Black" pitchFamily="34" charset="0"/>
              </a:rPr>
              <a:t>message is that Gideon would deliver Israel </a:t>
            </a:r>
            <a:r>
              <a:rPr lang="en-AU" sz="2800" dirty="0" smtClean="0">
                <a:solidFill>
                  <a:srgbClr val="00FF00"/>
                </a:solidFill>
                <a:latin typeface="Arial Black" pitchFamily="34" charset="0"/>
              </a:rPr>
              <a:t>“as </a:t>
            </a:r>
            <a:r>
              <a:rPr lang="en-AU" sz="2800" dirty="0">
                <a:solidFill>
                  <a:srgbClr val="00FF00"/>
                </a:solidFill>
                <a:latin typeface="Arial Black" pitchFamily="34" charset="0"/>
              </a:rPr>
              <a:t>one </a:t>
            </a:r>
            <a:r>
              <a:rPr lang="en-AU" sz="2800" dirty="0" smtClean="0">
                <a:solidFill>
                  <a:srgbClr val="00FF00"/>
                </a:solidFill>
                <a:latin typeface="Arial Black" pitchFamily="34" charset="0"/>
              </a:rPr>
              <a:t>man” </a:t>
            </a:r>
            <a:r>
              <a:rPr lang="en-AU" sz="2800" dirty="0">
                <a:solidFill>
                  <a:srgbClr val="00FF00"/>
                </a:solidFill>
                <a:latin typeface="Arial Black" pitchFamily="34" charset="0"/>
              </a:rPr>
              <a:t>- A type of the work of the Son of </a:t>
            </a:r>
            <a:r>
              <a:rPr lang="en-AU" sz="2800" dirty="0" smtClean="0">
                <a:solidFill>
                  <a:srgbClr val="00FF00"/>
                </a:solidFill>
                <a:latin typeface="Arial Black" pitchFamily="34" charset="0"/>
              </a:rPr>
              <a:t>God.</a:t>
            </a:r>
            <a:endParaRPr lang="en-AU" sz="28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-252536" y="6365877"/>
            <a:ext cx="432804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AU" dirty="0" smtClean="0"/>
              <a:t>Christ </a:t>
            </a:r>
            <a:r>
              <a:rPr lang="en-AU" dirty="0"/>
              <a:t>in the Judges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8.7|11.1|1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9.3|122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1.5|1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7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4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44.6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4|8.5|1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6.5|2.3|2.7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9.2|2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9|6.4"/>
</p:tagLst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5436</TotalTime>
  <Words>1595</Words>
  <Application>Microsoft Office PowerPoint</Application>
  <PresentationFormat>On-screen Show (4:3)</PresentationFormat>
  <Paragraphs>174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Mountain Top</vt:lpstr>
      <vt:lpstr>Bitmap Image</vt:lpstr>
      <vt:lpstr>Photo Editor Photo</vt:lpstr>
      <vt:lpstr>Slide 1</vt:lpstr>
      <vt:lpstr>Gideon as a type of Christ</vt:lpstr>
      <vt:lpstr>The pattern of types – Judges 6</vt:lpstr>
      <vt:lpstr>The quarrel of Yahweh’s Covenant</vt:lpstr>
      <vt:lpstr>The gods of Canaan</vt:lpstr>
      <vt:lpstr>The invasion of the Midianites, Amalekites and children of the east for 7 years</vt:lpstr>
      <vt:lpstr>The nameless prophet – A voice</vt:lpstr>
      <vt:lpstr>Judges 6:11</vt:lpstr>
      <vt:lpstr>Gideon – Type of Christ</vt:lpstr>
      <vt:lpstr>That Rock was Christ 1 Cor. 10:4</vt:lpstr>
      <vt:lpstr>The Rock “followed them”</vt:lpstr>
      <vt:lpstr>Tzur and Selah</vt:lpstr>
      <vt:lpstr>The Rock that followed them</vt:lpstr>
      <vt:lpstr>The use of tzur and selah in the O.T.</vt:lpstr>
      <vt:lpstr>Judges 6:21</vt:lpstr>
      <vt:lpstr>Judges 6:21</vt:lpstr>
      <vt:lpstr>The sacrificial work of Christ foreshadowed</vt:lpstr>
      <vt:lpstr>The two bullocks</vt:lpstr>
      <vt:lpstr>Two bullocks – Two covenants</vt:lpstr>
      <vt:lpstr>Two Covenants</vt:lpstr>
      <vt:lpstr>The young bullock</vt:lpstr>
      <vt:lpstr>The second bullock sacrificed</vt:lpstr>
      <vt:lpstr>Compare the sacrifice of Christ</vt:lpstr>
      <vt:lpstr>The several names of Gideon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Cowie</dc:creator>
  <cp:lastModifiedBy>Jim Cowie</cp:lastModifiedBy>
  <cp:revision>293</cp:revision>
  <dcterms:created xsi:type="dcterms:W3CDTF">2004-04-23T11:37:50Z</dcterms:created>
  <dcterms:modified xsi:type="dcterms:W3CDTF">2014-01-30T18:10:28Z</dcterms:modified>
</cp:coreProperties>
</file>