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839" r:id="rId2"/>
    <p:sldMasterId id="2147483851" r:id="rId3"/>
    <p:sldMasterId id="2147483864" r:id="rId4"/>
  </p:sldMasterIdLst>
  <p:sldIdLst>
    <p:sldId id="395" r:id="rId5"/>
    <p:sldId id="385" r:id="rId6"/>
    <p:sldId id="337" r:id="rId7"/>
    <p:sldId id="338" r:id="rId8"/>
    <p:sldId id="339" r:id="rId9"/>
    <p:sldId id="340" r:id="rId10"/>
    <p:sldId id="341" r:id="rId11"/>
    <p:sldId id="342" r:id="rId12"/>
    <p:sldId id="343" r:id="rId13"/>
    <p:sldId id="346" r:id="rId14"/>
    <p:sldId id="347" r:id="rId15"/>
    <p:sldId id="348" r:id="rId16"/>
    <p:sldId id="349" r:id="rId17"/>
    <p:sldId id="350" r:id="rId18"/>
    <p:sldId id="351" r:id="rId19"/>
    <p:sldId id="352" r:id="rId20"/>
    <p:sldId id="353" r:id="rId21"/>
    <p:sldId id="396" r:id="rId22"/>
    <p:sldId id="397" r:id="rId23"/>
    <p:sldId id="399" r:id="rId24"/>
    <p:sldId id="400" r:id="rId25"/>
    <p:sldId id="401" r:id="rId26"/>
    <p:sldId id="402" r:id="rId27"/>
    <p:sldId id="403" r:id="rId28"/>
    <p:sldId id="404" r:id="rId29"/>
    <p:sldId id="405" r:id="rId30"/>
    <p:sldId id="406" r:id="rId31"/>
    <p:sldId id="407" r:id="rId32"/>
    <p:sldId id="409" r:id="rId33"/>
    <p:sldId id="410" r:id="rId34"/>
    <p:sldId id="411" r:id="rId35"/>
    <p:sldId id="412" r:id="rId36"/>
    <p:sldId id="413" r:id="rId37"/>
    <p:sldId id="414" r:id="rId38"/>
    <p:sldId id="415" r:id="rId39"/>
    <p:sldId id="416" r:id="rId40"/>
    <p:sldId id="419" r:id="rId41"/>
    <p:sldId id="420" r:id="rId42"/>
    <p:sldId id="421" r:id="rId43"/>
    <p:sldId id="422" r:id="rId44"/>
    <p:sldId id="394" r:id="rId4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FF33CC"/>
    <a:srgbClr val="00FF00"/>
    <a:srgbClr val="000066"/>
    <a:srgbClr val="D60093"/>
    <a:srgbClr val="FF0000"/>
    <a:srgbClr val="FFFF00"/>
    <a:srgbClr val="FF99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3615" autoAdjust="0"/>
    <p:restoredTop sz="93310" autoAdjust="0"/>
  </p:normalViewPr>
  <p:slideViewPr>
    <p:cSldViewPr>
      <p:cViewPr varScale="1">
        <p:scale>
          <a:sx n="69" d="100"/>
          <a:sy n="69" d="100"/>
        </p:scale>
        <p:origin x="-288" y="-1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rgbClr val="000000"/>
                </a:gs>
                <a:gs pos="100000">
                  <a:srgbClr val="000066"/>
                </a:gs>
              </a:gsLst>
              <a:lin ang="5400000" scaled="1"/>
            </a:gradFill>
            <a:ln w="9525">
              <a:noFill/>
              <a:round/>
              <a:headEnd/>
              <a:tailEnd/>
            </a:ln>
          </p:spPr>
          <p:txBody>
            <a:bodyPr/>
            <a:lstStyle/>
            <a:p>
              <a:pPr>
                <a:defRPr/>
              </a:pPr>
              <a:endParaRPr lang="en-AU"/>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solidFill>
              <a:srgbClr val="000000"/>
            </a:solidFill>
            <a:ln w="9525">
              <a:noFill/>
              <a:round/>
              <a:headEnd/>
              <a:tailEnd/>
            </a:ln>
          </p:spPr>
          <p:txBody>
            <a:bodyPr/>
            <a:lstStyle/>
            <a:p>
              <a:pPr>
                <a:defRPr/>
              </a:pPr>
              <a:endParaRPr lang="en-AU"/>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rgbClr val="000066"/>
              </a:gs>
              <a:gs pos="100000">
                <a:schemeClr val="bg1"/>
              </a:gs>
            </a:gsLst>
            <a:lin ang="5400000" scaled="1"/>
          </a:gradFill>
          <a:ln w="9525">
            <a:noFill/>
            <a:round/>
            <a:headEnd/>
            <a:tailEnd/>
          </a:ln>
        </p:spPr>
        <p:txBody>
          <a:bodyPr/>
          <a:lstStyle/>
          <a:p>
            <a:pPr>
              <a:defRPr/>
            </a:pPr>
            <a:endParaRPr lang="en-AU"/>
          </a:p>
        </p:txBody>
      </p:sp>
      <p:grpSp>
        <p:nvGrpSpPr>
          <p:cNvPr id="8" name="Group 6"/>
          <p:cNvGrpSpPr>
            <a:grpSpLocks/>
          </p:cNvGrpSpPr>
          <p:nvPr/>
        </p:nvGrpSpPr>
        <p:grpSpPr bwMode="auto">
          <a:xfrm>
            <a:off x="-1588" y="6308725"/>
            <a:ext cx="7845426" cy="576263"/>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AU"/>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AU"/>
              </a:p>
            </p:txBody>
          </p:sp>
          <p:sp>
            <p:nvSpPr>
              <p:cNvPr id="13" name="Freeform 10"/>
              <p:cNvSpPr>
                <a:spLocks/>
              </p:cNvSpPr>
              <p:nvPr userDrawn="1"/>
            </p:nvSpPr>
            <p:spPr bwMode="ltGray">
              <a:xfrm>
                <a:off x="2677" y="3792"/>
                <a:ext cx="186" cy="396"/>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AU"/>
              </a:p>
            </p:txBody>
          </p:sp>
          <p:sp>
            <p:nvSpPr>
              <p:cNvPr id="14" name="Freeform 11"/>
              <p:cNvSpPr>
                <a:spLocks/>
              </p:cNvSpPr>
              <p:nvPr userDrawn="1"/>
            </p:nvSpPr>
            <p:spPr bwMode="ltGray">
              <a:xfrm>
                <a:off x="3030" y="3892"/>
                <a:ext cx="378" cy="272"/>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AU"/>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AU"/>
              </a:p>
            </p:txBody>
          </p:sp>
          <p:sp>
            <p:nvSpPr>
              <p:cNvPr id="16" name="Freeform 13"/>
              <p:cNvSpPr>
                <a:spLocks/>
              </p:cNvSpPr>
              <p:nvPr userDrawn="1"/>
            </p:nvSpPr>
            <p:spPr bwMode="ltGray">
              <a:xfrm>
                <a:off x="2486" y="3858"/>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AU"/>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AU"/>
            </a:p>
          </p:txBody>
        </p:sp>
      </p:grpSp>
      <p:grpSp>
        <p:nvGrpSpPr>
          <p:cNvPr id="17" name="Group 15"/>
          <p:cNvGrpSpPr>
            <a:grpSpLocks/>
          </p:cNvGrpSpPr>
          <p:nvPr/>
        </p:nvGrpSpPr>
        <p:grpSpPr bwMode="auto">
          <a:xfrm>
            <a:off x="627063" y="6381750"/>
            <a:ext cx="5684837" cy="488950"/>
            <a:chOff x="395" y="3793"/>
            <a:chExt cx="3581" cy="535"/>
          </a:xfrm>
        </p:grpSpPr>
        <p:sp>
          <p:nvSpPr>
            <p:cNvPr id="18" name="Freeform 16"/>
            <p:cNvSpPr>
              <a:spLocks/>
            </p:cNvSpPr>
            <p:nvPr userDrawn="1"/>
          </p:nvSpPr>
          <p:spPr bwMode="auto">
            <a:xfrm>
              <a:off x="1196" y="3793"/>
              <a:ext cx="365" cy="292"/>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AU"/>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AU"/>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AU"/>
            </a:p>
          </p:txBody>
        </p:sp>
        <p:sp>
          <p:nvSpPr>
            <p:cNvPr id="21" name="Freeform 19"/>
            <p:cNvSpPr>
              <a:spLocks/>
            </p:cNvSpPr>
            <p:nvPr userDrawn="1"/>
          </p:nvSpPr>
          <p:spPr bwMode="auto">
            <a:xfrm>
              <a:off x="855" y="3842"/>
              <a:ext cx="161" cy="165"/>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AU"/>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AU"/>
            </a:p>
          </p:txBody>
        </p:sp>
        <p:sp>
          <p:nvSpPr>
            <p:cNvPr id="23" name="Freeform 21"/>
            <p:cNvSpPr>
              <a:spLocks/>
            </p:cNvSpPr>
            <p:nvPr userDrawn="1"/>
          </p:nvSpPr>
          <p:spPr bwMode="auto">
            <a:xfrm>
              <a:off x="395" y="3810"/>
              <a:ext cx="245" cy="208"/>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AU"/>
            </a:p>
          </p:txBody>
        </p:sp>
      </p:grpSp>
      <p:sp>
        <p:nvSpPr>
          <p:cNvPr id="48150" name="Rectangle 22"/>
          <p:cNvSpPr>
            <a:spLocks noGrp="1" noChangeArrowheads="1"/>
          </p:cNvSpPr>
          <p:nvPr>
            <p:ph type="ctrTitle" sz="quarter"/>
          </p:nvPr>
        </p:nvSpPr>
        <p:spPr>
          <a:xfrm>
            <a:off x="0" y="0"/>
            <a:ext cx="9144000" cy="765175"/>
          </a:xfrm>
        </p:spPr>
        <p:txBody>
          <a:bodyPr/>
          <a:lstStyle>
            <a:lvl1pPr>
              <a:defRPr sz="3600" b="1">
                <a:solidFill>
                  <a:srgbClr val="FFFF00"/>
                </a:solidFill>
              </a:defRPr>
            </a:lvl1pPr>
          </a:lstStyle>
          <a:p>
            <a:r>
              <a:rPr lang="en-AU"/>
              <a:t>Click to edit Master title style</a:t>
            </a:r>
          </a:p>
        </p:txBody>
      </p:sp>
      <p:sp>
        <p:nvSpPr>
          <p:cNvPr id="48151" name="Rectangle 23"/>
          <p:cNvSpPr>
            <a:spLocks noGrp="1" noChangeArrowheads="1"/>
          </p:cNvSpPr>
          <p:nvPr>
            <p:ph type="subTitle" sz="quarter" idx="1"/>
          </p:nvPr>
        </p:nvSpPr>
        <p:spPr>
          <a:xfrm>
            <a:off x="250825" y="836613"/>
            <a:ext cx="8713788" cy="5256212"/>
          </a:xfrm>
        </p:spPr>
        <p:txBody>
          <a:bodyPr/>
          <a:lstStyle>
            <a:lvl1pPr marL="0" indent="0">
              <a:buFontTx/>
              <a:buNone/>
              <a:defRPr sz="2800" b="1"/>
            </a:lvl1pPr>
          </a:lstStyle>
          <a:p>
            <a:r>
              <a:rPr lang="en-AU"/>
              <a:t>Click to edit Master subtitle style</a:t>
            </a:r>
          </a:p>
        </p:txBody>
      </p:sp>
      <p:sp>
        <p:nvSpPr>
          <p:cNvPr id="24" name="Rectangle 26"/>
          <p:cNvSpPr>
            <a:spLocks noGrp="1" noChangeArrowheads="1"/>
          </p:cNvSpPr>
          <p:nvPr>
            <p:ph type="ftr" sz="quarter" idx="10"/>
          </p:nvPr>
        </p:nvSpPr>
        <p:spPr>
          <a:xfrm>
            <a:off x="-323850" y="6346825"/>
            <a:ext cx="6156325" cy="549275"/>
          </a:xfrm>
        </p:spPr>
        <p:txBody>
          <a:bodyPr/>
          <a:lstStyle>
            <a:lvl1pPr>
              <a:defRPr sz="2800">
                <a:solidFill>
                  <a:srgbClr val="00FF00"/>
                </a:solidFill>
                <a:effectLst>
                  <a:outerShdw blurRad="38100" dist="38100" dir="2700000" algn="tl">
                    <a:srgbClr val="FFFFFF"/>
                  </a:outerShdw>
                </a:effectLst>
                <a:latin typeface="Monotype Corsiva" pitchFamily="66" charset="0"/>
              </a:defRPr>
            </a:lvl1pPr>
          </a:lstStyle>
          <a:p>
            <a:pPr>
              <a:defRPr/>
            </a:pPr>
            <a:r>
              <a:rPr lang="en-AU"/>
              <a:t>The Sword of Yahweh and of Gideon</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4"/>
          <p:cNvSpPr>
            <a:spLocks noGrp="1" noChangeArrowheads="1"/>
          </p:cNvSpPr>
          <p:nvPr>
            <p:ph type="dt" sz="half" idx="10"/>
          </p:nvPr>
        </p:nvSpPr>
        <p:spPr>
          <a:ln/>
        </p:spPr>
        <p:txBody>
          <a:bodyPr/>
          <a:lstStyle>
            <a:lvl1pPr>
              <a:defRPr/>
            </a:lvl1pPr>
          </a:lstStyle>
          <a:p>
            <a:pPr>
              <a:defRPr/>
            </a:pPr>
            <a:endParaRPr lang="en-AU"/>
          </a:p>
        </p:txBody>
      </p:sp>
      <p:sp>
        <p:nvSpPr>
          <p:cNvPr id="5" name="Rectangle 25"/>
          <p:cNvSpPr>
            <a:spLocks noGrp="1" noChangeArrowheads="1"/>
          </p:cNvSpPr>
          <p:nvPr>
            <p:ph type="ftr" sz="quarter" idx="11"/>
          </p:nvPr>
        </p:nvSpPr>
        <p:spPr>
          <a:ln/>
        </p:spPr>
        <p:txBody>
          <a:bodyPr/>
          <a:lstStyle>
            <a:lvl1pPr>
              <a:defRPr/>
            </a:lvl1pPr>
          </a:lstStyle>
          <a:p>
            <a:pPr>
              <a:defRPr/>
            </a:pPr>
            <a:endParaRPr lang="en-AU"/>
          </a:p>
        </p:txBody>
      </p:sp>
      <p:sp>
        <p:nvSpPr>
          <p:cNvPr id="6" name="Rectangle 26"/>
          <p:cNvSpPr>
            <a:spLocks noGrp="1" noChangeArrowheads="1"/>
          </p:cNvSpPr>
          <p:nvPr>
            <p:ph type="sldNum" sz="quarter" idx="12"/>
          </p:nvPr>
        </p:nvSpPr>
        <p:spPr>
          <a:ln/>
        </p:spPr>
        <p:txBody>
          <a:bodyPr/>
          <a:lstStyle>
            <a:lvl1pPr>
              <a:defRPr/>
            </a:lvl1pPr>
          </a:lstStyle>
          <a:p>
            <a:pPr>
              <a:defRPr/>
            </a:pPr>
            <a:fld id="{BB82C773-4BD7-4459-B07F-AF4205D6EE03}" type="slidenum">
              <a:rPr lang="en-AU"/>
              <a:pPr>
                <a:defRPr/>
              </a:pPr>
              <a:t>‹#›</a:t>
            </a:fld>
            <a:endParaRPr lang="en-A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4"/>
          <p:cNvSpPr>
            <a:spLocks noGrp="1" noChangeArrowheads="1"/>
          </p:cNvSpPr>
          <p:nvPr>
            <p:ph type="dt" sz="half" idx="10"/>
          </p:nvPr>
        </p:nvSpPr>
        <p:spPr>
          <a:ln/>
        </p:spPr>
        <p:txBody>
          <a:bodyPr/>
          <a:lstStyle>
            <a:lvl1pPr>
              <a:defRPr/>
            </a:lvl1pPr>
          </a:lstStyle>
          <a:p>
            <a:pPr>
              <a:defRPr/>
            </a:pPr>
            <a:endParaRPr lang="en-AU"/>
          </a:p>
        </p:txBody>
      </p:sp>
      <p:sp>
        <p:nvSpPr>
          <p:cNvPr id="5" name="Rectangle 25"/>
          <p:cNvSpPr>
            <a:spLocks noGrp="1" noChangeArrowheads="1"/>
          </p:cNvSpPr>
          <p:nvPr>
            <p:ph type="ftr" sz="quarter" idx="11"/>
          </p:nvPr>
        </p:nvSpPr>
        <p:spPr>
          <a:ln/>
        </p:spPr>
        <p:txBody>
          <a:bodyPr/>
          <a:lstStyle>
            <a:lvl1pPr>
              <a:defRPr/>
            </a:lvl1pPr>
          </a:lstStyle>
          <a:p>
            <a:pPr>
              <a:defRPr/>
            </a:pPr>
            <a:endParaRPr lang="en-AU"/>
          </a:p>
        </p:txBody>
      </p:sp>
      <p:sp>
        <p:nvSpPr>
          <p:cNvPr id="6" name="Rectangle 26"/>
          <p:cNvSpPr>
            <a:spLocks noGrp="1" noChangeArrowheads="1"/>
          </p:cNvSpPr>
          <p:nvPr>
            <p:ph type="sldNum" sz="quarter" idx="12"/>
          </p:nvPr>
        </p:nvSpPr>
        <p:spPr>
          <a:ln/>
        </p:spPr>
        <p:txBody>
          <a:bodyPr/>
          <a:lstStyle>
            <a:lvl1pPr>
              <a:defRPr/>
            </a:lvl1pPr>
          </a:lstStyle>
          <a:p>
            <a:pPr>
              <a:defRPr/>
            </a:pPr>
            <a:fld id="{75796A83-28AA-45A3-8D72-ED43A9F00DAC}" type="slidenum">
              <a:rPr lang="en-AU"/>
              <a:pPr>
                <a:defRPr/>
              </a:pPr>
              <a:t>‹#›</a:t>
            </a:fld>
            <a:endParaRPr lang="en-A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rgbClr val="000000"/>
                </a:gs>
                <a:gs pos="100000">
                  <a:srgbClr val="000066"/>
                </a:gs>
              </a:gsLst>
              <a:lin ang="5400000" scaled="1"/>
            </a:gradFill>
            <a:ln w="9525">
              <a:noFill/>
              <a:round/>
              <a:headEnd/>
              <a:tailEnd/>
            </a:ln>
          </p:spPr>
          <p:txBody>
            <a:bodyPr/>
            <a:lstStyle/>
            <a:p>
              <a:pPr>
                <a:defRPr/>
              </a:pPr>
              <a:endParaRPr lang="en-AU">
                <a:solidFill>
                  <a:srgbClr val="FFFFFF"/>
                </a:solidFil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solidFill>
              <a:srgbClr val="000000"/>
            </a:solidFill>
            <a:ln w="9525">
              <a:noFill/>
              <a:round/>
              <a:headEnd/>
              <a:tailEnd/>
            </a:ln>
          </p:spPr>
          <p:txBody>
            <a:bodyPr/>
            <a:lstStyle/>
            <a:p>
              <a:pPr>
                <a:defRPr/>
              </a:pPr>
              <a:endParaRPr lang="en-AU">
                <a:solidFill>
                  <a:srgbClr val="FFFFFF"/>
                </a:solidFill>
              </a:endParaRPr>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rgbClr val="000066"/>
              </a:gs>
              <a:gs pos="100000">
                <a:schemeClr val="bg1"/>
              </a:gs>
            </a:gsLst>
            <a:lin ang="5400000" scaled="1"/>
          </a:gradFill>
          <a:ln w="9525">
            <a:noFill/>
            <a:round/>
            <a:headEnd/>
            <a:tailEnd/>
          </a:ln>
        </p:spPr>
        <p:txBody>
          <a:bodyPr/>
          <a:lstStyle/>
          <a:p>
            <a:pPr>
              <a:defRPr/>
            </a:pPr>
            <a:endParaRPr lang="en-AU">
              <a:solidFill>
                <a:srgbClr val="FFFFFF"/>
              </a:solidFill>
            </a:endParaRPr>
          </a:p>
        </p:txBody>
      </p:sp>
      <p:grpSp>
        <p:nvGrpSpPr>
          <p:cNvPr id="3" name="Group 6"/>
          <p:cNvGrpSpPr>
            <a:grpSpLocks/>
          </p:cNvGrpSpPr>
          <p:nvPr/>
        </p:nvGrpSpPr>
        <p:grpSpPr bwMode="auto">
          <a:xfrm>
            <a:off x="-1588" y="6308725"/>
            <a:ext cx="7845426" cy="576263"/>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AU">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13" name="Freeform 10"/>
              <p:cNvSpPr>
                <a:spLocks/>
              </p:cNvSpPr>
              <p:nvPr userDrawn="1"/>
            </p:nvSpPr>
            <p:spPr bwMode="ltGray">
              <a:xfrm>
                <a:off x="2677" y="3792"/>
                <a:ext cx="186" cy="396"/>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14" name="Freeform 11"/>
              <p:cNvSpPr>
                <a:spLocks/>
              </p:cNvSpPr>
              <p:nvPr userDrawn="1"/>
            </p:nvSpPr>
            <p:spPr bwMode="ltGray">
              <a:xfrm>
                <a:off x="3030" y="3892"/>
                <a:ext cx="378" cy="272"/>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16" name="Freeform 13"/>
              <p:cNvSpPr>
                <a:spLocks/>
              </p:cNvSpPr>
              <p:nvPr userDrawn="1"/>
            </p:nvSpPr>
            <p:spPr bwMode="ltGray">
              <a:xfrm>
                <a:off x="2486" y="3858"/>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AU">
                  <a:solidFill>
                    <a:srgbClr val="FFFFFF"/>
                  </a:solidFil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AU">
                <a:solidFill>
                  <a:srgbClr val="FFFFFF"/>
                </a:solidFill>
              </a:endParaRPr>
            </a:p>
          </p:txBody>
        </p:sp>
      </p:grpSp>
      <p:grpSp>
        <p:nvGrpSpPr>
          <p:cNvPr id="8" name="Group 15"/>
          <p:cNvGrpSpPr>
            <a:grpSpLocks/>
          </p:cNvGrpSpPr>
          <p:nvPr/>
        </p:nvGrpSpPr>
        <p:grpSpPr bwMode="auto">
          <a:xfrm>
            <a:off x="627063" y="6381750"/>
            <a:ext cx="5684837" cy="488950"/>
            <a:chOff x="395" y="3793"/>
            <a:chExt cx="3581" cy="535"/>
          </a:xfrm>
        </p:grpSpPr>
        <p:sp>
          <p:nvSpPr>
            <p:cNvPr id="18" name="Freeform 16"/>
            <p:cNvSpPr>
              <a:spLocks/>
            </p:cNvSpPr>
            <p:nvPr userDrawn="1"/>
          </p:nvSpPr>
          <p:spPr bwMode="auto">
            <a:xfrm>
              <a:off x="1196" y="3793"/>
              <a:ext cx="365" cy="292"/>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21" name="Freeform 19"/>
            <p:cNvSpPr>
              <a:spLocks/>
            </p:cNvSpPr>
            <p:nvPr userDrawn="1"/>
          </p:nvSpPr>
          <p:spPr bwMode="auto">
            <a:xfrm>
              <a:off x="855" y="3842"/>
              <a:ext cx="161" cy="165"/>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23" name="Freeform 21"/>
            <p:cNvSpPr>
              <a:spLocks/>
            </p:cNvSpPr>
            <p:nvPr userDrawn="1"/>
          </p:nvSpPr>
          <p:spPr bwMode="auto">
            <a:xfrm>
              <a:off x="395" y="3810"/>
              <a:ext cx="245" cy="208"/>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AU">
                <a:solidFill>
                  <a:srgbClr val="FFFFFF"/>
                </a:solidFill>
              </a:endParaRPr>
            </a:p>
          </p:txBody>
        </p:sp>
      </p:grpSp>
      <p:sp>
        <p:nvSpPr>
          <p:cNvPr id="48150" name="Rectangle 22"/>
          <p:cNvSpPr>
            <a:spLocks noGrp="1" noChangeArrowheads="1"/>
          </p:cNvSpPr>
          <p:nvPr>
            <p:ph type="ctrTitle" sz="quarter"/>
          </p:nvPr>
        </p:nvSpPr>
        <p:spPr>
          <a:xfrm>
            <a:off x="0" y="0"/>
            <a:ext cx="9144000" cy="765175"/>
          </a:xfrm>
        </p:spPr>
        <p:txBody>
          <a:bodyPr/>
          <a:lstStyle>
            <a:lvl1pPr>
              <a:defRPr sz="3600" b="1">
                <a:solidFill>
                  <a:srgbClr val="FFFF00"/>
                </a:solidFill>
              </a:defRPr>
            </a:lvl1pPr>
          </a:lstStyle>
          <a:p>
            <a:r>
              <a:rPr lang="en-AU"/>
              <a:t>Click to edit Master title style</a:t>
            </a:r>
          </a:p>
        </p:txBody>
      </p:sp>
      <p:sp>
        <p:nvSpPr>
          <p:cNvPr id="48151" name="Rectangle 23"/>
          <p:cNvSpPr>
            <a:spLocks noGrp="1" noChangeArrowheads="1"/>
          </p:cNvSpPr>
          <p:nvPr>
            <p:ph type="subTitle" sz="quarter" idx="1"/>
          </p:nvPr>
        </p:nvSpPr>
        <p:spPr>
          <a:xfrm>
            <a:off x="250825" y="836613"/>
            <a:ext cx="8713788" cy="5256212"/>
          </a:xfrm>
        </p:spPr>
        <p:txBody>
          <a:bodyPr/>
          <a:lstStyle>
            <a:lvl1pPr marL="0" indent="0">
              <a:buFontTx/>
              <a:buNone/>
              <a:defRPr sz="2800" b="1"/>
            </a:lvl1pPr>
          </a:lstStyle>
          <a:p>
            <a:r>
              <a:rPr lang="en-AU"/>
              <a:t>Click to edit Master subtitle style</a:t>
            </a:r>
          </a:p>
        </p:txBody>
      </p:sp>
      <p:sp>
        <p:nvSpPr>
          <p:cNvPr id="24" name="Rectangle 26"/>
          <p:cNvSpPr>
            <a:spLocks noGrp="1" noChangeArrowheads="1"/>
          </p:cNvSpPr>
          <p:nvPr>
            <p:ph type="ftr" sz="quarter" idx="10"/>
          </p:nvPr>
        </p:nvSpPr>
        <p:spPr>
          <a:xfrm>
            <a:off x="-323850" y="6346825"/>
            <a:ext cx="6156325" cy="549275"/>
          </a:xfrm>
        </p:spPr>
        <p:txBody>
          <a:bodyPr/>
          <a:lstStyle>
            <a:lvl1pPr>
              <a:defRPr sz="2800">
                <a:solidFill>
                  <a:srgbClr val="00FF00"/>
                </a:solidFill>
                <a:effectLst>
                  <a:outerShdw blurRad="38100" dist="38100" dir="2700000" algn="tl">
                    <a:srgbClr val="FFFFFF"/>
                  </a:outerShdw>
                </a:effectLst>
                <a:latin typeface="Monotype Corsiva" pitchFamily="66" charset="0"/>
              </a:defRPr>
            </a:lvl1pPr>
          </a:lstStyle>
          <a:p>
            <a:pPr>
              <a:defRPr/>
            </a:pPr>
            <a:r>
              <a:rPr lang="en-AU"/>
              <a:t>The Sword of Yahweh and of Gideon</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4"/>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3226E4F-D30B-4B90-AECA-36FFBA61C97B}"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A8CD24B8-71B1-4834-92C6-A62CFA57D0E0}"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4"/>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0C1DF91-5C18-4614-8D68-FC40324DA027}"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4"/>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33E92D08-5B10-4E9A-8E48-2EB66C28475D}"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24"/>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800415EE-B97A-44AB-9282-12024F8816DD}"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FB471073-E5FD-4970-A408-ABE9EE9878D8}"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20F9456-DB1A-4E1A-AD2A-A0A87657E889}"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4"/>
          <p:cNvSpPr>
            <a:spLocks noGrp="1" noChangeArrowheads="1"/>
          </p:cNvSpPr>
          <p:nvPr>
            <p:ph type="dt" sz="half" idx="10"/>
          </p:nvPr>
        </p:nvSpPr>
        <p:spPr>
          <a:ln/>
        </p:spPr>
        <p:txBody>
          <a:bodyPr/>
          <a:lstStyle>
            <a:lvl1pPr>
              <a:defRPr/>
            </a:lvl1pPr>
          </a:lstStyle>
          <a:p>
            <a:pPr>
              <a:defRPr/>
            </a:pPr>
            <a:endParaRPr lang="en-AU"/>
          </a:p>
        </p:txBody>
      </p:sp>
      <p:sp>
        <p:nvSpPr>
          <p:cNvPr id="5" name="Rectangle 25"/>
          <p:cNvSpPr>
            <a:spLocks noGrp="1" noChangeArrowheads="1"/>
          </p:cNvSpPr>
          <p:nvPr>
            <p:ph type="ftr" sz="quarter" idx="11"/>
          </p:nvPr>
        </p:nvSpPr>
        <p:spPr>
          <a:ln/>
        </p:spPr>
        <p:txBody>
          <a:bodyPr/>
          <a:lstStyle>
            <a:lvl1pPr>
              <a:defRPr/>
            </a:lvl1pPr>
          </a:lstStyle>
          <a:p>
            <a:pPr>
              <a:defRPr/>
            </a:pPr>
            <a:endParaRPr lang="en-AU"/>
          </a:p>
        </p:txBody>
      </p:sp>
      <p:sp>
        <p:nvSpPr>
          <p:cNvPr id="6" name="Rectangle 26"/>
          <p:cNvSpPr>
            <a:spLocks noGrp="1" noChangeArrowheads="1"/>
          </p:cNvSpPr>
          <p:nvPr>
            <p:ph type="sldNum" sz="quarter" idx="12"/>
          </p:nvPr>
        </p:nvSpPr>
        <p:spPr>
          <a:ln/>
        </p:spPr>
        <p:txBody>
          <a:bodyPr/>
          <a:lstStyle>
            <a:lvl1pPr>
              <a:defRPr/>
            </a:lvl1pPr>
          </a:lstStyle>
          <a:p>
            <a:pPr>
              <a:defRPr/>
            </a:pPr>
            <a:fld id="{B3226E4F-D30B-4B90-AECA-36FFBA61C97B}" type="slidenum">
              <a:rPr lang="en-AU"/>
              <a:pPr>
                <a:defRPr/>
              </a:pPr>
              <a:t>‹#›</a:t>
            </a:fld>
            <a:endParaRPr lang="en-A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57CA47A4-5F73-42B8-AD1D-872E3E2726B6}"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4"/>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B82C773-4BD7-4459-B07F-AF4205D6EE03}"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4"/>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75796A83-28AA-45A3-8D72-ED43A9F00DAC}"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AU">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AU">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AU">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AU">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AU">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AU">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AU">
                <a:solidFill>
                  <a:srgbClr val="FFFFFF"/>
                </a:solidFill>
              </a:endParaRPr>
            </a:p>
          </p:txBody>
        </p:sp>
      </p:grpSp>
      <p:sp>
        <p:nvSpPr>
          <p:cNvPr id="206858"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206859"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2" name="Rectangle 12"/>
          <p:cNvSpPr>
            <a:spLocks noGrp="1" noChangeArrowheads="1"/>
          </p:cNvSpPr>
          <p:nvPr>
            <p:ph type="ftr" sz="quarter" idx="10"/>
          </p:nvPr>
        </p:nvSpPr>
        <p:spPr>
          <a:xfrm>
            <a:off x="0" y="5373688"/>
            <a:ext cx="1331913" cy="1484312"/>
          </a:xfrm>
        </p:spPr>
        <p:txBody>
          <a:bodyPr/>
          <a:lstStyle>
            <a:lvl1pPr algn="l">
              <a:defRPr sz="1800">
                <a:solidFill>
                  <a:srgbClr val="FFFF66"/>
                </a:solidFill>
                <a:effectLst/>
                <a:latin typeface="Impact" pitchFamily="34" charset="0"/>
              </a:defRPr>
            </a:lvl1pPr>
          </a:lstStyle>
          <a:p>
            <a:pPr>
              <a:defRPr/>
            </a:pPr>
            <a:r>
              <a:rPr lang="en-AU"/>
              <a:t>Events Subsequent to the Return of Christ</a:t>
            </a:r>
          </a:p>
        </p:txBody>
      </p:sp>
      <p:sp>
        <p:nvSpPr>
          <p:cNvPr id="13" name="Rectangle 13"/>
          <p:cNvSpPr>
            <a:spLocks noGrp="1" noChangeArrowheads="1"/>
          </p:cNvSpPr>
          <p:nvPr>
            <p:ph type="sldNum" sz="quarter" idx="11"/>
          </p:nvPr>
        </p:nvSpPr>
        <p:spPr>
          <a:xfrm>
            <a:off x="827088" y="6524625"/>
            <a:ext cx="514350" cy="333375"/>
          </a:xfrm>
        </p:spPr>
        <p:txBody>
          <a:bodyPr/>
          <a:lstStyle>
            <a:lvl1pPr>
              <a:defRPr sz="1400"/>
            </a:lvl1pPr>
          </a:lstStyle>
          <a:p>
            <a:pPr>
              <a:defRPr/>
            </a:pPr>
            <a:fld id="{0A642F45-6B73-4789-92C0-48014140E80C}"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2"/>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D077CA5-5347-45FA-B100-51A157106C12}"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F598D2D-CA1A-42BD-AC3B-7D935B435FBF}"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12"/>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8FEA9E8-2891-4B6B-9B5D-1C876F4AF123}"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12"/>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0113E0FD-C814-45FC-AA28-18CB31684BA6}"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12"/>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6EDE8D56-87DA-4ABA-A74B-28966F4017B6}"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288554D4-CD6B-483F-8EEF-9283EA70734C}"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AU"/>
          </a:p>
        </p:txBody>
      </p:sp>
      <p:sp>
        <p:nvSpPr>
          <p:cNvPr id="5" name="Rectangle 25"/>
          <p:cNvSpPr>
            <a:spLocks noGrp="1" noChangeArrowheads="1"/>
          </p:cNvSpPr>
          <p:nvPr>
            <p:ph type="ftr" sz="quarter" idx="11"/>
          </p:nvPr>
        </p:nvSpPr>
        <p:spPr>
          <a:ln/>
        </p:spPr>
        <p:txBody>
          <a:bodyPr/>
          <a:lstStyle>
            <a:lvl1pPr>
              <a:defRPr/>
            </a:lvl1pPr>
          </a:lstStyle>
          <a:p>
            <a:pPr>
              <a:defRPr/>
            </a:pPr>
            <a:endParaRPr lang="en-AU"/>
          </a:p>
        </p:txBody>
      </p:sp>
      <p:sp>
        <p:nvSpPr>
          <p:cNvPr id="6" name="Rectangle 26"/>
          <p:cNvSpPr>
            <a:spLocks noGrp="1" noChangeArrowheads="1"/>
          </p:cNvSpPr>
          <p:nvPr>
            <p:ph type="sldNum" sz="quarter" idx="12"/>
          </p:nvPr>
        </p:nvSpPr>
        <p:spPr>
          <a:ln/>
        </p:spPr>
        <p:txBody>
          <a:bodyPr/>
          <a:lstStyle>
            <a:lvl1pPr>
              <a:defRPr/>
            </a:lvl1pPr>
          </a:lstStyle>
          <a:p>
            <a:pPr>
              <a:defRPr/>
            </a:pPr>
            <a:fld id="{A8CD24B8-71B1-4834-92C6-A62CFA57D0E0}" type="slidenum">
              <a:rPr lang="en-AU"/>
              <a:pPr>
                <a:defRPr/>
              </a:pPr>
              <a:t>‹#›</a:t>
            </a:fld>
            <a:endParaRPr lang="en-A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AE0199B-3422-4F53-BDC0-4C158644E17F}"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5C98D30-4B8B-4BBC-89BF-077FCEDACFB2}"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2"/>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42950DD-4694-4DF3-853F-C7EF7D6ACD3C}"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2"/>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B512CCA-E38B-4892-A394-C5C6AD78562A}"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12"/>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1682AF22-3872-4512-8C04-46EB485EF6A5}" type="slidenum">
              <a:rPr lang="en-AU">
                <a:solidFill>
                  <a:srgbClr val="FFFFFF"/>
                </a:solidFill>
              </a:rPr>
              <a:pPr>
                <a:defRPr/>
              </a:pPr>
              <a:t>‹#›</a:t>
            </a:fld>
            <a:endParaRPr lang="en-AU">
              <a:solidFill>
                <a:srgbClr val="FFFFFF"/>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4868863"/>
            <a:ext cx="1763713" cy="1989137"/>
            <a:chOff x="0" y="2458"/>
            <a:chExt cx="2142" cy="1858"/>
          </a:xfrm>
        </p:grpSpPr>
        <p:sp>
          <p:nvSpPr>
            <p:cNvPr id="13824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solidFill>
                  <a:srgbClr val="FFFFFF"/>
                </a:solidFill>
              </a:endParaRPr>
            </a:p>
          </p:txBody>
        </p:sp>
        <p:sp>
          <p:nvSpPr>
            <p:cNvPr id="13824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solidFill>
                  <a:srgbClr val="FFFFFF"/>
                </a:solidFill>
              </a:endParaRPr>
            </a:p>
          </p:txBody>
        </p:sp>
        <p:sp>
          <p:nvSpPr>
            <p:cNvPr id="13824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solidFill>
                  <a:srgbClr val="FFFFFF"/>
                </a:solidFill>
              </a:endParaRPr>
            </a:p>
          </p:txBody>
        </p:sp>
        <p:sp>
          <p:nvSpPr>
            <p:cNvPr id="13824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solidFill>
                  <a:srgbClr val="FFFFFF"/>
                </a:solidFill>
              </a:endParaRPr>
            </a:p>
          </p:txBody>
        </p:sp>
        <p:sp>
          <p:nvSpPr>
            <p:cNvPr id="13824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solidFill>
                  <a:srgbClr val="FFFFFF"/>
                </a:solidFill>
              </a:endParaRPr>
            </a:p>
          </p:txBody>
        </p:sp>
        <p:sp>
          <p:nvSpPr>
            <p:cNvPr id="13824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solidFill>
                  <a:srgbClr val="FFFFFF"/>
                </a:solidFill>
              </a:endParaRPr>
            </a:p>
          </p:txBody>
        </p:sp>
        <p:sp>
          <p:nvSpPr>
            <p:cNvPr id="13824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solidFill>
                  <a:srgbClr val="FFFFFF"/>
                </a:solidFill>
              </a:endParaRPr>
            </a:p>
          </p:txBody>
        </p:sp>
      </p:grpSp>
      <p:sp>
        <p:nvSpPr>
          <p:cNvPr id="138250"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38251"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38253" name="Rectangle 13"/>
          <p:cNvSpPr>
            <a:spLocks noGrp="1" noChangeArrowheads="1"/>
          </p:cNvSpPr>
          <p:nvPr>
            <p:ph type="sldNum" sz="quarter" idx="4"/>
          </p:nvPr>
        </p:nvSpPr>
        <p:spPr>
          <a:xfrm>
            <a:off x="827088" y="6524625"/>
            <a:ext cx="514350" cy="333375"/>
          </a:xfrm>
        </p:spPr>
        <p:txBody>
          <a:bodyPr/>
          <a:lstStyle>
            <a:lvl1pPr>
              <a:defRPr sz="1400"/>
            </a:lvl1pPr>
          </a:lstStyle>
          <a:p>
            <a:fld id="{742B2633-B0A0-49A2-A003-5DC449413391}" type="slidenum">
              <a:rPr lang="en-AU">
                <a:solidFill>
                  <a:srgbClr val="FFFFFF"/>
                </a:solidFill>
              </a:rPr>
              <a:pPr/>
              <a:t>‹#›</a:t>
            </a:fld>
            <a:endParaRPr lang="en-AU">
              <a:solidFill>
                <a:srgbClr val="FFFFFF"/>
              </a:solidFil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8C97F49-05AC-4DF9-B246-2964CA7D5049}"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B5ECF8B-4B70-4BD1-9C27-38D029B4D929}"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E440684-9F8A-40EF-BA97-FA5B87BA0D3B}"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B71E66E-B2C9-4831-8EDA-39C15CFE138B}"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4"/>
          <p:cNvSpPr>
            <a:spLocks noGrp="1" noChangeArrowheads="1"/>
          </p:cNvSpPr>
          <p:nvPr>
            <p:ph type="dt" sz="half" idx="10"/>
          </p:nvPr>
        </p:nvSpPr>
        <p:spPr>
          <a:ln/>
        </p:spPr>
        <p:txBody>
          <a:bodyPr/>
          <a:lstStyle>
            <a:lvl1pPr>
              <a:defRPr/>
            </a:lvl1pPr>
          </a:lstStyle>
          <a:p>
            <a:pPr>
              <a:defRPr/>
            </a:pPr>
            <a:endParaRPr lang="en-AU"/>
          </a:p>
        </p:txBody>
      </p:sp>
      <p:sp>
        <p:nvSpPr>
          <p:cNvPr id="6" name="Rectangle 25"/>
          <p:cNvSpPr>
            <a:spLocks noGrp="1" noChangeArrowheads="1"/>
          </p:cNvSpPr>
          <p:nvPr>
            <p:ph type="ftr" sz="quarter" idx="11"/>
          </p:nvPr>
        </p:nvSpPr>
        <p:spPr>
          <a:ln/>
        </p:spPr>
        <p:txBody>
          <a:bodyPr/>
          <a:lstStyle>
            <a:lvl1pPr>
              <a:defRPr/>
            </a:lvl1pPr>
          </a:lstStyle>
          <a:p>
            <a:pPr>
              <a:defRPr/>
            </a:pPr>
            <a:endParaRPr lang="en-AU"/>
          </a:p>
        </p:txBody>
      </p:sp>
      <p:sp>
        <p:nvSpPr>
          <p:cNvPr id="7" name="Rectangle 26"/>
          <p:cNvSpPr>
            <a:spLocks noGrp="1" noChangeArrowheads="1"/>
          </p:cNvSpPr>
          <p:nvPr>
            <p:ph type="sldNum" sz="quarter" idx="12"/>
          </p:nvPr>
        </p:nvSpPr>
        <p:spPr>
          <a:ln/>
        </p:spPr>
        <p:txBody>
          <a:bodyPr/>
          <a:lstStyle>
            <a:lvl1pPr>
              <a:defRPr/>
            </a:lvl1pPr>
          </a:lstStyle>
          <a:p>
            <a:pPr>
              <a:defRPr/>
            </a:pPr>
            <a:fld id="{70C1DF91-5C18-4614-8D68-FC40324DA027}" type="slidenum">
              <a:rPr lang="en-AU"/>
              <a:pPr>
                <a:defRPr/>
              </a:pPr>
              <a:t>‹#›</a:t>
            </a:fld>
            <a:endParaRPr lang="en-AU"/>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395E152-0DFA-4048-B269-973C97DE019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E732496-1C92-406F-95A8-AF6F54098DE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CC08D36-108A-42C6-92EB-98253F24526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FD8EE3C-919B-4814-A4D8-C5F08F19DFD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FD5F84-98D0-43DB-A6A0-1B680C669E6E}"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EF38EF1-D866-42A0-9B98-69F28E3864D0}"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4"/>
          <p:cNvSpPr>
            <a:spLocks noGrp="1" noChangeArrowheads="1"/>
          </p:cNvSpPr>
          <p:nvPr>
            <p:ph type="dt" sz="half" idx="10"/>
          </p:nvPr>
        </p:nvSpPr>
        <p:spPr>
          <a:ln/>
        </p:spPr>
        <p:txBody>
          <a:bodyPr/>
          <a:lstStyle>
            <a:lvl1pPr>
              <a:defRPr/>
            </a:lvl1pPr>
          </a:lstStyle>
          <a:p>
            <a:pPr>
              <a:defRPr/>
            </a:pPr>
            <a:endParaRPr lang="en-AU"/>
          </a:p>
        </p:txBody>
      </p:sp>
      <p:sp>
        <p:nvSpPr>
          <p:cNvPr id="8" name="Rectangle 25"/>
          <p:cNvSpPr>
            <a:spLocks noGrp="1" noChangeArrowheads="1"/>
          </p:cNvSpPr>
          <p:nvPr>
            <p:ph type="ftr" sz="quarter" idx="11"/>
          </p:nvPr>
        </p:nvSpPr>
        <p:spPr>
          <a:ln/>
        </p:spPr>
        <p:txBody>
          <a:bodyPr/>
          <a:lstStyle>
            <a:lvl1pPr>
              <a:defRPr/>
            </a:lvl1pPr>
          </a:lstStyle>
          <a:p>
            <a:pPr>
              <a:defRPr/>
            </a:pPr>
            <a:endParaRPr lang="en-AU"/>
          </a:p>
        </p:txBody>
      </p:sp>
      <p:sp>
        <p:nvSpPr>
          <p:cNvPr id="9" name="Rectangle 26"/>
          <p:cNvSpPr>
            <a:spLocks noGrp="1" noChangeArrowheads="1"/>
          </p:cNvSpPr>
          <p:nvPr>
            <p:ph type="sldNum" sz="quarter" idx="12"/>
          </p:nvPr>
        </p:nvSpPr>
        <p:spPr>
          <a:ln/>
        </p:spPr>
        <p:txBody>
          <a:bodyPr/>
          <a:lstStyle>
            <a:lvl1pPr>
              <a:defRPr/>
            </a:lvl1pPr>
          </a:lstStyle>
          <a:p>
            <a:pPr>
              <a:defRPr/>
            </a:pPr>
            <a:fld id="{33E92D08-5B10-4E9A-8E48-2EB66C28475D}" type="slidenum">
              <a:rPr lang="en-AU"/>
              <a:pPr>
                <a:defRPr/>
              </a:pPr>
              <a:t>‹#›</a:t>
            </a:fld>
            <a:endParaRPr lang="en-A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24"/>
          <p:cNvSpPr>
            <a:spLocks noGrp="1" noChangeArrowheads="1"/>
          </p:cNvSpPr>
          <p:nvPr>
            <p:ph type="dt" sz="half" idx="10"/>
          </p:nvPr>
        </p:nvSpPr>
        <p:spPr>
          <a:ln/>
        </p:spPr>
        <p:txBody>
          <a:bodyPr/>
          <a:lstStyle>
            <a:lvl1pPr>
              <a:defRPr/>
            </a:lvl1pPr>
          </a:lstStyle>
          <a:p>
            <a:pPr>
              <a:defRPr/>
            </a:pPr>
            <a:endParaRPr lang="en-AU"/>
          </a:p>
        </p:txBody>
      </p:sp>
      <p:sp>
        <p:nvSpPr>
          <p:cNvPr id="4" name="Rectangle 25"/>
          <p:cNvSpPr>
            <a:spLocks noGrp="1" noChangeArrowheads="1"/>
          </p:cNvSpPr>
          <p:nvPr>
            <p:ph type="ftr" sz="quarter" idx="11"/>
          </p:nvPr>
        </p:nvSpPr>
        <p:spPr>
          <a:ln/>
        </p:spPr>
        <p:txBody>
          <a:bodyPr/>
          <a:lstStyle>
            <a:lvl1pPr>
              <a:defRPr/>
            </a:lvl1pPr>
          </a:lstStyle>
          <a:p>
            <a:pPr>
              <a:defRPr/>
            </a:pPr>
            <a:endParaRPr lang="en-AU"/>
          </a:p>
        </p:txBody>
      </p:sp>
      <p:sp>
        <p:nvSpPr>
          <p:cNvPr id="5" name="Rectangle 26"/>
          <p:cNvSpPr>
            <a:spLocks noGrp="1" noChangeArrowheads="1"/>
          </p:cNvSpPr>
          <p:nvPr>
            <p:ph type="sldNum" sz="quarter" idx="12"/>
          </p:nvPr>
        </p:nvSpPr>
        <p:spPr>
          <a:ln/>
        </p:spPr>
        <p:txBody>
          <a:bodyPr/>
          <a:lstStyle>
            <a:lvl1pPr>
              <a:defRPr/>
            </a:lvl1pPr>
          </a:lstStyle>
          <a:p>
            <a:pPr>
              <a:defRPr/>
            </a:pPr>
            <a:fld id="{800415EE-B97A-44AB-9282-12024F8816DD}" type="slidenum">
              <a:rPr lang="en-AU"/>
              <a:pPr>
                <a:defRPr/>
              </a:pPr>
              <a:t>‹#›</a:t>
            </a:fld>
            <a:endParaRPr lang="en-A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AU"/>
          </a:p>
        </p:txBody>
      </p:sp>
      <p:sp>
        <p:nvSpPr>
          <p:cNvPr id="3" name="Rectangle 25"/>
          <p:cNvSpPr>
            <a:spLocks noGrp="1" noChangeArrowheads="1"/>
          </p:cNvSpPr>
          <p:nvPr>
            <p:ph type="ftr" sz="quarter" idx="11"/>
          </p:nvPr>
        </p:nvSpPr>
        <p:spPr>
          <a:ln/>
        </p:spPr>
        <p:txBody>
          <a:bodyPr/>
          <a:lstStyle>
            <a:lvl1pPr>
              <a:defRPr/>
            </a:lvl1pPr>
          </a:lstStyle>
          <a:p>
            <a:pPr>
              <a:defRPr/>
            </a:pPr>
            <a:endParaRPr lang="en-AU"/>
          </a:p>
        </p:txBody>
      </p:sp>
      <p:sp>
        <p:nvSpPr>
          <p:cNvPr id="4" name="Rectangle 26"/>
          <p:cNvSpPr>
            <a:spLocks noGrp="1" noChangeArrowheads="1"/>
          </p:cNvSpPr>
          <p:nvPr>
            <p:ph type="sldNum" sz="quarter" idx="12"/>
          </p:nvPr>
        </p:nvSpPr>
        <p:spPr>
          <a:ln/>
        </p:spPr>
        <p:txBody>
          <a:bodyPr/>
          <a:lstStyle>
            <a:lvl1pPr>
              <a:defRPr/>
            </a:lvl1pPr>
          </a:lstStyle>
          <a:p>
            <a:pPr>
              <a:defRPr/>
            </a:pPr>
            <a:fld id="{FB471073-E5FD-4970-A408-ABE9EE9878D8}" type="slidenum">
              <a:rPr lang="en-AU"/>
              <a:pPr>
                <a:defRPr/>
              </a:pPr>
              <a:t>‹#›</a:t>
            </a:fld>
            <a:endParaRPr lang="en-A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AU"/>
          </a:p>
        </p:txBody>
      </p:sp>
      <p:sp>
        <p:nvSpPr>
          <p:cNvPr id="6" name="Rectangle 25"/>
          <p:cNvSpPr>
            <a:spLocks noGrp="1" noChangeArrowheads="1"/>
          </p:cNvSpPr>
          <p:nvPr>
            <p:ph type="ftr" sz="quarter" idx="11"/>
          </p:nvPr>
        </p:nvSpPr>
        <p:spPr>
          <a:ln/>
        </p:spPr>
        <p:txBody>
          <a:bodyPr/>
          <a:lstStyle>
            <a:lvl1pPr>
              <a:defRPr/>
            </a:lvl1pPr>
          </a:lstStyle>
          <a:p>
            <a:pPr>
              <a:defRPr/>
            </a:pPr>
            <a:endParaRPr lang="en-AU"/>
          </a:p>
        </p:txBody>
      </p:sp>
      <p:sp>
        <p:nvSpPr>
          <p:cNvPr id="7" name="Rectangle 26"/>
          <p:cNvSpPr>
            <a:spLocks noGrp="1" noChangeArrowheads="1"/>
          </p:cNvSpPr>
          <p:nvPr>
            <p:ph type="sldNum" sz="quarter" idx="12"/>
          </p:nvPr>
        </p:nvSpPr>
        <p:spPr>
          <a:ln/>
        </p:spPr>
        <p:txBody>
          <a:bodyPr/>
          <a:lstStyle>
            <a:lvl1pPr>
              <a:defRPr/>
            </a:lvl1pPr>
          </a:lstStyle>
          <a:p>
            <a:pPr>
              <a:defRPr/>
            </a:pPr>
            <a:fld id="{720F9456-DB1A-4E1A-AD2A-A0A87657E889}" type="slidenum">
              <a:rPr lang="en-AU"/>
              <a:pPr>
                <a:defRPr/>
              </a:pPr>
              <a:t>‹#›</a:t>
            </a:fld>
            <a:endParaRPr lang="en-A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AU"/>
          </a:p>
        </p:txBody>
      </p:sp>
      <p:sp>
        <p:nvSpPr>
          <p:cNvPr id="6" name="Rectangle 25"/>
          <p:cNvSpPr>
            <a:spLocks noGrp="1" noChangeArrowheads="1"/>
          </p:cNvSpPr>
          <p:nvPr>
            <p:ph type="ftr" sz="quarter" idx="11"/>
          </p:nvPr>
        </p:nvSpPr>
        <p:spPr>
          <a:ln/>
        </p:spPr>
        <p:txBody>
          <a:bodyPr/>
          <a:lstStyle>
            <a:lvl1pPr>
              <a:defRPr/>
            </a:lvl1pPr>
          </a:lstStyle>
          <a:p>
            <a:pPr>
              <a:defRPr/>
            </a:pPr>
            <a:endParaRPr lang="en-AU"/>
          </a:p>
        </p:txBody>
      </p:sp>
      <p:sp>
        <p:nvSpPr>
          <p:cNvPr id="7" name="Rectangle 26"/>
          <p:cNvSpPr>
            <a:spLocks noGrp="1" noChangeArrowheads="1"/>
          </p:cNvSpPr>
          <p:nvPr>
            <p:ph type="sldNum" sz="quarter" idx="12"/>
          </p:nvPr>
        </p:nvSpPr>
        <p:spPr>
          <a:ln/>
        </p:spPr>
        <p:txBody>
          <a:bodyPr/>
          <a:lstStyle>
            <a:lvl1pPr>
              <a:defRPr/>
            </a:lvl1pPr>
          </a:lstStyle>
          <a:p>
            <a:pPr>
              <a:defRPr/>
            </a:pPr>
            <a:fld id="{57CA47A4-5F73-42B8-AD1D-872E3E2726B6}" type="slidenum">
              <a:rPr lang="en-AU"/>
              <a:pPr>
                <a:defRPr/>
              </a:pPr>
              <a:t>‹#›</a:t>
            </a:fld>
            <a:endParaRPr lang="en-A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4000" cy="6858000"/>
            <a:chOff x="0" y="0"/>
            <a:chExt cx="5760" cy="4320"/>
          </a:xfrm>
        </p:grpSpPr>
        <p:sp>
          <p:nvSpPr>
            <p:cNvPr id="4710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AU"/>
            </a:p>
          </p:txBody>
        </p:sp>
        <p:sp>
          <p:nvSpPr>
            <p:cNvPr id="4710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AU"/>
            </a:p>
          </p:txBody>
        </p:sp>
      </p:grpSp>
      <p:sp>
        <p:nvSpPr>
          <p:cNvPr id="4710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AU"/>
          </a:p>
        </p:txBody>
      </p:sp>
      <p:grpSp>
        <p:nvGrpSpPr>
          <p:cNvPr id="10244" name="Group 6"/>
          <p:cNvGrpSpPr>
            <a:grpSpLocks/>
          </p:cNvGrpSpPr>
          <p:nvPr/>
        </p:nvGrpSpPr>
        <p:grpSpPr bwMode="auto">
          <a:xfrm>
            <a:off x="0" y="6019800"/>
            <a:ext cx="7848600" cy="857250"/>
            <a:chOff x="0" y="3792"/>
            <a:chExt cx="4944" cy="540"/>
          </a:xfrm>
        </p:grpSpPr>
        <p:sp>
          <p:nvSpPr>
            <p:cNvPr id="4711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AU"/>
            </a:p>
          </p:txBody>
        </p:sp>
        <p:grpSp>
          <p:nvGrpSpPr>
            <p:cNvPr id="10258" name="Group 8"/>
            <p:cNvGrpSpPr>
              <a:grpSpLocks/>
            </p:cNvGrpSpPr>
            <p:nvPr userDrawn="1"/>
          </p:nvGrpSpPr>
          <p:grpSpPr bwMode="auto">
            <a:xfrm>
              <a:off x="2486" y="3792"/>
              <a:ext cx="2458" cy="540"/>
              <a:chOff x="2486" y="3792"/>
              <a:chExt cx="2458" cy="540"/>
            </a:xfrm>
          </p:grpSpPr>
          <p:sp>
            <p:nvSpPr>
              <p:cNvPr id="4711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AU"/>
              </a:p>
            </p:txBody>
          </p:sp>
          <p:sp>
            <p:nvSpPr>
              <p:cNvPr id="4711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AU"/>
              </a:p>
            </p:txBody>
          </p:sp>
          <p:sp>
            <p:nvSpPr>
              <p:cNvPr id="4711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AU"/>
              </a:p>
            </p:txBody>
          </p:sp>
          <p:sp>
            <p:nvSpPr>
              <p:cNvPr id="4711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AU"/>
              </a:p>
            </p:txBody>
          </p:sp>
          <p:sp>
            <p:nvSpPr>
              <p:cNvPr id="4711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AU"/>
              </a:p>
            </p:txBody>
          </p:sp>
        </p:grpSp>
        <p:sp>
          <p:nvSpPr>
            <p:cNvPr id="4711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AU"/>
            </a:p>
          </p:txBody>
        </p:sp>
      </p:grpSp>
      <p:grpSp>
        <p:nvGrpSpPr>
          <p:cNvPr id="10245" name="Group 15"/>
          <p:cNvGrpSpPr>
            <a:grpSpLocks/>
          </p:cNvGrpSpPr>
          <p:nvPr/>
        </p:nvGrpSpPr>
        <p:grpSpPr bwMode="auto">
          <a:xfrm>
            <a:off x="627063" y="6021388"/>
            <a:ext cx="5684837" cy="849312"/>
            <a:chOff x="395" y="3793"/>
            <a:chExt cx="3581" cy="535"/>
          </a:xfrm>
        </p:grpSpPr>
        <p:sp>
          <p:nvSpPr>
            <p:cNvPr id="4712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AU"/>
            </a:p>
          </p:txBody>
        </p:sp>
        <p:sp>
          <p:nvSpPr>
            <p:cNvPr id="4712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AU"/>
            </a:p>
          </p:txBody>
        </p:sp>
        <p:sp>
          <p:nvSpPr>
            <p:cNvPr id="4712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AU"/>
            </a:p>
          </p:txBody>
        </p:sp>
        <p:sp>
          <p:nvSpPr>
            <p:cNvPr id="4712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AU"/>
            </a:p>
          </p:txBody>
        </p:sp>
        <p:sp>
          <p:nvSpPr>
            <p:cNvPr id="4712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AU"/>
            </a:p>
          </p:txBody>
        </p:sp>
        <p:sp>
          <p:nvSpPr>
            <p:cNvPr id="4712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AU"/>
            </a:p>
          </p:txBody>
        </p:sp>
      </p:grpSp>
      <p:sp>
        <p:nvSpPr>
          <p:cNvPr id="4712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47"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712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463416"/>
                  </a:outerShdw>
                </a:effectLst>
              </a:defRPr>
            </a:lvl1pPr>
          </a:lstStyle>
          <a:p>
            <a:pPr>
              <a:defRPr/>
            </a:pPr>
            <a:endParaRPr lang="en-AU"/>
          </a:p>
        </p:txBody>
      </p:sp>
      <p:sp>
        <p:nvSpPr>
          <p:cNvPr id="4712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463416"/>
                  </a:outerShdw>
                </a:effectLst>
              </a:defRPr>
            </a:lvl1pPr>
          </a:lstStyle>
          <a:p>
            <a:pPr>
              <a:defRPr/>
            </a:pPr>
            <a:endParaRPr lang="en-AU"/>
          </a:p>
        </p:txBody>
      </p:sp>
      <p:sp>
        <p:nvSpPr>
          <p:cNvPr id="4713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463416"/>
                  </a:outerShdw>
                </a:effectLst>
              </a:defRPr>
            </a:lvl1pPr>
          </a:lstStyle>
          <a:p>
            <a:pPr>
              <a:defRPr/>
            </a:pPr>
            <a:fld id="{24F34B77-2D0F-497C-9618-54132E1D54B7}" type="slidenum">
              <a:rPr lang="en-AU"/>
              <a:pPr>
                <a:defRPr/>
              </a:pPr>
              <a:t>‹#›</a:t>
            </a:fld>
            <a:endParaRPr lang="en-AU"/>
          </a:p>
        </p:txBody>
      </p:sp>
    </p:spTree>
  </p:cSld>
  <p:clrMap bg1="dk2" tx1="lt1" bg2="dk1" tx2="lt2" accent1="accent1" accent2="accent2" accent3="accent3" accent4="accent4" accent5="accent5" accent6="accent6" hlink="hlink" folHlink="folHlink"/>
  <p:sldLayoutIdLst>
    <p:sldLayoutId id="2147483838"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710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AU">
                <a:solidFill>
                  <a:srgbClr val="FFFFFF"/>
                </a:solidFill>
              </a:endParaRPr>
            </a:p>
          </p:txBody>
        </p:sp>
        <p:sp>
          <p:nvSpPr>
            <p:cNvPr id="4710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AU">
                <a:solidFill>
                  <a:srgbClr val="FFFFFF"/>
                </a:solidFill>
              </a:endParaRPr>
            </a:p>
          </p:txBody>
        </p:sp>
      </p:grpSp>
      <p:sp>
        <p:nvSpPr>
          <p:cNvPr id="4710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AU">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4711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AU">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4711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4711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4711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4711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4711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AU">
                  <a:solidFill>
                    <a:srgbClr val="FFFFFF"/>
                  </a:solidFill>
                </a:endParaRPr>
              </a:p>
            </p:txBody>
          </p:sp>
        </p:grpSp>
        <p:sp>
          <p:nvSpPr>
            <p:cNvPr id="4711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AU">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4712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4712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4712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4712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4712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AU">
                <a:solidFill>
                  <a:srgbClr val="FFFFFF"/>
                </a:solidFill>
              </a:endParaRPr>
            </a:p>
          </p:txBody>
        </p:sp>
        <p:sp>
          <p:nvSpPr>
            <p:cNvPr id="4712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AU">
                <a:solidFill>
                  <a:srgbClr val="FFFFFF"/>
                </a:solidFill>
              </a:endParaRPr>
            </a:p>
          </p:txBody>
        </p:sp>
      </p:grpSp>
      <p:sp>
        <p:nvSpPr>
          <p:cNvPr id="4712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47"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712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463416"/>
                  </a:outerShdw>
                </a:effectLst>
              </a:defRPr>
            </a:lvl1pPr>
          </a:lstStyle>
          <a:p>
            <a:pPr>
              <a:defRPr/>
            </a:pPr>
            <a:endParaRPr lang="en-AU">
              <a:solidFill>
                <a:srgbClr val="FFFFFF"/>
              </a:solidFill>
            </a:endParaRPr>
          </a:p>
        </p:txBody>
      </p:sp>
      <p:sp>
        <p:nvSpPr>
          <p:cNvPr id="4712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463416"/>
                  </a:outerShdw>
                </a:effectLst>
              </a:defRPr>
            </a:lvl1pPr>
          </a:lstStyle>
          <a:p>
            <a:pPr>
              <a:defRPr/>
            </a:pPr>
            <a:endParaRPr lang="en-AU">
              <a:solidFill>
                <a:srgbClr val="FFFFFF"/>
              </a:solidFill>
            </a:endParaRPr>
          </a:p>
        </p:txBody>
      </p:sp>
      <p:sp>
        <p:nvSpPr>
          <p:cNvPr id="4713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463416"/>
                  </a:outerShdw>
                </a:effectLst>
              </a:defRPr>
            </a:lvl1pPr>
          </a:lstStyle>
          <a:p>
            <a:pPr>
              <a:defRPr/>
            </a:pPr>
            <a:fld id="{24F34B77-2D0F-497C-9618-54132E1D54B7}" type="slidenum">
              <a:rPr lang="en-AU">
                <a:solidFill>
                  <a:srgbClr val="FFFFFF"/>
                </a:solidFill>
              </a:rPr>
              <a:pPr>
                <a:def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20582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AU">
                <a:solidFill>
                  <a:srgbClr val="FFFFFF"/>
                </a:solidFill>
              </a:endParaRPr>
            </a:p>
          </p:txBody>
        </p:sp>
        <p:sp>
          <p:nvSpPr>
            <p:cNvPr id="20582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AU">
                <a:solidFill>
                  <a:srgbClr val="FFFFFF"/>
                </a:solidFill>
              </a:endParaRPr>
            </a:p>
          </p:txBody>
        </p:sp>
        <p:sp>
          <p:nvSpPr>
            <p:cNvPr id="20582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AU">
                <a:solidFill>
                  <a:srgbClr val="FFFFFF"/>
                </a:solidFill>
              </a:endParaRPr>
            </a:p>
          </p:txBody>
        </p:sp>
        <p:sp>
          <p:nvSpPr>
            <p:cNvPr id="20583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AU">
                <a:solidFill>
                  <a:srgbClr val="FFFFFF"/>
                </a:solidFill>
              </a:endParaRPr>
            </a:p>
          </p:txBody>
        </p:sp>
        <p:sp>
          <p:nvSpPr>
            <p:cNvPr id="20583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AU">
                <a:solidFill>
                  <a:srgbClr val="FFFFFF"/>
                </a:solidFill>
              </a:endParaRPr>
            </a:p>
          </p:txBody>
        </p:sp>
        <p:sp>
          <p:nvSpPr>
            <p:cNvPr id="20583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AU">
                <a:solidFill>
                  <a:srgbClr val="FFFFFF"/>
                </a:solidFill>
              </a:endParaRPr>
            </a:p>
          </p:txBody>
        </p:sp>
        <p:sp>
          <p:nvSpPr>
            <p:cNvPr id="20583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AU">
                <a:solidFill>
                  <a:srgbClr val="FFFFFF"/>
                </a:solidFill>
              </a:endParaRPr>
            </a:p>
          </p:txBody>
        </p:sp>
      </p:grpSp>
      <p:sp>
        <p:nvSpPr>
          <p:cNvPr id="20583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20583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0583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a:defRPr/>
            </a:pPr>
            <a:endParaRPr lang="en-AU">
              <a:solidFill>
                <a:srgbClr val="FFFFFF"/>
              </a:solidFill>
            </a:endParaRPr>
          </a:p>
        </p:txBody>
      </p:sp>
      <p:sp>
        <p:nvSpPr>
          <p:cNvPr id="20583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a:defRPr/>
            </a:pPr>
            <a:endParaRPr lang="en-AU">
              <a:solidFill>
                <a:srgbClr val="FFFFFF"/>
              </a:solidFill>
            </a:endParaRPr>
          </a:p>
        </p:txBody>
      </p:sp>
      <p:sp>
        <p:nvSpPr>
          <p:cNvPr id="20583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a:defRPr/>
            </a:pPr>
            <a:fld id="{2FD3D79A-7294-4424-B99A-CFC4DB4F6651}" type="slidenum">
              <a:rPr lang="en-AU">
                <a:solidFill>
                  <a:srgbClr val="FFFFFF"/>
                </a:solidFill>
              </a:rPr>
              <a:pPr>
                <a:def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721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solidFill>
                  <a:srgbClr val="FFFFFF"/>
                </a:solidFill>
              </a:endParaRPr>
            </a:p>
          </p:txBody>
        </p:sp>
        <p:sp>
          <p:nvSpPr>
            <p:cNvPr id="13722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solidFill>
                  <a:srgbClr val="FFFFFF"/>
                </a:solidFill>
              </a:endParaRPr>
            </a:p>
          </p:txBody>
        </p:sp>
        <p:sp>
          <p:nvSpPr>
            <p:cNvPr id="13722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solidFill>
                  <a:srgbClr val="FFFFFF"/>
                </a:solidFill>
              </a:endParaRPr>
            </a:p>
          </p:txBody>
        </p:sp>
        <p:sp>
          <p:nvSpPr>
            <p:cNvPr id="13722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solidFill>
                  <a:srgbClr val="FFFFFF"/>
                </a:solidFill>
              </a:endParaRPr>
            </a:p>
          </p:txBody>
        </p:sp>
        <p:sp>
          <p:nvSpPr>
            <p:cNvPr id="1372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solidFill>
                  <a:srgbClr val="FFFFFF"/>
                </a:solidFill>
              </a:endParaRPr>
            </a:p>
          </p:txBody>
        </p:sp>
        <p:sp>
          <p:nvSpPr>
            <p:cNvPr id="1372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solidFill>
                  <a:srgbClr val="FFFFFF"/>
                </a:solidFill>
              </a:endParaRPr>
            </a:p>
          </p:txBody>
        </p:sp>
        <p:sp>
          <p:nvSpPr>
            <p:cNvPr id="1372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solidFill>
                  <a:srgbClr val="FFFFFF"/>
                </a:solidFill>
              </a:endParaRPr>
            </a:p>
          </p:txBody>
        </p:sp>
      </p:grpSp>
      <p:sp>
        <p:nvSpPr>
          <p:cNvPr id="13722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722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722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AU">
              <a:solidFill>
                <a:srgbClr val="FFFFFF"/>
              </a:solidFill>
            </a:endParaRPr>
          </a:p>
        </p:txBody>
      </p:sp>
      <p:sp>
        <p:nvSpPr>
          <p:cNvPr id="1372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AU">
              <a:solidFill>
                <a:srgbClr val="FFFFFF"/>
              </a:solidFill>
            </a:endParaRPr>
          </a:p>
        </p:txBody>
      </p:sp>
      <p:sp>
        <p:nvSpPr>
          <p:cNvPr id="13723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1F8E5E20-D5AC-4ABA-A051-4DFD5F550A57}" type="slidenum">
              <a:rPr lang="en-AU">
                <a:solidFill>
                  <a:srgbClr val="FFFFFF"/>
                </a:solidFill>
              </a: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4.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5.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subTitle" idx="1"/>
          </p:nvPr>
        </p:nvSpPr>
        <p:spPr>
          <a:xfrm>
            <a:off x="468313" y="614801"/>
            <a:ext cx="8135937" cy="2952750"/>
          </a:xfrm>
        </p:spPr>
        <p:txBody>
          <a:bodyPr/>
          <a:lstStyle/>
          <a:p>
            <a:pPr algn="ctr" eaLnBrk="1" hangingPunct="1">
              <a:lnSpc>
                <a:spcPct val="80000"/>
              </a:lnSpc>
              <a:spcBef>
                <a:spcPts val="0"/>
              </a:spcBef>
              <a:defRPr/>
            </a:pPr>
            <a:r>
              <a:rPr lang="en-AU" sz="11000" dirty="0" smtClean="0">
                <a:ln>
                  <a:solidFill>
                    <a:schemeClr val="tx1"/>
                  </a:solidFill>
                </a:ln>
                <a:solidFill>
                  <a:srgbClr val="FF00FF"/>
                </a:solidFill>
                <a:effectLst>
                  <a:outerShdw blurRad="38100" dist="38100" dir="2700000" algn="tl">
                    <a:srgbClr val="FFFFFF"/>
                  </a:outerShdw>
                </a:effectLst>
                <a:latin typeface="Monotype Corsiva" pitchFamily="66" charset="0"/>
              </a:rPr>
              <a:t>Christ in the Judges</a:t>
            </a:r>
          </a:p>
        </p:txBody>
      </p:sp>
      <p:sp>
        <p:nvSpPr>
          <p:cNvPr id="14340" name="Text Box 3"/>
          <p:cNvSpPr txBox="1">
            <a:spLocks noChangeArrowheads="1"/>
          </p:cNvSpPr>
          <p:nvPr/>
        </p:nvSpPr>
        <p:spPr bwMode="auto">
          <a:xfrm>
            <a:off x="542888" y="3755864"/>
            <a:ext cx="8100392" cy="2123658"/>
          </a:xfrm>
          <a:prstGeom prst="rect">
            <a:avLst/>
          </a:prstGeom>
          <a:noFill/>
          <a:ln w="9525">
            <a:noFill/>
            <a:miter lim="800000"/>
            <a:headEnd/>
            <a:tailEnd/>
          </a:ln>
        </p:spPr>
        <p:txBody>
          <a:bodyPr wrap="square">
            <a:spAutoFit/>
          </a:bodyPr>
          <a:lstStyle/>
          <a:p>
            <a:pPr algn="ctr">
              <a:spcBef>
                <a:spcPct val="50000"/>
              </a:spcBef>
            </a:pPr>
            <a:r>
              <a:rPr lang="en-AU" sz="4400" b="1" dirty="0">
                <a:solidFill>
                  <a:srgbClr val="FFFF00"/>
                </a:solidFill>
                <a:latin typeface="Tahoma" charset="0"/>
              </a:rPr>
              <a:t>Study </a:t>
            </a:r>
            <a:r>
              <a:rPr lang="en-AU" sz="4400" b="1" dirty="0" smtClean="0">
                <a:solidFill>
                  <a:srgbClr val="FFFF00"/>
                </a:solidFill>
                <a:latin typeface="Tahoma" charset="0"/>
              </a:rPr>
              <a:t>5 </a:t>
            </a:r>
            <a:r>
              <a:rPr lang="en-AU" sz="4400" b="1" dirty="0">
                <a:solidFill>
                  <a:srgbClr val="FFFF00"/>
                </a:solidFill>
                <a:latin typeface="Tahoma" charset="0"/>
              </a:rPr>
              <a:t>– </a:t>
            </a:r>
            <a:r>
              <a:rPr lang="en-AU" sz="4400" b="1" dirty="0" smtClean="0">
                <a:solidFill>
                  <a:srgbClr val="FFFF00"/>
                </a:solidFill>
                <a:latin typeface="Tahoma" charset="0"/>
              </a:rPr>
              <a:t>“</a:t>
            </a:r>
            <a:r>
              <a:rPr lang="en-US" sz="4400" b="1" dirty="0" smtClean="0">
                <a:solidFill>
                  <a:srgbClr val="FFFF00"/>
                </a:solidFill>
                <a:latin typeface="Tahoma" charset="0"/>
              </a:rPr>
              <a:t>Gideon and the work of Christ’s Second Advent</a:t>
            </a:r>
            <a:r>
              <a:rPr lang="en-AU" sz="4400" b="1" dirty="0" smtClean="0">
                <a:solidFill>
                  <a:srgbClr val="FFFF00"/>
                </a:solidFill>
                <a:latin typeface="Tahoma" charset="0"/>
              </a:rPr>
              <a:t>”</a:t>
            </a:r>
            <a:endParaRPr lang="en-AU" sz="4400" b="1" dirty="0">
              <a:solidFill>
                <a:srgbClr val="FFFF00"/>
              </a:solidFill>
              <a:latin typeface="Tahoma" charset="0"/>
            </a:endParaRPr>
          </a:p>
        </p:txBody>
      </p:sp>
      <p:sp>
        <p:nvSpPr>
          <p:cNvPr id="6" name="Rectangle 5"/>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2"/>
          <p:cNvSpPr txBox="1">
            <a:spLocks noChangeArrowheads="1"/>
          </p:cNvSpPr>
          <p:nvPr/>
        </p:nvSpPr>
        <p:spPr bwMode="auto">
          <a:xfrm>
            <a:off x="2339975" y="3068638"/>
            <a:ext cx="2044700" cy="701675"/>
          </a:xfrm>
          <a:prstGeom prst="rect">
            <a:avLst/>
          </a:prstGeom>
          <a:noFill/>
          <a:ln w="9525">
            <a:noFill/>
            <a:miter lim="800000"/>
            <a:headEnd/>
            <a:tailEnd/>
          </a:ln>
        </p:spPr>
        <p:txBody>
          <a:bodyPr wrap="none">
            <a:spAutoFit/>
          </a:bodyPr>
          <a:lstStyle/>
          <a:p>
            <a:r>
              <a:rPr lang="en-AU" sz="4000">
                <a:solidFill>
                  <a:srgbClr val="FFFF00"/>
                </a:solidFill>
                <a:latin typeface="Arial Black" pitchFamily="34" charset="0"/>
              </a:rPr>
              <a:t>Today!</a:t>
            </a:r>
          </a:p>
        </p:txBody>
      </p:sp>
      <p:pic>
        <p:nvPicPr>
          <p:cNvPr id="174083" name="Picture 3" descr="Gideon selects his men"/>
          <p:cNvPicPr>
            <a:picLocks noChangeAspect="1" noChangeArrowheads="1"/>
          </p:cNvPicPr>
          <p:nvPr/>
        </p:nvPicPr>
        <p:blipFill>
          <a:blip r:embed="rId2" cstate="print"/>
          <a:srcRect/>
          <a:stretch>
            <a:fillRect/>
          </a:stretch>
        </p:blipFill>
        <p:spPr bwMode="auto">
          <a:xfrm>
            <a:off x="0" y="984250"/>
            <a:ext cx="9144000" cy="4532313"/>
          </a:xfrm>
          <a:prstGeom prst="rect">
            <a:avLst/>
          </a:prstGeom>
          <a:noFill/>
          <a:ln w="9525">
            <a:noFill/>
            <a:miter lim="800000"/>
            <a:headEnd/>
            <a:tailEnd/>
          </a:ln>
        </p:spPr>
      </p:pic>
      <p:sp>
        <p:nvSpPr>
          <p:cNvPr id="174084" name="Text Box 4"/>
          <p:cNvSpPr txBox="1">
            <a:spLocks noChangeArrowheads="1"/>
          </p:cNvSpPr>
          <p:nvPr/>
        </p:nvSpPr>
        <p:spPr bwMode="auto">
          <a:xfrm>
            <a:off x="349250" y="5589588"/>
            <a:ext cx="8470900" cy="519112"/>
          </a:xfrm>
          <a:prstGeom prst="rect">
            <a:avLst/>
          </a:prstGeom>
          <a:noFill/>
          <a:ln w="9525">
            <a:noFill/>
            <a:miter lim="800000"/>
            <a:headEnd/>
            <a:tailEnd/>
          </a:ln>
        </p:spPr>
        <p:txBody>
          <a:bodyPr wrap="none">
            <a:spAutoFit/>
          </a:bodyPr>
          <a:lstStyle/>
          <a:p>
            <a:r>
              <a:rPr lang="en-AU" sz="2800">
                <a:solidFill>
                  <a:srgbClr val="00FF00"/>
                </a:solidFill>
                <a:latin typeface="Impact" pitchFamily="34" charset="0"/>
              </a:rPr>
              <a:t>Gideon selects his men on the basis of God’s prescription</a:t>
            </a:r>
          </a:p>
        </p:txBody>
      </p:sp>
      <p:pic>
        <p:nvPicPr>
          <p:cNvPr id="174086" name="Picture 6" descr="Spring of Harod"/>
          <p:cNvPicPr>
            <a:picLocks noChangeAspect="1" noChangeArrowheads="1"/>
          </p:cNvPicPr>
          <p:nvPr/>
        </p:nvPicPr>
        <p:blipFill>
          <a:blip r:embed="rId3" cstate="print"/>
          <a:srcRect/>
          <a:stretch>
            <a:fillRect/>
          </a:stretch>
        </p:blipFill>
        <p:spPr bwMode="auto">
          <a:xfrm>
            <a:off x="4710113" y="0"/>
            <a:ext cx="4441825" cy="6886575"/>
          </a:xfrm>
          <a:prstGeom prst="rect">
            <a:avLst/>
          </a:prstGeom>
          <a:noFill/>
          <a:ln w="9525">
            <a:noFill/>
            <a:miter lim="800000"/>
            <a:headEnd/>
            <a:tailEnd/>
          </a:ln>
        </p:spPr>
      </p:pic>
      <p:sp>
        <p:nvSpPr>
          <p:cNvPr id="174085" name="Rectangle 5"/>
          <p:cNvSpPr>
            <a:spLocks noGrp="1" noChangeArrowheads="1"/>
          </p:cNvSpPr>
          <p:nvPr>
            <p:ph type="ctrTitle"/>
          </p:nvPr>
        </p:nvSpPr>
        <p:spPr>
          <a:xfrm>
            <a:off x="0" y="0"/>
            <a:ext cx="9144000" cy="908050"/>
          </a:xfrm>
        </p:spPr>
        <p:txBody>
          <a:bodyPr/>
          <a:lstStyle/>
          <a:p>
            <a:pPr eaLnBrk="1" hangingPunct="1">
              <a:defRPr/>
            </a:pPr>
            <a:r>
              <a:rPr lang="en-AU" sz="4400" dirty="0" smtClean="0"/>
              <a:t>The Spring of </a:t>
            </a:r>
            <a:r>
              <a:rPr lang="en-AU" sz="4400" dirty="0" err="1" smtClean="0"/>
              <a:t>Harod</a:t>
            </a:r>
            <a:endParaRPr lang="en-AU" sz="4400" dirty="0" smtClean="0"/>
          </a:p>
        </p:txBody>
      </p:sp>
      <p:sp>
        <p:nvSpPr>
          <p:cNvPr id="8" name="Rectangle 7"/>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7408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740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subTitle" idx="1"/>
          </p:nvPr>
        </p:nvSpPr>
        <p:spPr>
          <a:xfrm>
            <a:off x="179388" y="836613"/>
            <a:ext cx="4464050" cy="5257800"/>
          </a:xfrm>
        </p:spPr>
        <p:txBody>
          <a:bodyPr/>
          <a:lstStyle/>
          <a:p>
            <a:pPr marL="442913" indent="-442913" eaLnBrk="1" hangingPunct="1">
              <a:spcBef>
                <a:spcPct val="50000"/>
              </a:spcBef>
              <a:buClr>
                <a:srgbClr val="FFFF66"/>
              </a:buClr>
              <a:buFont typeface="Wingdings" pitchFamily="2" charset="2"/>
              <a:buChar char="v"/>
              <a:defRPr/>
            </a:pPr>
            <a:r>
              <a:rPr lang="en-AU" dirty="0" smtClean="0">
                <a:ln w="22225">
                  <a:solidFill>
                    <a:schemeClr val="tx1"/>
                  </a:solidFill>
                </a:ln>
                <a:solidFill>
                  <a:srgbClr val="FF0000"/>
                </a:solidFill>
              </a:rPr>
              <a:t>Judges 7:6</a:t>
            </a:r>
            <a:r>
              <a:rPr lang="en-AU" dirty="0" smtClean="0">
                <a:ln w="22225">
                  <a:solidFill>
                    <a:schemeClr val="tx1"/>
                  </a:solidFill>
                </a:ln>
              </a:rPr>
              <a:t> </a:t>
            </a:r>
            <a:r>
              <a:rPr lang="en-AU" dirty="0" smtClean="0"/>
              <a:t>– </a:t>
            </a:r>
            <a:r>
              <a:rPr lang="en-AU" dirty="0" smtClean="0">
                <a:solidFill>
                  <a:srgbClr val="66FF66"/>
                </a:solidFill>
              </a:rPr>
              <a:t>Roth. – “lapped with their hand to their mouth”.</a:t>
            </a:r>
          </a:p>
          <a:p>
            <a:pPr marL="442913" indent="-442913" eaLnBrk="1" hangingPunct="1">
              <a:spcBef>
                <a:spcPct val="50000"/>
              </a:spcBef>
              <a:buClr>
                <a:srgbClr val="FFFF66"/>
              </a:buClr>
              <a:buFont typeface="Wingdings" pitchFamily="2" charset="2"/>
              <a:buChar char="v"/>
              <a:defRPr/>
            </a:pPr>
            <a:r>
              <a:rPr lang="en-AU" dirty="0" smtClean="0"/>
              <a:t>They did not use two hands – only one!</a:t>
            </a:r>
          </a:p>
          <a:p>
            <a:pPr marL="442913" indent="-442913" eaLnBrk="1" hangingPunct="1">
              <a:spcBef>
                <a:spcPct val="50000"/>
              </a:spcBef>
              <a:buClr>
                <a:srgbClr val="FFFF66"/>
              </a:buClr>
              <a:buFont typeface="Wingdings" pitchFamily="2" charset="2"/>
              <a:buChar char="v"/>
              <a:defRPr/>
            </a:pPr>
            <a:r>
              <a:rPr lang="en-AU" dirty="0" smtClean="0"/>
              <a:t>The difference in volume of water of two cupped hands compared to one hand is………..</a:t>
            </a:r>
          </a:p>
        </p:txBody>
      </p:sp>
      <p:sp>
        <p:nvSpPr>
          <p:cNvPr id="175107" name="Rectangle 3"/>
          <p:cNvSpPr>
            <a:spLocks noGrp="1" noChangeArrowheads="1"/>
          </p:cNvSpPr>
          <p:nvPr>
            <p:ph type="ctrTitle"/>
          </p:nvPr>
        </p:nvSpPr>
        <p:spPr/>
        <p:txBody>
          <a:bodyPr/>
          <a:lstStyle/>
          <a:p>
            <a:pPr eaLnBrk="1" hangingPunct="1">
              <a:defRPr/>
            </a:pPr>
            <a:r>
              <a:rPr lang="en-AU" sz="4400" dirty="0" smtClean="0"/>
              <a:t>A handful of water</a:t>
            </a:r>
          </a:p>
        </p:txBody>
      </p:sp>
      <p:pic>
        <p:nvPicPr>
          <p:cNvPr id="175108" name="Picture 4" descr="Gideon Cupped hands"/>
          <p:cNvPicPr>
            <a:picLocks noChangeAspect="1" noChangeArrowheads="1"/>
          </p:cNvPicPr>
          <p:nvPr/>
        </p:nvPicPr>
        <p:blipFill>
          <a:blip r:embed="rId3" cstate="print"/>
          <a:srcRect/>
          <a:stretch>
            <a:fillRect/>
          </a:stretch>
        </p:blipFill>
        <p:spPr bwMode="auto">
          <a:xfrm>
            <a:off x="4643438" y="1484313"/>
            <a:ext cx="4284662" cy="4060825"/>
          </a:xfrm>
          <a:prstGeom prst="rect">
            <a:avLst/>
          </a:prstGeom>
          <a:noFill/>
          <a:ln w="9525">
            <a:noFill/>
            <a:miter lim="800000"/>
            <a:headEnd/>
            <a:tailEnd/>
          </a:ln>
        </p:spPr>
      </p:pic>
      <p:grpSp>
        <p:nvGrpSpPr>
          <p:cNvPr id="2" name="Group 5"/>
          <p:cNvGrpSpPr>
            <a:grpSpLocks/>
          </p:cNvGrpSpPr>
          <p:nvPr/>
        </p:nvGrpSpPr>
        <p:grpSpPr bwMode="auto">
          <a:xfrm>
            <a:off x="4643438" y="0"/>
            <a:ext cx="4500562" cy="5907088"/>
            <a:chOff x="2925" y="0"/>
            <a:chExt cx="2835" cy="3721"/>
          </a:xfrm>
        </p:grpSpPr>
        <p:sp>
          <p:nvSpPr>
            <p:cNvPr id="4106" name="Rectangle 6"/>
            <p:cNvSpPr>
              <a:spLocks noChangeArrowheads="1"/>
            </p:cNvSpPr>
            <p:nvPr/>
          </p:nvSpPr>
          <p:spPr bwMode="auto">
            <a:xfrm>
              <a:off x="3107" y="981"/>
              <a:ext cx="1088" cy="2313"/>
            </a:xfrm>
            <a:prstGeom prst="rect">
              <a:avLst/>
            </a:prstGeom>
            <a:solidFill>
              <a:schemeClr val="tx1"/>
            </a:solidFill>
            <a:ln w="57150">
              <a:solidFill>
                <a:schemeClr val="tx1"/>
              </a:solidFill>
              <a:miter lim="800000"/>
              <a:headEnd/>
              <a:tailEnd/>
            </a:ln>
          </p:spPr>
          <p:txBody>
            <a:bodyPr wrap="none" anchor="ctr"/>
            <a:lstStyle/>
            <a:p>
              <a:endParaRPr lang="en-US"/>
            </a:p>
          </p:txBody>
        </p:sp>
        <p:sp>
          <p:nvSpPr>
            <p:cNvPr id="4107" name="Rectangle 7"/>
            <p:cNvSpPr>
              <a:spLocks noChangeArrowheads="1"/>
            </p:cNvSpPr>
            <p:nvPr/>
          </p:nvSpPr>
          <p:spPr bwMode="auto">
            <a:xfrm>
              <a:off x="2925" y="3312"/>
              <a:ext cx="2835" cy="409"/>
            </a:xfrm>
            <a:prstGeom prst="rect">
              <a:avLst/>
            </a:prstGeom>
            <a:solidFill>
              <a:srgbClr val="993300"/>
            </a:solidFill>
            <a:ln w="9525">
              <a:solidFill>
                <a:srgbClr val="993300"/>
              </a:solidFill>
              <a:miter lim="800000"/>
              <a:headEnd/>
              <a:tailEnd/>
            </a:ln>
          </p:spPr>
          <p:txBody>
            <a:bodyPr wrap="none" anchor="ctr"/>
            <a:lstStyle/>
            <a:p>
              <a:endParaRPr lang="en-US"/>
            </a:p>
          </p:txBody>
        </p:sp>
        <p:sp>
          <p:nvSpPr>
            <p:cNvPr id="4108" name="Rectangle 8"/>
            <p:cNvSpPr>
              <a:spLocks noChangeArrowheads="1"/>
            </p:cNvSpPr>
            <p:nvPr/>
          </p:nvSpPr>
          <p:spPr bwMode="auto">
            <a:xfrm>
              <a:off x="4514" y="981"/>
              <a:ext cx="1088" cy="2313"/>
            </a:xfrm>
            <a:prstGeom prst="rect">
              <a:avLst/>
            </a:prstGeom>
            <a:solidFill>
              <a:schemeClr val="tx1"/>
            </a:solidFill>
            <a:ln w="57150">
              <a:solidFill>
                <a:schemeClr val="tx1"/>
              </a:solidFill>
              <a:miter lim="800000"/>
              <a:headEnd/>
              <a:tailEnd/>
            </a:ln>
          </p:spPr>
          <p:txBody>
            <a:bodyPr wrap="none" anchor="ctr"/>
            <a:lstStyle/>
            <a:p>
              <a:endParaRPr lang="en-US"/>
            </a:p>
          </p:txBody>
        </p:sp>
        <p:sp>
          <p:nvSpPr>
            <p:cNvPr id="4109" name="Rectangle 9"/>
            <p:cNvSpPr>
              <a:spLocks noChangeArrowheads="1"/>
            </p:cNvSpPr>
            <p:nvPr/>
          </p:nvSpPr>
          <p:spPr bwMode="auto">
            <a:xfrm>
              <a:off x="3152" y="1570"/>
              <a:ext cx="998" cy="167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10" name="Rectangle 10"/>
            <p:cNvSpPr>
              <a:spLocks noChangeArrowheads="1"/>
            </p:cNvSpPr>
            <p:nvPr/>
          </p:nvSpPr>
          <p:spPr bwMode="auto">
            <a:xfrm>
              <a:off x="4558" y="2840"/>
              <a:ext cx="998" cy="40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11" name="Text Box 11"/>
            <p:cNvSpPr txBox="1">
              <a:spLocks noChangeArrowheads="1"/>
            </p:cNvSpPr>
            <p:nvPr/>
          </p:nvSpPr>
          <p:spPr bwMode="auto">
            <a:xfrm>
              <a:off x="3104" y="654"/>
              <a:ext cx="1073" cy="327"/>
            </a:xfrm>
            <a:prstGeom prst="rect">
              <a:avLst/>
            </a:prstGeom>
            <a:noFill/>
            <a:ln w="9525">
              <a:noFill/>
              <a:miter lim="800000"/>
              <a:headEnd/>
              <a:tailEnd/>
            </a:ln>
          </p:spPr>
          <p:txBody>
            <a:bodyPr wrap="none">
              <a:spAutoFit/>
            </a:bodyPr>
            <a:lstStyle/>
            <a:p>
              <a:r>
                <a:rPr lang="en-AU" sz="2800">
                  <a:solidFill>
                    <a:srgbClr val="FFFF00"/>
                  </a:solidFill>
                  <a:latin typeface="Arial Black" pitchFamily="34" charset="0"/>
                </a:rPr>
                <a:t>2 hands</a:t>
              </a:r>
            </a:p>
          </p:txBody>
        </p:sp>
        <p:sp>
          <p:nvSpPr>
            <p:cNvPr id="4112" name="Text Box 12"/>
            <p:cNvSpPr txBox="1">
              <a:spLocks noChangeArrowheads="1"/>
            </p:cNvSpPr>
            <p:nvPr/>
          </p:nvSpPr>
          <p:spPr bwMode="auto">
            <a:xfrm>
              <a:off x="4584" y="645"/>
              <a:ext cx="936" cy="327"/>
            </a:xfrm>
            <a:prstGeom prst="rect">
              <a:avLst/>
            </a:prstGeom>
            <a:noFill/>
            <a:ln w="9525">
              <a:noFill/>
              <a:miter lim="800000"/>
              <a:headEnd/>
              <a:tailEnd/>
            </a:ln>
          </p:spPr>
          <p:txBody>
            <a:bodyPr wrap="none">
              <a:spAutoFit/>
            </a:bodyPr>
            <a:lstStyle/>
            <a:p>
              <a:r>
                <a:rPr lang="en-AU" sz="2800">
                  <a:solidFill>
                    <a:srgbClr val="FFFF00"/>
                  </a:solidFill>
                  <a:latin typeface="Arial Black" pitchFamily="34" charset="0"/>
                </a:rPr>
                <a:t>1 hand</a:t>
              </a:r>
            </a:p>
          </p:txBody>
        </p:sp>
        <p:graphicFrame>
          <p:nvGraphicFramePr>
            <p:cNvPr id="4098" name="Object 13"/>
            <p:cNvGraphicFramePr>
              <a:graphicFrameLocks noChangeAspect="1"/>
            </p:cNvGraphicFramePr>
            <p:nvPr/>
          </p:nvGraphicFramePr>
          <p:xfrm>
            <a:off x="3157" y="1979"/>
            <a:ext cx="956" cy="997"/>
          </p:xfrm>
          <a:graphic>
            <a:graphicData uri="http://schemas.openxmlformats.org/presentationml/2006/ole">
              <p:oleObj spid="_x0000_s4098" name="Photo Editor Photo" r:id="rId4" imgW="5477640" imgH="5714286" progId="">
                <p:embed/>
              </p:oleObj>
            </a:graphicData>
          </a:graphic>
        </p:graphicFrame>
        <p:graphicFrame>
          <p:nvGraphicFramePr>
            <p:cNvPr id="4099" name="Object 14"/>
            <p:cNvGraphicFramePr>
              <a:graphicFrameLocks noChangeAspect="1"/>
            </p:cNvGraphicFramePr>
            <p:nvPr/>
          </p:nvGraphicFramePr>
          <p:xfrm>
            <a:off x="4604" y="0"/>
            <a:ext cx="907" cy="659"/>
          </p:xfrm>
          <a:graphic>
            <a:graphicData uri="http://schemas.openxmlformats.org/presentationml/2006/ole">
              <p:oleObj spid="_x0000_s4099" name="Photo Editor Photo" r:id="rId5" imgW="5047619" imgH="3666667" progId="">
                <p:embed/>
              </p:oleObj>
            </a:graphicData>
          </a:graphic>
        </p:graphicFrame>
      </p:grpSp>
      <p:pic>
        <p:nvPicPr>
          <p:cNvPr id="175119" name="Picture 15" descr="Gideon single hand"/>
          <p:cNvPicPr>
            <a:picLocks noChangeAspect="1" noChangeArrowheads="1"/>
          </p:cNvPicPr>
          <p:nvPr/>
        </p:nvPicPr>
        <p:blipFill>
          <a:blip r:embed="rId6" cstate="print"/>
          <a:srcRect/>
          <a:stretch>
            <a:fillRect/>
          </a:stretch>
        </p:blipFill>
        <p:spPr bwMode="auto">
          <a:xfrm>
            <a:off x="0" y="3305175"/>
            <a:ext cx="4356100" cy="3567113"/>
          </a:xfrm>
          <a:prstGeom prst="rect">
            <a:avLst/>
          </a:prstGeom>
          <a:noFill/>
          <a:ln w="9525">
            <a:noFill/>
            <a:miter lim="800000"/>
            <a:headEnd/>
            <a:tailEnd/>
          </a:ln>
        </p:spPr>
      </p:pic>
      <p:sp>
        <p:nvSpPr>
          <p:cNvPr id="17" name="Rectangle 16"/>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751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5106">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175108"/>
                                        </p:tgtEl>
                                        <p:attrNameLst>
                                          <p:attrName>style.visibility</p:attrName>
                                        </p:attrNameLst>
                                      </p:cBhvr>
                                      <p:to>
                                        <p:strVal val="visible"/>
                                      </p:to>
                                    </p:set>
                                  </p:childTnLst>
                                  <p:subTnLst>
                                    <p:set>
                                      <p:cBhvr override="childStyle">
                                        <p:cTn dur="1" fill="hold" display="0" masterRel="nextClick" afterEffect="1"/>
                                        <p:tgtEl>
                                          <p:spTgt spid="17510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5106">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75119"/>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subTitle" idx="1"/>
          </p:nvPr>
        </p:nvSpPr>
        <p:spPr>
          <a:xfrm>
            <a:off x="179388" y="836613"/>
            <a:ext cx="8785225" cy="4608611"/>
          </a:xfrm>
        </p:spPr>
        <p:txBody>
          <a:bodyPr/>
          <a:lstStyle/>
          <a:p>
            <a:pPr marL="542925" indent="-542925" eaLnBrk="1" hangingPunct="1">
              <a:lnSpc>
                <a:spcPct val="95000"/>
              </a:lnSpc>
              <a:spcBef>
                <a:spcPts val="0"/>
              </a:spcBef>
              <a:spcAft>
                <a:spcPts val="600"/>
              </a:spcAft>
              <a:buClr>
                <a:srgbClr val="FFFF66"/>
              </a:buClr>
              <a:buFont typeface="Wingdings" pitchFamily="2" charset="2"/>
              <a:buChar char="v"/>
              <a:defRPr/>
            </a:pPr>
            <a:r>
              <a:rPr lang="en-AU" sz="3200" dirty="0" smtClean="0"/>
              <a:t>Dew and water are both symbols for the word of God – </a:t>
            </a:r>
            <a:r>
              <a:rPr lang="en-AU" sz="3200" dirty="0" smtClean="0">
                <a:ln w="22225">
                  <a:solidFill>
                    <a:schemeClr val="tx1"/>
                  </a:solidFill>
                </a:ln>
                <a:solidFill>
                  <a:srgbClr val="FF0000"/>
                </a:solidFill>
              </a:rPr>
              <a:t>Deut. 32:2; Eph. 5:26</a:t>
            </a:r>
            <a:r>
              <a:rPr lang="en-AU" sz="3200" dirty="0" smtClean="0"/>
              <a:t>.</a:t>
            </a:r>
          </a:p>
          <a:p>
            <a:pPr marL="542925" indent="-542925" eaLnBrk="1" hangingPunct="1">
              <a:lnSpc>
                <a:spcPct val="95000"/>
              </a:lnSpc>
              <a:spcBef>
                <a:spcPts val="0"/>
              </a:spcBef>
              <a:spcAft>
                <a:spcPts val="600"/>
              </a:spcAft>
              <a:buClr>
                <a:srgbClr val="FFFF66"/>
              </a:buClr>
              <a:buFont typeface="Wingdings" pitchFamily="2" charset="2"/>
              <a:buChar char="v"/>
              <a:defRPr/>
            </a:pPr>
            <a:r>
              <a:rPr lang="en-AU" sz="3200" dirty="0" smtClean="0"/>
              <a:t>Lapping is an action of the tongue to ingest water - an action not unlike talking.</a:t>
            </a:r>
          </a:p>
          <a:p>
            <a:pPr marL="542925" indent="-542925" eaLnBrk="1" hangingPunct="1">
              <a:lnSpc>
                <a:spcPct val="95000"/>
              </a:lnSpc>
              <a:spcBef>
                <a:spcPts val="0"/>
              </a:spcBef>
              <a:spcAft>
                <a:spcPts val="600"/>
              </a:spcAft>
              <a:buClr>
                <a:srgbClr val="FFFF66"/>
              </a:buClr>
              <a:buFont typeface="Wingdings" pitchFamily="2" charset="2"/>
              <a:buChar char="v"/>
              <a:defRPr/>
            </a:pPr>
            <a:r>
              <a:rPr lang="en-AU" sz="3200" dirty="0" smtClean="0"/>
              <a:t>Meditation is like talking to oneself.</a:t>
            </a:r>
          </a:p>
          <a:p>
            <a:pPr marL="542925" indent="-542925" eaLnBrk="1" hangingPunct="1">
              <a:lnSpc>
                <a:spcPct val="95000"/>
              </a:lnSpc>
              <a:spcBef>
                <a:spcPts val="0"/>
              </a:spcBef>
              <a:spcAft>
                <a:spcPts val="600"/>
              </a:spcAft>
              <a:buClr>
                <a:srgbClr val="FFFF66"/>
              </a:buClr>
              <a:buFont typeface="Wingdings" pitchFamily="2" charset="2"/>
              <a:buChar char="v"/>
              <a:defRPr/>
            </a:pPr>
            <a:r>
              <a:rPr lang="en-AU" sz="3200" b="0" dirty="0" smtClean="0">
                <a:ln w="22225">
                  <a:solidFill>
                    <a:schemeClr val="tx1"/>
                  </a:solidFill>
                </a:ln>
                <a:solidFill>
                  <a:srgbClr val="FF0000"/>
                </a:solidFill>
                <a:latin typeface="Arial Black" pitchFamily="34" charset="0"/>
              </a:rPr>
              <a:t>Ps. 119:97-98</a:t>
            </a:r>
            <a:r>
              <a:rPr lang="en-AU" sz="3200" dirty="0" smtClean="0">
                <a:ln w="22225">
                  <a:solidFill>
                    <a:schemeClr val="tx1"/>
                  </a:solidFill>
                </a:ln>
              </a:rPr>
              <a:t> </a:t>
            </a:r>
            <a:r>
              <a:rPr lang="en-AU" sz="3200" dirty="0" smtClean="0"/>
              <a:t>– </a:t>
            </a:r>
            <a:r>
              <a:rPr lang="en-AU" sz="3200" dirty="0" smtClean="0">
                <a:solidFill>
                  <a:srgbClr val="00FF00"/>
                </a:solidFill>
              </a:rPr>
              <a:t>“meditation”</a:t>
            </a:r>
            <a:r>
              <a:rPr lang="en-AU" sz="3200" dirty="0" smtClean="0"/>
              <a:t> – </a:t>
            </a:r>
            <a:r>
              <a:rPr lang="en-AU" sz="3200" i="1" dirty="0" err="1" smtClean="0"/>
              <a:t>siyach</a:t>
            </a:r>
            <a:r>
              <a:rPr lang="en-AU" sz="3200" dirty="0" smtClean="0"/>
              <a:t> -reflection, contemplation; to ponder, i.e. to talk, converse with oneself.</a:t>
            </a:r>
          </a:p>
        </p:txBody>
      </p:sp>
      <p:sp>
        <p:nvSpPr>
          <p:cNvPr id="176131" name="Rectangle 3"/>
          <p:cNvSpPr>
            <a:spLocks noGrp="1" noChangeArrowheads="1"/>
          </p:cNvSpPr>
          <p:nvPr>
            <p:ph type="ctrTitle"/>
          </p:nvPr>
        </p:nvSpPr>
        <p:spPr>
          <a:xfrm>
            <a:off x="0" y="0"/>
            <a:ext cx="9144000" cy="908050"/>
          </a:xfrm>
        </p:spPr>
        <p:txBody>
          <a:bodyPr/>
          <a:lstStyle/>
          <a:p>
            <a:pPr eaLnBrk="1" hangingPunct="1">
              <a:defRPr/>
            </a:pPr>
            <a:r>
              <a:rPr lang="en-AU" sz="4400" dirty="0" smtClean="0"/>
              <a:t>Lapping water with tongue</a:t>
            </a:r>
          </a:p>
        </p:txBody>
      </p:sp>
      <p:sp>
        <p:nvSpPr>
          <p:cNvPr id="176132" name="WordArt 4"/>
          <p:cNvSpPr>
            <a:spLocks noChangeArrowheads="1" noChangeShapeType="1" noTextEdit="1"/>
          </p:cNvSpPr>
          <p:nvPr/>
        </p:nvSpPr>
        <p:spPr bwMode="auto">
          <a:xfrm>
            <a:off x="250825" y="5445026"/>
            <a:ext cx="8713788" cy="57626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Meditation on the Word is the key to life.</a:t>
            </a:r>
          </a:p>
        </p:txBody>
      </p:sp>
      <p:sp>
        <p:nvSpPr>
          <p:cNvPr id="6" name="Rectangle 5"/>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6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0">
                                            <p:txEl>
                                              <p:pRg st="3" end="3"/>
                                            </p:txEl>
                                          </p:spTgt>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grpId="0" nodeType="afterEffect">
                                  <p:stCondLst>
                                    <p:cond delay="5000"/>
                                  </p:stCondLst>
                                  <p:childTnLst>
                                    <p:set>
                                      <p:cBhvr>
                                        <p:cTn id="21" dur="1" fill="hold">
                                          <p:stCondLst>
                                            <p:cond delay="0"/>
                                          </p:stCondLst>
                                        </p:cTn>
                                        <p:tgtEl>
                                          <p:spTgt spid="176132"/>
                                        </p:tgtEl>
                                        <p:attrNameLst>
                                          <p:attrName>style.visibility</p:attrName>
                                        </p:attrNameLst>
                                      </p:cBhvr>
                                      <p:to>
                                        <p:strVal val="visible"/>
                                      </p:to>
                                    </p:set>
                                    <p:animEffect transition="in" filter="dissolve">
                                      <p:cBhvr>
                                        <p:cTn id="22" dur="5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build="p"/>
      <p:bldP spid="1761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subTitle" idx="1"/>
          </p:nvPr>
        </p:nvSpPr>
        <p:spPr>
          <a:xfrm>
            <a:off x="123968" y="908050"/>
            <a:ext cx="8785225" cy="2160910"/>
          </a:xfrm>
        </p:spPr>
        <p:txBody>
          <a:bodyPr/>
          <a:lstStyle/>
          <a:p>
            <a:pPr marL="533400" indent="-533400" eaLnBrk="1" hangingPunct="1">
              <a:lnSpc>
                <a:spcPct val="90000"/>
              </a:lnSpc>
              <a:spcBef>
                <a:spcPts val="0"/>
              </a:spcBef>
              <a:buClr>
                <a:srgbClr val="FFFF66"/>
              </a:buClr>
              <a:buFont typeface="Wingdings" pitchFamily="2" charset="2"/>
              <a:buChar char="v"/>
              <a:tabLst>
                <a:tab pos="1171575" algn="l"/>
                <a:tab pos="1614488" algn="l"/>
              </a:tabLst>
            </a:pPr>
            <a:r>
              <a:rPr lang="en-AU" sz="3200" b="0" dirty="0" err="1" smtClean="0">
                <a:ln>
                  <a:solidFill>
                    <a:schemeClr val="tx1"/>
                  </a:solidFill>
                </a:ln>
                <a:solidFill>
                  <a:srgbClr val="FF9900"/>
                </a:solidFill>
                <a:latin typeface="Arial Black" pitchFamily="34" charset="0"/>
              </a:rPr>
              <a:t>Lappeth</a:t>
            </a:r>
            <a:r>
              <a:rPr lang="en-AU" sz="3200" b="0" dirty="0" smtClean="0">
                <a:ln>
                  <a:solidFill>
                    <a:schemeClr val="tx1"/>
                  </a:solidFill>
                </a:ln>
                <a:solidFill>
                  <a:srgbClr val="FF9900"/>
                </a:solidFill>
                <a:latin typeface="Arial Black" pitchFamily="34" charset="0"/>
              </a:rPr>
              <a:t> as a dog – with his tongue</a:t>
            </a:r>
          </a:p>
          <a:p>
            <a:pPr marL="533400" indent="-533400" eaLnBrk="1" hangingPunct="1">
              <a:lnSpc>
                <a:spcPct val="90000"/>
              </a:lnSpc>
              <a:spcBef>
                <a:spcPts val="0"/>
              </a:spcBef>
              <a:buClr>
                <a:srgbClr val="FFFF66"/>
              </a:buClr>
              <a:buFont typeface="Wingdings" pitchFamily="2" charset="2"/>
              <a:buNone/>
              <a:tabLst>
                <a:tab pos="900113" algn="l"/>
                <a:tab pos="1614488" algn="l"/>
              </a:tabLst>
            </a:pPr>
            <a:r>
              <a:rPr lang="en-AU" sz="3200" dirty="0" smtClean="0"/>
              <a:t>		1. 	Slow but steady intake.</a:t>
            </a:r>
          </a:p>
          <a:p>
            <a:pPr marL="533400" indent="-533400" eaLnBrk="1" hangingPunct="1">
              <a:lnSpc>
                <a:spcPct val="90000"/>
              </a:lnSpc>
              <a:spcBef>
                <a:spcPts val="0"/>
              </a:spcBef>
              <a:buClr>
                <a:srgbClr val="FFFF66"/>
              </a:buClr>
              <a:buFont typeface="Wingdings" pitchFamily="2" charset="2"/>
              <a:buNone/>
              <a:tabLst>
                <a:tab pos="900113" algn="l"/>
                <a:tab pos="1614488" algn="l"/>
              </a:tabLst>
            </a:pPr>
            <a:r>
              <a:rPr lang="en-AU" sz="3200" dirty="0" smtClean="0"/>
              <a:t>		2. 	Demands persistence and 				consistent application.</a:t>
            </a:r>
          </a:p>
        </p:txBody>
      </p:sp>
      <p:sp>
        <p:nvSpPr>
          <p:cNvPr id="177155" name="Rectangle 3"/>
          <p:cNvSpPr>
            <a:spLocks noGrp="1" noChangeArrowheads="1"/>
          </p:cNvSpPr>
          <p:nvPr>
            <p:ph type="ctrTitle"/>
          </p:nvPr>
        </p:nvSpPr>
        <p:spPr>
          <a:xfrm>
            <a:off x="0" y="92057"/>
            <a:ext cx="9144000" cy="836613"/>
          </a:xfrm>
        </p:spPr>
        <p:txBody>
          <a:bodyPr/>
          <a:lstStyle/>
          <a:p>
            <a:pPr eaLnBrk="1" hangingPunct="1">
              <a:defRPr/>
            </a:pPr>
            <a:r>
              <a:rPr lang="en-AU" sz="4400" dirty="0" smtClean="0"/>
              <a:t>The principles of judgement</a:t>
            </a:r>
          </a:p>
        </p:txBody>
      </p:sp>
      <p:sp>
        <p:nvSpPr>
          <p:cNvPr id="177156" name="Text Box 4"/>
          <p:cNvSpPr txBox="1">
            <a:spLocks noChangeArrowheads="1"/>
          </p:cNvSpPr>
          <p:nvPr/>
        </p:nvSpPr>
        <p:spPr bwMode="auto">
          <a:xfrm>
            <a:off x="123968" y="2789085"/>
            <a:ext cx="8893175" cy="3637919"/>
          </a:xfrm>
          <a:prstGeom prst="rect">
            <a:avLst/>
          </a:prstGeom>
          <a:noFill/>
          <a:ln w="9525">
            <a:noFill/>
            <a:miter lim="800000"/>
            <a:headEnd/>
            <a:tailEnd/>
          </a:ln>
        </p:spPr>
        <p:txBody>
          <a:bodyPr>
            <a:spAutoFit/>
          </a:bodyPr>
          <a:lstStyle/>
          <a:p>
            <a:pPr marL="542925" indent="-542925">
              <a:lnSpc>
                <a:spcPct val="90000"/>
              </a:lnSpc>
              <a:spcBef>
                <a:spcPts val="0"/>
              </a:spcBef>
              <a:buClr>
                <a:srgbClr val="FFFF66"/>
              </a:buClr>
              <a:buFont typeface="Wingdings" pitchFamily="2" charset="2"/>
              <a:buChar char="v"/>
              <a:tabLst>
                <a:tab pos="1171575" algn="l"/>
                <a:tab pos="1614488" algn="l"/>
              </a:tabLst>
            </a:pPr>
            <a:r>
              <a:rPr lang="en-AU" sz="3200" dirty="0">
                <a:solidFill>
                  <a:srgbClr val="00FF00"/>
                </a:solidFill>
                <a:latin typeface="Arial Black" pitchFamily="34" charset="0"/>
              </a:rPr>
              <a:t>Hand to their mouth</a:t>
            </a:r>
          </a:p>
          <a:p>
            <a:pPr marL="542925" indent="-542925">
              <a:lnSpc>
                <a:spcPct val="90000"/>
              </a:lnSpc>
              <a:spcBef>
                <a:spcPts val="0"/>
              </a:spcBef>
              <a:buClr>
                <a:srgbClr val="FFFF66"/>
              </a:buClr>
              <a:buFont typeface="Wingdings" pitchFamily="2" charset="2"/>
              <a:buNone/>
              <a:tabLst>
                <a:tab pos="900113" algn="l"/>
                <a:tab pos="1614488" algn="l"/>
              </a:tabLst>
            </a:pPr>
            <a:r>
              <a:rPr lang="en-AU" sz="3200" b="1" dirty="0"/>
              <a:t>		1. 	Single hand – small reservoir. </a:t>
            </a:r>
            <a:r>
              <a:rPr lang="en-AU" sz="3200" b="1" dirty="0" smtClean="0"/>
              <a:t>			Requires continual </a:t>
            </a:r>
            <a:r>
              <a:rPr lang="en-AU" sz="3200" b="1" dirty="0"/>
              <a:t>dipping into </a:t>
            </a:r>
            <a:r>
              <a:rPr lang="en-AU" sz="3200" b="1" dirty="0" smtClean="0"/>
              <a:t>			source </a:t>
            </a:r>
            <a:r>
              <a:rPr lang="en-AU" sz="3200" b="1" dirty="0"/>
              <a:t>of water.</a:t>
            </a:r>
          </a:p>
          <a:p>
            <a:pPr marL="542925" indent="-542925">
              <a:lnSpc>
                <a:spcPct val="90000"/>
              </a:lnSpc>
              <a:spcBef>
                <a:spcPts val="0"/>
              </a:spcBef>
              <a:buClr>
                <a:srgbClr val="FFFF66"/>
              </a:buClr>
              <a:buFont typeface="Wingdings" pitchFamily="2" charset="2"/>
              <a:buNone/>
              <a:tabLst>
                <a:tab pos="900113" algn="l"/>
                <a:tab pos="1614488" algn="l"/>
              </a:tabLst>
            </a:pPr>
            <a:r>
              <a:rPr lang="en-AU" sz="3200" b="1" dirty="0"/>
              <a:t>		2.	Hand (works) and mouth (profession </a:t>
            </a:r>
            <a:r>
              <a:rPr lang="en-AU" sz="3200" b="1" dirty="0" smtClean="0"/>
              <a:t>		of the </a:t>
            </a:r>
            <a:r>
              <a:rPr lang="en-AU" sz="3200" b="1" dirty="0"/>
              <a:t>heart) inseparably linked – </a:t>
            </a:r>
            <a:r>
              <a:rPr lang="en-AU" sz="3200" b="1" dirty="0" smtClean="0"/>
              <a:t>			way </a:t>
            </a:r>
            <a:r>
              <a:rPr lang="en-AU" sz="3200" b="1" dirty="0"/>
              <a:t>of </a:t>
            </a:r>
            <a:r>
              <a:rPr lang="en-AU" sz="3200" b="1" dirty="0" smtClean="0"/>
              <a:t>life thus </a:t>
            </a:r>
            <a:r>
              <a:rPr lang="en-AU" sz="3200" b="1" dirty="0"/>
              <a:t>springs from intake </a:t>
            </a:r>
            <a:r>
              <a:rPr lang="en-AU" sz="3200" b="1" dirty="0" smtClean="0"/>
              <a:t>		of </a:t>
            </a:r>
            <a:r>
              <a:rPr lang="en-AU" sz="3200" b="1" dirty="0"/>
              <a:t>the word.</a:t>
            </a:r>
          </a:p>
        </p:txBody>
      </p:sp>
      <p:sp>
        <p:nvSpPr>
          <p:cNvPr id="6" name="Rectangle 5"/>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7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1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715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715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71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build="p"/>
      <p:bldP spid="17715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subTitle" idx="1"/>
          </p:nvPr>
        </p:nvSpPr>
        <p:spPr>
          <a:xfrm>
            <a:off x="179388" y="806740"/>
            <a:ext cx="8785225" cy="5759450"/>
          </a:xfrm>
        </p:spPr>
        <p:txBody>
          <a:bodyPr/>
          <a:lstStyle/>
          <a:p>
            <a:pPr marL="533400" indent="-533400" eaLnBrk="1" hangingPunct="1">
              <a:lnSpc>
                <a:spcPct val="90000"/>
              </a:lnSpc>
              <a:spcBef>
                <a:spcPts val="0"/>
              </a:spcBef>
              <a:buClr>
                <a:srgbClr val="FFFF66"/>
              </a:buClr>
              <a:buFont typeface="Wingdings" pitchFamily="2" charset="2"/>
              <a:buChar char="v"/>
              <a:tabLst>
                <a:tab pos="1171575" algn="l"/>
                <a:tab pos="1614488" algn="l"/>
              </a:tabLst>
            </a:pPr>
            <a:r>
              <a:rPr lang="en-AU" sz="3200" b="0" dirty="0" smtClean="0">
                <a:ln>
                  <a:solidFill>
                    <a:schemeClr val="tx1"/>
                  </a:solidFill>
                </a:ln>
                <a:solidFill>
                  <a:schemeClr val="hlink"/>
                </a:solidFill>
                <a:latin typeface="Arial Black" pitchFamily="34" charset="0"/>
              </a:rPr>
              <a:t>Upright stance – No bending knees</a:t>
            </a:r>
          </a:p>
          <a:p>
            <a:pPr marL="533400" indent="-533400" eaLnBrk="1" hangingPunct="1">
              <a:lnSpc>
                <a:spcPct val="90000"/>
              </a:lnSpc>
              <a:spcBef>
                <a:spcPts val="0"/>
              </a:spcBef>
              <a:buClr>
                <a:srgbClr val="FFFF66"/>
              </a:buClr>
              <a:buFont typeface="Wingdings" pitchFamily="2" charset="2"/>
              <a:buNone/>
              <a:tabLst>
                <a:tab pos="900113" algn="l"/>
                <a:tab pos="1441450" algn="l"/>
              </a:tabLst>
            </a:pPr>
            <a:r>
              <a:rPr lang="en-AU" sz="3200" dirty="0" smtClean="0"/>
              <a:t>		1.	Probably necessitates wading into 			the source of water.</a:t>
            </a:r>
          </a:p>
          <a:p>
            <a:pPr marL="533400" indent="-533400" eaLnBrk="1" hangingPunct="1">
              <a:lnSpc>
                <a:spcPct val="90000"/>
              </a:lnSpc>
              <a:spcBef>
                <a:spcPts val="0"/>
              </a:spcBef>
              <a:buClr>
                <a:srgbClr val="FFFF66"/>
              </a:buClr>
              <a:buFont typeface="Wingdings" pitchFamily="2" charset="2"/>
              <a:buNone/>
              <a:tabLst>
                <a:tab pos="900113" algn="l"/>
                <a:tab pos="1441450" algn="l"/>
              </a:tabLst>
            </a:pPr>
            <a:r>
              <a:rPr lang="en-AU" sz="3200" dirty="0" smtClean="0"/>
              <a:t>		2.	Permits ease of movement at onset 		of danger.</a:t>
            </a:r>
          </a:p>
          <a:p>
            <a:pPr marL="533400" indent="-533400" eaLnBrk="1" hangingPunct="1">
              <a:lnSpc>
                <a:spcPct val="90000"/>
              </a:lnSpc>
              <a:spcBef>
                <a:spcPts val="0"/>
              </a:spcBef>
              <a:spcAft>
                <a:spcPts val="600"/>
              </a:spcAft>
              <a:buClr>
                <a:srgbClr val="FFFF66"/>
              </a:buClr>
              <a:buFont typeface="Wingdings" pitchFamily="2" charset="2"/>
              <a:buNone/>
              <a:tabLst>
                <a:tab pos="900113" algn="l"/>
                <a:tab pos="1441450" algn="l"/>
              </a:tabLst>
            </a:pPr>
            <a:r>
              <a:rPr lang="en-AU" sz="3200" dirty="0" smtClean="0"/>
              <a:t>		3.	Bespeaks alertness and sensitivity 		to presence of the enemy.</a:t>
            </a:r>
          </a:p>
          <a:p>
            <a:pPr marL="533400" indent="-533400" eaLnBrk="1" hangingPunct="1">
              <a:lnSpc>
                <a:spcPct val="90000"/>
              </a:lnSpc>
              <a:spcBef>
                <a:spcPts val="0"/>
              </a:spcBef>
              <a:buClr>
                <a:srgbClr val="FFFF66"/>
              </a:buClr>
              <a:buFont typeface="Wingdings" pitchFamily="2" charset="2"/>
              <a:buChar char="v"/>
              <a:tabLst>
                <a:tab pos="1171575" algn="l"/>
                <a:tab pos="1614488" algn="l"/>
              </a:tabLst>
            </a:pPr>
            <a:r>
              <a:rPr lang="en-AU" sz="3200" b="0" dirty="0" smtClean="0">
                <a:solidFill>
                  <a:srgbClr val="FFFF00"/>
                </a:solidFill>
                <a:latin typeface="Arial Black" pitchFamily="34" charset="0"/>
              </a:rPr>
              <a:t>Eyes watchful</a:t>
            </a:r>
          </a:p>
          <a:p>
            <a:pPr marL="533400" indent="-533400" eaLnBrk="1" hangingPunct="1">
              <a:lnSpc>
                <a:spcPct val="90000"/>
              </a:lnSpc>
              <a:spcBef>
                <a:spcPts val="0"/>
              </a:spcBef>
              <a:buClr>
                <a:srgbClr val="FFFF66"/>
              </a:buClr>
              <a:buFont typeface="Wingdings" pitchFamily="2" charset="2"/>
              <a:buNone/>
              <a:tabLst>
                <a:tab pos="900113" algn="l"/>
                <a:tab pos="1441450" algn="l"/>
              </a:tabLst>
            </a:pPr>
            <a:r>
              <a:rPr lang="en-AU" sz="3200" dirty="0" smtClean="0"/>
              <a:t>		1. 	Eyes never cast earthwards.</a:t>
            </a:r>
          </a:p>
          <a:p>
            <a:pPr marL="533400" indent="-533400" eaLnBrk="1" hangingPunct="1">
              <a:lnSpc>
                <a:spcPct val="90000"/>
              </a:lnSpc>
              <a:spcBef>
                <a:spcPts val="0"/>
              </a:spcBef>
              <a:buClr>
                <a:srgbClr val="FFFF66"/>
              </a:buClr>
              <a:buFont typeface="Wingdings" pitchFamily="2" charset="2"/>
              <a:buNone/>
              <a:tabLst>
                <a:tab pos="900113" algn="l"/>
                <a:tab pos="1441450" algn="l"/>
              </a:tabLst>
            </a:pPr>
            <a:r>
              <a:rPr lang="en-AU" sz="3200" dirty="0" smtClean="0"/>
              <a:t>		2.	Attentive and alert while lapping (like 		a dog). </a:t>
            </a:r>
          </a:p>
          <a:p>
            <a:pPr marL="533400" indent="-533400" eaLnBrk="1" hangingPunct="1">
              <a:lnSpc>
                <a:spcPct val="90000"/>
              </a:lnSpc>
              <a:spcBef>
                <a:spcPts val="0"/>
              </a:spcBef>
              <a:buClr>
                <a:srgbClr val="FFFF66"/>
              </a:buClr>
              <a:buFont typeface="Wingdings" pitchFamily="2" charset="2"/>
              <a:buNone/>
              <a:tabLst>
                <a:tab pos="900113" algn="l"/>
                <a:tab pos="1441450" algn="l"/>
              </a:tabLst>
            </a:pPr>
            <a:r>
              <a:rPr lang="en-AU" sz="3200" dirty="0" smtClean="0"/>
              <a:t>		3.	Never took eyes off the enemy.</a:t>
            </a:r>
          </a:p>
        </p:txBody>
      </p:sp>
      <p:sp>
        <p:nvSpPr>
          <p:cNvPr id="178179" name="Rectangle 3"/>
          <p:cNvSpPr>
            <a:spLocks noGrp="1" noChangeArrowheads="1"/>
          </p:cNvSpPr>
          <p:nvPr>
            <p:ph type="ctrTitle"/>
          </p:nvPr>
        </p:nvSpPr>
        <p:spPr>
          <a:xfrm>
            <a:off x="0" y="50492"/>
            <a:ext cx="9144000" cy="765175"/>
          </a:xfrm>
        </p:spPr>
        <p:txBody>
          <a:bodyPr/>
          <a:lstStyle/>
          <a:p>
            <a:pPr eaLnBrk="1" hangingPunct="1">
              <a:defRPr/>
            </a:pPr>
            <a:r>
              <a:rPr lang="en-AU" sz="4400" dirty="0" smtClean="0"/>
              <a:t>The principles of judgement</a:t>
            </a:r>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81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17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7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817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817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817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817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81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subTitle" idx="1"/>
          </p:nvPr>
        </p:nvSpPr>
        <p:spPr>
          <a:xfrm>
            <a:off x="179388" y="908050"/>
            <a:ext cx="8785225" cy="5113338"/>
          </a:xfrm>
        </p:spPr>
        <p:txBody>
          <a:bodyPr/>
          <a:lstStyle/>
          <a:p>
            <a:pPr marL="533400" indent="-533400" eaLnBrk="1" hangingPunct="1">
              <a:buClr>
                <a:srgbClr val="FFFF66"/>
              </a:buClr>
              <a:buFont typeface="Wingdings" pitchFamily="2" charset="2"/>
              <a:buChar char="v"/>
              <a:tabLst>
                <a:tab pos="1171575" algn="l"/>
                <a:tab pos="1614488" algn="l"/>
              </a:tabLst>
            </a:pPr>
            <a:r>
              <a:rPr lang="en-AU" sz="3200" b="0" dirty="0" err="1" smtClean="0">
                <a:ln>
                  <a:solidFill>
                    <a:schemeClr val="tx1"/>
                  </a:solidFill>
                </a:ln>
                <a:solidFill>
                  <a:srgbClr val="FF9900"/>
                </a:solidFill>
                <a:latin typeface="Arial Black" pitchFamily="34" charset="0"/>
              </a:rPr>
              <a:t>Boweth</a:t>
            </a:r>
            <a:r>
              <a:rPr lang="en-AU" sz="3200" b="0" dirty="0" smtClean="0">
                <a:ln>
                  <a:solidFill>
                    <a:schemeClr val="tx1"/>
                  </a:solidFill>
                </a:ln>
                <a:solidFill>
                  <a:srgbClr val="FF9900"/>
                </a:solidFill>
                <a:latin typeface="Arial Black" pitchFamily="34" charset="0"/>
              </a:rPr>
              <a:t> down upon knees to drink</a:t>
            </a:r>
          </a:p>
          <a:p>
            <a:pPr marL="533400" indent="-533400" eaLnBrk="1" hangingPunct="1">
              <a:buClr>
                <a:srgbClr val="FFFF66"/>
              </a:buClr>
              <a:buFont typeface="Wingdings" pitchFamily="2" charset="2"/>
              <a:buNone/>
              <a:tabLst>
                <a:tab pos="900113" algn="l"/>
                <a:tab pos="1441450" algn="l"/>
              </a:tabLst>
            </a:pPr>
            <a:r>
              <a:rPr lang="en-AU" sz="3200" dirty="0" smtClean="0"/>
              <a:t>		1.	A Canaanite posture – Submission 		to body of humiliation even while 			drinking water of word.</a:t>
            </a:r>
          </a:p>
          <a:p>
            <a:pPr marL="533400" indent="-533400" eaLnBrk="1" hangingPunct="1">
              <a:buClr>
                <a:srgbClr val="FFFF66"/>
              </a:buClr>
              <a:buFont typeface="Wingdings" pitchFamily="2" charset="2"/>
              <a:buNone/>
              <a:tabLst>
                <a:tab pos="900113" algn="l"/>
                <a:tab pos="1441450" algn="l"/>
              </a:tabLst>
            </a:pPr>
            <a:r>
              <a:rPr lang="en-AU" sz="3200" dirty="0" smtClean="0"/>
              <a:t>		2.	Reckless and careless in the face of 		danger – Insensitive to the presence 		of the enemy.</a:t>
            </a:r>
          </a:p>
          <a:p>
            <a:pPr marL="533400" indent="-533400" eaLnBrk="1" hangingPunct="1">
              <a:buClr>
                <a:srgbClr val="FFFF66"/>
              </a:buClr>
              <a:buFont typeface="Wingdings" pitchFamily="2" charset="2"/>
              <a:buNone/>
              <a:tabLst>
                <a:tab pos="900113" algn="l"/>
                <a:tab pos="1441450" algn="l"/>
              </a:tabLst>
            </a:pPr>
            <a:r>
              <a:rPr lang="en-AU" sz="3200" dirty="0" smtClean="0"/>
              <a:t>		3.	Betrayed self-confidence and pre-			occupation with self.</a:t>
            </a:r>
          </a:p>
        </p:txBody>
      </p:sp>
      <p:sp>
        <p:nvSpPr>
          <p:cNvPr id="179203" name="Rectangle 3"/>
          <p:cNvSpPr>
            <a:spLocks noGrp="1" noChangeArrowheads="1"/>
          </p:cNvSpPr>
          <p:nvPr>
            <p:ph type="ctrTitle"/>
          </p:nvPr>
        </p:nvSpPr>
        <p:spPr>
          <a:xfrm>
            <a:off x="0" y="92058"/>
            <a:ext cx="9144000" cy="908050"/>
          </a:xfrm>
        </p:spPr>
        <p:txBody>
          <a:bodyPr/>
          <a:lstStyle/>
          <a:p>
            <a:pPr eaLnBrk="1" hangingPunct="1">
              <a:defRPr/>
            </a:pPr>
            <a:r>
              <a:rPr lang="en-AU" sz="4400" dirty="0" smtClean="0"/>
              <a:t>The basis of rejection</a:t>
            </a:r>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920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920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92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subTitle" idx="1"/>
          </p:nvPr>
        </p:nvSpPr>
        <p:spPr>
          <a:xfrm>
            <a:off x="179388" y="852630"/>
            <a:ext cx="8785100" cy="3024188"/>
          </a:xfrm>
        </p:spPr>
        <p:txBody>
          <a:bodyPr/>
          <a:lstStyle/>
          <a:p>
            <a:pPr marL="533400" indent="-533400" eaLnBrk="1" hangingPunct="1">
              <a:lnSpc>
                <a:spcPct val="90000"/>
              </a:lnSpc>
              <a:spcBef>
                <a:spcPts val="0"/>
              </a:spcBef>
              <a:spcAft>
                <a:spcPts val="600"/>
              </a:spcAft>
              <a:buClr>
                <a:srgbClr val="FFFF66"/>
              </a:buClr>
              <a:buFont typeface="Wingdings" pitchFamily="2" charset="2"/>
              <a:buChar char="v"/>
              <a:tabLst>
                <a:tab pos="1171575" algn="l"/>
                <a:tab pos="1614488" algn="l"/>
              </a:tabLst>
            </a:pPr>
            <a:r>
              <a:rPr lang="en-AU" sz="3200" b="0" dirty="0" smtClean="0">
                <a:solidFill>
                  <a:srgbClr val="00FF00"/>
                </a:solidFill>
                <a:latin typeface="Arial Black" pitchFamily="34" charset="0"/>
              </a:rPr>
              <a:t>Rapid and deep drinking</a:t>
            </a:r>
          </a:p>
          <a:p>
            <a:pPr marL="533400" indent="-533400" eaLnBrk="1" hangingPunct="1">
              <a:lnSpc>
                <a:spcPct val="90000"/>
              </a:lnSpc>
              <a:spcBef>
                <a:spcPts val="0"/>
              </a:spcBef>
              <a:spcAft>
                <a:spcPts val="600"/>
              </a:spcAft>
              <a:buClr>
                <a:srgbClr val="FFFF66"/>
              </a:buClr>
              <a:buFont typeface="Wingdings" pitchFamily="2" charset="2"/>
              <a:buNone/>
              <a:tabLst>
                <a:tab pos="900113" algn="l"/>
                <a:tab pos="1441450" algn="l"/>
              </a:tabLst>
            </a:pPr>
            <a:r>
              <a:rPr lang="en-AU" sz="3200" dirty="0" smtClean="0"/>
              <a:t>		1.	Acknowledged need of the word, 			but spasmodic and erratic intake.</a:t>
            </a:r>
          </a:p>
          <a:p>
            <a:pPr marL="533400" indent="-533400" eaLnBrk="1" hangingPunct="1">
              <a:lnSpc>
                <a:spcPct val="90000"/>
              </a:lnSpc>
              <a:spcBef>
                <a:spcPts val="0"/>
              </a:spcBef>
              <a:spcAft>
                <a:spcPts val="600"/>
              </a:spcAft>
              <a:buClr>
                <a:srgbClr val="FFFF66"/>
              </a:buClr>
              <a:buFont typeface="Wingdings" pitchFamily="2" charset="2"/>
              <a:buNone/>
              <a:tabLst>
                <a:tab pos="900113" algn="l"/>
                <a:tab pos="1441450" algn="l"/>
              </a:tabLst>
            </a:pPr>
            <a:r>
              <a:rPr lang="en-AU" sz="3200" dirty="0" smtClean="0"/>
              <a:t>		2.	Saw drinking water as an end in 			itself – it did not produce 					sensitivity to enemy.</a:t>
            </a:r>
          </a:p>
        </p:txBody>
      </p:sp>
      <p:sp>
        <p:nvSpPr>
          <p:cNvPr id="180227" name="Rectangle 3"/>
          <p:cNvSpPr>
            <a:spLocks noGrp="1" noChangeArrowheads="1"/>
          </p:cNvSpPr>
          <p:nvPr>
            <p:ph type="ctrTitle"/>
          </p:nvPr>
        </p:nvSpPr>
        <p:spPr>
          <a:xfrm>
            <a:off x="0" y="0"/>
            <a:ext cx="9144000" cy="981075"/>
          </a:xfrm>
        </p:spPr>
        <p:txBody>
          <a:bodyPr/>
          <a:lstStyle/>
          <a:p>
            <a:pPr eaLnBrk="1" hangingPunct="1">
              <a:defRPr/>
            </a:pPr>
            <a:r>
              <a:rPr lang="en-AU" sz="4400" dirty="0" smtClean="0"/>
              <a:t>The basis of rejection</a:t>
            </a:r>
          </a:p>
        </p:txBody>
      </p:sp>
      <p:sp>
        <p:nvSpPr>
          <p:cNvPr id="180228" name="Text Box 4"/>
          <p:cNvSpPr txBox="1">
            <a:spLocks noChangeArrowheads="1"/>
          </p:cNvSpPr>
          <p:nvPr/>
        </p:nvSpPr>
        <p:spPr bwMode="auto">
          <a:xfrm>
            <a:off x="290228" y="3827178"/>
            <a:ext cx="8582931" cy="2419124"/>
          </a:xfrm>
          <a:prstGeom prst="rect">
            <a:avLst/>
          </a:prstGeom>
          <a:noFill/>
          <a:ln w="9525">
            <a:noFill/>
            <a:miter lim="800000"/>
            <a:headEnd/>
            <a:tailEnd/>
          </a:ln>
        </p:spPr>
        <p:txBody>
          <a:bodyPr wrap="square">
            <a:spAutoFit/>
          </a:bodyPr>
          <a:lstStyle/>
          <a:p>
            <a:pPr algn="just">
              <a:lnSpc>
                <a:spcPct val="90000"/>
              </a:lnSpc>
              <a:spcBef>
                <a:spcPts val="0"/>
              </a:spcBef>
            </a:pPr>
            <a:r>
              <a:rPr lang="en-AU" sz="2800" b="1" dirty="0">
                <a:ln>
                  <a:solidFill>
                    <a:schemeClr val="tx1"/>
                  </a:solidFill>
                </a:ln>
                <a:solidFill>
                  <a:schemeClr val="hlink"/>
                </a:solidFill>
              </a:rPr>
              <a:t>Bro. Thomas – </a:t>
            </a:r>
            <a:r>
              <a:rPr lang="en-AU" sz="2800" b="1" dirty="0" err="1">
                <a:ln>
                  <a:solidFill>
                    <a:schemeClr val="tx1"/>
                  </a:solidFill>
                </a:ln>
                <a:solidFill>
                  <a:schemeClr val="hlink"/>
                </a:solidFill>
              </a:rPr>
              <a:t>Elpis</a:t>
            </a:r>
            <a:r>
              <a:rPr lang="en-AU" sz="2800" b="1" dirty="0">
                <a:ln>
                  <a:solidFill>
                    <a:schemeClr val="tx1"/>
                  </a:solidFill>
                </a:ln>
                <a:solidFill>
                  <a:schemeClr val="hlink"/>
                </a:solidFill>
              </a:rPr>
              <a:t> Israel page 76</a:t>
            </a:r>
            <a:r>
              <a:rPr lang="en-AU" sz="2800" b="1" dirty="0">
                <a:ln>
                  <a:solidFill>
                    <a:schemeClr val="tx1"/>
                  </a:solidFill>
                </a:ln>
                <a:latin typeface="Bookman Old Style" pitchFamily="18" charset="0"/>
              </a:rPr>
              <a:t> </a:t>
            </a:r>
            <a:r>
              <a:rPr lang="en-AU" sz="2800" b="1" dirty="0">
                <a:solidFill>
                  <a:srgbClr val="FFFF66"/>
                </a:solidFill>
                <a:latin typeface="Bookman Old Style" pitchFamily="18" charset="0"/>
              </a:rPr>
              <a:t>– “This sinful nature we inherit. It is our misfortune not our crime that we possess it. We are only blameworthy when, being supplied with the power of subduing it, we permit it to reign over us.”</a:t>
            </a:r>
          </a:p>
        </p:txBody>
      </p:sp>
      <p:sp>
        <p:nvSpPr>
          <p:cNvPr id="6" name="Rectangle 5"/>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22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02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0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uiExpand="1" build="p"/>
      <p:bldP spid="1802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123968" y="908720"/>
            <a:ext cx="8964612" cy="3240360"/>
          </a:xfrm>
        </p:spPr>
        <p:txBody>
          <a:bodyPr/>
          <a:lstStyle/>
          <a:p>
            <a:pPr marL="533400" indent="-533400" eaLnBrk="1" hangingPunct="1">
              <a:spcBef>
                <a:spcPts val="0"/>
              </a:spcBef>
              <a:spcAft>
                <a:spcPts val="1200"/>
              </a:spcAft>
              <a:buClr>
                <a:srgbClr val="FFFF66"/>
              </a:buClr>
              <a:buFont typeface="Wingdings" pitchFamily="2" charset="2"/>
              <a:buChar char="v"/>
            </a:pPr>
            <a:r>
              <a:rPr lang="en-AU" sz="3200" dirty="0" smtClean="0"/>
              <a:t>Daily meditation on the scriptures requires only organisation of our time and our mind, </a:t>
            </a:r>
            <a:r>
              <a:rPr lang="en-AU" sz="3200" b="0" i="1" dirty="0" smtClean="0">
                <a:ln>
                  <a:solidFill>
                    <a:schemeClr val="tx1"/>
                  </a:solidFill>
                </a:ln>
                <a:solidFill>
                  <a:schemeClr val="hlink"/>
                </a:solidFill>
                <a:latin typeface="Arial Black" pitchFamily="34" charset="0"/>
              </a:rPr>
              <a:t>and</a:t>
            </a:r>
            <a:r>
              <a:rPr lang="en-AU" sz="3200" dirty="0" smtClean="0"/>
              <a:t> the inclination to do so.</a:t>
            </a:r>
          </a:p>
          <a:p>
            <a:pPr marL="533400" indent="-533400" eaLnBrk="1" hangingPunct="1">
              <a:spcBef>
                <a:spcPts val="0"/>
              </a:spcBef>
              <a:spcAft>
                <a:spcPts val="1200"/>
              </a:spcAft>
              <a:buClr>
                <a:srgbClr val="FFFF66"/>
              </a:buClr>
              <a:buFont typeface="Wingdings" pitchFamily="2" charset="2"/>
              <a:buChar char="v"/>
            </a:pPr>
            <a:r>
              <a:rPr lang="en-AU" sz="3200" dirty="0" smtClean="0"/>
              <a:t>The word is the source of motivation to apply divine principles in daily life – thought is the basis of action.</a:t>
            </a:r>
          </a:p>
        </p:txBody>
      </p:sp>
      <p:sp>
        <p:nvSpPr>
          <p:cNvPr id="181251" name="Rectangle 3"/>
          <p:cNvSpPr>
            <a:spLocks noGrp="1" noChangeArrowheads="1"/>
          </p:cNvSpPr>
          <p:nvPr>
            <p:ph type="ctrTitle"/>
          </p:nvPr>
        </p:nvSpPr>
        <p:spPr>
          <a:xfrm>
            <a:off x="0" y="13855"/>
            <a:ext cx="9144000" cy="980728"/>
          </a:xfrm>
        </p:spPr>
        <p:txBody>
          <a:bodyPr/>
          <a:lstStyle/>
          <a:p>
            <a:pPr eaLnBrk="1" hangingPunct="1">
              <a:defRPr/>
            </a:pPr>
            <a:r>
              <a:rPr lang="en-AU" sz="4400" dirty="0" smtClean="0"/>
              <a:t>We can all read and think!</a:t>
            </a:r>
          </a:p>
        </p:txBody>
      </p:sp>
      <p:sp>
        <p:nvSpPr>
          <p:cNvPr id="181252" name="Text Box 4"/>
          <p:cNvSpPr txBox="1">
            <a:spLocks noChangeArrowheads="1"/>
          </p:cNvSpPr>
          <p:nvPr/>
        </p:nvSpPr>
        <p:spPr bwMode="auto">
          <a:xfrm>
            <a:off x="323850" y="4194954"/>
            <a:ext cx="8569325" cy="1754326"/>
          </a:xfrm>
          <a:prstGeom prst="rect">
            <a:avLst/>
          </a:prstGeom>
          <a:noFill/>
          <a:ln w="9525">
            <a:noFill/>
            <a:miter lim="800000"/>
            <a:headEnd/>
            <a:tailEnd/>
          </a:ln>
          <a:effectLst/>
        </p:spPr>
        <p:txBody>
          <a:bodyPr>
            <a:spAutoFit/>
          </a:bodyPr>
          <a:lstStyle/>
          <a:p>
            <a:pPr algn="ctr">
              <a:spcBef>
                <a:spcPct val="50000"/>
              </a:spcBef>
              <a:defRPr/>
            </a:pPr>
            <a:r>
              <a:rPr lang="en-AU" sz="3600" b="1" dirty="0">
                <a:solidFill>
                  <a:srgbClr val="00FF00"/>
                </a:solidFill>
                <a:latin typeface="Bookman Old Style" pitchFamily="18" charset="0"/>
              </a:rPr>
              <a:t>“For it is God which </a:t>
            </a:r>
            <a:r>
              <a:rPr lang="en-AU" sz="3600" b="1" dirty="0" err="1">
                <a:solidFill>
                  <a:srgbClr val="00FF00"/>
                </a:solidFill>
                <a:latin typeface="Bookman Old Style" pitchFamily="18" charset="0"/>
              </a:rPr>
              <a:t>worketh</a:t>
            </a:r>
            <a:r>
              <a:rPr lang="en-AU" sz="3600" b="1" dirty="0">
                <a:solidFill>
                  <a:srgbClr val="00FF00"/>
                </a:solidFill>
                <a:latin typeface="Bookman Old Style" pitchFamily="18" charset="0"/>
              </a:rPr>
              <a:t> in you both to </a:t>
            </a:r>
            <a:r>
              <a:rPr lang="en-AU" sz="3600" b="1" i="1" dirty="0">
                <a:solidFill>
                  <a:srgbClr val="FFFF00"/>
                </a:solidFill>
                <a:latin typeface="Bookman Old Style" pitchFamily="18" charset="0"/>
              </a:rPr>
              <a:t>will</a:t>
            </a:r>
            <a:r>
              <a:rPr lang="en-AU" sz="3600" b="1" dirty="0">
                <a:solidFill>
                  <a:srgbClr val="00FF00"/>
                </a:solidFill>
                <a:latin typeface="Bookman Old Style" pitchFamily="18" charset="0"/>
              </a:rPr>
              <a:t> and to </a:t>
            </a:r>
            <a:r>
              <a:rPr lang="en-AU" sz="3600" b="1" i="1" dirty="0">
                <a:solidFill>
                  <a:srgbClr val="FFFF00"/>
                </a:solidFill>
                <a:latin typeface="Bookman Old Style" pitchFamily="18" charset="0"/>
              </a:rPr>
              <a:t>do</a:t>
            </a:r>
            <a:r>
              <a:rPr lang="en-AU" sz="3600" b="1" dirty="0">
                <a:solidFill>
                  <a:srgbClr val="00FF00"/>
                </a:solidFill>
                <a:latin typeface="Bookman Old Style" pitchFamily="18" charset="0"/>
              </a:rPr>
              <a:t> of his good pleasure.” –</a:t>
            </a:r>
            <a:r>
              <a:rPr lang="en-AU" sz="3600" b="1" dirty="0">
                <a:latin typeface="Bookman Old Style" pitchFamily="18" charset="0"/>
              </a:rPr>
              <a:t> </a:t>
            </a:r>
            <a:r>
              <a:rPr lang="en-AU" sz="3600" b="1" dirty="0">
                <a:ln w="22225">
                  <a:solidFill>
                    <a:schemeClr val="tx1"/>
                  </a:solidFill>
                </a:ln>
                <a:solidFill>
                  <a:srgbClr val="FF0000"/>
                </a:solidFill>
              </a:rPr>
              <a:t>Phil. 2:13</a:t>
            </a:r>
          </a:p>
        </p:txBody>
      </p:sp>
      <p:sp>
        <p:nvSpPr>
          <p:cNvPr id="6" name="Rectangle 5"/>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4000"/>
                                  </p:stCondLst>
                                  <p:childTnLst>
                                    <p:set>
                                      <p:cBhvr>
                                        <p:cTn id="13" dur="1" fill="hold">
                                          <p:stCondLst>
                                            <p:cond delay="0"/>
                                          </p:stCondLst>
                                        </p:cTn>
                                        <p:tgtEl>
                                          <p:spTgt spid="181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build="p"/>
      <p:bldP spid="1812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6"/>
          <p:cNvSpPr>
            <a:spLocks noGrp="1" noChangeArrowheads="1"/>
          </p:cNvSpPr>
          <p:nvPr>
            <p:ph type="ftr" sz="quarter" idx="10"/>
          </p:nvPr>
        </p:nvSpPr>
        <p:spPr/>
        <p:txBody>
          <a:bodyPr/>
          <a:lstStyle/>
          <a:p>
            <a:pPr>
              <a:defRPr/>
            </a:pPr>
            <a:r>
              <a:rPr lang="en-AU"/>
              <a:t>The Sword of Yahweh and of Gideon</a:t>
            </a:r>
          </a:p>
        </p:txBody>
      </p:sp>
      <p:sp>
        <p:nvSpPr>
          <p:cNvPr id="183298" name="Rectangle 2"/>
          <p:cNvSpPr>
            <a:spLocks noGrp="1" noChangeArrowheads="1"/>
          </p:cNvSpPr>
          <p:nvPr>
            <p:ph type="ctrTitle"/>
          </p:nvPr>
        </p:nvSpPr>
        <p:spPr/>
        <p:txBody>
          <a:bodyPr/>
          <a:lstStyle/>
          <a:p>
            <a:pPr eaLnBrk="1" hangingPunct="1">
              <a:defRPr/>
            </a:pPr>
            <a:r>
              <a:rPr lang="en-AU" sz="4400" dirty="0" smtClean="0"/>
              <a:t>The dream of the barley cake</a:t>
            </a:r>
          </a:p>
        </p:txBody>
      </p:sp>
      <p:pic>
        <p:nvPicPr>
          <p:cNvPr id="57348" name="Picture 3" descr="Dream barley cake"/>
          <p:cNvPicPr>
            <a:picLocks noChangeAspect="1" noChangeArrowheads="1"/>
          </p:cNvPicPr>
          <p:nvPr/>
        </p:nvPicPr>
        <p:blipFill>
          <a:blip r:embed="rId2" cstate="print"/>
          <a:srcRect/>
          <a:stretch>
            <a:fillRect/>
          </a:stretch>
        </p:blipFill>
        <p:spPr bwMode="auto">
          <a:xfrm>
            <a:off x="0" y="850900"/>
            <a:ext cx="9144000" cy="5386388"/>
          </a:xfrm>
          <a:prstGeom prst="rect">
            <a:avLst/>
          </a:prstGeom>
          <a:noFill/>
          <a:ln w="9525">
            <a:noFill/>
            <a:miter lim="800000"/>
            <a:headEnd/>
            <a:tailEnd/>
          </a:ln>
        </p:spPr>
      </p:pic>
      <p:sp>
        <p:nvSpPr>
          <p:cNvPr id="57349" name="Text Box 4"/>
          <p:cNvSpPr txBox="1">
            <a:spLocks noChangeArrowheads="1"/>
          </p:cNvSpPr>
          <p:nvPr/>
        </p:nvSpPr>
        <p:spPr bwMode="auto">
          <a:xfrm>
            <a:off x="4824413" y="3284538"/>
            <a:ext cx="4500562" cy="2062103"/>
          </a:xfrm>
          <a:prstGeom prst="rect">
            <a:avLst/>
          </a:prstGeom>
          <a:noFill/>
          <a:ln w="9525">
            <a:noFill/>
            <a:miter lim="800000"/>
            <a:headEnd/>
            <a:tailEnd/>
          </a:ln>
        </p:spPr>
        <p:txBody>
          <a:bodyPr>
            <a:spAutoFit/>
          </a:bodyPr>
          <a:lstStyle/>
          <a:p>
            <a:pPr algn="ctr">
              <a:spcBef>
                <a:spcPct val="50000"/>
              </a:spcBef>
            </a:pPr>
            <a:r>
              <a:rPr lang="en-AU" sz="3200" dirty="0">
                <a:ln>
                  <a:solidFill>
                    <a:srgbClr val="000000"/>
                  </a:solidFill>
                </a:ln>
                <a:solidFill>
                  <a:srgbClr val="00FF00"/>
                </a:solidFill>
                <a:latin typeface="Arial Black" pitchFamily="34" charset="0"/>
              </a:rPr>
              <a:t>A parable of the overthrow of the </a:t>
            </a:r>
            <a:r>
              <a:rPr lang="en-AU" sz="3200" dirty="0" err="1">
                <a:ln>
                  <a:solidFill>
                    <a:srgbClr val="000000"/>
                  </a:solidFill>
                </a:ln>
                <a:solidFill>
                  <a:srgbClr val="00FF00"/>
                </a:solidFill>
                <a:latin typeface="Arial Black" pitchFamily="34" charset="0"/>
              </a:rPr>
              <a:t>Gogian</a:t>
            </a:r>
            <a:r>
              <a:rPr lang="en-AU" sz="3200" dirty="0">
                <a:ln>
                  <a:solidFill>
                    <a:srgbClr val="000000"/>
                  </a:solidFill>
                </a:ln>
                <a:solidFill>
                  <a:srgbClr val="00FF00"/>
                </a:solidFill>
                <a:latin typeface="Arial Black" pitchFamily="34" charset="0"/>
              </a:rPr>
              <a:t> host by Christ.</a:t>
            </a:r>
          </a:p>
        </p:txBody>
      </p:sp>
      <p:sp>
        <p:nvSpPr>
          <p:cNvPr id="183301" name="Text Box 5"/>
          <p:cNvSpPr txBox="1">
            <a:spLocks noChangeArrowheads="1"/>
          </p:cNvSpPr>
          <p:nvPr/>
        </p:nvSpPr>
        <p:spPr bwMode="auto">
          <a:xfrm>
            <a:off x="1887538" y="2781300"/>
            <a:ext cx="1244600" cy="1800225"/>
          </a:xfrm>
          <a:prstGeom prst="rect">
            <a:avLst/>
          </a:prstGeom>
          <a:noFill/>
          <a:ln w="9525">
            <a:noFill/>
            <a:miter lim="800000"/>
            <a:headEnd/>
            <a:tailEnd/>
          </a:ln>
        </p:spPr>
        <p:txBody>
          <a:bodyPr>
            <a:spAutoFit/>
          </a:bodyPr>
          <a:lstStyle/>
          <a:p>
            <a:pPr algn="ctr"/>
            <a:r>
              <a:rPr lang="en-AU" sz="2800">
                <a:solidFill>
                  <a:srgbClr val="000000"/>
                </a:solidFill>
                <a:latin typeface="Impact" pitchFamily="34" charset="0"/>
              </a:rPr>
              <a:t>“The Tent” Dan. 11:45</a:t>
            </a:r>
          </a:p>
        </p:txBody>
      </p:sp>
      <p:sp>
        <p:nvSpPr>
          <p:cNvPr id="183302" name="Text Box 6"/>
          <p:cNvSpPr txBox="1">
            <a:spLocks noChangeArrowheads="1"/>
          </p:cNvSpPr>
          <p:nvPr/>
        </p:nvSpPr>
        <p:spPr bwMode="auto">
          <a:xfrm>
            <a:off x="2910334" y="1628800"/>
            <a:ext cx="2813794" cy="1338828"/>
          </a:xfrm>
          <a:prstGeom prst="rect">
            <a:avLst/>
          </a:prstGeom>
          <a:noFill/>
          <a:ln w="9525">
            <a:noFill/>
            <a:miter lim="800000"/>
            <a:headEnd/>
            <a:tailEnd/>
          </a:ln>
        </p:spPr>
        <p:txBody>
          <a:bodyPr wrap="square">
            <a:spAutoFit/>
          </a:bodyPr>
          <a:lstStyle/>
          <a:p>
            <a:pPr algn="ctr">
              <a:lnSpc>
                <a:spcPct val="90000"/>
              </a:lnSpc>
            </a:pPr>
            <a:r>
              <a:rPr lang="en-AU" sz="3000" dirty="0">
                <a:solidFill>
                  <a:srgbClr val="000000"/>
                </a:solidFill>
                <a:latin typeface="Impact" pitchFamily="34" charset="0"/>
              </a:rPr>
              <a:t>Gideon </a:t>
            </a:r>
            <a:r>
              <a:rPr lang="en-AU" sz="3000" b="1" dirty="0">
                <a:solidFill>
                  <a:srgbClr val="000000"/>
                </a:solidFill>
                <a:latin typeface="Bookman Old Style" pitchFamily="18" charset="0"/>
              </a:rPr>
              <a:t>(</a:t>
            </a:r>
            <a:r>
              <a:rPr lang="en-AU" sz="3000" dirty="0">
                <a:solidFill>
                  <a:srgbClr val="000000"/>
                </a:solidFill>
                <a:latin typeface="Impact" pitchFamily="34" charset="0"/>
              </a:rPr>
              <a:t>Christ</a:t>
            </a:r>
            <a:r>
              <a:rPr lang="en-AU" sz="3000" b="1" dirty="0">
                <a:solidFill>
                  <a:srgbClr val="000000"/>
                </a:solidFill>
                <a:latin typeface="Bookman Old Style" pitchFamily="18" charset="0"/>
              </a:rPr>
              <a:t>)</a:t>
            </a:r>
            <a:r>
              <a:rPr lang="en-AU" sz="3000" dirty="0">
                <a:solidFill>
                  <a:srgbClr val="000000"/>
                </a:solidFill>
                <a:latin typeface="Bookman Old Style" pitchFamily="18" charset="0"/>
              </a:rPr>
              <a:t> </a:t>
            </a:r>
            <a:r>
              <a:rPr lang="en-AU" sz="3000" dirty="0">
                <a:solidFill>
                  <a:srgbClr val="000000"/>
                </a:solidFill>
                <a:latin typeface="Impact" pitchFamily="34" charset="0"/>
              </a:rPr>
              <a:t>“a round cake of barley bread”</a:t>
            </a:r>
          </a:p>
        </p:txBody>
      </p:sp>
      <p:sp>
        <p:nvSpPr>
          <p:cNvPr id="183303" name="Text Box 7"/>
          <p:cNvSpPr txBox="1">
            <a:spLocks noChangeArrowheads="1"/>
          </p:cNvSpPr>
          <p:nvPr/>
        </p:nvSpPr>
        <p:spPr bwMode="auto">
          <a:xfrm>
            <a:off x="158750" y="1196975"/>
            <a:ext cx="2036986" cy="2400657"/>
          </a:xfrm>
          <a:prstGeom prst="rect">
            <a:avLst/>
          </a:prstGeom>
          <a:noFill/>
          <a:ln w="9525">
            <a:noFill/>
            <a:miter lim="800000"/>
            <a:headEnd/>
            <a:tailEnd/>
          </a:ln>
          <a:effectLst/>
        </p:spPr>
        <p:txBody>
          <a:bodyPr wrap="square">
            <a:spAutoFit/>
          </a:bodyPr>
          <a:lstStyle/>
          <a:p>
            <a:pPr algn="ctr">
              <a:defRPr/>
            </a:pPr>
            <a:r>
              <a:rPr lang="en-AU" sz="3000" dirty="0" err="1">
                <a:solidFill>
                  <a:srgbClr val="000000"/>
                </a:solidFill>
                <a:latin typeface="Impact" pitchFamily="34" charset="0"/>
              </a:rPr>
              <a:t>Midianites</a:t>
            </a:r>
            <a:r>
              <a:rPr lang="en-AU" sz="3000" dirty="0">
                <a:solidFill>
                  <a:srgbClr val="000000"/>
                </a:solidFill>
                <a:latin typeface="Impact" pitchFamily="34" charset="0"/>
              </a:rPr>
              <a:t> - The </a:t>
            </a:r>
            <a:r>
              <a:rPr lang="en-AU" sz="3000" dirty="0" err="1">
                <a:solidFill>
                  <a:srgbClr val="000000"/>
                </a:solidFill>
                <a:latin typeface="Impact" pitchFamily="34" charset="0"/>
              </a:rPr>
              <a:t>Gogian</a:t>
            </a:r>
            <a:r>
              <a:rPr lang="en-AU" sz="3000" dirty="0">
                <a:solidFill>
                  <a:srgbClr val="000000"/>
                </a:solidFill>
                <a:latin typeface="Impact" pitchFamily="34" charset="0"/>
              </a:rPr>
              <a:t> </a:t>
            </a:r>
            <a:r>
              <a:rPr lang="en-AU" sz="3000" dirty="0" smtClean="0">
                <a:solidFill>
                  <a:srgbClr val="000000"/>
                </a:solidFill>
                <a:latin typeface="Impact" pitchFamily="34" charset="0"/>
              </a:rPr>
              <a:t>host </a:t>
            </a:r>
            <a:r>
              <a:rPr lang="en-AU" sz="3000" dirty="0">
                <a:ln w="12700">
                  <a:solidFill>
                    <a:srgbClr val="000000"/>
                  </a:solidFill>
                </a:ln>
                <a:solidFill>
                  <a:srgbClr val="FF0000"/>
                </a:solidFill>
                <a:effectLst>
                  <a:outerShdw blurRad="38100" dist="38100" dir="2700000" algn="tl">
                    <a:srgbClr val="FFFFFF"/>
                  </a:outerShdw>
                </a:effectLst>
                <a:latin typeface="Impact" pitchFamily="34" charset="0"/>
              </a:rPr>
              <a:t>Isa.9:4; 10:24-26</a:t>
            </a:r>
          </a:p>
        </p:txBody>
      </p:sp>
      <p:sp>
        <p:nvSpPr>
          <p:cNvPr id="183304" name="WordArt 8"/>
          <p:cNvSpPr>
            <a:spLocks noChangeArrowheads="1" noChangeShapeType="1" noTextEdit="1"/>
          </p:cNvSpPr>
          <p:nvPr/>
        </p:nvSpPr>
        <p:spPr bwMode="auto">
          <a:xfrm>
            <a:off x="1719263" y="5521325"/>
            <a:ext cx="6524625" cy="5715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The sword of Yahweh and of Gideon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3302"/>
                                        </p:tgtEl>
                                        <p:attrNameLst>
                                          <p:attrName>style.visibility</p:attrName>
                                        </p:attrNameLst>
                                      </p:cBhvr>
                                      <p:to>
                                        <p:strVal val="visible"/>
                                      </p:to>
                                    </p:set>
                                  </p:childTnLst>
                                </p:cTn>
                              </p:par>
                            </p:childTnLst>
                          </p:cTn>
                        </p:par>
                        <p:par>
                          <p:cTn id="15" fill="hold">
                            <p:stCondLst>
                              <p:cond delay="0"/>
                            </p:stCondLst>
                            <p:childTnLst>
                              <p:par>
                                <p:cTn id="16" presetID="3" presetClass="entr" presetSubtype="0" fill="hold" grpId="0" nodeType="afterEffect">
                                  <p:stCondLst>
                                    <p:cond delay="5000"/>
                                  </p:stCondLst>
                                  <p:childTnLst>
                                    <p:set>
                                      <p:cBhvr>
                                        <p:cTn id="17" dur="1" fill="hold">
                                          <p:stCondLst>
                                            <p:cond delay="0"/>
                                          </p:stCondLst>
                                        </p:cTn>
                                        <p:tgtEl>
                                          <p:spTgt spid="183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p:bldP spid="183302" grpId="0"/>
      <p:bldP spid="183303" grpId="0"/>
      <p:bldP spid="18330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subTitle" idx="1"/>
          </p:nvPr>
        </p:nvSpPr>
        <p:spPr>
          <a:xfrm>
            <a:off x="79794" y="836190"/>
            <a:ext cx="7848600" cy="5545138"/>
          </a:xfrm>
        </p:spPr>
        <p:txBody>
          <a:bodyPr/>
          <a:lstStyle/>
          <a:p>
            <a:pPr marL="533400" indent="-533400" eaLnBrk="1" hangingPunct="1">
              <a:lnSpc>
                <a:spcPct val="95000"/>
              </a:lnSpc>
              <a:spcBef>
                <a:spcPts val="0"/>
              </a:spcBef>
              <a:spcAft>
                <a:spcPts val="1000"/>
              </a:spcAft>
              <a:buClr>
                <a:srgbClr val="FFFF66"/>
              </a:buClr>
              <a:buFont typeface="Wingdings" pitchFamily="2" charset="2"/>
              <a:buChar char="v"/>
              <a:defRPr/>
            </a:pPr>
            <a:r>
              <a:rPr lang="en-AU" sz="3000" dirty="0" smtClean="0"/>
              <a:t>Barley ripened before wheat – </a:t>
            </a:r>
            <a:r>
              <a:rPr lang="en-AU" sz="3000" dirty="0" smtClean="0">
                <a:ln w="22225">
                  <a:solidFill>
                    <a:schemeClr val="tx1"/>
                  </a:solidFill>
                </a:ln>
                <a:solidFill>
                  <a:srgbClr val="FF0000"/>
                </a:solidFill>
              </a:rPr>
              <a:t>Ex. 9:31</a:t>
            </a:r>
            <a:r>
              <a:rPr lang="en-AU" sz="3000" dirty="0" smtClean="0"/>
              <a:t>.</a:t>
            </a:r>
          </a:p>
          <a:p>
            <a:pPr marL="533400" indent="-533400" eaLnBrk="1" hangingPunct="1">
              <a:lnSpc>
                <a:spcPct val="95000"/>
              </a:lnSpc>
              <a:spcBef>
                <a:spcPts val="0"/>
              </a:spcBef>
              <a:spcAft>
                <a:spcPts val="1000"/>
              </a:spcAft>
              <a:buClr>
                <a:srgbClr val="FFFF66"/>
              </a:buClr>
              <a:buFont typeface="Wingdings" pitchFamily="2" charset="2"/>
              <a:buChar char="v"/>
              <a:defRPr/>
            </a:pPr>
            <a:r>
              <a:rPr lang="en-AU" sz="3000" dirty="0" smtClean="0"/>
              <a:t>Thus was used in the wave loaf at Passover – </a:t>
            </a:r>
            <a:r>
              <a:rPr lang="en-AU" sz="3000" dirty="0" smtClean="0">
                <a:ln w="22225">
                  <a:solidFill>
                    <a:schemeClr val="tx1"/>
                  </a:solidFill>
                </a:ln>
                <a:solidFill>
                  <a:srgbClr val="FF0000"/>
                </a:solidFill>
              </a:rPr>
              <a:t>Lev. 23:10-12 </a:t>
            </a:r>
            <a:r>
              <a:rPr lang="en-AU" sz="3000" dirty="0" smtClean="0"/>
              <a:t>(</a:t>
            </a:r>
            <a:r>
              <a:rPr lang="en-AU" sz="3000" dirty="0" smtClean="0">
                <a:ln w="22225">
                  <a:solidFill>
                    <a:schemeClr val="tx1"/>
                  </a:solidFill>
                </a:ln>
                <a:solidFill>
                  <a:srgbClr val="FF0000"/>
                </a:solidFill>
              </a:rPr>
              <a:t>1 Cor. 5:7</a:t>
            </a:r>
            <a:r>
              <a:rPr lang="en-AU" sz="3000" dirty="0" smtClean="0"/>
              <a:t>).</a:t>
            </a:r>
          </a:p>
          <a:p>
            <a:pPr marL="533400" indent="-533400" eaLnBrk="1" hangingPunct="1">
              <a:lnSpc>
                <a:spcPct val="95000"/>
              </a:lnSpc>
              <a:spcBef>
                <a:spcPts val="0"/>
              </a:spcBef>
              <a:spcAft>
                <a:spcPts val="1000"/>
              </a:spcAft>
              <a:buClr>
                <a:srgbClr val="FFFF66"/>
              </a:buClr>
              <a:buFont typeface="Wingdings" pitchFamily="2" charset="2"/>
              <a:buChar char="v"/>
              <a:defRPr/>
            </a:pPr>
            <a:r>
              <a:rPr lang="en-AU" sz="3000" dirty="0" smtClean="0"/>
              <a:t>Barley half the value of wheat – </a:t>
            </a:r>
            <a:r>
              <a:rPr lang="en-AU" sz="3000" dirty="0" smtClean="0">
                <a:ln w="22225">
                  <a:solidFill>
                    <a:schemeClr val="tx1"/>
                  </a:solidFill>
                </a:ln>
                <a:solidFill>
                  <a:srgbClr val="FF0000"/>
                </a:solidFill>
              </a:rPr>
              <a:t>2 Kings 7:1</a:t>
            </a:r>
            <a:r>
              <a:rPr lang="en-AU" sz="3000" dirty="0" smtClean="0"/>
              <a:t>; Horses food –</a:t>
            </a:r>
            <a:r>
              <a:rPr lang="en-AU" sz="3000" dirty="0" smtClean="0">
                <a:solidFill>
                  <a:srgbClr val="FF0000"/>
                </a:solidFill>
                <a:effectLst>
                  <a:outerShdw blurRad="38100" dist="38100" dir="2700000" algn="tl">
                    <a:srgbClr val="FFFFFF"/>
                  </a:outerShdw>
                </a:effectLst>
              </a:rPr>
              <a:t> </a:t>
            </a:r>
            <a:r>
              <a:rPr lang="en-AU" sz="3000" dirty="0" smtClean="0">
                <a:ln w="22225">
                  <a:solidFill>
                    <a:schemeClr val="tx1"/>
                  </a:solidFill>
                </a:ln>
                <a:solidFill>
                  <a:srgbClr val="FF0000"/>
                </a:solidFill>
              </a:rPr>
              <a:t>1 Kings 4:28</a:t>
            </a:r>
            <a:r>
              <a:rPr lang="en-AU" sz="3000" dirty="0" smtClean="0"/>
              <a:t>.</a:t>
            </a:r>
          </a:p>
          <a:p>
            <a:pPr marL="533400" indent="-533400" eaLnBrk="1" hangingPunct="1">
              <a:lnSpc>
                <a:spcPct val="95000"/>
              </a:lnSpc>
              <a:spcBef>
                <a:spcPts val="0"/>
              </a:spcBef>
              <a:spcAft>
                <a:spcPts val="1000"/>
              </a:spcAft>
              <a:buClr>
                <a:srgbClr val="FFFF66"/>
              </a:buClr>
              <a:buFont typeface="Wingdings" pitchFamily="2" charset="2"/>
              <a:buChar char="v"/>
              <a:defRPr/>
            </a:pPr>
            <a:r>
              <a:rPr lang="en-AU" sz="3000" dirty="0" smtClean="0"/>
              <a:t>Lowest form of human consumption – </a:t>
            </a:r>
            <a:r>
              <a:rPr lang="en-AU" sz="3000" dirty="0" smtClean="0">
                <a:ln w="22225">
                  <a:solidFill>
                    <a:schemeClr val="tx1"/>
                  </a:solidFill>
                </a:ln>
                <a:solidFill>
                  <a:srgbClr val="FF0000"/>
                </a:solidFill>
              </a:rPr>
              <a:t>Ezek. 4:12</a:t>
            </a:r>
            <a:r>
              <a:rPr lang="en-AU" sz="3000" dirty="0" smtClean="0"/>
              <a:t>.</a:t>
            </a:r>
          </a:p>
          <a:p>
            <a:pPr marL="533400" indent="-533400" eaLnBrk="1" hangingPunct="1">
              <a:lnSpc>
                <a:spcPct val="95000"/>
              </a:lnSpc>
              <a:spcBef>
                <a:spcPts val="0"/>
              </a:spcBef>
              <a:spcAft>
                <a:spcPts val="1000"/>
              </a:spcAft>
              <a:buClr>
                <a:srgbClr val="FFFF66"/>
              </a:buClr>
              <a:buFont typeface="Wingdings" pitchFamily="2" charset="2"/>
              <a:buChar char="v"/>
              <a:defRPr/>
            </a:pPr>
            <a:r>
              <a:rPr lang="en-AU" sz="3000" b="0" dirty="0" smtClean="0">
                <a:solidFill>
                  <a:srgbClr val="00FF00"/>
                </a:solidFill>
                <a:latin typeface="Arial Black" pitchFamily="34" charset="0"/>
              </a:rPr>
              <a:t>Similarly Christ was despised and rejected of men</a:t>
            </a:r>
            <a:r>
              <a:rPr lang="en-AU" sz="3000" dirty="0" smtClean="0">
                <a:solidFill>
                  <a:srgbClr val="00FF00"/>
                </a:solidFill>
              </a:rPr>
              <a:t> –</a:t>
            </a:r>
            <a:r>
              <a:rPr lang="en-AU" sz="3000" dirty="0" smtClean="0"/>
              <a:t> </a:t>
            </a:r>
            <a:r>
              <a:rPr lang="en-AU" sz="3000" dirty="0" smtClean="0">
                <a:ln w="22225">
                  <a:solidFill>
                    <a:schemeClr val="tx1"/>
                  </a:solidFill>
                </a:ln>
                <a:solidFill>
                  <a:srgbClr val="FF0000"/>
                </a:solidFill>
              </a:rPr>
              <a:t>Isa. 53:3</a:t>
            </a:r>
            <a:r>
              <a:rPr lang="en-AU" sz="3000" dirty="0" smtClean="0"/>
              <a:t>; though he was the bread God sent from heaven – </a:t>
            </a:r>
            <a:r>
              <a:rPr lang="en-AU" sz="3000" dirty="0" smtClean="0">
                <a:ln w="22225">
                  <a:solidFill>
                    <a:schemeClr val="tx1"/>
                  </a:solidFill>
                </a:ln>
                <a:solidFill>
                  <a:srgbClr val="FF0000"/>
                </a:solidFill>
              </a:rPr>
              <a:t>John 6:56</a:t>
            </a:r>
            <a:r>
              <a:rPr lang="en-AU" sz="3000" dirty="0" smtClean="0"/>
              <a:t>.</a:t>
            </a:r>
          </a:p>
        </p:txBody>
      </p:sp>
      <p:sp>
        <p:nvSpPr>
          <p:cNvPr id="201731" name="Rectangle 3"/>
          <p:cNvSpPr>
            <a:spLocks noGrp="1" noChangeArrowheads="1"/>
          </p:cNvSpPr>
          <p:nvPr>
            <p:ph type="ctrTitle"/>
          </p:nvPr>
        </p:nvSpPr>
        <p:spPr>
          <a:xfrm>
            <a:off x="0" y="27710"/>
            <a:ext cx="9144000" cy="908050"/>
          </a:xfrm>
        </p:spPr>
        <p:txBody>
          <a:bodyPr/>
          <a:lstStyle/>
          <a:p>
            <a:pPr eaLnBrk="1" hangingPunct="1">
              <a:defRPr/>
            </a:pPr>
            <a:r>
              <a:rPr lang="en-AU" sz="4000" b="0" dirty="0" smtClean="0">
                <a:latin typeface="Impact" pitchFamily="34" charset="0"/>
              </a:rPr>
              <a:t>The cake of barley bread – Type of Christ</a:t>
            </a:r>
          </a:p>
        </p:txBody>
      </p:sp>
      <p:graphicFrame>
        <p:nvGraphicFramePr>
          <p:cNvPr id="5122" name="Object 4"/>
          <p:cNvGraphicFramePr>
            <a:graphicFrameLocks noChangeAspect="1"/>
          </p:cNvGraphicFramePr>
          <p:nvPr/>
        </p:nvGraphicFramePr>
        <p:xfrm>
          <a:off x="7847013" y="908050"/>
          <a:ext cx="1296987" cy="5184775"/>
        </p:xfrm>
        <a:graphic>
          <a:graphicData uri="http://schemas.openxmlformats.org/presentationml/2006/ole">
            <p:oleObj spid="_x0000_s29698" name="Photo Editor Photo" r:id="rId3" imgW="2943636" imgH="11780952" progId="">
              <p:embed/>
            </p:oleObj>
          </a:graphicData>
        </a:graphic>
      </p:graphicFrame>
      <p:sp>
        <p:nvSpPr>
          <p:cNvPr id="6" name="Rectangle 5"/>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7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17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17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6"/>
          <p:cNvSpPr>
            <a:spLocks noGrp="1" noChangeArrowheads="1"/>
          </p:cNvSpPr>
          <p:nvPr>
            <p:ph type="ftr" sz="quarter" idx="10"/>
          </p:nvPr>
        </p:nvSpPr>
        <p:spPr/>
        <p:txBody>
          <a:bodyPr/>
          <a:lstStyle/>
          <a:p>
            <a:pPr>
              <a:defRPr/>
            </a:pPr>
            <a:r>
              <a:rPr lang="en-AU"/>
              <a:t>The Sword of Yahweh and of Gideon</a:t>
            </a:r>
          </a:p>
        </p:txBody>
      </p:sp>
      <p:sp>
        <p:nvSpPr>
          <p:cNvPr id="217090" name="Rectangle 2"/>
          <p:cNvSpPr>
            <a:spLocks noGrp="1" noChangeArrowheads="1"/>
          </p:cNvSpPr>
          <p:nvPr>
            <p:ph type="ctrTitle"/>
          </p:nvPr>
        </p:nvSpPr>
        <p:spPr>
          <a:xfrm>
            <a:off x="0" y="0"/>
            <a:ext cx="9144000" cy="836613"/>
          </a:xfrm>
        </p:spPr>
        <p:txBody>
          <a:bodyPr/>
          <a:lstStyle/>
          <a:p>
            <a:pPr eaLnBrk="1" hangingPunct="1">
              <a:defRPr/>
            </a:pPr>
            <a:r>
              <a:rPr lang="en-AU" sz="4400" dirty="0" smtClean="0"/>
              <a:t>The hill of </a:t>
            </a:r>
            <a:r>
              <a:rPr lang="en-AU" sz="4400" dirty="0" err="1" smtClean="0"/>
              <a:t>Moreh</a:t>
            </a:r>
            <a:r>
              <a:rPr lang="en-AU" sz="4400" dirty="0" smtClean="0"/>
              <a:t> from Mt. </a:t>
            </a:r>
            <a:r>
              <a:rPr lang="en-AU" sz="4400" dirty="0" err="1" smtClean="0"/>
              <a:t>Gilboa</a:t>
            </a:r>
            <a:endParaRPr lang="en-AU" sz="4400" dirty="0" smtClean="0"/>
          </a:p>
        </p:txBody>
      </p:sp>
      <p:pic>
        <p:nvPicPr>
          <p:cNvPr id="37892" name="Picture 3" descr="Moreh from Gilboa"/>
          <p:cNvPicPr>
            <a:picLocks noChangeAspect="1" noChangeArrowheads="1"/>
          </p:cNvPicPr>
          <p:nvPr/>
        </p:nvPicPr>
        <p:blipFill>
          <a:blip r:embed="rId2" cstate="print"/>
          <a:srcRect/>
          <a:stretch>
            <a:fillRect/>
          </a:stretch>
        </p:blipFill>
        <p:spPr bwMode="auto">
          <a:xfrm>
            <a:off x="0" y="1095375"/>
            <a:ext cx="9144000" cy="5791200"/>
          </a:xfrm>
          <a:prstGeom prst="rect">
            <a:avLst/>
          </a:prstGeom>
          <a:noFill/>
          <a:ln w="9525">
            <a:noFill/>
            <a:miter lim="800000"/>
            <a:headEnd/>
            <a:tailEnd/>
          </a:ln>
        </p:spPr>
      </p:pic>
      <p:sp>
        <p:nvSpPr>
          <p:cNvPr id="37893" name="Text Box 4"/>
          <p:cNvSpPr txBox="1">
            <a:spLocks noChangeArrowheads="1"/>
          </p:cNvSpPr>
          <p:nvPr/>
        </p:nvSpPr>
        <p:spPr bwMode="auto">
          <a:xfrm>
            <a:off x="468313" y="749300"/>
            <a:ext cx="3019425" cy="519113"/>
          </a:xfrm>
          <a:prstGeom prst="rect">
            <a:avLst/>
          </a:prstGeom>
          <a:solidFill>
            <a:srgbClr val="000000"/>
          </a:solidFill>
          <a:ln w="9525">
            <a:noFill/>
            <a:miter lim="800000"/>
            <a:headEnd/>
            <a:tailEnd/>
          </a:ln>
        </p:spPr>
        <p:txBody>
          <a:bodyPr wrap="none">
            <a:spAutoFit/>
          </a:bodyPr>
          <a:lstStyle/>
          <a:p>
            <a:r>
              <a:rPr lang="en-AU" sz="2800">
                <a:solidFill>
                  <a:schemeClr val="hlink"/>
                </a:solidFill>
                <a:latin typeface="Impact" pitchFamily="34" charset="0"/>
              </a:rPr>
              <a:t>The Spring of Harod</a:t>
            </a:r>
          </a:p>
        </p:txBody>
      </p:sp>
      <p:sp>
        <p:nvSpPr>
          <p:cNvPr id="37894" name="Line 5"/>
          <p:cNvSpPr>
            <a:spLocks noChangeShapeType="1"/>
          </p:cNvSpPr>
          <p:nvPr/>
        </p:nvSpPr>
        <p:spPr bwMode="auto">
          <a:xfrm>
            <a:off x="2382838" y="1254125"/>
            <a:ext cx="0" cy="1873250"/>
          </a:xfrm>
          <a:prstGeom prst="line">
            <a:avLst/>
          </a:prstGeom>
          <a:noFill/>
          <a:ln w="76200">
            <a:solidFill>
              <a:schemeClr val="bg1"/>
            </a:solidFill>
            <a:round/>
            <a:headEnd/>
            <a:tailEnd type="triangle" w="med" len="med"/>
          </a:ln>
        </p:spPr>
        <p:txBody>
          <a:bodyPr/>
          <a:lstStyle/>
          <a:p>
            <a:endParaRPr lang="en-US"/>
          </a:p>
        </p:txBody>
      </p:sp>
      <p:sp>
        <p:nvSpPr>
          <p:cNvPr id="37895" name="Text Box 6"/>
          <p:cNvSpPr txBox="1">
            <a:spLocks noChangeArrowheads="1"/>
          </p:cNvSpPr>
          <p:nvPr/>
        </p:nvSpPr>
        <p:spPr bwMode="auto">
          <a:xfrm>
            <a:off x="4357688" y="765175"/>
            <a:ext cx="2014537" cy="519113"/>
          </a:xfrm>
          <a:prstGeom prst="rect">
            <a:avLst/>
          </a:prstGeom>
          <a:solidFill>
            <a:srgbClr val="000000"/>
          </a:solidFill>
          <a:ln w="9525">
            <a:noFill/>
            <a:miter lim="800000"/>
            <a:headEnd/>
            <a:tailEnd/>
          </a:ln>
        </p:spPr>
        <p:txBody>
          <a:bodyPr wrap="none">
            <a:spAutoFit/>
          </a:bodyPr>
          <a:lstStyle/>
          <a:p>
            <a:r>
              <a:rPr lang="en-AU" sz="2800">
                <a:solidFill>
                  <a:srgbClr val="00FF00"/>
                </a:solidFill>
                <a:latin typeface="Impact" pitchFamily="34" charset="0"/>
              </a:rPr>
              <a:t>Hill of Moreh</a:t>
            </a:r>
          </a:p>
        </p:txBody>
      </p:sp>
      <p:sp>
        <p:nvSpPr>
          <p:cNvPr id="37896" name="Line 7"/>
          <p:cNvSpPr>
            <a:spLocks noChangeShapeType="1"/>
          </p:cNvSpPr>
          <p:nvPr/>
        </p:nvSpPr>
        <p:spPr bwMode="auto">
          <a:xfrm>
            <a:off x="5219700" y="1268413"/>
            <a:ext cx="0" cy="431800"/>
          </a:xfrm>
          <a:prstGeom prst="line">
            <a:avLst/>
          </a:prstGeom>
          <a:noFill/>
          <a:ln w="76200">
            <a:solidFill>
              <a:srgbClr val="00CC00"/>
            </a:solidFill>
            <a:round/>
            <a:headEnd/>
            <a:tailEnd type="triangle" w="med" len="med"/>
          </a:ln>
        </p:spPr>
        <p:txBody>
          <a:bodyPr/>
          <a:lstStyle/>
          <a:p>
            <a:endParaRPr lang="en-US"/>
          </a:p>
        </p:txBody>
      </p:sp>
      <p:sp>
        <p:nvSpPr>
          <p:cNvPr id="37897" name="Text Box 8"/>
          <p:cNvSpPr txBox="1">
            <a:spLocks noChangeArrowheads="1"/>
          </p:cNvSpPr>
          <p:nvPr/>
        </p:nvSpPr>
        <p:spPr bwMode="auto">
          <a:xfrm>
            <a:off x="7235825" y="692150"/>
            <a:ext cx="2089150" cy="946150"/>
          </a:xfrm>
          <a:prstGeom prst="rect">
            <a:avLst/>
          </a:prstGeom>
          <a:solidFill>
            <a:srgbClr val="000000"/>
          </a:solidFill>
          <a:ln w="9525">
            <a:noFill/>
            <a:miter lim="800000"/>
            <a:headEnd/>
            <a:tailEnd/>
          </a:ln>
        </p:spPr>
        <p:txBody>
          <a:bodyPr>
            <a:spAutoFit/>
          </a:bodyPr>
          <a:lstStyle/>
          <a:p>
            <a:pPr algn="ctr"/>
            <a:r>
              <a:rPr lang="en-AU" sz="2800" dirty="0">
                <a:ln w="22225">
                  <a:solidFill>
                    <a:schemeClr val="tx1"/>
                  </a:solidFill>
                </a:ln>
                <a:solidFill>
                  <a:srgbClr val="FF0000"/>
                </a:solidFill>
                <a:effectLst>
                  <a:outerShdw blurRad="38100" dist="38100" dir="2700000" algn="tl">
                    <a:srgbClr val="000000">
                      <a:alpha val="43137"/>
                    </a:srgbClr>
                  </a:outerShdw>
                </a:effectLst>
                <a:latin typeface="Impact" pitchFamily="34" charset="0"/>
              </a:rPr>
              <a:t>Camp of </a:t>
            </a:r>
            <a:r>
              <a:rPr lang="en-AU" sz="2800" dirty="0" err="1">
                <a:ln w="22225">
                  <a:solidFill>
                    <a:schemeClr val="tx1"/>
                  </a:solidFill>
                </a:ln>
                <a:solidFill>
                  <a:srgbClr val="FF0000"/>
                </a:solidFill>
                <a:effectLst>
                  <a:outerShdw blurRad="38100" dist="38100" dir="2700000" algn="tl">
                    <a:srgbClr val="000000">
                      <a:alpha val="43137"/>
                    </a:srgbClr>
                  </a:outerShdw>
                </a:effectLst>
                <a:latin typeface="Impact" pitchFamily="34" charset="0"/>
              </a:rPr>
              <a:t>Midianites</a:t>
            </a:r>
            <a:endParaRPr lang="en-AU" sz="2800" dirty="0">
              <a:ln w="22225">
                <a:solidFill>
                  <a:schemeClr val="tx1"/>
                </a:solidFill>
              </a:ln>
              <a:solidFill>
                <a:srgbClr val="FF0000"/>
              </a:solidFill>
              <a:effectLst>
                <a:outerShdw blurRad="38100" dist="38100" dir="2700000" algn="tl">
                  <a:srgbClr val="000000">
                    <a:alpha val="43137"/>
                  </a:srgbClr>
                </a:outerShdw>
              </a:effectLst>
              <a:latin typeface="Impact" pitchFamily="34" charset="0"/>
            </a:endParaRPr>
          </a:p>
        </p:txBody>
      </p:sp>
      <p:sp>
        <p:nvSpPr>
          <p:cNvPr id="37898" name="Line 9"/>
          <p:cNvSpPr>
            <a:spLocks noChangeShapeType="1"/>
          </p:cNvSpPr>
          <p:nvPr/>
        </p:nvSpPr>
        <p:spPr bwMode="auto">
          <a:xfrm>
            <a:off x="8532813" y="1628775"/>
            <a:ext cx="0" cy="64770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subTitle" idx="1"/>
          </p:nvPr>
        </p:nvSpPr>
        <p:spPr>
          <a:xfrm>
            <a:off x="179388" y="4076700"/>
            <a:ext cx="2376487" cy="1223963"/>
          </a:xfrm>
        </p:spPr>
        <p:txBody>
          <a:bodyPr/>
          <a:lstStyle/>
          <a:p>
            <a:pPr algn="ctr" eaLnBrk="1" hangingPunct="1">
              <a:buClr>
                <a:srgbClr val="FFFF66"/>
              </a:buClr>
              <a:buFont typeface="Wingdings" pitchFamily="2" charset="2"/>
              <a:buNone/>
              <a:defRPr/>
            </a:pPr>
            <a:r>
              <a:rPr lang="en-AU" sz="3200" b="0" dirty="0" smtClean="0">
                <a:ln w="22225">
                  <a:solidFill>
                    <a:schemeClr val="tx1"/>
                  </a:solidFill>
                </a:ln>
                <a:solidFill>
                  <a:srgbClr val="FF0000"/>
                </a:solidFill>
                <a:latin typeface="Arial Black" pitchFamily="34" charset="0"/>
              </a:rPr>
              <a:t>Judges 6:16</a:t>
            </a:r>
          </a:p>
        </p:txBody>
      </p:sp>
      <p:sp>
        <p:nvSpPr>
          <p:cNvPr id="209923" name="Rectangle 3"/>
          <p:cNvSpPr>
            <a:spLocks noGrp="1" noChangeArrowheads="1"/>
          </p:cNvSpPr>
          <p:nvPr>
            <p:ph type="ctrTitle"/>
          </p:nvPr>
        </p:nvSpPr>
        <p:spPr>
          <a:xfrm>
            <a:off x="0" y="1125538"/>
            <a:ext cx="2771775" cy="3068637"/>
          </a:xfrm>
        </p:spPr>
        <p:txBody>
          <a:bodyPr/>
          <a:lstStyle/>
          <a:p>
            <a:pPr eaLnBrk="1" hangingPunct="1">
              <a:defRPr/>
            </a:pPr>
            <a:r>
              <a:rPr lang="en-AU" dirty="0" smtClean="0"/>
              <a:t>“Thou shalt smite the </a:t>
            </a:r>
            <a:r>
              <a:rPr lang="en-AU" dirty="0" err="1" smtClean="0"/>
              <a:t>Midianites</a:t>
            </a:r>
            <a:r>
              <a:rPr lang="en-AU" dirty="0" smtClean="0"/>
              <a:t> as one man.”</a:t>
            </a:r>
          </a:p>
        </p:txBody>
      </p:sp>
      <p:pic>
        <p:nvPicPr>
          <p:cNvPr id="59397" name="Picture 4" descr="Man of One"/>
          <p:cNvPicPr>
            <a:picLocks noChangeAspect="1" noChangeArrowheads="1"/>
          </p:cNvPicPr>
          <p:nvPr/>
        </p:nvPicPr>
        <p:blipFill>
          <a:blip r:embed="rId2" cstate="print"/>
          <a:srcRect/>
          <a:stretch>
            <a:fillRect/>
          </a:stretch>
        </p:blipFill>
        <p:spPr bwMode="auto">
          <a:xfrm>
            <a:off x="2800350" y="0"/>
            <a:ext cx="6343650" cy="6858000"/>
          </a:xfrm>
          <a:prstGeom prst="rect">
            <a:avLst/>
          </a:prstGeom>
          <a:noFill/>
          <a:ln w="9525">
            <a:noFill/>
            <a:miter lim="800000"/>
            <a:headEnd/>
            <a:tailEnd/>
          </a:ln>
        </p:spPr>
      </p:pic>
      <p:sp>
        <p:nvSpPr>
          <p:cNvPr id="59398" name="WordArt 5"/>
          <p:cNvSpPr>
            <a:spLocks noChangeArrowheads="1" noChangeShapeType="1" noTextEdit="1"/>
          </p:cNvSpPr>
          <p:nvPr/>
        </p:nvSpPr>
        <p:spPr bwMode="auto">
          <a:xfrm>
            <a:off x="3238500" y="115888"/>
            <a:ext cx="3409950" cy="571500"/>
          </a:xfrm>
          <a:prstGeom prst="rect">
            <a:avLst/>
          </a:prstGeom>
        </p:spPr>
        <p:txBody>
          <a:bodyPr wrap="none" fromWordArt="1">
            <a:prstTxWarp prst="textPlain">
              <a:avLst>
                <a:gd name="adj" fmla="val 50000"/>
              </a:avLst>
            </a:prstTxWarp>
          </a:bodyPr>
          <a:lstStyle/>
          <a:p>
            <a:pPr algn="ctr"/>
            <a:r>
              <a:rPr lang="en-US" sz="32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Man of the One</a:t>
            </a:r>
          </a:p>
        </p:txBody>
      </p:sp>
      <p:sp>
        <p:nvSpPr>
          <p:cNvPr id="209926" name="Text Box 6"/>
          <p:cNvSpPr txBox="1">
            <a:spLocks noChangeArrowheads="1"/>
          </p:cNvSpPr>
          <p:nvPr/>
        </p:nvSpPr>
        <p:spPr bwMode="auto">
          <a:xfrm>
            <a:off x="5076825" y="2924175"/>
            <a:ext cx="1460500" cy="1373188"/>
          </a:xfrm>
          <a:prstGeom prst="rect">
            <a:avLst/>
          </a:prstGeom>
          <a:noFill/>
          <a:ln w="9525">
            <a:noFill/>
            <a:miter lim="800000"/>
            <a:headEnd/>
            <a:tailEnd/>
          </a:ln>
        </p:spPr>
        <p:txBody>
          <a:bodyPr>
            <a:spAutoFit/>
          </a:bodyPr>
          <a:lstStyle/>
          <a:p>
            <a:pPr algn="ctr"/>
            <a:r>
              <a:rPr lang="en-AU" sz="2800">
                <a:solidFill>
                  <a:srgbClr val="000000"/>
                </a:solidFill>
                <a:latin typeface="Impact" pitchFamily="34" charset="0"/>
              </a:rPr>
              <a:t>“As I do, so shall ye do”</a:t>
            </a:r>
          </a:p>
        </p:txBody>
      </p:sp>
      <p:sp>
        <p:nvSpPr>
          <p:cNvPr id="209927" name="Text Box 7"/>
          <p:cNvSpPr txBox="1">
            <a:spLocks noChangeArrowheads="1"/>
          </p:cNvSpPr>
          <p:nvPr/>
        </p:nvSpPr>
        <p:spPr bwMode="auto">
          <a:xfrm>
            <a:off x="2895600" y="3716338"/>
            <a:ext cx="1963738" cy="1800225"/>
          </a:xfrm>
          <a:prstGeom prst="rect">
            <a:avLst/>
          </a:prstGeom>
          <a:noFill/>
          <a:ln w="9525">
            <a:noFill/>
            <a:miter lim="800000"/>
            <a:headEnd/>
            <a:tailEnd/>
          </a:ln>
        </p:spPr>
        <p:txBody>
          <a:bodyPr>
            <a:spAutoFit/>
          </a:bodyPr>
          <a:lstStyle/>
          <a:p>
            <a:r>
              <a:rPr lang="en-AU" sz="2800">
                <a:solidFill>
                  <a:srgbClr val="000000"/>
                </a:solidFill>
                <a:latin typeface="Arial Black" pitchFamily="34" charset="0"/>
              </a:rPr>
              <a:t>Right hand (Divine power)</a:t>
            </a:r>
          </a:p>
        </p:txBody>
      </p:sp>
      <p:sp>
        <p:nvSpPr>
          <p:cNvPr id="209928" name="Text Box 8"/>
          <p:cNvSpPr txBox="1">
            <a:spLocks noChangeArrowheads="1"/>
          </p:cNvSpPr>
          <p:nvPr/>
        </p:nvSpPr>
        <p:spPr bwMode="auto">
          <a:xfrm>
            <a:off x="2843213" y="969963"/>
            <a:ext cx="1512887" cy="946150"/>
          </a:xfrm>
          <a:prstGeom prst="rect">
            <a:avLst/>
          </a:prstGeom>
          <a:noFill/>
          <a:ln w="9525">
            <a:noFill/>
            <a:miter lim="800000"/>
            <a:headEnd/>
            <a:tailEnd/>
          </a:ln>
        </p:spPr>
        <p:txBody>
          <a:bodyPr>
            <a:spAutoFit/>
          </a:bodyPr>
          <a:lstStyle/>
          <a:p>
            <a:r>
              <a:rPr lang="en-AU" sz="2800">
                <a:solidFill>
                  <a:srgbClr val="000000"/>
                </a:solidFill>
                <a:latin typeface="Impact" pitchFamily="34" charset="0"/>
              </a:rPr>
              <a:t>Shophar trumpet</a:t>
            </a:r>
          </a:p>
        </p:txBody>
      </p:sp>
      <p:sp>
        <p:nvSpPr>
          <p:cNvPr id="209929" name="Text Box 9"/>
          <p:cNvSpPr txBox="1">
            <a:spLocks noChangeArrowheads="1"/>
          </p:cNvSpPr>
          <p:nvPr/>
        </p:nvSpPr>
        <p:spPr bwMode="auto">
          <a:xfrm>
            <a:off x="87313" y="65088"/>
            <a:ext cx="2684462" cy="946150"/>
          </a:xfrm>
          <a:prstGeom prst="rect">
            <a:avLst/>
          </a:prstGeom>
          <a:noFill/>
          <a:ln w="9525">
            <a:noFill/>
            <a:miter lim="800000"/>
            <a:headEnd/>
            <a:tailEnd/>
          </a:ln>
        </p:spPr>
        <p:txBody>
          <a:bodyPr>
            <a:spAutoFit/>
          </a:bodyPr>
          <a:lstStyle/>
          <a:p>
            <a:pPr algn="r"/>
            <a:r>
              <a:rPr lang="en-AU" sz="2800">
                <a:solidFill>
                  <a:srgbClr val="00FF00"/>
                </a:solidFill>
                <a:latin typeface="Impact" pitchFamily="34" charset="0"/>
              </a:rPr>
              <a:t>Occurs 8 times = immortality</a:t>
            </a:r>
          </a:p>
        </p:txBody>
      </p:sp>
      <p:sp>
        <p:nvSpPr>
          <p:cNvPr id="209930" name="Line 10"/>
          <p:cNvSpPr>
            <a:spLocks noChangeShapeType="1"/>
          </p:cNvSpPr>
          <p:nvPr/>
        </p:nvSpPr>
        <p:spPr bwMode="auto">
          <a:xfrm>
            <a:off x="2771775" y="836613"/>
            <a:ext cx="720725" cy="260350"/>
          </a:xfrm>
          <a:prstGeom prst="line">
            <a:avLst/>
          </a:prstGeom>
          <a:noFill/>
          <a:ln w="76200">
            <a:solidFill>
              <a:srgbClr val="00FF00"/>
            </a:solidFill>
            <a:round/>
            <a:headEnd/>
            <a:tailEnd type="triangle" w="med" len="med"/>
          </a:ln>
        </p:spPr>
        <p:txBody>
          <a:bodyPr/>
          <a:lstStyle/>
          <a:p>
            <a:endParaRPr lang="en-US"/>
          </a:p>
        </p:txBody>
      </p:sp>
      <p:sp>
        <p:nvSpPr>
          <p:cNvPr id="12" name="Rectangle 11"/>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ln>
                  <a:solidFill>
                    <a:schemeClr val="bg1"/>
                  </a:solidFill>
                </a:ln>
              </a:rPr>
              <a:t>Christ </a:t>
            </a:r>
            <a:r>
              <a:rPr lang="en-AU" dirty="0">
                <a:ln>
                  <a:solidFill>
                    <a:schemeClr val="bg1"/>
                  </a:solidFill>
                </a:ln>
              </a:rPr>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000"/>
                                  </p:stCondLst>
                                  <p:childTnLst>
                                    <p:set>
                                      <p:cBhvr>
                                        <p:cTn id="13" dur="1" fill="hold">
                                          <p:stCondLst>
                                            <p:cond delay="0"/>
                                          </p:stCondLst>
                                        </p:cTn>
                                        <p:tgtEl>
                                          <p:spTgt spid="209929"/>
                                        </p:tgtEl>
                                        <p:attrNameLst>
                                          <p:attrName>style.visibility</p:attrName>
                                        </p:attrNameLst>
                                      </p:cBhvr>
                                      <p:to>
                                        <p:strVal val="visible"/>
                                      </p:to>
                                    </p:set>
                                  </p:childTnLst>
                                </p:cTn>
                              </p:par>
                              <p:par>
                                <p:cTn id="14" presetID="1" presetClass="entr" presetSubtype="0" fill="hold" grpId="0" nodeType="withEffect">
                                  <p:stCondLst>
                                    <p:cond delay="2000"/>
                                  </p:stCondLst>
                                  <p:childTnLst>
                                    <p:set>
                                      <p:cBhvr>
                                        <p:cTn id="15" dur="1" fill="hold">
                                          <p:stCondLst>
                                            <p:cond delay="0"/>
                                          </p:stCondLst>
                                        </p:cTn>
                                        <p:tgtEl>
                                          <p:spTgt spid="2099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99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p:bldP spid="209927" grpId="0"/>
      <p:bldP spid="209928" grpId="0"/>
      <p:bldP spid="209929" grpId="0"/>
      <p:bldP spid="2099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subTitle" idx="1"/>
          </p:nvPr>
        </p:nvSpPr>
        <p:spPr>
          <a:xfrm>
            <a:off x="110113" y="698062"/>
            <a:ext cx="8854375" cy="5683265"/>
          </a:xfrm>
        </p:spPr>
        <p:txBody>
          <a:bodyPr/>
          <a:lstStyle/>
          <a:p>
            <a:pPr marL="533400" indent="-533400" eaLnBrk="1" hangingPunct="1">
              <a:spcBef>
                <a:spcPts val="0"/>
              </a:spcBef>
              <a:spcAft>
                <a:spcPts val="600"/>
              </a:spcAft>
              <a:buClr>
                <a:srgbClr val="FFFF66"/>
              </a:buClr>
              <a:buFont typeface="Wingdings" pitchFamily="2" charset="2"/>
              <a:buChar char="v"/>
              <a:tabLst>
                <a:tab pos="985838" algn="l"/>
              </a:tabLst>
              <a:defRPr/>
            </a:pPr>
            <a:r>
              <a:rPr lang="en-AU" sz="3200" dirty="0" smtClean="0"/>
              <a:t>Horn, ram’s horn.</a:t>
            </a:r>
          </a:p>
          <a:p>
            <a:pPr marL="533400" indent="-533400" eaLnBrk="1" hangingPunct="1">
              <a:spcBef>
                <a:spcPts val="0"/>
              </a:spcBef>
              <a:spcAft>
                <a:spcPts val="600"/>
              </a:spcAft>
              <a:buClr>
                <a:srgbClr val="FFFF66"/>
              </a:buClr>
              <a:buFont typeface="Wingdings" pitchFamily="2" charset="2"/>
              <a:buChar char="v"/>
              <a:tabLst>
                <a:tab pos="985838" algn="l"/>
              </a:tabLst>
              <a:defRPr/>
            </a:pPr>
            <a:r>
              <a:rPr lang="en-AU" sz="3200" dirty="0" smtClean="0"/>
              <a:t>Significantly, first 3 </a:t>
            </a:r>
            <a:r>
              <a:rPr lang="en-AU" sz="3200" dirty="0" err="1" smtClean="0"/>
              <a:t>occs</a:t>
            </a:r>
            <a:r>
              <a:rPr lang="en-AU" sz="3200" dirty="0" smtClean="0"/>
              <a:t>. in </a:t>
            </a:r>
            <a:r>
              <a:rPr lang="en-AU" sz="3200" dirty="0" smtClean="0">
                <a:ln w="22225">
                  <a:solidFill>
                    <a:schemeClr val="tx1"/>
                  </a:solidFill>
                </a:ln>
                <a:solidFill>
                  <a:srgbClr val="FF0000"/>
                </a:solidFill>
              </a:rPr>
              <a:t>Ex. 19 </a:t>
            </a:r>
            <a:r>
              <a:rPr lang="en-AU" sz="3200" dirty="0" smtClean="0"/>
              <a:t>&amp;</a:t>
            </a:r>
            <a:r>
              <a:rPr lang="en-AU" sz="3200" dirty="0" smtClean="0">
                <a:ln w="22225">
                  <a:solidFill>
                    <a:schemeClr val="tx1"/>
                  </a:solidFill>
                </a:ln>
                <a:solidFill>
                  <a:srgbClr val="FF0000"/>
                </a:solidFill>
              </a:rPr>
              <a:t> 20</a:t>
            </a:r>
            <a:r>
              <a:rPr lang="en-AU" sz="3200" dirty="0" smtClean="0"/>
              <a:t>, next in </a:t>
            </a:r>
            <a:r>
              <a:rPr lang="en-AU" sz="3200" dirty="0" smtClean="0">
                <a:ln w="22225">
                  <a:solidFill>
                    <a:schemeClr val="tx1"/>
                  </a:solidFill>
                </a:ln>
                <a:solidFill>
                  <a:srgbClr val="FF0000"/>
                </a:solidFill>
              </a:rPr>
              <a:t>Lev. 25:9 </a:t>
            </a:r>
            <a:r>
              <a:rPr lang="en-AU" sz="3200" dirty="0" smtClean="0"/>
              <a:t>(twice), then 14 times in </a:t>
            </a:r>
            <a:r>
              <a:rPr lang="en-AU" sz="3200" dirty="0" smtClean="0">
                <a:ln w="22225">
                  <a:solidFill>
                    <a:schemeClr val="tx1"/>
                  </a:solidFill>
                </a:ln>
                <a:solidFill>
                  <a:srgbClr val="FF0000"/>
                </a:solidFill>
              </a:rPr>
              <a:t>Josh. 6</a:t>
            </a:r>
            <a:r>
              <a:rPr lang="en-AU" sz="3200" dirty="0" smtClean="0"/>
              <a:t>.</a:t>
            </a:r>
          </a:p>
          <a:p>
            <a:pPr marL="533400" indent="-533400" eaLnBrk="1" hangingPunct="1">
              <a:spcBef>
                <a:spcPts val="0"/>
              </a:spcBef>
              <a:spcAft>
                <a:spcPts val="600"/>
              </a:spcAft>
              <a:buClr>
                <a:srgbClr val="FFFF66"/>
              </a:buClr>
              <a:buFont typeface="Wingdings" pitchFamily="2" charset="2"/>
              <a:buChar char="v"/>
              <a:tabLst>
                <a:tab pos="985838" algn="l"/>
              </a:tabLst>
              <a:defRPr/>
            </a:pPr>
            <a:r>
              <a:rPr lang="en-AU" sz="3200" dirty="0" smtClean="0"/>
              <a:t>Note the events – </a:t>
            </a:r>
          </a:p>
          <a:p>
            <a:pPr marL="533400" indent="-533400" eaLnBrk="1" hangingPunct="1">
              <a:spcBef>
                <a:spcPts val="0"/>
              </a:spcBef>
              <a:spcAft>
                <a:spcPts val="600"/>
              </a:spcAft>
              <a:buClr>
                <a:srgbClr val="FFFF66"/>
              </a:buClr>
              <a:buFont typeface="Wingdings" pitchFamily="2" charset="2"/>
              <a:buNone/>
              <a:tabLst>
                <a:tab pos="985838" algn="l"/>
              </a:tabLst>
              <a:defRPr/>
            </a:pPr>
            <a:r>
              <a:rPr lang="en-AU" sz="3200" dirty="0" smtClean="0"/>
              <a:t>	1.	</a:t>
            </a:r>
            <a:r>
              <a:rPr lang="en-AU" sz="3200" dirty="0" smtClean="0">
                <a:ln w="22225">
                  <a:solidFill>
                    <a:schemeClr val="tx1"/>
                  </a:solidFill>
                </a:ln>
                <a:solidFill>
                  <a:srgbClr val="FF0000"/>
                </a:solidFill>
              </a:rPr>
              <a:t>Ex. 19 </a:t>
            </a:r>
            <a:r>
              <a:rPr lang="en-AU" sz="3200" dirty="0" smtClean="0"/>
              <a:t>&amp;</a:t>
            </a:r>
            <a:r>
              <a:rPr lang="en-AU" sz="3200" dirty="0" smtClean="0">
                <a:ln w="22225">
                  <a:solidFill>
                    <a:schemeClr val="tx1"/>
                  </a:solidFill>
                </a:ln>
                <a:solidFill>
                  <a:srgbClr val="FF0000"/>
                </a:solidFill>
              </a:rPr>
              <a:t> 20 </a:t>
            </a:r>
            <a:r>
              <a:rPr lang="en-AU" sz="3200" dirty="0" smtClean="0"/>
              <a:t>- </a:t>
            </a:r>
            <a:r>
              <a:rPr lang="en-AU" sz="3200" dirty="0" smtClean="0">
                <a:ln>
                  <a:solidFill>
                    <a:schemeClr val="tx1"/>
                  </a:solidFill>
                </a:ln>
                <a:solidFill>
                  <a:srgbClr val="FF9900"/>
                </a:solidFill>
              </a:rPr>
              <a:t>Sinai</a:t>
            </a:r>
            <a:r>
              <a:rPr lang="en-AU" sz="3200" dirty="0" smtClean="0"/>
              <a:t> (judgement seat); </a:t>
            </a:r>
          </a:p>
          <a:p>
            <a:pPr marL="533400" indent="-533400" eaLnBrk="1" hangingPunct="1">
              <a:spcBef>
                <a:spcPts val="0"/>
              </a:spcBef>
              <a:spcAft>
                <a:spcPts val="600"/>
              </a:spcAft>
              <a:buClr>
                <a:srgbClr val="FFFF66"/>
              </a:buClr>
              <a:buFont typeface="Wingdings" pitchFamily="2" charset="2"/>
              <a:buNone/>
              <a:tabLst>
                <a:tab pos="985838" algn="l"/>
              </a:tabLst>
              <a:defRPr/>
            </a:pPr>
            <a:r>
              <a:rPr lang="en-AU" sz="3200" dirty="0" smtClean="0"/>
              <a:t>	2.	</a:t>
            </a:r>
            <a:r>
              <a:rPr lang="en-AU" sz="3200" dirty="0" smtClean="0">
                <a:ln w="22225">
                  <a:solidFill>
                    <a:schemeClr val="tx1"/>
                  </a:solidFill>
                </a:ln>
                <a:solidFill>
                  <a:srgbClr val="FF0000"/>
                </a:solidFill>
              </a:rPr>
              <a:t>Lev. 25:9 </a:t>
            </a:r>
            <a:r>
              <a:rPr lang="en-AU" sz="3200" dirty="0" smtClean="0"/>
              <a:t>- </a:t>
            </a:r>
            <a:r>
              <a:rPr lang="en-AU" sz="3200" dirty="0" smtClean="0">
                <a:solidFill>
                  <a:srgbClr val="00FF00"/>
                </a:solidFill>
              </a:rPr>
              <a:t>Jubilee</a:t>
            </a:r>
            <a:r>
              <a:rPr lang="en-AU" sz="3200" dirty="0" smtClean="0"/>
              <a:t> (every man returns to his 	family and inheritance); </a:t>
            </a:r>
          </a:p>
          <a:p>
            <a:pPr marL="533400" indent="-533400" eaLnBrk="1" hangingPunct="1">
              <a:spcBef>
                <a:spcPts val="0"/>
              </a:spcBef>
              <a:spcAft>
                <a:spcPts val="600"/>
              </a:spcAft>
              <a:buClr>
                <a:srgbClr val="FFFF66"/>
              </a:buClr>
              <a:buFont typeface="Wingdings" pitchFamily="2" charset="2"/>
              <a:buNone/>
              <a:tabLst>
                <a:tab pos="985838" algn="l"/>
              </a:tabLst>
              <a:defRPr/>
            </a:pPr>
            <a:r>
              <a:rPr lang="en-AU" sz="3200" dirty="0" smtClean="0"/>
              <a:t>	3.	</a:t>
            </a:r>
            <a:r>
              <a:rPr lang="en-AU" sz="3200" dirty="0" smtClean="0">
                <a:ln w="22225">
                  <a:solidFill>
                    <a:schemeClr val="tx1"/>
                  </a:solidFill>
                </a:ln>
                <a:solidFill>
                  <a:srgbClr val="FF0000"/>
                </a:solidFill>
              </a:rPr>
              <a:t>Josh. 6 </a:t>
            </a:r>
            <a:r>
              <a:rPr lang="en-AU" sz="3200" dirty="0" smtClean="0"/>
              <a:t>- </a:t>
            </a:r>
            <a:r>
              <a:rPr lang="en-AU" sz="3200" dirty="0" smtClean="0">
                <a:ln>
                  <a:solidFill>
                    <a:schemeClr val="tx1"/>
                  </a:solidFill>
                </a:ln>
                <a:solidFill>
                  <a:srgbClr val="FF0066"/>
                </a:solidFill>
              </a:rPr>
              <a:t>Armageddon</a:t>
            </a:r>
            <a:r>
              <a:rPr lang="en-AU" sz="3200" dirty="0" smtClean="0"/>
              <a:t>!</a:t>
            </a:r>
          </a:p>
          <a:p>
            <a:pPr marL="533400" indent="-533400" eaLnBrk="1" hangingPunct="1">
              <a:spcBef>
                <a:spcPts val="0"/>
              </a:spcBef>
              <a:spcAft>
                <a:spcPts val="600"/>
              </a:spcAft>
              <a:buClr>
                <a:srgbClr val="FFFF66"/>
              </a:buClr>
              <a:buFont typeface="Wingdings" pitchFamily="2" charset="2"/>
              <a:buChar char="v"/>
              <a:tabLst>
                <a:tab pos="985838" algn="l"/>
              </a:tabLst>
              <a:defRPr/>
            </a:pPr>
            <a:r>
              <a:rPr lang="en-AU" sz="3200" dirty="0" smtClean="0">
                <a:solidFill>
                  <a:srgbClr val="FFFF00"/>
                </a:solidFill>
              </a:rPr>
              <a:t>This is the exact order of events in Jud. 7.</a:t>
            </a:r>
          </a:p>
        </p:txBody>
      </p:sp>
      <p:sp>
        <p:nvSpPr>
          <p:cNvPr id="203779" name="Rectangle 3"/>
          <p:cNvSpPr>
            <a:spLocks noGrp="1" noChangeArrowheads="1"/>
          </p:cNvSpPr>
          <p:nvPr>
            <p:ph type="ctrTitle"/>
          </p:nvPr>
        </p:nvSpPr>
        <p:spPr>
          <a:xfrm>
            <a:off x="0" y="52655"/>
            <a:ext cx="9144000" cy="765175"/>
          </a:xfrm>
        </p:spPr>
        <p:txBody>
          <a:bodyPr/>
          <a:lstStyle/>
          <a:p>
            <a:pPr eaLnBrk="1" hangingPunct="1">
              <a:defRPr/>
            </a:pPr>
            <a:r>
              <a:rPr lang="en-AU" sz="4400" dirty="0" smtClean="0"/>
              <a:t>Shophar</a:t>
            </a:r>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37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377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377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377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377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37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subTitle" idx="1"/>
          </p:nvPr>
        </p:nvSpPr>
        <p:spPr>
          <a:xfrm>
            <a:off x="179388" y="4048990"/>
            <a:ext cx="2376487" cy="1223963"/>
          </a:xfrm>
        </p:spPr>
        <p:txBody>
          <a:bodyPr/>
          <a:lstStyle/>
          <a:p>
            <a:pPr algn="ctr" eaLnBrk="1" hangingPunct="1">
              <a:buClr>
                <a:srgbClr val="FFFF66"/>
              </a:buClr>
              <a:buFont typeface="Wingdings" pitchFamily="2" charset="2"/>
              <a:buNone/>
              <a:defRPr/>
            </a:pPr>
            <a:r>
              <a:rPr lang="en-AU" sz="3200" b="0" dirty="0" smtClean="0">
                <a:ln w="22225">
                  <a:solidFill>
                    <a:schemeClr val="tx1"/>
                  </a:solidFill>
                </a:ln>
                <a:solidFill>
                  <a:srgbClr val="FF0000"/>
                </a:solidFill>
                <a:latin typeface="Arial Black" pitchFamily="34" charset="0"/>
              </a:rPr>
              <a:t>Judges 6:16</a:t>
            </a:r>
          </a:p>
        </p:txBody>
      </p:sp>
      <p:sp>
        <p:nvSpPr>
          <p:cNvPr id="185347" name="Rectangle 3"/>
          <p:cNvSpPr>
            <a:spLocks noGrp="1" noChangeArrowheads="1"/>
          </p:cNvSpPr>
          <p:nvPr>
            <p:ph type="ctrTitle"/>
          </p:nvPr>
        </p:nvSpPr>
        <p:spPr>
          <a:xfrm>
            <a:off x="0" y="1125538"/>
            <a:ext cx="2771775" cy="3068637"/>
          </a:xfrm>
        </p:spPr>
        <p:txBody>
          <a:bodyPr/>
          <a:lstStyle/>
          <a:p>
            <a:pPr eaLnBrk="1" hangingPunct="1">
              <a:defRPr/>
            </a:pPr>
            <a:r>
              <a:rPr lang="en-AU" smtClean="0"/>
              <a:t>“Thou shalt smite the Midianites as one man.”</a:t>
            </a:r>
          </a:p>
        </p:txBody>
      </p:sp>
      <p:pic>
        <p:nvPicPr>
          <p:cNvPr id="61445" name="Picture 4" descr="Man of One"/>
          <p:cNvPicPr>
            <a:picLocks noChangeAspect="1" noChangeArrowheads="1"/>
          </p:cNvPicPr>
          <p:nvPr/>
        </p:nvPicPr>
        <p:blipFill>
          <a:blip r:embed="rId2" cstate="print"/>
          <a:srcRect/>
          <a:stretch>
            <a:fillRect/>
          </a:stretch>
        </p:blipFill>
        <p:spPr bwMode="auto">
          <a:xfrm>
            <a:off x="2800350" y="0"/>
            <a:ext cx="6343650" cy="6858000"/>
          </a:xfrm>
          <a:prstGeom prst="rect">
            <a:avLst/>
          </a:prstGeom>
          <a:noFill/>
          <a:ln w="9525">
            <a:noFill/>
            <a:miter lim="800000"/>
            <a:headEnd/>
            <a:tailEnd/>
          </a:ln>
        </p:spPr>
      </p:pic>
      <p:sp>
        <p:nvSpPr>
          <p:cNvPr id="61446" name="WordArt 5"/>
          <p:cNvSpPr>
            <a:spLocks noChangeArrowheads="1" noChangeShapeType="1" noTextEdit="1"/>
          </p:cNvSpPr>
          <p:nvPr/>
        </p:nvSpPr>
        <p:spPr bwMode="auto">
          <a:xfrm>
            <a:off x="3238500" y="115888"/>
            <a:ext cx="3409950" cy="571500"/>
          </a:xfrm>
          <a:prstGeom prst="rect">
            <a:avLst/>
          </a:prstGeom>
        </p:spPr>
        <p:txBody>
          <a:bodyPr wrap="none" fromWordArt="1">
            <a:prstTxWarp prst="textPlain">
              <a:avLst>
                <a:gd name="adj" fmla="val 50000"/>
              </a:avLst>
            </a:prstTxWarp>
          </a:bodyPr>
          <a:lstStyle/>
          <a:p>
            <a:pPr algn="ctr"/>
            <a:r>
              <a:rPr lang="en-US" sz="32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Man of the One</a:t>
            </a:r>
          </a:p>
        </p:txBody>
      </p:sp>
      <p:sp>
        <p:nvSpPr>
          <p:cNvPr id="185350" name="Text Box 6"/>
          <p:cNvSpPr txBox="1">
            <a:spLocks noChangeArrowheads="1"/>
          </p:cNvSpPr>
          <p:nvPr/>
        </p:nvSpPr>
        <p:spPr bwMode="auto">
          <a:xfrm>
            <a:off x="5076825" y="2924175"/>
            <a:ext cx="1460500" cy="1373188"/>
          </a:xfrm>
          <a:prstGeom prst="rect">
            <a:avLst/>
          </a:prstGeom>
          <a:noFill/>
          <a:ln w="9525">
            <a:noFill/>
            <a:miter lim="800000"/>
            <a:headEnd/>
            <a:tailEnd/>
          </a:ln>
        </p:spPr>
        <p:txBody>
          <a:bodyPr>
            <a:spAutoFit/>
          </a:bodyPr>
          <a:lstStyle/>
          <a:p>
            <a:pPr algn="ctr"/>
            <a:r>
              <a:rPr lang="en-AU" sz="2800">
                <a:solidFill>
                  <a:srgbClr val="000000"/>
                </a:solidFill>
                <a:latin typeface="Impact" pitchFamily="34" charset="0"/>
              </a:rPr>
              <a:t>“As I do, so shall ye do”</a:t>
            </a:r>
          </a:p>
        </p:txBody>
      </p:sp>
      <p:sp>
        <p:nvSpPr>
          <p:cNvPr id="185351" name="Text Box 7"/>
          <p:cNvSpPr txBox="1">
            <a:spLocks noChangeArrowheads="1"/>
          </p:cNvSpPr>
          <p:nvPr/>
        </p:nvSpPr>
        <p:spPr bwMode="auto">
          <a:xfrm>
            <a:off x="6659563" y="3759200"/>
            <a:ext cx="2411412" cy="2654300"/>
          </a:xfrm>
          <a:prstGeom prst="rect">
            <a:avLst/>
          </a:prstGeom>
          <a:noFill/>
          <a:ln w="9525">
            <a:noFill/>
            <a:miter lim="800000"/>
            <a:headEnd/>
            <a:tailEnd/>
          </a:ln>
        </p:spPr>
        <p:txBody>
          <a:bodyPr>
            <a:spAutoFit/>
          </a:bodyPr>
          <a:lstStyle/>
          <a:p>
            <a:r>
              <a:rPr lang="en-AU" sz="2800">
                <a:solidFill>
                  <a:srgbClr val="000000"/>
                </a:solidFill>
                <a:latin typeface="Arial Black" pitchFamily="34" charset="0"/>
              </a:rPr>
              <a:t>Left hand (mortal weakness).</a:t>
            </a:r>
          </a:p>
          <a:p>
            <a:pPr algn="r"/>
            <a:r>
              <a:rPr lang="en-AU" sz="2800">
                <a:solidFill>
                  <a:srgbClr val="000066"/>
                </a:solidFill>
                <a:latin typeface="Impact" pitchFamily="34" charset="0"/>
              </a:rPr>
              <a:t>Earthernware vessel (mortal body)</a:t>
            </a:r>
          </a:p>
        </p:txBody>
      </p:sp>
      <p:sp>
        <p:nvSpPr>
          <p:cNvPr id="185352" name="Text Box 8"/>
          <p:cNvSpPr txBox="1">
            <a:spLocks noChangeArrowheads="1"/>
          </p:cNvSpPr>
          <p:nvPr/>
        </p:nvSpPr>
        <p:spPr bwMode="auto">
          <a:xfrm>
            <a:off x="2895600" y="3716338"/>
            <a:ext cx="1963738" cy="1800225"/>
          </a:xfrm>
          <a:prstGeom prst="rect">
            <a:avLst/>
          </a:prstGeom>
          <a:noFill/>
          <a:ln w="9525">
            <a:noFill/>
            <a:miter lim="800000"/>
            <a:headEnd/>
            <a:tailEnd/>
          </a:ln>
        </p:spPr>
        <p:txBody>
          <a:bodyPr>
            <a:spAutoFit/>
          </a:bodyPr>
          <a:lstStyle/>
          <a:p>
            <a:r>
              <a:rPr lang="en-AU" sz="2800">
                <a:solidFill>
                  <a:srgbClr val="000000"/>
                </a:solidFill>
                <a:latin typeface="Arial Black" pitchFamily="34" charset="0"/>
              </a:rPr>
              <a:t>Right hand (Divine power)</a:t>
            </a:r>
          </a:p>
        </p:txBody>
      </p:sp>
      <p:sp>
        <p:nvSpPr>
          <p:cNvPr id="185353" name="Text Box 9"/>
          <p:cNvSpPr txBox="1">
            <a:spLocks noChangeArrowheads="1"/>
          </p:cNvSpPr>
          <p:nvPr/>
        </p:nvSpPr>
        <p:spPr bwMode="auto">
          <a:xfrm>
            <a:off x="2843213" y="969963"/>
            <a:ext cx="1512887" cy="946150"/>
          </a:xfrm>
          <a:prstGeom prst="rect">
            <a:avLst/>
          </a:prstGeom>
          <a:noFill/>
          <a:ln w="9525">
            <a:noFill/>
            <a:miter lim="800000"/>
            <a:headEnd/>
            <a:tailEnd/>
          </a:ln>
        </p:spPr>
        <p:txBody>
          <a:bodyPr>
            <a:spAutoFit/>
          </a:bodyPr>
          <a:lstStyle/>
          <a:p>
            <a:r>
              <a:rPr lang="en-AU" sz="2800">
                <a:solidFill>
                  <a:srgbClr val="000000"/>
                </a:solidFill>
                <a:latin typeface="Impact" pitchFamily="34" charset="0"/>
              </a:rPr>
              <a:t>Shophar trumpet</a:t>
            </a:r>
          </a:p>
        </p:txBody>
      </p:sp>
      <p:sp>
        <p:nvSpPr>
          <p:cNvPr id="185354" name="Text Box 10"/>
          <p:cNvSpPr txBox="1">
            <a:spLocks noChangeArrowheads="1"/>
          </p:cNvSpPr>
          <p:nvPr/>
        </p:nvSpPr>
        <p:spPr bwMode="auto">
          <a:xfrm>
            <a:off x="6094413" y="706438"/>
            <a:ext cx="1387475" cy="1569660"/>
          </a:xfrm>
          <a:prstGeom prst="rect">
            <a:avLst/>
          </a:prstGeom>
          <a:noFill/>
          <a:ln w="9525">
            <a:noFill/>
            <a:miter lim="800000"/>
            <a:headEnd/>
            <a:tailEnd/>
          </a:ln>
        </p:spPr>
        <p:txBody>
          <a:bodyPr>
            <a:spAutoFit/>
          </a:bodyPr>
          <a:lstStyle/>
          <a:p>
            <a:pPr algn="r"/>
            <a:r>
              <a:rPr lang="en-AU" sz="2400" dirty="0" err="1">
                <a:ln>
                  <a:solidFill>
                    <a:schemeClr val="bg2"/>
                  </a:solidFill>
                </a:ln>
                <a:solidFill>
                  <a:srgbClr val="CC0000"/>
                </a:solidFill>
                <a:latin typeface="Impact" pitchFamily="34" charset="0"/>
              </a:rPr>
              <a:t>Shekinah</a:t>
            </a:r>
            <a:r>
              <a:rPr lang="en-AU" sz="2400" dirty="0">
                <a:ln>
                  <a:solidFill>
                    <a:schemeClr val="bg2"/>
                  </a:solidFill>
                </a:ln>
                <a:solidFill>
                  <a:srgbClr val="CC0000"/>
                </a:solidFill>
                <a:latin typeface="Impact" pitchFamily="34" charset="0"/>
              </a:rPr>
              <a:t> glory (Divine light)</a:t>
            </a:r>
          </a:p>
        </p:txBody>
      </p:sp>
      <p:sp>
        <p:nvSpPr>
          <p:cNvPr id="185355" name="Text Box 11"/>
          <p:cNvSpPr txBox="1">
            <a:spLocks noChangeArrowheads="1"/>
          </p:cNvSpPr>
          <p:nvPr/>
        </p:nvSpPr>
        <p:spPr bwMode="auto">
          <a:xfrm>
            <a:off x="87313" y="65088"/>
            <a:ext cx="2684462" cy="946150"/>
          </a:xfrm>
          <a:prstGeom prst="rect">
            <a:avLst/>
          </a:prstGeom>
          <a:noFill/>
          <a:ln w="9525">
            <a:noFill/>
            <a:miter lim="800000"/>
            <a:headEnd/>
            <a:tailEnd/>
          </a:ln>
        </p:spPr>
        <p:txBody>
          <a:bodyPr>
            <a:spAutoFit/>
          </a:bodyPr>
          <a:lstStyle/>
          <a:p>
            <a:pPr algn="r"/>
            <a:r>
              <a:rPr lang="en-AU" sz="2800">
                <a:solidFill>
                  <a:srgbClr val="00FF00"/>
                </a:solidFill>
                <a:latin typeface="Impact" pitchFamily="34" charset="0"/>
              </a:rPr>
              <a:t>Occurs 8 times = immortality</a:t>
            </a:r>
          </a:p>
        </p:txBody>
      </p:sp>
      <p:sp>
        <p:nvSpPr>
          <p:cNvPr id="185356" name="Line 12"/>
          <p:cNvSpPr>
            <a:spLocks noChangeShapeType="1"/>
          </p:cNvSpPr>
          <p:nvPr/>
        </p:nvSpPr>
        <p:spPr bwMode="auto">
          <a:xfrm>
            <a:off x="2771775" y="836613"/>
            <a:ext cx="720725" cy="260350"/>
          </a:xfrm>
          <a:prstGeom prst="line">
            <a:avLst/>
          </a:prstGeom>
          <a:noFill/>
          <a:ln w="76200">
            <a:solidFill>
              <a:srgbClr val="00FF00"/>
            </a:solidFill>
            <a:round/>
            <a:headEnd/>
            <a:tailEnd type="triangle" w="med" len="med"/>
          </a:ln>
        </p:spPr>
        <p:txBody>
          <a:bodyPr/>
          <a:lstStyle/>
          <a:p>
            <a:endParaRPr lang="en-US"/>
          </a:p>
        </p:txBody>
      </p:sp>
      <p:sp>
        <p:nvSpPr>
          <p:cNvPr id="185357" name="Text Box 13"/>
          <p:cNvSpPr txBox="1">
            <a:spLocks noChangeArrowheads="1"/>
          </p:cNvSpPr>
          <p:nvPr/>
        </p:nvSpPr>
        <p:spPr bwMode="auto">
          <a:xfrm>
            <a:off x="87313" y="5013325"/>
            <a:ext cx="2613025" cy="1373188"/>
          </a:xfrm>
          <a:prstGeom prst="rect">
            <a:avLst/>
          </a:prstGeom>
          <a:noFill/>
          <a:ln w="9525">
            <a:noFill/>
            <a:miter lim="800000"/>
            <a:headEnd/>
            <a:tailEnd/>
          </a:ln>
        </p:spPr>
        <p:txBody>
          <a:bodyPr>
            <a:spAutoFit/>
          </a:bodyPr>
          <a:lstStyle/>
          <a:p>
            <a:r>
              <a:rPr lang="en-AU" sz="2800" dirty="0">
                <a:ln>
                  <a:solidFill>
                    <a:schemeClr val="tx1"/>
                  </a:solidFill>
                </a:ln>
                <a:solidFill>
                  <a:srgbClr val="FF9900"/>
                </a:solidFill>
                <a:latin typeface="Impact" pitchFamily="34" charset="0"/>
              </a:rPr>
              <a:t>“pitcher” occurs 4 times = righteousness</a:t>
            </a:r>
          </a:p>
        </p:txBody>
      </p:sp>
      <p:sp>
        <p:nvSpPr>
          <p:cNvPr id="185358" name="Freeform 14"/>
          <p:cNvSpPr>
            <a:spLocks/>
          </p:cNvSpPr>
          <p:nvPr/>
        </p:nvSpPr>
        <p:spPr bwMode="auto">
          <a:xfrm>
            <a:off x="2316163" y="6021388"/>
            <a:ext cx="5208587" cy="600075"/>
          </a:xfrm>
          <a:custGeom>
            <a:avLst/>
            <a:gdLst>
              <a:gd name="T0" fmla="*/ 2147483647 w 3281"/>
              <a:gd name="T1" fmla="*/ 2147483647 h 378"/>
              <a:gd name="T2" fmla="*/ 2147483647 w 3281"/>
              <a:gd name="T3" fmla="*/ 2147483647 h 378"/>
              <a:gd name="T4" fmla="*/ 2147483647 w 3281"/>
              <a:gd name="T5" fmla="*/ 2147483647 h 378"/>
              <a:gd name="T6" fmla="*/ 2147483647 w 3281"/>
              <a:gd name="T7" fmla="*/ 0 h 378"/>
              <a:gd name="T8" fmla="*/ 0 60000 65536"/>
              <a:gd name="T9" fmla="*/ 0 60000 65536"/>
              <a:gd name="T10" fmla="*/ 0 60000 65536"/>
              <a:gd name="T11" fmla="*/ 0 60000 65536"/>
              <a:gd name="T12" fmla="*/ 0 w 3281"/>
              <a:gd name="T13" fmla="*/ 0 h 378"/>
              <a:gd name="T14" fmla="*/ 3281 w 3281"/>
              <a:gd name="T15" fmla="*/ 378 h 378"/>
            </a:gdLst>
            <a:ahLst/>
            <a:cxnLst>
              <a:cxn ang="T8">
                <a:pos x="T0" y="T1"/>
              </a:cxn>
              <a:cxn ang="T9">
                <a:pos x="T2" y="T3"/>
              </a:cxn>
              <a:cxn ang="T10">
                <a:pos x="T4" y="T5"/>
              </a:cxn>
              <a:cxn ang="T11">
                <a:pos x="T6" y="T7"/>
              </a:cxn>
            </a:cxnLst>
            <a:rect l="T12" t="T13" r="T14" b="T15"/>
            <a:pathLst>
              <a:path w="3281" h="378">
                <a:moveTo>
                  <a:pt x="106" y="45"/>
                </a:moveTo>
                <a:cubicBezTo>
                  <a:pt x="53" y="41"/>
                  <a:pt x="0" y="38"/>
                  <a:pt x="197" y="91"/>
                </a:cubicBezTo>
                <a:cubicBezTo>
                  <a:pt x="394" y="144"/>
                  <a:pt x="772" y="378"/>
                  <a:pt x="1286" y="363"/>
                </a:cubicBezTo>
                <a:cubicBezTo>
                  <a:pt x="1800" y="348"/>
                  <a:pt x="2540" y="174"/>
                  <a:pt x="3281" y="0"/>
                </a:cubicBezTo>
              </a:path>
            </a:pathLst>
          </a:custGeom>
          <a:noFill/>
          <a:ln w="76200">
            <a:solidFill>
              <a:srgbClr val="CC6600"/>
            </a:solidFill>
            <a:round/>
            <a:headEnd/>
            <a:tailEnd type="triangle" w="med" len="med"/>
          </a:ln>
        </p:spPr>
        <p:txBody>
          <a:bodyPr/>
          <a:lstStyle/>
          <a:p>
            <a:endParaRPr lang="en-US"/>
          </a:p>
        </p:txBody>
      </p:sp>
      <p:sp>
        <p:nvSpPr>
          <p:cNvPr id="16" name="Rectangle 15"/>
          <p:cNvSpPr>
            <a:spLocks noGrp="1" noChangeArrowheads="1"/>
          </p:cNvSpPr>
          <p:nvPr/>
        </p:nvSpPr>
        <p:spPr bwMode="auto">
          <a:xfrm>
            <a:off x="-252535" y="6365877"/>
            <a:ext cx="3384376"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sz="2800" dirty="0" smtClean="0"/>
              <a:t>Christ </a:t>
            </a:r>
            <a:r>
              <a:rPr lang="en-AU" sz="2800"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53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535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000"/>
                                  </p:stCondLst>
                                  <p:childTnLst>
                                    <p:set>
                                      <p:cBhvr>
                                        <p:cTn id="11" dur="1" fill="hold">
                                          <p:stCondLst>
                                            <p:cond delay="0"/>
                                          </p:stCondLst>
                                        </p:cTn>
                                        <p:tgtEl>
                                          <p:spTgt spid="185355"/>
                                        </p:tgtEl>
                                        <p:attrNameLst>
                                          <p:attrName>style.visibility</p:attrName>
                                        </p:attrNameLst>
                                      </p:cBhvr>
                                      <p:to>
                                        <p:strVal val="visible"/>
                                      </p:to>
                                    </p:set>
                                  </p:childTnLst>
                                </p:cTn>
                              </p:par>
                              <p:par>
                                <p:cTn id="12" presetID="1" presetClass="entr" presetSubtype="0" fill="hold" grpId="0" nodeType="withEffect">
                                  <p:stCondLst>
                                    <p:cond delay="2000"/>
                                  </p:stCondLst>
                                  <p:childTnLst>
                                    <p:set>
                                      <p:cBhvr>
                                        <p:cTn id="13" dur="1" fill="hold">
                                          <p:stCondLst>
                                            <p:cond delay="0"/>
                                          </p:stCondLst>
                                        </p:cTn>
                                        <p:tgtEl>
                                          <p:spTgt spid="185356"/>
                                        </p:tgtEl>
                                        <p:attrNameLst>
                                          <p:attrName>style.visibility</p:attrName>
                                        </p:attrNameLst>
                                      </p:cBhvr>
                                      <p:to>
                                        <p:strVal val="visible"/>
                                      </p:to>
                                    </p:set>
                                  </p:childTnLst>
                                </p:cTn>
                              </p:par>
                              <p:par>
                                <p:cTn id="14" presetID="1" presetClass="entr" presetSubtype="0" fill="hold" grpId="0" nodeType="withEffect">
                                  <p:stCondLst>
                                    <p:cond delay="2000"/>
                                  </p:stCondLst>
                                  <p:childTnLst>
                                    <p:set>
                                      <p:cBhvr>
                                        <p:cTn id="15" dur="1" fill="hold">
                                          <p:stCondLst>
                                            <p:cond delay="0"/>
                                          </p:stCondLst>
                                        </p:cTn>
                                        <p:tgtEl>
                                          <p:spTgt spid="1853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535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2000"/>
                                  </p:stCondLst>
                                  <p:childTnLst>
                                    <p:set>
                                      <p:cBhvr>
                                        <p:cTn id="22" dur="1" fill="hold">
                                          <p:stCondLst>
                                            <p:cond delay="0"/>
                                          </p:stCondLst>
                                        </p:cTn>
                                        <p:tgtEl>
                                          <p:spTgt spid="185357"/>
                                        </p:tgtEl>
                                        <p:attrNameLst>
                                          <p:attrName>style.visibility</p:attrName>
                                        </p:attrNameLst>
                                      </p:cBhvr>
                                      <p:to>
                                        <p:strVal val="visible"/>
                                      </p:to>
                                    </p:set>
                                  </p:childTnLst>
                                </p:cTn>
                              </p:par>
                              <p:par>
                                <p:cTn id="23" presetID="22" presetClass="entr" presetSubtype="8" fill="hold" grpId="0" nodeType="withEffect">
                                  <p:stCondLst>
                                    <p:cond delay="2000"/>
                                  </p:stCondLst>
                                  <p:childTnLst>
                                    <p:set>
                                      <p:cBhvr>
                                        <p:cTn id="24" dur="1" fill="hold">
                                          <p:stCondLst>
                                            <p:cond delay="0"/>
                                          </p:stCondLst>
                                        </p:cTn>
                                        <p:tgtEl>
                                          <p:spTgt spid="185358"/>
                                        </p:tgtEl>
                                        <p:attrNameLst>
                                          <p:attrName>style.visibility</p:attrName>
                                        </p:attrNameLst>
                                      </p:cBhvr>
                                      <p:to>
                                        <p:strVal val="visible"/>
                                      </p:to>
                                    </p:set>
                                    <p:animEffect transition="in" filter="wipe(left)">
                                      <p:cBhvr>
                                        <p:cTn id="25" dur="1000"/>
                                        <p:tgtEl>
                                          <p:spTgt spid="18535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5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0" grpId="0"/>
      <p:bldP spid="185351" grpId="0"/>
      <p:bldP spid="185352" grpId="0"/>
      <p:bldP spid="185353" grpId="0"/>
      <p:bldP spid="185354" grpId="0"/>
      <p:bldP spid="185355" grpId="0"/>
      <p:bldP spid="185356" grpId="0" animBg="1"/>
      <p:bldP spid="185357" grpId="0"/>
      <p:bldP spid="1853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subTitle" idx="1"/>
          </p:nvPr>
        </p:nvSpPr>
        <p:spPr>
          <a:xfrm>
            <a:off x="120650" y="790446"/>
            <a:ext cx="8929688" cy="5590882"/>
          </a:xfrm>
        </p:spPr>
        <p:txBody>
          <a:bodyPr/>
          <a:lstStyle/>
          <a:p>
            <a:pPr marL="533400" indent="-533400" eaLnBrk="1" hangingPunct="1">
              <a:lnSpc>
                <a:spcPct val="95000"/>
              </a:lnSpc>
              <a:spcBef>
                <a:spcPts val="0"/>
              </a:spcBef>
              <a:spcAft>
                <a:spcPts val="400"/>
              </a:spcAft>
              <a:buClr>
                <a:srgbClr val="FFFF66"/>
              </a:buClr>
              <a:buFont typeface="Wingdings" pitchFamily="2" charset="2"/>
              <a:buChar char="v"/>
              <a:defRPr/>
            </a:pPr>
            <a:r>
              <a:rPr lang="en-AU" sz="3000" dirty="0" smtClean="0"/>
              <a:t>A sudden and unexpected attack – cp. Christ’s sudden appearance at Armageddon – </a:t>
            </a:r>
            <a:r>
              <a:rPr lang="en-AU" sz="3000" dirty="0" smtClean="0">
                <a:ln w="22225">
                  <a:solidFill>
                    <a:schemeClr val="tx1"/>
                  </a:solidFill>
                </a:ln>
                <a:solidFill>
                  <a:srgbClr val="FF0000"/>
                </a:solidFill>
              </a:rPr>
              <a:t>Zech. 14:3</a:t>
            </a:r>
            <a:r>
              <a:rPr lang="en-AU" sz="3000" dirty="0" smtClean="0"/>
              <a:t>.</a:t>
            </a:r>
          </a:p>
          <a:p>
            <a:pPr marL="533400" indent="-533400" eaLnBrk="1" hangingPunct="1">
              <a:lnSpc>
                <a:spcPct val="95000"/>
              </a:lnSpc>
              <a:spcBef>
                <a:spcPts val="0"/>
              </a:spcBef>
              <a:spcAft>
                <a:spcPts val="400"/>
              </a:spcAft>
              <a:buClr>
                <a:srgbClr val="FFFF66"/>
              </a:buClr>
              <a:buFont typeface="Wingdings" pitchFamily="2" charset="2"/>
              <a:buChar char="v"/>
              <a:defRPr/>
            </a:pPr>
            <a:r>
              <a:rPr lang="en-AU" sz="3000" dirty="0" smtClean="0"/>
              <a:t>Mutual slaughter destroys enemy – </a:t>
            </a:r>
            <a:r>
              <a:rPr lang="en-AU" sz="3000" dirty="0" smtClean="0">
                <a:ln w="22225">
                  <a:solidFill>
                    <a:schemeClr val="tx1"/>
                  </a:solidFill>
                </a:ln>
                <a:solidFill>
                  <a:srgbClr val="FF0000"/>
                </a:solidFill>
              </a:rPr>
              <a:t>Ezek. 38:21</a:t>
            </a:r>
            <a:r>
              <a:rPr lang="en-AU" sz="3000" dirty="0" smtClean="0"/>
              <a:t>.</a:t>
            </a:r>
          </a:p>
          <a:p>
            <a:pPr marL="533400" indent="-533400" eaLnBrk="1" hangingPunct="1">
              <a:lnSpc>
                <a:spcPct val="95000"/>
              </a:lnSpc>
              <a:spcBef>
                <a:spcPts val="0"/>
              </a:spcBef>
              <a:spcAft>
                <a:spcPts val="400"/>
              </a:spcAft>
              <a:buClr>
                <a:srgbClr val="FFFF66"/>
              </a:buClr>
              <a:buFont typeface="Wingdings" pitchFamily="2" charset="2"/>
              <a:buChar char="v"/>
              <a:defRPr/>
            </a:pPr>
            <a:r>
              <a:rPr lang="en-AU" sz="3000" dirty="0" smtClean="0"/>
              <a:t>Victory by divine power – Human prowess denied – cp. </a:t>
            </a:r>
            <a:r>
              <a:rPr lang="en-AU" sz="3000" dirty="0" smtClean="0">
                <a:ln w="22225">
                  <a:solidFill>
                    <a:schemeClr val="tx1"/>
                  </a:solidFill>
                </a:ln>
                <a:solidFill>
                  <a:srgbClr val="FF0000"/>
                </a:solidFill>
              </a:rPr>
              <a:t>Zech. 4:6</a:t>
            </a:r>
            <a:r>
              <a:rPr lang="en-AU" sz="3000" dirty="0" smtClean="0"/>
              <a:t>.</a:t>
            </a:r>
          </a:p>
          <a:p>
            <a:pPr marL="533400" indent="-533400" eaLnBrk="1" hangingPunct="1">
              <a:lnSpc>
                <a:spcPct val="95000"/>
              </a:lnSpc>
              <a:spcBef>
                <a:spcPts val="0"/>
              </a:spcBef>
              <a:spcAft>
                <a:spcPts val="400"/>
              </a:spcAft>
              <a:buClr>
                <a:srgbClr val="FFFF66"/>
              </a:buClr>
              <a:buFont typeface="Wingdings" pitchFamily="2" charset="2"/>
              <a:buChar char="v"/>
              <a:defRPr/>
            </a:pPr>
            <a:r>
              <a:rPr lang="en-AU" sz="3000" dirty="0" smtClean="0"/>
              <a:t>Became judge over Israel by victory – </a:t>
            </a:r>
            <a:r>
              <a:rPr lang="en-AU" sz="3000" dirty="0" smtClean="0">
                <a:ln w="22225">
                  <a:solidFill>
                    <a:schemeClr val="tx1"/>
                  </a:solidFill>
                </a:ln>
                <a:solidFill>
                  <a:srgbClr val="FF0000"/>
                </a:solidFill>
              </a:rPr>
              <a:t>Acts 17:31</a:t>
            </a:r>
            <a:r>
              <a:rPr lang="en-AU" sz="3000" dirty="0" smtClean="0"/>
              <a:t>.</a:t>
            </a:r>
          </a:p>
          <a:p>
            <a:pPr marL="533400" indent="-533400" eaLnBrk="1" hangingPunct="1">
              <a:lnSpc>
                <a:spcPct val="95000"/>
              </a:lnSpc>
              <a:spcBef>
                <a:spcPts val="0"/>
              </a:spcBef>
              <a:spcAft>
                <a:spcPts val="400"/>
              </a:spcAft>
              <a:buClr>
                <a:srgbClr val="FFFF66"/>
              </a:buClr>
              <a:buFont typeface="Wingdings" pitchFamily="2" charset="2"/>
              <a:buChar char="v"/>
              <a:defRPr/>
            </a:pPr>
            <a:r>
              <a:rPr lang="en-AU" sz="3000" dirty="0" smtClean="0"/>
              <a:t>Faithful 300 participated in victory – The brethren of Christ share his triumph – </a:t>
            </a:r>
            <a:r>
              <a:rPr lang="en-AU" sz="3000" dirty="0" smtClean="0">
                <a:ln w="22225">
                  <a:solidFill>
                    <a:schemeClr val="tx1"/>
                  </a:solidFill>
                </a:ln>
                <a:solidFill>
                  <a:srgbClr val="FF0000"/>
                </a:solidFill>
              </a:rPr>
              <a:t>Ps. 149:4-9; Rev. 2:26</a:t>
            </a:r>
            <a:r>
              <a:rPr lang="en-AU" sz="3000" dirty="0" smtClean="0"/>
              <a:t>.</a:t>
            </a:r>
          </a:p>
        </p:txBody>
      </p:sp>
      <p:sp>
        <p:nvSpPr>
          <p:cNvPr id="186371" name="Rectangle 3"/>
          <p:cNvSpPr>
            <a:spLocks noGrp="1" noChangeArrowheads="1"/>
          </p:cNvSpPr>
          <p:nvPr>
            <p:ph type="ctrTitle"/>
          </p:nvPr>
        </p:nvSpPr>
        <p:spPr>
          <a:xfrm>
            <a:off x="0" y="96985"/>
            <a:ext cx="9144000" cy="765175"/>
          </a:xfrm>
        </p:spPr>
        <p:txBody>
          <a:bodyPr/>
          <a:lstStyle/>
          <a:p>
            <a:pPr eaLnBrk="1" hangingPunct="1">
              <a:defRPr/>
            </a:pPr>
            <a:r>
              <a:rPr lang="en-AU" sz="4200" dirty="0" smtClean="0"/>
              <a:t>Gideon’s triumph - Type of Christ</a:t>
            </a:r>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3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63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subTitle" idx="1"/>
          </p:nvPr>
        </p:nvSpPr>
        <p:spPr>
          <a:xfrm>
            <a:off x="107950" y="737465"/>
            <a:ext cx="8964613" cy="3095873"/>
          </a:xfrm>
        </p:spPr>
        <p:txBody>
          <a:bodyPr/>
          <a:lstStyle/>
          <a:p>
            <a:pPr marL="442913" indent="-442913" eaLnBrk="1" hangingPunct="1">
              <a:spcBef>
                <a:spcPts val="0"/>
              </a:spcBef>
              <a:spcAft>
                <a:spcPts val="600"/>
              </a:spcAft>
              <a:buClr>
                <a:srgbClr val="FFFF66"/>
              </a:buClr>
              <a:buFont typeface="Wingdings" pitchFamily="2" charset="2"/>
              <a:buChar char="v"/>
              <a:defRPr/>
            </a:pPr>
            <a:r>
              <a:rPr lang="en-AU" sz="3000" dirty="0" err="1" smtClean="0"/>
              <a:t>Midianites</a:t>
            </a:r>
            <a:r>
              <a:rPr lang="en-AU" sz="3000" dirty="0" smtClean="0"/>
              <a:t> = </a:t>
            </a:r>
            <a:r>
              <a:rPr lang="en-AU" sz="3000" dirty="0" err="1" smtClean="0"/>
              <a:t>Gogian</a:t>
            </a:r>
            <a:r>
              <a:rPr lang="en-AU" sz="3000" dirty="0" smtClean="0"/>
              <a:t> confederacy – </a:t>
            </a:r>
            <a:r>
              <a:rPr lang="en-AU" sz="3000" dirty="0" smtClean="0">
                <a:ln w="22225">
                  <a:solidFill>
                    <a:schemeClr val="tx1"/>
                  </a:solidFill>
                </a:ln>
                <a:solidFill>
                  <a:srgbClr val="FF0000"/>
                </a:solidFill>
              </a:rPr>
              <a:t>Isa. 9:4-5</a:t>
            </a:r>
            <a:r>
              <a:rPr lang="en-AU" sz="3000" dirty="0" smtClean="0">
                <a:ln w="22225">
                  <a:solidFill>
                    <a:schemeClr val="tx1"/>
                  </a:solidFill>
                </a:ln>
              </a:rPr>
              <a:t>; </a:t>
            </a:r>
            <a:r>
              <a:rPr lang="en-AU" sz="3000" dirty="0" smtClean="0">
                <a:ln w="22225">
                  <a:solidFill>
                    <a:schemeClr val="tx1"/>
                  </a:solidFill>
                </a:ln>
                <a:solidFill>
                  <a:srgbClr val="FF0000"/>
                </a:solidFill>
              </a:rPr>
              <a:t>10:24-26</a:t>
            </a:r>
            <a:r>
              <a:rPr lang="en-AU" sz="3000" dirty="0" smtClean="0">
                <a:ln w="22225">
                  <a:solidFill>
                    <a:schemeClr val="tx1"/>
                  </a:solidFill>
                </a:ln>
              </a:rPr>
              <a:t>; </a:t>
            </a:r>
            <a:r>
              <a:rPr lang="en-AU" sz="3000" dirty="0" smtClean="0">
                <a:ln w="22225">
                  <a:solidFill>
                    <a:schemeClr val="tx1"/>
                  </a:solidFill>
                </a:ln>
                <a:solidFill>
                  <a:srgbClr val="FF0000"/>
                </a:solidFill>
              </a:rPr>
              <a:t>Ps. 83:9-11</a:t>
            </a:r>
            <a:r>
              <a:rPr lang="en-AU" sz="3000" dirty="0" smtClean="0"/>
              <a:t>.</a:t>
            </a:r>
          </a:p>
          <a:p>
            <a:pPr marL="442913" indent="-442913" eaLnBrk="1" hangingPunct="1">
              <a:spcBef>
                <a:spcPts val="0"/>
              </a:spcBef>
              <a:spcAft>
                <a:spcPts val="600"/>
              </a:spcAft>
              <a:buClr>
                <a:srgbClr val="FFFF66"/>
              </a:buClr>
              <a:buFont typeface="Wingdings" pitchFamily="2" charset="2"/>
              <a:buChar char="v"/>
              <a:defRPr/>
            </a:pPr>
            <a:r>
              <a:rPr lang="en-AU" sz="3000" dirty="0" smtClean="0"/>
              <a:t>Note only </a:t>
            </a:r>
            <a:r>
              <a:rPr lang="en-AU" sz="3000" dirty="0" err="1" smtClean="0">
                <a:solidFill>
                  <a:srgbClr val="FFFF00"/>
                </a:solidFill>
              </a:rPr>
              <a:t>Oreb</a:t>
            </a:r>
            <a:r>
              <a:rPr lang="en-AU" sz="3000" dirty="0" smtClean="0"/>
              <a:t> is mentioned in </a:t>
            </a:r>
            <a:r>
              <a:rPr lang="en-AU" sz="3000" dirty="0" smtClean="0">
                <a:ln w="22225">
                  <a:solidFill>
                    <a:schemeClr val="tx1"/>
                  </a:solidFill>
                </a:ln>
                <a:solidFill>
                  <a:srgbClr val="FF0000"/>
                </a:solidFill>
              </a:rPr>
              <a:t>Isa. 10:26 </a:t>
            </a:r>
            <a:r>
              <a:rPr lang="en-AU" sz="3000" dirty="0" smtClean="0"/>
              <a:t>– Why?</a:t>
            </a:r>
          </a:p>
          <a:p>
            <a:pPr marL="442913" indent="-442913" eaLnBrk="1" hangingPunct="1">
              <a:spcBef>
                <a:spcPts val="0"/>
              </a:spcBef>
              <a:spcAft>
                <a:spcPts val="600"/>
              </a:spcAft>
              <a:buClr>
                <a:srgbClr val="FFFF66"/>
              </a:buClr>
              <a:buFont typeface="Wingdings" pitchFamily="2" charset="2"/>
              <a:buChar char="v"/>
              <a:defRPr/>
            </a:pPr>
            <a:r>
              <a:rPr lang="en-AU" sz="3000" b="0" dirty="0" err="1" smtClean="0">
                <a:solidFill>
                  <a:srgbClr val="FFFF00"/>
                </a:solidFill>
                <a:latin typeface="Arial Black" pitchFamily="34" charset="0"/>
              </a:rPr>
              <a:t>Oreb</a:t>
            </a:r>
            <a:r>
              <a:rPr lang="en-AU" sz="3000" dirty="0" smtClean="0"/>
              <a:t> – The raven (</a:t>
            </a:r>
            <a:r>
              <a:rPr lang="en-AU" sz="3000" dirty="0" smtClean="0">
                <a:ln w="22225">
                  <a:solidFill>
                    <a:schemeClr val="tx1"/>
                  </a:solidFill>
                </a:ln>
                <a:solidFill>
                  <a:srgbClr val="FF0000"/>
                </a:solidFill>
              </a:rPr>
              <a:t>Prov. 30:17</a:t>
            </a:r>
            <a:r>
              <a:rPr lang="en-AU" sz="3000" dirty="0" smtClean="0"/>
              <a:t>) = Russia</a:t>
            </a:r>
          </a:p>
          <a:p>
            <a:pPr marL="442913" indent="-442913" eaLnBrk="1" hangingPunct="1">
              <a:spcBef>
                <a:spcPts val="0"/>
              </a:spcBef>
              <a:spcAft>
                <a:spcPts val="600"/>
              </a:spcAft>
              <a:buClr>
                <a:srgbClr val="FFFF66"/>
              </a:buClr>
              <a:buFont typeface="Wingdings" pitchFamily="2" charset="2"/>
              <a:buChar char="v"/>
              <a:defRPr/>
            </a:pPr>
            <a:r>
              <a:rPr lang="en-AU" sz="3000" b="0" dirty="0" err="1" smtClean="0">
                <a:ln>
                  <a:solidFill>
                    <a:schemeClr val="tx1"/>
                  </a:solidFill>
                </a:ln>
                <a:solidFill>
                  <a:srgbClr val="FF9900"/>
                </a:solidFill>
                <a:latin typeface="Arial Black" pitchFamily="34" charset="0"/>
              </a:rPr>
              <a:t>Zeeb</a:t>
            </a:r>
            <a:r>
              <a:rPr lang="en-AU" sz="3000" dirty="0" smtClean="0"/>
              <a:t> – The wolf (</a:t>
            </a:r>
            <a:r>
              <a:rPr lang="en-AU" sz="3000" dirty="0" smtClean="0">
                <a:ln w="22225">
                  <a:solidFill>
                    <a:schemeClr val="tx1"/>
                  </a:solidFill>
                </a:ln>
                <a:solidFill>
                  <a:srgbClr val="FF0000"/>
                </a:solidFill>
              </a:rPr>
              <a:t>Luke 10:3</a:t>
            </a:r>
            <a:r>
              <a:rPr lang="en-AU" sz="3000" dirty="0" smtClean="0"/>
              <a:t>) = Papacy</a:t>
            </a:r>
          </a:p>
        </p:txBody>
      </p:sp>
      <p:sp>
        <p:nvSpPr>
          <p:cNvPr id="187395" name="Rectangle 3"/>
          <p:cNvSpPr>
            <a:spLocks noGrp="1" noChangeArrowheads="1"/>
          </p:cNvSpPr>
          <p:nvPr>
            <p:ph type="ctrTitle"/>
          </p:nvPr>
        </p:nvSpPr>
        <p:spPr>
          <a:xfrm>
            <a:off x="0" y="55420"/>
            <a:ext cx="9144000" cy="765175"/>
          </a:xfrm>
        </p:spPr>
        <p:txBody>
          <a:bodyPr/>
          <a:lstStyle/>
          <a:p>
            <a:pPr eaLnBrk="1" hangingPunct="1">
              <a:defRPr/>
            </a:pPr>
            <a:r>
              <a:rPr lang="en-AU" sz="4400" dirty="0" smtClean="0"/>
              <a:t>Armageddon and beyond</a:t>
            </a:r>
          </a:p>
        </p:txBody>
      </p:sp>
      <p:graphicFrame>
        <p:nvGraphicFramePr>
          <p:cNvPr id="187396" name="Group 4"/>
          <p:cNvGraphicFramePr>
            <a:graphicFrameLocks noGrp="1"/>
          </p:cNvGraphicFramePr>
          <p:nvPr/>
        </p:nvGraphicFramePr>
        <p:xfrm>
          <a:off x="323850" y="4401278"/>
          <a:ext cx="8569325" cy="1800225"/>
        </p:xfrm>
        <a:graphic>
          <a:graphicData uri="http://schemas.openxmlformats.org/drawingml/2006/table">
            <a:tbl>
              <a:tblPr/>
              <a:tblGrid>
                <a:gridCol w="4284663"/>
                <a:gridCol w="4284662"/>
              </a:tblGrid>
              <a:tr h="18002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800" b="0" i="0" u="none" strike="noStrike" cap="none" normalizeH="0" baseline="0" dirty="0" smtClean="0">
                          <a:ln>
                            <a:noFill/>
                          </a:ln>
                          <a:solidFill>
                            <a:srgbClr val="FFFF00"/>
                          </a:solidFill>
                          <a:effectLst/>
                          <a:latin typeface="Arial Black" pitchFamily="34" charset="0"/>
                        </a:rPr>
                        <a:t>“Harvest”</a:t>
                      </a:r>
                      <a:r>
                        <a:rPr kumimoji="0" lang="en-AU" sz="2800" b="0" i="0" u="none" strike="noStrike" cap="none" normalizeH="0" baseline="0" dirty="0" smtClean="0">
                          <a:ln>
                            <a:noFill/>
                          </a:ln>
                          <a:solidFill>
                            <a:schemeClr val="tx1"/>
                          </a:solidFill>
                          <a:effectLst/>
                          <a:latin typeface="Arial Black" pitchFamily="34" charset="0"/>
                        </a:rPr>
                        <a:t> (</a:t>
                      </a:r>
                      <a:r>
                        <a:rPr kumimoji="0" lang="en-AU" sz="2800" b="0" i="0" u="none" strike="noStrike" cap="none" normalizeH="0" baseline="0" dirty="0" smtClean="0">
                          <a:ln w="22225">
                            <a:solidFill>
                              <a:schemeClr val="tx1"/>
                            </a:solidFill>
                          </a:ln>
                          <a:solidFill>
                            <a:srgbClr val="FF0000"/>
                          </a:solidFill>
                          <a:effectLst/>
                          <a:latin typeface="Arial Black" pitchFamily="34" charset="0"/>
                        </a:rPr>
                        <a:t>Jud. 7:24</a:t>
                      </a:r>
                      <a:r>
                        <a:rPr kumimoji="0" lang="en-AU" sz="2800" b="0" i="0" u="none" strike="noStrike" cap="none" normalizeH="0" baseline="0" dirty="0" smtClean="0">
                          <a:ln>
                            <a:noFill/>
                          </a:ln>
                          <a:solidFill>
                            <a:schemeClr val="tx1"/>
                          </a:solidFill>
                          <a:effectLst/>
                          <a:latin typeface="Arial Black"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en-AU" sz="2800" b="1" dirty="0" smtClean="0">
                          <a:ln w="22225">
                            <a:solidFill>
                              <a:schemeClr val="tx1"/>
                            </a:solidFill>
                          </a:ln>
                          <a:solidFill>
                            <a:srgbClr val="FF0000"/>
                          </a:solidFill>
                          <a:latin typeface="+mn-lt"/>
                          <a:ea typeface="+mn-ea"/>
                          <a:cs typeface="+mn-cs"/>
                        </a:rPr>
                        <a:t>Rev. 14:14-16</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en-AU" sz="2800" b="1" dirty="0" smtClean="0">
                          <a:ln w="22225">
                            <a:solidFill>
                              <a:schemeClr val="tx1"/>
                            </a:solidFill>
                          </a:ln>
                          <a:solidFill>
                            <a:srgbClr val="FF0000"/>
                          </a:solidFill>
                          <a:latin typeface="+mn-lt"/>
                          <a:ea typeface="+mn-ea"/>
                          <a:cs typeface="+mn-cs"/>
                        </a:rPr>
                        <a:t>Rev. 16:16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800" b="0" i="0" u="none" strike="noStrike" cap="none" normalizeH="0" baseline="0" dirty="0" smtClean="0">
                          <a:ln>
                            <a:solidFill>
                              <a:schemeClr val="tx1"/>
                            </a:solidFill>
                          </a:ln>
                          <a:solidFill>
                            <a:srgbClr val="FF9900"/>
                          </a:solidFill>
                          <a:effectLst/>
                          <a:latin typeface="Arial Black" pitchFamily="34" charset="0"/>
                        </a:rPr>
                        <a:t>“Vintage”</a:t>
                      </a:r>
                      <a:r>
                        <a:rPr kumimoji="0" lang="en-AU" sz="2800" b="0" i="0" u="none" strike="noStrike" cap="none" normalizeH="0" baseline="0" dirty="0" smtClean="0">
                          <a:ln>
                            <a:solidFill>
                              <a:schemeClr val="tx1"/>
                            </a:solidFill>
                          </a:ln>
                          <a:solidFill>
                            <a:schemeClr val="tx1"/>
                          </a:solidFill>
                          <a:effectLst/>
                          <a:latin typeface="Arial Black" pitchFamily="34" charset="0"/>
                        </a:rPr>
                        <a:t> </a:t>
                      </a:r>
                      <a:r>
                        <a:rPr kumimoji="0" lang="en-AU" sz="2800" b="0" i="0" u="none" strike="noStrike" cap="none" normalizeH="0" baseline="0" dirty="0" smtClean="0">
                          <a:ln>
                            <a:noFill/>
                          </a:ln>
                          <a:solidFill>
                            <a:schemeClr val="tx1"/>
                          </a:solidFill>
                          <a:effectLst/>
                          <a:latin typeface="Arial Black" pitchFamily="34" charset="0"/>
                        </a:rPr>
                        <a:t>(</a:t>
                      </a:r>
                      <a:r>
                        <a:rPr kumimoji="0" lang="en-AU" sz="2800" b="0" i="0" u="none" strike="noStrike" kern="1200" cap="none" normalizeH="0" baseline="0" dirty="0" smtClean="0">
                          <a:ln w="22225">
                            <a:solidFill>
                              <a:schemeClr val="tx1"/>
                            </a:solidFill>
                          </a:ln>
                          <a:solidFill>
                            <a:srgbClr val="FF0000"/>
                          </a:solidFill>
                          <a:effectLst/>
                          <a:latin typeface="Arial Black" pitchFamily="34" charset="0"/>
                          <a:ea typeface="+mn-ea"/>
                          <a:cs typeface="+mn-cs"/>
                        </a:rPr>
                        <a:t>7:25; 8:2</a:t>
                      </a:r>
                      <a:r>
                        <a:rPr kumimoji="0" lang="en-AU" sz="2800" b="0" i="0" u="none" strike="noStrike" cap="none" normalizeH="0" baseline="0" dirty="0" smtClean="0">
                          <a:ln>
                            <a:noFill/>
                          </a:ln>
                          <a:solidFill>
                            <a:schemeClr val="tx1"/>
                          </a:solidFill>
                          <a:effectLst/>
                          <a:latin typeface="Arial Black"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en-AU" sz="2800" b="1" dirty="0" smtClean="0">
                          <a:ln w="22225">
                            <a:solidFill>
                              <a:schemeClr val="tx1"/>
                            </a:solidFill>
                          </a:ln>
                          <a:solidFill>
                            <a:srgbClr val="FF0000"/>
                          </a:solidFill>
                          <a:latin typeface="+mn-lt"/>
                          <a:ea typeface="+mn-ea"/>
                          <a:cs typeface="+mn-cs"/>
                        </a:rPr>
                        <a:t>Rev. 14:17-20</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en-AU" sz="2800" b="1" dirty="0" smtClean="0">
                          <a:ln w="22225">
                            <a:solidFill>
                              <a:schemeClr val="tx1"/>
                            </a:solidFill>
                          </a:ln>
                          <a:solidFill>
                            <a:srgbClr val="FF0000"/>
                          </a:solidFill>
                          <a:latin typeface="+mn-lt"/>
                          <a:ea typeface="+mn-ea"/>
                          <a:cs typeface="+mn-cs"/>
                        </a:rPr>
                        <a:t>Isa. 63:1-3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7404" name="Text Box 12"/>
          <p:cNvSpPr txBox="1">
            <a:spLocks noChangeArrowheads="1"/>
          </p:cNvSpPr>
          <p:nvPr/>
        </p:nvSpPr>
        <p:spPr bwMode="auto">
          <a:xfrm>
            <a:off x="351993" y="3810728"/>
            <a:ext cx="8496300" cy="579437"/>
          </a:xfrm>
          <a:prstGeom prst="rect">
            <a:avLst/>
          </a:prstGeom>
          <a:noFill/>
          <a:ln w="9525">
            <a:noFill/>
            <a:miter lim="800000"/>
            <a:headEnd/>
            <a:tailEnd/>
          </a:ln>
          <a:effectLst/>
        </p:spPr>
        <p:txBody>
          <a:bodyPr>
            <a:spAutoFit/>
          </a:bodyPr>
          <a:lstStyle/>
          <a:p>
            <a:pPr algn="ctr">
              <a:spcBef>
                <a:spcPct val="50000"/>
              </a:spcBef>
              <a:defRPr/>
            </a:pPr>
            <a:r>
              <a:rPr lang="en-AU" sz="3200" dirty="0">
                <a:solidFill>
                  <a:srgbClr val="00FF00"/>
                </a:solidFill>
                <a:latin typeface="Arial Black" pitchFamily="34" charset="0"/>
              </a:rPr>
              <a:t>The 2 </a:t>
            </a:r>
            <a:r>
              <a:rPr lang="en-AU" sz="3200" dirty="0" smtClean="0">
                <a:solidFill>
                  <a:srgbClr val="00FF00"/>
                </a:solidFill>
                <a:latin typeface="Arial Black" pitchFamily="34" charset="0"/>
              </a:rPr>
              <a:t>phases </a:t>
            </a:r>
            <a:r>
              <a:rPr lang="en-AU" sz="3200" dirty="0">
                <a:solidFill>
                  <a:srgbClr val="00FF00"/>
                </a:solidFill>
                <a:latin typeface="Arial Black" pitchFamily="34" charset="0"/>
              </a:rPr>
              <a:t>of Divine </a:t>
            </a:r>
            <a:r>
              <a:rPr lang="en-AU" sz="3200" dirty="0" smtClean="0">
                <a:solidFill>
                  <a:srgbClr val="00FF00"/>
                </a:solidFill>
                <a:latin typeface="Arial Black" pitchFamily="34" charset="0"/>
              </a:rPr>
              <a:t>judgement</a:t>
            </a:r>
            <a:endParaRPr lang="en-AU" sz="3200" dirty="0">
              <a:solidFill>
                <a:srgbClr val="00FF00"/>
              </a:solidFill>
              <a:latin typeface="Arial Black" pitchFamily="34" charset="0"/>
            </a:endParaRPr>
          </a:p>
        </p:txBody>
      </p:sp>
      <p:sp>
        <p:nvSpPr>
          <p:cNvPr id="7" name="Rectangle 6"/>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73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3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3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3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74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7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uild="p"/>
      <p:bldP spid="1874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subTitle" idx="1"/>
          </p:nvPr>
        </p:nvSpPr>
        <p:spPr>
          <a:xfrm>
            <a:off x="179388" y="765175"/>
            <a:ext cx="8785225" cy="5256213"/>
          </a:xfrm>
        </p:spPr>
        <p:txBody>
          <a:bodyPr/>
          <a:lstStyle/>
          <a:p>
            <a:pPr marL="533400" indent="-533400" eaLnBrk="1" hangingPunct="1">
              <a:buClr>
                <a:srgbClr val="FFFF66"/>
              </a:buClr>
              <a:buFont typeface="Wingdings" pitchFamily="2" charset="2"/>
              <a:buChar char="v"/>
            </a:pPr>
            <a:endParaRPr lang="en-US" smtClean="0"/>
          </a:p>
        </p:txBody>
      </p:sp>
      <p:sp>
        <p:nvSpPr>
          <p:cNvPr id="188419" name="Rectangle 3"/>
          <p:cNvSpPr>
            <a:spLocks noGrp="1" noChangeArrowheads="1"/>
          </p:cNvSpPr>
          <p:nvPr>
            <p:ph type="ctrTitle"/>
          </p:nvPr>
        </p:nvSpPr>
        <p:spPr/>
        <p:txBody>
          <a:bodyPr/>
          <a:lstStyle/>
          <a:p>
            <a:pPr eaLnBrk="1" hangingPunct="1">
              <a:defRPr/>
            </a:pPr>
            <a:endParaRPr lang="en-US" smtClean="0"/>
          </a:p>
        </p:txBody>
      </p:sp>
      <p:pic>
        <p:nvPicPr>
          <p:cNvPr id="64517" name="Picture 4" descr="Pursuit of Midianites"/>
          <p:cNvPicPr>
            <a:picLocks noChangeAspect="1" noChangeArrowheads="1"/>
          </p:cNvPicPr>
          <p:nvPr/>
        </p:nvPicPr>
        <p:blipFill>
          <a:blip r:embed="rId2" cstate="print"/>
          <a:srcRect r="4153"/>
          <a:stretch>
            <a:fillRect/>
          </a:stretch>
        </p:blipFill>
        <p:spPr bwMode="auto">
          <a:xfrm>
            <a:off x="-14288" y="-14288"/>
            <a:ext cx="9158288" cy="6880226"/>
          </a:xfrm>
          <a:prstGeom prst="rect">
            <a:avLst/>
          </a:prstGeom>
          <a:noFill/>
          <a:ln w="9525">
            <a:noFill/>
            <a:miter lim="800000"/>
            <a:headEnd/>
            <a:tailEnd/>
          </a:ln>
        </p:spPr>
      </p:pic>
      <p:sp>
        <p:nvSpPr>
          <p:cNvPr id="64518" name="Text Box 5"/>
          <p:cNvSpPr txBox="1">
            <a:spLocks noChangeArrowheads="1"/>
          </p:cNvSpPr>
          <p:nvPr/>
        </p:nvSpPr>
        <p:spPr bwMode="auto">
          <a:xfrm>
            <a:off x="34925" y="44450"/>
            <a:ext cx="2000250" cy="2041525"/>
          </a:xfrm>
          <a:prstGeom prst="rect">
            <a:avLst/>
          </a:prstGeom>
          <a:noFill/>
          <a:ln w="9525">
            <a:noFill/>
            <a:miter lim="800000"/>
            <a:headEnd/>
            <a:tailEnd/>
          </a:ln>
        </p:spPr>
        <p:txBody>
          <a:bodyPr>
            <a:spAutoFit/>
          </a:bodyPr>
          <a:lstStyle/>
          <a:p>
            <a:r>
              <a:rPr lang="en-AU" sz="3200">
                <a:solidFill>
                  <a:srgbClr val="000000"/>
                </a:solidFill>
                <a:latin typeface="Impact" pitchFamily="34" charset="0"/>
              </a:rPr>
              <a:t>Gideon pursues the Midianites</a:t>
            </a:r>
          </a:p>
        </p:txBody>
      </p:sp>
      <p:sp>
        <p:nvSpPr>
          <p:cNvPr id="188422" name="AutoShape 6"/>
          <p:cNvSpPr>
            <a:spLocks noChangeArrowheads="1"/>
          </p:cNvSpPr>
          <p:nvPr/>
        </p:nvSpPr>
        <p:spPr bwMode="auto">
          <a:xfrm>
            <a:off x="3131840" y="476672"/>
            <a:ext cx="1872208" cy="1079078"/>
          </a:xfrm>
          <a:prstGeom prst="irregularSeal1">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p:spPr>
        <p:txBody>
          <a:bodyPr wrap="none" anchor="ctr"/>
          <a:lstStyle/>
          <a:p>
            <a:r>
              <a:rPr lang="en-US" sz="1400" dirty="0" smtClean="0">
                <a:solidFill>
                  <a:srgbClr val="000000"/>
                </a:solidFill>
                <a:latin typeface="Impact" pitchFamily="34" charset="0"/>
              </a:rPr>
              <a:t>Rout in </a:t>
            </a:r>
            <a:r>
              <a:rPr lang="en-US" sz="1400" dirty="0" err="1" smtClean="0">
                <a:solidFill>
                  <a:srgbClr val="000000"/>
                </a:solidFill>
                <a:latin typeface="Impact" pitchFamily="34" charset="0"/>
              </a:rPr>
              <a:t>Jezreel</a:t>
            </a:r>
            <a:endParaRPr lang="en-US" sz="1400" dirty="0">
              <a:solidFill>
                <a:srgbClr val="000000"/>
              </a:solidFill>
              <a:latin typeface="Impact" pitchFamily="34" charset="0"/>
            </a:endParaRPr>
          </a:p>
        </p:txBody>
      </p:sp>
      <p:sp>
        <p:nvSpPr>
          <p:cNvPr id="188423" name="Freeform 7"/>
          <p:cNvSpPr>
            <a:spLocks/>
          </p:cNvSpPr>
          <p:nvPr/>
        </p:nvSpPr>
        <p:spPr bwMode="auto">
          <a:xfrm>
            <a:off x="4143375" y="1114425"/>
            <a:ext cx="820738" cy="3322638"/>
          </a:xfrm>
          <a:custGeom>
            <a:avLst/>
            <a:gdLst>
              <a:gd name="T0" fmla="*/ 0 w 517"/>
              <a:gd name="T1" fmla="*/ 0 h 2871"/>
              <a:gd name="T2" fmla="*/ 2147483647 w 517"/>
              <a:gd name="T3" fmla="*/ 2147483647 h 2871"/>
              <a:gd name="T4" fmla="*/ 2147483647 w 517"/>
              <a:gd name="T5" fmla="*/ 2147483647 h 2871"/>
              <a:gd name="T6" fmla="*/ 2147483647 w 517"/>
              <a:gd name="T7" fmla="*/ 2147483647 h 2871"/>
              <a:gd name="T8" fmla="*/ 2147483647 w 517"/>
              <a:gd name="T9" fmla="*/ 2147483647 h 2871"/>
              <a:gd name="T10" fmla="*/ 2147483647 w 517"/>
              <a:gd name="T11" fmla="*/ 2147483647 h 2871"/>
              <a:gd name="T12" fmla="*/ 2147483647 w 517"/>
              <a:gd name="T13" fmla="*/ 2147483647 h 2871"/>
              <a:gd name="T14" fmla="*/ 2147483647 w 517"/>
              <a:gd name="T15" fmla="*/ 2147483647 h 2871"/>
              <a:gd name="T16" fmla="*/ 2147483647 w 517"/>
              <a:gd name="T17" fmla="*/ 2147483647 h 2871"/>
              <a:gd name="T18" fmla="*/ 2147483647 w 517"/>
              <a:gd name="T19" fmla="*/ 2147483647 h 2871"/>
              <a:gd name="T20" fmla="*/ 2147483647 w 517"/>
              <a:gd name="T21" fmla="*/ 2147483647 h 2871"/>
              <a:gd name="T22" fmla="*/ 2147483647 w 517"/>
              <a:gd name="T23" fmla="*/ 2147483647 h 2871"/>
              <a:gd name="T24" fmla="*/ 2147483647 w 517"/>
              <a:gd name="T25" fmla="*/ 2147483647 h 2871"/>
              <a:gd name="T26" fmla="*/ 2147483647 w 517"/>
              <a:gd name="T27" fmla="*/ 2147483647 h 2871"/>
              <a:gd name="T28" fmla="*/ 2147483647 w 517"/>
              <a:gd name="T29" fmla="*/ 2147483647 h 2871"/>
              <a:gd name="T30" fmla="*/ 2147483647 w 517"/>
              <a:gd name="T31" fmla="*/ 2147483647 h 2871"/>
              <a:gd name="T32" fmla="*/ 2147483647 w 517"/>
              <a:gd name="T33" fmla="*/ 2147483647 h 2871"/>
              <a:gd name="T34" fmla="*/ 2147483647 w 517"/>
              <a:gd name="T35" fmla="*/ 2147483647 h 2871"/>
              <a:gd name="T36" fmla="*/ 2147483647 w 517"/>
              <a:gd name="T37" fmla="*/ 2147483647 h 28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7"/>
              <a:gd name="T58" fmla="*/ 0 h 2871"/>
              <a:gd name="T59" fmla="*/ 517 w 517"/>
              <a:gd name="T60" fmla="*/ 2871 h 28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7" h="2871">
                <a:moveTo>
                  <a:pt x="0" y="0"/>
                </a:moveTo>
                <a:cubicBezTo>
                  <a:pt x="27" y="18"/>
                  <a:pt x="50" y="44"/>
                  <a:pt x="81" y="54"/>
                </a:cubicBezTo>
                <a:cubicBezTo>
                  <a:pt x="99" y="60"/>
                  <a:pt x="119" y="61"/>
                  <a:pt x="135" y="72"/>
                </a:cubicBezTo>
                <a:cubicBezTo>
                  <a:pt x="144" y="78"/>
                  <a:pt x="152" y="86"/>
                  <a:pt x="162" y="90"/>
                </a:cubicBezTo>
                <a:cubicBezTo>
                  <a:pt x="258" y="133"/>
                  <a:pt x="182" y="85"/>
                  <a:pt x="243" y="126"/>
                </a:cubicBezTo>
                <a:cubicBezTo>
                  <a:pt x="256" y="145"/>
                  <a:pt x="275" y="161"/>
                  <a:pt x="288" y="180"/>
                </a:cubicBezTo>
                <a:cubicBezTo>
                  <a:pt x="323" y="232"/>
                  <a:pt x="264" y="185"/>
                  <a:pt x="324" y="225"/>
                </a:cubicBezTo>
                <a:cubicBezTo>
                  <a:pt x="333" y="252"/>
                  <a:pt x="346" y="281"/>
                  <a:pt x="360" y="306"/>
                </a:cubicBezTo>
                <a:cubicBezTo>
                  <a:pt x="371" y="325"/>
                  <a:pt x="389" y="339"/>
                  <a:pt x="396" y="360"/>
                </a:cubicBezTo>
                <a:cubicBezTo>
                  <a:pt x="406" y="389"/>
                  <a:pt x="431" y="412"/>
                  <a:pt x="441" y="441"/>
                </a:cubicBezTo>
                <a:cubicBezTo>
                  <a:pt x="474" y="539"/>
                  <a:pt x="421" y="390"/>
                  <a:pt x="468" y="495"/>
                </a:cubicBezTo>
                <a:cubicBezTo>
                  <a:pt x="484" y="531"/>
                  <a:pt x="494" y="573"/>
                  <a:pt x="504" y="612"/>
                </a:cubicBezTo>
                <a:cubicBezTo>
                  <a:pt x="510" y="886"/>
                  <a:pt x="503" y="1157"/>
                  <a:pt x="513" y="1431"/>
                </a:cubicBezTo>
                <a:cubicBezTo>
                  <a:pt x="507" y="1500"/>
                  <a:pt x="517" y="1572"/>
                  <a:pt x="495" y="1638"/>
                </a:cubicBezTo>
                <a:cubicBezTo>
                  <a:pt x="455" y="1759"/>
                  <a:pt x="430" y="1882"/>
                  <a:pt x="405" y="2007"/>
                </a:cubicBezTo>
                <a:cubicBezTo>
                  <a:pt x="399" y="2086"/>
                  <a:pt x="403" y="2183"/>
                  <a:pt x="378" y="2259"/>
                </a:cubicBezTo>
                <a:cubicBezTo>
                  <a:pt x="398" y="2544"/>
                  <a:pt x="378" y="2193"/>
                  <a:pt x="378" y="2610"/>
                </a:cubicBezTo>
                <a:cubicBezTo>
                  <a:pt x="378" y="2710"/>
                  <a:pt x="386" y="2752"/>
                  <a:pt x="414" y="2835"/>
                </a:cubicBezTo>
                <a:cubicBezTo>
                  <a:pt x="420" y="2853"/>
                  <a:pt x="470" y="2863"/>
                  <a:pt x="486" y="2871"/>
                </a:cubicBezTo>
              </a:path>
            </a:pathLst>
          </a:custGeom>
          <a:noFill/>
          <a:ln w="152400">
            <a:solidFill>
              <a:srgbClr val="FF0000"/>
            </a:solidFill>
            <a:round/>
            <a:headEnd/>
            <a:tailEnd/>
          </a:ln>
        </p:spPr>
        <p:txBody>
          <a:bodyPr/>
          <a:lstStyle/>
          <a:p>
            <a:endParaRPr lang="en-US">
              <a:solidFill>
                <a:srgbClr val="FFFFFF"/>
              </a:solidFill>
            </a:endParaRPr>
          </a:p>
        </p:txBody>
      </p:sp>
      <p:sp>
        <p:nvSpPr>
          <p:cNvPr id="188424" name="AutoShape 8"/>
          <p:cNvSpPr>
            <a:spLocks noChangeArrowheads="1"/>
          </p:cNvSpPr>
          <p:nvPr/>
        </p:nvSpPr>
        <p:spPr bwMode="auto">
          <a:xfrm rot="-1333878">
            <a:off x="4140200" y="4005263"/>
            <a:ext cx="1295400" cy="863600"/>
          </a:xfrm>
          <a:prstGeom prst="irregularSeal1">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p:spPr>
        <p:txBody>
          <a:bodyPr wrap="none" anchor="ctr"/>
          <a:lstStyle/>
          <a:p>
            <a:endParaRPr lang="en-US">
              <a:solidFill>
                <a:srgbClr val="FFFFFF"/>
              </a:solidFill>
            </a:endParaRPr>
          </a:p>
        </p:txBody>
      </p:sp>
      <p:sp>
        <p:nvSpPr>
          <p:cNvPr id="188425" name="Freeform 9"/>
          <p:cNvSpPr>
            <a:spLocks/>
          </p:cNvSpPr>
          <p:nvPr/>
        </p:nvSpPr>
        <p:spPr bwMode="auto">
          <a:xfrm>
            <a:off x="4943475" y="3789363"/>
            <a:ext cx="1985963" cy="719137"/>
          </a:xfrm>
          <a:custGeom>
            <a:avLst/>
            <a:gdLst>
              <a:gd name="T0" fmla="*/ 0 w 1251"/>
              <a:gd name="T1" fmla="*/ 2147483647 h 1299"/>
              <a:gd name="T2" fmla="*/ 2147483647 w 1251"/>
              <a:gd name="T3" fmla="*/ 2147483647 h 1299"/>
              <a:gd name="T4" fmla="*/ 2147483647 w 1251"/>
              <a:gd name="T5" fmla="*/ 2147483647 h 1299"/>
              <a:gd name="T6" fmla="*/ 2147483647 w 1251"/>
              <a:gd name="T7" fmla="*/ 2147483647 h 1299"/>
              <a:gd name="T8" fmla="*/ 2147483647 w 1251"/>
              <a:gd name="T9" fmla="*/ 2147483647 h 1299"/>
              <a:gd name="T10" fmla="*/ 2147483647 w 1251"/>
              <a:gd name="T11" fmla="*/ 2147483647 h 1299"/>
              <a:gd name="T12" fmla="*/ 2147483647 w 1251"/>
              <a:gd name="T13" fmla="*/ 2147483647 h 1299"/>
              <a:gd name="T14" fmla="*/ 2147483647 w 1251"/>
              <a:gd name="T15" fmla="*/ 2147483647 h 1299"/>
              <a:gd name="T16" fmla="*/ 2147483647 w 1251"/>
              <a:gd name="T17" fmla="*/ 2147483647 h 1299"/>
              <a:gd name="T18" fmla="*/ 2147483647 w 1251"/>
              <a:gd name="T19" fmla="*/ 2147483647 h 1299"/>
              <a:gd name="T20" fmla="*/ 2147483647 w 1251"/>
              <a:gd name="T21" fmla="*/ 0 h 1299"/>
              <a:gd name="T22" fmla="*/ 2147483647 w 1251"/>
              <a:gd name="T23" fmla="*/ 2147483647 h 1299"/>
              <a:gd name="T24" fmla="*/ 2147483647 w 1251"/>
              <a:gd name="T25" fmla="*/ 2147483647 h 1299"/>
              <a:gd name="T26" fmla="*/ 2147483647 w 1251"/>
              <a:gd name="T27" fmla="*/ 2147483647 h 1299"/>
              <a:gd name="T28" fmla="*/ 2147483647 w 1251"/>
              <a:gd name="T29" fmla="*/ 2147483647 h 1299"/>
              <a:gd name="T30" fmla="*/ 2147483647 w 1251"/>
              <a:gd name="T31" fmla="*/ 2147483647 h 1299"/>
              <a:gd name="T32" fmla="*/ 2147483647 w 1251"/>
              <a:gd name="T33" fmla="*/ 2147483647 h 1299"/>
              <a:gd name="T34" fmla="*/ 2147483647 w 1251"/>
              <a:gd name="T35" fmla="*/ 2147483647 h 1299"/>
              <a:gd name="T36" fmla="*/ 2147483647 w 1251"/>
              <a:gd name="T37" fmla="*/ 2147483647 h 1299"/>
              <a:gd name="T38" fmla="*/ 2147483647 w 1251"/>
              <a:gd name="T39" fmla="*/ 2147483647 h 1299"/>
              <a:gd name="T40" fmla="*/ 2147483647 w 1251"/>
              <a:gd name="T41" fmla="*/ 2147483647 h 1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1"/>
              <a:gd name="T64" fmla="*/ 0 h 1299"/>
              <a:gd name="T65" fmla="*/ 1251 w 1251"/>
              <a:gd name="T66" fmla="*/ 1299 h 1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1" h="1299">
                <a:moveTo>
                  <a:pt x="0" y="1260"/>
                </a:moveTo>
                <a:cubicBezTo>
                  <a:pt x="59" y="1299"/>
                  <a:pt x="81" y="1260"/>
                  <a:pt x="135" y="1242"/>
                </a:cubicBezTo>
                <a:cubicBezTo>
                  <a:pt x="144" y="1233"/>
                  <a:pt x="152" y="1223"/>
                  <a:pt x="162" y="1215"/>
                </a:cubicBezTo>
                <a:cubicBezTo>
                  <a:pt x="179" y="1202"/>
                  <a:pt x="216" y="1179"/>
                  <a:pt x="216" y="1179"/>
                </a:cubicBezTo>
                <a:cubicBezTo>
                  <a:pt x="249" y="1081"/>
                  <a:pt x="194" y="1227"/>
                  <a:pt x="252" y="1134"/>
                </a:cubicBezTo>
                <a:cubicBezTo>
                  <a:pt x="252" y="1134"/>
                  <a:pt x="274" y="1067"/>
                  <a:pt x="279" y="1053"/>
                </a:cubicBezTo>
                <a:cubicBezTo>
                  <a:pt x="299" y="993"/>
                  <a:pt x="332" y="927"/>
                  <a:pt x="342" y="864"/>
                </a:cubicBezTo>
                <a:cubicBezTo>
                  <a:pt x="351" y="813"/>
                  <a:pt x="353" y="760"/>
                  <a:pt x="369" y="711"/>
                </a:cubicBezTo>
                <a:cubicBezTo>
                  <a:pt x="394" y="535"/>
                  <a:pt x="386" y="361"/>
                  <a:pt x="459" y="198"/>
                </a:cubicBezTo>
                <a:cubicBezTo>
                  <a:pt x="482" y="146"/>
                  <a:pt x="469" y="128"/>
                  <a:pt x="513" y="99"/>
                </a:cubicBezTo>
                <a:cubicBezTo>
                  <a:pt x="560" y="28"/>
                  <a:pt x="646" y="25"/>
                  <a:pt x="720" y="0"/>
                </a:cubicBezTo>
                <a:cubicBezTo>
                  <a:pt x="842" y="9"/>
                  <a:pt x="971" y="15"/>
                  <a:pt x="1089" y="54"/>
                </a:cubicBezTo>
                <a:cubicBezTo>
                  <a:pt x="1098" y="63"/>
                  <a:pt x="1105" y="74"/>
                  <a:pt x="1116" y="81"/>
                </a:cubicBezTo>
                <a:cubicBezTo>
                  <a:pt x="1124" y="86"/>
                  <a:pt x="1136" y="84"/>
                  <a:pt x="1143" y="90"/>
                </a:cubicBezTo>
                <a:cubicBezTo>
                  <a:pt x="1151" y="97"/>
                  <a:pt x="1153" y="109"/>
                  <a:pt x="1161" y="117"/>
                </a:cubicBezTo>
                <a:cubicBezTo>
                  <a:pt x="1169" y="125"/>
                  <a:pt x="1179" y="129"/>
                  <a:pt x="1188" y="135"/>
                </a:cubicBezTo>
                <a:cubicBezTo>
                  <a:pt x="1201" y="173"/>
                  <a:pt x="1220" y="203"/>
                  <a:pt x="1233" y="243"/>
                </a:cubicBezTo>
                <a:cubicBezTo>
                  <a:pt x="1236" y="252"/>
                  <a:pt x="1239" y="261"/>
                  <a:pt x="1242" y="270"/>
                </a:cubicBezTo>
                <a:cubicBezTo>
                  <a:pt x="1245" y="279"/>
                  <a:pt x="1251" y="297"/>
                  <a:pt x="1251" y="297"/>
                </a:cubicBezTo>
                <a:cubicBezTo>
                  <a:pt x="1248" y="330"/>
                  <a:pt x="1247" y="363"/>
                  <a:pt x="1242" y="396"/>
                </a:cubicBezTo>
                <a:cubicBezTo>
                  <a:pt x="1238" y="421"/>
                  <a:pt x="1215" y="436"/>
                  <a:pt x="1215" y="459"/>
                </a:cubicBezTo>
              </a:path>
            </a:pathLst>
          </a:custGeom>
          <a:noFill/>
          <a:ln w="101600">
            <a:solidFill>
              <a:srgbClr val="FF0000"/>
            </a:solidFill>
            <a:round/>
            <a:headEnd/>
            <a:tailEnd type="triangle" w="med" len="med"/>
          </a:ln>
        </p:spPr>
        <p:txBody>
          <a:bodyPr/>
          <a:lstStyle/>
          <a:p>
            <a:endParaRPr lang="en-US">
              <a:solidFill>
                <a:srgbClr val="FFFFFF"/>
              </a:solidFill>
            </a:endParaRPr>
          </a:p>
        </p:txBody>
      </p:sp>
      <p:sp>
        <p:nvSpPr>
          <p:cNvPr id="188426" name="Freeform 10"/>
          <p:cNvSpPr>
            <a:spLocks/>
          </p:cNvSpPr>
          <p:nvPr/>
        </p:nvSpPr>
        <p:spPr bwMode="auto">
          <a:xfrm>
            <a:off x="4048125" y="1204913"/>
            <a:ext cx="741363" cy="3232150"/>
          </a:xfrm>
          <a:custGeom>
            <a:avLst/>
            <a:gdLst>
              <a:gd name="T0" fmla="*/ 2147483647 w 467"/>
              <a:gd name="T1" fmla="*/ 2147483647 h 2849"/>
              <a:gd name="T2" fmla="*/ 2147483647 w 467"/>
              <a:gd name="T3" fmla="*/ 2147483647 h 2849"/>
              <a:gd name="T4" fmla="*/ 2147483647 w 467"/>
              <a:gd name="T5" fmla="*/ 2147483647 h 2849"/>
              <a:gd name="T6" fmla="*/ 2147483647 w 467"/>
              <a:gd name="T7" fmla="*/ 2147483647 h 2849"/>
              <a:gd name="T8" fmla="*/ 2147483647 w 467"/>
              <a:gd name="T9" fmla="*/ 2147483647 h 2849"/>
              <a:gd name="T10" fmla="*/ 2147483647 w 467"/>
              <a:gd name="T11" fmla="*/ 2147483647 h 2849"/>
              <a:gd name="T12" fmla="*/ 2147483647 w 467"/>
              <a:gd name="T13" fmla="*/ 2147483647 h 2849"/>
              <a:gd name="T14" fmla="*/ 2147483647 w 467"/>
              <a:gd name="T15" fmla="*/ 2147483647 h 2849"/>
              <a:gd name="T16" fmla="*/ 2147483647 w 467"/>
              <a:gd name="T17" fmla="*/ 2147483647 h 2849"/>
              <a:gd name="T18" fmla="*/ 2147483647 w 467"/>
              <a:gd name="T19" fmla="*/ 2147483647 h 2849"/>
              <a:gd name="T20" fmla="*/ 2147483647 w 467"/>
              <a:gd name="T21" fmla="*/ 2147483647 h 2849"/>
              <a:gd name="T22" fmla="*/ 2147483647 w 467"/>
              <a:gd name="T23" fmla="*/ 2147483647 h 2849"/>
              <a:gd name="T24" fmla="*/ 2147483647 w 467"/>
              <a:gd name="T25" fmla="*/ 2147483647 h 2849"/>
              <a:gd name="T26" fmla="*/ 2147483647 w 467"/>
              <a:gd name="T27" fmla="*/ 2147483647 h 2849"/>
              <a:gd name="T28" fmla="*/ 2147483647 w 467"/>
              <a:gd name="T29" fmla="*/ 2147483647 h 2849"/>
              <a:gd name="T30" fmla="*/ 2147483647 w 467"/>
              <a:gd name="T31" fmla="*/ 2147483647 h 2849"/>
              <a:gd name="T32" fmla="*/ 2147483647 w 467"/>
              <a:gd name="T33" fmla="*/ 2147483647 h 2849"/>
              <a:gd name="T34" fmla="*/ 2147483647 w 467"/>
              <a:gd name="T35" fmla="*/ 2147483647 h 28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2849"/>
              <a:gd name="T56" fmla="*/ 467 w 467"/>
              <a:gd name="T57" fmla="*/ 2849 h 28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2849">
                <a:moveTo>
                  <a:pt x="15" y="15"/>
                </a:moveTo>
                <a:cubicBezTo>
                  <a:pt x="63" y="87"/>
                  <a:pt x="0" y="0"/>
                  <a:pt x="60" y="60"/>
                </a:cubicBezTo>
                <a:cubicBezTo>
                  <a:pt x="101" y="101"/>
                  <a:pt x="52" y="78"/>
                  <a:pt x="105" y="96"/>
                </a:cubicBezTo>
                <a:cubicBezTo>
                  <a:pt x="157" y="173"/>
                  <a:pt x="88" y="82"/>
                  <a:pt x="150" y="132"/>
                </a:cubicBezTo>
                <a:cubicBezTo>
                  <a:pt x="158" y="139"/>
                  <a:pt x="160" y="152"/>
                  <a:pt x="168" y="159"/>
                </a:cubicBezTo>
                <a:cubicBezTo>
                  <a:pt x="194" y="181"/>
                  <a:pt x="235" y="202"/>
                  <a:pt x="267" y="213"/>
                </a:cubicBezTo>
                <a:cubicBezTo>
                  <a:pt x="276" y="222"/>
                  <a:pt x="286" y="230"/>
                  <a:pt x="294" y="240"/>
                </a:cubicBezTo>
                <a:cubicBezTo>
                  <a:pt x="307" y="257"/>
                  <a:pt x="330" y="294"/>
                  <a:pt x="330" y="294"/>
                </a:cubicBezTo>
                <a:cubicBezTo>
                  <a:pt x="341" y="340"/>
                  <a:pt x="365" y="370"/>
                  <a:pt x="375" y="411"/>
                </a:cubicBezTo>
                <a:cubicBezTo>
                  <a:pt x="402" y="519"/>
                  <a:pt x="429" y="627"/>
                  <a:pt x="456" y="735"/>
                </a:cubicBezTo>
                <a:cubicBezTo>
                  <a:pt x="467" y="946"/>
                  <a:pt x="456" y="1154"/>
                  <a:pt x="447" y="1365"/>
                </a:cubicBezTo>
                <a:cubicBezTo>
                  <a:pt x="443" y="1458"/>
                  <a:pt x="443" y="1551"/>
                  <a:pt x="438" y="1644"/>
                </a:cubicBezTo>
                <a:cubicBezTo>
                  <a:pt x="434" y="1716"/>
                  <a:pt x="402" y="1798"/>
                  <a:pt x="384" y="1869"/>
                </a:cubicBezTo>
                <a:cubicBezTo>
                  <a:pt x="357" y="1978"/>
                  <a:pt x="357" y="2094"/>
                  <a:pt x="321" y="2202"/>
                </a:cubicBezTo>
                <a:cubicBezTo>
                  <a:pt x="307" y="2356"/>
                  <a:pt x="302" y="2496"/>
                  <a:pt x="312" y="2652"/>
                </a:cubicBezTo>
                <a:cubicBezTo>
                  <a:pt x="316" y="2712"/>
                  <a:pt x="310" y="2699"/>
                  <a:pt x="348" y="2724"/>
                </a:cubicBezTo>
                <a:cubicBezTo>
                  <a:pt x="364" y="2772"/>
                  <a:pt x="352" y="2743"/>
                  <a:pt x="393" y="2805"/>
                </a:cubicBezTo>
                <a:cubicBezTo>
                  <a:pt x="422" y="2849"/>
                  <a:pt x="420" y="2805"/>
                  <a:pt x="420" y="2832"/>
                </a:cubicBezTo>
              </a:path>
            </a:pathLst>
          </a:custGeom>
          <a:noFill/>
          <a:ln w="76200">
            <a:solidFill>
              <a:schemeClr val="bg1"/>
            </a:solidFill>
            <a:round/>
            <a:headEnd/>
            <a:tailEnd type="triangle" w="med" len="med"/>
          </a:ln>
        </p:spPr>
        <p:txBody>
          <a:bodyPr/>
          <a:lstStyle/>
          <a:p>
            <a:endParaRPr lang="en-US">
              <a:solidFill>
                <a:srgbClr val="FFFFFF"/>
              </a:solidFill>
            </a:endParaRPr>
          </a:p>
        </p:txBody>
      </p:sp>
      <p:sp>
        <p:nvSpPr>
          <p:cNvPr id="188427" name="Freeform 11"/>
          <p:cNvSpPr>
            <a:spLocks/>
          </p:cNvSpPr>
          <p:nvPr/>
        </p:nvSpPr>
        <p:spPr bwMode="auto">
          <a:xfrm>
            <a:off x="4829175" y="3571875"/>
            <a:ext cx="542925" cy="936625"/>
          </a:xfrm>
          <a:custGeom>
            <a:avLst/>
            <a:gdLst>
              <a:gd name="T0" fmla="*/ 0 w 342"/>
              <a:gd name="T1" fmla="*/ 2147483647 h 1347"/>
              <a:gd name="T2" fmla="*/ 2147483647 w 342"/>
              <a:gd name="T3" fmla="*/ 2147483647 h 1347"/>
              <a:gd name="T4" fmla="*/ 2147483647 w 342"/>
              <a:gd name="T5" fmla="*/ 2147483647 h 1347"/>
              <a:gd name="T6" fmla="*/ 2147483647 w 342"/>
              <a:gd name="T7" fmla="*/ 2147483647 h 1347"/>
              <a:gd name="T8" fmla="*/ 2147483647 w 342"/>
              <a:gd name="T9" fmla="*/ 2147483647 h 1347"/>
              <a:gd name="T10" fmla="*/ 2147483647 w 342"/>
              <a:gd name="T11" fmla="*/ 2147483647 h 1347"/>
              <a:gd name="T12" fmla="*/ 2147483647 w 342"/>
              <a:gd name="T13" fmla="*/ 2147483647 h 1347"/>
              <a:gd name="T14" fmla="*/ 2147483647 w 342"/>
              <a:gd name="T15" fmla="*/ 2147483647 h 1347"/>
              <a:gd name="T16" fmla="*/ 2147483647 w 342"/>
              <a:gd name="T17" fmla="*/ 0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1347"/>
              <a:gd name="T29" fmla="*/ 342 w 342"/>
              <a:gd name="T30" fmla="*/ 1347 h 1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1347">
                <a:moveTo>
                  <a:pt x="0" y="1332"/>
                </a:moveTo>
                <a:cubicBezTo>
                  <a:pt x="45" y="1347"/>
                  <a:pt x="18" y="1344"/>
                  <a:pt x="81" y="1323"/>
                </a:cubicBezTo>
                <a:cubicBezTo>
                  <a:pt x="139" y="1304"/>
                  <a:pt x="163" y="1267"/>
                  <a:pt x="189" y="1215"/>
                </a:cubicBezTo>
                <a:cubicBezTo>
                  <a:pt x="203" y="1188"/>
                  <a:pt x="222" y="1162"/>
                  <a:pt x="234" y="1134"/>
                </a:cubicBezTo>
                <a:cubicBezTo>
                  <a:pt x="242" y="1117"/>
                  <a:pt x="241" y="1096"/>
                  <a:pt x="252" y="1080"/>
                </a:cubicBezTo>
                <a:cubicBezTo>
                  <a:pt x="272" y="1049"/>
                  <a:pt x="279" y="1026"/>
                  <a:pt x="288" y="990"/>
                </a:cubicBezTo>
                <a:cubicBezTo>
                  <a:pt x="285" y="858"/>
                  <a:pt x="283" y="726"/>
                  <a:pt x="279" y="594"/>
                </a:cubicBezTo>
                <a:cubicBezTo>
                  <a:pt x="273" y="411"/>
                  <a:pt x="247" y="222"/>
                  <a:pt x="306" y="45"/>
                </a:cubicBezTo>
                <a:cubicBezTo>
                  <a:pt x="312" y="27"/>
                  <a:pt x="333" y="17"/>
                  <a:pt x="342" y="0"/>
                </a:cubicBezTo>
              </a:path>
            </a:pathLst>
          </a:custGeom>
          <a:noFill/>
          <a:ln w="76200">
            <a:solidFill>
              <a:schemeClr val="bg1"/>
            </a:solidFill>
            <a:round/>
            <a:headEnd/>
            <a:tailEnd type="triangle" w="med" len="med"/>
          </a:ln>
        </p:spPr>
        <p:txBody>
          <a:bodyPr/>
          <a:lstStyle/>
          <a:p>
            <a:endParaRPr lang="en-US">
              <a:solidFill>
                <a:srgbClr val="FFFFFF"/>
              </a:solidFill>
            </a:endParaRPr>
          </a:p>
        </p:txBody>
      </p:sp>
      <p:sp>
        <p:nvSpPr>
          <p:cNvPr id="188428" name="Freeform 12"/>
          <p:cNvSpPr>
            <a:spLocks/>
          </p:cNvSpPr>
          <p:nvPr/>
        </p:nvSpPr>
        <p:spPr bwMode="auto">
          <a:xfrm>
            <a:off x="5435600" y="3573463"/>
            <a:ext cx="288925" cy="142875"/>
          </a:xfrm>
          <a:custGeom>
            <a:avLst/>
            <a:gdLst>
              <a:gd name="T0" fmla="*/ 0 w 144"/>
              <a:gd name="T1" fmla="*/ 0 h 81"/>
              <a:gd name="T2" fmla="*/ 2147483647 w 144"/>
              <a:gd name="T3" fmla="*/ 2147483647 h 81"/>
              <a:gd name="T4" fmla="*/ 2147483647 w 144"/>
              <a:gd name="T5" fmla="*/ 2147483647 h 81"/>
              <a:gd name="T6" fmla="*/ 2147483647 w 144"/>
              <a:gd name="T7" fmla="*/ 2147483647 h 81"/>
              <a:gd name="T8" fmla="*/ 2147483647 w 144"/>
              <a:gd name="T9" fmla="*/ 2147483647 h 81"/>
              <a:gd name="T10" fmla="*/ 0 60000 65536"/>
              <a:gd name="T11" fmla="*/ 0 60000 65536"/>
              <a:gd name="T12" fmla="*/ 0 60000 65536"/>
              <a:gd name="T13" fmla="*/ 0 60000 65536"/>
              <a:gd name="T14" fmla="*/ 0 60000 65536"/>
              <a:gd name="T15" fmla="*/ 0 w 144"/>
              <a:gd name="T16" fmla="*/ 0 h 81"/>
              <a:gd name="T17" fmla="*/ 144 w 144"/>
              <a:gd name="T18" fmla="*/ 81 h 81"/>
            </a:gdLst>
            <a:ahLst/>
            <a:cxnLst>
              <a:cxn ang="T10">
                <a:pos x="T0" y="T1"/>
              </a:cxn>
              <a:cxn ang="T11">
                <a:pos x="T2" y="T3"/>
              </a:cxn>
              <a:cxn ang="T12">
                <a:pos x="T4" y="T5"/>
              </a:cxn>
              <a:cxn ang="T13">
                <a:pos x="T6" y="T7"/>
              </a:cxn>
              <a:cxn ang="T14">
                <a:pos x="T8" y="T9"/>
              </a:cxn>
            </a:cxnLst>
            <a:rect l="T15" t="T16" r="T17" b="T18"/>
            <a:pathLst>
              <a:path w="144" h="81">
                <a:moveTo>
                  <a:pt x="0" y="0"/>
                </a:moveTo>
                <a:cubicBezTo>
                  <a:pt x="4" y="17"/>
                  <a:pt x="9" y="51"/>
                  <a:pt x="27" y="63"/>
                </a:cubicBezTo>
                <a:cubicBezTo>
                  <a:pt x="43" y="73"/>
                  <a:pt x="81" y="81"/>
                  <a:pt x="81" y="81"/>
                </a:cubicBezTo>
                <a:cubicBezTo>
                  <a:pt x="90" y="78"/>
                  <a:pt x="99" y="75"/>
                  <a:pt x="108" y="72"/>
                </a:cubicBezTo>
                <a:cubicBezTo>
                  <a:pt x="120" y="69"/>
                  <a:pt x="144" y="63"/>
                  <a:pt x="144" y="63"/>
                </a:cubicBezTo>
              </a:path>
            </a:pathLst>
          </a:custGeom>
          <a:noFill/>
          <a:ln w="57150">
            <a:solidFill>
              <a:schemeClr val="bg1"/>
            </a:solidFill>
            <a:round/>
            <a:headEnd/>
            <a:tailEnd type="triangle" w="med" len="med"/>
          </a:ln>
        </p:spPr>
        <p:txBody>
          <a:bodyPr/>
          <a:lstStyle/>
          <a:p>
            <a:endParaRPr lang="en-US">
              <a:solidFill>
                <a:srgbClr val="FFFFFF"/>
              </a:solidFill>
            </a:endParaRPr>
          </a:p>
        </p:txBody>
      </p:sp>
      <p:sp>
        <p:nvSpPr>
          <p:cNvPr id="188429" name="Freeform 13"/>
          <p:cNvSpPr>
            <a:spLocks/>
          </p:cNvSpPr>
          <p:nvPr/>
        </p:nvSpPr>
        <p:spPr bwMode="auto">
          <a:xfrm>
            <a:off x="5743575" y="3657600"/>
            <a:ext cx="1057275" cy="842963"/>
          </a:xfrm>
          <a:custGeom>
            <a:avLst/>
            <a:gdLst>
              <a:gd name="T0" fmla="*/ 2147483647 w 666"/>
              <a:gd name="T1" fmla="*/ 0 h 531"/>
              <a:gd name="T2" fmla="*/ 0 w 666"/>
              <a:gd name="T3" fmla="*/ 2147483647 h 531"/>
              <a:gd name="T4" fmla="*/ 2147483647 w 666"/>
              <a:gd name="T5" fmla="*/ 2147483647 h 531"/>
              <a:gd name="T6" fmla="*/ 2147483647 w 666"/>
              <a:gd name="T7" fmla="*/ 2147483647 h 531"/>
              <a:gd name="T8" fmla="*/ 2147483647 w 666"/>
              <a:gd name="T9" fmla="*/ 2147483647 h 531"/>
              <a:gd name="T10" fmla="*/ 2147483647 w 666"/>
              <a:gd name="T11" fmla="*/ 2147483647 h 531"/>
              <a:gd name="T12" fmla="*/ 0 60000 65536"/>
              <a:gd name="T13" fmla="*/ 0 60000 65536"/>
              <a:gd name="T14" fmla="*/ 0 60000 65536"/>
              <a:gd name="T15" fmla="*/ 0 60000 65536"/>
              <a:gd name="T16" fmla="*/ 0 60000 65536"/>
              <a:gd name="T17" fmla="*/ 0 60000 65536"/>
              <a:gd name="T18" fmla="*/ 0 w 666"/>
              <a:gd name="T19" fmla="*/ 0 h 531"/>
              <a:gd name="T20" fmla="*/ 666 w 666"/>
              <a:gd name="T21" fmla="*/ 531 h 531"/>
            </a:gdLst>
            <a:ahLst/>
            <a:cxnLst>
              <a:cxn ang="T12">
                <a:pos x="T0" y="T1"/>
              </a:cxn>
              <a:cxn ang="T13">
                <a:pos x="T2" y="T3"/>
              </a:cxn>
              <a:cxn ang="T14">
                <a:pos x="T4" y="T5"/>
              </a:cxn>
              <a:cxn ang="T15">
                <a:pos x="T6" y="T7"/>
              </a:cxn>
              <a:cxn ang="T16">
                <a:pos x="T8" y="T9"/>
              </a:cxn>
              <a:cxn ang="T17">
                <a:pos x="T10" y="T11"/>
              </a:cxn>
            </a:cxnLst>
            <a:rect l="T18" t="T19" r="T20" b="T21"/>
            <a:pathLst>
              <a:path w="666" h="531">
                <a:moveTo>
                  <a:pt x="9" y="0"/>
                </a:moveTo>
                <a:cubicBezTo>
                  <a:pt x="21" y="109"/>
                  <a:pt x="9" y="215"/>
                  <a:pt x="0" y="324"/>
                </a:cubicBezTo>
                <a:cubicBezTo>
                  <a:pt x="1" y="331"/>
                  <a:pt x="11" y="401"/>
                  <a:pt x="18" y="414"/>
                </a:cubicBezTo>
                <a:cubicBezTo>
                  <a:pt x="76" y="529"/>
                  <a:pt x="233" y="524"/>
                  <a:pt x="342" y="531"/>
                </a:cubicBezTo>
                <a:cubicBezTo>
                  <a:pt x="436" y="507"/>
                  <a:pt x="533" y="503"/>
                  <a:pt x="630" y="495"/>
                </a:cubicBezTo>
                <a:cubicBezTo>
                  <a:pt x="660" y="485"/>
                  <a:pt x="648" y="486"/>
                  <a:pt x="666" y="486"/>
                </a:cubicBezTo>
              </a:path>
            </a:pathLst>
          </a:custGeom>
          <a:noFill/>
          <a:ln w="76200">
            <a:solidFill>
              <a:schemeClr val="bg1"/>
            </a:solidFill>
            <a:round/>
            <a:headEnd/>
            <a:tailEnd type="triangle" w="med" len="med"/>
          </a:ln>
        </p:spPr>
        <p:txBody>
          <a:bodyPr/>
          <a:lstStyle/>
          <a:p>
            <a:endParaRPr lang="en-US">
              <a:solidFill>
                <a:srgbClr val="FFFFFF"/>
              </a:solidFill>
            </a:endParaRPr>
          </a:p>
        </p:txBody>
      </p:sp>
      <p:sp>
        <p:nvSpPr>
          <p:cNvPr id="188430" name="AutoShape 14"/>
          <p:cNvSpPr>
            <a:spLocks noChangeArrowheads="1"/>
          </p:cNvSpPr>
          <p:nvPr/>
        </p:nvSpPr>
        <p:spPr bwMode="auto">
          <a:xfrm>
            <a:off x="6300788" y="4005263"/>
            <a:ext cx="1295400" cy="863600"/>
          </a:xfrm>
          <a:prstGeom prst="irregularSeal1">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p:spPr>
        <p:txBody>
          <a:bodyPr wrap="none" anchor="ctr"/>
          <a:lstStyle/>
          <a:p>
            <a:endParaRPr lang="en-US">
              <a:solidFill>
                <a:srgbClr val="FFFFFF"/>
              </a:solidFill>
            </a:endParaRPr>
          </a:p>
        </p:txBody>
      </p:sp>
      <p:sp>
        <p:nvSpPr>
          <p:cNvPr id="188431" name="Freeform 15"/>
          <p:cNvSpPr>
            <a:spLocks/>
          </p:cNvSpPr>
          <p:nvPr/>
        </p:nvSpPr>
        <p:spPr bwMode="auto">
          <a:xfrm>
            <a:off x="5457825" y="3343275"/>
            <a:ext cx="1541463" cy="1128713"/>
          </a:xfrm>
          <a:custGeom>
            <a:avLst/>
            <a:gdLst>
              <a:gd name="T0" fmla="*/ 2147483647 w 971"/>
              <a:gd name="T1" fmla="*/ 2147483647 h 711"/>
              <a:gd name="T2" fmla="*/ 2147483647 w 971"/>
              <a:gd name="T3" fmla="*/ 2147483647 h 711"/>
              <a:gd name="T4" fmla="*/ 2147483647 w 971"/>
              <a:gd name="T5" fmla="*/ 2147483647 h 711"/>
              <a:gd name="T6" fmla="*/ 2147483647 w 971"/>
              <a:gd name="T7" fmla="*/ 2147483647 h 711"/>
              <a:gd name="T8" fmla="*/ 2147483647 w 971"/>
              <a:gd name="T9" fmla="*/ 2147483647 h 711"/>
              <a:gd name="T10" fmla="*/ 2147483647 w 971"/>
              <a:gd name="T11" fmla="*/ 2147483647 h 711"/>
              <a:gd name="T12" fmla="*/ 2147483647 w 971"/>
              <a:gd name="T13" fmla="*/ 2147483647 h 711"/>
              <a:gd name="T14" fmla="*/ 2147483647 w 971"/>
              <a:gd name="T15" fmla="*/ 0 h 711"/>
              <a:gd name="T16" fmla="*/ 2147483647 w 971"/>
              <a:gd name="T17" fmla="*/ 2147483647 h 711"/>
              <a:gd name="T18" fmla="*/ 0 w 971"/>
              <a:gd name="T19" fmla="*/ 2147483647 h 7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1"/>
              <a:gd name="T31" fmla="*/ 0 h 711"/>
              <a:gd name="T32" fmla="*/ 971 w 971"/>
              <a:gd name="T33" fmla="*/ 711 h 7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1" h="711">
                <a:moveTo>
                  <a:pt x="945" y="711"/>
                </a:moveTo>
                <a:cubicBezTo>
                  <a:pt x="971" y="634"/>
                  <a:pt x="905" y="486"/>
                  <a:pt x="837" y="441"/>
                </a:cubicBezTo>
                <a:cubicBezTo>
                  <a:pt x="823" y="400"/>
                  <a:pt x="798" y="368"/>
                  <a:pt x="774" y="333"/>
                </a:cubicBezTo>
                <a:cubicBezTo>
                  <a:pt x="744" y="288"/>
                  <a:pt x="721" y="237"/>
                  <a:pt x="675" y="207"/>
                </a:cubicBezTo>
                <a:cubicBezTo>
                  <a:pt x="657" y="154"/>
                  <a:pt x="680" y="203"/>
                  <a:pt x="639" y="162"/>
                </a:cubicBezTo>
                <a:cubicBezTo>
                  <a:pt x="598" y="121"/>
                  <a:pt x="647" y="144"/>
                  <a:pt x="594" y="126"/>
                </a:cubicBezTo>
                <a:cubicBezTo>
                  <a:pt x="551" y="61"/>
                  <a:pt x="612" y="141"/>
                  <a:pt x="522" y="81"/>
                </a:cubicBezTo>
                <a:cubicBezTo>
                  <a:pt x="454" y="36"/>
                  <a:pt x="333" y="12"/>
                  <a:pt x="252" y="0"/>
                </a:cubicBezTo>
                <a:cubicBezTo>
                  <a:pt x="207" y="3"/>
                  <a:pt x="162" y="3"/>
                  <a:pt x="117" y="9"/>
                </a:cubicBezTo>
                <a:cubicBezTo>
                  <a:pt x="96" y="12"/>
                  <a:pt x="18" y="54"/>
                  <a:pt x="0" y="54"/>
                </a:cubicBezTo>
              </a:path>
            </a:pathLst>
          </a:custGeom>
          <a:noFill/>
          <a:ln w="76200">
            <a:solidFill>
              <a:schemeClr val="bg1"/>
            </a:solidFill>
            <a:round/>
            <a:headEnd/>
            <a:tailEnd type="triangle" w="med" len="med"/>
          </a:ln>
        </p:spPr>
        <p:txBody>
          <a:bodyPr/>
          <a:lstStyle/>
          <a:p>
            <a:endParaRPr lang="en-US">
              <a:solidFill>
                <a:srgbClr val="FFFFFF"/>
              </a:solidFill>
            </a:endParaRPr>
          </a:p>
        </p:txBody>
      </p:sp>
      <p:sp>
        <p:nvSpPr>
          <p:cNvPr id="188432" name="Freeform 16"/>
          <p:cNvSpPr>
            <a:spLocks/>
          </p:cNvSpPr>
          <p:nvPr/>
        </p:nvSpPr>
        <p:spPr bwMode="auto">
          <a:xfrm>
            <a:off x="5435600" y="3544888"/>
            <a:ext cx="271463" cy="171450"/>
          </a:xfrm>
          <a:custGeom>
            <a:avLst/>
            <a:gdLst>
              <a:gd name="T0" fmla="*/ 0 w 171"/>
              <a:gd name="T1" fmla="*/ 0 h 108"/>
              <a:gd name="T2" fmla="*/ 2147483647 w 171"/>
              <a:gd name="T3" fmla="*/ 2147483647 h 108"/>
              <a:gd name="T4" fmla="*/ 2147483647 w 171"/>
              <a:gd name="T5" fmla="*/ 2147483647 h 108"/>
              <a:gd name="T6" fmla="*/ 2147483647 w 171"/>
              <a:gd name="T7" fmla="*/ 2147483647 h 108"/>
              <a:gd name="T8" fmla="*/ 2147483647 w 171"/>
              <a:gd name="T9" fmla="*/ 2147483647 h 108"/>
              <a:gd name="T10" fmla="*/ 0 60000 65536"/>
              <a:gd name="T11" fmla="*/ 0 60000 65536"/>
              <a:gd name="T12" fmla="*/ 0 60000 65536"/>
              <a:gd name="T13" fmla="*/ 0 60000 65536"/>
              <a:gd name="T14" fmla="*/ 0 60000 65536"/>
              <a:gd name="T15" fmla="*/ 0 w 171"/>
              <a:gd name="T16" fmla="*/ 0 h 108"/>
              <a:gd name="T17" fmla="*/ 171 w 171"/>
              <a:gd name="T18" fmla="*/ 108 h 108"/>
            </a:gdLst>
            <a:ahLst/>
            <a:cxnLst>
              <a:cxn ang="T10">
                <a:pos x="T0" y="T1"/>
              </a:cxn>
              <a:cxn ang="T11">
                <a:pos x="T2" y="T3"/>
              </a:cxn>
              <a:cxn ang="T12">
                <a:pos x="T4" y="T5"/>
              </a:cxn>
              <a:cxn ang="T13">
                <a:pos x="T6" y="T7"/>
              </a:cxn>
              <a:cxn ang="T14">
                <a:pos x="T8" y="T9"/>
              </a:cxn>
            </a:cxnLst>
            <a:rect l="T15" t="T16" r="T17" b="T18"/>
            <a:pathLst>
              <a:path w="171" h="108">
                <a:moveTo>
                  <a:pt x="0" y="0"/>
                </a:moveTo>
                <a:cubicBezTo>
                  <a:pt x="25" y="75"/>
                  <a:pt x="2" y="43"/>
                  <a:pt x="72" y="90"/>
                </a:cubicBezTo>
                <a:cubicBezTo>
                  <a:pt x="88" y="101"/>
                  <a:pt x="126" y="108"/>
                  <a:pt x="126" y="108"/>
                </a:cubicBezTo>
                <a:cubicBezTo>
                  <a:pt x="138" y="102"/>
                  <a:pt x="153" y="99"/>
                  <a:pt x="162" y="90"/>
                </a:cubicBezTo>
                <a:cubicBezTo>
                  <a:pt x="169" y="83"/>
                  <a:pt x="171" y="63"/>
                  <a:pt x="171" y="63"/>
                </a:cubicBezTo>
              </a:path>
            </a:pathLst>
          </a:custGeom>
          <a:noFill/>
          <a:ln w="57150">
            <a:solidFill>
              <a:schemeClr val="bg1"/>
            </a:solidFill>
            <a:round/>
            <a:headEnd/>
            <a:tailEnd type="triangle" w="med" len="med"/>
          </a:ln>
        </p:spPr>
        <p:txBody>
          <a:bodyPr/>
          <a:lstStyle/>
          <a:p>
            <a:endParaRPr lang="en-US">
              <a:solidFill>
                <a:srgbClr val="FFFFFF"/>
              </a:solidFill>
            </a:endParaRPr>
          </a:p>
        </p:txBody>
      </p:sp>
      <p:sp>
        <p:nvSpPr>
          <p:cNvPr id="17" name="TextBox 16"/>
          <p:cNvSpPr txBox="1"/>
          <p:nvPr/>
        </p:nvSpPr>
        <p:spPr>
          <a:xfrm>
            <a:off x="5220072" y="14288"/>
            <a:ext cx="3888432" cy="1191095"/>
          </a:xfrm>
          <a:prstGeom prst="rect">
            <a:avLst/>
          </a:prstGeom>
          <a:solidFill>
            <a:srgbClr val="FFFF00"/>
          </a:solidFill>
          <a:ln w="57150">
            <a:solidFill>
              <a:srgbClr val="FF0000"/>
            </a:solidFill>
          </a:ln>
        </p:spPr>
        <p:txBody>
          <a:bodyPr wrap="square" rtlCol="0">
            <a:spAutoFit/>
          </a:bodyPr>
          <a:lstStyle/>
          <a:p>
            <a:pPr>
              <a:lnSpc>
                <a:spcPct val="85000"/>
              </a:lnSpc>
            </a:pPr>
            <a:r>
              <a:rPr lang="en-US" sz="2800" b="1" dirty="0" smtClean="0">
                <a:solidFill>
                  <a:srgbClr val="000000"/>
                </a:solidFill>
              </a:rPr>
              <a:t>The tribe of Ephraim defeat </a:t>
            </a:r>
            <a:r>
              <a:rPr lang="en-US" sz="2800" b="1" dirty="0" err="1" smtClean="0">
                <a:solidFill>
                  <a:srgbClr val="000000"/>
                </a:solidFill>
              </a:rPr>
              <a:t>Oreb</a:t>
            </a:r>
            <a:r>
              <a:rPr lang="en-US" sz="2800" b="1" dirty="0" smtClean="0">
                <a:solidFill>
                  <a:srgbClr val="000000"/>
                </a:solidFill>
              </a:rPr>
              <a:t> and </a:t>
            </a:r>
            <a:r>
              <a:rPr lang="en-US" sz="2800" b="1" dirty="0" err="1" smtClean="0">
                <a:solidFill>
                  <a:srgbClr val="000000"/>
                </a:solidFill>
              </a:rPr>
              <a:t>Zeeb</a:t>
            </a:r>
            <a:r>
              <a:rPr lang="en-US" sz="2800" b="1" dirty="0" smtClean="0">
                <a:solidFill>
                  <a:srgbClr val="000000"/>
                </a:solidFill>
              </a:rPr>
              <a:t> at the fords of Jordan</a:t>
            </a:r>
            <a:endParaRPr lang="en-US" sz="2800" b="1" dirty="0">
              <a:solidFill>
                <a:srgbClr val="000000"/>
              </a:solidFill>
            </a:endParaRPr>
          </a:p>
        </p:txBody>
      </p:sp>
      <p:sp>
        <p:nvSpPr>
          <p:cNvPr id="18" name="TextBox 17"/>
          <p:cNvSpPr txBox="1"/>
          <p:nvPr/>
        </p:nvSpPr>
        <p:spPr>
          <a:xfrm>
            <a:off x="4788024" y="5013176"/>
            <a:ext cx="3995936" cy="824841"/>
          </a:xfrm>
          <a:prstGeom prst="rect">
            <a:avLst/>
          </a:prstGeom>
          <a:solidFill>
            <a:srgbClr val="FFFF00"/>
          </a:solidFill>
          <a:ln w="57150">
            <a:solidFill>
              <a:srgbClr val="FF0000"/>
            </a:solidFill>
          </a:ln>
        </p:spPr>
        <p:txBody>
          <a:bodyPr wrap="square" rtlCol="0">
            <a:spAutoFit/>
          </a:bodyPr>
          <a:lstStyle/>
          <a:p>
            <a:pPr algn="ctr">
              <a:lnSpc>
                <a:spcPct val="85000"/>
              </a:lnSpc>
            </a:pPr>
            <a:r>
              <a:rPr lang="en-US" sz="2800" b="1" dirty="0" err="1" smtClean="0">
                <a:solidFill>
                  <a:srgbClr val="000000"/>
                </a:solidFill>
              </a:rPr>
              <a:t>Zebah</a:t>
            </a:r>
            <a:r>
              <a:rPr lang="en-US" sz="2800" b="1" dirty="0" smtClean="0">
                <a:solidFill>
                  <a:srgbClr val="000000"/>
                </a:solidFill>
              </a:rPr>
              <a:t> and </a:t>
            </a:r>
            <a:r>
              <a:rPr lang="en-US" sz="2800" b="1" dirty="0" err="1" smtClean="0">
                <a:solidFill>
                  <a:srgbClr val="000000"/>
                </a:solidFill>
              </a:rPr>
              <a:t>Zalmunna</a:t>
            </a:r>
            <a:r>
              <a:rPr lang="en-US" sz="2800" b="1" dirty="0" smtClean="0">
                <a:solidFill>
                  <a:srgbClr val="000000"/>
                </a:solidFill>
              </a:rPr>
              <a:t> escape across Jordan</a:t>
            </a:r>
            <a:endParaRPr lang="en-US" sz="2800" b="1" dirty="0">
              <a:solidFill>
                <a:srgbClr val="000000"/>
              </a:solidFill>
            </a:endParaRPr>
          </a:p>
        </p:txBody>
      </p:sp>
      <p:sp>
        <p:nvSpPr>
          <p:cNvPr id="19" name="TextBox 18"/>
          <p:cNvSpPr txBox="1"/>
          <p:nvPr/>
        </p:nvSpPr>
        <p:spPr>
          <a:xfrm>
            <a:off x="5220072" y="2021881"/>
            <a:ext cx="3672408" cy="1191095"/>
          </a:xfrm>
          <a:prstGeom prst="rect">
            <a:avLst/>
          </a:prstGeom>
          <a:solidFill>
            <a:srgbClr val="FFFF00"/>
          </a:solidFill>
          <a:ln w="57150">
            <a:solidFill>
              <a:srgbClr val="FF0000"/>
            </a:solidFill>
          </a:ln>
        </p:spPr>
        <p:txBody>
          <a:bodyPr wrap="square" rtlCol="0">
            <a:spAutoFit/>
          </a:bodyPr>
          <a:lstStyle/>
          <a:p>
            <a:pPr algn="ctr">
              <a:lnSpc>
                <a:spcPct val="85000"/>
              </a:lnSpc>
            </a:pPr>
            <a:r>
              <a:rPr lang="en-US" sz="2800" b="1" dirty="0" smtClean="0">
                <a:solidFill>
                  <a:srgbClr val="000000"/>
                </a:solidFill>
              </a:rPr>
              <a:t>Gideon and his men faint seek help from Succoth and </a:t>
            </a:r>
            <a:r>
              <a:rPr lang="en-US" sz="2800" b="1" dirty="0" err="1" smtClean="0">
                <a:solidFill>
                  <a:srgbClr val="000000"/>
                </a:solidFill>
              </a:rPr>
              <a:t>Penuel</a:t>
            </a:r>
            <a:endParaRPr lang="en-US" sz="2800" b="1" dirty="0">
              <a:solidFill>
                <a:srgbClr val="000000"/>
              </a:solidFill>
            </a:endParaRPr>
          </a:p>
        </p:txBody>
      </p:sp>
      <p:sp>
        <p:nvSpPr>
          <p:cNvPr id="20" name="TextBox 19"/>
          <p:cNvSpPr txBox="1"/>
          <p:nvPr/>
        </p:nvSpPr>
        <p:spPr>
          <a:xfrm>
            <a:off x="395536" y="2636912"/>
            <a:ext cx="3888432" cy="1557349"/>
          </a:xfrm>
          <a:prstGeom prst="rect">
            <a:avLst/>
          </a:prstGeom>
          <a:solidFill>
            <a:srgbClr val="FFFF00"/>
          </a:solidFill>
          <a:ln w="57150">
            <a:solidFill>
              <a:srgbClr val="FF0000"/>
            </a:solidFill>
          </a:ln>
        </p:spPr>
        <p:txBody>
          <a:bodyPr wrap="square" rtlCol="0">
            <a:spAutoFit/>
          </a:bodyPr>
          <a:lstStyle/>
          <a:p>
            <a:pPr algn="ctr">
              <a:lnSpc>
                <a:spcPct val="85000"/>
              </a:lnSpc>
            </a:pPr>
            <a:r>
              <a:rPr lang="en-US" sz="2800" b="1" dirty="0" smtClean="0">
                <a:solidFill>
                  <a:srgbClr val="000000"/>
                </a:solidFill>
              </a:rPr>
              <a:t>Gideon returns after triumph to punish and purge the men of Succoth and </a:t>
            </a:r>
            <a:r>
              <a:rPr lang="en-US" sz="2800" b="1" dirty="0" err="1" smtClean="0">
                <a:solidFill>
                  <a:srgbClr val="000000"/>
                </a:solidFill>
              </a:rPr>
              <a:t>Penuel</a:t>
            </a:r>
            <a:endParaRPr lang="en-US" sz="2800" b="1" dirty="0">
              <a:solidFill>
                <a:srgbClr val="000000"/>
              </a:solidFill>
            </a:endParaRPr>
          </a:p>
        </p:txBody>
      </p:sp>
      <p:sp>
        <p:nvSpPr>
          <p:cNvPr id="21" name="TextBox 20"/>
          <p:cNvSpPr txBox="1"/>
          <p:nvPr/>
        </p:nvSpPr>
        <p:spPr>
          <a:xfrm>
            <a:off x="5076056" y="5013176"/>
            <a:ext cx="3860304" cy="1191095"/>
          </a:xfrm>
          <a:prstGeom prst="rect">
            <a:avLst/>
          </a:prstGeom>
          <a:solidFill>
            <a:srgbClr val="FFFF00"/>
          </a:solidFill>
          <a:ln w="57150">
            <a:solidFill>
              <a:srgbClr val="FF0000"/>
            </a:solidFill>
          </a:ln>
        </p:spPr>
        <p:txBody>
          <a:bodyPr wrap="square" rtlCol="0">
            <a:spAutoFit/>
          </a:bodyPr>
          <a:lstStyle/>
          <a:p>
            <a:pPr algn="ctr">
              <a:lnSpc>
                <a:spcPct val="85000"/>
              </a:lnSpc>
            </a:pPr>
            <a:r>
              <a:rPr lang="en-US" sz="2800" b="1" dirty="0" err="1" smtClean="0">
                <a:solidFill>
                  <a:srgbClr val="000000"/>
                </a:solidFill>
              </a:rPr>
              <a:t>Zebah</a:t>
            </a:r>
            <a:r>
              <a:rPr lang="en-US" sz="2800" b="1" dirty="0" smtClean="0">
                <a:solidFill>
                  <a:srgbClr val="000000"/>
                </a:solidFill>
              </a:rPr>
              <a:t> and </a:t>
            </a:r>
            <a:r>
              <a:rPr lang="en-US" sz="2800" b="1" dirty="0" err="1" smtClean="0">
                <a:solidFill>
                  <a:srgbClr val="000000"/>
                </a:solidFill>
              </a:rPr>
              <a:t>Zalmunna</a:t>
            </a:r>
            <a:r>
              <a:rPr lang="en-US" sz="2800" b="1" dirty="0" smtClean="0">
                <a:solidFill>
                  <a:srgbClr val="000000"/>
                </a:solidFill>
              </a:rPr>
              <a:t> defeated at </a:t>
            </a:r>
            <a:r>
              <a:rPr lang="en-US" sz="2800" b="1" dirty="0" err="1" smtClean="0">
                <a:solidFill>
                  <a:srgbClr val="000000"/>
                </a:solidFill>
              </a:rPr>
              <a:t>Nobah</a:t>
            </a:r>
            <a:r>
              <a:rPr lang="en-US" sz="2800" b="1" dirty="0" smtClean="0">
                <a:solidFill>
                  <a:srgbClr val="000000"/>
                </a:solidFill>
              </a:rPr>
              <a:t> and </a:t>
            </a:r>
            <a:r>
              <a:rPr lang="en-US" sz="2800" b="1" dirty="0" err="1" smtClean="0">
                <a:solidFill>
                  <a:srgbClr val="000000"/>
                </a:solidFill>
              </a:rPr>
              <a:t>Jogbehah</a:t>
            </a:r>
            <a:endParaRPr lang="en-US" sz="2800" b="1"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188422"/>
                                        </p:tgtEl>
                                        <p:attrNameLst>
                                          <p:attrName>style.color</p:attrName>
                                        </p:attrNameLst>
                                      </p:cBhvr>
                                      <p:to>
                                        <a:srgbClr val="FF0000"/>
                                      </p:to>
                                    </p:animClr>
                                    <p:animClr clrSpc="rgb" dir="cw">
                                      <p:cBhvr>
                                        <p:cTn id="7" dur="1900" fill="hold">
                                          <p:stCondLst>
                                            <p:cond delay="100"/>
                                          </p:stCondLst>
                                        </p:cTn>
                                        <p:tgtEl>
                                          <p:spTgt spid="188422"/>
                                        </p:tgtEl>
                                        <p:attrNameLst>
                                          <p:attrName>fillColor</p:attrName>
                                        </p:attrNameLst>
                                      </p:cBhvr>
                                      <p:to>
                                        <a:srgbClr val="FF0000"/>
                                      </p:to>
                                    </p:animClr>
                                    <p:set>
                                      <p:cBhvr>
                                        <p:cTn id="8" dur="1900" fill="hold">
                                          <p:stCondLst>
                                            <p:cond delay="100"/>
                                          </p:stCondLst>
                                        </p:cTn>
                                        <p:tgtEl>
                                          <p:spTgt spid="188422"/>
                                        </p:tgtEl>
                                        <p:attrNameLst>
                                          <p:attrName>fill.type</p:attrName>
                                        </p:attrNameLst>
                                      </p:cBhvr>
                                      <p:to>
                                        <p:strVal val="solid"/>
                                      </p:to>
                                    </p:set>
                                    <p:set>
                                      <p:cBhvr>
                                        <p:cTn id="9" dur="1900" fill="hold">
                                          <p:stCondLst>
                                            <p:cond delay="100"/>
                                          </p:stCondLst>
                                        </p:cTn>
                                        <p:tgtEl>
                                          <p:spTgt spid="188422"/>
                                        </p:tgtEl>
                                        <p:attrNameLst>
                                          <p:attrName>fill.on</p:attrName>
                                        </p:attrNameLst>
                                      </p:cBhvr>
                                      <p:to>
                                        <p:strVal val="true"/>
                                      </p:to>
                                    </p:set>
                                    <p:animScale>
                                      <p:cBhvr>
                                        <p:cTn id="10" dur="200" fill="hold">
                                          <p:stCondLst>
                                            <p:cond delay="0"/>
                                          </p:stCondLst>
                                        </p:cTn>
                                        <p:tgtEl>
                                          <p:spTgt spid="188422"/>
                                        </p:tgtEl>
                                      </p:cBhvr>
                                      <p:from x="100000" y="100000"/>
                                      <p:to x="100000" y="5000"/>
                                    </p:animScale>
                                    <p:animScale>
                                      <p:cBhvr>
                                        <p:cTn id="11" dur="200" fill="hold">
                                          <p:stCondLst>
                                            <p:cond delay="200"/>
                                          </p:stCondLst>
                                        </p:cTn>
                                        <p:tgtEl>
                                          <p:spTgt spid="188422"/>
                                        </p:tgtEl>
                                      </p:cBhvr>
                                      <p:from x="100000" y="5000"/>
                                      <p:to x="120000" y="150000"/>
                                    </p:animScale>
                                    <p:animScale>
                                      <p:cBhvr>
                                        <p:cTn id="12" dur="600" fill="hold">
                                          <p:stCondLst>
                                            <p:cond delay="1400"/>
                                          </p:stCondLst>
                                        </p:cTn>
                                        <p:tgtEl>
                                          <p:spTgt spid="188422"/>
                                        </p:tgtEl>
                                      </p:cBhvr>
                                      <p:to x="120000" y="150000"/>
                                    </p:animScale>
                                  </p:childTnLst>
                                  <p:subTnLst>
                                    <p:set>
                                      <p:cBhvr override="childStyle">
                                        <p:cTn dur="1" fill="hold" display="0" masterRel="nextClick" afterEffect="1"/>
                                        <p:tgtEl>
                                          <p:spTgt spid="188422"/>
                                        </p:tgtEl>
                                        <p:attrNameLst>
                                          <p:attrName>style.visibility</p:attrName>
                                        </p:attrNameLst>
                                      </p:cBhvr>
                                      <p:to>
                                        <p:strVal val="hidden"/>
                                      </p:to>
                                    </p:set>
                                  </p:sub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188423"/>
                                        </p:tgtEl>
                                        <p:attrNameLst>
                                          <p:attrName>style.visibility</p:attrName>
                                        </p:attrNameLst>
                                      </p:cBhvr>
                                      <p:to>
                                        <p:strVal val="visible"/>
                                      </p:to>
                                    </p:set>
                                    <p:animEffect transition="in" filter="wipe(up)">
                                      <p:cBhvr>
                                        <p:cTn id="16" dur="5000"/>
                                        <p:tgtEl>
                                          <p:spTgt spid="188423"/>
                                        </p:tgtEl>
                                      </p:cBhvr>
                                    </p:animEffect>
                                  </p:childTnLst>
                                </p:cTn>
                              </p:par>
                            </p:childTnLst>
                          </p:cTn>
                        </p:par>
                        <p:par>
                          <p:cTn id="17" fill="hold">
                            <p:stCondLst>
                              <p:cond delay="7000"/>
                            </p:stCondLst>
                            <p:childTnLst>
                              <p:par>
                                <p:cTn id="18" presetID="22" presetClass="entr" presetSubtype="1" fill="hold" grpId="0" nodeType="afterEffect">
                                  <p:stCondLst>
                                    <p:cond delay="0"/>
                                  </p:stCondLst>
                                  <p:childTnLst>
                                    <p:set>
                                      <p:cBhvr>
                                        <p:cTn id="19" dur="1" fill="hold">
                                          <p:stCondLst>
                                            <p:cond delay="0"/>
                                          </p:stCondLst>
                                        </p:cTn>
                                        <p:tgtEl>
                                          <p:spTgt spid="188426"/>
                                        </p:tgtEl>
                                        <p:attrNameLst>
                                          <p:attrName>style.visibility</p:attrName>
                                        </p:attrNameLst>
                                      </p:cBhvr>
                                      <p:to>
                                        <p:strVal val="visible"/>
                                      </p:to>
                                    </p:set>
                                    <p:animEffect transition="in" filter="wipe(up)">
                                      <p:cBhvr>
                                        <p:cTn id="20" dur="3000"/>
                                        <p:tgtEl>
                                          <p:spTgt spid="188426"/>
                                        </p:tgtEl>
                                      </p:cBhvr>
                                    </p:animEffect>
                                  </p:childTnLst>
                                </p:cTn>
                              </p:par>
                            </p:childTnLst>
                          </p:cTn>
                        </p:par>
                        <p:par>
                          <p:cTn id="21" fill="hold">
                            <p:stCondLst>
                              <p:cond delay="10000"/>
                            </p:stCondLst>
                            <p:childTnLst>
                              <p:par>
                                <p:cTn id="22" presetID="1" presetClass="entr" presetSubtype="0" fill="hold" grpId="1" nodeType="afterEffect">
                                  <p:stCondLst>
                                    <p:cond delay="0"/>
                                  </p:stCondLst>
                                  <p:childTnLst>
                                    <p:set>
                                      <p:cBhvr>
                                        <p:cTn id="23" dur="1" fill="hold">
                                          <p:stCondLst>
                                            <p:cond delay="0"/>
                                          </p:stCondLst>
                                        </p:cTn>
                                        <p:tgtEl>
                                          <p:spTgt spid="188424"/>
                                        </p:tgtEl>
                                        <p:attrNameLst>
                                          <p:attrName>style.visibility</p:attrName>
                                        </p:attrNameLst>
                                      </p:cBhvr>
                                      <p:to>
                                        <p:strVal val="visible"/>
                                      </p:to>
                                    </p:set>
                                  </p:childTnLst>
                                </p:cTn>
                              </p:par>
                            </p:childTnLst>
                          </p:cTn>
                        </p:par>
                        <p:par>
                          <p:cTn id="24" fill="hold">
                            <p:stCondLst>
                              <p:cond delay="10000"/>
                            </p:stCondLst>
                            <p:childTnLst>
                              <p:par>
                                <p:cTn id="25" presetID="6" presetClass="emph" presetSubtype="0" fill="hold" grpId="0" nodeType="afterEffect">
                                  <p:stCondLst>
                                    <p:cond delay="0"/>
                                  </p:stCondLst>
                                  <p:childTnLst>
                                    <p:animScale>
                                      <p:cBhvr>
                                        <p:cTn id="26" dur="2000" fill="hold"/>
                                        <p:tgtEl>
                                          <p:spTgt spid="188424"/>
                                        </p:tgtEl>
                                      </p:cBhvr>
                                      <p:by x="150000" y="150000"/>
                                    </p:animScale>
                                  </p:childTnLst>
                                  <p:subTnLst>
                                    <p:set>
                                      <p:cBhvr override="childStyle">
                                        <p:cTn dur="1" fill="hold" display="0" masterRel="nextClick" afterEffect="1"/>
                                        <p:tgtEl>
                                          <p:spTgt spid="188424"/>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8425"/>
                                        </p:tgtEl>
                                        <p:attrNameLst>
                                          <p:attrName>style.visibility</p:attrName>
                                        </p:attrNameLst>
                                      </p:cBhvr>
                                      <p:to>
                                        <p:strVal val="visible"/>
                                      </p:to>
                                    </p:set>
                                    <p:animEffect transition="in" filter="wipe(left)">
                                      <p:cBhvr>
                                        <p:cTn id="33" dur="5000"/>
                                        <p:tgtEl>
                                          <p:spTgt spid="188425"/>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8427"/>
                                        </p:tgtEl>
                                        <p:attrNameLst>
                                          <p:attrName>style.visibility</p:attrName>
                                        </p:attrNameLst>
                                      </p:cBhvr>
                                      <p:to>
                                        <p:strVal val="visible"/>
                                      </p:to>
                                    </p:set>
                                    <p:animEffect transition="in" filter="wipe(down)">
                                      <p:cBhvr>
                                        <p:cTn id="40" dur="3000"/>
                                        <p:tgtEl>
                                          <p:spTgt spid="188427"/>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3000"/>
                            </p:stCondLst>
                            <p:childTnLst>
                              <p:par>
                                <p:cTn id="44" presetID="22" presetClass="entr" presetSubtype="8" fill="hold" grpId="0" nodeType="afterEffect">
                                  <p:stCondLst>
                                    <p:cond delay="1000"/>
                                  </p:stCondLst>
                                  <p:childTnLst>
                                    <p:set>
                                      <p:cBhvr>
                                        <p:cTn id="45" dur="1" fill="hold">
                                          <p:stCondLst>
                                            <p:cond delay="0"/>
                                          </p:stCondLst>
                                        </p:cTn>
                                        <p:tgtEl>
                                          <p:spTgt spid="188428"/>
                                        </p:tgtEl>
                                        <p:attrNameLst>
                                          <p:attrName>style.visibility</p:attrName>
                                        </p:attrNameLst>
                                      </p:cBhvr>
                                      <p:to>
                                        <p:strVal val="visible"/>
                                      </p:to>
                                    </p:set>
                                    <p:animEffect transition="in" filter="wipe(left)">
                                      <p:cBhvr>
                                        <p:cTn id="46" dur="3000"/>
                                        <p:tgtEl>
                                          <p:spTgt spid="1884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8429"/>
                                        </p:tgtEl>
                                        <p:attrNameLst>
                                          <p:attrName>style.visibility</p:attrName>
                                        </p:attrNameLst>
                                      </p:cBhvr>
                                      <p:to>
                                        <p:strVal val="visible"/>
                                      </p:to>
                                    </p:set>
                                    <p:animEffect transition="in" filter="wipe(left)">
                                      <p:cBhvr>
                                        <p:cTn id="51" dur="3000"/>
                                        <p:tgtEl>
                                          <p:spTgt spid="188429"/>
                                        </p:tgtEl>
                                      </p:cBhvr>
                                    </p:animEffect>
                                  </p:child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0"/>
                                          </p:stCondLst>
                                        </p:cTn>
                                        <p:tgtEl>
                                          <p:spTgt spid="188430"/>
                                        </p:tgtEl>
                                        <p:attrNameLst>
                                          <p:attrName>style.visibility</p:attrName>
                                        </p:attrNameLst>
                                      </p:cBhvr>
                                      <p:to>
                                        <p:strVal val="visible"/>
                                      </p:to>
                                    </p:set>
                                  </p:childTnLst>
                                  <p:subTnLst>
                                    <p:set>
                                      <p:cBhvr override="childStyle">
                                        <p:cTn dur="1" fill="hold" display="0" masterRel="nextClick" afterEffect="1"/>
                                        <p:tgtEl>
                                          <p:spTgt spid="188430"/>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57" presetID="1" presetClass="exit" presetSubtype="0" fill="hold" grpId="1" nodeType="with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2000"/>
                                        <p:tgtEl>
                                          <p:spTgt spid="188426"/>
                                        </p:tgtEl>
                                      </p:cBhvr>
                                    </p:animEffect>
                                    <p:set>
                                      <p:cBhvr>
                                        <p:cTn id="63" dur="1" fill="hold">
                                          <p:stCondLst>
                                            <p:cond delay="1999"/>
                                          </p:stCondLst>
                                        </p:cTn>
                                        <p:tgtEl>
                                          <p:spTgt spid="18842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188423"/>
                                        </p:tgtEl>
                                      </p:cBhvr>
                                    </p:animEffect>
                                    <p:set>
                                      <p:cBhvr>
                                        <p:cTn id="66" dur="1" fill="hold">
                                          <p:stCondLst>
                                            <p:cond delay="1999"/>
                                          </p:stCondLst>
                                        </p:cTn>
                                        <p:tgtEl>
                                          <p:spTgt spid="188423"/>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188427"/>
                                        </p:tgtEl>
                                      </p:cBhvr>
                                    </p:animEffect>
                                    <p:set>
                                      <p:cBhvr>
                                        <p:cTn id="69" dur="1" fill="hold">
                                          <p:stCondLst>
                                            <p:cond delay="1999"/>
                                          </p:stCondLst>
                                        </p:cTn>
                                        <p:tgtEl>
                                          <p:spTgt spid="188427"/>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188425"/>
                                        </p:tgtEl>
                                      </p:cBhvr>
                                    </p:animEffect>
                                    <p:set>
                                      <p:cBhvr>
                                        <p:cTn id="72" dur="1" fill="hold">
                                          <p:stCondLst>
                                            <p:cond delay="1999"/>
                                          </p:stCondLst>
                                        </p:cTn>
                                        <p:tgtEl>
                                          <p:spTgt spid="18842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188429"/>
                                        </p:tgtEl>
                                      </p:cBhvr>
                                    </p:animEffect>
                                    <p:set>
                                      <p:cBhvr>
                                        <p:cTn id="75" dur="1" fill="hold">
                                          <p:stCondLst>
                                            <p:cond delay="1999"/>
                                          </p:stCondLst>
                                        </p:cTn>
                                        <p:tgtEl>
                                          <p:spTgt spid="18842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188428"/>
                                        </p:tgtEl>
                                      </p:cBhvr>
                                    </p:animEffect>
                                    <p:set>
                                      <p:cBhvr>
                                        <p:cTn id="78" dur="1" fill="hold">
                                          <p:stCondLst>
                                            <p:cond delay="1999"/>
                                          </p:stCondLst>
                                        </p:cTn>
                                        <p:tgtEl>
                                          <p:spTgt spid="188428"/>
                                        </p:tgtEl>
                                        <p:attrNameLst>
                                          <p:attrName>style.visibility</p:attrName>
                                        </p:attrNameLst>
                                      </p:cBhvr>
                                      <p:to>
                                        <p:strVal val="hidden"/>
                                      </p:to>
                                    </p:set>
                                  </p:childTnLst>
                                </p:cTn>
                              </p:par>
                            </p:childTnLst>
                          </p:cTn>
                        </p:par>
                        <p:par>
                          <p:cTn id="79" fill="hold">
                            <p:stCondLst>
                              <p:cond delay="2000"/>
                            </p:stCondLst>
                            <p:childTnLst>
                              <p:par>
                                <p:cTn id="80" presetID="22" presetClass="entr" presetSubtype="4" fill="hold" grpId="0" nodeType="afterEffect">
                                  <p:stCondLst>
                                    <p:cond delay="0"/>
                                  </p:stCondLst>
                                  <p:childTnLst>
                                    <p:set>
                                      <p:cBhvr>
                                        <p:cTn id="81" dur="1" fill="hold">
                                          <p:stCondLst>
                                            <p:cond delay="0"/>
                                          </p:stCondLst>
                                        </p:cTn>
                                        <p:tgtEl>
                                          <p:spTgt spid="188431"/>
                                        </p:tgtEl>
                                        <p:attrNameLst>
                                          <p:attrName>style.visibility</p:attrName>
                                        </p:attrNameLst>
                                      </p:cBhvr>
                                      <p:to>
                                        <p:strVal val="visible"/>
                                      </p:to>
                                    </p:set>
                                    <p:animEffect transition="in" filter="wipe(down)">
                                      <p:cBhvr>
                                        <p:cTn id="82" dur="3000"/>
                                        <p:tgtEl>
                                          <p:spTgt spid="188431"/>
                                        </p:tgtEl>
                                      </p:cBhvr>
                                    </p:animEffect>
                                  </p:childTnLst>
                                </p:cTn>
                              </p:par>
                            </p:childTnLst>
                          </p:cTn>
                        </p:par>
                        <p:par>
                          <p:cTn id="83" fill="hold">
                            <p:stCondLst>
                              <p:cond delay="5000"/>
                            </p:stCondLst>
                            <p:childTnLst>
                              <p:par>
                                <p:cTn id="84" presetID="22" presetClass="entr" presetSubtype="8" fill="hold" grpId="0" nodeType="afterEffect">
                                  <p:stCondLst>
                                    <p:cond delay="1500"/>
                                  </p:stCondLst>
                                  <p:childTnLst>
                                    <p:set>
                                      <p:cBhvr>
                                        <p:cTn id="85" dur="1" fill="hold">
                                          <p:stCondLst>
                                            <p:cond delay="0"/>
                                          </p:stCondLst>
                                        </p:cTn>
                                        <p:tgtEl>
                                          <p:spTgt spid="188432"/>
                                        </p:tgtEl>
                                        <p:attrNameLst>
                                          <p:attrName>style.visibility</p:attrName>
                                        </p:attrNameLst>
                                      </p:cBhvr>
                                      <p:to>
                                        <p:strVal val="visible"/>
                                      </p:to>
                                    </p:set>
                                    <p:animEffect transition="in" filter="wipe(left)">
                                      <p:cBhvr>
                                        <p:cTn id="86" dur="3000"/>
                                        <p:tgtEl>
                                          <p:spTgt spid="188432"/>
                                        </p:tgtEl>
                                      </p:cBhvr>
                                    </p:animEffect>
                                  </p:childTnLst>
                                </p:cTn>
                              </p:par>
                              <p:par>
                                <p:cTn id="87" presetID="1"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animBg="1"/>
      <p:bldP spid="188423" grpId="0" animBg="1"/>
      <p:bldP spid="188423" grpId="1" animBg="1"/>
      <p:bldP spid="188424" grpId="0" animBg="1"/>
      <p:bldP spid="188424" grpId="1" animBg="1"/>
      <p:bldP spid="188425" grpId="0" animBg="1"/>
      <p:bldP spid="188425" grpId="1" animBg="1"/>
      <p:bldP spid="188426" grpId="0" animBg="1"/>
      <p:bldP spid="188426" grpId="1" animBg="1"/>
      <p:bldP spid="188427" grpId="0" animBg="1"/>
      <p:bldP spid="188427" grpId="1" animBg="1"/>
      <p:bldP spid="188428" grpId="0" animBg="1"/>
      <p:bldP spid="188428" grpId="1" animBg="1"/>
      <p:bldP spid="188429" grpId="0" animBg="1"/>
      <p:bldP spid="188429" grpId="1" animBg="1"/>
      <p:bldP spid="188430" grpId="0" animBg="1"/>
      <p:bldP spid="188431" grpId="0" animBg="1"/>
      <p:bldP spid="188432" grpId="0" animBg="1"/>
      <p:bldP spid="17" grpId="0" animBg="1"/>
      <p:bldP spid="18" grpId="0" animBg="1"/>
      <p:bldP spid="19" grpId="0" animBg="1"/>
      <p:bldP spid="19" grpId="1"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subTitle" idx="1"/>
          </p:nvPr>
        </p:nvSpPr>
        <p:spPr>
          <a:xfrm>
            <a:off x="179388" y="908050"/>
            <a:ext cx="8785225" cy="5113338"/>
          </a:xfrm>
        </p:spPr>
        <p:txBody>
          <a:bodyPr/>
          <a:lstStyle/>
          <a:p>
            <a:pPr marL="533400" indent="-533400" eaLnBrk="1" hangingPunct="1">
              <a:spcBef>
                <a:spcPct val="50000"/>
              </a:spcBef>
              <a:buClr>
                <a:srgbClr val="FFFF66"/>
              </a:buClr>
              <a:buFont typeface="Wingdings" pitchFamily="2" charset="2"/>
              <a:buChar char="v"/>
              <a:defRPr/>
            </a:pPr>
            <a:r>
              <a:rPr lang="en-AU" sz="3200" b="0" dirty="0" err="1" smtClean="0">
                <a:ln w="19050">
                  <a:solidFill>
                    <a:schemeClr val="tx1"/>
                  </a:solidFill>
                </a:ln>
                <a:solidFill>
                  <a:srgbClr val="FF0066"/>
                </a:solidFill>
                <a:latin typeface="Arial Black" pitchFamily="34" charset="0"/>
              </a:rPr>
              <a:t>Zebah</a:t>
            </a:r>
            <a:r>
              <a:rPr lang="en-AU" sz="3200" dirty="0" smtClean="0"/>
              <a:t> – “to slaughter a sacrifice”.</a:t>
            </a:r>
          </a:p>
          <a:p>
            <a:pPr marL="533400" indent="-533400" eaLnBrk="1" hangingPunct="1">
              <a:spcBef>
                <a:spcPct val="50000"/>
              </a:spcBef>
              <a:buClr>
                <a:srgbClr val="FFFF66"/>
              </a:buClr>
              <a:buFont typeface="Wingdings" pitchFamily="2" charset="2"/>
              <a:buChar char="v"/>
              <a:defRPr/>
            </a:pPr>
            <a:r>
              <a:rPr lang="en-AU" sz="3200" b="0" dirty="0" err="1" smtClean="0">
                <a:ln>
                  <a:solidFill>
                    <a:schemeClr val="tx1"/>
                  </a:solidFill>
                </a:ln>
                <a:solidFill>
                  <a:schemeClr val="hlink"/>
                </a:solidFill>
                <a:latin typeface="Arial Black" pitchFamily="34" charset="0"/>
              </a:rPr>
              <a:t>Zalmunna</a:t>
            </a:r>
            <a:r>
              <a:rPr lang="en-AU" sz="3200" dirty="0" smtClean="0"/>
              <a:t> – “shade has been denied”.</a:t>
            </a:r>
          </a:p>
          <a:p>
            <a:pPr marL="533400" indent="-533400" eaLnBrk="1" hangingPunct="1">
              <a:spcBef>
                <a:spcPct val="50000"/>
              </a:spcBef>
              <a:buClr>
                <a:srgbClr val="FFFF66"/>
              </a:buClr>
              <a:buFont typeface="Wingdings" pitchFamily="2" charset="2"/>
              <a:buChar char="v"/>
              <a:defRPr/>
            </a:pPr>
            <a:r>
              <a:rPr lang="en-AU" sz="3200" dirty="0" smtClean="0"/>
              <a:t>Long pursuit associated with the purging and judgement of Jews living east of Jordan (outside of the Land).</a:t>
            </a:r>
          </a:p>
          <a:p>
            <a:pPr marL="533400" indent="-533400" eaLnBrk="1" hangingPunct="1">
              <a:spcBef>
                <a:spcPct val="50000"/>
              </a:spcBef>
              <a:buClr>
                <a:srgbClr val="FFFF66"/>
              </a:buClr>
              <a:buFont typeface="Wingdings" pitchFamily="2" charset="2"/>
              <a:buChar char="v"/>
              <a:defRPr/>
            </a:pPr>
            <a:r>
              <a:rPr lang="en-AU" sz="3200" dirty="0" err="1" smtClean="0"/>
              <a:t>Zebah</a:t>
            </a:r>
            <a:r>
              <a:rPr lang="en-AU" sz="3200" dirty="0" smtClean="0"/>
              <a:t> and </a:t>
            </a:r>
            <a:r>
              <a:rPr lang="en-AU" sz="3200" dirty="0" err="1" smtClean="0"/>
              <a:t>Zalmunna</a:t>
            </a:r>
            <a:r>
              <a:rPr lang="en-AU" sz="3200" dirty="0" smtClean="0"/>
              <a:t> represent Catholic rebellion to the rule of Christ over a period of 40 years – </a:t>
            </a:r>
            <a:r>
              <a:rPr lang="en-AU" sz="3200" dirty="0" smtClean="0">
                <a:ln w="22225">
                  <a:solidFill>
                    <a:schemeClr val="tx1"/>
                  </a:solidFill>
                </a:ln>
                <a:solidFill>
                  <a:srgbClr val="FF0000"/>
                </a:solidFill>
              </a:rPr>
              <a:t>Ps. 2; 83</a:t>
            </a:r>
            <a:r>
              <a:rPr lang="en-AU" sz="3200" dirty="0" smtClean="0"/>
              <a:t>.</a:t>
            </a:r>
          </a:p>
        </p:txBody>
      </p:sp>
      <p:sp>
        <p:nvSpPr>
          <p:cNvPr id="189443" name="Rectangle 3"/>
          <p:cNvSpPr>
            <a:spLocks noGrp="1" noChangeArrowheads="1"/>
          </p:cNvSpPr>
          <p:nvPr>
            <p:ph type="ctrTitle"/>
          </p:nvPr>
        </p:nvSpPr>
        <p:spPr>
          <a:xfrm>
            <a:off x="0" y="41565"/>
            <a:ext cx="9144000" cy="908050"/>
          </a:xfrm>
        </p:spPr>
        <p:txBody>
          <a:bodyPr/>
          <a:lstStyle/>
          <a:p>
            <a:pPr eaLnBrk="1" hangingPunct="1">
              <a:defRPr/>
            </a:pPr>
            <a:r>
              <a:rPr lang="en-AU" sz="4000" dirty="0" smtClean="0"/>
              <a:t>The pursuit of </a:t>
            </a:r>
            <a:r>
              <a:rPr lang="en-AU" sz="4000" dirty="0" err="1" smtClean="0"/>
              <a:t>Zebah</a:t>
            </a:r>
            <a:r>
              <a:rPr lang="en-AU" sz="4000" dirty="0" smtClean="0"/>
              <a:t> and </a:t>
            </a:r>
            <a:r>
              <a:rPr lang="en-AU" sz="4000" dirty="0" err="1" smtClean="0"/>
              <a:t>Zalmunna</a:t>
            </a:r>
            <a:endParaRPr lang="en-AU" sz="4000" dirty="0" smtClean="0"/>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44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944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94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ph/>
          </p:nvPr>
        </p:nvGraphicFramePr>
        <p:xfrm>
          <a:off x="107950" y="398463"/>
          <a:ext cx="8921750" cy="5983287"/>
        </p:xfrm>
        <a:graphic>
          <a:graphicData uri="http://schemas.openxmlformats.org/presentationml/2006/ole">
            <p:oleObj spid="_x0000_s41986" name="CorelDRAW! Graphic" r:id="rId3" imgW="9139320" imgH="6129000" progId="">
              <p:embed/>
            </p:oleObj>
          </a:graphicData>
        </a:graphic>
      </p:graphicFrame>
      <p:sp>
        <p:nvSpPr>
          <p:cNvPr id="6148" name="AutoShape 3"/>
          <p:cNvSpPr>
            <a:spLocks noChangeArrowheads="1"/>
          </p:cNvSpPr>
          <p:nvPr/>
        </p:nvSpPr>
        <p:spPr bwMode="auto">
          <a:xfrm>
            <a:off x="1763713" y="2492375"/>
            <a:ext cx="792162" cy="720725"/>
          </a:xfrm>
          <a:prstGeom prst="irregularSeal2">
            <a:avLst/>
          </a:prstGeom>
          <a:gradFill rotWithShape="1">
            <a:gsLst>
              <a:gs pos="0">
                <a:srgbClr val="FFFF00"/>
              </a:gs>
              <a:gs pos="100000">
                <a:srgbClr val="FF0000"/>
              </a:gs>
            </a:gsLst>
            <a:path path="shape">
              <a:fillToRect l="50000" t="50000" r="50000" b="50000"/>
            </a:path>
          </a:gradFill>
          <a:ln w="9525" algn="ctr">
            <a:solidFill>
              <a:srgbClr val="FF0000"/>
            </a:solidFill>
            <a:miter lim="800000"/>
            <a:headEnd/>
            <a:tailEnd/>
          </a:ln>
        </p:spPr>
        <p:txBody>
          <a:bodyPr wrap="none" anchor="ctr"/>
          <a:lstStyle/>
          <a:p>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subTitle" idx="1"/>
          </p:nvPr>
        </p:nvSpPr>
        <p:spPr>
          <a:xfrm>
            <a:off x="151678" y="764704"/>
            <a:ext cx="8812810" cy="5616624"/>
          </a:xfrm>
        </p:spPr>
        <p:txBody>
          <a:bodyPr/>
          <a:lstStyle/>
          <a:p>
            <a:pPr marL="533400" indent="-533400" eaLnBrk="1" hangingPunct="1">
              <a:lnSpc>
                <a:spcPct val="90000"/>
              </a:lnSpc>
              <a:spcBef>
                <a:spcPts val="0"/>
              </a:spcBef>
              <a:spcAft>
                <a:spcPts val="600"/>
              </a:spcAft>
              <a:buClr>
                <a:srgbClr val="FFFF66"/>
              </a:buClr>
              <a:buFont typeface="Wingdings" pitchFamily="2" charset="2"/>
              <a:buChar char="v"/>
              <a:defRPr/>
            </a:pPr>
            <a:r>
              <a:rPr lang="en-AU" sz="3200" dirty="0" smtClean="0"/>
              <a:t>Both places named by Jacob returning from exile outside the Promised Land – </a:t>
            </a:r>
            <a:r>
              <a:rPr lang="en-AU" sz="3200" dirty="0" smtClean="0">
                <a:ln w="22225">
                  <a:solidFill>
                    <a:schemeClr val="tx1"/>
                  </a:solidFill>
                </a:ln>
                <a:solidFill>
                  <a:srgbClr val="FF0000"/>
                </a:solidFill>
              </a:rPr>
              <a:t>Gen. 32:30; 33:17</a:t>
            </a:r>
            <a:r>
              <a:rPr lang="en-AU" sz="3200" dirty="0" smtClean="0"/>
              <a:t>.</a:t>
            </a:r>
          </a:p>
          <a:p>
            <a:pPr marL="533400" indent="-533400" eaLnBrk="1" hangingPunct="1">
              <a:lnSpc>
                <a:spcPct val="90000"/>
              </a:lnSpc>
              <a:spcBef>
                <a:spcPts val="0"/>
              </a:spcBef>
              <a:spcAft>
                <a:spcPts val="600"/>
              </a:spcAft>
              <a:buClr>
                <a:srgbClr val="FFFF66"/>
              </a:buClr>
              <a:buFont typeface="Wingdings" pitchFamily="2" charset="2"/>
              <a:buChar char="v"/>
              <a:defRPr/>
            </a:pPr>
            <a:r>
              <a:rPr lang="en-AU" sz="3200" b="0" dirty="0" err="1" smtClean="0">
                <a:solidFill>
                  <a:srgbClr val="00FF00"/>
                </a:solidFill>
                <a:latin typeface="Arial Black" pitchFamily="34" charset="0"/>
              </a:rPr>
              <a:t>Penuel</a:t>
            </a:r>
            <a:r>
              <a:rPr lang="en-AU" sz="3200" dirty="0" smtClean="0"/>
              <a:t> memorialised Jacob’s wrestling with the angel and became the basis of prophecies of the return of Israel – </a:t>
            </a:r>
            <a:r>
              <a:rPr lang="en-AU" sz="3200" dirty="0" smtClean="0">
                <a:ln w="22225">
                  <a:solidFill>
                    <a:schemeClr val="tx1"/>
                  </a:solidFill>
                </a:ln>
                <a:solidFill>
                  <a:srgbClr val="FF0000"/>
                </a:solidFill>
              </a:rPr>
              <a:t>Mic. 4:6-7; Zeph. 3:19</a:t>
            </a:r>
            <a:r>
              <a:rPr lang="en-AU" sz="3200" dirty="0" smtClean="0"/>
              <a:t>.</a:t>
            </a:r>
          </a:p>
          <a:p>
            <a:pPr marL="533400" indent="-533400" eaLnBrk="1" hangingPunct="1">
              <a:lnSpc>
                <a:spcPct val="90000"/>
              </a:lnSpc>
              <a:spcBef>
                <a:spcPts val="0"/>
              </a:spcBef>
              <a:spcAft>
                <a:spcPts val="600"/>
              </a:spcAft>
              <a:buClr>
                <a:srgbClr val="FFFF66"/>
              </a:buClr>
              <a:buFont typeface="Wingdings" pitchFamily="2" charset="2"/>
              <a:buChar char="v"/>
              <a:defRPr/>
            </a:pPr>
            <a:r>
              <a:rPr lang="en-AU" sz="3200" b="0" dirty="0" smtClean="0">
                <a:ln>
                  <a:solidFill>
                    <a:schemeClr val="tx1"/>
                  </a:solidFill>
                </a:ln>
                <a:solidFill>
                  <a:srgbClr val="FF9900"/>
                </a:solidFill>
                <a:latin typeface="Arial Black" pitchFamily="34" charset="0"/>
              </a:rPr>
              <a:t>Succoth</a:t>
            </a:r>
            <a:r>
              <a:rPr lang="en-AU" sz="3200" dirty="0" smtClean="0">
                <a:ln>
                  <a:solidFill>
                    <a:schemeClr val="tx1"/>
                  </a:solidFill>
                </a:ln>
              </a:rPr>
              <a:t> </a:t>
            </a:r>
            <a:r>
              <a:rPr lang="en-AU" sz="3200" dirty="0" smtClean="0"/>
              <a:t>was named because Jacob erected booths for his family – a flimsy, temporary structure, a booth spoke of reliance on God – </a:t>
            </a:r>
            <a:r>
              <a:rPr lang="en-AU" sz="3200" dirty="0" smtClean="0">
                <a:ln w="22225">
                  <a:solidFill>
                    <a:schemeClr val="tx1"/>
                  </a:solidFill>
                </a:ln>
                <a:solidFill>
                  <a:srgbClr val="FF0000"/>
                </a:solidFill>
              </a:rPr>
              <a:t>Ps. 27:5; 31:20</a:t>
            </a:r>
            <a:r>
              <a:rPr lang="en-AU" sz="3200" dirty="0" smtClean="0"/>
              <a:t>;</a:t>
            </a:r>
            <a:r>
              <a:rPr lang="en-AU" sz="3200" dirty="0" smtClean="0">
                <a:solidFill>
                  <a:srgbClr val="FF0000"/>
                </a:solidFill>
                <a:effectLst>
                  <a:outerShdw blurRad="38100" dist="38100" dir="2700000" algn="tl">
                    <a:srgbClr val="FFFFFF"/>
                  </a:outerShdw>
                </a:effectLst>
              </a:rPr>
              <a:t> </a:t>
            </a:r>
            <a:r>
              <a:rPr lang="en-AU" sz="3200" dirty="0" smtClean="0"/>
              <a:t>and redemption -</a:t>
            </a:r>
            <a:r>
              <a:rPr lang="en-AU" sz="3200" dirty="0" smtClean="0">
                <a:solidFill>
                  <a:srgbClr val="FF0000"/>
                </a:solidFill>
                <a:effectLst>
                  <a:outerShdw blurRad="38100" dist="38100" dir="2700000" algn="tl">
                    <a:srgbClr val="FFFFFF"/>
                  </a:outerShdw>
                </a:effectLst>
              </a:rPr>
              <a:t> </a:t>
            </a:r>
            <a:r>
              <a:rPr lang="en-AU" sz="3200" dirty="0" smtClean="0">
                <a:ln w="22225">
                  <a:solidFill>
                    <a:schemeClr val="tx1"/>
                  </a:solidFill>
                </a:ln>
                <a:solidFill>
                  <a:srgbClr val="FF0000"/>
                </a:solidFill>
              </a:rPr>
              <a:t>Lev. 23:42-43</a:t>
            </a:r>
            <a:r>
              <a:rPr lang="en-AU" sz="3200" dirty="0" smtClean="0"/>
              <a:t>.</a:t>
            </a:r>
          </a:p>
        </p:txBody>
      </p:sp>
      <p:sp>
        <p:nvSpPr>
          <p:cNvPr id="191491" name="Rectangle 3"/>
          <p:cNvSpPr>
            <a:spLocks noGrp="1" noChangeArrowheads="1"/>
          </p:cNvSpPr>
          <p:nvPr>
            <p:ph type="ctrTitle"/>
          </p:nvPr>
        </p:nvSpPr>
        <p:spPr>
          <a:xfrm>
            <a:off x="0" y="103450"/>
            <a:ext cx="9144000" cy="765175"/>
          </a:xfrm>
        </p:spPr>
        <p:txBody>
          <a:bodyPr/>
          <a:lstStyle/>
          <a:p>
            <a:pPr eaLnBrk="1" hangingPunct="1">
              <a:defRPr/>
            </a:pPr>
            <a:r>
              <a:rPr lang="en-AU" sz="4400" dirty="0" smtClean="0"/>
              <a:t>Succoth and </a:t>
            </a:r>
            <a:r>
              <a:rPr lang="en-AU" sz="4400" dirty="0" err="1" smtClean="0"/>
              <a:t>Penuel</a:t>
            </a:r>
            <a:endParaRPr lang="en-AU" sz="4400" dirty="0" smtClean="0"/>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1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subTitle" idx="1"/>
          </p:nvPr>
        </p:nvSpPr>
        <p:spPr>
          <a:xfrm>
            <a:off x="179388" y="849797"/>
            <a:ext cx="8785225" cy="5329362"/>
          </a:xfrm>
        </p:spPr>
        <p:txBody>
          <a:bodyPr/>
          <a:lstStyle/>
          <a:p>
            <a:pPr marL="533400" indent="-533400" eaLnBrk="1" hangingPunct="1">
              <a:spcBef>
                <a:spcPts val="0"/>
              </a:spcBef>
              <a:spcAft>
                <a:spcPts val="600"/>
              </a:spcAft>
              <a:buClr>
                <a:srgbClr val="FFFF66"/>
              </a:buClr>
              <a:buFont typeface="Wingdings" pitchFamily="2" charset="2"/>
              <a:buChar char="v"/>
              <a:defRPr/>
            </a:pPr>
            <a:r>
              <a:rPr lang="en-AU" sz="3200" dirty="0" smtClean="0"/>
              <a:t>Ephraim’s gleanings in war – </a:t>
            </a:r>
            <a:r>
              <a:rPr lang="en-AU" sz="3200" dirty="0" smtClean="0">
                <a:ln w="22225">
                  <a:solidFill>
                    <a:schemeClr val="tx1"/>
                  </a:solidFill>
                </a:ln>
                <a:solidFill>
                  <a:srgbClr val="FF0000"/>
                </a:solidFill>
              </a:rPr>
              <a:t>Vv.1-3</a:t>
            </a:r>
            <a:r>
              <a:rPr lang="en-AU" sz="3200" dirty="0" smtClean="0">
                <a:ln w="22225">
                  <a:solidFill>
                    <a:schemeClr val="tx1"/>
                  </a:solidFill>
                </a:ln>
              </a:rPr>
              <a:t> </a:t>
            </a:r>
            <a:r>
              <a:rPr lang="en-AU" sz="3200" dirty="0" smtClean="0"/>
              <a:t>(</a:t>
            </a:r>
            <a:r>
              <a:rPr lang="en-AU" sz="3200" dirty="0" smtClean="0">
                <a:ln w="22225">
                  <a:solidFill>
                    <a:schemeClr val="tx1"/>
                  </a:solidFill>
                </a:ln>
                <a:solidFill>
                  <a:srgbClr val="FF0000"/>
                </a:solidFill>
              </a:rPr>
              <a:t>Zech. 9</a:t>
            </a:r>
            <a:r>
              <a:rPr lang="en-AU" sz="3200" dirty="0" smtClean="0"/>
              <a:t>).</a:t>
            </a:r>
          </a:p>
          <a:p>
            <a:pPr marL="533400" indent="-533400" eaLnBrk="1" hangingPunct="1">
              <a:spcBef>
                <a:spcPts val="0"/>
              </a:spcBef>
              <a:spcAft>
                <a:spcPts val="600"/>
              </a:spcAft>
              <a:buClr>
                <a:srgbClr val="FFFF66"/>
              </a:buClr>
              <a:buFont typeface="Wingdings" pitchFamily="2" charset="2"/>
              <a:buChar char="v"/>
              <a:defRPr/>
            </a:pPr>
            <a:r>
              <a:rPr lang="en-AU" sz="3200" dirty="0" smtClean="0"/>
              <a:t>Gideon seeks cooperation of Jews outside the Land – </a:t>
            </a:r>
            <a:r>
              <a:rPr lang="en-AU" sz="3200" dirty="0" smtClean="0">
                <a:ln w="22225">
                  <a:solidFill>
                    <a:schemeClr val="tx1"/>
                  </a:solidFill>
                </a:ln>
                <a:solidFill>
                  <a:srgbClr val="FF0000"/>
                </a:solidFill>
              </a:rPr>
              <a:t>Vv.4-5 </a:t>
            </a:r>
            <a:r>
              <a:rPr lang="en-AU" sz="3200" dirty="0" smtClean="0"/>
              <a:t>(</a:t>
            </a:r>
            <a:r>
              <a:rPr lang="en-AU" sz="3200" dirty="0" smtClean="0">
                <a:ln w="22225">
                  <a:solidFill>
                    <a:schemeClr val="tx1"/>
                  </a:solidFill>
                </a:ln>
                <a:solidFill>
                  <a:srgbClr val="FF0000"/>
                </a:solidFill>
              </a:rPr>
              <a:t>Isa. 11:11-12</a:t>
            </a:r>
            <a:r>
              <a:rPr lang="en-AU" sz="3200" dirty="0" smtClean="0"/>
              <a:t>).</a:t>
            </a:r>
          </a:p>
          <a:p>
            <a:pPr marL="533400" indent="-533400" eaLnBrk="1" hangingPunct="1">
              <a:spcBef>
                <a:spcPts val="0"/>
              </a:spcBef>
              <a:spcAft>
                <a:spcPts val="600"/>
              </a:spcAft>
              <a:buClr>
                <a:srgbClr val="FFFF66"/>
              </a:buClr>
              <a:buFont typeface="Wingdings" pitchFamily="2" charset="2"/>
              <a:buChar char="v"/>
              <a:defRPr/>
            </a:pPr>
            <a:r>
              <a:rPr lang="en-AU" sz="3200" dirty="0" smtClean="0"/>
              <a:t>Rebels purged in the wilderness – </a:t>
            </a:r>
            <a:r>
              <a:rPr lang="en-AU" sz="3200" dirty="0" smtClean="0">
                <a:ln w="22225">
                  <a:solidFill>
                    <a:schemeClr val="tx1"/>
                  </a:solidFill>
                </a:ln>
                <a:solidFill>
                  <a:srgbClr val="FF0000"/>
                </a:solidFill>
              </a:rPr>
              <a:t>Vv.6-7</a:t>
            </a:r>
            <a:r>
              <a:rPr lang="en-AU" sz="3200" dirty="0" smtClean="0">
                <a:ln>
                  <a:solidFill>
                    <a:schemeClr val="tx1"/>
                  </a:solidFill>
                </a:ln>
                <a:solidFill>
                  <a:srgbClr val="FF0000"/>
                </a:solidFill>
                <a:effectLst>
                  <a:outerShdw blurRad="38100" dist="38100" dir="2700000" algn="tl">
                    <a:srgbClr val="FFFFFF"/>
                  </a:outerShdw>
                </a:effectLst>
              </a:rPr>
              <a:t>; </a:t>
            </a:r>
            <a:r>
              <a:rPr lang="en-AU" sz="3200" dirty="0" smtClean="0">
                <a:ln w="22225">
                  <a:solidFill>
                    <a:schemeClr val="tx1"/>
                  </a:solidFill>
                </a:ln>
                <a:solidFill>
                  <a:srgbClr val="FF0000"/>
                </a:solidFill>
              </a:rPr>
              <a:t>13-16</a:t>
            </a:r>
            <a:r>
              <a:rPr lang="en-AU" sz="3200" dirty="0" smtClean="0"/>
              <a:t> (</a:t>
            </a:r>
            <a:r>
              <a:rPr lang="en-AU" sz="3200" dirty="0" smtClean="0">
                <a:ln w="22225">
                  <a:solidFill>
                    <a:schemeClr val="tx1"/>
                  </a:solidFill>
                </a:ln>
                <a:solidFill>
                  <a:srgbClr val="FF0000"/>
                </a:solidFill>
              </a:rPr>
              <a:t>Ezek. 20:33-38</a:t>
            </a:r>
            <a:r>
              <a:rPr lang="en-AU" sz="3200" dirty="0" smtClean="0"/>
              <a:t>).</a:t>
            </a:r>
          </a:p>
          <a:p>
            <a:pPr marL="533400" indent="-533400" eaLnBrk="1" hangingPunct="1">
              <a:spcBef>
                <a:spcPts val="0"/>
              </a:spcBef>
              <a:spcAft>
                <a:spcPts val="600"/>
              </a:spcAft>
              <a:buClr>
                <a:srgbClr val="FFFF66"/>
              </a:buClr>
              <a:buFont typeface="Wingdings" pitchFamily="2" charset="2"/>
              <a:buChar char="v"/>
              <a:defRPr/>
            </a:pPr>
            <a:r>
              <a:rPr lang="en-AU" sz="3200" dirty="0" smtClean="0"/>
              <a:t>Jewish confidence in power and wealth broken – </a:t>
            </a:r>
            <a:r>
              <a:rPr lang="en-AU" sz="3200" dirty="0" smtClean="0">
                <a:ln w="22225">
                  <a:solidFill>
                    <a:schemeClr val="tx1"/>
                  </a:solidFill>
                </a:ln>
                <a:solidFill>
                  <a:srgbClr val="FF0000"/>
                </a:solidFill>
              </a:rPr>
              <a:t>Vv.8-9,17 </a:t>
            </a:r>
            <a:r>
              <a:rPr lang="en-AU" sz="3200" dirty="0" smtClean="0"/>
              <a:t>(</a:t>
            </a:r>
            <a:r>
              <a:rPr lang="en-AU" sz="3200" dirty="0" smtClean="0">
                <a:ln w="22225">
                  <a:solidFill>
                    <a:schemeClr val="tx1"/>
                  </a:solidFill>
                </a:ln>
                <a:solidFill>
                  <a:srgbClr val="FF0000"/>
                </a:solidFill>
              </a:rPr>
              <a:t>Hos. 2:14-19</a:t>
            </a:r>
            <a:r>
              <a:rPr lang="en-AU" sz="3200" dirty="0" smtClean="0"/>
              <a:t>).</a:t>
            </a:r>
          </a:p>
          <a:p>
            <a:pPr marL="533400" indent="-533400" eaLnBrk="1" hangingPunct="1">
              <a:spcBef>
                <a:spcPts val="0"/>
              </a:spcBef>
              <a:spcAft>
                <a:spcPts val="600"/>
              </a:spcAft>
              <a:buClr>
                <a:srgbClr val="FFFF66"/>
              </a:buClr>
              <a:buFont typeface="Wingdings" pitchFamily="2" charset="2"/>
              <a:buChar char="v"/>
              <a:defRPr/>
            </a:pPr>
            <a:r>
              <a:rPr lang="en-AU" sz="3200" dirty="0" smtClean="0"/>
              <a:t>Israel acknowledge a king – </a:t>
            </a:r>
            <a:r>
              <a:rPr lang="en-AU" sz="3200" dirty="0" smtClean="0">
                <a:ln w="22225">
                  <a:solidFill>
                    <a:schemeClr val="tx1"/>
                  </a:solidFill>
                </a:ln>
                <a:solidFill>
                  <a:srgbClr val="FF0000"/>
                </a:solidFill>
              </a:rPr>
              <a:t>V.22 </a:t>
            </a:r>
            <a:r>
              <a:rPr lang="en-AU" sz="3200" dirty="0" smtClean="0"/>
              <a:t>(</a:t>
            </a:r>
            <a:r>
              <a:rPr lang="en-AU" sz="3200" dirty="0" smtClean="0">
                <a:ln w="22225">
                  <a:solidFill>
                    <a:schemeClr val="tx1"/>
                  </a:solidFill>
                </a:ln>
                <a:solidFill>
                  <a:srgbClr val="FF0000"/>
                </a:solidFill>
              </a:rPr>
              <a:t>Ezek. 37:22-24</a:t>
            </a:r>
            <a:r>
              <a:rPr lang="en-AU" sz="3200" dirty="0" smtClean="0"/>
              <a:t>).</a:t>
            </a:r>
          </a:p>
        </p:txBody>
      </p:sp>
      <p:sp>
        <p:nvSpPr>
          <p:cNvPr id="192515" name="Rectangle 3"/>
          <p:cNvSpPr>
            <a:spLocks noGrp="1" noChangeArrowheads="1"/>
          </p:cNvSpPr>
          <p:nvPr>
            <p:ph type="ctrTitle"/>
          </p:nvPr>
        </p:nvSpPr>
        <p:spPr>
          <a:xfrm>
            <a:off x="0" y="90471"/>
            <a:ext cx="9144000" cy="818249"/>
          </a:xfrm>
        </p:spPr>
        <p:txBody>
          <a:bodyPr/>
          <a:lstStyle/>
          <a:p>
            <a:pPr eaLnBrk="1" hangingPunct="1">
              <a:defRPr/>
            </a:pPr>
            <a:r>
              <a:rPr lang="en-AU" sz="4400" dirty="0" smtClean="0"/>
              <a:t>The Second Exodus of Israel</a:t>
            </a:r>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2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subTitle" idx="1"/>
          </p:nvPr>
        </p:nvSpPr>
        <p:spPr>
          <a:xfrm>
            <a:off x="179388" y="842524"/>
            <a:ext cx="8785225" cy="3306555"/>
          </a:xfrm>
        </p:spPr>
        <p:txBody>
          <a:bodyPr/>
          <a:lstStyle/>
          <a:p>
            <a:pPr marL="533400" indent="-533400" eaLnBrk="1" hangingPunct="1">
              <a:spcBef>
                <a:spcPts val="0"/>
              </a:spcBef>
              <a:spcAft>
                <a:spcPts val="600"/>
              </a:spcAft>
              <a:buClr>
                <a:srgbClr val="FFFF66"/>
              </a:buClr>
              <a:buFont typeface="Wingdings" pitchFamily="2" charset="2"/>
              <a:buChar char="v"/>
              <a:defRPr/>
            </a:pPr>
            <a:r>
              <a:rPr lang="en-AU" sz="3200" dirty="0" smtClean="0"/>
              <a:t>A blessing from heaven – </a:t>
            </a:r>
            <a:r>
              <a:rPr lang="en-AU" sz="3200" dirty="0" smtClean="0">
                <a:ln w="22225">
                  <a:solidFill>
                    <a:schemeClr val="tx1"/>
                  </a:solidFill>
                </a:ln>
                <a:solidFill>
                  <a:srgbClr val="FF0000"/>
                </a:solidFill>
              </a:rPr>
              <a:t>Gen. 27:28; Deut. 33:13; Zech. 8:12; Ps. 133:3; Prov. 19:12; Hos. 14:5; Mic. 5:7</a:t>
            </a:r>
            <a:r>
              <a:rPr lang="en-AU" sz="3200" dirty="0" smtClean="0"/>
              <a:t>.</a:t>
            </a:r>
          </a:p>
          <a:p>
            <a:pPr marL="533400" indent="-533400" eaLnBrk="1" hangingPunct="1">
              <a:spcBef>
                <a:spcPts val="0"/>
              </a:spcBef>
              <a:spcAft>
                <a:spcPts val="600"/>
              </a:spcAft>
              <a:buClr>
                <a:srgbClr val="FFFF66"/>
              </a:buClr>
              <a:buFont typeface="Wingdings" pitchFamily="2" charset="2"/>
              <a:buChar char="v"/>
              <a:defRPr/>
            </a:pPr>
            <a:r>
              <a:rPr lang="en-AU" sz="3200" dirty="0" smtClean="0"/>
              <a:t>Represents </a:t>
            </a:r>
            <a:r>
              <a:rPr lang="en-AU" sz="3200" dirty="0" smtClean="0">
                <a:ln>
                  <a:solidFill>
                    <a:schemeClr val="tx1"/>
                  </a:solidFill>
                </a:ln>
                <a:solidFill>
                  <a:schemeClr val="hlink"/>
                </a:solidFill>
              </a:rPr>
              <a:t>God’s word</a:t>
            </a:r>
            <a:r>
              <a:rPr lang="en-AU" sz="3200" dirty="0" smtClean="0">
                <a:ln>
                  <a:solidFill>
                    <a:schemeClr val="tx1"/>
                  </a:solidFill>
                </a:ln>
              </a:rPr>
              <a:t> </a:t>
            </a:r>
            <a:r>
              <a:rPr lang="en-AU" sz="3200" dirty="0" smtClean="0"/>
              <a:t>– </a:t>
            </a:r>
            <a:r>
              <a:rPr lang="en-AU" sz="3200" dirty="0" smtClean="0">
                <a:ln w="22225">
                  <a:solidFill>
                    <a:schemeClr val="tx1"/>
                  </a:solidFill>
                </a:ln>
                <a:solidFill>
                  <a:srgbClr val="FF0000"/>
                </a:solidFill>
              </a:rPr>
              <a:t>Deut. 32:2</a:t>
            </a:r>
            <a:r>
              <a:rPr lang="en-AU" sz="3200" dirty="0" smtClean="0"/>
              <a:t>.</a:t>
            </a:r>
          </a:p>
          <a:p>
            <a:pPr marL="533400" indent="-533400" eaLnBrk="1" hangingPunct="1">
              <a:spcBef>
                <a:spcPts val="0"/>
              </a:spcBef>
              <a:spcAft>
                <a:spcPts val="600"/>
              </a:spcAft>
              <a:buClr>
                <a:srgbClr val="FFFF66"/>
              </a:buClr>
              <a:buFont typeface="Wingdings" pitchFamily="2" charset="2"/>
              <a:buChar char="v"/>
              <a:defRPr/>
            </a:pPr>
            <a:r>
              <a:rPr lang="en-AU" sz="3200" dirty="0" smtClean="0"/>
              <a:t>Symbol of </a:t>
            </a:r>
            <a:r>
              <a:rPr lang="en-AU" sz="3200" b="0" dirty="0" smtClean="0">
                <a:solidFill>
                  <a:srgbClr val="00FF00"/>
                </a:solidFill>
                <a:latin typeface="Arial Black" pitchFamily="34" charset="0"/>
              </a:rPr>
              <a:t>the resurrection of the dead</a:t>
            </a:r>
            <a:r>
              <a:rPr lang="en-AU" sz="3200" dirty="0" smtClean="0"/>
              <a:t> – </a:t>
            </a:r>
            <a:r>
              <a:rPr lang="en-AU" sz="3200" dirty="0" smtClean="0">
                <a:ln w="22225">
                  <a:solidFill>
                    <a:schemeClr val="tx1"/>
                  </a:solidFill>
                </a:ln>
                <a:solidFill>
                  <a:srgbClr val="FF0000"/>
                </a:solidFill>
              </a:rPr>
              <a:t>Ps. 110:3; Isa. 26:19</a:t>
            </a:r>
            <a:r>
              <a:rPr lang="en-AU" sz="3200" dirty="0" smtClean="0"/>
              <a:t>.</a:t>
            </a:r>
          </a:p>
        </p:txBody>
      </p:sp>
      <p:sp>
        <p:nvSpPr>
          <p:cNvPr id="164867" name="Rectangle 3"/>
          <p:cNvSpPr>
            <a:spLocks noGrp="1" noChangeArrowheads="1"/>
          </p:cNvSpPr>
          <p:nvPr>
            <p:ph type="ctrTitle"/>
          </p:nvPr>
        </p:nvSpPr>
        <p:spPr>
          <a:xfrm>
            <a:off x="0" y="69275"/>
            <a:ext cx="9144000" cy="839445"/>
          </a:xfrm>
        </p:spPr>
        <p:txBody>
          <a:bodyPr/>
          <a:lstStyle/>
          <a:p>
            <a:pPr eaLnBrk="1" hangingPunct="1">
              <a:defRPr/>
            </a:pPr>
            <a:r>
              <a:rPr lang="en-AU" sz="4400" dirty="0" smtClean="0"/>
              <a:t>Dew as a symbol</a:t>
            </a:r>
          </a:p>
        </p:txBody>
      </p:sp>
      <p:sp>
        <p:nvSpPr>
          <p:cNvPr id="164868" name="Text Box 4"/>
          <p:cNvSpPr txBox="1">
            <a:spLocks noChangeArrowheads="1"/>
          </p:cNvSpPr>
          <p:nvPr/>
        </p:nvSpPr>
        <p:spPr bwMode="auto">
          <a:xfrm>
            <a:off x="250825" y="4165743"/>
            <a:ext cx="8713788" cy="1800225"/>
          </a:xfrm>
          <a:prstGeom prst="rect">
            <a:avLst/>
          </a:prstGeom>
          <a:noFill/>
          <a:ln w="9525">
            <a:noFill/>
            <a:miter lim="800000"/>
            <a:headEnd/>
            <a:tailEnd/>
          </a:ln>
          <a:effectLst/>
        </p:spPr>
        <p:txBody>
          <a:bodyPr>
            <a:spAutoFit/>
          </a:bodyPr>
          <a:lstStyle/>
          <a:p>
            <a:pPr algn="just">
              <a:spcBef>
                <a:spcPct val="50000"/>
              </a:spcBef>
              <a:buClr>
                <a:srgbClr val="FFFF66"/>
              </a:buClr>
              <a:buFont typeface="Wingdings" pitchFamily="2" charset="2"/>
              <a:buNone/>
              <a:defRPr/>
            </a:pPr>
            <a:r>
              <a:rPr lang="en-AU" sz="2800" dirty="0">
                <a:ln w="22225">
                  <a:solidFill>
                    <a:schemeClr val="tx1"/>
                  </a:solidFill>
                </a:ln>
                <a:solidFill>
                  <a:srgbClr val="FF0000"/>
                </a:solidFill>
                <a:latin typeface="Arial Black" pitchFamily="34" charset="0"/>
              </a:rPr>
              <a:t>Isa. 26:19</a:t>
            </a:r>
            <a:r>
              <a:rPr lang="en-AU" sz="2800" b="1" dirty="0">
                <a:ln w="22225">
                  <a:solidFill>
                    <a:schemeClr val="tx1"/>
                  </a:solidFill>
                </a:ln>
                <a:latin typeface="Bookman Old Style" pitchFamily="18" charset="0"/>
              </a:rPr>
              <a:t> </a:t>
            </a:r>
            <a:r>
              <a:rPr lang="en-AU" sz="2800" b="1" dirty="0">
                <a:ln>
                  <a:solidFill>
                    <a:schemeClr val="tx1"/>
                  </a:solidFill>
                </a:ln>
                <a:solidFill>
                  <a:srgbClr val="66FF99"/>
                </a:solidFill>
                <a:latin typeface="Bookman Old Style" pitchFamily="18" charset="0"/>
              </a:rPr>
              <a:t>- “Thy dead, shall come to life again, My dead body, they shall arise,—Awake and shout for joy, ye that dwell in the dust For, a dew of light, is thy dew.” </a:t>
            </a:r>
            <a:r>
              <a:rPr lang="en-AU" sz="2800" b="1" dirty="0">
                <a:ln>
                  <a:solidFill>
                    <a:schemeClr val="tx1"/>
                  </a:solidFill>
                </a:ln>
                <a:solidFill>
                  <a:srgbClr val="FF33CC"/>
                </a:solidFill>
              </a:rPr>
              <a:t>(Rotherham)</a:t>
            </a:r>
          </a:p>
        </p:txBody>
      </p:sp>
      <p:sp>
        <p:nvSpPr>
          <p:cNvPr id="6" name="Rectangle 5"/>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4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build="p"/>
      <p:bldP spid="1648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66" name="Object 2"/>
          <p:cNvGraphicFramePr>
            <a:graphicFrameLocks noChangeAspect="1"/>
          </p:cNvGraphicFramePr>
          <p:nvPr/>
        </p:nvGraphicFramePr>
        <p:xfrm>
          <a:off x="1619250" y="376238"/>
          <a:ext cx="7129463" cy="6481762"/>
        </p:xfrm>
        <a:graphic>
          <a:graphicData uri="http://schemas.openxmlformats.org/presentationml/2006/ole">
            <p:oleObj spid="_x0000_s43010" name="Photo Editor Photo" r:id="rId3" imgW="14603863" imgH="13276190" progId="">
              <p:embed/>
            </p:oleObj>
          </a:graphicData>
        </a:graphic>
      </p:graphicFrame>
      <p:sp>
        <p:nvSpPr>
          <p:cNvPr id="139267" name="Rectangle 3"/>
          <p:cNvSpPr>
            <a:spLocks noGrp="1" noChangeArrowheads="1"/>
          </p:cNvSpPr>
          <p:nvPr>
            <p:ph type="ctrTitle"/>
          </p:nvPr>
        </p:nvSpPr>
        <p:spPr/>
        <p:txBody>
          <a:bodyPr/>
          <a:lstStyle/>
          <a:p>
            <a:r>
              <a:rPr lang="en-AU" sz="4400" b="1" dirty="0">
                <a:latin typeface="+mj-lt"/>
              </a:rPr>
              <a:t>The Second Exodus of Israel</a:t>
            </a:r>
          </a:p>
        </p:txBody>
      </p:sp>
      <p:sp>
        <p:nvSpPr>
          <p:cNvPr id="139268" name="Text Box 4"/>
          <p:cNvSpPr txBox="1">
            <a:spLocks noChangeArrowheads="1"/>
          </p:cNvSpPr>
          <p:nvPr/>
        </p:nvSpPr>
        <p:spPr bwMode="auto">
          <a:xfrm>
            <a:off x="369888" y="620713"/>
            <a:ext cx="8496300" cy="579437"/>
          </a:xfrm>
          <a:prstGeom prst="rect">
            <a:avLst/>
          </a:prstGeom>
          <a:noFill/>
          <a:ln w="9525">
            <a:noFill/>
            <a:miter lim="800000"/>
            <a:headEnd/>
            <a:tailEnd/>
          </a:ln>
          <a:effectLst/>
        </p:spPr>
        <p:txBody>
          <a:bodyPr>
            <a:spAutoFit/>
          </a:bodyPr>
          <a:lstStyle/>
          <a:p>
            <a:pPr algn="ctr">
              <a:spcBef>
                <a:spcPct val="50000"/>
              </a:spcBef>
            </a:pPr>
            <a:r>
              <a:rPr lang="en-AU" sz="3200" b="1">
                <a:solidFill>
                  <a:srgbClr val="00FF00"/>
                </a:solidFill>
              </a:rPr>
              <a:t>40 years under Elijah’s leadership</a:t>
            </a:r>
          </a:p>
        </p:txBody>
      </p:sp>
      <p:sp>
        <p:nvSpPr>
          <p:cNvPr id="139269" name="Text Box 5"/>
          <p:cNvSpPr txBox="1">
            <a:spLocks noChangeArrowheads="1"/>
          </p:cNvSpPr>
          <p:nvPr/>
        </p:nvSpPr>
        <p:spPr bwMode="auto">
          <a:xfrm>
            <a:off x="3688708" y="2492375"/>
            <a:ext cx="3143250" cy="1200329"/>
          </a:xfrm>
          <a:prstGeom prst="rect">
            <a:avLst/>
          </a:prstGeom>
          <a:noFill/>
          <a:ln w="9525">
            <a:noFill/>
            <a:miter lim="800000"/>
            <a:headEnd/>
            <a:tailEnd/>
          </a:ln>
          <a:effectLst/>
        </p:spPr>
        <p:txBody>
          <a:bodyPr>
            <a:spAutoFit/>
          </a:bodyPr>
          <a:lstStyle/>
          <a:p>
            <a:pPr algn="ctr"/>
            <a:r>
              <a:rPr lang="en-AU" sz="2400" b="1" dirty="0">
                <a:ln w="15875">
                  <a:solidFill>
                    <a:srgbClr val="FFFFFF"/>
                  </a:solidFill>
                </a:ln>
                <a:solidFill>
                  <a:srgbClr val="FF3399"/>
                </a:solidFill>
                <a:latin typeface="Arial Black" pitchFamily="34" charset="0"/>
              </a:rPr>
              <a:t>Wilderness of the Peoples</a:t>
            </a:r>
          </a:p>
          <a:p>
            <a:pPr algn="ctr"/>
            <a:r>
              <a:rPr lang="en-AU" sz="2400" b="1" dirty="0">
                <a:ln w="19050">
                  <a:solidFill>
                    <a:srgbClr val="FFFFFF"/>
                  </a:solidFill>
                </a:ln>
                <a:solidFill>
                  <a:srgbClr val="FF0000"/>
                </a:solidFill>
              </a:rPr>
              <a:t>(Rev. 17:3)</a:t>
            </a:r>
          </a:p>
        </p:txBody>
      </p:sp>
      <p:sp>
        <p:nvSpPr>
          <p:cNvPr id="139270" name="Text Box 6"/>
          <p:cNvSpPr txBox="1">
            <a:spLocks noChangeArrowheads="1"/>
          </p:cNvSpPr>
          <p:nvPr/>
        </p:nvSpPr>
        <p:spPr bwMode="auto">
          <a:xfrm>
            <a:off x="6856413" y="1216025"/>
            <a:ext cx="2287587" cy="1200329"/>
          </a:xfrm>
          <a:prstGeom prst="rect">
            <a:avLst/>
          </a:prstGeom>
          <a:noFill/>
          <a:ln w="9525">
            <a:noFill/>
            <a:miter lim="800000"/>
            <a:headEnd/>
            <a:tailEnd/>
          </a:ln>
          <a:effectLst/>
        </p:spPr>
        <p:txBody>
          <a:bodyPr>
            <a:spAutoFit/>
          </a:bodyPr>
          <a:lstStyle/>
          <a:p>
            <a:pPr algn="ctr"/>
            <a:r>
              <a:rPr lang="en-AU" sz="2400" b="1" dirty="0">
                <a:ln>
                  <a:solidFill>
                    <a:srgbClr val="FFFFFF"/>
                  </a:solidFill>
                </a:ln>
                <a:solidFill>
                  <a:srgbClr val="FFCC66"/>
                </a:solidFill>
              </a:rPr>
              <a:t>“the land of the north”</a:t>
            </a:r>
            <a:r>
              <a:rPr lang="en-AU" sz="2400" b="1" dirty="0">
                <a:ln>
                  <a:solidFill>
                    <a:srgbClr val="FFFFFF"/>
                  </a:solidFill>
                </a:ln>
                <a:solidFill>
                  <a:srgbClr val="FFFFFF"/>
                </a:solidFill>
              </a:rPr>
              <a:t> </a:t>
            </a:r>
            <a:r>
              <a:rPr lang="en-AU" sz="2400" b="1" dirty="0">
                <a:ln w="19050">
                  <a:solidFill>
                    <a:srgbClr val="FFFFFF"/>
                  </a:solidFill>
                </a:ln>
                <a:solidFill>
                  <a:srgbClr val="FF0000"/>
                </a:solidFill>
              </a:rPr>
              <a:t>(Jer. 3:18)</a:t>
            </a:r>
          </a:p>
        </p:txBody>
      </p:sp>
      <p:sp>
        <p:nvSpPr>
          <p:cNvPr id="139271" name="AutoShape 7"/>
          <p:cNvSpPr>
            <a:spLocks noChangeArrowheads="1"/>
          </p:cNvSpPr>
          <p:nvPr/>
        </p:nvSpPr>
        <p:spPr bwMode="auto">
          <a:xfrm rot="-2060823">
            <a:off x="6029325" y="1905000"/>
            <a:ext cx="1223963" cy="466725"/>
          </a:xfrm>
          <a:prstGeom prst="leftArrow">
            <a:avLst>
              <a:gd name="adj1" fmla="val 50000"/>
              <a:gd name="adj2" fmla="val 65561"/>
            </a:avLst>
          </a:prstGeom>
          <a:solidFill>
            <a:schemeClr val="accent1"/>
          </a:solidFill>
          <a:ln w="28575">
            <a:solidFill>
              <a:schemeClr val="tx1"/>
            </a:solidFill>
            <a:miter lim="800000"/>
            <a:headEnd/>
            <a:tailEnd/>
          </a:ln>
          <a:effectLst/>
        </p:spPr>
        <p:txBody>
          <a:bodyPr wrap="none" anchor="ctr"/>
          <a:lstStyle/>
          <a:p>
            <a:endParaRPr lang="en-US">
              <a:solidFill>
                <a:srgbClr val="FFFFFF"/>
              </a:solidFill>
            </a:endParaRPr>
          </a:p>
        </p:txBody>
      </p:sp>
      <p:sp>
        <p:nvSpPr>
          <p:cNvPr id="139272" name="Text Box 8"/>
          <p:cNvSpPr txBox="1">
            <a:spLocks noChangeArrowheads="1"/>
          </p:cNvSpPr>
          <p:nvPr/>
        </p:nvSpPr>
        <p:spPr bwMode="auto">
          <a:xfrm>
            <a:off x="179388" y="1916113"/>
            <a:ext cx="1819275" cy="1066800"/>
          </a:xfrm>
          <a:prstGeom prst="rect">
            <a:avLst/>
          </a:prstGeom>
          <a:noFill/>
          <a:ln w="9525">
            <a:noFill/>
            <a:miter lim="800000"/>
            <a:headEnd/>
            <a:tailEnd/>
          </a:ln>
          <a:effectLst/>
        </p:spPr>
        <p:txBody>
          <a:bodyPr>
            <a:spAutoFit/>
          </a:bodyPr>
          <a:lstStyle/>
          <a:p>
            <a:r>
              <a:rPr lang="en-AU" sz="3200" b="1" dirty="0">
                <a:ln>
                  <a:solidFill>
                    <a:srgbClr val="FFFFFF"/>
                  </a:solidFill>
                </a:ln>
                <a:solidFill>
                  <a:srgbClr val="00CCFF"/>
                </a:solidFill>
              </a:rPr>
              <a:t>Elijah’s mission</a:t>
            </a:r>
          </a:p>
        </p:txBody>
      </p:sp>
      <p:sp>
        <p:nvSpPr>
          <p:cNvPr id="139273" name="AutoShape 9"/>
          <p:cNvSpPr>
            <a:spLocks noChangeArrowheads="1"/>
          </p:cNvSpPr>
          <p:nvPr/>
        </p:nvSpPr>
        <p:spPr bwMode="auto">
          <a:xfrm>
            <a:off x="250825" y="2852738"/>
            <a:ext cx="3384550" cy="647700"/>
          </a:xfrm>
          <a:prstGeom prst="rightArrow">
            <a:avLst>
              <a:gd name="adj1" fmla="val 50000"/>
              <a:gd name="adj2" fmla="val 130637"/>
            </a:avLst>
          </a:prstGeom>
          <a:gradFill rotWithShape="1">
            <a:gsLst>
              <a:gs pos="0">
                <a:srgbClr val="FF0000"/>
              </a:gs>
              <a:gs pos="50000">
                <a:srgbClr val="FFFF00"/>
              </a:gs>
              <a:gs pos="100000">
                <a:srgbClr val="FF0000"/>
              </a:gs>
            </a:gsLst>
            <a:lin ang="5400000" scaled="1"/>
          </a:gradFill>
          <a:ln w="38100">
            <a:solidFill>
              <a:srgbClr val="FF0000"/>
            </a:solidFill>
            <a:miter lim="800000"/>
            <a:headEnd/>
            <a:tailEnd/>
          </a:ln>
          <a:effectLst/>
        </p:spPr>
        <p:txBody>
          <a:bodyPr wrap="none" anchor="ctr"/>
          <a:lstStyle/>
          <a:p>
            <a:endParaRPr lang="en-US">
              <a:solidFill>
                <a:srgbClr val="FFFFFF"/>
              </a:solidFill>
            </a:endParaRPr>
          </a:p>
        </p:txBody>
      </p:sp>
      <p:sp>
        <p:nvSpPr>
          <p:cNvPr id="139274" name="Text Box 10"/>
          <p:cNvSpPr txBox="1">
            <a:spLocks noChangeArrowheads="1"/>
          </p:cNvSpPr>
          <p:nvPr/>
        </p:nvSpPr>
        <p:spPr bwMode="auto">
          <a:xfrm>
            <a:off x="99541" y="5672138"/>
            <a:ext cx="5480571" cy="1200329"/>
          </a:xfrm>
          <a:prstGeom prst="rect">
            <a:avLst/>
          </a:prstGeom>
          <a:noFill/>
          <a:ln w="9525">
            <a:noFill/>
            <a:miter lim="800000"/>
            <a:headEnd/>
            <a:tailEnd/>
          </a:ln>
          <a:effectLst/>
        </p:spPr>
        <p:txBody>
          <a:bodyPr wrap="square">
            <a:spAutoFit/>
          </a:bodyPr>
          <a:lstStyle/>
          <a:p>
            <a:r>
              <a:rPr lang="en-AU" sz="2400" b="1" dirty="0">
                <a:solidFill>
                  <a:srgbClr val="FFCC66"/>
                </a:solidFill>
              </a:rPr>
              <a:t>Roth. –</a:t>
            </a:r>
            <a:r>
              <a:rPr lang="en-AU" sz="2400" b="1" dirty="0">
                <a:solidFill>
                  <a:srgbClr val="FFFFFF"/>
                </a:solidFill>
              </a:rPr>
              <a:t> </a:t>
            </a:r>
            <a:r>
              <a:rPr lang="en-AU" sz="2400" b="1" dirty="0">
                <a:ln>
                  <a:solidFill>
                    <a:srgbClr val="FFFFFF"/>
                  </a:solidFill>
                </a:ln>
                <a:solidFill>
                  <a:srgbClr val="FF3399"/>
                </a:solidFill>
              </a:rPr>
              <a:t>“and will contend (</a:t>
            </a:r>
            <a:r>
              <a:rPr lang="en-AU" sz="2400" b="1" i="1" dirty="0" err="1">
                <a:ln>
                  <a:solidFill>
                    <a:srgbClr val="FFFFFF"/>
                  </a:solidFill>
                </a:ln>
                <a:solidFill>
                  <a:srgbClr val="FF3399"/>
                </a:solidFill>
              </a:rPr>
              <a:t>shaphat</a:t>
            </a:r>
            <a:r>
              <a:rPr lang="en-AU" sz="2400" b="1" dirty="0">
                <a:ln>
                  <a:solidFill>
                    <a:srgbClr val="FFFFFF"/>
                  </a:solidFill>
                </a:ln>
                <a:solidFill>
                  <a:srgbClr val="FF3399"/>
                </a:solidFill>
              </a:rPr>
              <a:t> – to judge) with you there face to face” –</a:t>
            </a:r>
            <a:r>
              <a:rPr lang="en-AU" sz="2400" b="1" dirty="0">
                <a:solidFill>
                  <a:srgbClr val="FF3399"/>
                </a:solidFill>
              </a:rPr>
              <a:t> </a:t>
            </a:r>
            <a:r>
              <a:rPr lang="en-AU" sz="2400" b="1" dirty="0">
                <a:ln w="19050">
                  <a:solidFill>
                    <a:srgbClr val="FFFFFF"/>
                  </a:solidFill>
                </a:ln>
                <a:solidFill>
                  <a:srgbClr val="FF0000"/>
                </a:solidFill>
              </a:rPr>
              <a:t>Ezek. 20:35</a:t>
            </a:r>
          </a:p>
        </p:txBody>
      </p:sp>
      <p:sp>
        <p:nvSpPr>
          <p:cNvPr id="139275" name="Text Box 11"/>
          <p:cNvSpPr txBox="1">
            <a:spLocks noChangeArrowheads="1"/>
          </p:cNvSpPr>
          <p:nvPr/>
        </p:nvSpPr>
        <p:spPr bwMode="auto">
          <a:xfrm>
            <a:off x="7446963" y="4056063"/>
            <a:ext cx="1487587" cy="1200329"/>
          </a:xfrm>
          <a:prstGeom prst="rect">
            <a:avLst/>
          </a:prstGeom>
          <a:noFill/>
          <a:ln w="9525">
            <a:noFill/>
            <a:miter lim="800000"/>
            <a:headEnd/>
            <a:tailEnd/>
          </a:ln>
          <a:effectLst/>
        </p:spPr>
        <p:txBody>
          <a:bodyPr wrap="none">
            <a:spAutoFit/>
          </a:bodyPr>
          <a:lstStyle/>
          <a:p>
            <a:r>
              <a:rPr lang="en-AU" sz="2400" b="1" dirty="0">
                <a:ln>
                  <a:solidFill>
                    <a:srgbClr val="FFFFFF"/>
                  </a:solidFill>
                </a:ln>
                <a:solidFill>
                  <a:srgbClr val="00FFFF"/>
                </a:solidFill>
              </a:rPr>
              <a:t>Baptism</a:t>
            </a:r>
          </a:p>
          <a:p>
            <a:r>
              <a:rPr lang="en-AU" sz="2400" b="1" dirty="0">
                <a:ln w="19050">
                  <a:solidFill>
                    <a:srgbClr val="FFFFFF"/>
                  </a:solidFill>
                </a:ln>
                <a:solidFill>
                  <a:srgbClr val="FF0000"/>
                </a:solidFill>
              </a:rPr>
              <a:t>(Isa. </a:t>
            </a:r>
          </a:p>
          <a:p>
            <a:r>
              <a:rPr lang="en-AU" sz="2400" b="1" dirty="0">
                <a:ln w="19050">
                  <a:solidFill>
                    <a:srgbClr val="FFFFFF"/>
                  </a:solidFill>
                </a:ln>
                <a:solidFill>
                  <a:srgbClr val="FF0000"/>
                </a:solidFill>
              </a:rPr>
              <a:t>11:11-16)</a:t>
            </a:r>
          </a:p>
        </p:txBody>
      </p:sp>
      <p:sp>
        <p:nvSpPr>
          <p:cNvPr id="139276" name="Freeform 12"/>
          <p:cNvSpPr>
            <a:spLocks/>
          </p:cNvSpPr>
          <p:nvPr/>
        </p:nvSpPr>
        <p:spPr bwMode="auto">
          <a:xfrm>
            <a:off x="2003425" y="3068638"/>
            <a:ext cx="5257800" cy="2701925"/>
          </a:xfrm>
          <a:custGeom>
            <a:avLst/>
            <a:gdLst/>
            <a:ahLst/>
            <a:cxnLst>
              <a:cxn ang="0">
                <a:pos x="1346" y="0"/>
              </a:cxn>
              <a:cxn ang="0">
                <a:pos x="257" y="590"/>
              </a:cxn>
              <a:cxn ang="0">
                <a:pos x="212" y="1361"/>
              </a:cxn>
              <a:cxn ang="0">
                <a:pos x="1527" y="1633"/>
              </a:cxn>
              <a:cxn ang="0">
                <a:pos x="1981" y="1679"/>
              </a:cxn>
              <a:cxn ang="0">
                <a:pos x="2616" y="1679"/>
              </a:cxn>
              <a:cxn ang="0">
                <a:pos x="3206" y="1542"/>
              </a:cxn>
              <a:cxn ang="0">
                <a:pos x="3251" y="1497"/>
              </a:cxn>
            </a:cxnLst>
            <a:rect l="0" t="0" r="r" b="b"/>
            <a:pathLst>
              <a:path w="3312" h="1702">
                <a:moveTo>
                  <a:pt x="1346" y="0"/>
                </a:moveTo>
                <a:cubicBezTo>
                  <a:pt x="896" y="181"/>
                  <a:pt x="446" y="363"/>
                  <a:pt x="257" y="590"/>
                </a:cubicBezTo>
                <a:cubicBezTo>
                  <a:pt x="68" y="817"/>
                  <a:pt x="0" y="1187"/>
                  <a:pt x="212" y="1361"/>
                </a:cubicBezTo>
                <a:cubicBezTo>
                  <a:pt x="424" y="1535"/>
                  <a:pt x="1232" y="1580"/>
                  <a:pt x="1527" y="1633"/>
                </a:cubicBezTo>
                <a:cubicBezTo>
                  <a:pt x="1822" y="1686"/>
                  <a:pt x="1800" y="1671"/>
                  <a:pt x="1981" y="1679"/>
                </a:cubicBezTo>
                <a:cubicBezTo>
                  <a:pt x="2162" y="1687"/>
                  <a:pt x="2412" y="1702"/>
                  <a:pt x="2616" y="1679"/>
                </a:cubicBezTo>
                <a:cubicBezTo>
                  <a:pt x="2820" y="1656"/>
                  <a:pt x="3100" y="1572"/>
                  <a:pt x="3206" y="1542"/>
                </a:cubicBezTo>
                <a:cubicBezTo>
                  <a:pt x="3312" y="1512"/>
                  <a:pt x="3244" y="1504"/>
                  <a:pt x="3251" y="1497"/>
                </a:cubicBezTo>
              </a:path>
            </a:pathLst>
          </a:custGeom>
          <a:noFill/>
          <a:ln w="101600" cmpd="sng">
            <a:solidFill>
              <a:srgbClr val="FFFF00"/>
            </a:solidFill>
            <a:round/>
            <a:headEnd type="none" w="med" len="med"/>
            <a:tailEnd type="triangle" w="med" len="med"/>
          </a:ln>
          <a:effectLst/>
        </p:spPr>
        <p:txBody>
          <a:bodyPr/>
          <a:lstStyle/>
          <a:p>
            <a:endParaRPr lang="en-US">
              <a:solidFill>
                <a:srgbClr val="FFFFFF"/>
              </a:solidFill>
            </a:endParaRPr>
          </a:p>
        </p:txBody>
      </p:sp>
      <p:sp>
        <p:nvSpPr>
          <p:cNvPr id="139277" name="Text Box 13"/>
          <p:cNvSpPr txBox="1">
            <a:spLocks noChangeArrowheads="1"/>
          </p:cNvSpPr>
          <p:nvPr/>
        </p:nvSpPr>
        <p:spPr bwMode="auto">
          <a:xfrm>
            <a:off x="7216775" y="5321300"/>
            <a:ext cx="1892300" cy="822325"/>
          </a:xfrm>
          <a:prstGeom prst="rect">
            <a:avLst/>
          </a:prstGeom>
          <a:noFill/>
          <a:ln w="9525">
            <a:noFill/>
            <a:miter lim="800000"/>
            <a:headEnd/>
            <a:tailEnd/>
          </a:ln>
          <a:effectLst/>
        </p:spPr>
        <p:txBody>
          <a:bodyPr>
            <a:spAutoFit/>
          </a:bodyPr>
          <a:lstStyle/>
          <a:p>
            <a:r>
              <a:rPr lang="en-AU" sz="2400">
                <a:solidFill>
                  <a:srgbClr val="FFCC66"/>
                </a:solidFill>
                <a:latin typeface="Impact" pitchFamily="34" charset="0"/>
              </a:rPr>
              <a:t>Bonds of the Covenant</a:t>
            </a:r>
          </a:p>
        </p:txBody>
      </p:sp>
      <p:sp>
        <p:nvSpPr>
          <p:cNvPr id="139278" name="WordArt 14" descr="Narrow vertical"/>
          <p:cNvSpPr>
            <a:spLocks noChangeArrowheads="1" noChangeShapeType="1" noTextEdit="1"/>
          </p:cNvSpPr>
          <p:nvPr/>
        </p:nvSpPr>
        <p:spPr bwMode="auto">
          <a:xfrm rot="558501">
            <a:off x="2411413" y="4797425"/>
            <a:ext cx="3009900" cy="717550"/>
          </a:xfrm>
          <a:prstGeom prst="rect">
            <a:avLst/>
          </a:prstGeom>
        </p:spPr>
        <p:txBody>
          <a:bodyPr wrap="none" fromWordArt="1">
            <a:prstTxWarp prst="textCurveUp">
              <a:avLst>
                <a:gd name="adj" fmla="val 40356"/>
              </a:avLst>
            </a:prstTxWarp>
          </a:bodyPr>
          <a:lstStyle/>
          <a:p>
            <a:pPr algn="ctr"/>
            <a:r>
              <a:rPr lang="en-US" sz="24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Rebels purged out</a:t>
            </a:r>
          </a:p>
        </p:txBody>
      </p:sp>
      <p:sp>
        <p:nvSpPr>
          <p:cNvPr id="139279" name="AutoShape 15"/>
          <p:cNvSpPr>
            <a:spLocks noChangeArrowheads="1"/>
          </p:cNvSpPr>
          <p:nvPr/>
        </p:nvSpPr>
        <p:spPr bwMode="auto">
          <a:xfrm>
            <a:off x="3276600" y="1916113"/>
            <a:ext cx="3671888" cy="2376487"/>
          </a:xfrm>
          <a:prstGeom prst="irregularSeal1">
            <a:avLst/>
          </a:prstGeom>
          <a:gradFill rotWithShape="1">
            <a:gsLst>
              <a:gs pos="0">
                <a:srgbClr val="FFFF00"/>
              </a:gs>
              <a:gs pos="50000">
                <a:srgbClr val="FF0000"/>
              </a:gs>
              <a:gs pos="100000">
                <a:srgbClr val="FFFF00"/>
              </a:gs>
            </a:gsLst>
            <a:lin ang="5400000" scaled="1"/>
          </a:gradFill>
          <a:ln w="28575">
            <a:solidFill>
              <a:srgbClr val="FF0000"/>
            </a:solidFill>
            <a:miter lim="800000"/>
            <a:headEnd/>
            <a:tailEnd/>
          </a:ln>
          <a:effectLst/>
        </p:spPr>
        <p:txBody>
          <a:bodyPr wrap="none" anchor="ctr"/>
          <a:lstStyle/>
          <a:p>
            <a:pPr algn="ctr"/>
            <a:r>
              <a:rPr lang="en-AU" sz="2800" dirty="0">
                <a:ln>
                  <a:solidFill>
                    <a:srgbClr val="000000"/>
                  </a:solidFill>
                </a:ln>
                <a:solidFill>
                  <a:srgbClr val="FFFFFF"/>
                </a:solidFill>
                <a:latin typeface="Impact" pitchFamily="34" charset="0"/>
              </a:rPr>
              <a:t>30 years conflict</a:t>
            </a:r>
          </a:p>
        </p:txBody>
      </p:sp>
      <p:sp>
        <p:nvSpPr>
          <p:cNvPr id="139280" name="Freeform 16"/>
          <p:cNvSpPr>
            <a:spLocks/>
          </p:cNvSpPr>
          <p:nvPr/>
        </p:nvSpPr>
        <p:spPr bwMode="auto">
          <a:xfrm>
            <a:off x="5862638" y="4087813"/>
            <a:ext cx="228600" cy="80962"/>
          </a:xfrm>
          <a:custGeom>
            <a:avLst/>
            <a:gdLst/>
            <a:ahLst/>
            <a:cxnLst>
              <a:cxn ang="0">
                <a:pos x="0" y="51"/>
              </a:cxn>
              <a:cxn ang="0">
                <a:pos x="144" y="0"/>
              </a:cxn>
            </a:cxnLst>
            <a:rect l="0" t="0" r="r" b="b"/>
            <a:pathLst>
              <a:path w="144" h="51">
                <a:moveTo>
                  <a:pt x="0" y="51"/>
                </a:moveTo>
                <a:cubicBezTo>
                  <a:pt x="46" y="36"/>
                  <a:pt x="95" y="0"/>
                  <a:pt x="144" y="0"/>
                </a:cubicBezTo>
              </a:path>
            </a:pathLst>
          </a:custGeom>
          <a:noFill/>
          <a:ln w="57150" cmpd="sng">
            <a:solidFill>
              <a:schemeClr val="tx1"/>
            </a:solidFill>
            <a:round/>
            <a:headEnd/>
            <a:tailEnd/>
          </a:ln>
          <a:effectLst/>
        </p:spPr>
        <p:txBody>
          <a:bodyPr/>
          <a:lstStyle/>
          <a:p>
            <a:endParaRPr lang="en-US">
              <a:solidFill>
                <a:srgbClr val="FFFFFF"/>
              </a:solidFill>
            </a:endParaRPr>
          </a:p>
        </p:txBody>
      </p:sp>
      <p:sp>
        <p:nvSpPr>
          <p:cNvPr id="139281" name="Freeform 17"/>
          <p:cNvSpPr>
            <a:spLocks/>
          </p:cNvSpPr>
          <p:nvPr/>
        </p:nvSpPr>
        <p:spPr bwMode="auto">
          <a:xfrm>
            <a:off x="5076825" y="3357563"/>
            <a:ext cx="2232025" cy="2016125"/>
          </a:xfrm>
          <a:custGeom>
            <a:avLst/>
            <a:gdLst/>
            <a:ahLst/>
            <a:cxnLst>
              <a:cxn ang="0">
                <a:pos x="1360" y="1270"/>
              </a:cxn>
              <a:cxn ang="0">
                <a:pos x="1406" y="1134"/>
              </a:cxn>
              <a:cxn ang="0">
                <a:pos x="1406" y="771"/>
              </a:cxn>
              <a:cxn ang="0">
                <a:pos x="1179" y="635"/>
              </a:cxn>
              <a:cxn ang="0">
                <a:pos x="907" y="589"/>
              </a:cxn>
              <a:cxn ang="0">
                <a:pos x="498" y="544"/>
              </a:cxn>
              <a:cxn ang="0">
                <a:pos x="317" y="408"/>
              </a:cxn>
              <a:cxn ang="0">
                <a:pos x="136" y="226"/>
              </a:cxn>
              <a:cxn ang="0">
                <a:pos x="45" y="45"/>
              </a:cxn>
              <a:cxn ang="0">
                <a:pos x="0" y="0"/>
              </a:cxn>
            </a:cxnLst>
            <a:rect l="0" t="0" r="r" b="b"/>
            <a:pathLst>
              <a:path w="1444" h="1270">
                <a:moveTo>
                  <a:pt x="1360" y="1270"/>
                </a:moveTo>
                <a:cubicBezTo>
                  <a:pt x="1379" y="1243"/>
                  <a:pt x="1398" y="1217"/>
                  <a:pt x="1406" y="1134"/>
                </a:cubicBezTo>
                <a:cubicBezTo>
                  <a:pt x="1414" y="1051"/>
                  <a:pt x="1444" y="854"/>
                  <a:pt x="1406" y="771"/>
                </a:cubicBezTo>
                <a:cubicBezTo>
                  <a:pt x="1368" y="688"/>
                  <a:pt x="1262" y="665"/>
                  <a:pt x="1179" y="635"/>
                </a:cubicBezTo>
                <a:cubicBezTo>
                  <a:pt x="1096" y="605"/>
                  <a:pt x="1020" y="604"/>
                  <a:pt x="907" y="589"/>
                </a:cubicBezTo>
                <a:cubicBezTo>
                  <a:pt x="794" y="574"/>
                  <a:pt x="596" y="574"/>
                  <a:pt x="498" y="544"/>
                </a:cubicBezTo>
                <a:cubicBezTo>
                  <a:pt x="400" y="514"/>
                  <a:pt x="377" y="461"/>
                  <a:pt x="317" y="408"/>
                </a:cubicBezTo>
                <a:cubicBezTo>
                  <a:pt x="257" y="355"/>
                  <a:pt x="181" y="286"/>
                  <a:pt x="136" y="226"/>
                </a:cubicBezTo>
                <a:cubicBezTo>
                  <a:pt x="91" y="166"/>
                  <a:pt x="68" y="82"/>
                  <a:pt x="45" y="45"/>
                </a:cubicBezTo>
                <a:cubicBezTo>
                  <a:pt x="22" y="8"/>
                  <a:pt x="7" y="7"/>
                  <a:pt x="0" y="0"/>
                </a:cubicBezTo>
              </a:path>
            </a:pathLst>
          </a:custGeom>
          <a:noFill/>
          <a:ln w="101600" cmpd="sng">
            <a:solidFill>
              <a:srgbClr val="FFFF00"/>
            </a:solidFill>
            <a:round/>
            <a:headEnd type="triangle" w="med" len="med"/>
            <a:tailEnd type="none" w="med" len="med"/>
          </a:ln>
          <a:effectLst/>
        </p:spPr>
        <p:txBody>
          <a:bodyPr/>
          <a:lstStyle/>
          <a:p>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73"/>
                                        </p:tgtEl>
                                        <p:attrNameLst>
                                          <p:attrName>style.visibility</p:attrName>
                                        </p:attrNameLst>
                                      </p:cBhvr>
                                      <p:to>
                                        <p:strVal val="visible"/>
                                      </p:to>
                                    </p:set>
                                  </p:childTnLst>
                                </p:cTn>
                              </p:par>
                            </p:childTnLst>
                          </p:cTn>
                        </p:par>
                        <p:par>
                          <p:cTn id="9" fill="hold">
                            <p:stCondLst>
                              <p:cond delay="0"/>
                            </p:stCondLst>
                            <p:childTnLst>
                              <p:par>
                                <p:cTn id="10" presetID="25" presetClass="entr" presetSubtype="0" fill="hold" grpId="0" nodeType="afterEffect">
                                  <p:stCondLst>
                                    <p:cond delay="2000"/>
                                  </p:stCondLst>
                                  <p:childTnLst>
                                    <p:set>
                                      <p:cBhvr>
                                        <p:cTn id="11" dur="1" fill="hold">
                                          <p:stCondLst>
                                            <p:cond delay="0"/>
                                          </p:stCondLst>
                                        </p:cTn>
                                        <p:tgtEl>
                                          <p:spTgt spid="139269"/>
                                        </p:tgtEl>
                                        <p:attrNameLst>
                                          <p:attrName>style.visibility</p:attrName>
                                        </p:attrNameLst>
                                      </p:cBhvr>
                                      <p:to>
                                        <p:strVal val="visible"/>
                                      </p:to>
                                    </p:set>
                                    <p:anim calcmode="lin" valueType="num">
                                      <p:cBhvr>
                                        <p:cTn id="12" dur="500" decel="50000" fill="hold">
                                          <p:stCondLst>
                                            <p:cond delay="0"/>
                                          </p:stCondLst>
                                        </p:cTn>
                                        <p:tgtEl>
                                          <p:spTgt spid="13926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3926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39269"/>
                                        </p:tgtEl>
                                        <p:attrNameLst>
                                          <p:attrName>ppt_w</p:attrName>
                                        </p:attrNameLst>
                                      </p:cBhvr>
                                      <p:tavLst>
                                        <p:tav tm="0">
                                          <p:val>
                                            <p:strVal val="#ppt_w*.05"/>
                                          </p:val>
                                        </p:tav>
                                        <p:tav tm="100000">
                                          <p:val>
                                            <p:strVal val="#ppt_w"/>
                                          </p:val>
                                        </p:tav>
                                      </p:tavLst>
                                    </p:anim>
                                    <p:anim calcmode="lin" valueType="num">
                                      <p:cBhvr>
                                        <p:cTn id="15" dur="1000" fill="hold"/>
                                        <p:tgtEl>
                                          <p:spTgt spid="13926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3926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3926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3926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39269"/>
                                        </p:tgtEl>
                                      </p:cBhvr>
                                    </p:animEffect>
                                  </p:childTnLst>
                                </p:cTn>
                              </p:par>
                            </p:childTnLst>
                          </p:cTn>
                        </p:par>
                        <p:par>
                          <p:cTn id="20" fill="hold">
                            <p:stCondLst>
                              <p:cond delay="3000"/>
                            </p:stCondLst>
                            <p:childTnLst>
                              <p:par>
                                <p:cTn id="21" presetID="25" presetClass="entr" presetSubtype="0" fill="hold" grpId="0" nodeType="afterEffect">
                                  <p:stCondLst>
                                    <p:cond delay="2000"/>
                                  </p:stCondLst>
                                  <p:childTnLst>
                                    <p:set>
                                      <p:cBhvr>
                                        <p:cTn id="22" dur="1" fill="hold">
                                          <p:stCondLst>
                                            <p:cond delay="0"/>
                                          </p:stCondLst>
                                        </p:cTn>
                                        <p:tgtEl>
                                          <p:spTgt spid="139274"/>
                                        </p:tgtEl>
                                        <p:attrNameLst>
                                          <p:attrName>style.visibility</p:attrName>
                                        </p:attrNameLst>
                                      </p:cBhvr>
                                      <p:to>
                                        <p:strVal val="visible"/>
                                      </p:to>
                                    </p:set>
                                    <p:anim calcmode="lin" valueType="num">
                                      <p:cBhvr>
                                        <p:cTn id="23" dur="500" decel="50000" fill="hold">
                                          <p:stCondLst>
                                            <p:cond delay="0"/>
                                          </p:stCondLst>
                                        </p:cTn>
                                        <p:tgtEl>
                                          <p:spTgt spid="13927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3927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39274"/>
                                        </p:tgtEl>
                                        <p:attrNameLst>
                                          <p:attrName>ppt_w</p:attrName>
                                        </p:attrNameLst>
                                      </p:cBhvr>
                                      <p:tavLst>
                                        <p:tav tm="0">
                                          <p:val>
                                            <p:strVal val="#ppt_w*.05"/>
                                          </p:val>
                                        </p:tav>
                                        <p:tav tm="100000">
                                          <p:val>
                                            <p:strVal val="#ppt_w"/>
                                          </p:val>
                                        </p:tav>
                                      </p:tavLst>
                                    </p:anim>
                                    <p:anim calcmode="lin" valueType="num">
                                      <p:cBhvr>
                                        <p:cTn id="26" dur="1000" fill="hold"/>
                                        <p:tgtEl>
                                          <p:spTgt spid="13927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3927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3927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3927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39274"/>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139270"/>
                                        </p:tgtEl>
                                        <p:attrNameLst>
                                          <p:attrName>style.visibility</p:attrName>
                                        </p:attrNameLst>
                                      </p:cBhvr>
                                      <p:to>
                                        <p:strVal val="visible"/>
                                      </p:to>
                                    </p:set>
                                    <p:animEffect transition="in" filter="fade">
                                      <p:cBhvr>
                                        <p:cTn id="35" dur="800" decel="100000"/>
                                        <p:tgtEl>
                                          <p:spTgt spid="139270"/>
                                        </p:tgtEl>
                                      </p:cBhvr>
                                    </p:animEffect>
                                    <p:anim calcmode="lin" valueType="num">
                                      <p:cBhvr>
                                        <p:cTn id="36" dur="800" decel="100000" fill="hold"/>
                                        <p:tgtEl>
                                          <p:spTgt spid="139270"/>
                                        </p:tgtEl>
                                        <p:attrNameLst>
                                          <p:attrName>style.rotation</p:attrName>
                                        </p:attrNameLst>
                                      </p:cBhvr>
                                      <p:tavLst>
                                        <p:tav tm="0">
                                          <p:val>
                                            <p:fltVal val="-90"/>
                                          </p:val>
                                        </p:tav>
                                        <p:tav tm="100000">
                                          <p:val>
                                            <p:fltVal val="0"/>
                                          </p:val>
                                        </p:tav>
                                      </p:tavLst>
                                    </p:anim>
                                    <p:anim calcmode="lin" valueType="num">
                                      <p:cBhvr>
                                        <p:cTn id="37" dur="800" decel="100000" fill="hold"/>
                                        <p:tgtEl>
                                          <p:spTgt spid="139270"/>
                                        </p:tgtEl>
                                        <p:attrNameLst>
                                          <p:attrName>ppt_x</p:attrName>
                                        </p:attrNameLst>
                                      </p:cBhvr>
                                      <p:tavLst>
                                        <p:tav tm="0">
                                          <p:val>
                                            <p:strVal val="#ppt_x+0.4"/>
                                          </p:val>
                                        </p:tav>
                                        <p:tav tm="100000">
                                          <p:val>
                                            <p:strVal val="#ppt_x-0.05"/>
                                          </p:val>
                                        </p:tav>
                                      </p:tavLst>
                                    </p:anim>
                                    <p:anim calcmode="lin" valueType="num">
                                      <p:cBhvr>
                                        <p:cTn id="38" dur="800" decel="100000" fill="hold"/>
                                        <p:tgtEl>
                                          <p:spTgt spid="139270"/>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39270"/>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39270"/>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139271"/>
                                        </p:tgtEl>
                                        <p:attrNameLst>
                                          <p:attrName>style.visibility</p:attrName>
                                        </p:attrNameLst>
                                      </p:cBhvr>
                                      <p:to>
                                        <p:strVal val="visible"/>
                                      </p:to>
                                    </p:set>
                                    <p:animEffect transition="in" filter="fade">
                                      <p:cBhvr>
                                        <p:cTn id="43" dur="800" decel="100000"/>
                                        <p:tgtEl>
                                          <p:spTgt spid="139271"/>
                                        </p:tgtEl>
                                      </p:cBhvr>
                                    </p:animEffect>
                                    <p:anim calcmode="lin" valueType="num">
                                      <p:cBhvr>
                                        <p:cTn id="44" dur="800" decel="100000" fill="hold"/>
                                        <p:tgtEl>
                                          <p:spTgt spid="139271"/>
                                        </p:tgtEl>
                                        <p:attrNameLst>
                                          <p:attrName>style.rotation</p:attrName>
                                        </p:attrNameLst>
                                      </p:cBhvr>
                                      <p:tavLst>
                                        <p:tav tm="0">
                                          <p:val>
                                            <p:fltVal val="-90"/>
                                          </p:val>
                                        </p:tav>
                                        <p:tav tm="100000">
                                          <p:val>
                                            <p:fltVal val="0"/>
                                          </p:val>
                                        </p:tav>
                                      </p:tavLst>
                                    </p:anim>
                                    <p:anim calcmode="lin" valueType="num">
                                      <p:cBhvr>
                                        <p:cTn id="45" dur="800" decel="100000" fill="hold"/>
                                        <p:tgtEl>
                                          <p:spTgt spid="139271"/>
                                        </p:tgtEl>
                                        <p:attrNameLst>
                                          <p:attrName>ppt_x</p:attrName>
                                        </p:attrNameLst>
                                      </p:cBhvr>
                                      <p:tavLst>
                                        <p:tav tm="0">
                                          <p:val>
                                            <p:strVal val="#ppt_x+0.4"/>
                                          </p:val>
                                        </p:tav>
                                        <p:tav tm="100000">
                                          <p:val>
                                            <p:strVal val="#ppt_x-0.05"/>
                                          </p:val>
                                        </p:tav>
                                      </p:tavLst>
                                    </p:anim>
                                    <p:anim calcmode="lin" valueType="num">
                                      <p:cBhvr>
                                        <p:cTn id="46" dur="800" decel="100000" fill="hold"/>
                                        <p:tgtEl>
                                          <p:spTgt spid="139271"/>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39271"/>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39271"/>
                                        </p:tgtEl>
                                        <p:attrNameLst>
                                          <p:attrName>ppt_y</p:attrName>
                                        </p:attrNameLst>
                                      </p:cBhvr>
                                      <p:tavLst>
                                        <p:tav tm="0">
                                          <p:val>
                                            <p:strVal val="#ppt_y+0.1"/>
                                          </p:val>
                                        </p:tav>
                                        <p:tav tm="100000">
                                          <p:val>
                                            <p:strVal val="#ppt_y"/>
                                          </p:val>
                                        </p:tav>
                                      </p:tavLst>
                                    </p:anim>
                                  </p:childTnLst>
                                  <p:subTnLst>
                                    <p:set>
                                      <p:cBhvr override="childStyle">
                                        <p:cTn dur="1" fill="hold" display="0" masterRel="nextClick" afterEffect="1"/>
                                        <p:tgtEl>
                                          <p:spTgt spid="139271"/>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139279"/>
                                        </p:tgtEl>
                                        <p:attrNameLst>
                                          <p:attrName>style.visibility</p:attrName>
                                        </p:attrNameLst>
                                      </p:cBhvr>
                                      <p:to>
                                        <p:strVal val="visible"/>
                                      </p:to>
                                    </p:set>
                                    <p:animEffect transition="in" filter="fade">
                                      <p:cBhvr>
                                        <p:cTn id="53" dur="2000"/>
                                        <p:tgtEl>
                                          <p:spTgt spid="139279"/>
                                        </p:tgtEl>
                                      </p:cBhvr>
                                    </p:animEffect>
                                    <p:anim calcmode="lin" valueType="num">
                                      <p:cBhvr>
                                        <p:cTn id="54" dur="2000" fill="hold"/>
                                        <p:tgtEl>
                                          <p:spTgt spid="139279"/>
                                        </p:tgtEl>
                                        <p:attrNameLst>
                                          <p:attrName>style.rotation</p:attrName>
                                        </p:attrNameLst>
                                      </p:cBhvr>
                                      <p:tavLst>
                                        <p:tav tm="0">
                                          <p:val>
                                            <p:fltVal val="720"/>
                                          </p:val>
                                        </p:tav>
                                        <p:tav tm="100000">
                                          <p:val>
                                            <p:fltVal val="0"/>
                                          </p:val>
                                        </p:tav>
                                      </p:tavLst>
                                    </p:anim>
                                    <p:anim calcmode="lin" valueType="num">
                                      <p:cBhvr>
                                        <p:cTn id="55" dur="2000" fill="hold"/>
                                        <p:tgtEl>
                                          <p:spTgt spid="139279"/>
                                        </p:tgtEl>
                                        <p:attrNameLst>
                                          <p:attrName>ppt_h</p:attrName>
                                        </p:attrNameLst>
                                      </p:cBhvr>
                                      <p:tavLst>
                                        <p:tav tm="0">
                                          <p:val>
                                            <p:fltVal val="0"/>
                                          </p:val>
                                        </p:tav>
                                        <p:tav tm="100000">
                                          <p:val>
                                            <p:strVal val="#ppt_h"/>
                                          </p:val>
                                        </p:tav>
                                      </p:tavLst>
                                    </p:anim>
                                    <p:anim calcmode="lin" valueType="num">
                                      <p:cBhvr>
                                        <p:cTn id="56" dur="2000" fill="hold"/>
                                        <p:tgtEl>
                                          <p:spTgt spid="139279"/>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13927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39276"/>
                                        </p:tgtEl>
                                        <p:attrNameLst>
                                          <p:attrName>style.visibility</p:attrName>
                                        </p:attrNameLst>
                                      </p:cBhvr>
                                      <p:to>
                                        <p:strVal val="visible"/>
                                      </p:to>
                                    </p:set>
                                    <p:animEffect transition="in" filter="wipe(up)">
                                      <p:cBhvr>
                                        <p:cTn id="61" dur="3000"/>
                                        <p:tgtEl>
                                          <p:spTgt spid="13927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39281"/>
                                        </p:tgtEl>
                                        <p:attrNameLst>
                                          <p:attrName>style.visibility</p:attrName>
                                        </p:attrNameLst>
                                      </p:cBhvr>
                                      <p:to>
                                        <p:strVal val="visible"/>
                                      </p:to>
                                    </p:set>
                                    <p:animEffect transition="in" filter="wipe(left)">
                                      <p:cBhvr>
                                        <p:cTn id="64" dur="3000"/>
                                        <p:tgtEl>
                                          <p:spTgt spid="13928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39278"/>
                                        </p:tgtEl>
                                        <p:attrNameLst>
                                          <p:attrName>style.visibility</p:attrName>
                                        </p:attrNameLst>
                                      </p:cBhvr>
                                      <p:to>
                                        <p:strVal val="visible"/>
                                      </p:to>
                                    </p:set>
                                    <p:animEffect transition="in" filter="wipe(down)">
                                      <p:cBhvr>
                                        <p:cTn id="67" dur="500"/>
                                        <p:tgtEl>
                                          <p:spTgt spid="139278"/>
                                        </p:tgtEl>
                                      </p:cBhvr>
                                    </p:animEffect>
                                  </p:childTnLst>
                                </p:cTn>
                              </p:par>
                            </p:childTnLst>
                          </p:cTn>
                        </p:par>
                        <p:par>
                          <p:cTn id="68" fill="hold">
                            <p:stCondLst>
                              <p:cond delay="3000"/>
                            </p:stCondLst>
                            <p:childTnLst>
                              <p:par>
                                <p:cTn id="69" presetID="40" presetClass="entr" presetSubtype="0" fill="hold" grpId="0" nodeType="afterEffect">
                                  <p:stCondLst>
                                    <p:cond delay="500"/>
                                  </p:stCondLst>
                                  <p:iterate type="lt">
                                    <p:tmPct val="10000"/>
                                  </p:iterate>
                                  <p:childTnLst>
                                    <p:set>
                                      <p:cBhvr>
                                        <p:cTn id="70" dur="1" fill="hold">
                                          <p:stCondLst>
                                            <p:cond delay="0"/>
                                          </p:stCondLst>
                                        </p:cTn>
                                        <p:tgtEl>
                                          <p:spTgt spid="139275"/>
                                        </p:tgtEl>
                                        <p:attrNameLst>
                                          <p:attrName>style.visibility</p:attrName>
                                        </p:attrNameLst>
                                      </p:cBhvr>
                                      <p:to>
                                        <p:strVal val="visible"/>
                                      </p:to>
                                    </p:set>
                                    <p:animEffect transition="in" filter="fade">
                                      <p:cBhvr>
                                        <p:cTn id="71" dur="1000"/>
                                        <p:tgtEl>
                                          <p:spTgt spid="139275"/>
                                        </p:tgtEl>
                                      </p:cBhvr>
                                    </p:animEffect>
                                    <p:anim calcmode="lin" valueType="num">
                                      <p:cBhvr>
                                        <p:cTn id="72" dur="1000" fill="hold"/>
                                        <p:tgtEl>
                                          <p:spTgt spid="139275"/>
                                        </p:tgtEl>
                                        <p:attrNameLst>
                                          <p:attrName>ppt_x</p:attrName>
                                        </p:attrNameLst>
                                      </p:cBhvr>
                                      <p:tavLst>
                                        <p:tav tm="0">
                                          <p:val>
                                            <p:strVal val="#ppt_x-.1"/>
                                          </p:val>
                                        </p:tav>
                                        <p:tav tm="100000">
                                          <p:val>
                                            <p:strVal val="#ppt_x"/>
                                          </p:val>
                                        </p:tav>
                                      </p:tavLst>
                                    </p:anim>
                                    <p:anim calcmode="lin" valueType="num">
                                      <p:cBhvr>
                                        <p:cTn id="73" dur="1000" fill="hold"/>
                                        <p:tgtEl>
                                          <p:spTgt spid="139275"/>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40" presetClass="entr" presetSubtype="0" fill="hold" grpId="0" nodeType="afterEffect">
                                  <p:stCondLst>
                                    <p:cond delay="0"/>
                                  </p:stCondLst>
                                  <p:iterate type="lt">
                                    <p:tmPct val="10000"/>
                                  </p:iterate>
                                  <p:childTnLst>
                                    <p:set>
                                      <p:cBhvr>
                                        <p:cTn id="76" dur="1" fill="hold">
                                          <p:stCondLst>
                                            <p:cond delay="0"/>
                                          </p:stCondLst>
                                        </p:cTn>
                                        <p:tgtEl>
                                          <p:spTgt spid="139277"/>
                                        </p:tgtEl>
                                        <p:attrNameLst>
                                          <p:attrName>style.visibility</p:attrName>
                                        </p:attrNameLst>
                                      </p:cBhvr>
                                      <p:to>
                                        <p:strVal val="visible"/>
                                      </p:to>
                                    </p:set>
                                    <p:animEffect transition="in" filter="fade">
                                      <p:cBhvr>
                                        <p:cTn id="77" dur="1000"/>
                                        <p:tgtEl>
                                          <p:spTgt spid="139277"/>
                                        </p:tgtEl>
                                      </p:cBhvr>
                                    </p:animEffect>
                                    <p:anim calcmode="lin" valueType="num">
                                      <p:cBhvr>
                                        <p:cTn id="78" dur="1000" fill="hold"/>
                                        <p:tgtEl>
                                          <p:spTgt spid="139277"/>
                                        </p:tgtEl>
                                        <p:attrNameLst>
                                          <p:attrName>ppt_x</p:attrName>
                                        </p:attrNameLst>
                                      </p:cBhvr>
                                      <p:tavLst>
                                        <p:tav tm="0">
                                          <p:val>
                                            <p:strVal val="#ppt_x-.1"/>
                                          </p:val>
                                        </p:tav>
                                        <p:tav tm="100000">
                                          <p:val>
                                            <p:strVal val="#ppt_x"/>
                                          </p:val>
                                        </p:tav>
                                      </p:tavLst>
                                    </p:anim>
                                    <p:anim calcmode="lin" valueType="num">
                                      <p:cBhvr>
                                        <p:cTn id="79" dur="1000" fill="hold"/>
                                        <p:tgtEl>
                                          <p:spTgt spid="139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139270" grpId="0"/>
      <p:bldP spid="139271" grpId="0" animBg="1"/>
      <p:bldP spid="139272" grpId="0"/>
      <p:bldP spid="139273" grpId="0" animBg="1"/>
      <p:bldP spid="139274" grpId="0"/>
      <p:bldP spid="139275" grpId="0"/>
      <p:bldP spid="139276" grpId="0" animBg="1"/>
      <p:bldP spid="139277" grpId="0"/>
      <p:bldP spid="139278" grpId="0" animBg="1"/>
      <p:bldP spid="139279" grpId="0" animBg="1"/>
      <p:bldP spid="1392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subTitle" idx="1"/>
          </p:nvPr>
        </p:nvSpPr>
        <p:spPr>
          <a:xfrm>
            <a:off x="106363" y="1240703"/>
            <a:ext cx="8929687" cy="5312351"/>
          </a:xfrm>
        </p:spPr>
        <p:txBody>
          <a:bodyPr/>
          <a:lstStyle/>
          <a:p>
            <a:pPr marL="533400" indent="-533400" eaLnBrk="1" hangingPunct="1">
              <a:lnSpc>
                <a:spcPct val="95000"/>
              </a:lnSpc>
              <a:spcBef>
                <a:spcPts val="0"/>
              </a:spcBef>
              <a:spcAft>
                <a:spcPts val="400"/>
              </a:spcAft>
              <a:buClr>
                <a:srgbClr val="FFFF66"/>
              </a:buClr>
              <a:buFont typeface="Wingdings" pitchFamily="2" charset="2"/>
              <a:buChar char="v"/>
              <a:defRPr/>
            </a:pPr>
            <a:r>
              <a:rPr lang="en-AU" sz="3000" dirty="0" smtClean="0"/>
              <a:t>In the wake of Gideon’s victory and the purging of Succoth and </a:t>
            </a:r>
            <a:r>
              <a:rPr lang="en-AU" sz="3000" dirty="0" err="1" smtClean="0"/>
              <a:t>Penuel</a:t>
            </a:r>
            <a:r>
              <a:rPr lang="en-AU" sz="3000" dirty="0" smtClean="0"/>
              <a:t>, Israel chose Gideon to rule over them - </a:t>
            </a:r>
            <a:r>
              <a:rPr lang="en-AU" sz="3000" dirty="0" smtClean="0">
                <a:ln>
                  <a:solidFill>
                    <a:schemeClr val="tx1"/>
                  </a:solidFill>
                </a:ln>
                <a:solidFill>
                  <a:srgbClr val="FF9900"/>
                </a:solidFill>
              </a:rPr>
              <a:t>So Israel will acknowledge one king when divine judgements are complete –</a:t>
            </a:r>
            <a:r>
              <a:rPr lang="en-AU" sz="3000" dirty="0" smtClean="0">
                <a:ln>
                  <a:solidFill>
                    <a:schemeClr val="tx1"/>
                  </a:solidFill>
                </a:ln>
              </a:rPr>
              <a:t> </a:t>
            </a:r>
            <a:r>
              <a:rPr lang="en-AU" sz="3000" dirty="0" smtClean="0">
                <a:ln w="22225">
                  <a:solidFill>
                    <a:schemeClr val="tx1"/>
                  </a:solidFill>
                </a:ln>
                <a:solidFill>
                  <a:srgbClr val="FF0000"/>
                </a:solidFill>
              </a:rPr>
              <a:t>Ezek. 37:22</a:t>
            </a:r>
            <a:r>
              <a:rPr lang="en-AU" sz="3000" dirty="0" smtClean="0"/>
              <a:t>.</a:t>
            </a:r>
          </a:p>
          <a:p>
            <a:pPr marL="533400" indent="-533400" eaLnBrk="1" hangingPunct="1">
              <a:lnSpc>
                <a:spcPct val="95000"/>
              </a:lnSpc>
              <a:spcBef>
                <a:spcPts val="0"/>
              </a:spcBef>
              <a:spcAft>
                <a:spcPts val="400"/>
              </a:spcAft>
              <a:buClr>
                <a:srgbClr val="FFFF66"/>
              </a:buClr>
              <a:buFont typeface="Wingdings" pitchFamily="2" charset="2"/>
              <a:buChar char="v"/>
              <a:defRPr/>
            </a:pPr>
            <a:r>
              <a:rPr lang="en-AU" sz="3000" dirty="0" smtClean="0"/>
              <a:t>Israel sought to establish a perpetual dynasty – </a:t>
            </a:r>
            <a:r>
              <a:rPr lang="en-AU" sz="3000" dirty="0" smtClean="0">
                <a:ln>
                  <a:solidFill>
                    <a:schemeClr val="tx1"/>
                  </a:solidFill>
                </a:ln>
                <a:solidFill>
                  <a:schemeClr val="hlink"/>
                </a:solidFill>
              </a:rPr>
              <a:t>So Christ’s rule will last a thousand years –</a:t>
            </a:r>
            <a:r>
              <a:rPr lang="en-AU" sz="3000" dirty="0" smtClean="0">
                <a:ln>
                  <a:solidFill>
                    <a:schemeClr val="tx1"/>
                  </a:solidFill>
                </a:ln>
              </a:rPr>
              <a:t> </a:t>
            </a:r>
            <a:r>
              <a:rPr lang="en-AU" sz="3000" dirty="0" smtClean="0">
                <a:ln w="22225">
                  <a:solidFill>
                    <a:schemeClr val="tx1"/>
                  </a:solidFill>
                </a:ln>
                <a:solidFill>
                  <a:srgbClr val="FF0000"/>
                </a:solidFill>
              </a:rPr>
              <a:t>Rev. 20:4,6</a:t>
            </a:r>
            <a:r>
              <a:rPr lang="en-AU" sz="3000" dirty="0" smtClean="0"/>
              <a:t>.</a:t>
            </a:r>
          </a:p>
          <a:p>
            <a:pPr marL="533400" indent="-533400" eaLnBrk="1" hangingPunct="1">
              <a:lnSpc>
                <a:spcPct val="95000"/>
              </a:lnSpc>
              <a:spcBef>
                <a:spcPts val="0"/>
              </a:spcBef>
              <a:spcAft>
                <a:spcPts val="400"/>
              </a:spcAft>
              <a:buClr>
                <a:srgbClr val="FFFF66"/>
              </a:buClr>
              <a:buFont typeface="Wingdings" pitchFamily="2" charset="2"/>
              <a:buChar char="v"/>
              <a:defRPr/>
            </a:pPr>
            <a:r>
              <a:rPr lang="en-AU" sz="3000" dirty="0" smtClean="0"/>
              <a:t>Gideon declined and declared Yahweh to be Israel’s king – </a:t>
            </a:r>
            <a:r>
              <a:rPr lang="en-AU" sz="3000" dirty="0" smtClean="0">
                <a:solidFill>
                  <a:srgbClr val="00FF00"/>
                </a:solidFill>
              </a:rPr>
              <a:t>So Christ will give the kingdom back to God –</a:t>
            </a:r>
            <a:r>
              <a:rPr lang="en-AU" sz="3000" dirty="0" smtClean="0"/>
              <a:t> </a:t>
            </a:r>
            <a:r>
              <a:rPr lang="en-AU" sz="3000" dirty="0" smtClean="0">
                <a:ln w="22225">
                  <a:solidFill>
                    <a:schemeClr val="tx1"/>
                  </a:solidFill>
                </a:ln>
                <a:solidFill>
                  <a:srgbClr val="FF0000"/>
                </a:solidFill>
              </a:rPr>
              <a:t>1 Cor. 15:24</a:t>
            </a:r>
            <a:r>
              <a:rPr lang="en-AU" sz="3000" dirty="0" smtClean="0"/>
              <a:t>.</a:t>
            </a:r>
          </a:p>
        </p:txBody>
      </p:sp>
      <p:sp>
        <p:nvSpPr>
          <p:cNvPr id="194563" name="Rectangle 3"/>
          <p:cNvSpPr>
            <a:spLocks noGrp="1" noChangeArrowheads="1"/>
          </p:cNvSpPr>
          <p:nvPr>
            <p:ph type="ctrTitle"/>
          </p:nvPr>
        </p:nvSpPr>
        <p:spPr>
          <a:xfrm>
            <a:off x="0" y="0"/>
            <a:ext cx="9144000" cy="1268413"/>
          </a:xfrm>
        </p:spPr>
        <p:txBody>
          <a:bodyPr/>
          <a:lstStyle/>
          <a:p>
            <a:pPr eaLnBrk="1" hangingPunct="1">
              <a:defRPr/>
            </a:pPr>
            <a:r>
              <a:rPr lang="en-AU" sz="4400" dirty="0" smtClean="0"/>
              <a:t>One King over them all</a:t>
            </a:r>
            <a:r>
              <a:rPr lang="en-AU" dirty="0" smtClean="0"/>
              <a:t/>
            </a:r>
            <a:br>
              <a:rPr lang="en-AU" dirty="0" smtClean="0"/>
            </a:br>
            <a:r>
              <a:rPr lang="en-AU" dirty="0" smtClean="0"/>
              <a:t> </a:t>
            </a:r>
            <a:r>
              <a:rPr lang="en-AU" b="0" dirty="0" smtClean="0">
                <a:ln w="22225">
                  <a:solidFill>
                    <a:schemeClr val="tx1"/>
                  </a:solidFill>
                </a:ln>
                <a:solidFill>
                  <a:srgbClr val="FF0000"/>
                </a:solidFill>
                <a:effectLst/>
                <a:latin typeface="Arial Black" pitchFamily="34" charset="0"/>
              </a:rPr>
              <a:t>Judges 8:22</a:t>
            </a:r>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p:txBody>
          <a:bodyPr/>
          <a:lstStyle/>
          <a:p>
            <a:pPr eaLnBrk="1" hangingPunct="1">
              <a:defRPr/>
            </a:pPr>
            <a:r>
              <a:rPr lang="en-AU" sz="4400" dirty="0" smtClean="0"/>
              <a:t>Messiah in the Judges</a:t>
            </a:r>
          </a:p>
        </p:txBody>
      </p:sp>
      <p:sp>
        <p:nvSpPr>
          <p:cNvPr id="70660" name="Rectangle 3"/>
          <p:cNvSpPr>
            <a:spLocks noChangeArrowheads="1"/>
          </p:cNvSpPr>
          <p:nvPr/>
        </p:nvSpPr>
        <p:spPr bwMode="auto">
          <a:xfrm>
            <a:off x="323850" y="2171986"/>
            <a:ext cx="6624638" cy="576263"/>
          </a:xfrm>
          <a:prstGeom prst="rect">
            <a:avLst/>
          </a:prstGeom>
          <a:solidFill>
            <a:schemeClr val="accent1"/>
          </a:solidFill>
          <a:ln w="9525">
            <a:solidFill>
              <a:schemeClr val="tx1"/>
            </a:solidFill>
            <a:miter lim="800000"/>
            <a:headEnd/>
            <a:tailEnd/>
          </a:ln>
        </p:spPr>
        <p:txBody>
          <a:bodyPr wrap="none" anchor="ctr"/>
          <a:lstStyle/>
          <a:p>
            <a:r>
              <a:rPr lang="en-AU" sz="2800">
                <a:solidFill>
                  <a:srgbClr val="000000"/>
                </a:solidFill>
                <a:latin typeface="Arial Black" pitchFamily="34" charset="0"/>
              </a:rPr>
              <a:t>Othniel</a:t>
            </a:r>
          </a:p>
        </p:txBody>
      </p:sp>
      <p:sp>
        <p:nvSpPr>
          <p:cNvPr id="70661" name="Rectangle 4"/>
          <p:cNvSpPr>
            <a:spLocks noChangeArrowheads="1"/>
          </p:cNvSpPr>
          <p:nvPr/>
        </p:nvSpPr>
        <p:spPr bwMode="auto">
          <a:xfrm>
            <a:off x="323850" y="2819686"/>
            <a:ext cx="2952750" cy="576263"/>
          </a:xfrm>
          <a:prstGeom prst="rect">
            <a:avLst/>
          </a:prstGeom>
          <a:solidFill>
            <a:srgbClr val="D60093"/>
          </a:solidFill>
          <a:ln w="9525">
            <a:solidFill>
              <a:schemeClr val="tx1"/>
            </a:solidFill>
            <a:miter lim="800000"/>
            <a:headEnd/>
            <a:tailEnd/>
          </a:ln>
        </p:spPr>
        <p:txBody>
          <a:bodyPr wrap="none" anchor="ctr"/>
          <a:lstStyle/>
          <a:p>
            <a:r>
              <a:rPr lang="en-AU" sz="2800">
                <a:solidFill>
                  <a:srgbClr val="000000"/>
                </a:solidFill>
                <a:latin typeface="Arial Black" pitchFamily="34" charset="0"/>
              </a:rPr>
              <a:t>Ehud</a:t>
            </a:r>
          </a:p>
        </p:txBody>
      </p:sp>
      <p:sp>
        <p:nvSpPr>
          <p:cNvPr id="70662" name="Rectangle 5"/>
          <p:cNvSpPr>
            <a:spLocks noChangeArrowheads="1"/>
          </p:cNvSpPr>
          <p:nvPr/>
        </p:nvSpPr>
        <p:spPr bwMode="auto">
          <a:xfrm>
            <a:off x="323850" y="3468974"/>
            <a:ext cx="3384550" cy="576262"/>
          </a:xfrm>
          <a:prstGeom prst="rect">
            <a:avLst/>
          </a:prstGeom>
          <a:solidFill>
            <a:srgbClr val="00FF00"/>
          </a:solidFill>
          <a:ln w="9525">
            <a:solidFill>
              <a:schemeClr val="tx1"/>
            </a:solidFill>
            <a:miter lim="800000"/>
            <a:headEnd/>
            <a:tailEnd/>
          </a:ln>
        </p:spPr>
        <p:txBody>
          <a:bodyPr wrap="none" anchor="ctr"/>
          <a:lstStyle/>
          <a:p>
            <a:pPr algn="ctr"/>
            <a:r>
              <a:rPr lang="en-AU" sz="2800">
                <a:solidFill>
                  <a:srgbClr val="000000"/>
                </a:solidFill>
                <a:latin typeface="Arial Black" pitchFamily="34" charset="0"/>
              </a:rPr>
              <a:t>Deborah &amp; Barak</a:t>
            </a:r>
          </a:p>
        </p:txBody>
      </p:sp>
      <p:sp>
        <p:nvSpPr>
          <p:cNvPr id="70663" name="Rectangle 6"/>
          <p:cNvSpPr>
            <a:spLocks noChangeArrowheads="1"/>
          </p:cNvSpPr>
          <p:nvPr/>
        </p:nvSpPr>
        <p:spPr bwMode="auto">
          <a:xfrm>
            <a:off x="323850" y="4116674"/>
            <a:ext cx="6985000" cy="576262"/>
          </a:xfrm>
          <a:prstGeom prst="rect">
            <a:avLst/>
          </a:prstGeom>
          <a:solidFill>
            <a:srgbClr val="FFFF00"/>
          </a:solidFill>
          <a:ln w="9525">
            <a:solidFill>
              <a:schemeClr val="tx1"/>
            </a:solidFill>
            <a:miter lim="800000"/>
            <a:headEnd/>
            <a:tailEnd/>
          </a:ln>
        </p:spPr>
        <p:txBody>
          <a:bodyPr wrap="none" anchor="ctr"/>
          <a:lstStyle/>
          <a:p>
            <a:r>
              <a:rPr lang="en-AU" sz="2800">
                <a:solidFill>
                  <a:srgbClr val="000000"/>
                </a:solidFill>
                <a:latin typeface="Arial Black" pitchFamily="34" charset="0"/>
              </a:rPr>
              <a:t>Gideon</a:t>
            </a:r>
          </a:p>
        </p:txBody>
      </p:sp>
      <p:sp>
        <p:nvSpPr>
          <p:cNvPr id="70664" name="Rectangle 7"/>
          <p:cNvSpPr>
            <a:spLocks noChangeArrowheads="1"/>
          </p:cNvSpPr>
          <p:nvPr/>
        </p:nvSpPr>
        <p:spPr bwMode="auto">
          <a:xfrm>
            <a:off x="2268538" y="4764374"/>
            <a:ext cx="4032250" cy="576262"/>
          </a:xfrm>
          <a:prstGeom prst="rect">
            <a:avLst/>
          </a:prstGeom>
          <a:solidFill>
            <a:srgbClr val="FF0000"/>
          </a:solidFill>
          <a:ln w="9525">
            <a:solidFill>
              <a:schemeClr val="tx1"/>
            </a:solidFill>
            <a:miter lim="800000"/>
            <a:headEnd/>
            <a:tailEnd/>
          </a:ln>
        </p:spPr>
        <p:txBody>
          <a:bodyPr wrap="none" anchor="ctr"/>
          <a:lstStyle/>
          <a:p>
            <a:r>
              <a:rPr lang="en-AU" sz="2800">
                <a:solidFill>
                  <a:srgbClr val="000000"/>
                </a:solidFill>
                <a:latin typeface="Arial Black" pitchFamily="34" charset="0"/>
              </a:rPr>
              <a:t>Abimelech</a:t>
            </a:r>
          </a:p>
        </p:txBody>
      </p:sp>
      <p:sp>
        <p:nvSpPr>
          <p:cNvPr id="70665" name="Rectangle 8"/>
          <p:cNvSpPr>
            <a:spLocks noChangeArrowheads="1"/>
          </p:cNvSpPr>
          <p:nvPr/>
        </p:nvSpPr>
        <p:spPr bwMode="auto">
          <a:xfrm>
            <a:off x="323850" y="5412074"/>
            <a:ext cx="1944688" cy="576262"/>
          </a:xfrm>
          <a:prstGeom prst="rect">
            <a:avLst/>
          </a:prstGeom>
          <a:solidFill>
            <a:srgbClr val="FF9900"/>
          </a:solidFill>
          <a:ln w="9525">
            <a:solidFill>
              <a:schemeClr val="tx1"/>
            </a:solidFill>
            <a:miter lim="800000"/>
            <a:headEnd/>
            <a:tailEnd/>
          </a:ln>
        </p:spPr>
        <p:txBody>
          <a:bodyPr wrap="none" anchor="ctr"/>
          <a:lstStyle/>
          <a:p>
            <a:r>
              <a:rPr lang="en-AU" sz="2800">
                <a:solidFill>
                  <a:srgbClr val="000000"/>
                </a:solidFill>
                <a:latin typeface="Arial Black" pitchFamily="34" charset="0"/>
              </a:rPr>
              <a:t>Jephthah</a:t>
            </a:r>
          </a:p>
        </p:txBody>
      </p:sp>
      <p:sp>
        <p:nvSpPr>
          <p:cNvPr id="70666" name="Rectangle 9"/>
          <p:cNvSpPr>
            <a:spLocks noChangeArrowheads="1"/>
          </p:cNvSpPr>
          <p:nvPr/>
        </p:nvSpPr>
        <p:spPr bwMode="auto">
          <a:xfrm>
            <a:off x="5580063" y="3468974"/>
            <a:ext cx="936625" cy="576262"/>
          </a:xfrm>
          <a:prstGeom prst="rect">
            <a:avLst/>
          </a:prstGeom>
          <a:solidFill>
            <a:srgbClr val="00FF00"/>
          </a:solidFill>
          <a:ln w="9525">
            <a:solidFill>
              <a:schemeClr val="tx1"/>
            </a:solidFill>
            <a:miter lim="800000"/>
            <a:headEnd/>
            <a:tailEnd/>
          </a:ln>
        </p:spPr>
        <p:txBody>
          <a:bodyPr wrap="none" anchor="ctr"/>
          <a:lstStyle/>
          <a:p>
            <a:endParaRPr lang="en-US">
              <a:solidFill>
                <a:srgbClr val="FFFFFF"/>
              </a:solidFill>
            </a:endParaRPr>
          </a:p>
        </p:txBody>
      </p:sp>
      <p:sp>
        <p:nvSpPr>
          <p:cNvPr id="70667" name="Rectangle 10"/>
          <p:cNvSpPr>
            <a:spLocks noChangeArrowheads="1"/>
          </p:cNvSpPr>
          <p:nvPr/>
        </p:nvSpPr>
        <p:spPr bwMode="auto">
          <a:xfrm>
            <a:off x="5797550" y="5412074"/>
            <a:ext cx="3095625" cy="576262"/>
          </a:xfrm>
          <a:prstGeom prst="rect">
            <a:avLst/>
          </a:prstGeom>
          <a:solidFill>
            <a:srgbClr val="FF9900"/>
          </a:solidFill>
          <a:ln w="9525">
            <a:solidFill>
              <a:schemeClr val="tx1"/>
            </a:solidFill>
            <a:miter lim="800000"/>
            <a:headEnd/>
            <a:tailEnd/>
          </a:ln>
        </p:spPr>
        <p:txBody>
          <a:bodyPr wrap="none" anchor="ctr"/>
          <a:lstStyle/>
          <a:p>
            <a:endParaRPr lang="en-US">
              <a:solidFill>
                <a:srgbClr val="FFFFFF"/>
              </a:solidFill>
            </a:endParaRPr>
          </a:p>
        </p:txBody>
      </p:sp>
      <p:sp>
        <p:nvSpPr>
          <p:cNvPr id="70668" name="Text Box 11"/>
          <p:cNvSpPr txBox="1">
            <a:spLocks noChangeArrowheads="1"/>
          </p:cNvSpPr>
          <p:nvPr/>
        </p:nvSpPr>
        <p:spPr bwMode="auto">
          <a:xfrm>
            <a:off x="34925" y="1195674"/>
            <a:ext cx="1460500" cy="946150"/>
          </a:xfrm>
          <a:prstGeom prst="rect">
            <a:avLst/>
          </a:prstGeom>
          <a:noFill/>
          <a:ln w="9525">
            <a:noFill/>
            <a:miter lim="800000"/>
            <a:headEnd/>
            <a:tailEnd/>
          </a:ln>
        </p:spPr>
        <p:txBody>
          <a:bodyPr>
            <a:spAutoFit/>
          </a:bodyPr>
          <a:lstStyle/>
          <a:p>
            <a:r>
              <a:rPr lang="en-AU" sz="2800">
                <a:solidFill>
                  <a:srgbClr val="FFFFFF"/>
                </a:solidFill>
                <a:latin typeface="Impact" pitchFamily="34" charset="0"/>
              </a:rPr>
              <a:t>Death of Christ</a:t>
            </a:r>
          </a:p>
        </p:txBody>
      </p:sp>
      <p:sp>
        <p:nvSpPr>
          <p:cNvPr id="70669" name="Text Box 12"/>
          <p:cNvSpPr txBox="1">
            <a:spLocks noChangeArrowheads="1"/>
          </p:cNvSpPr>
          <p:nvPr/>
        </p:nvSpPr>
        <p:spPr bwMode="auto">
          <a:xfrm>
            <a:off x="2292350" y="1652874"/>
            <a:ext cx="1631950" cy="519112"/>
          </a:xfrm>
          <a:prstGeom prst="rect">
            <a:avLst/>
          </a:prstGeom>
          <a:noFill/>
          <a:ln w="9525">
            <a:noFill/>
            <a:miter lim="800000"/>
            <a:headEnd/>
            <a:tailEnd/>
          </a:ln>
        </p:spPr>
        <p:txBody>
          <a:bodyPr wrap="none">
            <a:spAutoFit/>
          </a:bodyPr>
          <a:lstStyle/>
          <a:p>
            <a:r>
              <a:rPr lang="en-AU" sz="2800">
                <a:solidFill>
                  <a:srgbClr val="FFFFFF"/>
                </a:solidFill>
                <a:latin typeface="Impact" pitchFamily="34" charset="0"/>
              </a:rPr>
              <a:t>Dark ages</a:t>
            </a:r>
          </a:p>
        </p:txBody>
      </p:sp>
      <p:sp>
        <p:nvSpPr>
          <p:cNvPr id="70670" name="Text Box 13"/>
          <p:cNvSpPr txBox="1">
            <a:spLocks noChangeArrowheads="1"/>
          </p:cNvSpPr>
          <p:nvPr/>
        </p:nvSpPr>
        <p:spPr bwMode="auto">
          <a:xfrm>
            <a:off x="4683125" y="1652874"/>
            <a:ext cx="2049463" cy="519112"/>
          </a:xfrm>
          <a:prstGeom prst="rect">
            <a:avLst/>
          </a:prstGeom>
          <a:noFill/>
          <a:ln w="9525">
            <a:noFill/>
            <a:miter lim="800000"/>
            <a:headEnd/>
            <a:tailEnd/>
          </a:ln>
        </p:spPr>
        <p:txBody>
          <a:bodyPr wrap="none">
            <a:spAutoFit/>
          </a:bodyPr>
          <a:lstStyle/>
          <a:p>
            <a:r>
              <a:rPr lang="en-AU" sz="2800">
                <a:solidFill>
                  <a:srgbClr val="FFFFFF"/>
                </a:solidFill>
                <a:latin typeface="Impact" pitchFamily="34" charset="0"/>
              </a:rPr>
              <a:t>Armageddon</a:t>
            </a:r>
          </a:p>
        </p:txBody>
      </p:sp>
      <p:sp>
        <p:nvSpPr>
          <p:cNvPr id="70671" name="Text Box 14"/>
          <p:cNvSpPr txBox="1">
            <a:spLocks noChangeArrowheads="1"/>
          </p:cNvSpPr>
          <p:nvPr/>
        </p:nvSpPr>
        <p:spPr bwMode="auto">
          <a:xfrm>
            <a:off x="6834188" y="1667161"/>
            <a:ext cx="1841500" cy="519113"/>
          </a:xfrm>
          <a:prstGeom prst="rect">
            <a:avLst/>
          </a:prstGeom>
          <a:noFill/>
          <a:ln w="9525">
            <a:noFill/>
            <a:miter lim="800000"/>
            <a:headEnd/>
            <a:tailEnd/>
          </a:ln>
        </p:spPr>
        <p:txBody>
          <a:bodyPr wrap="none">
            <a:spAutoFit/>
          </a:bodyPr>
          <a:lstStyle/>
          <a:p>
            <a:r>
              <a:rPr lang="en-AU" sz="2800">
                <a:solidFill>
                  <a:srgbClr val="FFFFFF"/>
                </a:solidFill>
                <a:latin typeface="Impact" pitchFamily="34" charset="0"/>
              </a:rPr>
              <a:t>Millennium</a:t>
            </a:r>
          </a:p>
        </p:txBody>
      </p:sp>
      <p:sp>
        <p:nvSpPr>
          <p:cNvPr id="70672" name="Text Box 15"/>
          <p:cNvSpPr txBox="1">
            <a:spLocks noChangeArrowheads="1"/>
          </p:cNvSpPr>
          <p:nvPr/>
        </p:nvSpPr>
        <p:spPr bwMode="auto">
          <a:xfrm>
            <a:off x="7885113" y="6020086"/>
            <a:ext cx="1295400" cy="519113"/>
          </a:xfrm>
          <a:prstGeom prst="rect">
            <a:avLst/>
          </a:prstGeom>
          <a:noFill/>
          <a:ln w="9525">
            <a:noFill/>
            <a:miter lim="800000"/>
            <a:headEnd/>
            <a:tailEnd/>
          </a:ln>
        </p:spPr>
        <p:txBody>
          <a:bodyPr wrap="none">
            <a:spAutoFit/>
          </a:bodyPr>
          <a:lstStyle/>
          <a:p>
            <a:r>
              <a:rPr lang="en-AU" sz="2800">
                <a:solidFill>
                  <a:srgbClr val="FFFFFF"/>
                </a:solidFill>
                <a:latin typeface="Impact" pitchFamily="34" charset="0"/>
              </a:rPr>
              <a:t>The End</a:t>
            </a:r>
          </a:p>
        </p:txBody>
      </p:sp>
      <p:sp>
        <p:nvSpPr>
          <p:cNvPr id="70673" name="Text Box 16"/>
          <p:cNvSpPr txBox="1">
            <a:spLocks noChangeArrowheads="1"/>
          </p:cNvSpPr>
          <p:nvPr/>
        </p:nvSpPr>
        <p:spPr bwMode="auto">
          <a:xfrm>
            <a:off x="107950" y="659099"/>
            <a:ext cx="8945563" cy="519112"/>
          </a:xfrm>
          <a:prstGeom prst="rect">
            <a:avLst/>
          </a:prstGeom>
          <a:noFill/>
          <a:ln w="9525">
            <a:noFill/>
            <a:miter lim="800000"/>
            <a:headEnd/>
            <a:tailEnd/>
          </a:ln>
        </p:spPr>
        <p:txBody>
          <a:bodyPr wrap="none">
            <a:spAutoFit/>
          </a:bodyPr>
          <a:lstStyle/>
          <a:p>
            <a:r>
              <a:rPr lang="en-AU" sz="2800">
                <a:solidFill>
                  <a:srgbClr val="00FFFF"/>
                </a:solidFill>
                <a:latin typeface="Arial Black" pitchFamily="34" charset="0"/>
              </a:rPr>
              <a:t>The periods covered by the types in the book</a:t>
            </a:r>
          </a:p>
        </p:txBody>
      </p:sp>
      <p:sp>
        <p:nvSpPr>
          <p:cNvPr id="70674" name="Line 17"/>
          <p:cNvSpPr>
            <a:spLocks noChangeShapeType="1"/>
          </p:cNvSpPr>
          <p:nvPr/>
        </p:nvSpPr>
        <p:spPr bwMode="auto">
          <a:xfrm>
            <a:off x="0" y="1163924"/>
            <a:ext cx="9144000" cy="0"/>
          </a:xfrm>
          <a:prstGeom prst="line">
            <a:avLst/>
          </a:prstGeom>
          <a:noFill/>
          <a:ln w="38100">
            <a:solidFill>
              <a:srgbClr val="FF0000"/>
            </a:solidFill>
            <a:round/>
            <a:headEnd/>
            <a:tailEnd/>
          </a:ln>
        </p:spPr>
        <p:txBody>
          <a:bodyPr/>
          <a:lstStyle/>
          <a:p>
            <a:endParaRPr lang="en-US">
              <a:solidFill>
                <a:srgbClr val="FFFFFF"/>
              </a:solidFill>
            </a:endParaRPr>
          </a:p>
        </p:txBody>
      </p:sp>
      <p:sp>
        <p:nvSpPr>
          <p:cNvPr id="70675" name="Line 18"/>
          <p:cNvSpPr>
            <a:spLocks noChangeShapeType="1"/>
          </p:cNvSpPr>
          <p:nvPr/>
        </p:nvSpPr>
        <p:spPr bwMode="auto">
          <a:xfrm>
            <a:off x="5940425" y="2098961"/>
            <a:ext cx="0" cy="4105275"/>
          </a:xfrm>
          <a:prstGeom prst="line">
            <a:avLst/>
          </a:prstGeom>
          <a:noFill/>
          <a:ln w="57150">
            <a:solidFill>
              <a:srgbClr val="FF0000"/>
            </a:solidFill>
            <a:prstDash val="sysDot"/>
            <a:round/>
            <a:headEnd/>
            <a:tailEnd/>
          </a:ln>
        </p:spPr>
        <p:txBody>
          <a:bodyPr/>
          <a:lstStyle/>
          <a:p>
            <a:endParaRPr lang="en-US">
              <a:solidFill>
                <a:srgbClr val="FFFFFF"/>
              </a:solidFill>
            </a:endParaRPr>
          </a:p>
        </p:txBody>
      </p:sp>
      <p:sp>
        <p:nvSpPr>
          <p:cNvPr id="70676" name="Line 19"/>
          <p:cNvSpPr>
            <a:spLocks noChangeShapeType="1"/>
          </p:cNvSpPr>
          <p:nvPr/>
        </p:nvSpPr>
        <p:spPr bwMode="auto">
          <a:xfrm>
            <a:off x="250825" y="2098961"/>
            <a:ext cx="0" cy="4105275"/>
          </a:xfrm>
          <a:prstGeom prst="line">
            <a:avLst/>
          </a:prstGeom>
          <a:noFill/>
          <a:ln w="57150">
            <a:solidFill>
              <a:srgbClr val="FF0000"/>
            </a:solidFill>
            <a:prstDash val="sysDot"/>
            <a:round/>
            <a:headEnd/>
            <a:tailEnd/>
          </a:ln>
        </p:spPr>
        <p:txBody>
          <a:bodyPr/>
          <a:lstStyle/>
          <a:p>
            <a:endParaRPr lang="en-US">
              <a:solidFill>
                <a:srgbClr val="FFFFFF"/>
              </a:solidFill>
            </a:endParaRPr>
          </a:p>
        </p:txBody>
      </p:sp>
      <p:sp>
        <p:nvSpPr>
          <p:cNvPr id="70677" name="Line 20"/>
          <p:cNvSpPr>
            <a:spLocks noChangeShapeType="1"/>
          </p:cNvSpPr>
          <p:nvPr/>
        </p:nvSpPr>
        <p:spPr bwMode="auto">
          <a:xfrm>
            <a:off x="8964613" y="2027524"/>
            <a:ext cx="0" cy="4105275"/>
          </a:xfrm>
          <a:prstGeom prst="line">
            <a:avLst/>
          </a:prstGeom>
          <a:noFill/>
          <a:ln w="57150">
            <a:solidFill>
              <a:srgbClr val="FF0000"/>
            </a:solidFill>
            <a:prstDash val="sysDot"/>
            <a:round/>
            <a:headEnd/>
            <a:tailEnd/>
          </a:ln>
        </p:spPr>
        <p:txBody>
          <a:bodyPr/>
          <a:lstStyle/>
          <a:p>
            <a:endParaRPr lang="en-US">
              <a:solidFill>
                <a:srgbClr val="FFFFFF"/>
              </a:solidFill>
            </a:endParaRPr>
          </a:p>
        </p:txBody>
      </p:sp>
      <p:sp>
        <p:nvSpPr>
          <p:cNvPr id="70678" name="Rectangle 21"/>
          <p:cNvSpPr>
            <a:spLocks noChangeArrowheads="1"/>
          </p:cNvSpPr>
          <p:nvPr/>
        </p:nvSpPr>
        <p:spPr bwMode="auto">
          <a:xfrm>
            <a:off x="7740650" y="2819686"/>
            <a:ext cx="1152525" cy="576263"/>
          </a:xfrm>
          <a:prstGeom prst="rect">
            <a:avLst/>
          </a:prstGeom>
          <a:solidFill>
            <a:srgbClr val="D60093"/>
          </a:solidFill>
          <a:ln w="9525">
            <a:solidFill>
              <a:schemeClr val="tx1"/>
            </a:solidFill>
            <a:miter lim="800000"/>
            <a:headEnd/>
            <a:tailEnd/>
          </a:ln>
        </p:spPr>
        <p:txBody>
          <a:bodyPr wrap="none" anchor="ctr"/>
          <a:lstStyle/>
          <a:p>
            <a:endParaRPr lang="en-US" sz="2800">
              <a:solidFill>
                <a:srgbClr val="000000"/>
              </a:solidFill>
              <a:latin typeface="Arial Black" pitchFamily="34" charset="0"/>
            </a:endParaRPr>
          </a:p>
        </p:txBody>
      </p:sp>
      <p:sp>
        <p:nvSpPr>
          <p:cNvPr id="23" name="Rectangle 22"/>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subTitle" idx="1"/>
          </p:nvPr>
        </p:nvSpPr>
        <p:spPr>
          <a:xfrm>
            <a:off x="179388" y="792884"/>
            <a:ext cx="8785225" cy="3239889"/>
          </a:xfrm>
        </p:spPr>
        <p:txBody>
          <a:bodyPr/>
          <a:lstStyle/>
          <a:p>
            <a:pPr marL="533400" indent="-533400" eaLnBrk="1" hangingPunct="1">
              <a:spcBef>
                <a:spcPts val="0"/>
              </a:spcBef>
              <a:spcAft>
                <a:spcPts val="600"/>
              </a:spcAft>
              <a:buClr>
                <a:srgbClr val="FFFF66"/>
              </a:buClr>
              <a:buFont typeface="Wingdings" pitchFamily="2" charset="2"/>
              <a:buChar char="v"/>
              <a:defRPr/>
            </a:pPr>
            <a:r>
              <a:rPr lang="en-AU" sz="3200" dirty="0" smtClean="0"/>
              <a:t>There were 12 divinely appointed judges.</a:t>
            </a:r>
          </a:p>
          <a:p>
            <a:pPr marL="533400" indent="-533400" eaLnBrk="1" hangingPunct="1">
              <a:spcBef>
                <a:spcPts val="0"/>
              </a:spcBef>
              <a:spcAft>
                <a:spcPts val="600"/>
              </a:spcAft>
              <a:buClr>
                <a:srgbClr val="FFFF66"/>
              </a:buClr>
              <a:buFont typeface="Wingdings" pitchFamily="2" charset="2"/>
              <a:buChar char="v"/>
              <a:defRPr/>
            </a:pPr>
            <a:r>
              <a:rPr lang="en-AU" sz="3200" dirty="0" err="1" smtClean="0"/>
              <a:t>Abimelech</a:t>
            </a:r>
            <a:r>
              <a:rPr lang="en-AU" sz="3200" dirty="0" smtClean="0"/>
              <a:t> was self-appointed (making a total of 13 = rebellion – </a:t>
            </a:r>
            <a:r>
              <a:rPr lang="en-AU" sz="3200" dirty="0" smtClean="0">
                <a:ln w="22225">
                  <a:solidFill>
                    <a:schemeClr val="tx1"/>
                  </a:solidFill>
                </a:ln>
                <a:solidFill>
                  <a:srgbClr val="FF0000"/>
                </a:solidFill>
              </a:rPr>
              <a:t>Gen. 14:4</a:t>
            </a:r>
            <a:r>
              <a:rPr lang="en-AU" sz="3200" dirty="0" smtClean="0"/>
              <a:t>).</a:t>
            </a:r>
          </a:p>
          <a:p>
            <a:pPr marL="533400" indent="-533400" eaLnBrk="1" hangingPunct="1">
              <a:spcBef>
                <a:spcPts val="0"/>
              </a:spcBef>
              <a:spcAft>
                <a:spcPts val="600"/>
              </a:spcAft>
              <a:buClr>
                <a:srgbClr val="FFFF66"/>
              </a:buClr>
              <a:buFont typeface="Wingdings" pitchFamily="2" charset="2"/>
              <a:buChar char="v"/>
              <a:defRPr/>
            </a:pPr>
            <a:r>
              <a:rPr lang="en-AU" sz="3200" dirty="0" err="1" smtClean="0"/>
              <a:t>Abimelech</a:t>
            </a:r>
            <a:r>
              <a:rPr lang="en-AU" sz="3200" dirty="0" smtClean="0"/>
              <a:t> is the 6</a:t>
            </a:r>
            <a:r>
              <a:rPr lang="en-AU" sz="3200" baseline="30000" dirty="0" smtClean="0"/>
              <a:t>th</a:t>
            </a:r>
            <a:r>
              <a:rPr lang="en-AU" sz="3200" dirty="0" smtClean="0"/>
              <a:t> judge in chronological order – 6 is the number of man – </a:t>
            </a:r>
            <a:r>
              <a:rPr lang="en-AU" sz="3200" dirty="0" smtClean="0">
                <a:ln w="22225">
                  <a:solidFill>
                    <a:schemeClr val="tx1"/>
                  </a:solidFill>
                </a:ln>
                <a:solidFill>
                  <a:srgbClr val="FF0000"/>
                </a:solidFill>
              </a:rPr>
              <a:t>Rev. 13:18</a:t>
            </a:r>
            <a:r>
              <a:rPr lang="en-AU" sz="3200" dirty="0" smtClean="0"/>
              <a:t>.</a:t>
            </a:r>
          </a:p>
        </p:txBody>
      </p:sp>
      <p:sp>
        <p:nvSpPr>
          <p:cNvPr id="197635" name="Rectangle 3"/>
          <p:cNvSpPr>
            <a:spLocks noGrp="1" noChangeArrowheads="1"/>
          </p:cNvSpPr>
          <p:nvPr>
            <p:ph type="ctrTitle"/>
          </p:nvPr>
        </p:nvSpPr>
        <p:spPr>
          <a:xfrm>
            <a:off x="0" y="92057"/>
            <a:ext cx="9144000" cy="765175"/>
          </a:xfrm>
        </p:spPr>
        <p:txBody>
          <a:bodyPr/>
          <a:lstStyle/>
          <a:p>
            <a:pPr eaLnBrk="1" hangingPunct="1">
              <a:defRPr/>
            </a:pPr>
            <a:r>
              <a:rPr lang="en-AU" sz="4400" dirty="0" err="1" smtClean="0"/>
              <a:t>Abimelech</a:t>
            </a:r>
            <a:r>
              <a:rPr lang="en-AU" sz="4400" dirty="0" smtClean="0"/>
              <a:t> the imposter</a:t>
            </a:r>
          </a:p>
        </p:txBody>
      </p:sp>
      <p:sp>
        <p:nvSpPr>
          <p:cNvPr id="197636" name="Text Box 4"/>
          <p:cNvSpPr txBox="1">
            <a:spLocks noChangeArrowheads="1"/>
          </p:cNvSpPr>
          <p:nvPr/>
        </p:nvSpPr>
        <p:spPr bwMode="auto">
          <a:xfrm>
            <a:off x="579153" y="4010049"/>
            <a:ext cx="7991475" cy="2227263"/>
          </a:xfrm>
          <a:prstGeom prst="rect">
            <a:avLst/>
          </a:prstGeom>
          <a:noFill/>
          <a:ln w="9525">
            <a:noFill/>
            <a:miter lim="800000"/>
            <a:headEnd/>
            <a:tailEnd/>
          </a:ln>
          <a:effectLst/>
        </p:spPr>
        <p:txBody>
          <a:bodyPr>
            <a:spAutoFit/>
          </a:bodyPr>
          <a:lstStyle/>
          <a:p>
            <a:pPr algn="just">
              <a:spcBef>
                <a:spcPct val="50000"/>
              </a:spcBef>
              <a:defRPr/>
            </a:pPr>
            <a:r>
              <a:rPr lang="en-AU" sz="2800" dirty="0">
                <a:ln w="22225">
                  <a:solidFill>
                    <a:srgbClr val="FFFFFF"/>
                  </a:solidFill>
                </a:ln>
                <a:solidFill>
                  <a:srgbClr val="FF0000"/>
                </a:solidFill>
                <a:latin typeface="Arial Black" pitchFamily="34" charset="0"/>
              </a:rPr>
              <a:t>Rev. 13:18</a:t>
            </a:r>
            <a:r>
              <a:rPr lang="en-AU" sz="2800" dirty="0">
                <a:ln w="22225">
                  <a:solidFill>
                    <a:srgbClr val="FFFFFF"/>
                  </a:solidFill>
                </a:ln>
                <a:solidFill>
                  <a:srgbClr val="FFFFFF"/>
                </a:solidFill>
                <a:latin typeface="Arial Black" pitchFamily="34" charset="0"/>
              </a:rPr>
              <a:t> </a:t>
            </a:r>
            <a:r>
              <a:rPr lang="en-AU" sz="2800" b="1" dirty="0">
                <a:solidFill>
                  <a:srgbClr val="00FF00"/>
                </a:solidFill>
                <a:latin typeface="Bookman Old Style" pitchFamily="18" charset="0"/>
              </a:rPr>
              <a:t>- Here is wisdom. Let him that hath understanding count the number of the beast: for it is the number of a man; and his number </a:t>
            </a:r>
            <a:r>
              <a:rPr lang="en-AU" sz="2800" b="1" i="1" dirty="0">
                <a:solidFill>
                  <a:srgbClr val="00FF00"/>
                </a:solidFill>
                <a:latin typeface="Bookman Old Style" pitchFamily="18" charset="0"/>
              </a:rPr>
              <a:t>is</a:t>
            </a:r>
            <a:r>
              <a:rPr lang="en-AU" sz="2800" b="1" dirty="0">
                <a:solidFill>
                  <a:srgbClr val="00FF00"/>
                </a:solidFill>
                <a:latin typeface="Bookman Old Style" pitchFamily="18" charset="0"/>
              </a:rPr>
              <a:t> Six hundred threescore </a:t>
            </a:r>
            <a:r>
              <a:rPr lang="en-AU" sz="2800" b="1" i="1" dirty="0">
                <a:solidFill>
                  <a:srgbClr val="00FF00"/>
                </a:solidFill>
                <a:latin typeface="Bookman Old Style" pitchFamily="18" charset="0"/>
              </a:rPr>
              <a:t>and</a:t>
            </a:r>
            <a:r>
              <a:rPr lang="en-AU" sz="2800" b="1" dirty="0">
                <a:solidFill>
                  <a:srgbClr val="00FF00"/>
                </a:solidFill>
                <a:latin typeface="Bookman Old Style" pitchFamily="18" charset="0"/>
              </a:rPr>
              <a:t> six.</a:t>
            </a:r>
          </a:p>
        </p:txBody>
      </p:sp>
      <p:sp>
        <p:nvSpPr>
          <p:cNvPr id="6" name="Rectangle 5"/>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76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63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3000"/>
                                  </p:stCondLst>
                                  <p:childTnLst>
                                    <p:set>
                                      <p:cBhvr>
                                        <p:cTn id="17" dur="1" fill="hold">
                                          <p:stCondLst>
                                            <p:cond delay="0"/>
                                          </p:stCondLst>
                                        </p:cTn>
                                        <p:tgtEl>
                                          <p:spTgt spid="197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build="p"/>
      <p:bldP spid="1976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subTitle" idx="1"/>
          </p:nvPr>
        </p:nvSpPr>
        <p:spPr>
          <a:xfrm>
            <a:off x="611560" y="2420888"/>
            <a:ext cx="8280920" cy="3816424"/>
          </a:xfrm>
        </p:spPr>
        <p:txBody>
          <a:bodyPr/>
          <a:lstStyle/>
          <a:p>
            <a:pPr eaLnBrk="1" hangingPunct="1">
              <a:spcBef>
                <a:spcPts val="0"/>
              </a:spcBef>
              <a:spcAft>
                <a:spcPts val="1800"/>
              </a:spcAft>
              <a:buClr>
                <a:srgbClr val="FFFF66"/>
              </a:buClr>
              <a:buFont typeface="Wingdings" pitchFamily="2" charset="2"/>
              <a:buNone/>
              <a:defRPr/>
            </a:pPr>
            <a:r>
              <a:rPr lang="en-AU" sz="3200" b="0" dirty="0" smtClean="0">
                <a:ln w="22225">
                  <a:solidFill>
                    <a:schemeClr val="tx1"/>
                  </a:solidFill>
                </a:ln>
                <a:solidFill>
                  <a:srgbClr val="FF0000"/>
                </a:solidFill>
                <a:latin typeface="Arial Black" pitchFamily="34" charset="0"/>
              </a:rPr>
              <a:t>Judges 8:27-9:21</a:t>
            </a:r>
            <a:r>
              <a:rPr lang="en-AU" sz="3200" dirty="0" smtClean="0">
                <a:ln w="22225">
                  <a:solidFill>
                    <a:schemeClr val="tx1"/>
                  </a:solidFill>
                </a:ln>
              </a:rPr>
              <a:t> </a:t>
            </a:r>
            <a:r>
              <a:rPr lang="en-AU" sz="3200" b="0" dirty="0" smtClean="0">
                <a:latin typeface="Arial Black" pitchFamily="34" charset="0"/>
              </a:rPr>
              <a:t>– The rise of the Papacy</a:t>
            </a:r>
          </a:p>
          <a:p>
            <a:pPr eaLnBrk="1" hangingPunct="1">
              <a:spcBef>
                <a:spcPts val="0"/>
              </a:spcBef>
              <a:spcAft>
                <a:spcPts val="1800"/>
              </a:spcAft>
              <a:buClr>
                <a:srgbClr val="FFFF66"/>
              </a:buClr>
              <a:buFont typeface="Wingdings" pitchFamily="2" charset="2"/>
              <a:buNone/>
              <a:defRPr/>
            </a:pPr>
            <a:r>
              <a:rPr lang="en-AU" sz="3200" b="0" dirty="0" smtClean="0">
                <a:ln w="22225">
                  <a:solidFill>
                    <a:schemeClr val="tx1"/>
                  </a:solidFill>
                </a:ln>
                <a:solidFill>
                  <a:srgbClr val="FF0000"/>
                </a:solidFill>
                <a:latin typeface="Arial Black" pitchFamily="34" charset="0"/>
              </a:rPr>
              <a:t>Judges 9:22-49 </a:t>
            </a:r>
            <a:r>
              <a:rPr lang="en-AU" sz="3200" b="0" dirty="0" smtClean="0">
                <a:latin typeface="Arial Black" pitchFamily="34" charset="0"/>
              </a:rPr>
              <a:t>– The history of Papal ascendancy</a:t>
            </a:r>
          </a:p>
          <a:p>
            <a:pPr eaLnBrk="1" hangingPunct="1">
              <a:spcBef>
                <a:spcPts val="0"/>
              </a:spcBef>
              <a:spcAft>
                <a:spcPts val="1800"/>
              </a:spcAft>
              <a:buClr>
                <a:srgbClr val="FFFF66"/>
              </a:buClr>
              <a:buFont typeface="Wingdings" pitchFamily="2" charset="2"/>
              <a:buNone/>
              <a:defRPr/>
            </a:pPr>
            <a:r>
              <a:rPr lang="en-AU" sz="3200" b="0" dirty="0" smtClean="0">
                <a:ln w="22225">
                  <a:solidFill>
                    <a:schemeClr val="tx1"/>
                  </a:solidFill>
                </a:ln>
                <a:solidFill>
                  <a:srgbClr val="FF0000"/>
                </a:solidFill>
                <a:latin typeface="Arial Black" pitchFamily="34" charset="0"/>
              </a:rPr>
              <a:t>Judges 9:50-57 </a:t>
            </a:r>
            <a:r>
              <a:rPr lang="en-AU" sz="3200" b="0" dirty="0" smtClean="0">
                <a:latin typeface="Arial Black" pitchFamily="34" charset="0"/>
              </a:rPr>
              <a:t>– The destruction of the Papacy</a:t>
            </a:r>
          </a:p>
        </p:txBody>
      </p:sp>
      <p:sp>
        <p:nvSpPr>
          <p:cNvPr id="196611" name="Rectangle 3"/>
          <p:cNvSpPr>
            <a:spLocks noGrp="1" noChangeArrowheads="1"/>
          </p:cNvSpPr>
          <p:nvPr>
            <p:ph type="ctrTitle"/>
          </p:nvPr>
        </p:nvSpPr>
        <p:spPr>
          <a:xfrm>
            <a:off x="539750" y="152392"/>
            <a:ext cx="8064500" cy="2205038"/>
          </a:xfrm>
        </p:spPr>
        <p:txBody>
          <a:bodyPr/>
          <a:lstStyle/>
          <a:p>
            <a:pPr eaLnBrk="1" hangingPunct="1">
              <a:defRPr/>
            </a:pPr>
            <a:r>
              <a:rPr lang="en-AU" sz="4000" dirty="0" err="1" smtClean="0"/>
              <a:t>Abimelech</a:t>
            </a:r>
            <a:r>
              <a:rPr lang="en-AU" sz="4000" dirty="0" smtClean="0"/>
              <a:t> the son of Gideon as a type of the rise, history and destruction of the Papacy</a:t>
            </a:r>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66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66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subTitle" idx="1"/>
          </p:nvPr>
        </p:nvSpPr>
        <p:spPr>
          <a:xfrm>
            <a:off x="96258" y="845866"/>
            <a:ext cx="8868230" cy="5491164"/>
          </a:xfrm>
        </p:spPr>
        <p:txBody>
          <a:bodyPr/>
          <a:lstStyle/>
          <a:p>
            <a:pPr marL="533400" indent="-533400" eaLnBrk="1" hangingPunct="1">
              <a:lnSpc>
                <a:spcPct val="95000"/>
              </a:lnSpc>
              <a:spcBef>
                <a:spcPts val="0"/>
              </a:spcBef>
              <a:spcAft>
                <a:spcPts val="600"/>
              </a:spcAft>
              <a:buClr>
                <a:srgbClr val="FFFF66"/>
              </a:buClr>
              <a:buFont typeface="Wingdings" pitchFamily="2" charset="2"/>
              <a:buChar char="v"/>
              <a:defRPr/>
            </a:pPr>
            <a:r>
              <a:rPr lang="en-AU" sz="3000" dirty="0" smtClean="0"/>
              <a:t>Gideon’s house ensnared by an external form of worship – </a:t>
            </a:r>
            <a:r>
              <a:rPr lang="en-AU" sz="3000" dirty="0" smtClean="0">
                <a:ln>
                  <a:solidFill>
                    <a:schemeClr val="tx1"/>
                  </a:solidFill>
                </a:ln>
                <a:solidFill>
                  <a:srgbClr val="FF9900"/>
                </a:solidFill>
              </a:rPr>
              <a:t>The Roman Church grew out of a </a:t>
            </a:r>
            <a:r>
              <a:rPr lang="en-AU" sz="3000" dirty="0" err="1" smtClean="0">
                <a:ln>
                  <a:solidFill>
                    <a:schemeClr val="tx1"/>
                  </a:solidFill>
                </a:ln>
                <a:solidFill>
                  <a:srgbClr val="FF9900"/>
                </a:solidFill>
              </a:rPr>
              <a:t>judaistic</a:t>
            </a:r>
            <a:r>
              <a:rPr lang="en-AU" sz="3000" dirty="0" smtClean="0">
                <a:ln>
                  <a:solidFill>
                    <a:schemeClr val="tx1"/>
                  </a:solidFill>
                </a:ln>
                <a:solidFill>
                  <a:srgbClr val="FF9900"/>
                </a:solidFill>
              </a:rPr>
              <a:t> apostasy in Christ’s house.</a:t>
            </a:r>
          </a:p>
          <a:p>
            <a:pPr marL="533400" indent="-533400" eaLnBrk="1" hangingPunct="1">
              <a:lnSpc>
                <a:spcPct val="95000"/>
              </a:lnSpc>
              <a:spcBef>
                <a:spcPts val="0"/>
              </a:spcBef>
              <a:spcAft>
                <a:spcPts val="600"/>
              </a:spcAft>
              <a:buClr>
                <a:srgbClr val="FFFF66"/>
              </a:buClr>
              <a:buFont typeface="Wingdings" pitchFamily="2" charset="2"/>
              <a:buChar char="v"/>
              <a:defRPr/>
            </a:pPr>
            <a:r>
              <a:rPr lang="en-AU" sz="3000" dirty="0" err="1" smtClean="0"/>
              <a:t>Abimelech</a:t>
            </a:r>
            <a:r>
              <a:rPr lang="en-AU" sz="3000" dirty="0" smtClean="0"/>
              <a:t> was born out of wedlock to a woman estranged from Gideon’s house – </a:t>
            </a:r>
            <a:r>
              <a:rPr lang="en-AU" sz="3000" dirty="0" smtClean="0">
                <a:ln>
                  <a:solidFill>
                    <a:schemeClr val="tx1"/>
                  </a:solidFill>
                </a:ln>
                <a:solidFill>
                  <a:schemeClr val="hlink"/>
                </a:solidFill>
              </a:rPr>
              <a:t>The ‘man of sin’ was born out of fornication by the apostate ecclesia</a:t>
            </a:r>
            <a:r>
              <a:rPr lang="en-AU" sz="3000" dirty="0" smtClean="0">
                <a:ln>
                  <a:solidFill>
                    <a:schemeClr val="tx1"/>
                  </a:solidFill>
                </a:ln>
              </a:rPr>
              <a:t> </a:t>
            </a:r>
            <a:r>
              <a:rPr lang="en-AU" sz="3000" dirty="0" smtClean="0"/>
              <a:t>(</a:t>
            </a:r>
            <a:r>
              <a:rPr lang="en-AU" sz="3000" dirty="0" smtClean="0">
                <a:ln w="22225">
                  <a:solidFill>
                    <a:schemeClr val="tx1"/>
                  </a:solidFill>
                </a:ln>
                <a:solidFill>
                  <a:srgbClr val="FF0000"/>
                </a:solidFill>
              </a:rPr>
              <a:t>2 Thess. 2:3-4</a:t>
            </a:r>
            <a:r>
              <a:rPr lang="en-AU" sz="3000" dirty="0" smtClean="0"/>
              <a:t>).</a:t>
            </a:r>
          </a:p>
          <a:p>
            <a:pPr marL="533400" indent="-533400" eaLnBrk="1" hangingPunct="1">
              <a:lnSpc>
                <a:spcPct val="95000"/>
              </a:lnSpc>
              <a:spcBef>
                <a:spcPts val="0"/>
              </a:spcBef>
              <a:spcAft>
                <a:spcPts val="600"/>
              </a:spcAft>
              <a:buClr>
                <a:srgbClr val="FFFF66"/>
              </a:buClr>
              <a:buFont typeface="Wingdings" pitchFamily="2" charset="2"/>
              <a:buChar char="v"/>
              <a:defRPr/>
            </a:pPr>
            <a:r>
              <a:rPr lang="en-AU" sz="3000" dirty="0" err="1" smtClean="0"/>
              <a:t>Abimelech</a:t>
            </a:r>
            <a:r>
              <a:rPr lang="en-AU" sz="3000" dirty="0" smtClean="0"/>
              <a:t> means “Father-king” – </a:t>
            </a:r>
            <a:r>
              <a:rPr lang="en-AU" sz="3000" dirty="0" smtClean="0">
                <a:solidFill>
                  <a:srgbClr val="00FF00"/>
                </a:solidFill>
              </a:rPr>
              <a:t>The title “Papacy” signifies Papal government. Papa or Pope means “father”. The Pope is a “ruling father” in the view of unenlightened men.</a:t>
            </a:r>
          </a:p>
        </p:txBody>
      </p:sp>
      <p:sp>
        <p:nvSpPr>
          <p:cNvPr id="198659" name="Rectangle 3"/>
          <p:cNvSpPr>
            <a:spLocks noGrp="1" noChangeArrowheads="1"/>
          </p:cNvSpPr>
          <p:nvPr>
            <p:ph type="ctrTitle"/>
          </p:nvPr>
        </p:nvSpPr>
        <p:spPr>
          <a:xfrm>
            <a:off x="0" y="142852"/>
            <a:ext cx="9144000" cy="765175"/>
          </a:xfrm>
        </p:spPr>
        <p:txBody>
          <a:bodyPr/>
          <a:lstStyle/>
          <a:p>
            <a:pPr eaLnBrk="1" hangingPunct="1">
              <a:defRPr/>
            </a:pPr>
            <a:r>
              <a:rPr lang="en-AU" dirty="0" err="1" smtClean="0"/>
              <a:t>Abimelech</a:t>
            </a:r>
            <a:r>
              <a:rPr lang="en-AU" dirty="0" smtClean="0"/>
              <a:t> and the rise of the Papacy</a:t>
            </a:r>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6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subTitle" idx="1"/>
          </p:nvPr>
        </p:nvSpPr>
        <p:spPr>
          <a:xfrm>
            <a:off x="179388" y="792885"/>
            <a:ext cx="8785225" cy="5516435"/>
          </a:xfrm>
        </p:spPr>
        <p:txBody>
          <a:bodyPr/>
          <a:lstStyle/>
          <a:p>
            <a:pPr marL="533400" indent="-533400" eaLnBrk="1" hangingPunct="1">
              <a:buClr>
                <a:srgbClr val="FFFF66"/>
              </a:buClr>
              <a:buFont typeface="Wingdings" pitchFamily="2" charset="2"/>
              <a:buChar char="v"/>
              <a:defRPr/>
            </a:pPr>
            <a:r>
              <a:rPr lang="en-AU" b="0" dirty="0" smtClean="0">
                <a:ln w="22225">
                  <a:solidFill>
                    <a:schemeClr val="tx1"/>
                  </a:solidFill>
                </a:ln>
                <a:solidFill>
                  <a:srgbClr val="FF0000"/>
                </a:solidFill>
                <a:latin typeface="Arial Black" pitchFamily="34" charset="0"/>
              </a:rPr>
              <a:t>9:2-3</a:t>
            </a:r>
            <a:r>
              <a:rPr lang="en-AU" dirty="0" smtClean="0"/>
              <a:t> – </a:t>
            </a:r>
            <a:r>
              <a:rPr lang="en-AU" dirty="0" err="1" smtClean="0"/>
              <a:t>Abimelech’s</a:t>
            </a:r>
            <a:r>
              <a:rPr lang="en-AU" dirty="0" smtClean="0"/>
              <a:t> house made an alliance with the “men of </a:t>
            </a:r>
            <a:r>
              <a:rPr lang="en-AU" dirty="0" err="1" smtClean="0"/>
              <a:t>Shechem</a:t>
            </a:r>
            <a:r>
              <a:rPr lang="en-AU" dirty="0" smtClean="0"/>
              <a:t> (i.e. government – </a:t>
            </a:r>
            <a:r>
              <a:rPr lang="en-AU" dirty="0" smtClean="0">
                <a:ln w="22225">
                  <a:solidFill>
                    <a:schemeClr val="tx1"/>
                  </a:solidFill>
                </a:ln>
                <a:solidFill>
                  <a:srgbClr val="FF0000"/>
                </a:solidFill>
              </a:rPr>
              <a:t>1 Kings 12:1; Isa. 9:4,6</a:t>
            </a:r>
            <a:r>
              <a:rPr lang="en-AU" dirty="0" smtClean="0"/>
              <a:t>) to overthrow Gideon’s house – </a:t>
            </a:r>
            <a:r>
              <a:rPr lang="en-AU" dirty="0" smtClean="0">
                <a:ln>
                  <a:solidFill>
                    <a:schemeClr val="tx1"/>
                  </a:solidFill>
                </a:ln>
                <a:solidFill>
                  <a:schemeClr val="hlink"/>
                </a:solidFill>
              </a:rPr>
              <a:t>The apostate church made an alliance with the State to assume control of the religious world and destroy the true ecclesia.</a:t>
            </a:r>
          </a:p>
          <a:p>
            <a:pPr marL="533400" indent="-533400" eaLnBrk="1" hangingPunct="1">
              <a:buClr>
                <a:srgbClr val="FFFF66"/>
              </a:buClr>
              <a:buFont typeface="Wingdings" pitchFamily="2" charset="2"/>
              <a:buChar char="v"/>
              <a:defRPr/>
            </a:pPr>
            <a:r>
              <a:rPr lang="en-AU" b="0" dirty="0" smtClean="0">
                <a:ln w="22225">
                  <a:solidFill>
                    <a:schemeClr val="tx1"/>
                  </a:solidFill>
                </a:ln>
                <a:solidFill>
                  <a:srgbClr val="FF0000"/>
                </a:solidFill>
                <a:latin typeface="Arial Black" pitchFamily="34" charset="0"/>
              </a:rPr>
              <a:t>9:5</a:t>
            </a:r>
            <a:r>
              <a:rPr lang="en-AU" dirty="0" smtClean="0"/>
              <a:t> – </a:t>
            </a:r>
            <a:r>
              <a:rPr lang="en-AU" dirty="0" err="1" smtClean="0"/>
              <a:t>Abimelech</a:t>
            </a:r>
            <a:r>
              <a:rPr lang="en-AU" dirty="0" smtClean="0"/>
              <a:t> slew his brethren – </a:t>
            </a:r>
            <a:r>
              <a:rPr lang="en-AU" dirty="0" smtClean="0">
                <a:ln>
                  <a:solidFill>
                    <a:schemeClr val="tx1"/>
                  </a:solidFill>
                </a:ln>
                <a:solidFill>
                  <a:srgbClr val="FF9900"/>
                </a:solidFill>
              </a:rPr>
              <a:t>The apostate church persecuted to the death the true ecclesia.</a:t>
            </a:r>
          </a:p>
          <a:p>
            <a:pPr marL="533400" indent="-533400" eaLnBrk="1" hangingPunct="1">
              <a:buClr>
                <a:srgbClr val="FFFF66"/>
              </a:buClr>
              <a:buFont typeface="Wingdings" pitchFamily="2" charset="2"/>
              <a:buChar char="v"/>
              <a:defRPr/>
            </a:pPr>
            <a:r>
              <a:rPr lang="en-AU" b="0" dirty="0" smtClean="0">
                <a:ln w="22225">
                  <a:solidFill>
                    <a:schemeClr val="tx1"/>
                  </a:solidFill>
                </a:ln>
                <a:solidFill>
                  <a:srgbClr val="FF0000"/>
                </a:solidFill>
                <a:latin typeface="Arial Black" pitchFamily="34" charset="0"/>
              </a:rPr>
              <a:t>9:5,21</a:t>
            </a:r>
            <a:r>
              <a:rPr lang="en-AU" dirty="0" smtClean="0"/>
              <a:t> – </a:t>
            </a:r>
            <a:r>
              <a:rPr lang="en-AU" dirty="0" err="1" smtClean="0"/>
              <a:t>Jotham</a:t>
            </a:r>
            <a:r>
              <a:rPr lang="en-AU" dirty="0" smtClean="0"/>
              <a:t> escaped and fled to Beer (“a pit”) – </a:t>
            </a:r>
            <a:r>
              <a:rPr lang="en-AU" dirty="0" smtClean="0">
                <a:solidFill>
                  <a:srgbClr val="00FF00"/>
                </a:solidFill>
              </a:rPr>
              <a:t>The remnant of the true ecclesia found refuge in “the wilderness”</a:t>
            </a:r>
            <a:r>
              <a:rPr lang="en-AU" dirty="0" smtClean="0"/>
              <a:t> (</a:t>
            </a:r>
            <a:r>
              <a:rPr lang="en-AU" dirty="0" smtClean="0">
                <a:ln w="22225">
                  <a:solidFill>
                    <a:schemeClr val="tx1"/>
                  </a:solidFill>
                </a:ln>
                <a:solidFill>
                  <a:srgbClr val="FF0000"/>
                </a:solidFill>
              </a:rPr>
              <a:t>Rev. 12:6</a:t>
            </a:r>
            <a:r>
              <a:rPr lang="en-AU" dirty="0" smtClean="0"/>
              <a:t>).</a:t>
            </a:r>
          </a:p>
        </p:txBody>
      </p:sp>
      <p:sp>
        <p:nvSpPr>
          <p:cNvPr id="212995" name="Rectangle 3"/>
          <p:cNvSpPr>
            <a:spLocks noGrp="1" noChangeArrowheads="1"/>
          </p:cNvSpPr>
          <p:nvPr>
            <p:ph type="ctrTitle"/>
          </p:nvPr>
        </p:nvSpPr>
        <p:spPr>
          <a:xfrm>
            <a:off x="0" y="92057"/>
            <a:ext cx="9144000" cy="765175"/>
          </a:xfrm>
        </p:spPr>
        <p:txBody>
          <a:bodyPr/>
          <a:lstStyle/>
          <a:p>
            <a:pPr eaLnBrk="1" hangingPunct="1">
              <a:defRPr/>
            </a:pPr>
            <a:r>
              <a:rPr lang="en-AU" sz="4400" dirty="0" smtClean="0"/>
              <a:t>Persecution of the Ecclesia</a:t>
            </a:r>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29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29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9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subTitle" idx="1"/>
          </p:nvPr>
        </p:nvSpPr>
        <p:spPr>
          <a:xfrm>
            <a:off x="179388" y="640009"/>
            <a:ext cx="8785225" cy="5813327"/>
          </a:xfrm>
        </p:spPr>
        <p:txBody>
          <a:bodyPr/>
          <a:lstStyle/>
          <a:p>
            <a:pPr marL="533400" indent="-533400" eaLnBrk="1" hangingPunct="1">
              <a:lnSpc>
                <a:spcPct val="95000"/>
              </a:lnSpc>
              <a:spcBef>
                <a:spcPts val="0"/>
              </a:spcBef>
              <a:spcAft>
                <a:spcPts val="600"/>
              </a:spcAft>
              <a:buClr>
                <a:srgbClr val="FFFF66"/>
              </a:buClr>
              <a:buFont typeface="Wingdings" pitchFamily="2" charset="2"/>
              <a:buChar char="v"/>
              <a:defRPr/>
            </a:pPr>
            <a:r>
              <a:rPr lang="en-AU" sz="3200" dirty="0" err="1" smtClean="0"/>
              <a:t>Shechem</a:t>
            </a:r>
            <a:r>
              <a:rPr lang="en-AU" sz="3200" dirty="0" smtClean="0"/>
              <a:t> = government (</a:t>
            </a:r>
            <a:r>
              <a:rPr lang="en-AU" sz="3200" dirty="0" smtClean="0">
                <a:solidFill>
                  <a:srgbClr val="00FF00"/>
                </a:solidFill>
              </a:rPr>
              <a:t>political witness</a:t>
            </a:r>
            <a:r>
              <a:rPr lang="en-AU" sz="3200" dirty="0" smtClean="0"/>
              <a:t>).</a:t>
            </a:r>
          </a:p>
          <a:p>
            <a:pPr marL="533400" indent="-533400" eaLnBrk="1" hangingPunct="1">
              <a:lnSpc>
                <a:spcPct val="95000"/>
              </a:lnSpc>
              <a:spcBef>
                <a:spcPts val="0"/>
              </a:spcBef>
              <a:spcAft>
                <a:spcPts val="600"/>
              </a:spcAft>
              <a:buClr>
                <a:srgbClr val="FFFF66"/>
              </a:buClr>
              <a:buFont typeface="Wingdings" pitchFamily="2" charset="2"/>
              <a:buChar char="v"/>
              <a:defRPr/>
            </a:pPr>
            <a:r>
              <a:rPr lang="en-AU" sz="3200" dirty="0" err="1" smtClean="0"/>
              <a:t>Gaal</a:t>
            </a:r>
            <a:r>
              <a:rPr lang="en-AU" sz="3200" dirty="0" smtClean="0"/>
              <a:t> (“loathing”; rt. to detest) son of </a:t>
            </a:r>
            <a:r>
              <a:rPr lang="en-AU" sz="3200" dirty="0" err="1" smtClean="0"/>
              <a:t>Ebed</a:t>
            </a:r>
            <a:r>
              <a:rPr lang="en-AU" sz="3200" dirty="0" smtClean="0"/>
              <a:t> (“a servant”, or as some have it, </a:t>
            </a:r>
            <a:r>
              <a:rPr lang="en-AU" sz="3200" dirty="0" err="1" smtClean="0"/>
              <a:t>Eber</a:t>
            </a:r>
            <a:r>
              <a:rPr lang="en-AU" sz="3200" dirty="0" smtClean="0"/>
              <a:t> – “to cross over”; i.e. into opposition) forged a loose alliance with the men of </a:t>
            </a:r>
            <a:r>
              <a:rPr lang="en-AU" sz="3200" dirty="0" err="1" smtClean="0"/>
              <a:t>Shechem</a:t>
            </a:r>
            <a:r>
              <a:rPr lang="en-AU" sz="3200" dirty="0" smtClean="0"/>
              <a:t> against </a:t>
            </a:r>
            <a:r>
              <a:rPr lang="en-AU" sz="3200" dirty="0" err="1" smtClean="0"/>
              <a:t>Abimelech</a:t>
            </a:r>
            <a:r>
              <a:rPr lang="en-AU" sz="3200" dirty="0" smtClean="0"/>
              <a:t> – </a:t>
            </a:r>
            <a:r>
              <a:rPr lang="en-AU" sz="3200" dirty="0" smtClean="0">
                <a:solidFill>
                  <a:srgbClr val="FFFF00"/>
                </a:solidFill>
              </a:rPr>
              <a:t>Religious witness (God’s “servant” – </a:t>
            </a:r>
            <a:r>
              <a:rPr lang="en-AU" sz="3200" dirty="0" smtClean="0">
                <a:ln w="22225">
                  <a:solidFill>
                    <a:schemeClr val="tx1"/>
                  </a:solidFill>
                </a:ln>
                <a:solidFill>
                  <a:srgbClr val="FF0000"/>
                </a:solidFill>
              </a:rPr>
              <a:t>Rev. 11:3</a:t>
            </a:r>
            <a:r>
              <a:rPr lang="en-AU" sz="3200" dirty="0" smtClean="0">
                <a:solidFill>
                  <a:srgbClr val="FFFF00"/>
                </a:solidFill>
              </a:rPr>
              <a:t>) who loathed Rome’s dogmas and rule crossed over and joined with political witness to fight against Papal dominion.</a:t>
            </a:r>
          </a:p>
        </p:txBody>
      </p:sp>
      <p:sp>
        <p:nvSpPr>
          <p:cNvPr id="215043" name="Rectangle 3"/>
          <p:cNvSpPr>
            <a:spLocks noGrp="1" noChangeArrowheads="1"/>
          </p:cNvSpPr>
          <p:nvPr>
            <p:ph type="ctrTitle"/>
          </p:nvPr>
        </p:nvSpPr>
        <p:spPr>
          <a:xfrm>
            <a:off x="0" y="44624"/>
            <a:ext cx="9144000" cy="765175"/>
          </a:xfrm>
        </p:spPr>
        <p:txBody>
          <a:bodyPr/>
          <a:lstStyle/>
          <a:p>
            <a:pPr eaLnBrk="1" hangingPunct="1">
              <a:defRPr/>
            </a:pPr>
            <a:r>
              <a:rPr lang="en-AU" sz="4400" dirty="0" smtClean="0"/>
              <a:t>Two witnesses</a:t>
            </a:r>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subTitle" idx="1"/>
          </p:nvPr>
        </p:nvSpPr>
        <p:spPr>
          <a:xfrm>
            <a:off x="110113" y="750849"/>
            <a:ext cx="8854375" cy="5688632"/>
          </a:xfrm>
        </p:spPr>
        <p:txBody>
          <a:bodyPr/>
          <a:lstStyle/>
          <a:p>
            <a:pPr marL="533400" indent="-533400" eaLnBrk="1" hangingPunct="1">
              <a:lnSpc>
                <a:spcPct val="90000"/>
              </a:lnSpc>
              <a:spcBef>
                <a:spcPts val="0"/>
              </a:spcBef>
              <a:spcAft>
                <a:spcPts val="400"/>
              </a:spcAft>
              <a:buClr>
                <a:srgbClr val="FFFF66"/>
              </a:buClr>
              <a:buFont typeface="Wingdings" pitchFamily="2" charset="2"/>
              <a:buChar char="v"/>
            </a:pPr>
            <a:r>
              <a:rPr lang="en-AU" sz="3000" dirty="0" smtClean="0"/>
              <a:t>Strife between the men of </a:t>
            </a:r>
            <a:r>
              <a:rPr lang="en-AU" sz="3000" dirty="0" err="1" smtClean="0"/>
              <a:t>Shechem</a:t>
            </a:r>
            <a:r>
              <a:rPr lang="en-AU" sz="3000" dirty="0" smtClean="0"/>
              <a:t> and </a:t>
            </a:r>
            <a:r>
              <a:rPr lang="en-AU" sz="3000" dirty="0" err="1" smtClean="0"/>
              <a:t>Abimelech</a:t>
            </a:r>
            <a:r>
              <a:rPr lang="en-AU" sz="3000" dirty="0" smtClean="0"/>
              <a:t> began 3 years after he established his political power.</a:t>
            </a:r>
          </a:p>
          <a:p>
            <a:pPr marL="533400" indent="-533400" eaLnBrk="1" hangingPunct="1">
              <a:lnSpc>
                <a:spcPct val="90000"/>
              </a:lnSpc>
              <a:spcBef>
                <a:spcPts val="0"/>
              </a:spcBef>
              <a:spcAft>
                <a:spcPts val="400"/>
              </a:spcAft>
              <a:buClr>
                <a:srgbClr val="FFFF66"/>
              </a:buClr>
              <a:buFont typeface="Wingdings" pitchFamily="2" charset="2"/>
              <a:buChar char="v"/>
            </a:pPr>
            <a:r>
              <a:rPr lang="en-AU" sz="3000" dirty="0" smtClean="0"/>
              <a:t>3 years (in Jewish terms) is 3 x 360 days = 1080 days (or years on a day for a year principle).</a:t>
            </a:r>
          </a:p>
          <a:p>
            <a:pPr marL="533400" indent="-533400" eaLnBrk="1" hangingPunct="1">
              <a:lnSpc>
                <a:spcPct val="90000"/>
              </a:lnSpc>
              <a:spcBef>
                <a:spcPts val="0"/>
              </a:spcBef>
              <a:spcAft>
                <a:spcPts val="400"/>
              </a:spcAft>
              <a:buClr>
                <a:srgbClr val="FFFF66"/>
              </a:buClr>
              <a:buFont typeface="Wingdings" pitchFamily="2" charset="2"/>
              <a:buChar char="v"/>
            </a:pPr>
            <a:r>
              <a:rPr lang="en-AU" sz="3000" dirty="0" smtClean="0"/>
              <a:t>Between the decree of </a:t>
            </a:r>
            <a:r>
              <a:rPr lang="en-AU" sz="3000" dirty="0" err="1" smtClean="0"/>
              <a:t>Phocas</a:t>
            </a:r>
            <a:r>
              <a:rPr lang="en-AU" sz="3000" dirty="0" smtClean="0"/>
              <a:t> proclaiming the Pope’s political authority and the Revocation of the Edit of Nantes was 1077 years (608-1685).</a:t>
            </a:r>
          </a:p>
          <a:p>
            <a:pPr marL="533400" indent="-533400" eaLnBrk="1" hangingPunct="1">
              <a:lnSpc>
                <a:spcPct val="90000"/>
              </a:lnSpc>
              <a:spcBef>
                <a:spcPts val="0"/>
              </a:spcBef>
              <a:spcAft>
                <a:spcPts val="400"/>
              </a:spcAft>
              <a:buClr>
                <a:srgbClr val="FFFF66"/>
              </a:buClr>
              <a:buFont typeface="Wingdings" pitchFamily="2" charset="2"/>
              <a:buChar char="v"/>
            </a:pPr>
            <a:r>
              <a:rPr lang="en-AU" sz="3000" dirty="0" smtClean="0"/>
              <a:t>After a violent struggle </a:t>
            </a:r>
            <a:r>
              <a:rPr lang="en-AU" sz="3000" dirty="0" err="1" smtClean="0"/>
              <a:t>Abimelech</a:t>
            </a:r>
            <a:r>
              <a:rPr lang="en-AU" sz="3000" dirty="0" smtClean="0"/>
              <a:t> finally slew all the men of </a:t>
            </a:r>
            <a:r>
              <a:rPr lang="en-AU" sz="3000" dirty="0" err="1" smtClean="0"/>
              <a:t>Shechem</a:t>
            </a:r>
            <a:r>
              <a:rPr lang="en-AU" sz="3000" dirty="0" smtClean="0"/>
              <a:t> – </a:t>
            </a:r>
            <a:r>
              <a:rPr lang="en-AU" sz="3000" dirty="0" smtClean="0">
                <a:solidFill>
                  <a:srgbClr val="00FF00"/>
                </a:solidFill>
              </a:rPr>
              <a:t>So in 1685 the witnesses were slain.</a:t>
            </a:r>
          </a:p>
        </p:txBody>
      </p:sp>
      <p:sp>
        <p:nvSpPr>
          <p:cNvPr id="216067" name="Rectangle 3"/>
          <p:cNvSpPr>
            <a:spLocks noGrp="1" noChangeArrowheads="1"/>
          </p:cNvSpPr>
          <p:nvPr>
            <p:ph type="ctrTitle"/>
          </p:nvPr>
        </p:nvSpPr>
        <p:spPr>
          <a:xfrm>
            <a:off x="0" y="16914"/>
            <a:ext cx="9144000" cy="765175"/>
          </a:xfrm>
        </p:spPr>
        <p:txBody>
          <a:bodyPr/>
          <a:lstStyle/>
          <a:p>
            <a:pPr eaLnBrk="1" hangingPunct="1">
              <a:defRPr/>
            </a:pPr>
            <a:r>
              <a:rPr lang="en-AU" sz="4400" dirty="0" smtClean="0"/>
              <a:t>The death of the Witnesses</a:t>
            </a:r>
          </a:p>
        </p:txBody>
      </p:sp>
      <p:sp>
        <p:nvSpPr>
          <p:cNvPr id="5" name="Rectangle 4"/>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6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0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6"/>
          <p:cNvSpPr>
            <a:spLocks noGrp="1" noChangeArrowheads="1"/>
          </p:cNvSpPr>
          <p:nvPr>
            <p:ph type="ftr" sz="quarter" idx="10"/>
          </p:nvPr>
        </p:nvSpPr>
        <p:spPr/>
        <p:txBody>
          <a:bodyPr/>
          <a:lstStyle/>
          <a:p>
            <a:pPr>
              <a:defRPr/>
            </a:pPr>
            <a:r>
              <a:rPr lang="en-AU"/>
              <a:t>The Sword of Yahweh and of Gideon</a:t>
            </a:r>
          </a:p>
        </p:txBody>
      </p:sp>
      <p:pic>
        <p:nvPicPr>
          <p:cNvPr id="78851" name="Picture 2" descr="Abimelech and millstone"/>
          <p:cNvPicPr>
            <a:picLocks noChangeAspect="1" noChangeArrowheads="1"/>
          </p:cNvPicPr>
          <p:nvPr/>
        </p:nvPicPr>
        <p:blipFill>
          <a:blip r:embed="rId2" cstate="print"/>
          <a:srcRect/>
          <a:stretch>
            <a:fillRect/>
          </a:stretch>
        </p:blipFill>
        <p:spPr bwMode="auto">
          <a:xfrm>
            <a:off x="0" y="-7938"/>
            <a:ext cx="9144000" cy="6880226"/>
          </a:xfrm>
          <a:prstGeom prst="rect">
            <a:avLst/>
          </a:prstGeom>
          <a:noFill/>
          <a:ln w="9525">
            <a:noFill/>
            <a:miter lim="800000"/>
            <a:headEnd/>
            <a:tailEnd/>
          </a:ln>
        </p:spPr>
      </p:pic>
      <p:sp>
        <p:nvSpPr>
          <p:cNvPr id="78852" name="Text Box 3"/>
          <p:cNvSpPr txBox="1">
            <a:spLocks noChangeArrowheads="1"/>
          </p:cNvSpPr>
          <p:nvPr/>
        </p:nvSpPr>
        <p:spPr bwMode="auto">
          <a:xfrm>
            <a:off x="5970595" y="44450"/>
            <a:ext cx="3096915" cy="1323439"/>
          </a:xfrm>
          <a:prstGeom prst="rect">
            <a:avLst/>
          </a:prstGeom>
          <a:noFill/>
          <a:ln w="9525">
            <a:noFill/>
            <a:miter lim="800000"/>
            <a:headEnd/>
            <a:tailEnd/>
          </a:ln>
        </p:spPr>
        <p:txBody>
          <a:bodyPr wrap="square">
            <a:spAutoFit/>
          </a:bodyPr>
          <a:lstStyle/>
          <a:p>
            <a:pPr algn="r"/>
            <a:r>
              <a:rPr lang="en-AU" sz="4000" dirty="0">
                <a:solidFill>
                  <a:srgbClr val="000000"/>
                </a:solidFill>
                <a:latin typeface="Impact" pitchFamily="34" charset="0"/>
              </a:rPr>
              <a:t>The </a:t>
            </a:r>
            <a:r>
              <a:rPr lang="en-AU" sz="4000" dirty="0" smtClean="0">
                <a:solidFill>
                  <a:srgbClr val="000000"/>
                </a:solidFill>
                <a:latin typeface="Impact" pitchFamily="34" charset="0"/>
              </a:rPr>
              <a:t>death </a:t>
            </a:r>
            <a:r>
              <a:rPr lang="en-AU" sz="4000" dirty="0">
                <a:solidFill>
                  <a:srgbClr val="000000"/>
                </a:solidFill>
                <a:latin typeface="Impact" pitchFamily="34" charset="0"/>
              </a:rPr>
              <a:t>of </a:t>
            </a:r>
            <a:r>
              <a:rPr lang="en-AU" sz="4000" dirty="0" err="1">
                <a:solidFill>
                  <a:srgbClr val="000000"/>
                </a:solidFill>
                <a:latin typeface="Impact" pitchFamily="34" charset="0"/>
              </a:rPr>
              <a:t>Abimelech</a:t>
            </a:r>
            <a:endParaRPr lang="en-AU" sz="4000" dirty="0">
              <a:solidFill>
                <a:srgbClr val="000000"/>
              </a:solidFill>
              <a:latin typeface="Impact"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subTitle" idx="1"/>
          </p:nvPr>
        </p:nvSpPr>
        <p:spPr>
          <a:xfrm>
            <a:off x="179388" y="737465"/>
            <a:ext cx="8785225" cy="1439863"/>
          </a:xfrm>
        </p:spPr>
        <p:txBody>
          <a:bodyPr/>
          <a:lstStyle/>
          <a:p>
            <a:pPr marL="533400" indent="-533400" eaLnBrk="1" hangingPunct="1">
              <a:lnSpc>
                <a:spcPct val="95000"/>
              </a:lnSpc>
              <a:spcBef>
                <a:spcPts val="0"/>
              </a:spcBef>
              <a:buClr>
                <a:srgbClr val="FFFF66"/>
              </a:buClr>
              <a:buFont typeface="Wingdings" pitchFamily="2" charset="2"/>
              <a:buChar char="v"/>
            </a:pPr>
            <a:r>
              <a:rPr lang="en-AU" sz="3000" dirty="0" smtClean="0"/>
              <a:t>During the first night of Gentile darkness – AD 30 – Christ was raised from the dead and granted eternal life.</a:t>
            </a:r>
          </a:p>
        </p:txBody>
      </p:sp>
      <p:sp>
        <p:nvSpPr>
          <p:cNvPr id="165891" name="Rectangle 3"/>
          <p:cNvSpPr>
            <a:spLocks noGrp="1" noChangeArrowheads="1"/>
          </p:cNvSpPr>
          <p:nvPr>
            <p:ph type="ctrTitle"/>
          </p:nvPr>
        </p:nvSpPr>
        <p:spPr>
          <a:xfrm>
            <a:off x="0" y="69275"/>
            <a:ext cx="9144000" cy="765175"/>
          </a:xfrm>
        </p:spPr>
        <p:txBody>
          <a:bodyPr/>
          <a:lstStyle/>
          <a:p>
            <a:pPr eaLnBrk="1" hangingPunct="1">
              <a:defRPr/>
            </a:pPr>
            <a:r>
              <a:rPr lang="en-AU" sz="4400" dirty="0" smtClean="0"/>
              <a:t>Sign of the fleece – 1</a:t>
            </a:r>
            <a:r>
              <a:rPr lang="en-AU" sz="4400" baseline="30000" dirty="0" smtClean="0"/>
              <a:t>st</a:t>
            </a:r>
            <a:r>
              <a:rPr lang="en-AU" sz="4400" dirty="0" smtClean="0"/>
              <a:t> night</a:t>
            </a:r>
          </a:p>
        </p:txBody>
      </p:sp>
      <p:pic>
        <p:nvPicPr>
          <p:cNvPr id="39941" name="Picture 4" descr="Dew first night"/>
          <p:cNvPicPr>
            <a:picLocks noChangeAspect="1" noChangeArrowheads="1"/>
          </p:cNvPicPr>
          <p:nvPr/>
        </p:nvPicPr>
        <p:blipFill>
          <a:blip r:embed="rId2" cstate="print"/>
          <a:srcRect/>
          <a:stretch>
            <a:fillRect/>
          </a:stretch>
        </p:blipFill>
        <p:spPr bwMode="auto">
          <a:xfrm>
            <a:off x="-7938" y="2205038"/>
            <a:ext cx="9188451" cy="4081462"/>
          </a:xfrm>
          <a:prstGeom prst="rect">
            <a:avLst/>
          </a:prstGeom>
          <a:noFill/>
          <a:ln w="9525">
            <a:noFill/>
            <a:miter lim="800000"/>
            <a:headEnd/>
            <a:tailEnd/>
          </a:ln>
        </p:spPr>
      </p:pic>
      <p:sp>
        <p:nvSpPr>
          <p:cNvPr id="165893" name="Freeform 5"/>
          <p:cNvSpPr>
            <a:spLocks/>
          </p:cNvSpPr>
          <p:nvPr/>
        </p:nvSpPr>
        <p:spPr bwMode="auto">
          <a:xfrm>
            <a:off x="2676525" y="2565400"/>
            <a:ext cx="3695700" cy="2951163"/>
          </a:xfrm>
          <a:custGeom>
            <a:avLst/>
            <a:gdLst>
              <a:gd name="T0" fmla="*/ 2147483647 w 2328"/>
              <a:gd name="T1" fmla="*/ 2147483647 h 1859"/>
              <a:gd name="T2" fmla="*/ 2147483647 w 2328"/>
              <a:gd name="T3" fmla="*/ 2147483647 h 1859"/>
              <a:gd name="T4" fmla="*/ 2147483647 w 2328"/>
              <a:gd name="T5" fmla="*/ 2147483647 h 1859"/>
              <a:gd name="T6" fmla="*/ 2147483647 w 2328"/>
              <a:gd name="T7" fmla="*/ 2147483647 h 1859"/>
              <a:gd name="T8" fmla="*/ 2147483647 w 2328"/>
              <a:gd name="T9" fmla="*/ 2147483647 h 1859"/>
              <a:gd name="T10" fmla="*/ 2147483647 w 2328"/>
              <a:gd name="T11" fmla="*/ 2147483647 h 1859"/>
              <a:gd name="T12" fmla="*/ 2147483647 w 2328"/>
              <a:gd name="T13" fmla="*/ 2147483647 h 1859"/>
              <a:gd name="T14" fmla="*/ 0 60000 65536"/>
              <a:gd name="T15" fmla="*/ 0 60000 65536"/>
              <a:gd name="T16" fmla="*/ 0 60000 65536"/>
              <a:gd name="T17" fmla="*/ 0 60000 65536"/>
              <a:gd name="T18" fmla="*/ 0 60000 65536"/>
              <a:gd name="T19" fmla="*/ 0 60000 65536"/>
              <a:gd name="T20" fmla="*/ 0 60000 65536"/>
              <a:gd name="T21" fmla="*/ 0 w 2328"/>
              <a:gd name="T22" fmla="*/ 0 h 1859"/>
              <a:gd name="T23" fmla="*/ 2328 w 2328"/>
              <a:gd name="T24" fmla="*/ 1859 h 18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8" h="1859">
                <a:moveTo>
                  <a:pt x="15" y="1859"/>
                </a:moveTo>
                <a:cubicBezTo>
                  <a:pt x="3" y="1761"/>
                  <a:pt x="0" y="1670"/>
                  <a:pt x="15" y="1497"/>
                </a:cubicBezTo>
                <a:cubicBezTo>
                  <a:pt x="30" y="1324"/>
                  <a:pt x="22" y="1027"/>
                  <a:pt x="105" y="823"/>
                </a:cubicBezTo>
                <a:cubicBezTo>
                  <a:pt x="188" y="619"/>
                  <a:pt x="376" y="401"/>
                  <a:pt x="514" y="272"/>
                </a:cubicBezTo>
                <a:cubicBezTo>
                  <a:pt x="652" y="143"/>
                  <a:pt x="759" y="87"/>
                  <a:pt x="933" y="49"/>
                </a:cubicBezTo>
                <a:cubicBezTo>
                  <a:pt x="1107" y="11"/>
                  <a:pt x="1325" y="0"/>
                  <a:pt x="1557" y="45"/>
                </a:cubicBezTo>
                <a:cubicBezTo>
                  <a:pt x="1789" y="90"/>
                  <a:pt x="2093" y="184"/>
                  <a:pt x="2328" y="317"/>
                </a:cubicBezTo>
              </a:path>
            </a:pathLst>
          </a:custGeom>
          <a:noFill/>
          <a:ln w="190500">
            <a:solidFill>
              <a:srgbClr val="000066"/>
            </a:solidFill>
            <a:round/>
            <a:headEnd/>
            <a:tailEnd type="triangle" w="med" len="med"/>
          </a:ln>
        </p:spPr>
        <p:txBody>
          <a:bodyPr/>
          <a:lstStyle/>
          <a:p>
            <a:endParaRPr lang="en-US"/>
          </a:p>
        </p:txBody>
      </p:sp>
      <p:sp>
        <p:nvSpPr>
          <p:cNvPr id="39943" name="Text Box 6"/>
          <p:cNvSpPr txBox="1">
            <a:spLocks noChangeArrowheads="1"/>
          </p:cNvSpPr>
          <p:nvPr/>
        </p:nvSpPr>
        <p:spPr bwMode="auto">
          <a:xfrm>
            <a:off x="2047875" y="2778125"/>
            <a:ext cx="1155700" cy="579438"/>
          </a:xfrm>
          <a:prstGeom prst="rect">
            <a:avLst/>
          </a:prstGeom>
          <a:noFill/>
          <a:ln w="9525">
            <a:noFill/>
            <a:miter lim="800000"/>
            <a:headEnd/>
            <a:tailEnd/>
          </a:ln>
        </p:spPr>
        <p:txBody>
          <a:bodyPr wrap="none">
            <a:spAutoFit/>
          </a:bodyPr>
          <a:lstStyle/>
          <a:p>
            <a:r>
              <a:rPr lang="en-AU" sz="3200">
                <a:solidFill>
                  <a:srgbClr val="000000"/>
                </a:solidFill>
                <a:latin typeface="Arial Black" pitchFamily="34" charset="0"/>
              </a:rPr>
              <a:t>Dew</a:t>
            </a:r>
          </a:p>
        </p:txBody>
      </p:sp>
      <p:sp>
        <p:nvSpPr>
          <p:cNvPr id="39944" name="Text Box 7"/>
          <p:cNvSpPr txBox="1">
            <a:spLocks noChangeArrowheads="1"/>
          </p:cNvSpPr>
          <p:nvPr/>
        </p:nvSpPr>
        <p:spPr bwMode="auto">
          <a:xfrm>
            <a:off x="5272088" y="3933825"/>
            <a:ext cx="2900362" cy="519113"/>
          </a:xfrm>
          <a:prstGeom prst="rect">
            <a:avLst/>
          </a:prstGeom>
          <a:noFill/>
          <a:ln w="9525">
            <a:noFill/>
            <a:miter lim="800000"/>
            <a:headEnd/>
            <a:tailEnd/>
          </a:ln>
        </p:spPr>
        <p:txBody>
          <a:bodyPr>
            <a:spAutoFit/>
          </a:bodyPr>
          <a:lstStyle/>
          <a:p>
            <a:pPr algn="ctr"/>
            <a:r>
              <a:rPr lang="en-AU" sz="2800" b="1">
                <a:solidFill>
                  <a:srgbClr val="000000"/>
                </a:solidFill>
              </a:rPr>
              <a:t>Earthen vessel</a:t>
            </a:r>
          </a:p>
        </p:txBody>
      </p:sp>
      <p:sp>
        <p:nvSpPr>
          <p:cNvPr id="39945" name="Text Box 8"/>
          <p:cNvSpPr txBox="1">
            <a:spLocks noChangeArrowheads="1"/>
          </p:cNvSpPr>
          <p:nvPr/>
        </p:nvSpPr>
        <p:spPr bwMode="auto">
          <a:xfrm>
            <a:off x="6086475" y="3332163"/>
            <a:ext cx="1149350" cy="457200"/>
          </a:xfrm>
          <a:prstGeom prst="rect">
            <a:avLst/>
          </a:prstGeom>
          <a:noFill/>
          <a:ln w="9525">
            <a:noFill/>
            <a:miter lim="800000"/>
            <a:headEnd/>
            <a:tailEnd/>
          </a:ln>
        </p:spPr>
        <p:txBody>
          <a:bodyPr wrap="none">
            <a:spAutoFit/>
          </a:bodyPr>
          <a:lstStyle/>
          <a:p>
            <a:r>
              <a:rPr lang="en-AU" sz="2400" b="1" i="1">
                <a:solidFill>
                  <a:srgbClr val="000000"/>
                </a:solidFill>
              </a:rPr>
              <a:t>sephel</a:t>
            </a:r>
          </a:p>
        </p:txBody>
      </p:sp>
      <p:sp>
        <p:nvSpPr>
          <p:cNvPr id="165897" name="Text Box 9"/>
          <p:cNvSpPr txBox="1">
            <a:spLocks noChangeArrowheads="1"/>
          </p:cNvSpPr>
          <p:nvPr/>
        </p:nvSpPr>
        <p:spPr bwMode="auto">
          <a:xfrm>
            <a:off x="6324600" y="2693988"/>
            <a:ext cx="2279650" cy="519112"/>
          </a:xfrm>
          <a:prstGeom prst="rect">
            <a:avLst/>
          </a:prstGeom>
          <a:noFill/>
          <a:ln w="9525">
            <a:noFill/>
            <a:miter lim="800000"/>
            <a:headEnd/>
            <a:tailEnd/>
          </a:ln>
        </p:spPr>
        <p:txBody>
          <a:bodyPr wrap="none">
            <a:spAutoFit/>
          </a:bodyPr>
          <a:lstStyle/>
          <a:p>
            <a:r>
              <a:rPr lang="en-AU" sz="2800" b="1">
                <a:solidFill>
                  <a:srgbClr val="000000"/>
                </a:solidFill>
              </a:rPr>
              <a:t>Full of water</a:t>
            </a:r>
          </a:p>
        </p:txBody>
      </p:sp>
      <p:sp>
        <p:nvSpPr>
          <p:cNvPr id="39947" name="Text Box 10"/>
          <p:cNvSpPr txBox="1">
            <a:spLocks noChangeArrowheads="1"/>
          </p:cNvSpPr>
          <p:nvPr/>
        </p:nvSpPr>
        <p:spPr bwMode="auto">
          <a:xfrm>
            <a:off x="5449888" y="5300663"/>
            <a:ext cx="2794000" cy="519112"/>
          </a:xfrm>
          <a:prstGeom prst="rect">
            <a:avLst/>
          </a:prstGeom>
          <a:noFill/>
          <a:ln w="9525">
            <a:noFill/>
            <a:miter lim="800000"/>
            <a:headEnd/>
            <a:tailEnd/>
          </a:ln>
        </p:spPr>
        <p:txBody>
          <a:bodyPr wrap="none">
            <a:spAutoFit/>
          </a:bodyPr>
          <a:lstStyle/>
          <a:p>
            <a:r>
              <a:rPr lang="en-AU" sz="2800" b="1">
                <a:solidFill>
                  <a:srgbClr val="000000"/>
                </a:solidFill>
              </a:rPr>
              <a:t>Threshing floor</a:t>
            </a:r>
          </a:p>
        </p:txBody>
      </p:sp>
      <p:sp>
        <p:nvSpPr>
          <p:cNvPr id="39948" name="Text Box 11"/>
          <p:cNvSpPr txBox="1">
            <a:spLocks noChangeArrowheads="1"/>
          </p:cNvSpPr>
          <p:nvPr/>
        </p:nvSpPr>
        <p:spPr bwMode="auto">
          <a:xfrm>
            <a:off x="3862388" y="5818188"/>
            <a:ext cx="5173662" cy="519112"/>
          </a:xfrm>
          <a:prstGeom prst="rect">
            <a:avLst/>
          </a:prstGeom>
          <a:noFill/>
          <a:ln w="9525">
            <a:noFill/>
            <a:miter lim="800000"/>
            <a:headEnd/>
            <a:tailEnd/>
          </a:ln>
        </p:spPr>
        <p:txBody>
          <a:bodyPr wrap="none">
            <a:spAutoFit/>
          </a:bodyPr>
          <a:lstStyle/>
          <a:p>
            <a:r>
              <a:rPr lang="en-AU" sz="2800">
                <a:solidFill>
                  <a:srgbClr val="FFFF00"/>
                </a:solidFill>
                <a:latin typeface="Arial Black" pitchFamily="34" charset="0"/>
              </a:rPr>
              <a:t>Christ’s afflicted brethren</a:t>
            </a:r>
          </a:p>
        </p:txBody>
      </p:sp>
      <p:sp>
        <p:nvSpPr>
          <p:cNvPr id="165900" name="Rectangle 12"/>
          <p:cNvSpPr>
            <a:spLocks noChangeArrowheads="1"/>
          </p:cNvSpPr>
          <p:nvPr/>
        </p:nvSpPr>
        <p:spPr bwMode="auto">
          <a:xfrm>
            <a:off x="1476375" y="4437063"/>
            <a:ext cx="7488238" cy="792162"/>
          </a:xfrm>
          <a:prstGeom prst="rect">
            <a:avLst/>
          </a:prstGeom>
          <a:solidFill>
            <a:srgbClr val="00FF00"/>
          </a:solidFill>
          <a:ln w="9525">
            <a:solidFill>
              <a:srgbClr val="000000"/>
            </a:solidFill>
            <a:miter lim="800000"/>
            <a:headEnd/>
            <a:tailEnd/>
          </a:ln>
        </p:spPr>
        <p:txBody>
          <a:bodyPr wrap="none" anchor="ctr"/>
          <a:lstStyle/>
          <a:p>
            <a:pPr algn="ctr"/>
            <a:r>
              <a:rPr lang="en-AU" sz="2800">
                <a:solidFill>
                  <a:srgbClr val="000000"/>
                </a:solidFill>
                <a:latin typeface="Impact" pitchFamily="34" charset="0"/>
              </a:rPr>
              <a:t>From sacrificial death to a change of nature</a:t>
            </a:r>
          </a:p>
        </p:txBody>
      </p:sp>
      <p:sp>
        <p:nvSpPr>
          <p:cNvPr id="14" name="Rectangle 13"/>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1000"/>
                                        <p:tgtEl>
                                          <p:spTgt spid="16589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6589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2000"/>
                                  </p:stCondLst>
                                  <p:childTnLst>
                                    <p:set>
                                      <p:cBhvr>
                                        <p:cTn id="13" dur="1" fill="hold">
                                          <p:stCondLst>
                                            <p:cond delay="0"/>
                                          </p:stCondLst>
                                        </p:cTn>
                                        <p:tgtEl>
                                          <p:spTgt spid="165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65897" grpId="0"/>
      <p:bldP spid="1659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
          <p:cNvSpPr>
            <a:spLocks noGrp="1" noChangeArrowheads="1"/>
          </p:cNvSpPr>
          <p:nvPr>
            <p:ph type="ftr" sz="quarter" idx="10"/>
          </p:nvPr>
        </p:nvSpPr>
        <p:spPr/>
        <p:txBody>
          <a:bodyPr/>
          <a:lstStyle/>
          <a:p>
            <a:pPr>
              <a:defRPr/>
            </a:pPr>
            <a:r>
              <a:rPr lang="en-AU"/>
              <a:t>The Sword of Yahweh and of Gideon</a:t>
            </a:r>
          </a:p>
        </p:txBody>
      </p:sp>
      <p:sp>
        <p:nvSpPr>
          <p:cNvPr id="200706" name="Rectangle 2"/>
          <p:cNvSpPr>
            <a:spLocks noGrp="1" noChangeArrowheads="1"/>
          </p:cNvSpPr>
          <p:nvPr>
            <p:ph type="subTitle" idx="1"/>
          </p:nvPr>
        </p:nvSpPr>
        <p:spPr>
          <a:xfrm>
            <a:off x="581117" y="836712"/>
            <a:ext cx="7993261" cy="3888432"/>
          </a:xfrm>
        </p:spPr>
        <p:txBody>
          <a:bodyPr/>
          <a:lstStyle/>
          <a:p>
            <a:pPr algn="ctr" eaLnBrk="1" hangingPunct="1">
              <a:buClr>
                <a:srgbClr val="FFFF66"/>
              </a:buClr>
              <a:buFont typeface="Wingdings" pitchFamily="2" charset="2"/>
              <a:buNone/>
              <a:defRPr/>
            </a:pPr>
            <a:r>
              <a:rPr lang="en-AU" sz="4000" b="0" dirty="0" smtClean="0">
                <a:ln w="28575">
                  <a:solidFill>
                    <a:schemeClr val="tx1"/>
                  </a:solidFill>
                </a:ln>
                <a:solidFill>
                  <a:srgbClr val="FF0000"/>
                </a:solidFill>
                <a:latin typeface="Arial Black" pitchFamily="34" charset="0"/>
              </a:rPr>
              <a:t>Rev 18:21</a:t>
            </a:r>
            <a:r>
              <a:rPr lang="en-AU" dirty="0" smtClean="0">
                <a:ln w="28575">
                  <a:solidFill>
                    <a:schemeClr val="tx1"/>
                  </a:solidFill>
                </a:ln>
              </a:rPr>
              <a:t>  </a:t>
            </a:r>
          </a:p>
          <a:p>
            <a:pPr algn="just" eaLnBrk="1" hangingPunct="1">
              <a:buClr>
                <a:srgbClr val="FFFF66"/>
              </a:buClr>
              <a:buFont typeface="Wingdings" pitchFamily="2" charset="2"/>
              <a:buNone/>
              <a:defRPr/>
            </a:pPr>
            <a:r>
              <a:rPr lang="en-AU" sz="3200" dirty="0" smtClean="0">
                <a:latin typeface="Bookman Old Style" pitchFamily="18" charset="0"/>
              </a:rPr>
              <a:t>And a mighty angel took up a stone like a great millstone, and cast </a:t>
            </a:r>
            <a:r>
              <a:rPr lang="en-AU" sz="3200" i="1" dirty="0" smtClean="0">
                <a:latin typeface="Bookman Old Style" pitchFamily="18" charset="0"/>
              </a:rPr>
              <a:t>it</a:t>
            </a:r>
            <a:r>
              <a:rPr lang="en-AU" sz="3200" dirty="0" smtClean="0">
                <a:latin typeface="Bookman Old Style" pitchFamily="18" charset="0"/>
              </a:rPr>
              <a:t> into the sea, saying, Thus with violence shall that great city Babylon be thrown down, and shall be found no more at all. </a:t>
            </a:r>
          </a:p>
          <a:p>
            <a:pPr eaLnBrk="1" hangingPunct="1">
              <a:buClr>
                <a:srgbClr val="FFFF66"/>
              </a:buClr>
              <a:buFont typeface="Wingdings" pitchFamily="2" charset="2"/>
              <a:buNone/>
              <a:defRPr/>
            </a:pPr>
            <a:endParaRPr lang="en-AU" sz="3200" dirty="0" smtClean="0">
              <a:latin typeface="Bookman Old Style" pitchFamily="18" charset="0"/>
            </a:endParaRPr>
          </a:p>
        </p:txBody>
      </p:sp>
      <p:sp>
        <p:nvSpPr>
          <p:cNvPr id="200707" name="Rectangle 3"/>
          <p:cNvSpPr>
            <a:spLocks noGrp="1" noChangeArrowheads="1"/>
          </p:cNvSpPr>
          <p:nvPr>
            <p:ph type="ctrTitle"/>
          </p:nvPr>
        </p:nvSpPr>
        <p:spPr>
          <a:xfrm>
            <a:off x="0" y="0"/>
            <a:ext cx="9144000" cy="981075"/>
          </a:xfrm>
        </p:spPr>
        <p:txBody>
          <a:bodyPr/>
          <a:lstStyle/>
          <a:p>
            <a:pPr eaLnBrk="1" hangingPunct="1">
              <a:defRPr/>
            </a:pPr>
            <a:r>
              <a:rPr lang="en-AU" sz="4400" dirty="0" smtClean="0"/>
              <a:t>The end of the Papacy</a:t>
            </a:r>
          </a:p>
        </p:txBody>
      </p:sp>
      <p:sp>
        <p:nvSpPr>
          <p:cNvPr id="200708" name="Text Box 4"/>
          <p:cNvSpPr txBox="1">
            <a:spLocks noChangeArrowheads="1"/>
          </p:cNvSpPr>
          <p:nvPr/>
        </p:nvSpPr>
        <p:spPr bwMode="auto">
          <a:xfrm>
            <a:off x="323850" y="4614304"/>
            <a:ext cx="8568630" cy="1569660"/>
          </a:xfrm>
          <a:prstGeom prst="rect">
            <a:avLst/>
          </a:prstGeom>
          <a:noFill/>
          <a:ln w="9525">
            <a:noFill/>
            <a:miter lim="800000"/>
            <a:headEnd/>
            <a:tailEnd/>
          </a:ln>
        </p:spPr>
        <p:txBody>
          <a:bodyPr wrap="square">
            <a:spAutoFit/>
          </a:bodyPr>
          <a:lstStyle/>
          <a:p>
            <a:pPr algn="ctr">
              <a:spcBef>
                <a:spcPct val="50000"/>
              </a:spcBef>
            </a:pPr>
            <a:r>
              <a:rPr lang="en-AU" sz="3200" dirty="0">
                <a:solidFill>
                  <a:srgbClr val="00FF00"/>
                </a:solidFill>
                <a:latin typeface="Arial Black" pitchFamily="34" charset="0"/>
              </a:rPr>
              <a:t>The Papal system is to be destroyed by Christ and his bride – the true ecclesia.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07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0706">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3000"/>
                                  </p:stCondLst>
                                  <p:childTnLst>
                                    <p:set>
                                      <p:cBhvr>
                                        <p:cTn id="11" dur="1" fill="hold">
                                          <p:stCondLst>
                                            <p:cond delay="0"/>
                                          </p:stCondLst>
                                        </p:cTn>
                                        <p:tgtEl>
                                          <p:spTgt spid="200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uild="p"/>
      <p:bldP spid="20070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subTitle" idx="1"/>
          </p:nvPr>
        </p:nvSpPr>
        <p:spPr>
          <a:xfrm>
            <a:off x="1187624" y="693291"/>
            <a:ext cx="6804248" cy="2303661"/>
          </a:xfrm>
        </p:spPr>
        <p:txBody>
          <a:bodyPr/>
          <a:lstStyle/>
          <a:p>
            <a:pPr algn="ctr" eaLnBrk="1" hangingPunct="1">
              <a:lnSpc>
                <a:spcPct val="85000"/>
              </a:lnSpc>
              <a:spcBef>
                <a:spcPts val="0"/>
              </a:spcBef>
              <a:defRPr/>
            </a:pPr>
            <a:r>
              <a:rPr lang="en-AU" sz="8800" dirty="0" smtClean="0">
                <a:ln>
                  <a:solidFill>
                    <a:schemeClr val="tx1"/>
                  </a:solidFill>
                </a:ln>
                <a:solidFill>
                  <a:srgbClr val="FF00FF"/>
                </a:solidFill>
                <a:effectLst>
                  <a:outerShdw blurRad="38100" dist="38100" dir="2700000" algn="tl">
                    <a:srgbClr val="FFFFFF"/>
                  </a:outerShdw>
                </a:effectLst>
                <a:latin typeface="Monotype Corsiva" pitchFamily="66" charset="0"/>
              </a:rPr>
              <a:t>Christ in the Judges</a:t>
            </a:r>
          </a:p>
        </p:txBody>
      </p:sp>
      <p:sp>
        <p:nvSpPr>
          <p:cNvPr id="81924" name="Text Box 3"/>
          <p:cNvSpPr txBox="1">
            <a:spLocks noChangeArrowheads="1"/>
          </p:cNvSpPr>
          <p:nvPr/>
        </p:nvSpPr>
        <p:spPr bwMode="auto">
          <a:xfrm>
            <a:off x="306940" y="4104782"/>
            <a:ext cx="8532440" cy="1200329"/>
          </a:xfrm>
          <a:prstGeom prst="rect">
            <a:avLst/>
          </a:prstGeom>
          <a:noFill/>
          <a:ln w="9525">
            <a:noFill/>
            <a:miter lim="800000"/>
            <a:headEnd/>
            <a:tailEnd/>
          </a:ln>
        </p:spPr>
        <p:txBody>
          <a:bodyPr wrap="square">
            <a:spAutoFit/>
          </a:bodyPr>
          <a:lstStyle/>
          <a:p>
            <a:pPr algn="ctr">
              <a:spcBef>
                <a:spcPct val="50000"/>
              </a:spcBef>
            </a:pPr>
            <a:r>
              <a:rPr lang="en-AU" sz="3600" b="1" dirty="0">
                <a:solidFill>
                  <a:srgbClr val="FFFF00"/>
                </a:solidFill>
                <a:latin typeface="Tahoma" charset="0"/>
              </a:rPr>
              <a:t>Study </a:t>
            </a:r>
            <a:r>
              <a:rPr lang="en-AU" sz="3600" b="1" dirty="0" smtClean="0">
                <a:solidFill>
                  <a:srgbClr val="FFFF00"/>
                </a:solidFill>
                <a:latin typeface="Tahoma" charset="0"/>
              </a:rPr>
              <a:t>6 – “</a:t>
            </a:r>
            <a:r>
              <a:rPr lang="en-US" sz="3600" b="1" dirty="0" err="1" smtClean="0">
                <a:solidFill>
                  <a:srgbClr val="FFFF00"/>
                </a:solidFill>
                <a:latin typeface="Tahoma" charset="0"/>
              </a:rPr>
              <a:t>Jephthah</a:t>
            </a:r>
            <a:r>
              <a:rPr lang="en-US" sz="3600" b="1" dirty="0" smtClean="0">
                <a:solidFill>
                  <a:srgbClr val="FFFF00"/>
                </a:solidFill>
                <a:latin typeface="Tahoma" charset="0"/>
              </a:rPr>
              <a:t> – The return of Israel’s rejected deliverer</a:t>
            </a:r>
            <a:r>
              <a:rPr lang="en-AU" sz="3600" b="1" dirty="0" smtClean="0">
                <a:solidFill>
                  <a:srgbClr val="FFFF00"/>
                </a:solidFill>
                <a:latin typeface="Tahoma" charset="0"/>
              </a:rPr>
              <a:t>”</a:t>
            </a:r>
            <a:endParaRPr lang="en-AU" sz="3600" b="1" dirty="0">
              <a:solidFill>
                <a:srgbClr val="FFFF00"/>
              </a:solidFill>
              <a:latin typeface="Tahoma" charset="0"/>
            </a:endParaRPr>
          </a:p>
        </p:txBody>
      </p:sp>
      <p:sp>
        <p:nvSpPr>
          <p:cNvPr id="5" name="TextBox 4"/>
          <p:cNvSpPr txBox="1"/>
          <p:nvPr/>
        </p:nvSpPr>
        <p:spPr>
          <a:xfrm>
            <a:off x="1331640" y="3140968"/>
            <a:ext cx="6552728" cy="646331"/>
          </a:xfrm>
          <a:prstGeom prst="rect">
            <a:avLst/>
          </a:prstGeom>
          <a:noFill/>
        </p:spPr>
        <p:txBody>
          <a:bodyPr wrap="square" rtlCol="0">
            <a:spAutoFit/>
          </a:bodyPr>
          <a:lstStyle/>
          <a:p>
            <a:pPr algn="ctr"/>
            <a:r>
              <a:rPr lang="en-AU" sz="3600" b="1" dirty="0" smtClean="0">
                <a:solidFill>
                  <a:srgbClr val="00FF00"/>
                </a:solidFill>
                <a:latin typeface="+mj-lt"/>
              </a:rPr>
              <a:t>Next Study – God willing</a:t>
            </a:r>
            <a:endParaRPr lang="en-US" sz="3600" b="1" dirty="0" smtClean="0">
              <a:solidFill>
                <a:srgbClr val="00FF00"/>
              </a:solidFill>
              <a:latin typeface="+mj-lt"/>
            </a:endParaRPr>
          </a:p>
        </p:txBody>
      </p:sp>
      <p:sp>
        <p:nvSpPr>
          <p:cNvPr id="6" name="Rectangle 5"/>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subTitle" idx="1"/>
          </p:nvPr>
        </p:nvSpPr>
        <p:spPr>
          <a:xfrm>
            <a:off x="110113" y="779030"/>
            <a:ext cx="8785225" cy="1150938"/>
          </a:xfrm>
        </p:spPr>
        <p:txBody>
          <a:bodyPr/>
          <a:lstStyle/>
          <a:p>
            <a:pPr marL="533400" indent="-533400" eaLnBrk="1" hangingPunct="1">
              <a:buClr>
                <a:srgbClr val="FFFF66"/>
              </a:buClr>
              <a:buFont typeface="Wingdings" pitchFamily="2" charset="2"/>
              <a:buChar char="v"/>
            </a:pPr>
            <a:r>
              <a:rPr lang="en-AU" sz="3000" dirty="0" smtClean="0"/>
              <a:t>During the second night of Gentile darkness – </a:t>
            </a:r>
            <a:r>
              <a:rPr lang="en-AU" sz="3000" dirty="0" smtClean="0">
                <a:solidFill>
                  <a:srgbClr val="00FF00"/>
                </a:solidFill>
              </a:rPr>
              <a:t>Prefigures the resurrection of the dead.</a:t>
            </a:r>
          </a:p>
        </p:txBody>
      </p:sp>
      <p:sp>
        <p:nvSpPr>
          <p:cNvPr id="166915" name="Rectangle 3"/>
          <p:cNvSpPr>
            <a:spLocks noGrp="1" noChangeArrowheads="1"/>
          </p:cNvSpPr>
          <p:nvPr>
            <p:ph type="ctrTitle"/>
          </p:nvPr>
        </p:nvSpPr>
        <p:spPr>
          <a:xfrm>
            <a:off x="0" y="83130"/>
            <a:ext cx="9144000" cy="765175"/>
          </a:xfrm>
        </p:spPr>
        <p:txBody>
          <a:bodyPr/>
          <a:lstStyle/>
          <a:p>
            <a:pPr eaLnBrk="1" hangingPunct="1">
              <a:defRPr/>
            </a:pPr>
            <a:r>
              <a:rPr lang="en-AU" sz="4400" dirty="0" smtClean="0"/>
              <a:t>Sign of the fleece – 2</a:t>
            </a:r>
            <a:r>
              <a:rPr lang="en-AU" sz="4400" baseline="30000" dirty="0" smtClean="0"/>
              <a:t>nd</a:t>
            </a:r>
            <a:r>
              <a:rPr lang="en-AU" sz="4400" dirty="0" smtClean="0"/>
              <a:t> night</a:t>
            </a:r>
          </a:p>
        </p:txBody>
      </p:sp>
      <p:pic>
        <p:nvPicPr>
          <p:cNvPr id="40965" name="Picture 4" descr="Dew second night"/>
          <p:cNvPicPr>
            <a:picLocks noChangeAspect="1" noChangeArrowheads="1"/>
          </p:cNvPicPr>
          <p:nvPr/>
        </p:nvPicPr>
        <p:blipFill>
          <a:blip r:embed="rId2" cstate="print"/>
          <a:srcRect/>
          <a:stretch>
            <a:fillRect/>
          </a:stretch>
        </p:blipFill>
        <p:spPr bwMode="auto">
          <a:xfrm>
            <a:off x="-7938" y="1924050"/>
            <a:ext cx="9145588" cy="4313238"/>
          </a:xfrm>
          <a:prstGeom prst="rect">
            <a:avLst/>
          </a:prstGeom>
          <a:noFill/>
          <a:ln w="9525">
            <a:noFill/>
            <a:miter lim="800000"/>
            <a:headEnd/>
            <a:tailEnd/>
          </a:ln>
        </p:spPr>
      </p:pic>
      <p:sp>
        <p:nvSpPr>
          <p:cNvPr id="40966" name="Text Box 5"/>
          <p:cNvSpPr txBox="1">
            <a:spLocks noChangeArrowheads="1"/>
          </p:cNvSpPr>
          <p:nvPr/>
        </p:nvSpPr>
        <p:spPr bwMode="auto">
          <a:xfrm>
            <a:off x="3213100" y="4794250"/>
            <a:ext cx="2511425" cy="579438"/>
          </a:xfrm>
          <a:prstGeom prst="rect">
            <a:avLst/>
          </a:prstGeom>
          <a:noFill/>
          <a:ln w="9525">
            <a:noFill/>
            <a:miter lim="800000"/>
            <a:headEnd/>
            <a:tailEnd/>
          </a:ln>
        </p:spPr>
        <p:txBody>
          <a:bodyPr wrap="none">
            <a:spAutoFit/>
          </a:bodyPr>
          <a:lstStyle/>
          <a:p>
            <a:r>
              <a:rPr lang="en-AU" sz="3200">
                <a:solidFill>
                  <a:srgbClr val="000000"/>
                </a:solidFill>
                <a:latin typeface="Arial Black" pitchFamily="34" charset="0"/>
              </a:rPr>
              <a:t>Fleece dry</a:t>
            </a:r>
          </a:p>
        </p:txBody>
      </p:sp>
      <p:sp>
        <p:nvSpPr>
          <p:cNvPr id="40967" name="Text Box 6"/>
          <p:cNvSpPr txBox="1">
            <a:spLocks noChangeArrowheads="1"/>
          </p:cNvSpPr>
          <p:nvPr/>
        </p:nvSpPr>
        <p:spPr bwMode="auto">
          <a:xfrm>
            <a:off x="823913" y="3716338"/>
            <a:ext cx="1155700" cy="579437"/>
          </a:xfrm>
          <a:prstGeom prst="rect">
            <a:avLst/>
          </a:prstGeom>
          <a:noFill/>
          <a:ln w="9525">
            <a:noFill/>
            <a:miter lim="800000"/>
            <a:headEnd/>
            <a:tailEnd/>
          </a:ln>
        </p:spPr>
        <p:txBody>
          <a:bodyPr wrap="none">
            <a:spAutoFit/>
          </a:bodyPr>
          <a:lstStyle/>
          <a:p>
            <a:r>
              <a:rPr lang="en-AU" sz="3200">
                <a:solidFill>
                  <a:srgbClr val="000000"/>
                </a:solidFill>
                <a:latin typeface="Arial Black" pitchFamily="34" charset="0"/>
              </a:rPr>
              <a:t>Dew</a:t>
            </a:r>
          </a:p>
        </p:txBody>
      </p:sp>
      <p:sp>
        <p:nvSpPr>
          <p:cNvPr id="40968" name="Text Box 7"/>
          <p:cNvSpPr txBox="1">
            <a:spLocks noChangeArrowheads="1"/>
          </p:cNvSpPr>
          <p:nvPr/>
        </p:nvSpPr>
        <p:spPr bwMode="auto">
          <a:xfrm>
            <a:off x="7304088" y="3713163"/>
            <a:ext cx="1155700" cy="579437"/>
          </a:xfrm>
          <a:prstGeom prst="rect">
            <a:avLst/>
          </a:prstGeom>
          <a:noFill/>
          <a:ln w="9525">
            <a:noFill/>
            <a:miter lim="800000"/>
            <a:headEnd/>
            <a:tailEnd/>
          </a:ln>
        </p:spPr>
        <p:txBody>
          <a:bodyPr wrap="none">
            <a:spAutoFit/>
          </a:bodyPr>
          <a:lstStyle/>
          <a:p>
            <a:r>
              <a:rPr lang="en-AU" sz="3200">
                <a:solidFill>
                  <a:srgbClr val="000000"/>
                </a:solidFill>
                <a:latin typeface="Arial Black" pitchFamily="34" charset="0"/>
              </a:rPr>
              <a:t>Dew</a:t>
            </a:r>
          </a:p>
        </p:txBody>
      </p:sp>
      <p:sp>
        <p:nvSpPr>
          <p:cNvPr id="40969" name="Text Box 8"/>
          <p:cNvSpPr txBox="1">
            <a:spLocks noChangeArrowheads="1"/>
          </p:cNvSpPr>
          <p:nvPr/>
        </p:nvSpPr>
        <p:spPr bwMode="auto">
          <a:xfrm>
            <a:off x="73025" y="5761038"/>
            <a:ext cx="3635375" cy="519112"/>
          </a:xfrm>
          <a:prstGeom prst="rect">
            <a:avLst/>
          </a:prstGeom>
          <a:noFill/>
          <a:ln w="9525">
            <a:noFill/>
            <a:miter lim="800000"/>
            <a:headEnd/>
            <a:tailEnd/>
          </a:ln>
        </p:spPr>
        <p:txBody>
          <a:bodyPr wrap="none">
            <a:spAutoFit/>
          </a:bodyPr>
          <a:lstStyle/>
          <a:p>
            <a:r>
              <a:rPr lang="en-AU" sz="2800" dirty="0">
                <a:ln w="6350">
                  <a:solidFill>
                    <a:srgbClr val="FFFF00"/>
                  </a:solidFill>
                </a:ln>
                <a:solidFill>
                  <a:srgbClr val="000000"/>
                </a:solidFill>
                <a:latin typeface="Impact" pitchFamily="34" charset="0"/>
              </a:rPr>
              <a:t>Christ’s brethren raised</a:t>
            </a:r>
          </a:p>
        </p:txBody>
      </p:sp>
      <p:sp>
        <p:nvSpPr>
          <p:cNvPr id="40970" name="Text Box 9"/>
          <p:cNvSpPr txBox="1">
            <a:spLocks noChangeArrowheads="1"/>
          </p:cNvSpPr>
          <p:nvPr/>
        </p:nvSpPr>
        <p:spPr bwMode="auto">
          <a:xfrm>
            <a:off x="6316663" y="5746750"/>
            <a:ext cx="2792412" cy="519113"/>
          </a:xfrm>
          <a:prstGeom prst="rect">
            <a:avLst/>
          </a:prstGeom>
          <a:noFill/>
          <a:ln w="9525">
            <a:noFill/>
            <a:miter lim="800000"/>
            <a:headEnd/>
            <a:tailEnd/>
          </a:ln>
        </p:spPr>
        <p:txBody>
          <a:bodyPr wrap="none">
            <a:spAutoFit/>
          </a:bodyPr>
          <a:lstStyle/>
          <a:p>
            <a:r>
              <a:rPr lang="en-AU" sz="2800" dirty="0">
                <a:ln>
                  <a:solidFill>
                    <a:schemeClr val="bg1"/>
                  </a:solidFill>
                </a:ln>
                <a:solidFill>
                  <a:srgbClr val="FFFF00"/>
                </a:solidFill>
                <a:latin typeface="Impact" pitchFamily="34" charset="0"/>
              </a:rPr>
              <a:t>Ps.110:3; Isa. 26:19</a:t>
            </a:r>
          </a:p>
        </p:txBody>
      </p:sp>
      <p:sp>
        <p:nvSpPr>
          <p:cNvPr id="166922" name="Rectangle 10"/>
          <p:cNvSpPr>
            <a:spLocks noChangeArrowheads="1"/>
          </p:cNvSpPr>
          <p:nvPr/>
        </p:nvSpPr>
        <p:spPr bwMode="auto">
          <a:xfrm>
            <a:off x="2700338" y="2060575"/>
            <a:ext cx="3671887" cy="2663825"/>
          </a:xfrm>
          <a:prstGeom prst="rect">
            <a:avLst/>
          </a:prstGeom>
          <a:solidFill>
            <a:srgbClr val="00FF00"/>
          </a:solidFill>
          <a:ln w="9525">
            <a:solidFill>
              <a:srgbClr val="000000"/>
            </a:solidFill>
            <a:miter lim="800000"/>
            <a:headEnd/>
            <a:tailEnd/>
          </a:ln>
        </p:spPr>
        <p:txBody>
          <a:bodyPr anchor="ctr"/>
          <a:lstStyle/>
          <a:p>
            <a:pPr algn="ctr"/>
            <a:r>
              <a:rPr lang="en-AU" sz="2800">
                <a:solidFill>
                  <a:srgbClr val="000000"/>
                </a:solidFill>
                <a:latin typeface="Impact" pitchFamily="34" charset="0"/>
              </a:rPr>
              <a:t>The dry fleece represents Christ as immortal mediator who will come to raise his brethren</a:t>
            </a:r>
          </a:p>
        </p:txBody>
      </p:sp>
      <p:sp>
        <p:nvSpPr>
          <p:cNvPr id="12" name="Rectangle 11"/>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166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6"/>
          <p:cNvSpPr>
            <a:spLocks noGrp="1" noChangeArrowheads="1"/>
          </p:cNvSpPr>
          <p:nvPr>
            <p:ph type="ftr" sz="quarter" idx="10"/>
          </p:nvPr>
        </p:nvSpPr>
        <p:spPr/>
        <p:txBody>
          <a:bodyPr/>
          <a:lstStyle/>
          <a:p>
            <a:pPr>
              <a:defRPr/>
            </a:pPr>
            <a:r>
              <a:rPr lang="en-AU"/>
              <a:t>The Sword of Yahweh and of Gideon</a:t>
            </a:r>
          </a:p>
        </p:txBody>
      </p:sp>
      <p:sp>
        <p:nvSpPr>
          <p:cNvPr id="167938" name="Rectangle 2"/>
          <p:cNvSpPr>
            <a:spLocks noGrp="1" noChangeArrowheads="1"/>
          </p:cNvSpPr>
          <p:nvPr>
            <p:ph type="subTitle" idx="1"/>
          </p:nvPr>
        </p:nvSpPr>
        <p:spPr>
          <a:xfrm>
            <a:off x="93663" y="2349500"/>
            <a:ext cx="3168650" cy="3959225"/>
          </a:xfrm>
        </p:spPr>
        <p:txBody>
          <a:bodyPr/>
          <a:lstStyle/>
          <a:p>
            <a:pPr eaLnBrk="1" hangingPunct="1">
              <a:buClr>
                <a:srgbClr val="FFFF66"/>
              </a:buClr>
              <a:buFont typeface="Wingdings" pitchFamily="2" charset="2"/>
              <a:buNone/>
              <a:defRPr/>
            </a:pPr>
            <a:r>
              <a:rPr lang="en-AU" dirty="0" smtClean="0"/>
              <a:t>As the </a:t>
            </a:r>
            <a:r>
              <a:rPr lang="en-AU" dirty="0" err="1" smtClean="0"/>
              <a:t>Midianites</a:t>
            </a:r>
            <a:r>
              <a:rPr lang="en-AU" dirty="0" smtClean="0"/>
              <a:t> (</a:t>
            </a:r>
            <a:r>
              <a:rPr lang="en-AU" dirty="0" err="1" smtClean="0"/>
              <a:t>Gogian</a:t>
            </a:r>
            <a:r>
              <a:rPr lang="en-AU" dirty="0" smtClean="0"/>
              <a:t> confederacy – </a:t>
            </a:r>
            <a:r>
              <a:rPr lang="en-AU" dirty="0" smtClean="0">
                <a:ln w="22225">
                  <a:solidFill>
                    <a:schemeClr val="tx1"/>
                  </a:solidFill>
                </a:ln>
                <a:solidFill>
                  <a:srgbClr val="FF0000"/>
                </a:solidFill>
              </a:rPr>
              <a:t>Ps. 83:9-11</a:t>
            </a:r>
            <a:r>
              <a:rPr lang="en-AU" dirty="0" smtClean="0">
                <a:ln w="22225">
                  <a:solidFill>
                    <a:schemeClr val="tx1"/>
                  </a:solidFill>
                </a:ln>
              </a:rPr>
              <a:t>; </a:t>
            </a:r>
            <a:r>
              <a:rPr lang="en-AU" dirty="0" smtClean="0">
                <a:ln w="22225">
                  <a:solidFill>
                    <a:schemeClr val="tx1"/>
                  </a:solidFill>
                </a:ln>
                <a:solidFill>
                  <a:srgbClr val="FF0000"/>
                </a:solidFill>
              </a:rPr>
              <a:t>Isa. 9:4</a:t>
            </a:r>
            <a:r>
              <a:rPr lang="en-AU" dirty="0" smtClean="0">
                <a:ln w="22225">
                  <a:solidFill>
                    <a:schemeClr val="tx1"/>
                  </a:solidFill>
                </a:ln>
              </a:rPr>
              <a:t> </a:t>
            </a:r>
            <a:r>
              <a:rPr lang="en-AU" dirty="0" smtClean="0"/>
              <a:t>&amp; </a:t>
            </a:r>
            <a:r>
              <a:rPr lang="en-AU" dirty="0" smtClean="0">
                <a:ln w="22225">
                  <a:solidFill>
                    <a:schemeClr val="tx1"/>
                  </a:solidFill>
                </a:ln>
                <a:solidFill>
                  <a:srgbClr val="FF0000"/>
                </a:solidFill>
              </a:rPr>
              <a:t>10:26</a:t>
            </a:r>
            <a:r>
              <a:rPr lang="en-AU" dirty="0" smtClean="0"/>
              <a:t>) gather to the north, Gideon prepares his army.</a:t>
            </a:r>
          </a:p>
        </p:txBody>
      </p:sp>
      <p:sp>
        <p:nvSpPr>
          <p:cNvPr id="167939" name="Rectangle 3"/>
          <p:cNvSpPr>
            <a:spLocks noGrp="1" noChangeArrowheads="1"/>
          </p:cNvSpPr>
          <p:nvPr>
            <p:ph type="ctrTitle"/>
          </p:nvPr>
        </p:nvSpPr>
        <p:spPr>
          <a:xfrm>
            <a:off x="0" y="0"/>
            <a:ext cx="3132138" cy="2349500"/>
          </a:xfrm>
        </p:spPr>
        <p:txBody>
          <a:bodyPr/>
          <a:lstStyle/>
          <a:p>
            <a:pPr eaLnBrk="1" hangingPunct="1">
              <a:defRPr/>
            </a:pPr>
            <a:r>
              <a:rPr lang="en-AU" dirty="0" smtClean="0"/>
              <a:t>The judgement of the household</a:t>
            </a:r>
          </a:p>
        </p:txBody>
      </p:sp>
      <p:pic>
        <p:nvPicPr>
          <p:cNvPr id="41989" name="Picture 4" descr="Armageddon"/>
          <p:cNvPicPr>
            <a:picLocks noChangeAspect="1" noChangeArrowheads="1"/>
          </p:cNvPicPr>
          <p:nvPr/>
        </p:nvPicPr>
        <p:blipFill>
          <a:blip r:embed="rId2" cstate="print"/>
          <a:srcRect/>
          <a:stretch>
            <a:fillRect/>
          </a:stretch>
        </p:blipFill>
        <p:spPr bwMode="auto">
          <a:xfrm>
            <a:off x="3146425" y="0"/>
            <a:ext cx="5997575" cy="6858000"/>
          </a:xfrm>
          <a:prstGeom prst="rect">
            <a:avLst/>
          </a:prstGeom>
          <a:noFill/>
          <a:ln w="9525">
            <a:noFill/>
            <a:miter lim="800000"/>
            <a:headEnd/>
            <a:tailEnd/>
          </a:ln>
        </p:spPr>
      </p:pic>
      <p:sp>
        <p:nvSpPr>
          <p:cNvPr id="167941" name="AutoShape 5"/>
          <p:cNvSpPr>
            <a:spLocks noChangeArrowheads="1"/>
          </p:cNvSpPr>
          <p:nvPr/>
        </p:nvSpPr>
        <p:spPr bwMode="auto">
          <a:xfrm>
            <a:off x="6227763" y="2276475"/>
            <a:ext cx="2916237" cy="792163"/>
          </a:xfrm>
          <a:prstGeom prst="leftArrow">
            <a:avLst>
              <a:gd name="adj1" fmla="val 50000"/>
              <a:gd name="adj2" fmla="val 92034"/>
            </a:avLst>
          </a:prstGeom>
          <a:solidFill>
            <a:srgbClr val="FF0000"/>
          </a:solidFill>
          <a:ln w="9525">
            <a:solidFill>
              <a:srgbClr val="000000"/>
            </a:solidFill>
            <a:miter lim="800000"/>
            <a:headEnd/>
            <a:tailEnd/>
          </a:ln>
        </p:spPr>
        <p:txBody>
          <a:bodyPr wrap="none" anchor="ctr"/>
          <a:lstStyle/>
          <a:p>
            <a:pPr algn="ctr"/>
            <a:r>
              <a:rPr lang="en-AU" sz="2400">
                <a:solidFill>
                  <a:srgbClr val="000000"/>
                </a:solidFill>
                <a:latin typeface="Arial Black" pitchFamily="34" charset="0"/>
              </a:rPr>
              <a:t>Midianites</a:t>
            </a:r>
          </a:p>
        </p:txBody>
      </p:sp>
      <p:sp>
        <p:nvSpPr>
          <p:cNvPr id="167942" name="Freeform 6"/>
          <p:cNvSpPr>
            <a:spLocks/>
          </p:cNvSpPr>
          <p:nvPr/>
        </p:nvSpPr>
        <p:spPr bwMode="auto">
          <a:xfrm>
            <a:off x="4787900" y="3213100"/>
            <a:ext cx="1368425" cy="3455988"/>
          </a:xfrm>
          <a:custGeom>
            <a:avLst/>
            <a:gdLst>
              <a:gd name="T0" fmla="*/ 0 w 862"/>
              <a:gd name="T1" fmla="*/ 2147483647 h 2177"/>
              <a:gd name="T2" fmla="*/ 2147483647 w 862"/>
              <a:gd name="T3" fmla="*/ 2147483647 h 2177"/>
              <a:gd name="T4" fmla="*/ 2147483647 w 862"/>
              <a:gd name="T5" fmla="*/ 2147483647 h 2177"/>
              <a:gd name="T6" fmla="*/ 2147483647 w 862"/>
              <a:gd name="T7" fmla="*/ 2147483647 h 2177"/>
              <a:gd name="T8" fmla="*/ 2147483647 w 862"/>
              <a:gd name="T9" fmla="*/ 2147483647 h 2177"/>
              <a:gd name="T10" fmla="*/ 2147483647 w 862"/>
              <a:gd name="T11" fmla="*/ 0 h 2177"/>
              <a:gd name="T12" fmla="*/ 0 60000 65536"/>
              <a:gd name="T13" fmla="*/ 0 60000 65536"/>
              <a:gd name="T14" fmla="*/ 0 60000 65536"/>
              <a:gd name="T15" fmla="*/ 0 60000 65536"/>
              <a:gd name="T16" fmla="*/ 0 60000 65536"/>
              <a:gd name="T17" fmla="*/ 0 60000 65536"/>
              <a:gd name="T18" fmla="*/ 0 w 862"/>
              <a:gd name="T19" fmla="*/ 0 h 2177"/>
              <a:gd name="T20" fmla="*/ 862 w 862"/>
              <a:gd name="T21" fmla="*/ 2177 h 2177"/>
            </a:gdLst>
            <a:ahLst/>
            <a:cxnLst>
              <a:cxn ang="T12">
                <a:pos x="T0" y="T1"/>
              </a:cxn>
              <a:cxn ang="T13">
                <a:pos x="T2" y="T3"/>
              </a:cxn>
              <a:cxn ang="T14">
                <a:pos x="T4" y="T5"/>
              </a:cxn>
              <a:cxn ang="T15">
                <a:pos x="T6" y="T7"/>
              </a:cxn>
              <a:cxn ang="T16">
                <a:pos x="T8" y="T9"/>
              </a:cxn>
              <a:cxn ang="T17">
                <a:pos x="T10" y="T11"/>
              </a:cxn>
            </a:cxnLst>
            <a:rect l="T18" t="T19" r="T20" b="T21"/>
            <a:pathLst>
              <a:path w="862" h="2177">
                <a:moveTo>
                  <a:pt x="0" y="2177"/>
                </a:moveTo>
                <a:cubicBezTo>
                  <a:pt x="87" y="1984"/>
                  <a:pt x="174" y="1791"/>
                  <a:pt x="227" y="1678"/>
                </a:cubicBezTo>
                <a:cubicBezTo>
                  <a:pt x="280" y="1565"/>
                  <a:pt x="273" y="1588"/>
                  <a:pt x="318" y="1497"/>
                </a:cubicBezTo>
                <a:cubicBezTo>
                  <a:pt x="363" y="1406"/>
                  <a:pt x="444" y="1293"/>
                  <a:pt x="499" y="1134"/>
                </a:cubicBezTo>
                <a:cubicBezTo>
                  <a:pt x="554" y="975"/>
                  <a:pt x="587" y="730"/>
                  <a:pt x="647" y="541"/>
                </a:cubicBezTo>
                <a:cubicBezTo>
                  <a:pt x="707" y="352"/>
                  <a:pt x="817" y="113"/>
                  <a:pt x="862" y="0"/>
                </a:cubicBezTo>
              </a:path>
            </a:pathLst>
          </a:custGeom>
          <a:noFill/>
          <a:ln w="190500">
            <a:solidFill>
              <a:schemeClr val="bg1"/>
            </a:solidFill>
            <a:round/>
            <a:headEnd/>
            <a:tailEnd type="triangle" w="med" len="med"/>
          </a:ln>
        </p:spPr>
        <p:txBody>
          <a:bodyPr/>
          <a:lstStyle/>
          <a:p>
            <a:endParaRPr lang="en-US"/>
          </a:p>
        </p:txBody>
      </p:sp>
      <p:sp>
        <p:nvSpPr>
          <p:cNvPr id="167943" name="Freeform 7"/>
          <p:cNvSpPr>
            <a:spLocks/>
          </p:cNvSpPr>
          <p:nvPr/>
        </p:nvSpPr>
        <p:spPr bwMode="auto">
          <a:xfrm>
            <a:off x="3203575" y="2924175"/>
            <a:ext cx="2682875" cy="1512888"/>
          </a:xfrm>
          <a:custGeom>
            <a:avLst/>
            <a:gdLst>
              <a:gd name="T0" fmla="*/ 0 w 1735"/>
              <a:gd name="T1" fmla="*/ 0 h 953"/>
              <a:gd name="T2" fmla="*/ 2147483647 w 1735"/>
              <a:gd name="T3" fmla="*/ 2147483647 h 953"/>
              <a:gd name="T4" fmla="*/ 2147483647 w 1735"/>
              <a:gd name="T5" fmla="*/ 2147483647 h 953"/>
              <a:gd name="T6" fmla="*/ 2147483647 w 1735"/>
              <a:gd name="T7" fmla="*/ 2147483647 h 953"/>
              <a:gd name="T8" fmla="*/ 2147483647 w 1735"/>
              <a:gd name="T9" fmla="*/ 2147483647 h 953"/>
              <a:gd name="T10" fmla="*/ 2147483647 w 1735"/>
              <a:gd name="T11" fmla="*/ 2147483647 h 953"/>
              <a:gd name="T12" fmla="*/ 2147483647 w 1735"/>
              <a:gd name="T13" fmla="*/ 2147483647 h 953"/>
              <a:gd name="T14" fmla="*/ 2147483647 w 1735"/>
              <a:gd name="T15" fmla="*/ 2147483647 h 953"/>
              <a:gd name="T16" fmla="*/ 2147483647 w 1735"/>
              <a:gd name="T17" fmla="*/ 2147483647 h 953"/>
              <a:gd name="T18" fmla="*/ 2147483647 w 1735"/>
              <a:gd name="T19" fmla="*/ 2147483647 h 9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5"/>
              <a:gd name="T31" fmla="*/ 0 h 953"/>
              <a:gd name="T32" fmla="*/ 1735 w 1735"/>
              <a:gd name="T33" fmla="*/ 953 h 9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5" h="953">
                <a:moveTo>
                  <a:pt x="0" y="0"/>
                </a:moveTo>
                <a:cubicBezTo>
                  <a:pt x="26" y="117"/>
                  <a:pt x="53" y="235"/>
                  <a:pt x="91" y="318"/>
                </a:cubicBezTo>
                <a:cubicBezTo>
                  <a:pt x="129" y="401"/>
                  <a:pt x="182" y="423"/>
                  <a:pt x="227" y="499"/>
                </a:cubicBezTo>
                <a:cubicBezTo>
                  <a:pt x="272" y="575"/>
                  <a:pt x="310" y="704"/>
                  <a:pt x="363" y="772"/>
                </a:cubicBezTo>
                <a:cubicBezTo>
                  <a:pt x="416" y="840"/>
                  <a:pt x="446" y="878"/>
                  <a:pt x="544" y="908"/>
                </a:cubicBezTo>
                <a:cubicBezTo>
                  <a:pt x="642" y="938"/>
                  <a:pt x="831" y="953"/>
                  <a:pt x="952" y="953"/>
                </a:cubicBezTo>
                <a:cubicBezTo>
                  <a:pt x="1073" y="953"/>
                  <a:pt x="1179" y="923"/>
                  <a:pt x="1270" y="908"/>
                </a:cubicBezTo>
                <a:cubicBezTo>
                  <a:pt x="1361" y="893"/>
                  <a:pt x="1436" y="891"/>
                  <a:pt x="1497" y="862"/>
                </a:cubicBezTo>
                <a:cubicBezTo>
                  <a:pt x="1558" y="833"/>
                  <a:pt x="1597" y="776"/>
                  <a:pt x="1636" y="732"/>
                </a:cubicBezTo>
                <a:cubicBezTo>
                  <a:pt x="1675" y="688"/>
                  <a:pt x="1715" y="625"/>
                  <a:pt x="1735" y="597"/>
                </a:cubicBezTo>
              </a:path>
            </a:pathLst>
          </a:custGeom>
          <a:noFill/>
          <a:ln w="190500">
            <a:solidFill>
              <a:schemeClr val="bg1"/>
            </a:solidFill>
            <a:round/>
            <a:headEnd/>
            <a:tailEnd/>
          </a:ln>
        </p:spPr>
        <p:txBody>
          <a:bodyPr/>
          <a:lstStyle/>
          <a:p>
            <a:endParaRPr lang="en-US"/>
          </a:p>
        </p:txBody>
      </p:sp>
      <p:sp>
        <p:nvSpPr>
          <p:cNvPr id="167944" name="Freeform 8"/>
          <p:cNvSpPr>
            <a:spLocks/>
          </p:cNvSpPr>
          <p:nvPr/>
        </p:nvSpPr>
        <p:spPr bwMode="auto">
          <a:xfrm>
            <a:off x="3779838" y="139700"/>
            <a:ext cx="1776412" cy="4260850"/>
          </a:xfrm>
          <a:custGeom>
            <a:avLst/>
            <a:gdLst>
              <a:gd name="T0" fmla="*/ 2147483647 w 1119"/>
              <a:gd name="T1" fmla="*/ 2147483647 h 2684"/>
              <a:gd name="T2" fmla="*/ 2147483647 w 1119"/>
              <a:gd name="T3" fmla="*/ 2147483647 h 2684"/>
              <a:gd name="T4" fmla="*/ 2147483647 w 1119"/>
              <a:gd name="T5" fmla="*/ 2147483647 h 2684"/>
              <a:gd name="T6" fmla="*/ 2147483647 w 1119"/>
              <a:gd name="T7" fmla="*/ 2147483647 h 2684"/>
              <a:gd name="T8" fmla="*/ 2147483647 w 1119"/>
              <a:gd name="T9" fmla="*/ 2147483647 h 2684"/>
              <a:gd name="T10" fmla="*/ 2147483647 w 1119"/>
              <a:gd name="T11" fmla="*/ 2147483647 h 2684"/>
              <a:gd name="T12" fmla="*/ 2147483647 w 1119"/>
              <a:gd name="T13" fmla="*/ 2147483647 h 2684"/>
              <a:gd name="T14" fmla="*/ 2147483647 w 1119"/>
              <a:gd name="T15" fmla="*/ 2147483647 h 2684"/>
              <a:gd name="T16" fmla="*/ 2147483647 w 1119"/>
              <a:gd name="T17" fmla="*/ 2147483647 h 2684"/>
              <a:gd name="T18" fmla="*/ 0 w 1119"/>
              <a:gd name="T19" fmla="*/ 2147483647 h 2684"/>
              <a:gd name="T20" fmla="*/ 2147483647 w 1119"/>
              <a:gd name="T21" fmla="*/ 2147483647 h 2684"/>
              <a:gd name="T22" fmla="*/ 2147483647 w 1119"/>
              <a:gd name="T23" fmla="*/ 2147483647 h 2684"/>
              <a:gd name="T24" fmla="*/ 2147483647 w 1119"/>
              <a:gd name="T25" fmla="*/ 2147483647 h 2684"/>
              <a:gd name="T26" fmla="*/ 2147483647 w 1119"/>
              <a:gd name="T27" fmla="*/ 2147483647 h 2684"/>
              <a:gd name="T28" fmla="*/ 2147483647 w 1119"/>
              <a:gd name="T29" fmla="*/ 2147483647 h 2684"/>
              <a:gd name="T30" fmla="*/ 2147483647 w 1119"/>
              <a:gd name="T31" fmla="*/ 2147483647 h 2684"/>
              <a:gd name="T32" fmla="*/ 2147483647 w 1119"/>
              <a:gd name="T33" fmla="*/ 2147483647 h 26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9"/>
              <a:gd name="T52" fmla="*/ 0 h 2684"/>
              <a:gd name="T53" fmla="*/ 1119 w 1119"/>
              <a:gd name="T54" fmla="*/ 2684 h 26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9" h="2684">
                <a:moveTo>
                  <a:pt x="1048" y="29"/>
                </a:moveTo>
                <a:cubicBezTo>
                  <a:pt x="1047" y="31"/>
                  <a:pt x="1119" y="0"/>
                  <a:pt x="1043" y="31"/>
                </a:cubicBezTo>
                <a:cubicBezTo>
                  <a:pt x="967" y="62"/>
                  <a:pt x="703" y="152"/>
                  <a:pt x="590" y="212"/>
                </a:cubicBezTo>
                <a:cubicBezTo>
                  <a:pt x="477" y="272"/>
                  <a:pt x="431" y="318"/>
                  <a:pt x="363" y="394"/>
                </a:cubicBezTo>
                <a:cubicBezTo>
                  <a:pt x="295" y="470"/>
                  <a:pt x="226" y="553"/>
                  <a:pt x="181" y="666"/>
                </a:cubicBezTo>
                <a:cubicBezTo>
                  <a:pt x="136" y="779"/>
                  <a:pt x="106" y="946"/>
                  <a:pt x="91" y="1074"/>
                </a:cubicBezTo>
                <a:cubicBezTo>
                  <a:pt x="76" y="1202"/>
                  <a:pt x="76" y="1354"/>
                  <a:pt x="91" y="1437"/>
                </a:cubicBezTo>
                <a:cubicBezTo>
                  <a:pt x="106" y="1520"/>
                  <a:pt x="189" y="1513"/>
                  <a:pt x="181" y="1573"/>
                </a:cubicBezTo>
                <a:cubicBezTo>
                  <a:pt x="173" y="1633"/>
                  <a:pt x="75" y="1740"/>
                  <a:pt x="45" y="1800"/>
                </a:cubicBezTo>
                <a:cubicBezTo>
                  <a:pt x="15" y="1860"/>
                  <a:pt x="0" y="1883"/>
                  <a:pt x="0" y="1936"/>
                </a:cubicBezTo>
                <a:cubicBezTo>
                  <a:pt x="0" y="1989"/>
                  <a:pt x="30" y="2057"/>
                  <a:pt x="45" y="2117"/>
                </a:cubicBezTo>
                <a:cubicBezTo>
                  <a:pt x="60" y="2177"/>
                  <a:pt x="76" y="2239"/>
                  <a:pt x="91" y="2299"/>
                </a:cubicBezTo>
                <a:cubicBezTo>
                  <a:pt x="106" y="2359"/>
                  <a:pt x="106" y="2435"/>
                  <a:pt x="136" y="2480"/>
                </a:cubicBezTo>
                <a:cubicBezTo>
                  <a:pt x="166" y="2525"/>
                  <a:pt x="212" y="2541"/>
                  <a:pt x="272" y="2571"/>
                </a:cubicBezTo>
                <a:cubicBezTo>
                  <a:pt x="332" y="2601"/>
                  <a:pt x="421" y="2643"/>
                  <a:pt x="499" y="2662"/>
                </a:cubicBezTo>
                <a:cubicBezTo>
                  <a:pt x="577" y="2681"/>
                  <a:pt x="697" y="2684"/>
                  <a:pt x="742" y="2684"/>
                </a:cubicBezTo>
                <a:cubicBezTo>
                  <a:pt x="787" y="2684"/>
                  <a:pt x="765" y="2667"/>
                  <a:pt x="771" y="2662"/>
                </a:cubicBezTo>
              </a:path>
            </a:pathLst>
          </a:custGeom>
          <a:noFill/>
          <a:ln w="190500">
            <a:solidFill>
              <a:schemeClr val="bg1"/>
            </a:solidFill>
            <a:round/>
            <a:headEnd/>
            <a:tailEnd/>
          </a:ln>
        </p:spPr>
        <p:txBody>
          <a:bodyPr/>
          <a:lstStyle/>
          <a:p>
            <a:endParaRPr lang="en-US"/>
          </a:p>
        </p:txBody>
      </p:sp>
      <p:sp>
        <p:nvSpPr>
          <p:cNvPr id="167945" name="Freeform 9"/>
          <p:cNvSpPr>
            <a:spLocks/>
          </p:cNvSpPr>
          <p:nvPr/>
        </p:nvSpPr>
        <p:spPr bwMode="auto">
          <a:xfrm>
            <a:off x="5651500" y="4724400"/>
            <a:ext cx="1368425" cy="1728788"/>
          </a:xfrm>
          <a:custGeom>
            <a:avLst/>
            <a:gdLst>
              <a:gd name="T0" fmla="*/ 2147483647 w 862"/>
              <a:gd name="T1" fmla="*/ 2147483647 h 1089"/>
              <a:gd name="T2" fmla="*/ 2147483647 w 862"/>
              <a:gd name="T3" fmla="*/ 2147483647 h 1089"/>
              <a:gd name="T4" fmla="*/ 2147483647 w 862"/>
              <a:gd name="T5" fmla="*/ 2147483647 h 1089"/>
              <a:gd name="T6" fmla="*/ 2147483647 w 862"/>
              <a:gd name="T7" fmla="*/ 2147483647 h 1089"/>
              <a:gd name="T8" fmla="*/ 0 w 862"/>
              <a:gd name="T9" fmla="*/ 0 h 1089"/>
              <a:gd name="T10" fmla="*/ 0 60000 65536"/>
              <a:gd name="T11" fmla="*/ 0 60000 65536"/>
              <a:gd name="T12" fmla="*/ 0 60000 65536"/>
              <a:gd name="T13" fmla="*/ 0 60000 65536"/>
              <a:gd name="T14" fmla="*/ 0 60000 65536"/>
              <a:gd name="T15" fmla="*/ 0 w 862"/>
              <a:gd name="T16" fmla="*/ 0 h 1089"/>
              <a:gd name="T17" fmla="*/ 862 w 862"/>
              <a:gd name="T18" fmla="*/ 1089 h 1089"/>
            </a:gdLst>
            <a:ahLst/>
            <a:cxnLst>
              <a:cxn ang="T10">
                <a:pos x="T0" y="T1"/>
              </a:cxn>
              <a:cxn ang="T11">
                <a:pos x="T2" y="T3"/>
              </a:cxn>
              <a:cxn ang="T12">
                <a:pos x="T4" y="T5"/>
              </a:cxn>
              <a:cxn ang="T13">
                <a:pos x="T6" y="T7"/>
              </a:cxn>
              <a:cxn ang="T14">
                <a:pos x="T8" y="T9"/>
              </a:cxn>
            </a:cxnLst>
            <a:rect l="T15" t="T16" r="T17" b="T18"/>
            <a:pathLst>
              <a:path w="862" h="1089">
                <a:moveTo>
                  <a:pt x="862" y="1089"/>
                </a:moveTo>
                <a:cubicBezTo>
                  <a:pt x="756" y="1032"/>
                  <a:pt x="651" y="976"/>
                  <a:pt x="545" y="908"/>
                </a:cubicBezTo>
                <a:cubicBezTo>
                  <a:pt x="439" y="840"/>
                  <a:pt x="310" y="779"/>
                  <a:pt x="227" y="681"/>
                </a:cubicBezTo>
                <a:cubicBezTo>
                  <a:pt x="144" y="583"/>
                  <a:pt x="84" y="432"/>
                  <a:pt x="46" y="318"/>
                </a:cubicBezTo>
                <a:cubicBezTo>
                  <a:pt x="8" y="204"/>
                  <a:pt x="4" y="102"/>
                  <a:pt x="0" y="0"/>
                </a:cubicBezTo>
              </a:path>
            </a:pathLst>
          </a:custGeom>
          <a:noFill/>
          <a:ln w="190500">
            <a:solidFill>
              <a:schemeClr val="bg1"/>
            </a:solidFill>
            <a:round/>
            <a:headEnd/>
            <a:tailEnd/>
          </a:ln>
        </p:spPr>
        <p:txBody>
          <a:bodyPr/>
          <a:lstStyle/>
          <a:p>
            <a:endParaRPr lang="en-US"/>
          </a:p>
        </p:txBody>
      </p:sp>
      <p:sp>
        <p:nvSpPr>
          <p:cNvPr id="167946" name="Freeform 10"/>
          <p:cNvSpPr>
            <a:spLocks/>
          </p:cNvSpPr>
          <p:nvPr/>
        </p:nvSpPr>
        <p:spPr bwMode="auto">
          <a:xfrm>
            <a:off x="3132138" y="4643438"/>
            <a:ext cx="2540000" cy="1162050"/>
          </a:xfrm>
          <a:custGeom>
            <a:avLst/>
            <a:gdLst>
              <a:gd name="T0" fmla="*/ 0 w 1600"/>
              <a:gd name="T1" fmla="*/ 2147483647 h 732"/>
              <a:gd name="T2" fmla="*/ 2147483647 w 1600"/>
              <a:gd name="T3" fmla="*/ 2147483647 h 732"/>
              <a:gd name="T4" fmla="*/ 2147483647 w 1600"/>
              <a:gd name="T5" fmla="*/ 2147483647 h 732"/>
              <a:gd name="T6" fmla="*/ 2147483647 w 1600"/>
              <a:gd name="T7" fmla="*/ 2147483647 h 732"/>
              <a:gd name="T8" fmla="*/ 2147483647 w 1600"/>
              <a:gd name="T9" fmla="*/ 2147483647 h 732"/>
              <a:gd name="T10" fmla="*/ 2147483647 w 1600"/>
              <a:gd name="T11" fmla="*/ 0 h 732"/>
              <a:gd name="T12" fmla="*/ 0 60000 65536"/>
              <a:gd name="T13" fmla="*/ 0 60000 65536"/>
              <a:gd name="T14" fmla="*/ 0 60000 65536"/>
              <a:gd name="T15" fmla="*/ 0 60000 65536"/>
              <a:gd name="T16" fmla="*/ 0 60000 65536"/>
              <a:gd name="T17" fmla="*/ 0 60000 65536"/>
              <a:gd name="T18" fmla="*/ 0 w 1600"/>
              <a:gd name="T19" fmla="*/ 0 h 732"/>
              <a:gd name="T20" fmla="*/ 1600 w 1600"/>
              <a:gd name="T21" fmla="*/ 732 h 732"/>
            </a:gdLst>
            <a:ahLst/>
            <a:cxnLst>
              <a:cxn ang="T12">
                <a:pos x="T0" y="T1"/>
              </a:cxn>
              <a:cxn ang="T13">
                <a:pos x="T2" y="T3"/>
              </a:cxn>
              <a:cxn ang="T14">
                <a:pos x="T4" y="T5"/>
              </a:cxn>
              <a:cxn ang="T15">
                <a:pos x="T6" y="T7"/>
              </a:cxn>
              <a:cxn ang="T16">
                <a:pos x="T8" y="T9"/>
              </a:cxn>
              <a:cxn ang="T17">
                <a:pos x="T10" y="T11"/>
              </a:cxn>
            </a:cxnLst>
            <a:rect l="T18" t="T19" r="T20" b="T21"/>
            <a:pathLst>
              <a:path w="1600" h="732">
                <a:moveTo>
                  <a:pt x="0" y="732"/>
                </a:moveTo>
                <a:cubicBezTo>
                  <a:pt x="162" y="698"/>
                  <a:pt x="325" y="664"/>
                  <a:pt x="453" y="641"/>
                </a:cubicBezTo>
                <a:cubicBezTo>
                  <a:pt x="581" y="618"/>
                  <a:pt x="688" y="619"/>
                  <a:pt x="771" y="596"/>
                </a:cubicBezTo>
                <a:cubicBezTo>
                  <a:pt x="854" y="573"/>
                  <a:pt x="869" y="535"/>
                  <a:pt x="952" y="505"/>
                </a:cubicBezTo>
                <a:cubicBezTo>
                  <a:pt x="1035" y="475"/>
                  <a:pt x="1162" y="498"/>
                  <a:pt x="1270" y="414"/>
                </a:cubicBezTo>
                <a:cubicBezTo>
                  <a:pt x="1378" y="330"/>
                  <a:pt x="1531" y="86"/>
                  <a:pt x="1600" y="0"/>
                </a:cubicBezTo>
              </a:path>
            </a:pathLst>
          </a:custGeom>
          <a:noFill/>
          <a:ln w="190500">
            <a:solidFill>
              <a:schemeClr val="bg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wipe(right)">
                                      <p:cBhvr>
                                        <p:cTn id="7" dur="2000"/>
                                        <p:tgtEl>
                                          <p:spTgt spid="1679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7944"/>
                                        </p:tgtEl>
                                        <p:attrNameLst>
                                          <p:attrName>style.visibility</p:attrName>
                                        </p:attrNameLst>
                                      </p:cBhvr>
                                      <p:to>
                                        <p:strVal val="visible"/>
                                      </p:to>
                                    </p:set>
                                    <p:animEffect transition="in" filter="wipe(up)">
                                      <p:cBhvr>
                                        <p:cTn id="12" dur="3000"/>
                                        <p:tgtEl>
                                          <p:spTgt spid="16794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7943"/>
                                        </p:tgtEl>
                                        <p:attrNameLst>
                                          <p:attrName>style.visibility</p:attrName>
                                        </p:attrNameLst>
                                      </p:cBhvr>
                                      <p:to>
                                        <p:strVal val="visible"/>
                                      </p:to>
                                    </p:set>
                                    <p:animEffect transition="in" filter="wipe(left)">
                                      <p:cBhvr>
                                        <p:cTn id="15" dur="5000"/>
                                        <p:tgtEl>
                                          <p:spTgt spid="16794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7942"/>
                                        </p:tgtEl>
                                        <p:attrNameLst>
                                          <p:attrName>style.visibility</p:attrName>
                                        </p:attrNameLst>
                                      </p:cBhvr>
                                      <p:to>
                                        <p:strVal val="visible"/>
                                      </p:to>
                                    </p:set>
                                    <p:animEffect transition="in" filter="wipe(down)">
                                      <p:cBhvr>
                                        <p:cTn id="18" dur="3000"/>
                                        <p:tgtEl>
                                          <p:spTgt spid="16794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7945"/>
                                        </p:tgtEl>
                                        <p:attrNameLst>
                                          <p:attrName>style.visibility</p:attrName>
                                        </p:attrNameLst>
                                      </p:cBhvr>
                                      <p:to>
                                        <p:strVal val="visible"/>
                                      </p:to>
                                    </p:set>
                                    <p:animEffect transition="in" filter="wipe(down)">
                                      <p:cBhvr>
                                        <p:cTn id="21" dur="3000"/>
                                        <p:tgtEl>
                                          <p:spTgt spid="16794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7946"/>
                                        </p:tgtEl>
                                        <p:attrNameLst>
                                          <p:attrName>style.visibility</p:attrName>
                                        </p:attrNameLst>
                                      </p:cBhvr>
                                      <p:to>
                                        <p:strVal val="visible"/>
                                      </p:to>
                                    </p:set>
                                    <p:animEffect transition="in" filter="wipe(left)">
                                      <p:cBhvr>
                                        <p:cTn id="24" dur="3000"/>
                                        <p:tgtEl>
                                          <p:spTgt spid="167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nimBg="1"/>
      <p:bldP spid="167942" grpId="0" animBg="1"/>
      <p:bldP spid="167943" grpId="0" animBg="1"/>
      <p:bldP spid="167944" grpId="0" animBg="1"/>
      <p:bldP spid="167945" grpId="0" animBg="1"/>
      <p:bldP spid="1679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subTitle" idx="1"/>
          </p:nvPr>
        </p:nvSpPr>
        <p:spPr>
          <a:xfrm>
            <a:off x="395288" y="1053430"/>
            <a:ext cx="5616575" cy="3815730"/>
          </a:xfrm>
        </p:spPr>
        <p:txBody>
          <a:bodyPr/>
          <a:lstStyle/>
          <a:p>
            <a:pPr marL="533400" indent="-533400" eaLnBrk="1" hangingPunct="1">
              <a:lnSpc>
                <a:spcPct val="90000"/>
              </a:lnSpc>
              <a:spcBef>
                <a:spcPts val="0"/>
              </a:spcBef>
              <a:spcAft>
                <a:spcPts val="600"/>
              </a:spcAft>
              <a:buClr>
                <a:srgbClr val="FFFF66"/>
              </a:buClr>
              <a:buFont typeface="Wingdings" pitchFamily="2" charset="2"/>
              <a:buAutoNum type="arabicPeriod"/>
              <a:defRPr/>
            </a:pPr>
            <a:r>
              <a:rPr lang="en-AU" sz="3200" dirty="0" smtClean="0"/>
              <a:t>The fearful and afraid – </a:t>
            </a:r>
            <a:r>
              <a:rPr lang="en-AU" sz="3200" b="0" dirty="0" smtClean="0">
                <a:ln w="19050">
                  <a:solidFill>
                    <a:schemeClr val="tx1"/>
                  </a:solidFill>
                </a:ln>
                <a:solidFill>
                  <a:srgbClr val="FF0066"/>
                </a:solidFill>
                <a:latin typeface="Arial Black" pitchFamily="34" charset="0"/>
              </a:rPr>
              <a:t>Faithless</a:t>
            </a:r>
            <a:r>
              <a:rPr lang="en-AU" sz="3200" dirty="0" smtClean="0"/>
              <a:t>	</a:t>
            </a:r>
          </a:p>
          <a:p>
            <a:pPr marL="533400" indent="-533400" eaLnBrk="1" hangingPunct="1">
              <a:lnSpc>
                <a:spcPct val="90000"/>
              </a:lnSpc>
              <a:spcBef>
                <a:spcPts val="0"/>
              </a:spcBef>
              <a:spcAft>
                <a:spcPts val="600"/>
              </a:spcAft>
              <a:buClr>
                <a:srgbClr val="FFFF66"/>
              </a:buClr>
              <a:buFont typeface="Wingdings" pitchFamily="2" charset="2"/>
              <a:buAutoNum type="arabicPeriod"/>
              <a:defRPr/>
            </a:pPr>
            <a:r>
              <a:rPr lang="en-AU" sz="3200" dirty="0" smtClean="0"/>
              <a:t>The careless and insensitive to danger – </a:t>
            </a:r>
            <a:r>
              <a:rPr lang="en-AU" sz="3200" b="0" dirty="0" smtClean="0">
                <a:ln w="19050">
                  <a:solidFill>
                    <a:schemeClr val="tx1"/>
                  </a:solidFill>
                </a:ln>
                <a:solidFill>
                  <a:srgbClr val="FF0066"/>
                </a:solidFill>
                <a:latin typeface="Arial Black" pitchFamily="34" charset="0"/>
              </a:rPr>
              <a:t>Self-confident</a:t>
            </a:r>
          </a:p>
          <a:p>
            <a:pPr marL="533400" indent="-533400" eaLnBrk="1" hangingPunct="1">
              <a:lnSpc>
                <a:spcPct val="90000"/>
              </a:lnSpc>
              <a:spcBef>
                <a:spcPts val="0"/>
              </a:spcBef>
              <a:spcAft>
                <a:spcPts val="600"/>
              </a:spcAft>
              <a:buClr>
                <a:srgbClr val="FFFF66"/>
              </a:buClr>
              <a:buFont typeface="Wingdings" pitchFamily="2" charset="2"/>
              <a:buAutoNum type="arabicPeriod"/>
              <a:defRPr/>
            </a:pPr>
            <a:r>
              <a:rPr lang="en-AU" sz="3200" dirty="0" smtClean="0"/>
              <a:t>The vigilant and sensitive to danger – </a:t>
            </a:r>
            <a:r>
              <a:rPr lang="en-AU" sz="3200" b="0" dirty="0" smtClean="0">
                <a:solidFill>
                  <a:srgbClr val="00FF00"/>
                </a:solidFill>
                <a:latin typeface="Arial Black" pitchFamily="34" charset="0"/>
              </a:rPr>
              <a:t>Faithful</a:t>
            </a:r>
            <a:r>
              <a:rPr lang="en-AU" sz="3200" dirty="0" smtClean="0"/>
              <a:t>	</a:t>
            </a:r>
          </a:p>
        </p:txBody>
      </p:sp>
      <p:sp>
        <p:nvSpPr>
          <p:cNvPr id="168963" name="Rectangle 3"/>
          <p:cNvSpPr>
            <a:spLocks noGrp="1" noChangeArrowheads="1"/>
          </p:cNvSpPr>
          <p:nvPr>
            <p:ph type="ctrTitle"/>
          </p:nvPr>
        </p:nvSpPr>
        <p:spPr>
          <a:xfrm>
            <a:off x="0" y="0"/>
            <a:ext cx="9144000" cy="981075"/>
          </a:xfrm>
        </p:spPr>
        <p:txBody>
          <a:bodyPr/>
          <a:lstStyle/>
          <a:p>
            <a:pPr eaLnBrk="1" hangingPunct="1">
              <a:defRPr/>
            </a:pPr>
            <a:r>
              <a:rPr lang="en-AU" sz="4000" kern="200" spc="-100" dirty="0" smtClean="0"/>
              <a:t>Three classes at the Judgement Seat</a:t>
            </a:r>
          </a:p>
        </p:txBody>
      </p:sp>
      <p:sp>
        <p:nvSpPr>
          <p:cNvPr id="168964" name="Text Box 4"/>
          <p:cNvSpPr txBox="1">
            <a:spLocks noChangeArrowheads="1"/>
          </p:cNvSpPr>
          <p:nvPr/>
        </p:nvSpPr>
        <p:spPr bwMode="auto">
          <a:xfrm>
            <a:off x="6300788" y="1196753"/>
            <a:ext cx="2735262" cy="4021101"/>
          </a:xfrm>
          <a:prstGeom prst="rect">
            <a:avLst/>
          </a:prstGeom>
          <a:noFill/>
          <a:ln w="9525">
            <a:noFill/>
            <a:miter lim="800000"/>
            <a:headEnd/>
            <a:tailEnd/>
          </a:ln>
        </p:spPr>
        <p:txBody>
          <a:bodyPr wrap="square">
            <a:spAutoFit/>
          </a:bodyPr>
          <a:lstStyle/>
          <a:p>
            <a:pPr marL="342900" indent="-342900">
              <a:spcBef>
                <a:spcPct val="30000"/>
              </a:spcBef>
            </a:pPr>
            <a:r>
              <a:rPr lang="en-AU" sz="2800" dirty="0">
                <a:ln>
                  <a:solidFill>
                    <a:schemeClr val="tx1"/>
                  </a:solidFill>
                </a:ln>
                <a:solidFill>
                  <a:schemeClr val="hlink"/>
                </a:solidFill>
                <a:latin typeface="Arial Black" pitchFamily="34" charset="0"/>
              </a:rPr>
              <a:t>22,000</a:t>
            </a:r>
          </a:p>
          <a:p>
            <a:pPr marL="342900" indent="-342900">
              <a:spcBef>
                <a:spcPct val="30000"/>
              </a:spcBef>
            </a:pPr>
            <a:endParaRPr lang="en-AU" sz="2400" b="1" dirty="0"/>
          </a:p>
          <a:p>
            <a:pPr marL="342900" indent="-342900">
              <a:spcBef>
                <a:spcPct val="30000"/>
              </a:spcBef>
            </a:pPr>
            <a:endParaRPr lang="en-AU" sz="900" b="1" dirty="0"/>
          </a:p>
          <a:p>
            <a:pPr marL="342900" indent="-342900">
              <a:spcBef>
                <a:spcPct val="30000"/>
              </a:spcBef>
            </a:pPr>
            <a:r>
              <a:rPr lang="en-AU" sz="2800" dirty="0">
                <a:ln>
                  <a:solidFill>
                    <a:schemeClr val="tx1"/>
                  </a:solidFill>
                </a:ln>
                <a:solidFill>
                  <a:schemeClr val="hlink"/>
                </a:solidFill>
                <a:latin typeface="Arial Black" pitchFamily="34" charset="0"/>
              </a:rPr>
              <a:t>9,700</a:t>
            </a:r>
          </a:p>
          <a:p>
            <a:pPr marL="342900" indent="-342900">
              <a:spcBef>
                <a:spcPct val="30000"/>
              </a:spcBef>
            </a:pPr>
            <a:endParaRPr lang="en-AU" sz="3200" b="1" dirty="0"/>
          </a:p>
          <a:p>
            <a:pPr marL="342900" indent="-342900">
              <a:spcBef>
                <a:spcPct val="30000"/>
              </a:spcBef>
            </a:pPr>
            <a:r>
              <a:rPr lang="en-AU" sz="2800" dirty="0" smtClean="0">
                <a:ln>
                  <a:solidFill>
                    <a:schemeClr val="tx1"/>
                  </a:solidFill>
                </a:ln>
                <a:solidFill>
                  <a:schemeClr val="hlink"/>
                </a:solidFill>
                <a:latin typeface="Arial Black" pitchFamily="34" charset="0"/>
              </a:rPr>
              <a:t>300</a:t>
            </a:r>
            <a:r>
              <a:rPr lang="en-AU" sz="2800" b="1" dirty="0" smtClean="0"/>
              <a:t> </a:t>
            </a:r>
            <a:r>
              <a:rPr lang="en-AU" sz="2800" b="1" dirty="0"/>
              <a:t>(less than 1% of total)</a:t>
            </a:r>
          </a:p>
          <a:p>
            <a:pPr marL="342900" indent="-342900">
              <a:spcBef>
                <a:spcPct val="50000"/>
              </a:spcBef>
            </a:pPr>
            <a:endParaRPr lang="en-AU" sz="2800" b="1" dirty="0"/>
          </a:p>
        </p:txBody>
      </p:sp>
      <p:sp>
        <p:nvSpPr>
          <p:cNvPr id="168965" name="Text Box 5"/>
          <p:cNvSpPr txBox="1">
            <a:spLocks noChangeArrowheads="1"/>
          </p:cNvSpPr>
          <p:nvPr/>
        </p:nvSpPr>
        <p:spPr bwMode="auto">
          <a:xfrm>
            <a:off x="107950" y="4868863"/>
            <a:ext cx="9001125" cy="1312862"/>
          </a:xfrm>
          <a:prstGeom prst="rect">
            <a:avLst/>
          </a:prstGeom>
          <a:noFill/>
          <a:ln w="9525">
            <a:noFill/>
            <a:miter lim="800000"/>
            <a:headEnd/>
            <a:tailEnd/>
          </a:ln>
          <a:effectLst/>
        </p:spPr>
        <p:txBody>
          <a:bodyPr>
            <a:spAutoFit/>
          </a:bodyPr>
          <a:lstStyle/>
          <a:p>
            <a:pPr algn="just">
              <a:spcBef>
                <a:spcPct val="50000"/>
              </a:spcBef>
              <a:defRPr/>
            </a:pPr>
            <a:r>
              <a:rPr lang="en-AU" sz="2800" dirty="0">
                <a:ln w="22225">
                  <a:solidFill>
                    <a:schemeClr val="tx1"/>
                  </a:solidFill>
                </a:ln>
                <a:solidFill>
                  <a:srgbClr val="FF0000"/>
                </a:solidFill>
                <a:latin typeface="Arial Black" pitchFamily="34" charset="0"/>
              </a:rPr>
              <a:t>Rev. 21:8</a:t>
            </a:r>
            <a:r>
              <a:rPr lang="en-AU" sz="2800" dirty="0">
                <a:ln w="22225">
                  <a:solidFill>
                    <a:schemeClr val="tx1"/>
                  </a:solidFill>
                </a:ln>
                <a:latin typeface="Arial Black" pitchFamily="34" charset="0"/>
              </a:rPr>
              <a:t> </a:t>
            </a:r>
            <a:r>
              <a:rPr lang="en-AU" sz="2800" dirty="0">
                <a:solidFill>
                  <a:srgbClr val="FFFF00"/>
                </a:solidFill>
                <a:latin typeface="Bookman Old Style" pitchFamily="18" charset="0"/>
              </a:rPr>
              <a:t>-</a:t>
            </a:r>
            <a:r>
              <a:rPr lang="en-AU" dirty="0">
                <a:solidFill>
                  <a:srgbClr val="FFFF00"/>
                </a:solidFill>
                <a:latin typeface="Bookman Old Style" pitchFamily="18" charset="0"/>
              </a:rPr>
              <a:t> </a:t>
            </a:r>
            <a:r>
              <a:rPr lang="en-AU" sz="2600" b="1" dirty="0">
                <a:solidFill>
                  <a:srgbClr val="FFFF00"/>
                </a:solidFill>
                <a:latin typeface="Bookman Old Style" pitchFamily="18" charset="0"/>
              </a:rPr>
              <a:t>But the fearful, and unbelieving ..shall have their part in the lake which </a:t>
            </a:r>
            <a:r>
              <a:rPr lang="en-AU" sz="2600" b="1" dirty="0" err="1">
                <a:solidFill>
                  <a:srgbClr val="FFFF00"/>
                </a:solidFill>
                <a:latin typeface="Bookman Old Style" pitchFamily="18" charset="0"/>
              </a:rPr>
              <a:t>burneth</a:t>
            </a:r>
            <a:r>
              <a:rPr lang="en-AU" sz="2600" b="1" dirty="0">
                <a:solidFill>
                  <a:srgbClr val="FFFF00"/>
                </a:solidFill>
                <a:latin typeface="Bookman Old Style" pitchFamily="18" charset="0"/>
              </a:rPr>
              <a:t> with fire and brimstone: which is the second death.</a:t>
            </a:r>
          </a:p>
        </p:txBody>
      </p:sp>
      <p:sp>
        <p:nvSpPr>
          <p:cNvPr id="7" name="Rectangle 6"/>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896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6896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896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8962">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2000"/>
                                  </p:stCondLst>
                                  <p:childTnLst>
                                    <p:set>
                                      <p:cBhvr>
                                        <p:cTn id="20" dur="1" fill="hold">
                                          <p:stCondLst>
                                            <p:cond delay="0"/>
                                          </p:stCondLst>
                                        </p:cTn>
                                        <p:tgtEl>
                                          <p:spTgt spid="16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build="p"/>
      <p:bldP spid="168964" grpId="0"/>
      <p:bldP spid="1689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subTitle" idx="1"/>
          </p:nvPr>
        </p:nvSpPr>
        <p:spPr>
          <a:xfrm>
            <a:off x="93663" y="2349500"/>
            <a:ext cx="3109912" cy="3959225"/>
          </a:xfrm>
        </p:spPr>
        <p:txBody>
          <a:bodyPr/>
          <a:lstStyle/>
          <a:p>
            <a:pPr marL="357188" indent="-357188" eaLnBrk="1" hangingPunct="1">
              <a:buClr>
                <a:srgbClr val="FFFF66"/>
              </a:buClr>
              <a:buFont typeface="Wingdings" pitchFamily="2" charset="2"/>
              <a:buChar char="Ø"/>
            </a:pPr>
            <a:r>
              <a:rPr lang="en-AU" sz="3000" dirty="0" smtClean="0"/>
              <a:t>The fearful and faithless depart via Mt. Gilead!</a:t>
            </a:r>
          </a:p>
          <a:p>
            <a:pPr marL="357188" indent="-357188" eaLnBrk="1" hangingPunct="1">
              <a:buClr>
                <a:srgbClr val="FFFF66"/>
              </a:buClr>
              <a:buFont typeface="Wingdings" pitchFamily="2" charset="2"/>
              <a:buChar char="Ø"/>
            </a:pPr>
            <a:r>
              <a:rPr lang="en-AU" sz="3000" dirty="0" smtClean="0"/>
              <a:t>Now only 10,000 remain – still “too many”!</a:t>
            </a:r>
          </a:p>
        </p:txBody>
      </p:sp>
      <p:sp>
        <p:nvSpPr>
          <p:cNvPr id="169987" name="Rectangle 3"/>
          <p:cNvSpPr>
            <a:spLocks noGrp="1" noChangeArrowheads="1"/>
          </p:cNvSpPr>
          <p:nvPr>
            <p:ph type="ctrTitle"/>
          </p:nvPr>
        </p:nvSpPr>
        <p:spPr>
          <a:xfrm>
            <a:off x="0" y="0"/>
            <a:ext cx="3132138" cy="2349500"/>
          </a:xfrm>
        </p:spPr>
        <p:txBody>
          <a:bodyPr/>
          <a:lstStyle/>
          <a:p>
            <a:pPr eaLnBrk="1" hangingPunct="1">
              <a:lnSpc>
                <a:spcPct val="90000"/>
              </a:lnSpc>
              <a:defRPr/>
            </a:pPr>
            <a:r>
              <a:rPr lang="en-AU" sz="4000" dirty="0" smtClean="0"/>
              <a:t>The judgement of the household</a:t>
            </a:r>
          </a:p>
        </p:txBody>
      </p:sp>
      <p:pic>
        <p:nvPicPr>
          <p:cNvPr id="44037" name="Picture 4" descr="Armageddon"/>
          <p:cNvPicPr>
            <a:picLocks noChangeAspect="1" noChangeArrowheads="1"/>
          </p:cNvPicPr>
          <p:nvPr/>
        </p:nvPicPr>
        <p:blipFill>
          <a:blip r:embed="rId2" cstate="print"/>
          <a:srcRect/>
          <a:stretch>
            <a:fillRect/>
          </a:stretch>
        </p:blipFill>
        <p:spPr bwMode="auto">
          <a:xfrm>
            <a:off x="3146425" y="0"/>
            <a:ext cx="5997575" cy="6858000"/>
          </a:xfrm>
          <a:prstGeom prst="rect">
            <a:avLst/>
          </a:prstGeom>
          <a:noFill/>
          <a:ln w="9525">
            <a:noFill/>
            <a:miter lim="800000"/>
            <a:headEnd/>
            <a:tailEnd/>
          </a:ln>
        </p:spPr>
      </p:pic>
      <p:sp>
        <p:nvSpPr>
          <p:cNvPr id="44038" name="Text Box 5"/>
          <p:cNvSpPr txBox="1">
            <a:spLocks noChangeArrowheads="1"/>
          </p:cNvSpPr>
          <p:nvPr/>
        </p:nvSpPr>
        <p:spPr bwMode="auto">
          <a:xfrm>
            <a:off x="4048125" y="1484313"/>
            <a:ext cx="3343275" cy="579437"/>
          </a:xfrm>
          <a:prstGeom prst="rect">
            <a:avLst/>
          </a:prstGeom>
          <a:noFill/>
          <a:ln w="9525">
            <a:noFill/>
            <a:miter lim="800000"/>
            <a:headEnd/>
            <a:tailEnd/>
          </a:ln>
        </p:spPr>
        <p:txBody>
          <a:bodyPr wrap="none">
            <a:spAutoFit/>
          </a:bodyPr>
          <a:lstStyle/>
          <a:p>
            <a:r>
              <a:rPr lang="en-AU" sz="3200">
                <a:solidFill>
                  <a:srgbClr val="000000"/>
                </a:solidFill>
                <a:latin typeface="Impact" pitchFamily="34" charset="0"/>
              </a:rPr>
              <a:t>135,000 Midianites</a:t>
            </a:r>
          </a:p>
        </p:txBody>
      </p:sp>
      <p:sp>
        <p:nvSpPr>
          <p:cNvPr id="44039" name="Text Box 6"/>
          <p:cNvSpPr txBox="1">
            <a:spLocks noChangeArrowheads="1"/>
          </p:cNvSpPr>
          <p:nvPr/>
        </p:nvSpPr>
        <p:spPr bwMode="auto">
          <a:xfrm rot="-5400000">
            <a:off x="8062119" y="3987007"/>
            <a:ext cx="1428750" cy="519112"/>
          </a:xfrm>
          <a:prstGeom prst="rect">
            <a:avLst/>
          </a:prstGeom>
          <a:noFill/>
          <a:ln w="9525">
            <a:noFill/>
            <a:miter lim="800000"/>
            <a:headEnd/>
            <a:tailEnd/>
          </a:ln>
        </p:spPr>
        <p:txBody>
          <a:bodyPr wrap="none">
            <a:spAutoFit/>
          </a:bodyPr>
          <a:lstStyle/>
          <a:p>
            <a:r>
              <a:rPr lang="en-AU" sz="2800">
                <a:solidFill>
                  <a:srgbClr val="000000"/>
                </a:solidFill>
                <a:latin typeface="Arial Black" pitchFamily="34" charset="0"/>
              </a:rPr>
              <a:t>Gilead</a:t>
            </a:r>
          </a:p>
        </p:txBody>
      </p:sp>
      <p:sp>
        <p:nvSpPr>
          <p:cNvPr id="169991" name="AutoShape 7"/>
          <p:cNvSpPr>
            <a:spLocks noChangeArrowheads="1"/>
          </p:cNvSpPr>
          <p:nvPr/>
        </p:nvSpPr>
        <p:spPr bwMode="auto">
          <a:xfrm rot="1335216">
            <a:off x="5795963" y="3357563"/>
            <a:ext cx="2808287" cy="1296987"/>
          </a:xfrm>
          <a:prstGeom prst="rightArrow">
            <a:avLst>
              <a:gd name="adj1" fmla="val 50000"/>
              <a:gd name="adj2" fmla="val 54131"/>
            </a:avLst>
          </a:prstGeom>
          <a:solidFill>
            <a:srgbClr val="FF0000"/>
          </a:solidFill>
          <a:ln w="9525">
            <a:solidFill>
              <a:srgbClr val="000000"/>
            </a:solidFill>
            <a:miter lim="800000"/>
            <a:headEnd/>
            <a:tailEnd/>
          </a:ln>
        </p:spPr>
        <p:txBody>
          <a:bodyPr wrap="none" anchor="ctr"/>
          <a:lstStyle/>
          <a:p>
            <a:pPr algn="ctr"/>
            <a:r>
              <a:rPr lang="en-AU" sz="3200">
                <a:solidFill>
                  <a:srgbClr val="000000"/>
                </a:solidFill>
                <a:latin typeface="Arial Black" pitchFamily="34" charset="0"/>
              </a:rPr>
              <a:t>22,000</a:t>
            </a:r>
          </a:p>
        </p:txBody>
      </p:sp>
      <p:sp>
        <p:nvSpPr>
          <p:cNvPr id="169992" name="Text Box 8"/>
          <p:cNvSpPr txBox="1">
            <a:spLocks noChangeArrowheads="1"/>
          </p:cNvSpPr>
          <p:nvPr/>
        </p:nvSpPr>
        <p:spPr bwMode="auto">
          <a:xfrm>
            <a:off x="3132138" y="5084763"/>
            <a:ext cx="6011862" cy="1587500"/>
          </a:xfrm>
          <a:prstGeom prst="rect">
            <a:avLst/>
          </a:prstGeom>
          <a:solidFill>
            <a:srgbClr val="000000"/>
          </a:solidFill>
          <a:ln w="9525">
            <a:noFill/>
            <a:miter lim="800000"/>
            <a:headEnd/>
            <a:tailEnd/>
          </a:ln>
        </p:spPr>
        <p:txBody>
          <a:bodyPr>
            <a:spAutoFit/>
          </a:bodyPr>
          <a:lstStyle/>
          <a:p>
            <a:pPr>
              <a:spcBef>
                <a:spcPct val="50000"/>
              </a:spcBef>
            </a:pPr>
            <a:r>
              <a:rPr lang="en-AU" sz="2800" dirty="0">
                <a:ln>
                  <a:solidFill>
                    <a:schemeClr val="tx1"/>
                  </a:solidFill>
                </a:ln>
                <a:solidFill>
                  <a:srgbClr val="FF9900"/>
                </a:solidFill>
                <a:latin typeface="Impact" pitchFamily="34" charset="0"/>
              </a:rPr>
              <a:t>22,000 judged themselves unworthy!</a:t>
            </a:r>
          </a:p>
          <a:p>
            <a:pPr>
              <a:spcBef>
                <a:spcPct val="50000"/>
              </a:spcBef>
            </a:pPr>
            <a:r>
              <a:rPr lang="en-AU" sz="2800" dirty="0">
                <a:solidFill>
                  <a:srgbClr val="FFFF00"/>
                </a:solidFill>
                <a:latin typeface="Impact" pitchFamily="34" charset="0"/>
              </a:rPr>
              <a:t>The rejected do not go home! Their lot is to wander in “outer darkness” or Europe.</a:t>
            </a:r>
          </a:p>
        </p:txBody>
      </p:sp>
      <p:sp>
        <p:nvSpPr>
          <p:cNvPr id="10" name="Rectangle 9"/>
          <p:cNvSpPr>
            <a:spLocks noGrp="1" noChangeArrowheads="1"/>
          </p:cNvSpPr>
          <p:nvPr/>
        </p:nvSpPr>
        <p:spPr bwMode="auto">
          <a:xfrm>
            <a:off x="-1" y="6365877"/>
            <a:ext cx="3131841"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sz="2800" dirty="0" smtClean="0"/>
              <a:t>Christ </a:t>
            </a:r>
            <a:r>
              <a:rPr lang="en-AU" sz="2800"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69991"/>
                                        </p:tgtEl>
                                        <p:attrNameLst>
                                          <p:attrName>style.visibility</p:attrName>
                                        </p:attrNameLst>
                                      </p:cBhvr>
                                      <p:to>
                                        <p:strVal val="visible"/>
                                      </p:to>
                                    </p:set>
                                    <p:animEffect transition="in" filter="wipe(left)">
                                      <p:cBhvr>
                                        <p:cTn id="9" dur="2000"/>
                                        <p:tgtEl>
                                          <p:spTgt spid="16999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9992">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9992">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999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99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build="p"/>
      <p:bldP spid="169991" grpId="0" animBg="1"/>
      <p:bldP spid="16999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0" y="0"/>
            <a:ext cx="9144000" cy="908050"/>
          </a:xfrm>
        </p:spPr>
        <p:txBody>
          <a:bodyPr/>
          <a:lstStyle/>
          <a:p>
            <a:pPr eaLnBrk="1" hangingPunct="1">
              <a:defRPr/>
            </a:pPr>
            <a:r>
              <a:rPr lang="en-AU" sz="4400" dirty="0" smtClean="0"/>
              <a:t>The selection of Gideon’s army</a:t>
            </a:r>
          </a:p>
        </p:txBody>
      </p:sp>
      <p:pic>
        <p:nvPicPr>
          <p:cNvPr id="45060" name="Picture 3" descr="Selection Gideons army"/>
          <p:cNvPicPr>
            <a:picLocks noChangeAspect="1" noChangeArrowheads="1"/>
          </p:cNvPicPr>
          <p:nvPr/>
        </p:nvPicPr>
        <p:blipFill>
          <a:blip r:embed="rId2" cstate="print"/>
          <a:srcRect/>
          <a:stretch>
            <a:fillRect/>
          </a:stretch>
        </p:blipFill>
        <p:spPr bwMode="auto">
          <a:xfrm>
            <a:off x="0" y="908050"/>
            <a:ext cx="9144000" cy="5348288"/>
          </a:xfrm>
          <a:prstGeom prst="rect">
            <a:avLst/>
          </a:prstGeom>
          <a:noFill/>
          <a:ln w="9525">
            <a:noFill/>
            <a:miter lim="800000"/>
            <a:headEnd/>
            <a:tailEnd/>
          </a:ln>
        </p:spPr>
      </p:pic>
      <p:sp>
        <p:nvSpPr>
          <p:cNvPr id="45061" name="Text Box 4"/>
          <p:cNvSpPr txBox="1">
            <a:spLocks noChangeArrowheads="1"/>
          </p:cNvSpPr>
          <p:nvPr/>
        </p:nvSpPr>
        <p:spPr bwMode="auto">
          <a:xfrm>
            <a:off x="6473825" y="2997200"/>
            <a:ext cx="1411288" cy="457200"/>
          </a:xfrm>
          <a:prstGeom prst="rect">
            <a:avLst/>
          </a:prstGeom>
          <a:noFill/>
          <a:ln w="9525">
            <a:noFill/>
            <a:miter lim="800000"/>
            <a:headEnd/>
            <a:tailEnd/>
          </a:ln>
        </p:spPr>
        <p:txBody>
          <a:bodyPr wrap="none">
            <a:spAutoFit/>
          </a:bodyPr>
          <a:lstStyle/>
          <a:p>
            <a:r>
              <a:rPr lang="en-AU" sz="2400">
                <a:solidFill>
                  <a:srgbClr val="000000"/>
                </a:solidFill>
                <a:latin typeface="Impact" pitchFamily="34" charset="0"/>
              </a:rPr>
              <a:t>Mt. Gilboa</a:t>
            </a:r>
          </a:p>
        </p:txBody>
      </p:sp>
      <p:sp>
        <p:nvSpPr>
          <p:cNvPr id="45062" name="Text Box 5"/>
          <p:cNvSpPr txBox="1">
            <a:spLocks noChangeArrowheads="1"/>
          </p:cNvSpPr>
          <p:nvPr/>
        </p:nvSpPr>
        <p:spPr bwMode="auto">
          <a:xfrm>
            <a:off x="34925" y="1557338"/>
            <a:ext cx="1171575" cy="822325"/>
          </a:xfrm>
          <a:prstGeom prst="rect">
            <a:avLst/>
          </a:prstGeom>
          <a:noFill/>
          <a:ln w="9525">
            <a:noFill/>
            <a:miter lim="800000"/>
            <a:headEnd/>
            <a:tailEnd/>
          </a:ln>
        </p:spPr>
        <p:txBody>
          <a:bodyPr>
            <a:spAutoFit/>
          </a:bodyPr>
          <a:lstStyle/>
          <a:p>
            <a:r>
              <a:rPr lang="en-AU" sz="2400">
                <a:solidFill>
                  <a:srgbClr val="000000"/>
                </a:solidFill>
                <a:latin typeface="Impact" pitchFamily="34" charset="0"/>
              </a:rPr>
              <a:t>Hill of Moreh</a:t>
            </a:r>
          </a:p>
        </p:txBody>
      </p:sp>
      <p:sp>
        <p:nvSpPr>
          <p:cNvPr id="45063" name="Text Box 6"/>
          <p:cNvSpPr txBox="1">
            <a:spLocks noChangeArrowheads="1"/>
          </p:cNvSpPr>
          <p:nvPr/>
        </p:nvSpPr>
        <p:spPr bwMode="auto">
          <a:xfrm>
            <a:off x="1042988" y="2622550"/>
            <a:ext cx="3519487" cy="519113"/>
          </a:xfrm>
          <a:prstGeom prst="rect">
            <a:avLst/>
          </a:prstGeom>
          <a:noFill/>
          <a:ln w="9525">
            <a:noFill/>
            <a:miter lim="800000"/>
            <a:headEnd/>
            <a:tailEnd/>
          </a:ln>
        </p:spPr>
        <p:txBody>
          <a:bodyPr wrap="none">
            <a:spAutoFit/>
          </a:bodyPr>
          <a:lstStyle/>
          <a:p>
            <a:r>
              <a:rPr lang="en-AU" sz="2800">
                <a:solidFill>
                  <a:srgbClr val="000000"/>
                </a:solidFill>
                <a:latin typeface="Impact" pitchFamily="34" charset="0"/>
              </a:rPr>
              <a:t>Camp of the Midianites</a:t>
            </a:r>
          </a:p>
        </p:txBody>
      </p:sp>
      <p:sp>
        <p:nvSpPr>
          <p:cNvPr id="45064" name="Text Box 7"/>
          <p:cNvSpPr txBox="1">
            <a:spLocks noChangeArrowheads="1"/>
          </p:cNvSpPr>
          <p:nvPr/>
        </p:nvSpPr>
        <p:spPr bwMode="auto">
          <a:xfrm>
            <a:off x="6659563" y="981075"/>
            <a:ext cx="2284412" cy="519113"/>
          </a:xfrm>
          <a:prstGeom prst="rect">
            <a:avLst/>
          </a:prstGeom>
          <a:noFill/>
          <a:ln w="9525">
            <a:noFill/>
            <a:miter lim="800000"/>
            <a:headEnd/>
            <a:tailEnd/>
          </a:ln>
        </p:spPr>
        <p:txBody>
          <a:bodyPr wrap="none">
            <a:spAutoFit/>
          </a:bodyPr>
          <a:lstStyle/>
          <a:p>
            <a:r>
              <a:rPr lang="en-AU" sz="2800">
                <a:solidFill>
                  <a:srgbClr val="000000"/>
                </a:solidFill>
                <a:latin typeface="Impact" pitchFamily="34" charset="0"/>
              </a:rPr>
              <a:t>Camp of Israel</a:t>
            </a:r>
          </a:p>
        </p:txBody>
      </p:sp>
      <p:sp>
        <p:nvSpPr>
          <p:cNvPr id="45065" name="Text Box 8"/>
          <p:cNvSpPr txBox="1">
            <a:spLocks noChangeArrowheads="1"/>
          </p:cNvSpPr>
          <p:nvPr/>
        </p:nvSpPr>
        <p:spPr bwMode="auto">
          <a:xfrm>
            <a:off x="158750" y="5635625"/>
            <a:ext cx="3338513" cy="457200"/>
          </a:xfrm>
          <a:prstGeom prst="rect">
            <a:avLst/>
          </a:prstGeom>
          <a:noFill/>
          <a:ln w="9525">
            <a:noFill/>
            <a:miter lim="800000"/>
            <a:headEnd/>
            <a:tailEnd/>
          </a:ln>
        </p:spPr>
        <p:txBody>
          <a:bodyPr wrap="none">
            <a:spAutoFit/>
          </a:bodyPr>
          <a:lstStyle/>
          <a:p>
            <a:r>
              <a:rPr lang="en-AU" sz="2400">
                <a:solidFill>
                  <a:srgbClr val="000000"/>
                </a:solidFill>
                <a:latin typeface="Impact" pitchFamily="34" charset="0"/>
              </a:rPr>
              <a:t>Well of Harod (trembling)</a:t>
            </a:r>
          </a:p>
        </p:txBody>
      </p:sp>
      <p:sp>
        <p:nvSpPr>
          <p:cNvPr id="45066" name="Text Box 9"/>
          <p:cNvSpPr txBox="1">
            <a:spLocks noChangeArrowheads="1"/>
          </p:cNvSpPr>
          <p:nvPr/>
        </p:nvSpPr>
        <p:spPr bwMode="auto">
          <a:xfrm>
            <a:off x="4264025" y="5003800"/>
            <a:ext cx="2324100" cy="946150"/>
          </a:xfrm>
          <a:prstGeom prst="rect">
            <a:avLst/>
          </a:prstGeom>
          <a:noFill/>
          <a:ln w="9525">
            <a:noFill/>
            <a:miter lim="800000"/>
            <a:headEnd/>
            <a:tailEnd/>
          </a:ln>
        </p:spPr>
        <p:txBody>
          <a:bodyPr>
            <a:spAutoFit/>
          </a:bodyPr>
          <a:lstStyle/>
          <a:p>
            <a:r>
              <a:rPr lang="en-AU" sz="2800">
                <a:solidFill>
                  <a:srgbClr val="000000"/>
                </a:solidFill>
                <a:latin typeface="Arial Black" pitchFamily="34" charset="0"/>
              </a:rPr>
              <a:t>Gideon (the judge)</a:t>
            </a:r>
          </a:p>
        </p:txBody>
      </p:sp>
      <p:sp>
        <p:nvSpPr>
          <p:cNvPr id="171018" name="Text Box 10"/>
          <p:cNvSpPr txBox="1">
            <a:spLocks noChangeArrowheads="1"/>
          </p:cNvSpPr>
          <p:nvPr/>
        </p:nvSpPr>
        <p:spPr bwMode="auto">
          <a:xfrm>
            <a:off x="5940425" y="3716338"/>
            <a:ext cx="3060700" cy="1739900"/>
          </a:xfrm>
          <a:prstGeom prst="rect">
            <a:avLst/>
          </a:prstGeom>
          <a:noFill/>
          <a:ln w="9525">
            <a:noFill/>
            <a:miter lim="800000"/>
            <a:headEnd/>
            <a:tailEnd/>
          </a:ln>
        </p:spPr>
        <p:txBody>
          <a:bodyPr>
            <a:spAutoFit/>
          </a:bodyPr>
          <a:lstStyle/>
          <a:p>
            <a:pPr algn="ctr">
              <a:spcBef>
                <a:spcPct val="50000"/>
              </a:spcBef>
            </a:pPr>
            <a:r>
              <a:rPr lang="en-AU" sz="3600">
                <a:solidFill>
                  <a:srgbClr val="000066"/>
                </a:solidFill>
                <a:latin typeface="Arial Black" pitchFamily="34" charset="0"/>
              </a:rPr>
              <a:t>A test instituted by God!</a:t>
            </a:r>
          </a:p>
        </p:txBody>
      </p:sp>
      <p:sp>
        <p:nvSpPr>
          <p:cNvPr id="45068" name="Freeform 11"/>
          <p:cNvSpPr>
            <a:spLocks/>
          </p:cNvSpPr>
          <p:nvPr/>
        </p:nvSpPr>
        <p:spPr bwMode="auto">
          <a:xfrm>
            <a:off x="1757363" y="1600200"/>
            <a:ext cx="128587" cy="228600"/>
          </a:xfrm>
          <a:custGeom>
            <a:avLst/>
            <a:gdLst>
              <a:gd name="T0" fmla="*/ 0 w 81"/>
              <a:gd name="T1" fmla="*/ 0 h 144"/>
              <a:gd name="T2" fmla="*/ 2147483647 w 81"/>
              <a:gd name="T3" fmla="*/ 2147483647 h 144"/>
              <a:gd name="T4" fmla="*/ 2147483647 w 81"/>
              <a:gd name="T5" fmla="*/ 2147483647 h 144"/>
              <a:gd name="T6" fmla="*/ 2147483647 w 81"/>
              <a:gd name="T7" fmla="*/ 2147483647 h 144"/>
              <a:gd name="T8" fmla="*/ 2147483647 w 81"/>
              <a:gd name="T9" fmla="*/ 2147483647 h 144"/>
              <a:gd name="T10" fmla="*/ 0 w 81"/>
              <a:gd name="T11" fmla="*/ 0 h 144"/>
              <a:gd name="T12" fmla="*/ 0 60000 65536"/>
              <a:gd name="T13" fmla="*/ 0 60000 65536"/>
              <a:gd name="T14" fmla="*/ 0 60000 65536"/>
              <a:gd name="T15" fmla="*/ 0 60000 65536"/>
              <a:gd name="T16" fmla="*/ 0 60000 65536"/>
              <a:gd name="T17" fmla="*/ 0 60000 65536"/>
              <a:gd name="T18" fmla="*/ 0 w 81"/>
              <a:gd name="T19" fmla="*/ 0 h 144"/>
              <a:gd name="T20" fmla="*/ 81 w 81"/>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1" h="144">
                <a:moveTo>
                  <a:pt x="0" y="0"/>
                </a:moveTo>
                <a:cubicBezTo>
                  <a:pt x="10" y="48"/>
                  <a:pt x="11" y="97"/>
                  <a:pt x="27" y="144"/>
                </a:cubicBezTo>
                <a:cubicBezTo>
                  <a:pt x="58" y="123"/>
                  <a:pt x="69" y="108"/>
                  <a:pt x="81" y="72"/>
                </a:cubicBezTo>
                <a:cubicBezTo>
                  <a:pt x="78" y="63"/>
                  <a:pt x="79" y="51"/>
                  <a:pt x="72" y="45"/>
                </a:cubicBezTo>
                <a:cubicBezTo>
                  <a:pt x="71" y="44"/>
                  <a:pt x="14" y="32"/>
                  <a:pt x="9" y="27"/>
                </a:cubicBezTo>
                <a:cubicBezTo>
                  <a:pt x="2" y="20"/>
                  <a:pt x="3" y="9"/>
                  <a:pt x="0" y="0"/>
                </a:cubicBezTo>
                <a:close/>
              </a:path>
            </a:pathLst>
          </a:custGeom>
          <a:solidFill>
            <a:srgbClr val="00FF00"/>
          </a:solidFill>
          <a:ln w="9525">
            <a:solidFill>
              <a:schemeClr val="tx1"/>
            </a:solidFill>
            <a:round/>
            <a:headEnd/>
            <a:tailEnd/>
          </a:ln>
        </p:spPr>
        <p:txBody>
          <a:bodyPr/>
          <a:lstStyle/>
          <a:p>
            <a:endParaRPr lang="en-US"/>
          </a:p>
        </p:txBody>
      </p:sp>
      <p:sp>
        <p:nvSpPr>
          <p:cNvPr id="13" name="Rectangle 12"/>
          <p:cNvSpPr>
            <a:spLocks noGrp="1" noChangeArrowheads="1"/>
          </p:cNvSpPr>
          <p:nvPr/>
        </p:nvSpPr>
        <p:spPr bwMode="auto">
          <a:xfrm>
            <a:off x="-252536" y="6365877"/>
            <a:ext cx="4328045"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AU"/>
            </a:defPPr>
            <a:lvl1pPr algn="ctr" rtl="0" fontAlgn="base">
              <a:spcBef>
                <a:spcPct val="0"/>
              </a:spcBef>
              <a:spcAft>
                <a:spcPct val="0"/>
              </a:spcAft>
              <a:defRPr sz="3600" kern="1200">
                <a:solidFill>
                  <a:srgbClr val="00FF00"/>
                </a:solidFill>
                <a:effectLst>
                  <a:outerShdw blurRad="38100" dist="38100" dir="2700000" algn="tl">
                    <a:srgbClr val="FFFFFF"/>
                  </a:outerShdw>
                </a:effectLst>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dirty="0" smtClean="0"/>
              <a:t>Christ </a:t>
            </a:r>
            <a:r>
              <a:rPr lang="en-AU" dirty="0"/>
              <a:t>in the Judges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71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8" grpId="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1_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1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1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1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1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1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1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Mountain Top</Template>
  <TotalTime>5299</TotalTime>
  <Words>2437</Words>
  <Application>Microsoft Office PowerPoint</Application>
  <PresentationFormat>On-screen Show (4:3)</PresentationFormat>
  <Paragraphs>282</Paragraphs>
  <Slides>41</Slides>
  <Notes>0</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41</vt:i4>
      </vt:variant>
    </vt:vector>
  </HeadingPairs>
  <TitlesOfParts>
    <vt:vector size="47" baseType="lpstr">
      <vt:lpstr>Mountain Top</vt:lpstr>
      <vt:lpstr>1_Mountain Top</vt:lpstr>
      <vt:lpstr>Orbit</vt:lpstr>
      <vt:lpstr>1_Orbit</vt:lpstr>
      <vt:lpstr>Photo Editor Photo</vt:lpstr>
      <vt:lpstr>CorelDRAW! Graphic</vt:lpstr>
      <vt:lpstr>Slide 1</vt:lpstr>
      <vt:lpstr>The hill of Moreh from Mt. Gilboa</vt:lpstr>
      <vt:lpstr>Dew as a symbol</vt:lpstr>
      <vt:lpstr>Sign of the fleece – 1st night</vt:lpstr>
      <vt:lpstr>Sign of the fleece – 2nd night</vt:lpstr>
      <vt:lpstr>The judgement of the household</vt:lpstr>
      <vt:lpstr>Three classes at the Judgement Seat</vt:lpstr>
      <vt:lpstr>The judgement of the household</vt:lpstr>
      <vt:lpstr>The selection of Gideon’s army</vt:lpstr>
      <vt:lpstr>The Spring of Harod</vt:lpstr>
      <vt:lpstr>A handful of water</vt:lpstr>
      <vt:lpstr>Lapping water with tongue</vt:lpstr>
      <vt:lpstr>The principles of judgement</vt:lpstr>
      <vt:lpstr>The principles of judgement</vt:lpstr>
      <vt:lpstr>The basis of rejection</vt:lpstr>
      <vt:lpstr>The basis of rejection</vt:lpstr>
      <vt:lpstr>We can all read and think!</vt:lpstr>
      <vt:lpstr>The dream of the barley cake</vt:lpstr>
      <vt:lpstr>The cake of barley bread – Type of Christ</vt:lpstr>
      <vt:lpstr>“Thou shalt smite the Midianites as one man.”</vt:lpstr>
      <vt:lpstr>Shophar</vt:lpstr>
      <vt:lpstr>“Thou shalt smite the Midianites as one man.”</vt:lpstr>
      <vt:lpstr>Gideon’s triumph - Type of Christ</vt:lpstr>
      <vt:lpstr>Armageddon and beyond</vt:lpstr>
      <vt:lpstr>Slide 25</vt:lpstr>
      <vt:lpstr>The pursuit of Zebah and Zalmunna</vt:lpstr>
      <vt:lpstr>Slide 27</vt:lpstr>
      <vt:lpstr>Succoth and Penuel</vt:lpstr>
      <vt:lpstr>The Second Exodus of Israel</vt:lpstr>
      <vt:lpstr>The Second Exodus of Israel</vt:lpstr>
      <vt:lpstr>One King over them all  Judges 8:22</vt:lpstr>
      <vt:lpstr>Messiah in the Judges</vt:lpstr>
      <vt:lpstr>Abimelech the imposter</vt:lpstr>
      <vt:lpstr>Abimelech the son of Gideon as a type of the rise, history and destruction of the Papacy</vt:lpstr>
      <vt:lpstr>Abimelech and the rise of the Papacy</vt:lpstr>
      <vt:lpstr>Persecution of the Ecclesia</vt:lpstr>
      <vt:lpstr>Two witnesses</vt:lpstr>
      <vt:lpstr>The death of the Witnesses</vt:lpstr>
      <vt:lpstr>Slide 39</vt:lpstr>
      <vt:lpstr>The end of the Papacy</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Cowie</dc:creator>
  <cp:lastModifiedBy>Jim Cowie</cp:lastModifiedBy>
  <cp:revision>294</cp:revision>
  <dcterms:created xsi:type="dcterms:W3CDTF">2004-04-23T11:37:50Z</dcterms:created>
  <dcterms:modified xsi:type="dcterms:W3CDTF">2014-01-30T19:20:06Z</dcterms:modified>
</cp:coreProperties>
</file>