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02" r:id="rId2"/>
  </p:sldMasterIdLst>
  <p:notesMasterIdLst>
    <p:notesMasterId r:id="rId26"/>
  </p:notesMasterIdLst>
  <p:handoutMasterIdLst>
    <p:handoutMasterId r:id="rId27"/>
  </p:handoutMasterIdLst>
  <p:sldIdLst>
    <p:sldId id="382" r:id="rId3"/>
    <p:sldId id="384" r:id="rId4"/>
    <p:sldId id="385" r:id="rId5"/>
    <p:sldId id="386" r:id="rId6"/>
    <p:sldId id="387" r:id="rId7"/>
    <p:sldId id="358" r:id="rId8"/>
    <p:sldId id="389" r:id="rId9"/>
    <p:sldId id="356" r:id="rId10"/>
    <p:sldId id="357" r:id="rId11"/>
    <p:sldId id="375" r:id="rId12"/>
    <p:sldId id="376" r:id="rId13"/>
    <p:sldId id="377" r:id="rId14"/>
    <p:sldId id="352" r:id="rId15"/>
    <p:sldId id="35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83" r:id="rId24"/>
    <p:sldId id="365" r:id="rId25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00"/>
    <a:srgbClr val="FF00FF"/>
    <a:srgbClr val="000066"/>
    <a:srgbClr val="D60093"/>
    <a:srgbClr val="FF0000"/>
    <a:srgbClr val="FFFF00"/>
    <a:srgbClr val="FF9900"/>
    <a:srgbClr val="000000"/>
    <a:srgbClr val="FF99FF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840" autoAdjust="0"/>
    <p:restoredTop sz="93310" autoAdjust="0"/>
  </p:normalViewPr>
  <p:slideViewPr>
    <p:cSldViewPr>
      <p:cViewPr varScale="1">
        <p:scale>
          <a:sx n="69" d="100"/>
          <a:sy n="69" d="100"/>
        </p:scale>
        <p:origin x="-3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32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727647-D3A9-47EA-AFD2-E432D4AFE603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229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AF0FCF-C1F0-4C6D-992A-95EEA9F118F8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05A174-217F-409F-BE29-DD15EFD7C1B8}" type="slidenum">
              <a:rPr lang="en-AU"/>
              <a:pPr/>
              <a:t>16</a:t>
            </a:fld>
            <a:endParaRPr lang="en-AU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braham</a:t>
            </a:r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6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3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8134" name="Group 6"/>
          <p:cNvGrpSpPr>
            <a:grpSpLocks/>
          </p:cNvGrpSpPr>
          <p:nvPr/>
        </p:nvGrpSpPr>
        <p:grpSpPr bwMode="auto">
          <a:xfrm>
            <a:off x="-1588" y="6308725"/>
            <a:ext cx="7845426" cy="576263"/>
            <a:chOff x="0" y="3792"/>
            <a:chExt cx="4942" cy="536"/>
          </a:xfrm>
        </p:grpSpPr>
        <p:sp>
          <p:nvSpPr>
            <p:cNvPr id="4813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813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4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43" name="Group 15"/>
          <p:cNvGrpSpPr>
            <a:grpSpLocks/>
          </p:cNvGrpSpPr>
          <p:nvPr/>
        </p:nvGrpSpPr>
        <p:grpSpPr bwMode="auto">
          <a:xfrm>
            <a:off x="627063" y="6381750"/>
            <a:ext cx="5684837" cy="488950"/>
            <a:chOff x="395" y="3793"/>
            <a:chExt cx="3581" cy="535"/>
          </a:xfrm>
        </p:grpSpPr>
        <p:sp>
          <p:nvSpPr>
            <p:cNvPr id="4814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36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25621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4815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431800" y="6308725"/>
            <a:ext cx="3563938" cy="549275"/>
          </a:xfrm>
        </p:spPr>
        <p:txBody>
          <a:bodyPr/>
          <a:lstStyle>
            <a:lvl1pPr>
              <a:defRPr sz="36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The Judges of Israel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643BD-66AB-4BDE-B769-6309E16EF3FB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7A700-7AD2-46FB-8B25-E38D71D198D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6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-1588" y="6308725"/>
            <a:ext cx="7845426" cy="576263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2"/>
                <a:ext cx="378" cy="272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8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627063" y="6381750"/>
            <a:ext cx="5684837" cy="488950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2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0"/>
              <a:ext cx="245" cy="208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36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25621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-323850" y="6346825"/>
            <a:ext cx="6156325" cy="549275"/>
          </a:xfrm>
        </p:spPr>
        <p:txBody>
          <a:bodyPr/>
          <a:lstStyle>
            <a:lvl1pPr>
              <a:defRPr sz="28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pPr>
              <a:defRPr/>
            </a:pPr>
            <a:r>
              <a:rPr lang="en-AU"/>
              <a:t>The Sword of Yahweh and of Gideon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26E4F-D30B-4B90-AECA-36FFBA61C97B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D24B8-71B1-4834-92C6-A62CFA57D0E0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1DF91-5C18-4614-8D68-FC40324DA027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92D08-5B10-4E9A-8E48-2EB66C28475D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415EE-B97A-44AB-9282-12024F8816DD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71073-E5FD-4970-A408-ABE9EE9878D8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F9456-DB1A-4E1A-AD2A-A0A87657E889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F942E-3F5B-4DAF-B5A1-BA95DA5864F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A47A4-5F73-42B8-AD1D-872E3E2726B6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2C773-4BD7-4459-B07F-AF4205D6EE03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96A83-28AA-45A3-8D72-ED43A9F00DAC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96D97-FE60-4AB7-B597-F5FDD37FB8E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7E6AF-FCCB-4E5D-A177-A29D3FD2A7A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28139-9EC1-4E68-9BD9-01F675B17B8E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6DEBD-47EB-4D9F-A33C-4EEFBF02CFD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1DB94-D9CA-40D4-8CDC-21F541E75351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8703C-DD34-4C34-AFCE-17A7FF8234E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D7992-9669-4B75-8021-C11FB374246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711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1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712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/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fld id="{47965A44-0169-49B7-AD22-DB87AD866C83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solidFill>
                  <a:srgbClr val="FFFFFF"/>
                </a:solidFill>
              </a:endParaRPr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4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fld id="{24F34B77-2D0F-497C-9618-54132E1D54B7}" type="slidenum">
              <a:rPr lang="en-A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68313" y="692274"/>
            <a:ext cx="8135937" cy="29527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en-AU" sz="110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Christ in the Judges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542888" y="3645024"/>
            <a:ext cx="8100392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400" b="1" dirty="0">
                <a:solidFill>
                  <a:srgbClr val="FFFF00"/>
                </a:solidFill>
                <a:latin typeface="Tahoma" charset="0"/>
              </a:rPr>
              <a:t>Study </a:t>
            </a:r>
            <a:r>
              <a:rPr lang="en-AU" sz="4400" b="1" dirty="0" smtClean="0">
                <a:solidFill>
                  <a:srgbClr val="FFFF00"/>
                </a:solidFill>
                <a:latin typeface="Tahoma" charset="0"/>
              </a:rPr>
              <a:t>6 </a:t>
            </a:r>
            <a:r>
              <a:rPr lang="en-AU" sz="4400" b="1" dirty="0">
                <a:solidFill>
                  <a:srgbClr val="FFFF00"/>
                </a:solidFill>
                <a:latin typeface="Tahoma" charset="0"/>
              </a:rPr>
              <a:t>– </a:t>
            </a:r>
            <a:r>
              <a:rPr lang="en-AU" sz="4400" b="1" dirty="0" smtClean="0">
                <a:solidFill>
                  <a:srgbClr val="FFFF00"/>
                </a:solidFill>
                <a:latin typeface="Tahoma" charset="0"/>
              </a:rPr>
              <a:t>“</a:t>
            </a:r>
            <a:r>
              <a:rPr lang="en-US" sz="4400" b="1" dirty="0" err="1">
                <a:solidFill>
                  <a:srgbClr val="FFFF00"/>
                </a:solidFill>
                <a:latin typeface="Tahoma" charset="0"/>
              </a:rPr>
              <a:t>Jephthah</a:t>
            </a:r>
            <a:r>
              <a:rPr lang="en-US" sz="4400" b="1" dirty="0">
                <a:solidFill>
                  <a:srgbClr val="FFFF00"/>
                </a:solidFill>
                <a:latin typeface="Tahoma" charset="0"/>
              </a:rPr>
              <a:t> - The return of Israel’s rejected Deliverer”</a:t>
            </a:r>
            <a:endParaRPr lang="en-AU" sz="4400" b="1" dirty="0">
              <a:solidFill>
                <a:srgbClr val="FFFF00"/>
              </a:solidFill>
              <a:latin typeface="Tahoma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908050"/>
            <a:ext cx="4392612" cy="5400675"/>
          </a:xfrm>
          <a:noFill/>
          <a:ln/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3"/>
            </a:pPr>
            <a:r>
              <a:rPr lang="en-US" sz="3000" dirty="0"/>
              <a:t>Through envy and jealousy </a:t>
            </a:r>
            <a:r>
              <a:rPr lang="en-US" sz="3000" dirty="0" err="1"/>
              <a:t>Jephthah’s</a:t>
            </a:r>
            <a:r>
              <a:rPr lang="en-US" sz="3000" dirty="0"/>
              <a:t> brethren cast him out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11:2</a:t>
            </a:r>
            <a:r>
              <a:rPr lang="en-US" sz="3000" dirty="0"/>
              <a:t>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3"/>
            </a:pPr>
            <a:r>
              <a:rPr lang="en-US" sz="3000" dirty="0" err="1"/>
              <a:t>Jephthah</a:t>
            </a:r>
            <a:r>
              <a:rPr lang="en-US" sz="3000" dirty="0"/>
              <a:t> fled to </a:t>
            </a:r>
            <a:r>
              <a:rPr lang="en-US" sz="3000" dirty="0" err="1"/>
              <a:t>Tob</a:t>
            </a:r>
            <a:r>
              <a:rPr lang="en-US" sz="3000" dirty="0"/>
              <a:t> (</a:t>
            </a: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“goodness and fruitfulness”</a:t>
            </a:r>
            <a:r>
              <a:rPr lang="en-US" sz="3000" dirty="0"/>
              <a:t>) and gathered to himself the despised of this world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11:3</a:t>
            </a:r>
            <a:r>
              <a:rPr lang="en-US" sz="3000" dirty="0"/>
              <a:t>.</a:t>
            </a:r>
            <a:endParaRPr lang="en-AU" sz="300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4138"/>
            <a:ext cx="9144000" cy="765175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4572000" y="909638"/>
            <a:ext cx="4392613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3"/>
            </a:pPr>
            <a:r>
              <a:rPr lang="en-US" sz="3000" b="1" dirty="0"/>
              <a:t>For envy Christ’s ‘brethren’ rejected and crucified him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Mk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. 15:10</a:t>
            </a:r>
            <a:r>
              <a:rPr lang="en-US" sz="3000" b="1" dirty="0"/>
              <a:t>.</a:t>
            </a:r>
          </a:p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3"/>
            </a:pPr>
            <a:r>
              <a:rPr lang="en-US" sz="3000" b="1" dirty="0"/>
              <a:t>Christ ascended to heaven and the ‘foolish’, ‘weak’ and ‘despised’ of the world gathered unto him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1 Cor.1:26-29</a:t>
            </a:r>
            <a:r>
              <a:rPr lang="en-US" sz="3000" b="1" dirty="0"/>
              <a:t>.</a:t>
            </a:r>
            <a:endParaRPr lang="en-AU" sz="3000" b="1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6" grpId="0" uiExpand="1" build="p"/>
      <p:bldP spid="22118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989138"/>
            <a:ext cx="4392612" cy="4319587"/>
          </a:xfrm>
        </p:spPr>
        <p:txBody>
          <a:bodyPr/>
          <a:lstStyle/>
          <a:p>
            <a:pPr marL="450850" indent="-45085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dirty="0"/>
              <a:t>In distress from un-provoked invasion by </a:t>
            </a:r>
            <a:r>
              <a:rPr lang="en-US" sz="3000" dirty="0" err="1"/>
              <a:t>Ammon</a:t>
            </a:r>
            <a:r>
              <a:rPr lang="en-US" sz="3000" dirty="0"/>
              <a:t> (“tribal”, i.e. a people as a congregated unit), Israel call upon </a:t>
            </a:r>
            <a:r>
              <a:rPr lang="en-US" sz="3000" dirty="0" err="1"/>
              <a:t>Jephthah</a:t>
            </a:r>
            <a:r>
              <a:rPr lang="en-US" sz="3000" dirty="0"/>
              <a:t> to deliver them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11:4</a:t>
            </a:r>
            <a:r>
              <a:rPr lang="en-US" sz="3000" dirty="0"/>
              <a:t>.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22212" name="Rectangle 4"/>
          <p:cNvSpPr>
            <a:spLocks noChangeArrowheads="1"/>
          </p:cNvSpPr>
          <p:nvPr/>
        </p:nvSpPr>
        <p:spPr bwMode="auto">
          <a:xfrm>
            <a:off x="4645025" y="1989138"/>
            <a:ext cx="4535488" cy="4537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0850" indent="-450850">
              <a:spcAft>
                <a:spcPct val="35000"/>
              </a:spcAft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b="1" dirty="0"/>
              <a:t>Israel under attack by </a:t>
            </a:r>
            <a:r>
              <a:rPr lang="en-US" sz="3000" b="1" dirty="0" err="1"/>
              <a:t>Gogian</a:t>
            </a:r>
            <a:r>
              <a:rPr lang="en-US" sz="3000" b="1" dirty="0"/>
              <a:t> host will cry to Yahweh for help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Hos. 5:15</a:t>
            </a:r>
            <a:r>
              <a:rPr lang="en-US" sz="3000" b="1" dirty="0"/>
              <a:t>.</a:t>
            </a:r>
          </a:p>
        </p:txBody>
      </p:sp>
      <p:sp>
        <p:nvSpPr>
          <p:cNvPr id="222213" name="Text Box 5"/>
          <p:cNvSpPr txBox="1">
            <a:spLocks noChangeArrowheads="1"/>
          </p:cNvSpPr>
          <p:nvPr/>
        </p:nvSpPr>
        <p:spPr bwMode="auto">
          <a:xfrm>
            <a:off x="323850" y="836613"/>
            <a:ext cx="8424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FF00"/>
                </a:solidFill>
                <a:latin typeface="Arial Black" pitchFamily="34" charset="0"/>
              </a:rPr>
              <a:t>A type of Christ’s acceptance by Israel at his second advent</a:t>
            </a:r>
            <a:endParaRPr lang="en-AU" sz="320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 build="p"/>
      <p:bldP spid="2222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3988" y="836613"/>
            <a:ext cx="4321175" cy="5400675"/>
          </a:xfrm>
          <a:noFill/>
          <a:ln/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2"/>
            </a:pPr>
            <a:r>
              <a:rPr lang="en-US" sz="3000" dirty="0" err="1"/>
              <a:t>Jephthah</a:t>
            </a:r>
            <a:r>
              <a:rPr lang="en-US" sz="3000" dirty="0"/>
              <a:t> agrees to be Israel’s head and captain only if Yahweh gives him victory over </a:t>
            </a:r>
            <a:r>
              <a:rPr lang="en-US" sz="3000" dirty="0" err="1"/>
              <a:t>Ammon</a:t>
            </a:r>
            <a:r>
              <a:rPr lang="en-US" sz="3000" dirty="0"/>
              <a:t>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11:5-11</a:t>
            </a:r>
            <a:r>
              <a:rPr lang="en-US" sz="3000" dirty="0"/>
              <a:t>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2"/>
            </a:pPr>
            <a:r>
              <a:rPr lang="en-US" sz="3000" dirty="0" err="1"/>
              <a:t>Jephthah</a:t>
            </a:r>
            <a:r>
              <a:rPr lang="en-US" sz="3000" dirty="0"/>
              <a:t> defeats </a:t>
            </a:r>
            <a:r>
              <a:rPr lang="en-US" sz="3000" dirty="0" err="1"/>
              <a:t>Ammon</a:t>
            </a:r>
            <a:r>
              <a:rPr lang="en-US" sz="3000" dirty="0"/>
              <a:t> after fruitless negotiations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11:12-33</a:t>
            </a:r>
            <a:r>
              <a:rPr lang="en-US" sz="3000" dirty="0"/>
              <a:t>.</a:t>
            </a:r>
            <a:endParaRPr lang="en-AU" sz="3000" dirty="0"/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4138"/>
            <a:ext cx="9144000" cy="765175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4402138" y="838200"/>
            <a:ext cx="4716462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2"/>
            </a:pPr>
            <a:r>
              <a:rPr lang="en-US" sz="3000" b="1" dirty="0"/>
              <a:t>Christ will claim the throne of David and </a:t>
            </a:r>
            <a:r>
              <a:rPr lang="en-US" sz="3000" b="1" dirty="0" err="1"/>
              <a:t>rulership</a:t>
            </a:r>
            <a:r>
              <a:rPr lang="en-US" sz="3000" b="1" dirty="0"/>
              <a:t> over the world by divine authority and power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Ps.2:6-9</a:t>
            </a:r>
            <a:r>
              <a:rPr lang="en-US" sz="3000" b="1" dirty="0"/>
              <a:t>.</a:t>
            </a:r>
          </a:p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2"/>
            </a:pPr>
            <a:r>
              <a:rPr lang="en-US" sz="3000" b="1" dirty="0"/>
              <a:t>Christ will defeat Gog and all nations who refuse to submit to his ultimatum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Ps. 2:10-12; Rev.14:6-7; 11:15</a:t>
            </a:r>
            <a:r>
              <a:rPr lang="en-US" sz="3000" b="1" dirty="0"/>
              <a:t>.</a:t>
            </a:r>
            <a:endParaRPr lang="en-AU" sz="3000" b="1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 build="p"/>
      <p:bldP spid="22323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2263" y="1484313"/>
            <a:ext cx="3313112" cy="4897437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FF66"/>
              </a:buClr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V.13</a:t>
            </a:r>
            <a:r>
              <a:rPr lang="en-US" dirty="0"/>
              <a:t> – King of </a:t>
            </a:r>
            <a:r>
              <a:rPr lang="en-US" dirty="0" err="1"/>
              <a:t>Ammon</a:t>
            </a:r>
            <a:r>
              <a:rPr lang="en-US" dirty="0"/>
              <a:t> claims land from </a:t>
            </a:r>
            <a:r>
              <a:rPr lang="en-US" dirty="0" err="1"/>
              <a:t>Arnon</a:t>
            </a:r>
            <a:r>
              <a:rPr lang="en-US" dirty="0"/>
              <a:t> to </a:t>
            </a:r>
            <a:r>
              <a:rPr lang="en-US" dirty="0" err="1"/>
              <a:t>Jabbok</a:t>
            </a:r>
            <a:r>
              <a:rPr lang="en-US" dirty="0"/>
              <a:t> after 300 years.</a:t>
            </a:r>
          </a:p>
          <a:p>
            <a:pPr>
              <a:lnSpc>
                <a:spcPct val="90000"/>
              </a:lnSpc>
              <a:buClr>
                <a:srgbClr val="FFFF66"/>
              </a:buClr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V.15-27</a:t>
            </a:r>
            <a:r>
              <a:rPr lang="en-US" dirty="0"/>
              <a:t> – </a:t>
            </a:r>
            <a:r>
              <a:rPr lang="en-US" dirty="0" err="1"/>
              <a:t>Jephthah</a:t>
            </a:r>
            <a:r>
              <a:rPr lang="en-US" dirty="0"/>
              <a:t> recounts the historical facts and gives four unanswerable reasons.</a:t>
            </a:r>
            <a:endParaRPr lang="en-AU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3563938" cy="1628775"/>
          </a:xfrm>
        </p:spPr>
        <p:txBody>
          <a:bodyPr/>
          <a:lstStyle/>
          <a:p>
            <a:r>
              <a:rPr lang="en-US" sz="4000" dirty="0"/>
              <a:t>The </a:t>
            </a:r>
            <a:r>
              <a:rPr lang="en-US" sz="4000" dirty="0" smtClean="0"/>
              <a:t>disputed territory</a:t>
            </a:r>
            <a:endParaRPr lang="en-AU" sz="4000" dirty="0"/>
          </a:p>
        </p:txBody>
      </p:sp>
      <p:pic>
        <p:nvPicPr>
          <p:cNvPr id="197636" name="Picture 4" descr="Jephthah 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7263" y="0"/>
            <a:ext cx="5646737" cy="6858000"/>
          </a:xfrm>
          <a:prstGeom prst="rect">
            <a:avLst/>
          </a:prstGeom>
          <a:noFill/>
        </p:spPr>
      </p:pic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" y="6365877"/>
            <a:ext cx="35638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628775"/>
            <a:ext cx="8964488" cy="4248150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None/>
            </a:pP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</a:t>
            </a:r>
            <a:r>
              <a:rPr lang="en-US" sz="3200" dirty="0">
                <a:solidFill>
                  <a:srgbClr val="00FF00"/>
                </a:solidFill>
              </a:rPr>
              <a:t> </a:t>
            </a:r>
            <a:r>
              <a:rPr lang="en-US" sz="3000" dirty="0"/>
              <a:t>– Quoted from</a:t>
            </a:r>
            <a:r>
              <a:rPr lang="en-US" sz="3200" dirty="0">
                <a:solidFill>
                  <a:srgbClr val="00FF00"/>
                </a:solidFill>
              </a:rPr>
              <a:t> 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20:1</a:t>
            </a:r>
            <a:r>
              <a:rPr lang="en-US" sz="3000" dirty="0"/>
              <a:t>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None/>
            </a:pP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V.19-22</a:t>
            </a:r>
            <a:r>
              <a:rPr lang="en-US" sz="3200" dirty="0">
                <a:solidFill>
                  <a:srgbClr val="00FF00"/>
                </a:solidFill>
              </a:rPr>
              <a:t> </a:t>
            </a:r>
            <a:r>
              <a:rPr lang="en-US" sz="3000" dirty="0"/>
              <a:t>– almost verbatim from</a:t>
            </a:r>
            <a:r>
              <a:rPr lang="en-US" sz="3200" dirty="0">
                <a:solidFill>
                  <a:srgbClr val="00FF00"/>
                </a:solidFill>
              </a:rPr>
              <a:t> 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21:21-25</a:t>
            </a:r>
            <a:r>
              <a:rPr lang="en-US" sz="3000" dirty="0"/>
              <a:t>.</a:t>
            </a:r>
          </a:p>
          <a:p>
            <a:pPr marL="533400" indent="-533400">
              <a:spcBef>
                <a:spcPct val="40000"/>
              </a:spcBef>
              <a:buClr>
                <a:srgbClr val="FFFF66"/>
              </a:buClr>
              <a:buFont typeface="Wingdings" pitchFamily="2" charset="2"/>
              <a:buNone/>
            </a:pPr>
            <a:r>
              <a:rPr lang="en-US" sz="3200" dirty="0">
                <a:solidFill>
                  <a:srgbClr val="00FF00"/>
                </a:solidFill>
              </a:rPr>
              <a:t>The four reasons advanced by </a:t>
            </a:r>
            <a:r>
              <a:rPr lang="en-US" sz="3200" dirty="0" err="1">
                <a:solidFill>
                  <a:srgbClr val="00FF00"/>
                </a:solidFill>
              </a:rPr>
              <a:t>Jephthah</a:t>
            </a:r>
            <a:r>
              <a:rPr lang="en-US" sz="3200" dirty="0">
                <a:solidFill>
                  <a:srgbClr val="00FF00"/>
                </a:solidFill>
              </a:rPr>
              <a:t>: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dirty="0">
                <a:solidFill>
                  <a:srgbClr val="FFFF00"/>
                </a:solidFill>
              </a:rPr>
              <a:t>Possession</a:t>
            </a:r>
            <a:r>
              <a:rPr lang="en-US" sz="3000" dirty="0"/>
              <a:t> – the rights of conquest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Power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– the strength of national deities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Acquiescence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– by better placed claimants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Time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– the lapse of all claims</a:t>
            </a:r>
            <a:endParaRPr lang="en-AU" sz="3000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44463"/>
            <a:ext cx="9144000" cy="1555750"/>
          </a:xfrm>
        </p:spPr>
        <p:txBody>
          <a:bodyPr/>
          <a:lstStyle/>
          <a:p>
            <a:r>
              <a:rPr lang="en-US" sz="4400" dirty="0" err="1"/>
              <a:t>Jephthah’s</a:t>
            </a:r>
            <a:r>
              <a:rPr lang="en-US" sz="4400" dirty="0"/>
              <a:t> </a:t>
            </a:r>
            <a:r>
              <a:rPr lang="en-US" sz="4400" dirty="0" smtClean="0"/>
              <a:t>incontrovertible case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Judges 11:12-28</a:t>
            </a:r>
            <a:endParaRPr lang="en-AU" sz="40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908050"/>
            <a:ext cx="8785225" cy="5329238"/>
          </a:xfrm>
        </p:spPr>
        <p:txBody>
          <a:bodyPr/>
          <a:lstStyle/>
          <a:p>
            <a:pPr marL="533400" indent="-53340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 err="1"/>
              <a:t>Jephthah</a:t>
            </a:r>
            <a:r>
              <a:rPr lang="en-US" dirty="0"/>
              <a:t> intended a human sacrifice but left the choice to God.</a:t>
            </a:r>
          </a:p>
          <a:p>
            <a:pPr marL="533400" indent="-53340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His vow fell under the law of devoted things.</a:t>
            </a:r>
            <a:endParaRPr lang="en-AU" dirty="0"/>
          </a:p>
          <a:p>
            <a:pPr marL="533400" indent="-53340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Until 12</a:t>
            </a:r>
            <a:r>
              <a:rPr lang="en-US" baseline="30000" dirty="0"/>
              <a:t>th</a:t>
            </a:r>
            <a:r>
              <a:rPr lang="en-US" dirty="0"/>
              <a:t> Century AD there was no debate about the fate of </a:t>
            </a:r>
            <a:r>
              <a:rPr lang="en-US" dirty="0" err="1"/>
              <a:t>Jephthah’s</a:t>
            </a:r>
            <a:r>
              <a:rPr lang="en-US" dirty="0"/>
              <a:t> daughter.</a:t>
            </a:r>
          </a:p>
          <a:p>
            <a:pPr marL="533400" indent="-53340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Josephus records </a:t>
            </a:r>
            <a:r>
              <a:rPr lang="en-US" dirty="0" smtClean="0"/>
              <a:t>that </a:t>
            </a:r>
            <a:r>
              <a:rPr lang="en-US" dirty="0" err="1"/>
              <a:t>Jephthah</a:t>
            </a:r>
            <a:r>
              <a:rPr lang="en-US" dirty="0"/>
              <a:t> sacrificed his daughter.</a:t>
            </a:r>
          </a:p>
          <a:p>
            <a:pPr marL="533400" indent="-53340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Rabbi </a:t>
            </a:r>
            <a:r>
              <a:rPr lang="en-US" dirty="0" err="1"/>
              <a:t>Kimchi</a:t>
            </a:r>
            <a:r>
              <a:rPr lang="en-US" dirty="0"/>
              <a:t> invented the theory that she was dedicated to the Tabernacle service.</a:t>
            </a:r>
          </a:p>
          <a:p>
            <a:pPr marL="533400" indent="-53340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The A.V. margin for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V.40</a:t>
            </a:r>
            <a:r>
              <a:rPr lang="en-US" dirty="0"/>
              <a:t> is incorrect.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5400"/>
            <a:ext cx="9144000" cy="908050"/>
          </a:xfrm>
        </p:spPr>
        <p:txBody>
          <a:bodyPr/>
          <a:lstStyle/>
          <a:p>
            <a:r>
              <a:rPr lang="en-US" sz="4400" dirty="0"/>
              <a:t>The </a:t>
            </a:r>
            <a:r>
              <a:rPr lang="en-US" sz="4400" dirty="0" smtClean="0"/>
              <a:t>facts </a:t>
            </a:r>
            <a:r>
              <a:rPr lang="en-US" sz="4400" dirty="0"/>
              <a:t>about </a:t>
            </a:r>
            <a:r>
              <a:rPr lang="en-US" sz="4400" dirty="0" err="1"/>
              <a:t>Jephthah’s</a:t>
            </a:r>
            <a:r>
              <a:rPr lang="en-US" sz="4400" dirty="0"/>
              <a:t> </a:t>
            </a:r>
            <a:r>
              <a:rPr lang="en-US" sz="4400" dirty="0" smtClean="0"/>
              <a:t>vow</a:t>
            </a:r>
            <a:endParaRPr lang="en-AU" sz="44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5175"/>
            <a:ext cx="8785225" cy="5759450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V.29 </a:t>
            </a:r>
            <a:r>
              <a:rPr lang="en-US" dirty="0"/>
              <a:t>– </a:t>
            </a:r>
            <a:r>
              <a:rPr lang="en-US" dirty="0">
                <a:solidFill>
                  <a:srgbClr val="00FF00"/>
                </a:solidFill>
              </a:rPr>
              <a:t>“came”</a:t>
            </a:r>
            <a:r>
              <a:rPr lang="en-US" dirty="0"/>
              <a:t> – </a:t>
            </a:r>
            <a:r>
              <a:rPr lang="en-US" i="1" dirty="0" err="1"/>
              <a:t>hayah</a:t>
            </a:r>
            <a:r>
              <a:rPr lang="en-US" dirty="0"/>
              <a:t> – to exist, become.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solidFill>
                  <a:srgbClr val="00FF00"/>
                </a:solidFill>
              </a:rPr>
              <a:t>“passed over”</a:t>
            </a:r>
            <a:r>
              <a:rPr lang="en-US" dirty="0"/>
              <a:t> – Movement of the Spirit.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Knew the irreversible law of vows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30</a:t>
            </a:r>
            <a:r>
              <a:rPr lang="en-US" dirty="0"/>
              <a:t>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solidFill>
                  <a:srgbClr val="00FF00"/>
                </a:solidFill>
              </a:rPr>
              <a:t>“without fail”</a:t>
            </a:r>
            <a:r>
              <a:rPr lang="en-US" dirty="0"/>
              <a:t> – Crucial basis of vow.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solidFill>
                  <a:srgbClr val="00FF00"/>
                </a:solidFill>
              </a:rPr>
              <a:t>“whosoever”</a:t>
            </a:r>
            <a:r>
              <a:rPr lang="en-US" dirty="0"/>
              <a:t> – Human but not specified.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The choice left to God – many options!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solidFill>
                  <a:srgbClr val="00FF00"/>
                </a:solidFill>
              </a:rPr>
              <a:t>“shall surely be Yahweh’s”</a:t>
            </a:r>
            <a:r>
              <a:rPr lang="en-US" dirty="0"/>
              <a:t> – Invokes the law of devoted </a:t>
            </a:r>
            <a:r>
              <a:rPr lang="en-US" dirty="0" smtClean="0"/>
              <a:t>things 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Lev. 27:28-29</a:t>
            </a:r>
            <a:r>
              <a:rPr lang="en-US" dirty="0" smtClean="0"/>
              <a:t>.</a:t>
            </a:r>
            <a:endParaRPr lang="en-US" dirty="0"/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Roth.</a:t>
            </a:r>
            <a:r>
              <a:rPr lang="en-US" dirty="0"/>
              <a:t> – </a:t>
            </a:r>
            <a:r>
              <a:rPr lang="en-US" dirty="0">
                <a:solidFill>
                  <a:srgbClr val="FFFF00"/>
                </a:solidFill>
                <a:latin typeface="Bookman Old Style" pitchFamily="18" charset="0"/>
              </a:rPr>
              <a:t>“and I will offer him up as an ascending sacrifice”</a:t>
            </a:r>
            <a:r>
              <a:rPr lang="en-US" dirty="0">
                <a:latin typeface="Bookman Old Style" pitchFamily="18" charset="0"/>
              </a:rPr>
              <a:t>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Like Abraham!</a:t>
            </a:r>
            <a:endParaRPr lang="en-AU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r>
              <a:rPr lang="en-US" sz="4400" dirty="0" err="1"/>
              <a:t>Jephthah’s</a:t>
            </a:r>
            <a:r>
              <a:rPr lang="en-US" sz="4400" dirty="0"/>
              <a:t> Vow</a:t>
            </a:r>
            <a:endParaRPr lang="en-AU" sz="44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8"/>
            <a:ext cx="8785225" cy="4752975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Answer to the ‘problem’ of ‘human sacrifice’.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 err="1"/>
              <a:t>Jephthah’s</a:t>
            </a:r>
            <a:r>
              <a:rPr lang="en-US" dirty="0"/>
              <a:t> vow fell under its provisions.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Only applied to “all that </a:t>
            </a:r>
            <a:r>
              <a:rPr lang="en-US" dirty="0" err="1"/>
              <a:t>belongeth</a:t>
            </a:r>
            <a:r>
              <a:rPr lang="en-US" dirty="0"/>
              <a:t> to him”.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rgbClr val="00FF00"/>
                </a:solidFill>
              </a:rPr>
              <a:t>“devoted</a:t>
            </a:r>
            <a:r>
              <a:rPr lang="en-US" dirty="0">
                <a:solidFill>
                  <a:srgbClr val="00FF00"/>
                </a:solidFill>
              </a:rPr>
              <a:t>”</a:t>
            </a:r>
            <a:r>
              <a:rPr lang="en-US" dirty="0"/>
              <a:t> is </a:t>
            </a:r>
            <a:r>
              <a:rPr lang="en-US" i="1" dirty="0" err="1"/>
              <a:t>cherem</a:t>
            </a:r>
            <a:r>
              <a:rPr lang="en-US" dirty="0"/>
              <a:t> – something cut off, or separated – i.e. given to Yahweh with no right of redemption.</a:t>
            </a:r>
          </a:p>
          <a:p>
            <a:pPr marL="533400" indent="-533400" algn="just"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V.29</a:t>
            </a:r>
            <a:r>
              <a:rPr lang="en-US" dirty="0"/>
              <a:t> -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66FF"/>
                </a:solidFill>
              </a:rPr>
              <a:t>Roth.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</a:t>
            </a:r>
            <a:r>
              <a:rPr lang="en-US" dirty="0">
                <a:solidFill>
                  <a:srgbClr val="FFFF00"/>
                </a:solidFill>
              </a:rPr>
              <a:t>“</a:t>
            </a:r>
            <a:r>
              <a:rPr lang="en-US" altLang="zh-CN" dirty="0">
                <a:solidFill>
                  <a:srgbClr val="FFFF00"/>
                </a:solidFill>
                <a:latin typeface="Bookman Old Style" pitchFamily="18" charset="0"/>
                <a:ea typeface="SimSun" pitchFamily="2" charset="-122"/>
              </a:rPr>
              <a:t>As touching any one devoted who may be devoted from among men he shall not be ransomed - he must be surely put to death.”</a:t>
            </a:r>
            <a:r>
              <a:rPr lang="en-US" altLang="zh-CN" dirty="0">
                <a:ea typeface="SimSun" pitchFamily="2" charset="-122"/>
              </a:rPr>
              <a:t> </a:t>
            </a:r>
            <a:endParaRPr lang="en-AU" dirty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3025"/>
            <a:ext cx="9144000" cy="1268413"/>
          </a:xfrm>
        </p:spPr>
        <p:txBody>
          <a:bodyPr/>
          <a:lstStyle/>
          <a:p>
            <a:r>
              <a:rPr lang="en-US" sz="4400" dirty="0"/>
              <a:t>The </a:t>
            </a:r>
            <a:r>
              <a:rPr lang="en-US" sz="4400" dirty="0" smtClean="0"/>
              <a:t>law </a:t>
            </a:r>
            <a:r>
              <a:rPr lang="en-US" sz="4400" dirty="0"/>
              <a:t>of </a:t>
            </a:r>
            <a:r>
              <a:rPr lang="en-US" sz="4400" dirty="0" smtClean="0"/>
              <a:t>devoted things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Lev. 27:28-29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0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836613"/>
            <a:ext cx="8785225" cy="5472112"/>
          </a:xfrm>
        </p:spPr>
        <p:txBody>
          <a:bodyPr/>
          <a:lstStyle/>
          <a:p>
            <a:pPr marL="533400" indent="-533400">
              <a:spcBef>
                <a:spcPct val="0"/>
              </a:spcBef>
              <a:spcAft>
                <a:spcPct val="1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V.34</a:t>
            </a:r>
            <a:r>
              <a:rPr lang="en-US" dirty="0"/>
              <a:t> – </a:t>
            </a:r>
            <a:r>
              <a:rPr lang="en-US" dirty="0">
                <a:solidFill>
                  <a:srgbClr val="00FF00"/>
                </a:solidFill>
              </a:rPr>
              <a:t>“only child”</a:t>
            </a:r>
            <a:r>
              <a:rPr lang="en-US" dirty="0"/>
              <a:t> – </a:t>
            </a:r>
            <a:r>
              <a:rPr lang="en-US" i="1" dirty="0" err="1"/>
              <a:t>yachiyd</a:t>
            </a:r>
            <a:r>
              <a:rPr lang="en-US" dirty="0"/>
              <a:t> – only one, solitary. </a:t>
            </a:r>
            <a:r>
              <a:rPr lang="en-US" dirty="0" err="1"/>
              <a:t>Occs</a:t>
            </a:r>
            <a:r>
              <a:rPr lang="en-US" dirty="0"/>
              <a:t>. 12 times O.T. – first 3 </a:t>
            </a:r>
            <a:r>
              <a:rPr lang="en-US" dirty="0" err="1"/>
              <a:t>occs</a:t>
            </a:r>
            <a:r>
              <a:rPr lang="en-US" dirty="0"/>
              <a:t>.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22:2,12,16</a:t>
            </a:r>
            <a:r>
              <a:rPr lang="en-US" dirty="0"/>
              <a:t>. Next here. See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22:20; Zech. 12:10</a:t>
            </a:r>
            <a:r>
              <a:rPr lang="en-US" dirty="0"/>
              <a:t> (final).</a:t>
            </a:r>
          </a:p>
          <a:p>
            <a:pPr marL="533400" indent="-533400">
              <a:spcBef>
                <a:spcPct val="0"/>
              </a:spcBef>
              <a:spcAft>
                <a:spcPct val="1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Promises to Abraham made unconditional in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22 </a:t>
            </a:r>
            <a:r>
              <a:rPr lang="en-US" dirty="0"/>
              <a:t>– Yahweh will fulfill them </a:t>
            </a:r>
            <a:r>
              <a:rPr lang="en-US" dirty="0">
                <a:solidFill>
                  <a:srgbClr val="FFFF00"/>
                </a:solidFill>
              </a:rPr>
              <a:t>“without fail”</a:t>
            </a:r>
            <a:r>
              <a:rPr lang="en-US" dirty="0"/>
              <a:t> and Abraham’s seed will “possess the gate of his enemies”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22:17</a:t>
            </a:r>
            <a:r>
              <a:rPr lang="en-US" dirty="0"/>
              <a:t>; cp.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Heb. 6:13-18</a:t>
            </a:r>
            <a:r>
              <a:rPr lang="en-US" dirty="0"/>
              <a:t>.</a:t>
            </a:r>
          </a:p>
          <a:p>
            <a:pPr marL="533400" indent="-533400">
              <a:spcBef>
                <a:spcPct val="0"/>
              </a:spcBef>
              <a:spcAft>
                <a:spcPct val="1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To accomplish this Yahweh had to provide His only begotten Son – the ultimate sacrifice.</a:t>
            </a:r>
          </a:p>
          <a:p>
            <a:pPr marL="533400" indent="-533400">
              <a:spcBef>
                <a:spcPct val="0"/>
              </a:spcBef>
              <a:spcAft>
                <a:spcPct val="1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dirty="0"/>
              <a:t>This is the principle invoked by </a:t>
            </a:r>
            <a:r>
              <a:rPr lang="en-US" dirty="0" err="1"/>
              <a:t>Jephthah</a:t>
            </a:r>
            <a:r>
              <a:rPr lang="en-US" dirty="0"/>
              <a:t> in his vow.</a:t>
            </a:r>
            <a:endParaRPr lang="en-AU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 sz="4400" dirty="0" err="1"/>
              <a:t>Jephthah’s</a:t>
            </a:r>
            <a:r>
              <a:rPr lang="en-US" sz="4400" dirty="0"/>
              <a:t> Daughter</a:t>
            </a:r>
            <a:endParaRPr lang="en-AU" sz="44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8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2403" y="725773"/>
            <a:ext cx="8882085" cy="5472707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Abraham and Isaac are mirrored by </a:t>
            </a:r>
            <a:r>
              <a:rPr lang="en-US" sz="3000" dirty="0" err="1"/>
              <a:t>Jephthah</a:t>
            </a:r>
            <a:r>
              <a:rPr lang="en-US" sz="3000" dirty="0"/>
              <a:t> and his daughter – Both point to Yahweh and His son.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These </a:t>
            </a:r>
            <a:r>
              <a:rPr lang="en-US" sz="3000" dirty="0">
                <a:solidFill>
                  <a:srgbClr val="FFFF00"/>
                </a:solidFill>
              </a:rPr>
              <a:t>“only ones” </a:t>
            </a:r>
            <a:r>
              <a:rPr lang="en-US" sz="3000" dirty="0"/>
              <a:t>cooperated fully with their father in a work of redemption </a:t>
            </a:r>
            <a:r>
              <a:rPr lang="en-US" sz="3000" dirty="0">
                <a:solidFill>
                  <a:srgbClr val="00FF00"/>
                </a:solidFill>
              </a:rPr>
              <a:t>“without fail”</a:t>
            </a:r>
            <a:r>
              <a:rPr lang="en-US" sz="3000" dirty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They died to fulfill the will of their father, but were not personally worthy of the kind of death they suffered.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Like Christ, </a:t>
            </a:r>
            <a:r>
              <a:rPr lang="en-US" sz="3000" dirty="0" err="1"/>
              <a:t>Jephthah’s</a:t>
            </a:r>
            <a:r>
              <a:rPr lang="en-US" sz="3000" dirty="0"/>
              <a:t> daughter was totally submissive to her father’s will because Israel’s redemption depended on it.</a:t>
            </a:r>
            <a:endParaRPr lang="en-AU" sz="3000" dirty="0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US" sz="4400"/>
              <a:t>Type of Christ</a:t>
            </a:r>
            <a:endParaRPr lang="en-AU" sz="440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113845"/>
            <a:ext cx="8785225" cy="5369934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5 is number of grace – Not evident here.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Roth. -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>
                <a:solidFill>
                  <a:srgbClr val="FFFF00"/>
                </a:solidFill>
              </a:rPr>
              <a:t>“and served the </a:t>
            </a:r>
            <a:r>
              <a:rPr lang="en-US" sz="3000" dirty="0" err="1">
                <a:solidFill>
                  <a:srgbClr val="FFFF00"/>
                </a:solidFill>
              </a:rPr>
              <a:t>Baals</a:t>
            </a:r>
            <a:r>
              <a:rPr lang="en-US" sz="3000" dirty="0">
                <a:solidFill>
                  <a:srgbClr val="FFFF00"/>
                </a:solidFill>
              </a:rPr>
              <a:t> and the </a:t>
            </a:r>
            <a:r>
              <a:rPr lang="en-US" sz="3000" dirty="0" err="1">
                <a:solidFill>
                  <a:srgbClr val="FFFF00"/>
                </a:solidFill>
              </a:rPr>
              <a:t>Ashtoreths</a:t>
            </a:r>
            <a:r>
              <a:rPr lang="en-US" sz="3000" dirty="0">
                <a:solidFill>
                  <a:srgbClr val="FFFF00"/>
                </a:solidFill>
              </a:rPr>
              <a:t>” </a:t>
            </a:r>
            <a:r>
              <a:rPr lang="en-US" sz="3000" dirty="0"/>
              <a:t>– male and female deities.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Borrowed gods of surrounding nations.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Typical of Jews from AD 70 onwards.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/>
              <a:t>Problems from Philistines and </a:t>
            </a:r>
            <a:r>
              <a:rPr lang="en-US" sz="3000" dirty="0" err="1"/>
              <a:t>Ammon</a:t>
            </a:r>
            <a:r>
              <a:rPr lang="en-US" sz="3000" dirty="0"/>
              <a:t> – cp. Palestinians and Russian Gog.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 err="1">
                <a:solidFill>
                  <a:srgbClr val="FFFF00"/>
                </a:solidFill>
              </a:rPr>
              <a:t>Ammon</a:t>
            </a:r>
            <a:r>
              <a:rPr lang="en-US" sz="3000" dirty="0"/>
              <a:t> – “tribal” (a people as a congregated unit).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000" dirty="0">
                <a:solidFill>
                  <a:srgbClr val="00FF00"/>
                </a:solidFill>
              </a:rPr>
              <a:t>18 years</a:t>
            </a:r>
            <a:r>
              <a:rPr lang="en-US" sz="3000" dirty="0"/>
              <a:t> = 2 x 9 – double judgement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40:2</a:t>
            </a:r>
            <a:r>
              <a:rPr lang="en-US" sz="3000" dirty="0"/>
              <a:t>.</a:t>
            </a:r>
            <a:endParaRPr lang="en-AU" sz="3000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400" dirty="0"/>
              <a:t>5</a:t>
            </a:r>
            <a:r>
              <a:rPr lang="en-US" sz="4400" baseline="30000" dirty="0"/>
              <a:t>th</a:t>
            </a:r>
            <a:r>
              <a:rPr lang="en-US" sz="4400" dirty="0"/>
              <a:t> </a:t>
            </a:r>
            <a:r>
              <a:rPr lang="en-US" sz="4400" dirty="0" smtClean="0"/>
              <a:t>major apostasy </a:t>
            </a:r>
            <a:r>
              <a:rPr lang="en-US" sz="4400" dirty="0"/>
              <a:t>of Israel</a:t>
            </a:r>
            <a:br>
              <a:rPr lang="en-US" sz="4400" dirty="0"/>
            </a:b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Judges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10:6-9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3988" y="979488"/>
            <a:ext cx="4321175" cy="5400675"/>
          </a:xfrm>
          <a:noFill/>
          <a:ln/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4"/>
            </a:pPr>
            <a:r>
              <a:rPr lang="en-US" sz="3000" dirty="0"/>
              <a:t>After defeating the invading forces </a:t>
            </a:r>
            <a:r>
              <a:rPr lang="en-US" sz="3000" dirty="0" err="1"/>
              <a:t>Jephthah</a:t>
            </a:r>
            <a:r>
              <a:rPr lang="en-US" sz="3000" dirty="0"/>
              <a:t> returns home and fulfills his vow by offering up his only child, a virgin daughter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11:34-39</a:t>
            </a:r>
            <a:r>
              <a:rPr lang="en-US" sz="3000" dirty="0"/>
              <a:t>.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42875"/>
            <a:ext cx="9144000" cy="765175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24260" name="Rectangle 4"/>
          <p:cNvSpPr>
            <a:spLocks noChangeArrowheads="1"/>
          </p:cNvSpPr>
          <p:nvPr/>
        </p:nvSpPr>
        <p:spPr bwMode="auto">
          <a:xfrm>
            <a:off x="4402138" y="981075"/>
            <a:ext cx="4716462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4"/>
            </a:pPr>
            <a:r>
              <a:rPr lang="en-US" sz="3000" b="1" dirty="0"/>
              <a:t>After the defeat of Gog, Christ will dedicate the refined third of Judah (</a:t>
            </a:r>
            <a:r>
              <a:rPr lang="en-US" sz="3000" b="1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the virgin daughter of Zion</a:t>
            </a:r>
            <a:r>
              <a:rPr lang="en-US" sz="3000" b="1" dirty="0"/>
              <a:t>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Lam.2:13</a:t>
            </a:r>
            <a:r>
              <a:rPr lang="en-US" sz="3000" b="1" dirty="0"/>
              <a:t>) to Yahweh as a “whole burnt offering”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Zech.13:9; Mal.3:2-4; </a:t>
            </a:r>
            <a:r>
              <a:rPr lang="en-US" sz="3000" b="1" dirty="0"/>
              <a:t>cp.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Isa.66:20</a:t>
            </a:r>
            <a:r>
              <a:rPr lang="en-US" sz="3000" b="1" dirty="0"/>
              <a:t>.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 build="p"/>
      <p:bldP spid="22426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3988" y="1039813"/>
            <a:ext cx="4321175" cy="5256212"/>
          </a:xfrm>
          <a:noFill/>
          <a:ln/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AutoNum type="arabicPeriod" startAt="5"/>
            </a:pPr>
            <a:r>
              <a:rPr lang="en-US" sz="3000" dirty="0" err="1"/>
              <a:t>Jephthah’s</a:t>
            </a:r>
            <a:r>
              <a:rPr lang="en-US" sz="3000" dirty="0"/>
              <a:t> daughter spent two months in mourning before being offered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11:37-39</a:t>
            </a:r>
            <a:r>
              <a:rPr lang="en-US" sz="3000" dirty="0"/>
              <a:t>.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44450"/>
            <a:ext cx="9144000" cy="936625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4402138" y="1036638"/>
            <a:ext cx="4716462" cy="525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rgbClr val="FFFF66"/>
              </a:buClr>
              <a:buFont typeface="Wingdings" pitchFamily="2" charset="2"/>
              <a:buAutoNum type="arabicPeriod" startAt="5"/>
            </a:pPr>
            <a:r>
              <a:rPr lang="en-US" sz="3000" b="1" dirty="0"/>
              <a:t>The refined third of Judah will mourn bitterly in “houses apart” before their final acceptance by Yahweh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Zech. 12:10-14</a:t>
            </a:r>
            <a:r>
              <a:rPr lang="en-US" sz="3000" b="1" dirty="0"/>
              <a:t>.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2" grpId="0" build="p"/>
      <p:bldP spid="22528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693291"/>
            <a:ext cx="6804248" cy="2447677"/>
          </a:xfrm>
        </p:spPr>
        <p:txBody>
          <a:bodyPr/>
          <a:lstStyle/>
          <a:p>
            <a:pPr algn="ctr" eaLnBrk="1" hangingPunct="1">
              <a:lnSpc>
                <a:spcPct val="85000"/>
              </a:lnSpc>
              <a:spcBef>
                <a:spcPts val="0"/>
              </a:spcBef>
              <a:defRPr/>
            </a:pPr>
            <a:r>
              <a:rPr lang="en-AU" sz="88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Christ in the Judges</a:t>
            </a:r>
          </a:p>
        </p:txBody>
      </p:sp>
      <p:sp>
        <p:nvSpPr>
          <p:cNvPr id="81924" name="Text Box 3"/>
          <p:cNvSpPr txBox="1">
            <a:spLocks noChangeArrowheads="1"/>
          </p:cNvSpPr>
          <p:nvPr/>
        </p:nvSpPr>
        <p:spPr bwMode="auto">
          <a:xfrm>
            <a:off x="254253" y="4186742"/>
            <a:ext cx="86044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3600" b="1" dirty="0">
                <a:solidFill>
                  <a:srgbClr val="FFFF00"/>
                </a:solidFill>
                <a:latin typeface="Tahoma" charset="0"/>
              </a:rPr>
              <a:t>Study </a:t>
            </a:r>
            <a:r>
              <a:rPr lang="en-AU" sz="3600" b="1" dirty="0" smtClean="0">
                <a:solidFill>
                  <a:srgbClr val="FFFF00"/>
                </a:solidFill>
                <a:latin typeface="Tahoma" charset="0"/>
              </a:rPr>
              <a:t>7 </a:t>
            </a:r>
            <a:r>
              <a:rPr lang="en-AU" sz="3600" b="1" dirty="0">
                <a:solidFill>
                  <a:srgbClr val="FFFF00"/>
                </a:solidFill>
                <a:latin typeface="Tahoma" charset="0"/>
              </a:rPr>
              <a:t>– </a:t>
            </a:r>
            <a:r>
              <a:rPr lang="en-AU" sz="3600" b="1" dirty="0" smtClean="0">
                <a:solidFill>
                  <a:srgbClr val="FFFF00"/>
                </a:solidFill>
                <a:latin typeface="Tahoma" charset="0"/>
              </a:rPr>
              <a:t>“</a:t>
            </a:r>
            <a:r>
              <a:rPr lang="en-US" sz="3600" b="1" dirty="0" err="1" smtClean="0">
                <a:solidFill>
                  <a:srgbClr val="FFFF00"/>
                </a:solidFill>
                <a:latin typeface="Tahoma" charset="0"/>
              </a:rPr>
              <a:t>Jephthah</a:t>
            </a:r>
            <a:r>
              <a:rPr lang="en-US" sz="3600" b="1" dirty="0" smtClean="0">
                <a:solidFill>
                  <a:srgbClr val="FFFF00"/>
                </a:solidFill>
                <a:latin typeface="Tahoma" charset="0"/>
              </a:rPr>
              <a:t> purges the proud tribe of Ephraim</a:t>
            </a:r>
            <a:r>
              <a:rPr lang="en-AU" sz="3600" b="1" dirty="0" smtClean="0">
                <a:solidFill>
                  <a:srgbClr val="FFFF00"/>
                </a:solidFill>
                <a:latin typeface="Tahoma" charset="0"/>
              </a:rPr>
              <a:t>”</a:t>
            </a:r>
            <a:endParaRPr lang="en-AU" sz="3600" b="1" dirty="0">
              <a:solidFill>
                <a:srgbClr val="FFFF00"/>
              </a:solidFill>
              <a:latin typeface="Tahoma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3140968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>
                <a:solidFill>
                  <a:srgbClr val="00FF00"/>
                </a:solidFill>
                <a:latin typeface="Arial"/>
              </a:rPr>
              <a:t>Next Study – God willing</a:t>
            </a:r>
            <a:endParaRPr lang="en-US" sz="3600" b="1" dirty="0">
              <a:solidFill>
                <a:srgbClr val="00FF00"/>
              </a:solidFill>
              <a:latin typeface="Arial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Judges of Israel</a:t>
            </a:r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65175"/>
            <a:ext cx="8785225" cy="5256213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1844675"/>
            <a:ext cx="3816350" cy="4321175"/>
          </a:xfrm>
        </p:spPr>
        <p:txBody>
          <a:bodyPr/>
          <a:lstStyle/>
          <a:p>
            <a:pPr marL="533400" indent="-533400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/>
              <a:t>Syria</a:t>
            </a:r>
          </a:p>
          <a:p>
            <a:pPr marL="533400" indent="-533400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/>
              <a:t>Zidon</a:t>
            </a:r>
          </a:p>
          <a:p>
            <a:pPr marL="533400" indent="-533400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/>
              <a:t>Moab</a:t>
            </a:r>
          </a:p>
          <a:p>
            <a:pPr marL="533400" indent="-533400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/>
              <a:t>Ammon</a:t>
            </a:r>
          </a:p>
          <a:p>
            <a:pPr marL="533400" indent="-533400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/>
              <a:t>Philistines</a:t>
            </a:r>
            <a:endParaRPr lang="en-AU" sz="320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4932363" cy="1844675"/>
          </a:xfrm>
        </p:spPr>
        <p:txBody>
          <a:bodyPr/>
          <a:lstStyle/>
          <a:p>
            <a:r>
              <a:rPr lang="en-US" dirty="0"/>
              <a:t>Israel chooses gods from surrounding nations</a:t>
            </a:r>
            <a:endParaRPr lang="en-AU" dirty="0"/>
          </a:p>
        </p:txBody>
      </p:sp>
      <p:pic>
        <p:nvPicPr>
          <p:cNvPr id="208900" name="Picture 4" descr="Settlement in time of Jud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3150" y="0"/>
            <a:ext cx="4260850" cy="6858000"/>
          </a:xfrm>
          <a:prstGeom prst="rect">
            <a:avLst/>
          </a:prstGeom>
          <a:noFill/>
        </p:spPr>
      </p:pic>
      <p:sp>
        <p:nvSpPr>
          <p:cNvPr id="208901" name="Line 5"/>
          <p:cNvSpPr>
            <a:spLocks noChangeShapeType="1"/>
          </p:cNvSpPr>
          <p:nvPr/>
        </p:nvSpPr>
        <p:spPr bwMode="auto">
          <a:xfrm flipV="1">
            <a:off x="2843213" y="1484313"/>
            <a:ext cx="5689600" cy="6492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2" name="Line 6"/>
          <p:cNvSpPr>
            <a:spLocks noChangeShapeType="1"/>
          </p:cNvSpPr>
          <p:nvPr/>
        </p:nvSpPr>
        <p:spPr bwMode="auto">
          <a:xfrm flipV="1">
            <a:off x="3059113" y="1125538"/>
            <a:ext cx="3889375" cy="172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3" name="Line 7"/>
          <p:cNvSpPr>
            <a:spLocks noChangeShapeType="1"/>
          </p:cNvSpPr>
          <p:nvPr/>
        </p:nvSpPr>
        <p:spPr bwMode="auto">
          <a:xfrm>
            <a:off x="2916238" y="3500438"/>
            <a:ext cx="5327650" cy="230505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4" name="Line 8"/>
          <p:cNvSpPr>
            <a:spLocks noChangeShapeType="1"/>
          </p:cNvSpPr>
          <p:nvPr/>
        </p:nvSpPr>
        <p:spPr bwMode="auto">
          <a:xfrm>
            <a:off x="3348038" y="4292600"/>
            <a:ext cx="5400675" cy="73025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5" name="Line 9"/>
          <p:cNvSpPr>
            <a:spLocks noChangeShapeType="1"/>
          </p:cNvSpPr>
          <p:nvPr/>
        </p:nvSpPr>
        <p:spPr bwMode="auto">
          <a:xfrm>
            <a:off x="3924300" y="5013325"/>
            <a:ext cx="1800225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179388" y="5486400"/>
            <a:ext cx="46085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</a:rPr>
              <a:t>Jewish settlement in time of the Judges</a:t>
            </a:r>
            <a:endParaRPr lang="en-AU" sz="2400" b="1">
              <a:solidFill>
                <a:srgbClr val="00FF00"/>
              </a:solidFill>
            </a:endParaRPr>
          </a:p>
        </p:txBody>
      </p:sp>
      <p:sp>
        <p:nvSpPr>
          <p:cNvPr id="12" name="Rectangle 11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000"/>
                                        <p:tgtEl>
                                          <p:spTgt spid="20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0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0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8" grpId="0" build="p"/>
      <p:bldP spid="208901" grpId="0" animBg="1"/>
      <p:bldP spid="208902" grpId="0" animBg="1"/>
      <p:bldP spid="208903" grpId="0" animBg="1"/>
      <p:bldP spid="208904" grpId="0" animBg="1"/>
      <p:bldP spid="20890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3528" y="1628775"/>
            <a:ext cx="8641085" cy="4392613"/>
          </a:xfrm>
        </p:spPr>
        <p:txBody>
          <a:bodyPr/>
          <a:lstStyle/>
          <a:p>
            <a:pPr marL="533400" indent="-53340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600" dirty="0"/>
              <a:t>Confession and plea for help repudiated.</a:t>
            </a:r>
          </a:p>
          <a:p>
            <a:pPr marL="533400" indent="-53340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600" dirty="0"/>
              <a:t>Unusual!</a:t>
            </a:r>
          </a:p>
          <a:p>
            <a:pPr marL="533400" indent="-53340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600" dirty="0"/>
              <a:t>Principle – </a:t>
            </a:r>
            <a:r>
              <a:rPr lang="en-US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59:1-2</a:t>
            </a:r>
            <a:r>
              <a:rPr lang="en-US" sz="3600" dirty="0"/>
              <a:t>.</a:t>
            </a:r>
          </a:p>
          <a:p>
            <a:pPr marL="533400" indent="-53340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600" dirty="0"/>
              <a:t>Type – </a:t>
            </a:r>
            <a:r>
              <a:rPr lang="en-US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59:16-20</a:t>
            </a:r>
            <a:r>
              <a:rPr lang="en-US" sz="3600" dirty="0"/>
              <a:t>.</a:t>
            </a:r>
          </a:p>
          <a:p>
            <a:pPr marL="533400" indent="-533400">
              <a:spcBef>
                <a:spcPct val="0"/>
              </a:spcBef>
              <a:spcAft>
                <a:spcPct val="30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600" dirty="0"/>
              <a:t>Warning – </a:t>
            </a:r>
            <a:r>
              <a:rPr lang="en-US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Pet. 2:20-22</a:t>
            </a:r>
            <a:r>
              <a:rPr lang="en-US" sz="3600" dirty="0"/>
              <a:t>.</a:t>
            </a:r>
            <a:endParaRPr lang="en-AU" sz="3600" dirty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7732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400" dirty="0"/>
              <a:t>Yahweh </a:t>
            </a:r>
            <a:r>
              <a:rPr lang="en-US" sz="4400" dirty="0" smtClean="0"/>
              <a:t>hides </a:t>
            </a:r>
            <a:r>
              <a:rPr lang="en-US" sz="4400" dirty="0"/>
              <a:t>His </a:t>
            </a:r>
            <a:r>
              <a:rPr lang="en-US" sz="4400" dirty="0" smtClean="0"/>
              <a:t>face </a:t>
            </a:r>
            <a:r>
              <a:rPr lang="en-US" sz="4400" dirty="0"/>
              <a:t>from </a:t>
            </a:r>
            <a:r>
              <a:rPr lang="en-US" sz="4400" dirty="0" smtClean="0"/>
              <a:t>Israel -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Judges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10:10-14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13470"/>
            <a:ext cx="8785225" cy="4679826"/>
          </a:xfrm>
        </p:spPr>
        <p:txBody>
          <a:bodyPr/>
          <a:lstStyle/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Genuine repentance not easy – rarely universal.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Yahweh always responds to it!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Silence! – Israel turns to human redeemer.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Yahweh had prepared just the man (</a:t>
            </a:r>
            <a:r>
              <a:rPr lang="en-US" sz="3200" i="1" dirty="0" err="1"/>
              <a:t>ish</a:t>
            </a:r>
            <a:r>
              <a:rPr lang="en-US" sz="3200" dirty="0"/>
              <a:t>).</a:t>
            </a:r>
          </a:p>
          <a:p>
            <a:pPr marL="533400" indent="-533400"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 err="1"/>
              <a:t>Jephthah</a:t>
            </a:r>
            <a:r>
              <a:rPr lang="en-US" sz="3200" dirty="0"/>
              <a:t> a type of Christ as redeemer of latter day Israel.</a:t>
            </a:r>
            <a:endParaRPr lang="en-AU" sz="3200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909"/>
            <a:ext cx="9144000" cy="1412875"/>
          </a:xfrm>
        </p:spPr>
        <p:txBody>
          <a:bodyPr/>
          <a:lstStyle/>
          <a:p>
            <a:r>
              <a:rPr lang="en-US" sz="4000" dirty="0"/>
              <a:t>Indirect </a:t>
            </a:r>
            <a:r>
              <a:rPr lang="en-US" sz="4000" dirty="0" smtClean="0"/>
              <a:t>response </a:t>
            </a:r>
            <a:r>
              <a:rPr lang="en-US" sz="4000" dirty="0"/>
              <a:t>to </a:t>
            </a:r>
            <a:r>
              <a:rPr lang="en-US" sz="4000" dirty="0" smtClean="0"/>
              <a:t>genuine repentance -</a:t>
            </a:r>
            <a:r>
              <a:rPr lang="en-US" sz="3200" dirty="0" smtClean="0"/>
              <a:t>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Judges 10:15-18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09538"/>
            <a:ext cx="9144000" cy="765175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the </a:t>
            </a:r>
            <a:r>
              <a:rPr lang="en-US" sz="4400" dirty="0" err="1"/>
              <a:t>Gileadite</a:t>
            </a:r>
            <a:endParaRPr lang="en-AU" sz="4400" dirty="0"/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1550" y="836613"/>
            <a:ext cx="8713788" cy="5256212"/>
          </a:xfrm>
        </p:spPr>
        <p:txBody>
          <a:bodyPr/>
          <a:lstStyle/>
          <a:p>
            <a:pPr marL="541338" indent="-541338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His name means </a:t>
            </a:r>
            <a:r>
              <a:rPr lang="en-US" sz="3000" dirty="0">
                <a:solidFill>
                  <a:srgbClr val="FFFF00"/>
                </a:solidFill>
              </a:rPr>
              <a:t>“He will open”</a:t>
            </a:r>
            <a:r>
              <a:rPr lang="en-US" sz="3000" dirty="0"/>
              <a:t>. </a:t>
            </a:r>
            <a:r>
              <a:rPr lang="en-US" sz="3000" dirty="0" err="1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Ges</a:t>
            </a: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.</a:t>
            </a:r>
            <a:r>
              <a:rPr lang="en-US" sz="3000" dirty="0"/>
              <a:t> - </a:t>
            </a:r>
            <a:r>
              <a:rPr lang="en-US" sz="3000" dirty="0">
                <a:solidFill>
                  <a:srgbClr val="FFFF00"/>
                </a:solidFill>
              </a:rPr>
              <a:t>“Whom, or what God sets free”</a:t>
            </a:r>
            <a:r>
              <a:rPr lang="en-US" sz="3000" dirty="0"/>
              <a:t> – </a:t>
            </a:r>
            <a:r>
              <a:rPr lang="en-US" sz="3000" dirty="0" err="1"/>
              <a:t>Epitomises</a:t>
            </a:r>
            <a:r>
              <a:rPr lang="en-US" sz="3000" dirty="0"/>
              <a:t> his work as Israel’s deliverer and as a type of Christ.</a:t>
            </a:r>
          </a:p>
          <a:p>
            <a:pPr marL="541338" indent="-541338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>
                <a:solidFill>
                  <a:srgbClr val="00FF00"/>
                </a:solidFill>
              </a:rPr>
              <a:t>“mighty man of </a:t>
            </a:r>
            <a:r>
              <a:rPr lang="en-US" sz="3000" dirty="0" err="1">
                <a:solidFill>
                  <a:srgbClr val="00FF00"/>
                </a:solidFill>
              </a:rPr>
              <a:t>valour</a:t>
            </a:r>
            <a:r>
              <a:rPr lang="en-US" sz="3000" dirty="0">
                <a:solidFill>
                  <a:srgbClr val="00FF00"/>
                </a:solidFill>
              </a:rPr>
              <a:t>”</a:t>
            </a:r>
            <a:r>
              <a:rPr lang="en-US" sz="3000" dirty="0"/>
              <a:t> – </a:t>
            </a:r>
            <a:r>
              <a:rPr lang="en-US" sz="3000" i="1" dirty="0" err="1"/>
              <a:t>gibbor</a:t>
            </a:r>
            <a:r>
              <a:rPr lang="en-US" sz="3000" i="1" dirty="0"/>
              <a:t> </a:t>
            </a:r>
            <a:r>
              <a:rPr lang="en-US" sz="3000" i="1" dirty="0" err="1"/>
              <a:t>chayil</a:t>
            </a:r>
            <a:r>
              <a:rPr lang="en-US" sz="3000" dirty="0"/>
              <a:t> – powerful warrior of strength. Cp.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9:6</a:t>
            </a:r>
            <a:r>
              <a:rPr lang="en-US" sz="3000" dirty="0"/>
              <a:t>.</a:t>
            </a:r>
          </a:p>
          <a:p>
            <a:pPr marL="541338" indent="-541338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Right of firstborn rejected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Deut. 21:15-17; 23:2</a:t>
            </a:r>
            <a:r>
              <a:rPr lang="en-US" sz="3000" dirty="0"/>
              <a:t>.</a:t>
            </a:r>
          </a:p>
          <a:p>
            <a:pPr marL="541338" indent="-541338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Fled to land of </a:t>
            </a:r>
            <a:r>
              <a:rPr lang="en-US" sz="3000" dirty="0" err="1"/>
              <a:t>Tob</a:t>
            </a:r>
            <a:r>
              <a:rPr lang="en-US" sz="3000" dirty="0"/>
              <a:t> - </a:t>
            </a: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“good”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.</a:t>
            </a:r>
          </a:p>
          <a:p>
            <a:pPr marL="541338" indent="-541338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 smtClean="0">
                <a:solidFill>
                  <a:srgbClr val="00FF00"/>
                </a:solidFill>
              </a:rPr>
              <a:t>“vain</a:t>
            </a:r>
            <a:r>
              <a:rPr lang="en-US" sz="3000" dirty="0">
                <a:solidFill>
                  <a:srgbClr val="00FF00"/>
                </a:solidFill>
              </a:rPr>
              <a:t>”</a:t>
            </a:r>
            <a:r>
              <a:rPr lang="en-US" sz="3000" dirty="0"/>
              <a:t> – </a:t>
            </a:r>
            <a:r>
              <a:rPr lang="en-US" sz="3000" i="1" dirty="0" err="1"/>
              <a:t>req</a:t>
            </a:r>
            <a:r>
              <a:rPr lang="en-US" sz="3000" dirty="0"/>
              <a:t> – empty. Not necessarily evil.</a:t>
            </a:r>
            <a:endParaRPr lang="en-AU" sz="30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95536" y="1052513"/>
            <a:ext cx="8640514" cy="5184775"/>
          </a:xfrm>
        </p:spPr>
        <p:txBody>
          <a:bodyPr/>
          <a:lstStyle/>
          <a:p>
            <a:pPr marL="631825" indent="-631825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Many opinions – </a:t>
            </a:r>
            <a:r>
              <a:rPr lang="en-US" sz="3200" dirty="0" smtClean="0"/>
              <a:t>some </a:t>
            </a:r>
            <a:r>
              <a:rPr lang="en-US" sz="3200" dirty="0"/>
              <a:t>negative.</a:t>
            </a:r>
          </a:p>
          <a:p>
            <a:pPr marL="631825" indent="-631825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Accused of ambition, rashness, worldliness (e.g. offering human sacrifice).</a:t>
            </a:r>
          </a:p>
          <a:p>
            <a:pPr marL="631825" indent="-631825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Yahweh sent him – 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12:10-11</a:t>
            </a:r>
            <a:r>
              <a:rPr lang="en-US" sz="3200" dirty="0"/>
              <a:t>.</a:t>
            </a:r>
          </a:p>
          <a:p>
            <a:pPr marL="631825" indent="-631825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Man of faith – 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Heb. 11:32</a:t>
            </a:r>
            <a:r>
              <a:rPr lang="en-US" sz="3200" dirty="0"/>
              <a:t>.</a:t>
            </a:r>
          </a:p>
          <a:p>
            <a:pPr marL="631825" indent="-631825">
              <a:spcBef>
                <a:spcPct val="0"/>
              </a:spcBef>
              <a:spcAft>
                <a:spcPct val="45000"/>
              </a:spcAft>
              <a:buClr>
                <a:srgbClr val="FFFF66"/>
              </a:buClr>
              <a:buFont typeface="Wingdings" pitchFamily="2" charset="2"/>
              <a:buChar char="v"/>
            </a:pPr>
            <a:r>
              <a:rPr lang="en-US" sz="3200" dirty="0"/>
              <a:t>Scripture silent about failings.</a:t>
            </a:r>
            <a:endParaRPr lang="en-AU" sz="3200" dirty="0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63513"/>
            <a:ext cx="9144000" cy="863600"/>
          </a:xfrm>
        </p:spPr>
        <p:txBody>
          <a:bodyPr/>
          <a:lstStyle/>
          <a:p>
            <a:r>
              <a:rPr lang="en-US" sz="4400" dirty="0"/>
              <a:t>The </a:t>
            </a:r>
            <a:r>
              <a:rPr lang="en-US" sz="4400" dirty="0" smtClean="0"/>
              <a:t>standing </a:t>
            </a:r>
            <a:r>
              <a:rPr lang="en-US" sz="4400" dirty="0"/>
              <a:t>of </a:t>
            </a:r>
            <a:r>
              <a:rPr lang="en-US" sz="4400" dirty="0" err="1"/>
              <a:t>Jephthah</a:t>
            </a:r>
            <a:endParaRPr lang="en-AU" sz="4400" dirty="0"/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 smtClean="0"/>
              <a:t>Christ </a:t>
            </a:r>
            <a:r>
              <a:rPr lang="en-AU" sz="4400" dirty="0"/>
              <a:t>in the Judges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323850" y="2133600"/>
            <a:ext cx="6624638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AU" sz="2800">
                <a:solidFill>
                  <a:srgbClr val="000000"/>
                </a:solidFill>
                <a:latin typeface="Arial Black" pitchFamily="34" charset="0"/>
              </a:rPr>
              <a:t>Othniel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323850" y="2781300"/>
            <a:ext cx="2952750" cy="576263"/>
          </a:xfrm>
          <a:prstGeom prst="rect">
            <a:avLst/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AU" sz="2800">
                <a:solidFill>
                  <a:srgbClr val="000000"/>
                </a:solidFill>
                <a:latin typeface="Arial Black" pitchFamily="34" charset="0"/>
              </a:rPr>
              <a:t>Ehud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323850" y="3430588"/>
            <a:ext cx="3384550" cy="5762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AU" sz="2800">
                <a:solidFill>
                  <a:srgbClr val="000000"/>
                </a:solidFill>
                <a:latin typeface="Arial Black" pitchFamily="34" charset="0"/>
              </a:rPr>
              <a:t>Deborah &amp; Barak</a:t>
            </a: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323850" y="4078288"/>
            <a:ext cx="6985000" cy="5762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AU" sz="2800">
                <a:solidFill>
                  <a:srgbClr val="000000"/>
                </a:solidFill>
                <a:latin typeface="Arial Black" pitchFamily="34" charset="0"/>
              </a:rPr>
              <a:t>Gideon</a:t>
            </a:r>
          </a:p>
        </p:txBody>
      </p:sp>
      <p:sp>
        <p:nvSpPr>
          <p:cNvPr id="201735" name="Rectangle 7"/>
          <p:cNvSpPr>
            <a:spLocks noChangeArrowheads="1"/>
          </p:cNvSpPr>
          <p:nvPr/>
        </p:nvSpPr>
        <p:spPr bwMode="auto">
          <a:xfrm>
            <a:off x="2268538" y="4725988"/>
            <a:ext cx="4032250" cy="5762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AU" sz="2800">
                <a:solidFill>
                  <a:srgbClr val="000000"/>
                </a:solidFill>
                <a:latin typeface="Arial Black" pitchFamily="34" charset="0"/>
              </a:rPr>
              <a:t>Abimelech</a:t>
            </a:r>
          </a:p>
        </p:txBody>
      </p:sp>
      <p:sp>
        <p:nvSpPr>
          <p:cNvPr id="201736" name="Rectangle 8"/>
          <p:cNvSpPr>
            <a:spLocks noChangeArrowheads="1"/>
          </p:cNvSpPr>
          <p:nvPr/>
        </p:nvSpPr>
        <p:spPr bwMode="auto">
          <a:xfrm>
            <a:off x="323850" y="5373688"/>
            <a:ext cx="1944688" cy="5762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AU" sz="2800">
                <a:solidFill>
                  <a:srgbClr val="000000"/>
                </a:solidFill>
                <a:latin typeface="Arial Black" pitchFamily="34" charset="0"/>
              </a:rPr>
              <a:t>Jephthah</a:t>
            </a:r>
          </a:p>
        </p:txBody>
      </p:sp>
      <p:sp>
        <p:nvSpPr>
          <p:cNvPr id="201737" name="Rectangle 9"/>
          <p:cNvSpPr>
            <a:spLocks noChangeArrowheads="1"/>
          </p:cNvSpPr>
          <p:nvPr/>
        </p:nvSpPr>
        <p:spPr bwMode="auto">
          <a:xfrm>
            <a:off x="5580063" y="3430588"/>
            <a:ext cx="936625" cy="5762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8" name="Rectangle 10"/>
          <p:cNvSpPr>
            <a:spLocks noChangeArrowheads="1"/>
          </p:cNvSpPr>
          <p:nvPr/>
        </p:nvSpPr>
        <p:spPr bwMode="auto">
          <a:xfrm>
            <a:off x="5797550" y="5373688"/>
            <a:ext cx="3095625" cy="57626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9" name="Text Box 11"/>
          <p:cNvSpPr txBox="1">
            <a:spLocks noChangeArrowheads="1"/>
          </p:cNvSpPr>
          <p:nvPr/>
        </p:nvSpPr>
        <p:spPr bwMode="auto">
          <a:xfrm>
            <a:off x="34925" y="1157288"/>
            <a:ext cx="1460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AU" sz="2800">
                <a:latin typeface="Impact" pitchFamily="34" charset="0"/>
              </a:rPr>
              <a:t>Death of Christ</a:t>
            </a:r>
          </a:p>
        </p:txBody>
      </p:sp>
      <p:sp>
        <p:nvSpPr>
          <p:cNvPr id="201740" name="Text Box 12"/>
          <p:cNvSpPr txBox="1">
            <a:spLocks noChangeArrowheads="1"/>
          </p:cNvSpPr>
          <p:nvPr/>
        </p:nvSpPr>
        <p:spPr bwMode="auto">
          <a:xfrm>
            <a:off x="2292350" y="1614488"/>
            <a:ext cx="163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2800">
                <a:latin typeface="Impact" pitchFamily="34" charset="0"/>
              </a:rPr>
              <a:t>Dark ages</a:t>
            </a:r>
          </a:p>
        </p:txBody>
      </p:sp>
      <p:sp>
        <p:nvSpPr>
          <p:cNvPr id="201741" name="Text Box 13"/>
          <p:cNvSpPr txBox="1">
            <a:spLocks noChangeArrowheads="1"/>
          </p:cNvSpPr>
          <p:nvPr/>
        </p:nvSpPr>
        <p:spPr bwMode="auto">
          <a:xfrm>
            <a:off x="4683125" y="1614488"/>
            <a:ext cx="20494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2800">
                <a:latin typeface="Impact" pitchFamily="34" charset="0"/>
              </a:rPr>
              <a:t>Armageddon</a:t>
            </a:r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6834188" y="1628775"/>
            <a:ext cx="184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2800">
                <a:latin typeface="Impact" pitchFamily="34" charset="0"/>
              </a:rPr>
              <a:t>Millennium</a:t>
            </a:r>
          </a:p>
        </p:txBody>
      </p:sp>
      <p:sp>
        <p:nvSpPr>
          <p:cNvPr id="201743" name="Text Box 15"/>
          <p:cNvSpPr txBox="1">
            <a:spLocks noChangeArrowheads="1"/>
          </p:cNvSpPr>
          <p:nvPr/>
        </p:nvSpPr>
        <p:spPr bwMode="auto">
          <a:xfrm>
            <a:off x="7885113" y="59817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2800">
                <a:latin typeface="Impact" pitchFamily="34" charset="0"/>
              </a:rPr>
              <a:t>The End</a:t>
            </a:r>
          </a:p>
        </p:txBody>
      </p:sp>
      <p:sp>
        <p:nvSpPr>
          <p:cNvPr id="201744" name="Text Box 16"/>
          <p:cNvSpPr txBox="1">
            <a:spLocks noChangeArrowheads="1"/>
          </p:cNvSpPr>
          <p:nvPr/>
        </p:nvSpPr>
        <p:spPr bwMode="auto">
          <a:xfrm>
            <a:off x="107950" y="620713"/>
            <a:ext cx="89455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28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The periods covered by the types in the book</a:t>
            </a:r>
          </a:p>
        </p:txBody>
      </p:sp>
      <p:sp>
        <p:nvSpPr>
          <p:cNvPr id="201745" name="Line 17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6" name="Line 18"/>
          <p:cNvSpPr>
            <a:spLocks noChangeShapeType="1"/>
          </p:cNvSpPr>
          <p:nvPr/>
        </p:nvSpPr>
        <p:spPr bwMode="auto">
          <a:xfrm>
            <a:off x="5940425" y="2060575"/>
            <a:ext cx="0" cy="4105275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7" name="Line 19"/>
          <p:cNvSpPr>
            <a:spLocks noChangeShapeType="1"/>
          </p:cNvSpPr>
          <p:nvPr/>
        </p:nvSpPr>
        <p:spPr bwMode="auto">
          <a:xfrm>
            <a:off x="250825" y="2060575"/>
            <a:ext cx="0" cy="4105275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8" name="Line 20"/>
          <p:cNvSpPr>
            <a:spLocks noChangeShapeType="1"/>
          </p:cNvSpPr>
          <p:nvPr/>
        </p:nvSpPr>
        <p:spPr bwMode="auto">
          <a:xfrm>
            <a:off x="8964613" y="1989138"/>
            <a:ext cx="0" cy="4105275"/>
          </a:xfrm>
          <a:prstGeom prst="lin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9" name="Rectangle 21"/>
          <p:cNvSpPr>
            <a:spLocks noChangeArrowheads="1"/>
          </p:cNvSpPr>
          <p:nvPr/>
        </p:nvSpPr>
        <p:spPr bwMode="auto">
          <a:xfrm>
            <a:off x="7740650" y="2781300"/>
            <a:ext cx="1152525" cy="576263"/>
          </a:xfrm>
          <a:prstGeom prst="rect">
            <a:avLst/>
          </a:prstGeom>
          <a:solidFill>
            <a:srgbClr val="D6009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4" name="Rectangle 23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989138"/>
            <a:ext cx="4248150" cy="3960812"/>
          </a:xfrm>
        </p:spPr>
        <p:txBody>
          <a:bodyPr/>
          <a:lstStyle/>
          <a:p>
            <a:pPr marL="450850" indent="-45085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dirty="0"/>
              <a:t>Conceived out of marriage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11:1</a:t>
            </a:r>
            <a:r>
              <a:rPr lang="en-US" sz="3000" dirty="0"/>
              <a:t>.</a:t>
            </a:r>
          </a:p>
          <a:p>
            <a:pPr marL="450850" indent="-450850">
              <a:spcBef>
                <a:spcPct val="0"/>
              </a:spcBef>
              <a:spcAft>
                <a:spcPct val="35000"/>
              </a:spcAft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dirty="0"/>
              <a:t>Gilead’s wife bare him sons 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11:2</a:t>
            </a:r>
            <a:r>
              <a:rPr lang="en-US" sz="3000" dirty="0"/>
              <a:t>.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en-US" sz="4400" dirty="0" err="1"/>
              <a:t>Jephthah</a:t>
            </a:r>
            <a:r>
              <a:rPr lang="en-US" sz="4400" dirty="0"/>
              <a:t> – Type of Christ</a:t>
            </a:r>
            <a:endParaRPr lang="en-AU" sz="4400" dirty="0"/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356100" y="1989138"/>
            <a:ext cx="4679950" cy="4537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0850" indent="-450850">
              <a:spcAft>
                <a:spcPct val="35000"/>
              </a:spcAft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b="1" dirty="0"/>
              <a:t>Christ born of a virgin – 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Matt. 1:18-23</a:t>
            </a:r>
            <a:r>
              <a:rPr lang="en-US" sz="3000" b="1" dirty="0"/>
              <a:t>.</a:t>
            </a:r>
          </a:p>
          <a:p>
            <a:pPr marL="450850" indent="-450850">
              <a:spcAft>
                <a:spcPct val="35000"/>
              </a:spcAft>
              <a:buClr>
                <a:srgbClr val="FFFF66"/>
              </a:buClr>
              <a:buFont typeface="Wingdings" pitchFamily="2" charset="2"/>
              <a:buAutoNum type="arabicPeriod"/>
            </a:pPr>
            <a:r>
              <a:rPr lang="en-US" sz="3000" b="1" dirty="0"/>
              <a:t>Yahweh’s wife, Israel (</a:t>
            </a:r>
            <a:r>
              <a:rPr lang="en-US" sz="30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Jer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. 3:14,20</a:t>
            </a:r>
            <a:r>
              <a:rPr lang="en-US" sz="3000" b="1" dirty="0"/>
              <a:t>), bare Him sons, namely the priests, scribes, Pharisees and the Jews.</a:t>
            </a:r>
          </a:p>
        </p:txBody>
      </p:sp>
      <p:sp>
        <p:nvSpPr>
          <p:cNvPr id="202757" name="Text Box 5"/>
          <p:cNvSpPr txBox="1">
            <a:spLocks noChangeArrowheads="1"/>
          </p:cNvSpPr>
          <p:nvPr/>
        </p:nvSpPr>
        <p:spPr bwMode="auto">
          <a:xfrm>
            <a:off x="323850" y="836613"/>
            <a:ext cx="8424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FF00"/>
                </a:solidFill>
                <a:latin typeface="Arial Black" pitchFamily="34" charset="0"/>
              </a:rPr>
              <a:t>A type of Christ’s first advent and his rejection by Israel</a:t>
            </a:r>
            <a:endParaRPr lang="en-AU" sz="320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-252536" y="6365877"/>
            <a:ext cx="432804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AU" dirty="0" smtClean="0"/>
              <a:t>Christ </a:t>
            </a:r>
            <a:r>
              <a:rPr lang="en-AU" dirty="0"/>
              <a:t>in the Judges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 uiExpand="1" build="p"/>
      <p:bldP spid="202756" grpId="0" uiExpand="1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5099</TotalTime>
  <Words>1429</Words>
  <Application>Microsoft Office PowerPoint</Application>
  <PresentationFormat>On-screen Show (4:3)</PresentationFormat>
  <Paragraphs>152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Mountain Top</vt:lpstr>
      <vt:lpstr>1_Mountain Top</vt:lpstr>
      <vt:lpstr>Slide 1</vt:lpstr>
      <vt:lpstr>5th major apostasy of Israel Judges 10:6-9</vt:lpstr>
      <vt:lpstr>Israel chooses gods from surrounding nations</vt:lpstr>
      <vt:lpstr>Yahweh hides His face from Israel - Judges 10:10-14</vt:lpstr>
      <vt:lpstr>Indirect response to genuine repentance - Judges 10:15-18</vt:lpstr>
      <vt:lpstr>Jephthah the Gileadite</vt:lpstr>
      <vt:lpstr>The standing of Jephthah</vt:lpstr>
      <vt:lpstr>Christ in the Judges</vt:lpstr>
      <vt:lpstr>Jephthah – Type of Christ</vt:lpstr>
      <vt:lpstr>Jephthah – Type of Christ</vt:lpstr>
      <vt:lpstr>Jephthah – Type of Christ</vt:lpstr>
      <vt:lpstr>Jephthah – Type of Christ</vt:lpstr>
      <vt:lpstr>The disputed territory</vt:lpstr>
      <vt:lpstr>Jephthah’s incontrovertible case Judges 11:12-28</vt:lpstr>
      <vt:lpstr>The facts about Jephthah’s vow</vt:lpstr>
      <vt:lpstr>Jephthah’s Vow</vt:lpstr>
      <vt:lpstr>The law of devoted things Lev. 27:28-29</vt:lpstr>
      <vt:lpstr>Jephthah’s Daughter</vt:lpstr>
      <vt:lpstr>Type of Christ</vt:lpstr>
      <vt:lpstr>Jephthah – Type of Christ</vt:lpstr>
      <vt:lpstr>Jephthah – Type of Christ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303</cp:revision>
  <dcterms:created xsi:type="dcterms:W3CDTF">2004-04-23T11:37:50Z</dcterms:created>
  <dcterms:modified xsi:type="dcterms:W3CDTF">2014-01-30T19:32:02Z</dcterms:modified>
</cp:coreProperties>
</file>