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6"/>
  </p:notesMasterIdLst>
  <p:handoutMasterIdLst>
    <p:handoutMasterId r:id="rId17"/>
  </p:handoutMasterIdLst>
  <p:sldIdLst>
    <p:sldId id="382" r:id="rId2"/>
    <p:sldId id="384" r:id="rId3"/>
    <p:sldId id="385" r:id="rId4"/>
    <p:sldId id="386" r:id="rId5"/>
    <p:sldId id="387" r:id="rId6"/>
    <p:sldId id="388" r:id="rId7"/>
    <p:sldId id="389" r:id="rId8"/>
    <p:sldId id="390" r:id="rId9"/>
    <p:sldId id="391" r:id="rId10"/>
    <p:sldId id="392" r:id="rId11"/>
    <p:sldId id="393" r:id="rId12"/>
    <p:sldId id="394" r:id="rId13"/>
    <p:sldId id="396" r:id="rId14"/>
    <p:sldId id="365" r:id="rId15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66"/>
    <a:srgbClr val="D60093"/>
    <a:srgbClr val="FF0000"/>
    <a:srgbClr val="FFFF00"/>
    <a:srgbClr val="FF9900"/>
    <a:srgbClr val="000000"/>
    <a:srgbClr val="FF99FF"/>
    <a:srgbClr val="CC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840" autoAdjust="0"/>
    <p:restoredTop sz="93310" autoAdjust="0"/>
  </p:normalViewPr>
  <p:slideViewPr>
    <p:cSldViewPr>
      <p:cViewPr varScale="1">
        <p:scale>
          <a:sx n="69" d="100"/>
          <a:sy n="69" d="100"/>
        </p:scale>
        <p:origin x="-34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/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/>
          </a:p>
        </p:txBody>
      </p:sp>
      <p:sp>
        <p:nvSpPr>
          <p:cNvPr id="232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/>
          </a:p>
        </p:txBody>
      </p:sp>
      <p:sp>
        <p:nvSpPr>
          <p:cNvPr id="232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727647-D3A9-47EA-AFD2-E432D4AFE603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/>
          </a:p>
        </p:txBody>
      </p:sp>
      <p:sp>
        <p:nvSpPr>
          <p:cNvPr id="2293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9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229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/>
          </a:p>
        </p:txBody>
      </p:sp>
      <p:sp>
        <p:nvSpPr>
          <p:cNvPr id="229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AF0FCF-C1F0-4C6D-992A-95EEA9F118F8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4813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00006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3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33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8134" name="Group 6"/>
          <p:cNvGrpSpPr>
            <a:grpSpLocks/>
          </p:cNvGrpSpPr>
          <p:nvPr/>
        </p:nvGrpSpPr>
        <p:grpSpPr bwMode="auto">
          <a:xfrm>
            <a:off x="-1588" y="6308725"/>
            <a:ext cx="7845426" cy="576263"/>
            <a:chOff x="0" y="3792"/>
            <a:chExt cx="4942" cy="536"/>
          </a:xfrm>
        </p:grpSpPr>
        <p:sp>
          <p:nvSpPr>
            <p:cNvPr id="4813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3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4813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14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43" name="Group 15"/>
          <p:cNvGrpSpPr>
            <a:grpSpLocks/>
          </p:cNvGrpSpPr>
          <p:nvPr/>
        </p:nvGrpSpPr>
        <p:grpSpPr bwMode="auto">
          <a:xfrm>
            <a:off x="627063" y="6381750"/>
            <a:ext cx="5684837" cy="488950"/>
            <a:chOff x="395" y="3793"/>
            <a:chExt cx="3581" cy="535"/>
          </a:xfrm>
        </p:grpSpPr>
        <p:sp>
          <p:nvSpPr>
            <p:cNvPr id="48144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5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6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7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8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9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5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765175"/>
          </a:xfrm>
        </p:spPr>
        <p:txBody>
          <a:bodyPr/>
          <a:lstStyle>
            <a:lvl1pPr>
              <a:defRPr sz="3600" b="1">
                <a:solidFill>
                  <a:srgbClr val="FFFF00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4815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0825" y="836613"/>
            <a:ext cx="8713788" cy="5256212"/>
          </a:xfrm>
        </p:spPr>
        <p:txBody>
          <a:bodyPr/>
          <a:lstStyle>
            <a:lvl1pPr marL="0" indent="0">
              <a:buFontTx/>
              <a:buNone/>
              <a:defRPr sz="2800"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48154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431800" y="6308725"/>
            <a:ext cx="3563938" cy="549275"/>
          </a:xfrm>
        </p:spPr>
        <p:txBody>
          <a:bodyPr/>
          <a:lstStyle>
            <a:lvl1pPr>
              <a:defRPr sz="36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defRPr>
            </a:lvl1pPr>
          </a:lstStyle>
          <a:p>
            <a:r>
              <a:rPr lang="en-AU"/>
              <a:t>The Judges of Israel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643BD-66AB-4BDE-B769-6309E16EF3FB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7A700-7AD2-46FB-8B25-E38D71D198DC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F942E-3F5B-4DAF-B5A1-BA95DA5864F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96D97-FE60-4AB7-B597-F5FDD37FB8EF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87E6AF-FCCB-4E5D-A177-A29D3FD2A7A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128139-9EC1-4E68-9BD9-01F675B17B8E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46DEBD-47EB-4D9F-A33C-4EEFBF02CFD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61DB94-D9CA-40D4-8CDC-21F541E75351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88703C-DD34-4C34-AFCE-17A7FF8234EF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7D7992-9669-4B75-8021-C11FB374246A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710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0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7110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711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711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711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11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712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2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47127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712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endParaRPr lang="en-AU"/>
          </a:p>
        </p:txBody>
      </p:sp>
      <p:sp>
        <p:nvSpPr>
          <p:cNvPr id="4712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endParaRPr lang="en-AU"/>
          </a:p>
        </p:txBody>
      </p:sp>
      <p:sp>
        <p:nvSpPr>
          <p:cNvPr id="4713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fld id="{47965A44-0169-49B7-AD22-DB87AD866C83}" type="slidenum">
              <a:rPr lang="en-AU"/>
              <a:pPr/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68313" y="692274"/>
            <a:ext cx="8135937" cy="29527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spcBef>
                <a:spcPts val="0"/>
              </a:spcBef>
              <a:defRPr/>
            </a:pPr>
            <a:r>
              <a:rPr lang="en-AU" sz="110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Christ in the Judges</a:t>
            </a: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542888" y="3926666"/>
            <a:ext cx="810039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4400" b="1" dirty="0">
                <a:solidFill>
                  <a:srgbClr val="FFFF00"/>
                </a:solidFill>
                <a:latin typeface="Tahoma" charset="0"/>
              </a:rPr>
              <a:t>Study </a:t>
            </a:r>
            <a:r>
              <a:rPr lang="en-AU" sz="4400" b="1" dirty="0" smtClean="0">
                <a:solidFill>
                  <a:srgbClr val="FFFF00"/>
                </a:solidFill>
                <a:latin typeface="Tahoma" charset="0"/>
              </a:rPr>
              <a:t>7 </a:t>
            </a:r>
            <a:r>
              <a:rPr lang="en-AU" sz="4400" b="1" dirty="0">
                <a:solidFill>
                  <a:srgbClr val="FFFF00"/>
                </a:solidFill>
                <a:latin typeface="Tahoma" charset="0"/>
              </a:rPr>
              <a:t>– </a:t>
            </a:r>
            <a:r>
              <a:rPr lang="en-AU" sz="4400" b="1" dirty="0" smtClean="0">
                <a:solidFill>
                  <a:srgbClr val="FFFF00"/>
                </a:solidFill>
                <a:latin typeface="Tahoma" charset="0"/>
              </a:rPr>
              <a:t>“</a:t>
            </a:r>
            <a:r>
              <a:rPr lang="en-US" sz="4400" b="1" dirty="0" err="1" smtClean="0">
                <a:solidFill>
                  <a:srgbClr val="FFFF00"/>
                </a:solidFill>
                <a:latin typeface="Tahoma" charset="0"/>
              </a:rPr>
              <a:t>Jephthah</a:t>
            </a:r>
            <a:r>
              <a:rPr lang="en-US" sz="4400" b="1" dirty="0" smtClean="0">
                <a:solidFill>
                  <a:srgbClr val="FFFF00"/>
                </a:solidFill>
                <a:latin typeface="Tahoma" charset="0"/>
              </a:rPr>
              <a:t> purges the proud tribe of Ephraim”</a:t>
            </a:r>
            <a:endParaRPr lang="en-AU" sz="4400" b="1" dirty="0">
              <a:solidFill>
                <a:srgbClr val="FFFF00"/>
              </a:solidFill>
              <a:latin typeface="Tahoma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765175"/>
            <a:ext cx="8785225" cy="5256213"/>
          </a:xfrm>
        </p:spPr>
        <p:txBody>
          <a:bodyPr/>
          <a:lstStyle/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altLang="zh-CN" sz="3000" dirty="0">
                <a:ea typeface="SimSun" pitchFamily="2" charset="-122"/>
              </a:rPr>
              <a:t>The substitution of the "S" for the "</a:t>
            </a:r>
            <a:r>
              <a:rPr lang="en-US" altLang="zh-CN" sz="3000" dirty="0" err="1">
                <a:ea typeface="SimSun" pitchFamily="2" charset="-122"/>
              </a:rPr>
              <a:t>Sh</a:t>
            </a:r>
            <a:r>
              <a:rPr lang="en-US" altLang="zh-CN" sz="3000" dirty="0">
                <a:ea typeface="SimSun" pitchFamily="2" charset="-122"/>
              </a:rPr>
              <a:t>" sound of Hebrew was an Amorite peculiarity. 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altLang="zh-CN" sz="3000" dirty="0">
                <a:solidFill>
                  <a:srgbClr val="FFFF00"/>
                </a:solidFill>
                <a:ea typeface="SimSun" pitchFamily="2" charset="-122"/>
              </a:rPr>
              <a:t>Shiloh</a:t>
            </a:r>
            <a:r>
              <a:rPr lang="en-US" altLang="zh-CN" sz="3000" dirty="0">
                <a:ea typeface="SimSun" pitchFamily="2" charset="-122"/>
              </a:rPr>
              <a:t> - locals pronounce it </a:t>
            </a:r>
            <a:r>
              <a:rPr lang="en-US" altLang="zh-CN" sz="3000" dirty="0" err="1">
                <a:ea typeface="SimSun" pitchFamily="2" charset="-122"/>
              </a:rPr>
              <a:t>Seilun</a:t>
            </a:r>
            <a:r>
              <a:rPr lang="en-US" altLang="zh-CN" sz="3000" dirty="0">
                <a:ea typeface="SimSun" pitchFamily="2" charset="-122"/>
              </a:rPr>
              <a:t>. 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altLang="zh-CN" sz="3000" dirty="0">
                <a:ea typeface="SimSun" pitchFamily="2" charset="-122"/>
              </a:rPr>
              <a:t>The </a:t>
            </a:r>
            <a:r>
              <a:rPr lang="en-US" altLang="zh-CN" sz="3000" dirty="0">
                <a:solidFill>
                  <a:srgbClr val="FFFF00"/>
                </a:solidFill>
                <a:ea typeface="SimSun" pitchFamily="2" charset="-122"/>
              </a:rPr>
              <a:t>Tell-el-</a:t>
            </a:r>
            <a:r>
              <a:rPr lang="en-US" altLang="zh-CN" sz="3000" dirty="0" err="1">
                <a:solidFill>
                  <a:srgbClr val="FFFF00"/>
                </a:solidFill>
                <a:ea typeface="SimSun" pitchFamily="2" charset="-122"/>
              </a:rPr>
              <a:t>amarna</a:t>
            </a:r>
            <a:r>
              <a:rPr lang="en-US" altLang="zh-CN" sz="3000" dirty="0">
                <a:solidFill>
                  <a:srgbClr val="FFFF00"/>
                </a:solidFill>
                <a:ea typeface="SimSun" pitchFamily="2" charset="-122"/>
              </a:rPr>
              <a:t> Letters</a:t>
            </a:r>
            <a:r>
              <a:rPr lang="en-US" altLang="zh-CN" sz="3000" dirty="0">
                <a:ea typeface="SimSun" pitchFamily="2" charset="-122"/>
              </a:rPr>
              <a:t> show that this was a characteristic of the Amorite tongue. Shiloh appears in the 'Letters' as </a:t>
            </a:r>
            <a:r>
              <a:rPr lang="en-US" altLang="zh-CN" sz="3000" dirty="0" err="1">
                <a:ea typeface="SimSun" pitchFamily="2" charset="-122"/>
              </a:rPr>
              <a:t>Zilu</a:t>
            </a:r>
            <a:r>
              <a:rPr lang="en-US" altLang="zh-CN" sz="3000" dirty="0">
                <a:ea typeface="SimSun" pitchFamily="2" charset="-122"/>
              </a:rPr>
              <a:t>.</a:t>
            </a:r>
            <a:endParaRPr lang="en-AU" altLang="zh-CN" sz="3000" dirty="0">
              <a:ea typeface="SimSun" pitchFamily="2" charset="-122"/>
            </a:endParaRP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altLang="zh-CN" sz="3000" dirty="0">
                <a:solidFill>
                  <a:srgbClr val="99FF99"/>
                </a:solidFill>
                <a:ea typeface="SimSun" pitchFamily="2" charset="-122"/>
              </a:rPr>
              <a:t>Condor says</a:t>
            </a:r>
            <a:r>
              <a:rPr lang="en-US" altLang="zh-CN" sz="3000" dirty="0">
                <a:ea typeface="SimSun" pitchFamily="2" charset="-122"/>
              </a:rPr>
              <a:t> – “This has always presented the difficulty that the "S" is not the proper representative of the Hebrew Shi.” 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altLang="zh-CN" sz="3000" dirty="0">
                <a:ea typeface="SimSun" pitchFamily="2" charset="-122"/>
              </a:rPr>
              <a:t>The majority of </a:t>
            </a:r>
            <a:r>
              <a:rPr lang="en-US" altLang="zh-CN" sz="3000" dirty="0" err="1">
                <a:ea typeface="SimSun" pitchFamily="2" charset="-122"/>
              </a:rPr>
              <a:t>Ephraimites</a:t>
            </a:r>
            <a:r>
              <a:rPr lang="en-US" altLang="zh-CN" sz="3000" dirty="0">
                <a:ea typeface="SimSun" pitchFamily="2" charset="-122"/>
              </a:rPr>
              <a:t> had adopted the speech (and ways) of the Amorites.</a:t>
            </a:r>
            <a:endParaRPr lang="en-AU" sz="3000" dirty="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63500"/>
            <a:ext cx="9144000" cy="765175"/>
          </a:xfrm>
        </p:spPr>
        <p:txBody>
          <a:bodyPr/>
          <a:lstStyle/>
          <a:p>
            <a:r>
              <a:rPr lang="en-US" sz="4400" dirty="0" err="1"/>
              <a:t>Amoritish</a:t>
            </a:r>
            <a:r>
              <a:rPr lang="en-US" sz="4400" dirty="0"/>
              <a:t> </a:t>
            </a:r>
            <a:r>
              <a:rPr lang="en-US" sz="4400" dirty="0" smtClean="0"/>
              <a:t>speech</a:t>
            </a:r>
            <a:endParaRPr lang="en-AU" sz="4400" dirty="0"/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8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981075"/>
            <a:ext cx="4224337" cy="5327650"/>
          </a:xfrm>
          <a:noFill/>
          <a:ln/>
        </p:spPr>
        <p:txBody>
          <a:bodyPr/>
          <a:lstStyle/>
          <a:p>
            <a:pPr marL="533400" indent="-533400">
              <a:buClr>
                <a:srgbClr val="FFFF66"/>
              </a:buClr>
              <a:buFont typeface="Wingdings" pitchFamily="2" charset="2"/>
              <a:buAutoNum type="arabicPeriod" startAt="8"/>
            </a:pPr>
            <a:r>
              <a:rPr lang="en-US" sz="3000" dirty="0" err="1"/>
              <a:t>Jephthah</a:t>
            </a:r>
            <a:r>
              <a:rPr lang="en-US" sz="3000" dirty="0"/>
              <a:t> relinquished his judgeship in his seventh year and </a:t>
            </a:r>
            <a:r>
              <a:rPr lang="en-US" sz="3000" dirty="0" err="1"/>
              <a:t>Ibzan</a:t>
            </a:r>
            <a:r>
              <a:rPr lang="en-US" sz="3000" dirty="0"/>
              <a:t> (“splendid”) succeeded him –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12:7-8</a:t>
            </a:r>
            <a:r>
              <a:rPr lang="en-US" sz="3000" dirty="0"/>
              <a:t>.</a:t>
            </a:r>
            <a:endParaRPr lang="en-AU" sz="3000" dirty="0"/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r>
              <a:rPr lang="en-US" sz="4400" dirty="0" err="1"/>
              <a:t>Jephthah</a:t>
            </a:r>
            <a:r>
              <a:rPr lang="en-US" sz="4400" dirty="0"/>
              <a:t> – Type of Christ</a:t>
            </a:r>
            <a:endParaRPr lang="en-AU" sz="4400" dirty="0"/>
          </a:p>
        </p:txBody>
      </p:sp>
      <p:sp>
        <p:nvSpPr>
          <p:cNvPr id="228356" name="Rectangle 4"/>
          <p:cNvSpPr>
            <a:spLocks noChangeArrowheads="1"/>
          </p:cNvSpPr>
          <p:nvPr/>
        </p:nvSpPr>
        <p:spPr bwMode="auto">
          <a:xfrm>
            <a:off x="4572000" y="981075"/>
            <a:ext cx="4321175" cy="518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>
              <a:spcBef>
                <a:spcPct val="20000"/>
              </a:spcBef>
              <a:buClr>
                <a:srgbClr val="FFFF66"/>
              </a:buClr>
              <a:buFont typeface="Wingdings" pitchFamily="2" charset="2"/>
              <a:buAutoNum type="arabicPeriod" startAt="8"/>
            </a:pPr>
            <a:r>
              <a:rPr lang="en-US" sz="3000" b="1" dirty="0"/>
              <a:t>Christ will “deliver up the kingdom to God” (the Splendid One) at the end of the seventh millennium – </a:t>
            </a:r>
            <a:r>
              <a:rPr lang="en-US" sz="30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1 Cor.15:24</a:t>
            </a:r>
            <a:r>
              <a:rPr lang="en-US" sz="3000" b="1" dirty="0"/>
              <a:t>.</a:t>
            </a:r>
            <a:endParaRPr lang="en-AU" sz="3000" b="1" dirty="0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4" grpId="0" build="p"/>
      <p:bldP spid="22835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908050"/>
            <a:ext cx="4321175" cy="5545138"/>
          </a:xfrm>
        </p:spPr>
        <p:txBody>
          <a:bodyPr/>
          <a:lstStyle/>
          <a:p>
            <a:pPr marL="533400" indent="-533400" algn="ctr">
              <a:lnSpc>
                <a:spcPct val="90000"/>
              </a:lnSpc>
              <a:buClr>
                <a:srgbClr val="FFFF66"/>
              </a:buClr>
              <a:buFont typeface="Wingdings" pitchFamily="2" charset="2"/>
              <a:buNone/>
            </a:pPr>
            <a:r>
              <a:rPr lang="en-US" sz="3200" b="0" dirty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  <a:latin typeface="Arial Black" pitchFamily="34" charset="0"/>
              </a:rPr>
              <a:t>Mortal Heritage</a:t>
            </a:r>
          </a:p>
          <a:p>
            <a:pPr marL="533400" indent="-533400">
              <a:lnSpc>
                <a:spcPct val="90000"/>
              </a:lnSpc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Born in dubious circumstances.</a:t>
            </a:r>
          </a:p>
          <a:p>
            <a:pPr marL="533400" indent="-533400">
              <a:lnSpc>
                <a:spcPct val="90000"/>
              </a:lnSpc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Disinherited by own family and friends.</a:t>
            </a:r>
          </a:p>
          <a:p>
            <a:pPr marL="533400" indent="-533400">
              <a:lnSpc>
                <a:spcPct val="90000"/>
              </a:lnSpc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Banished and hated.</a:t>
            </a:r>
          </a:p>
          <a:p>
            <a:pPr marL="533400" indent="-533400">
              <a:lnSpc>
                <a:spcPct val="90000"/>
              </a:lnSpc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Paid the ultimate sacrifice.</a:t>
            </a:r>
          </a:p>
          <a:p>
            <a:pPr marL="533400" indent="-533400">
              <a:lnSpc>
                <a:spcPct val="90000"/>
              </a:lnSpc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No earthly inheritance.</a:t>
            </a:r>
          </a:p>
          <a:p>
            <a:pPr marL="533400" indent="-533400">
              <a:lnSpc>
                <a:spcPct val="90000"/>
              </a:lnSpc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Died – family line extinct.</a:t>
            </a:r>
            <a:endParaRPr lang="en-AU" dirty="0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r>
              <a:rPr lang="en-US" sz="4400" dirty="0" err="1"/>
              <a:t>Jephthah’s</a:t>
            </a:r>
            <a:r>
              <a:rPr lang="en-US" sz="4400" dirty="0"/>
              <a:t> </a:t>
            </a:r>
            <a:r>
              <a:rPr lang="en-US" sz="4400" dirty="0" smtClean="0"/>
              <a:t>destiny</a:t>
            </a:r>
            <a:endParaRPr lang="en-AU" sz="4400" dirty="0"/>
          </a:p>
        </p:txBody>
      </p:sp>
      <p:sp>
        <p:nvSpPr>
          <p:cNvPr id="209924" name="Rectangle 4"/>
          <p:cNvSpPr>
            <a:spLocks noChangeArrowheads="1"/>
          </p:cNvSpPr>
          <p:nvPr/>
        </p:nvSpPr>
        <p:spPr bwMode="auto">
          <a:xfrm>
            <a:off x="4572000" y="920750"/>
            <a:ext cx="4464050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 algn="ctr">
              <a:lnSpc>
                <a:spcPct val="90000"/>
              </a:lnSpc>
              <a:spcBef>
                <a:spcPct val="20000"/>
              </a:spcBef>
              <a:buClr>
                <a:srgbClr val="FFFF66"/>
              </a:buClr>
              <a:buFont typeface="Wingdings" pitchFamily="2" charset="2"/>
              <a:buNone/>
            </a:pP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latin typeface="Arial Black" pitchFamily="34" charset="0"/>
              </a:rPr>
              <a:t>Spiritual Heritage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2800" b="1" dirty="0"/>
              <a:t>Awaits resurrection – ‘Born’ incorruptible.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2800" b="1" dirty="0"/>
              <a:t>Will inherit life eternal.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2800" b="1" dirty="0"/>
              <a:t>Glory and </a:t>
            </a:r>
            <a:r>
              <a:rPr lang="en-US" sz="2800" b="1" dirty="0" err="1"/>
              <a:t>honour</a:t>
            </a:r>
            <a:r>
              <a:rPr lang="en-US" sz="2800" b="1" dirty="0"/>
              <a:t>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2800" b="1" dirty="0"/>
              <a:t>Will reap the fruit of sacrifice.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2800" b="1" dirty="0"/>
              <a:t>Eternal inheritance in Kingdom.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2800" b="1" dirty="0"/>
              <a:t>Forever with his daughter and ‘family’.</a:t>
            </a:r>
            <a:endParaRPr lang="en-AU" sz="2800" b="1" dirty="0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2" grpId="0" uiExpand="1" build="p"/>
      <p:bldP spid="209924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765175"/>
            <a:ext cx="9144000" cy="5256213"/>
          </a:xfrm>
        </p:spPr>
        <p:txBody>
          <a:bodyPr/>
          <a:lstStyle/>
          <a:p>
            <a:pPr marL="533400" indent="-533400" algn="ctr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</a:pPr>
            <a:r>
              <a:rPr lang="en-AU" sz="4400" dirty="0">
                <a:solidFill>
                  <a:srgbClr val="00FF00"/>
                </a:solidFill>
                <a:latin typeface="Bookman Old Style" pitchFamily="18" charset="0"/>
              </a:rPr>
              <a:t>The true Messiah now appears,</a:t>
            </a:r>
          </a:p>
          <a:p>
            <a:pPr marL="533400" indent="-533400" algn="ctr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</a:pPr>
            <a:r>
              <a:rPr lang="en-AU" sz="4400" dirty="0">
                <a:solidFill>
                  <a:srgbClr val="00FF00"/>
                </a:solidFill>
                <a:latin typeface="Bookman Old Style" pitchFamily="18" charset="0"/>
              </a:rPr>
              <a:t>The types are all withdrawn; </a:t>
            </a:r>
          </a:p>
          <a:p>
            <a:pPr marL="533400" indent="-533400" algn="ctr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</a:pPr>
            <a:r>
              <a:rPr lang="en-AU" sz="4400" dirty="0">
                <a:solidFill>
                  <a:srgbClr val="00FF00"/>
                </a:solidFill>
                <a:latin typeface="Bookman Old Style" pitchFamily="18" charset="0"/>
              </a:rPr>
              <a:t>So fly the shadows and the stars</a:t>
            </a:r>
          </a:p>
          <a:p>
            <a:pPr marL="533400" indent="-533400" algn="ctr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</a:pPr>
            <a:r>
              <a:rPr lang="en-AU" sz="4400" dirty="0">
                <a:solidFill>
                  <a:srgbClr val="00FF00"/>
                </a:solidFill>
                <a:latin typeface="Bookman Old Style" pitchFamily="18" charset="0"/>
              </a:rPr>
              <a:t>Before the rising dawn. </a:t>
            </a:r>
          </a:p>
        </p:txBody>
      </p:sp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765175"/>
            <a:ext cx="8785225" cy="5256213"/>
          </a:xfrm>
        </p:spPr>
        <p:txBody>
          <a:bodyPr/>
          <a:lstStyle/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endParaRPr lang="en-US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7560"/>
            <a:ext cx="9145588" cy="668338"/>
          </a:xfrm>
        </p:spPr>
        <p:txBody>
          <a:bodyPr/>
          <a:lstStyle/>
          <a:p>
            <a:r>
              <a:rPr lang="en-US" sz="4400" dirty="0"/>
              <a:t>The </a:t>
            </a:r>
            <a:r>
              <a:rPr lang="en-US" sz="4400" dirty="0" smtClean="0"/>
              <a:t>deliverance </a:t>
            </a:r>
            <a:r>
              <a:rPr lang="en-US" sz="4400" dirty="0"/>
              <a:t>of Jacob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2413" y="765175"/>
            <a:ext cx="8891587" cy="2232025"/>
          </a:xfrm>
        </p:spPr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dirty="0"/>
              <a:t>There are two stages to the deliverance of Jacob: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dirty="0"/>
              <a:t>Christ will </a:t>
            </a:r>
            <a:r>
              <a:rPr lang="en-US" dirty="0">
                <a:solidFill>
                  <a:srgbClr val="FFFF00"/>
                </a:solidFill>
              </a:rPr>
              <a:t>“save the tents of Judah”</a:t>
            </a:r>
            <a:r>
              <a:rPr lang="en-US" dirty="0"/>
              <a:t> first immediately after Armageddon –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Zech. 12:7</a:t>
            </a:r>
            <a:r>
              <a:rPr lang="en-US" dirty="0"/>
              <a:t>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dirty="0"/>
              <a:t>Elijah will lead the </a:t>
            </a:r>
            <a:r>
              <a:rPr lang="en-US" dirty="0">
                <a:solidFill>
                  <a:srgbClr val="00FF00"/>
                </a:solidFill>
              </a:rPr>
              <a:t>Second Exodus</a:t>
            </a:r>
            <a:r>
              <a:rPr lang="en-US" dirty="0"/>
              <a:t> for 40 years to recover all Jews outside the Land –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Ezek. 20</a:t>
            </a:r>
            <a:r>
              <a:rPr lang="en-US" dirty="0"/>
              <a:t>.</a:t>
            </a:r>
          </a:p>
        </p:txBody>
      </p:sp>
      <p:sp>
        <p:nvSpPr>
          <p:cNvPr id="233476" name="Rectangle 4"/>
          <p:cNvSpPr>
            <a:spLocks noChangeArrowheads="1"/>
          </p:cNvSpPr>
          <p:nvPr/>
        </p:nvSpPr>
        <p:spPr bwMode="auto">
          <a:xfrm>
            <a:off x="323850" y="4724400"/>
            <a:ext cx="8496300" cy="100965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AU" sz="2800" dirty="0">
                <a:ln>
                  <a:solidFill>
                    <a:schemeClr val="bg2"/>
                  </a:solidFill>
                </a:ln>
                <a:solidFill>
                  <a:schemeClr val="bg1"/>
                </a:solidFill>
                <a:latin typeface="Arial Black" pitchFamily="34" charset="0"/>
              </a:rPr>
              <a:t>The Second Exodus of Israel</a:t>
            </a:r>
          </a:p>
        </p:txBody>
      </p:sp>
      <p:sp>
        <p:nvSpPr>
          <p:cNvPr id="233477" name="Text Box 5"/>
          <p:cNvSpPr txBox="1">
            <a:spLocks noChangeArrowheads="1"/>
          </p:cNvSpPr>
          <p:nvPr/>
        </p:nvSpPr>
        <p:spPr bwMode="auto">
          <a:xfrm>
            <a:off x="3681413" y="5700713"/>
            <a:ext cx="16113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AU" sz="2800" b="1" dirty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40 years</a:t>
            </a:r>
          </a:p>
        </p:txBody>
      </p:sp>
      <p:sp>
        <p:nvSpPr>
          <p:cNvPr id="233478" name="Rectangle 6"/>
          <p:cNvSpPr>
            <a:spLocks noChangeArrowheads="1"/>
          </p:cNvSpPr>
          <p:nvPr/>
        </p:nvSpPr>
        <p:spPr bwMode="auto">
          <a:xfrm>
            <a:off x="827088" y="3213100"/>
            <a:ext cx="2520950" cy="1008063"/>
          </a:xfrm>
          <a:prstGeom prst="rect">
            <a:avLst/>
          </a:prstGeom>
          <a:solidFill>
            <a:srgbClr val="00FFFF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AU" sz="2800" dirty="0">
                <a:ln>
                  <a:solidFill>
                    <a:schemeClr val="bg2"/>
                  </a:solidFill>
                </a:ln>
                <a:solidFill>
                  <a:schemeClr val="bg1"/>
                </a:solidFill>
                <a:latin typeface="Arial Black" pitchFamily="34" charset="0"/>
              </a:rPr>
              <a:t>Judah saved</a:t>
            </a:r>
          </a:p>
        </p:txBody>
      </p:sp>
      <p:sp>
        <p:nvSpPr>
          <p:cNvPr id="233479" name="AutoShape 7"/>
          <p:cNvSpPr>
            <a:spLocks noChangeArrowheads="1"/>
          </p:cNvSpPr>
          <p:nvPr/>
        </p:nvSpPr>
        <p:spPr bwMode="auto">
          <a:xfrm rot="-27729119">
            <a:off x="62707" y="3906043"/>
            <a:ext cx="1530350" cy="1008063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50000">
                <a:srgbClr val="FF0000"/>
              </a:gs>
              <a:gs pos="100000">
                <a:srgbClr val="FFFF00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kumimoji="1" lang="en-US" sz="2400">
              <a:latin typeface="Times New Roman" pitchFamily="18" charset="0"/>
            </a:endParaRPr>
          </a:p>
        </p:txBody>
      </p:sp>
      <p:sp>
        <p:nvSpPr>
          <p:cNvPr id="233480" name="Text Box 8"/>
          <p:cNvSpPr txBox="1">
            <a:spLocks noChangeArrowheads="1"/>
          </p:cNvSpPr>
          <p:nvPr/>
        </p:nvSpPr>
        <p:spPr bwMode="auto">
          <a:xfrm>
            <a:off x="1281113" y="4221163"/>
            <a:ext cx="2327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AU" sz="2400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Armageddon</a:t>
            </a:r>
          </a:p>
        </p:txBody>
      </p:sp>
      <p:sp>
        <p:nvSpPr>
          <p:cNvPr id="233481" name="Text Box 9"/>
          <p:cNvSpPr txBox="1">
            <a:spLocks noChangeArrowheads="1"/>
          </p:cNvSpPr>
          <p:nvPr/>
        </p:nvSpPr>
        <p:spPr bwMode="auto">
          <a:xfrm>
            <a:off x="3348038" y="3068638"/>
            <a:ext cx="1879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AU" sz="3200">
                <a:solidFill>
                  <a:srgbClr val="00FF00"/>
                </a:solidFill>
                <a:latin typeface="Arial Black" pitchFamily="34" charset="0"/>
              </a:rPr>
              <a:t>Stage 1</a:t>
            </a:r>
          </a:p>
        </p:txBody>
      </p:sp>
      <p:sp>
        <p:nvSpPr>
          <p:cNvPr id="233482" name="Text Box 10"/>
          <p:cNvSpPr txBox="1">
            <a:spLocks noChangeArrowheads="1"/>
          </p:cNvSpPr>
          <p:nvPr/>
        </p:nvSpPr>
        <p:spPr bwMode="auto">
          <a:xfrm>
            <a:off x="6940550" y="4149725"/>
            <a:ext cx="187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AU" sz="3200">
                <a:solidFill>
                  <a:srgbClr val="00FF00"/>
                </a:solidFill>
                <a:latin typeface="Arial Black" pitchFamily="34" charset="0"/>
              </a:rPr>
              <a:t>Stage 2</a:t>
            </a:r>
          </a:p>
        </p:txBody>
      </p:sp>
      <p:sp>
        <p:nvSpPr>
          <p:cNvPr id="12" name="Rectangle 11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484313"/>
            <a:ext cx="3313113" cy="4897437"/>
          </a:xfrm>
        </p:spPr>
        <p:txBody>
          <a:bodyPr/>
          <a:lstStyle/>
          <a:p>
            <a:pPr>
              <a:buClr>
                <a:srgbClr val="FFFF66"/>
              </a:buClr>
              <a:buFont typeface="Wingdings" pitchFamily="2" charset="2"/>
              <a:buNone/>
            </a:pP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V.29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</a:rPr>
              <a:t> </a:t>
            </a:r>
            <a:r>
              <a:rPr lang="en-US" dirty="0"/>
              <a:t>– </a:t>
            </a:r>
            <a:r>
              <a:rPr lang="en-US" dirty="0" err="1"/>
              <a:t>Jephthah</a:t>
            </a:r>
            <a:r>
              <a:rPr lang="en-US" dirty="0"/>
              <a:t> advances against </a:t>
            </a:r>
            <a:r>
              <a:rPr lang="en-US" dirty="0" err="1"/>
              <a:t>Ammon</a:t>
            </a:r>
            <a:r>
              <a:rPr lang="en-US" dirty="0"/>
              <a:t> (Gog).</a:t>
            </a:r>
          </a:p>
          <a:p>
            <a:pPr>
              <a:buClr>
                <a:srgbClr val="FFFF66"/>
              </a:buClr>
              <a:buFont typeface="Wingdings" pitchFamily="2" charset="2"/>
              <a:buNone/>
            </a:pP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V.32-33 </a:t>
            </a:r>
            <a:r>
              <a:rPr lang="en-US" dirty="0"/>
              <a:t>– The Ammonites defeated (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Ezek. 38:18-23</a:t>
            </a:r>
            <a:r>
              <a:rPr lang="en-US" dirty="0"/>
              <a:t>).</a:t>
            </a:r>
          </a:p>
          <a:p>
            <a:pPr>
              <a:buClr>
                <a:srgbClr val="FFFF66"/>
              </a:buClr>
              <a:buFont typeface="Wingdings" pitchFamily="2" charset="2"/>
              <a:buNone/>
            </a:pP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V.34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– 12:6 </a:t>
            </a:r>
            <a:r>
              <a:rPr lang="en-US" dirty="0"/>
              <a:t>– </a:t>
            </a:r>
            <a:r>
              <a:rPr lang="en-US" dirty="0" err="1">
                <a:solidFill>
                  <a:srgbClr val="00FF00"/>
                </a:solidFill>
              </a:rPr>
              <a:t>Jephthah</a:t>
            </a:r>
            <a:r>
              <a:rPr lang="en-US" dirty="0">
                <a:solidFill>
                  <a:srgbClr val="00FF00"/>
                </a:solidFill>
              </a:rPr>
              <a:t> purges two ‘houses’</a:t>
            </a:r>
            <a:r>
              <a:rPr lang="en-US" dirty="0"/>
              <a:t>.</a:t>
            </a:r>
            <a:endParaRPr lang="en-AU" dirty="0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3563938" cy="1628775"/>
          </a:xfrm>
        </p:spPr>
        <p:txBody>
          <a:bodyPr/>
          <a:lstStyle/>
          <a:p>
            <a:r>
              <a:rPr lang="en-US"/>
              <a:t>Victory over the Ammonites</a:t>
            </a:r>
            <a:endParaRPr lang="en-AU"/>
          </a:p>
        </p:txBody>
      </p:sp>
      <p:pic>
        <p:nvPicPr>
          <p:cNvPr id="229380" name="Picture 4" descr="Jephthah m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7263" y="0"/>
            <a:ext cx="5646737" cy="6858000"/>
          </a:xfrm>
          <a:prstGeom prst="rect">
            <a:avLst/>
          </a:prstGeom>
          <a:noFill/>
        </p:spPr>
      </p:pic>
      <p:sp>
        <p:nvSpPr>
          <p:cNvPr id="229382" name="Freeform 6"/>
          <p:cNvSpPr>
            <a:spLocks/>
          </p:cNvSpPr>
          <p:nvPr/>
        </p:nvSpPr>
        <p:spPr bwMode="auto">
          <a:xfrm>
            <a:off x="7164388" y="2205038"/>
            <a:ext cx="1584325" cy="936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81" y="227"/>
              </a:cxn>
              <a:cxn ang="0">
                <a:pos x="454" y="453"/>
              </a:cxn>
              <a:cxn ang="0">
                <a:pos x="771" y="544"/>
              </a:cxn>
              <a:cxn ang="0">
                <a:pos x="998" y="590"/>
              </a:cxn>
            </a:cxnLst>
            <a:rect l="0" t="0" r="r" b="b"/>
            <a:pathLst>
              <a:path w="998" h="590">
                <a:moveTo>
                  <a:pt x="0" y="0"/>
                </a:moveTo>
                <a:cubicBezTo>
                  <a:pt x="52" y="76"/>
                  <a:pt x="105" y="152"/>
                  <a:pt x="181" y="227"/>
                </a:cubicBezTo>
                <a:cubicBezTo>
                  <a:pt x="257" y="302"/>
                  <a:pt x="356" y="400"/>
                  <a:pt x="454" y="453"/>
                </a:cubicBezTo>
                <a:cubicBezTo>
                  <a:pt x="552" y="506"/>
                  <a:pt x="680" y="521"/>
                  <a:pt x="771" y="544"/>
                </a:cubicBezTo>
                <a:cubicBezTo>
                  <a:pt x="862" y="567"/>
                  <a:pt x="930" y="578"/>
                  <a:pt x="998" y="590"/>
                </a:cubicBezTo>
              </a:path>
            </a:pathLst>
          </a:custGeom>
          <a:noFill/>
          <a:ln w="152400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9383" name="AutoShape 7"/>
          <p:cNvSpPr>
            <a:spLocks noChangeArrowheads="1"/>
          </p:cNvSpPr>
          <p:nvPr/>
        </p:nvSpPr>
        <p:spPr bwMode="auto">
          <a:xfrm rot="-681721">
            <a:off x="7812088" y="2492375"/>
            <a:ext cx="1368425" cy="1368425"/>
          </a:xfrm>
          <a:prstGeom prst="irregularSeal2">
            <a:avLst/>
          </a:prstGeom>
          <a:gradFill rotWithShape="1">
            <a:gsLst>
              <a:gs pos="0">
                <a:srgbClr val="FFFF00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85" name="Freeform 9"/>
          <p:cNvSpPr>
            <a:spLocks/>
          </p:cNvSpPr>
          <p:nvPr/>
        </p:nvSpPr>
        <p:spPr bwMode="auto">
          <a:xfrm>
            <a:off x="7092950" y="2276475"/>
            <a:ext cx="1655763" cy="1584325"/>
          </a:xfrm>
          <a:custGeom>
            <a:avLst/>
            <a:gdLst/>
            <a:ahLst/>
            <a:cxnLst>
              <a:cxn ang="0">
                <a:pos x="1043" y="998"/>
              </a:cxn>
              <a:cxn ang="0">
                <a:pos x="499" y="726"/>
              </a:cxn>
              <a:cxn ang="0">
                <a:pos x="272" y="499"/>
              </a:cxn>
              <a:cxn ang="0">
                <a:pos x="90" y="227"/>
              </a:cxn>
              <a:cxn ang="0">
                <a:pos x="0" y="0"/>
              </a:cxn>
            </a:cxnLst>
            <a:rect l="0" t="0" r="r" b="b"/>
            <a:pathLst>
              <a:path w="1043" h="998">
                <a:moveTo>
                  <a:pt x="1043" y="998"/>
                </a:moveTo>
                <a:cubicBezTo>
                  <a:pt x="835" y="903"/>
                  <a:pt x="627" y="809"/>
                  <a:pt x="499" y="726"/>
                </a:cubicBezTo>
                <a:cubicBezTo>
                  <a:pt x="371" y="643"/>
                  <a:pt x="340" y="582"/>
                  <a:pt x="272" y="499"/>
                </a:cubicBezTo>
                <a:cubicBezTo>
                  <a:pt x="204" y="416"/>
                  <a:pt x="135" y="310"/>
                  <a:pt x="90" y="227"/>
                </a:cubicBezTo>
                <a:cubicBezTo>
                  <a:pt x="45" y="144"/>
                  <a:pt x="22" y="72"/>
                  <a:pt x="0" y="0"/>
                </a:cubicBezTo>
              </a:path>
            </a:pathLst>
          </a:custGeom>
          <a:noFill/>
          <a:ln w="152400">
            <a:solidFill>
              <a:schemeClr val="bg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9386" name="Freeform 10"/>
          <p:cNvSpPr>
            <a:spLocks/>
          </p:cNvSpPr>
          <p:nvPr/>
        </p:nvSpPr>
        <p:spPr bwMode="auto">
          <a:xfrm>
            <a:off x="5219700" y="2205038"/>
            <a:ext cx="1728788" cy="1152525"/>
          </a:xfrm>
          <a:custGeom>
            <a:avLst/>
            <a:gdLst/>
            <a:ahLst/>
            <a:cxnLst>
              <a:cxn ang="0">
                <a:pos x="1089" y="0"/>
              </a:cxn>
              <a:cxn ang="0">
                <a:pos x="953" y="317"/>
              </a:cxn>
              <a:cxn ang="0">
                <a:pos x="635" y="590"/>
              </a:cxn>
              <a:cxn ang="0">
                <a:pos x="0" y="726"/>
              </a:cxn>
            </a:cxnLst>
            <a:rect l="0" t="0" r="r" b="b"/>
            <a:pathLst>
              <a:path w="1089" h="726">
                <a:moveTo>
                  <a:pt x="1089" y="0"/>
                </a:moveTo>
                <a:cubicBezTo>
                  <a:pt x="1059" y="109"/>
                  <a:pt x="1029" y="219"/>
                  <a:pt x="953" y="317"/>
                </a:cubicBezTo>
                <a:cubicBezTo>
                  <a:pt x="877" y="415"/>
                  <a:pt x="794" y="522"/>
                  <a:pt x="635" y="590"/>
                </a:cubicBezTo>
                <a:cubicBezTo>
                  <a:pt x="476" y="658"/>
                  <a:pt x="106" y="703"/>
                  <a:pt x="0" y="726"/>
                </a:cubicBezTo>
              </a:path>
            </a:pathLst>
          </a:custGeom>
          <a:noFill/>
          <a:ln w="152400" cap="flat" cmpd="sng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>
            <a:spLocks noGrp="1" noChangeArrowheads="1"/>
          </p:cNvSpPr>
          <p:nvPr/>
        </p:nvSpPr>
        <p:spPr bwMode="auto">
          <a:xfrm>
            <a:off x="1" y="6365877"/>
            <a:ext cx="341987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293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9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0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25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"/>
                                            </p:cond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2000"/>
                                        <p:tgtEl>
                                          <p:spTgt spid="2293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9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000"/>
                                        <p:tgtEl>
                                          <p:spTgt spid="229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78" grpId="0" build="p"/>
      <p:bldP spid="229382" grpId="0" animBg="1"/>
      <p:bldP spid="229383" grpId="0" animBg="1"/>
      <p:bldP spid="229383" grpId="1" animBg="1"/>
      <p:bldP spid="229385" grpId="0" animBg="1"/>
      <p:bldP spid="2293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8032" y="116632"/>
            <a:ext cx="8532440" cy="1439863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AU" sz="4400" dirty="0"/>
              <a:t>Israel and Judah in the Prophetic Scriptures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50" y="1483443"/>
            <a:ext cx="8785225" cy="4484687"/>
          </a:xfrm>
        </p:spPr>
        <p:txBody>
          <a:bodyPr/>
          <a:lstStyle/>
          <a:p>
            <a:pPr marL="720725" indent="-720725">
              <a:spcBef>
                <a:spcPct val="0"/>
              </a:spcBef>
              <a:spcAft>
                <a:spcPct val="500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600" dirty="0">
                <a:solidFill>
                  <a:srgbClr val="00FF00"/>
                </a:solidFill>
              </a:rPr>
              <a:t>‘Israel’, ‘Ephraim’ </a:t>
            </a:r>
            <a:r>
              <a:rPr lang="en-AU" sz="3600" dirty="0"/>
              <a:t>and</a:t>
            </a:r>
            <a:r>
              <a:rPr lang="en-AU" sz="3600" dirty="0">
                <a:solidFill>
                  <a:srgbClr val="00FF00"/>
                </a:solidFill>
              </a:rPr>
              <a:t> ‘the remnant of Jacob’</a:t>
            </a:r>
            <a:r>
              <a:rPr lang="en-AU" sz="3600" dirty="0"/>
              <a:t> – Refers to scattered Jewry worldwide – </a:t>
            </a:r>
            <a:r>
              <a:rPr lang="en-AU" sz="36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Zech. 9:13; Ezek. 20:27, 30, 39; Mic. 5:7-8</a:t>
            </a:r>
            <a:r>
              <a:rPr lang="en-AU" sz="3600" dirty="0"/>
              <a:t>.</a:t>
            </a:r>
          </a:p>
          <a:p>
            <a:pPr marL="720725" indent="-720725">
              <a:spcBef>
                <a:spcPct val="0"/>
              </a:spcBef>
              <a:spcAft>
                <a:spcPct val="500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600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</a:rPr>
              <a:t>‘Judah’</a:t>
            </a:r>
            <a:r>
              <a:rPr lang="en-AU" sz="36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AU" sz="3600" dirty="0"/>
              <a:t>– Refers to the Jews in the Land at Christ’s return –</a:t>
            </a:r>
            <a:r>
              <a:rPr lang="en-AU" sz="3600" dirty="0">
                <a:solidFill>
                  <a:srgbClr val="FF0000"/>
                </a:solidFill>
              </a:rPr>
              <a:t> </a:t>
            </a:r>
            <a:r>
              <a:rPr lang="en-AU" sz="36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Zech. 12:7</a:t>
            </a:r>
            <a:r>
              <a:rPr lang="en-AU" sz="3600" dirty="0"/>
              <a:t>.</a:t>
            </a: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8" y="5229200"/>
            <a:ext cx="82809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Impact" pitchFamily="34" charset="0"/>
              </a:rPr>
              <a:t>Where the people in the Land are the subject, not the land itself</a:t>
            </a:r>
            <a:endParaRPr lang="en-US" sz="3200" dirty="0">
              <a:solidFill>
                <a:srgbClr val="FFFF00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08050"/>
            <a:ext cx="8713788" cy="5113338"/>
          </a:xfrm>
        </p:spPr>
        <p:txBody>
          <a:bodyPr/>
          <a:lstStyle/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600" dirty="0"/>
              <a:t>Where Israel crossed into the Land – </a:t>
            </a:r>
            <a:r>
              <a:rPr lang="en-US" sz="36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Josh. 3:14-17</a:t>
            </a:r>
            <a:r>
              <a:rPr lang="en-US" sz="3600" dirty="0"/>
              <a:t>.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600" dirty="0"/>
              <a:t>In the vicinity where John the Baptist </a:t>
            </a:r>
            <a:r>
              <a:rPr lang="en-US" sz="3600" dirty="0" err="1"/>
              <a:t>baptised</a:t>
            </a:r>
            <a:r>
              <a:rPr lang="en-US" sz="3600" dirty="0"/>
              <a:t> – </a:t>
            </a:r>
            <a:r>
              <a:rPr lang="en-US" sz="36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John 1:28</a:t>
            </a:r>
            <a:r>
              <a:rPr lang="en-US" sz="3600" dirty="0"/>
              <a:t>.</a:t>
            </a:r>
          </a:p>
          <a:p>
            <a:pPr marL="533400" indent="-533400" algn="ctr">
              <a:spcBef>
                <a:spcPct val="75000"/>
              </a:spcBef>
              <a:buClr>
                <a:srgbClr val="FFFF66"/>
              </a:buClr>
              <a:buFont typeface="Wingdings" pitchFamily="2" charset="2"/>
              <a:buNone/>
            </a:pPr>
            <a:r>
              <a:rPr lang="en-US" sz="4400" b="0" dirty="0">
                <a:solidFill>
                  <a:srgbClr val="00FF00"/>
                </a:solidFill>
                <a:latin typeface="Arial Black" pitchFamily="34" charset="0"/>
              </a:rPr>
              <a:t>Represents Baptism</a:t>
            </a:r>
            <a:endParaRPr lang="en-AU" sz="4400" b="0" dirty="0">
              <a:solidFill>
                <a:srgbClr val="00FF00"/>
              </a:solidFill>
              <a:latin typeface="Arial Black" pitchFamily="34" charset="0"/>
            </a:endParaRP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42875"/>
            <a:ext cx="9144000" cy="765175"/>
          </a:xfrm>
        </p:spPr>
        <p:txBody>
          <a:bodyPr/>
          <a:lstStyle/>
          <a:p>
            <a:r>
              <a:rPr lang="en-US" sz="4400" dirty="0"/>
              <a:t>The </a:t>
            </a:r>
            <a:r>
              <a:rPr lang="en-US" sz="4400" dirty="0" smtClean="0"/>
              <a:t>fords </a:t>
            </a:r>
            <a:r>
              <a:rPr lang="en-US" sz="4400" dirty="0"/>
              <a:t>of Jordan</a:t>
            </a:r>
            <a:endParaRPr lang="en-AU" sz="4400" dirty="0"/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981075"/>
            <a:ext cx="4224337" cy="5327650"/>
          </a:xfrm>
          <a:noFill/>
          <a:ln/>
        </p:spPr>
        <p:txBody>
          <a:bodyPr/>
          <a:lstStyle/>
          <a:p>
            <a:pPr marL="533400" indent="-533400">
              <a:buClr>
                <a:srgbClr val="FFFF66"/>
              </a:buClr>
              <a:buFont typeface="Wingdings" pitchFamily="2" charset="2"/>
              <a:buAutoNum type="arabicPeriod" startAt="7"/>
            </a:pPr>
            <a:r>
              <a:rPr lang="en-US" sz="3000" dirty="0" err="1"/>
              <a:t>Jephthah</a:t>
            </a:r>
            <a:r>
              <a:rPr lang="en-US" sz="3000" dirty="0"/>
              <a:t> killed all </a:t>
            </a:r>
            <a:r>
              <a:rPr lang="en-US" sz="3000" dirty="0" err="1"/>
              <a:t>Ephraimites</a:t>
            </a:r>
            <a:r>
              <a:rPr lang="en-US" sz="3000" dirty="0"/>
              <a:t> who were influenced by the ways of the Canaanites (42,000 - 6 x 7 = the end of flesh) –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12:6</a:t>
            </a:r>
            <a:r>
              <a:rPr lang="en-US" sz="3000" dirty="0"/>
              <a:t>.</a:t>
            </a:r>
            <a:endParaRPr lang="en-AU" sz="3000" dirty="0"/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r>
              <a:rPr lang="en-US" sz="4400" dirty="0" err="1"/>
              <a:t>Jephthah</a:t>
            </a:r>
            <a:r>
              <a:rPr lang="en-US" sz="4400" dirty="0"/>
              <a:t> – Type of Christ</a:t>
            </a:r>
            <a:endParaRPr lang="en-AU" sz="4400" dirty="0"/>
          </a:p>
        </p:txBody>
      </p:sp>
      <p:sp>
        <p:nvSpPr>
          <p:cNvPr id="227332" name="Rectangle 4"/>
          <p:cNvSpPr>
            <a:spLocks noChangeArrowheads="1"/>
          </p:cNvSpPr>
          <p:nvPr/>
        </p:nvSpPr>
        <p:spPr bwMode="auto">
          <a:xfrm>
            <a:off x="4572000" y="981075"/>
            <a:ext cx="4321175" cy="518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>
              <a:spcBef>
                <a:spcPct val="20000"/>
              </a:spcBef>
              <a:buClr>
                <a:srgbClr val="FFFF66"/>
              </a:buClr>
              <a:buFont typeface="Wingdings" pitchFamily="2" charset="2"/>
              <a:buAutoNum type="arabicPeriod" startAt="7"/>
            </a:pPr>
            <a:r>
              <a:rPr lang="en-US" sz="3000" b="1" dirty="0"/>
              <a:t>Christ will not permit the Canaanite or those influenced by them into the House of Yahweh – </a:t>
            </a:r>
            <a:r>
              <a:rPr lang="en-US" sz="30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Zech. 14:21</a:t>
            </a:r>
            <a:r>
              <a:rPr lang="en-US" sz="3000" b="1" dirty="0"/>
              <a:t>.</a:t>
            </a:r>
            <a:endParaRPr lang="en-AU" sz="3000" b="1" dirty="0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0" grpId="0" build="p"/>
      <p:bldP spid="22733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785813"/>
            <a:ext cx="8785225" cy="5761037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>
                <a:solidFill>
                  <a:srgbClr val="00FF00"/>
                </a:solidFill>
              </a:rPr>
              <a:t>Shibboleth</a:t>
            </a:r>
            <a:r>
              <a:rPr lang="en-US" dirty="0"/>
              <a:t> = “a stream or flood”.</a:t>
            </a:r>
          </a:p>
          <a:p>
            <a:pPr marL="533400" indent="-533400">
              <a:lnSpc>
                <a:spcPct val="90000"/>
              </a:lnSpc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 err="1">
                <a:ln>
                  <a:solidFill>
                    <a:schemeClr val="tx1"/>
                  </a:solidFill>
                </a:ln>
                <a:solidFill>
                  <a:srgbClr val="FF9900"/>
                </a:solidFill>
              </a:rPr>
              <a:t>Sibboleth</a:t>
            </a:r>
            <a:r>
              <a:rPr lang="en-US" dirty="0"/>
              <a:t> = “an ear of grain”.</a:t>
            </a:r>
          </a:p>
          <a:p>
            <a:pPr marL="533400" indent="-533400" algn="just">
              <a:lnSpc>
                <a:spcPct val="90000"/>
              </a:lnSpc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</a:rPr>
              <a:t>Principle</a:t>
            </a:r>
            <a:r>
              <a:rPr lang="en-US" dirty="0"/>
              <a:t> –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John 12:24</a:t>
            </a:r>
            <a:r>
              <a:rPr lang="en-US" dirty="0">
                <a:ln w="22225">
                  <a:solidFill>
                    <a:schemeClr val="tx1"/>
                  </a:solidFill>
                </a:ln>
              </a:rPr>
              <a:t> </a:t>
            </a:r>
            <a:r>
              <a:rPr lang="en-US" dirty="0"/>
              <a:t>– </a:t>
            </a:r>
            <a:r>
              <a:rPr lang="en-US" dirty="0">
                <a:solidFill>
                  <a:srgbClr val="FFFF00"/>
                </a:solidFill>
                <a:latin typeface="Bookman Old Style" pitchFamily="18" charset="0"/>
              </a:rPr>
              <a:t>“Except a corn of wheat fall into the ground and die, it </a:t>
            </a:r>
            <a:r>
              <a:rPr lang="en-US" dirty="0" err="1">
                <a:solidFill>
                  <a:srgbClr val="FFFF00"/>
                </a:solidFill>
                <a:latin typeface="Bookman Old Style" pitchFamily="18" charset="0"/>
              </a:rPr>
              <a:t>abideth</a:t>
            </a:r>
            <a:r>
              <a:rPr lang="en-US" dirty="0">
                <a:solidFill>
                  <a:srgbClr val="FFFF00"/>
                </a:solidFill>
                <a:latin typeface="Bookman Old Style" pitchFamily="18" charset="0"/>
              </a:rPr>
              <a:t> alone: but if it die, it </a:t>
            </a:r>
            <a:r>
              <a:rPr lang="en-US" dirty="0" err="1">
                <a:solidFill>
                  <a:srgbClr val="FFFF00"/>
                </a:solidFill>
                <a:latin typeface="Bookman Old Style" pitchFamily="18" charset="0"/>
              </a:rPr>
              <a:t>bringeth</a:t>
            </a:r>
            <a:r>
              <a:rPr lang="en-US" dirty="0">
                <a:solidFill>
                  <a:srgbClr val="FFFF00"/>
                </a:solidFill>
                <a:latin typeface="Bookman Old Style" pitchFamily="18" charset="0"/>
              </a:rPr>
              <a:t> forth much fruit.”</a:t>
            </a:r>
          </a:p>
          <a:p>
            <a:pPr marL="533400" indent="-533400">
              <a:lnSpc>
                <a:spcPct val="90000"/>
              </a:lnSpc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>
                <a:solidFill>
                  <a:srgbClr val="00FF00"/>
                </a:solidFill>
              </a:rPr>
              <a:t>An adopted speech pattern, not a speech impediment</a:t>
            </a:r>
            <a:r>
              <a:rPr lang="en-US" dirty="0"/>
              <a:t> – </a:t>
            </a:r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Roth.</a:t>
            </a:r>
            <a:r>
              <a:rPr lang="en-US" dirty="0"/>
              <a:t> “and he could not take heed to speak in that manner”. </a:t>
            </a:r>
            <a:r>
              <a:rPr lang="en-US" dirty="0" err="1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Ygs</a:t>
            </a:r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. Lit.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/>
              <a:t>– “and is not prepared to speak right”. </a:t>
            </a:r>
            <a:r>
              <a:rPr lang="en-US" dirty="0" err="1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Keil</a:t>
            </a:r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 &amp; </a:t>
            </a:r>
            <a:r>
              <a:rPr lang="en-US" dirty="0" err="1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Delitzsch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/>
              <a:t>– “not taking care to pronounce it correctly”.</a:t>
            </a:r>
          </a:p>
          <a:p>
            <a:pPr marL="533400" indent="-533400">
              <a:lnSpc>
                <a:spcPct val="90000"/>
              </a:lnSpc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>
                <a:solidFill>
                  <a:srgbClr val="00FF00"/>
                </a:solidFill>
              </a:rPr>
              <a:t>“…for of the abundance of the heart his mouth </a:t>
            </a:r>
            <a:r>
              <a:rPr lang="en-US" dirty="0" err="1">
                <a:solidFill>
                  <a:srgbClr val="00FF00"/>
                </a:solidFill>
              </a:rPr>
              <a:t>speaketh</a:t>
            </a:r>
            <a:r>
              <a:rPr lang="en-US" dirty="0">
                <a:solidFill>
                  <a:srgbClr val="00FF00"/>
                </a:solidFill>
              </a:rPr>
              <a:t>”</a:t>
            </a:r>
            <a:r>
              <a:rPr lang="en-US" dirty="0"/>
              <a:t> –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6:45</a:t>
            </a:r>
            <a:r>
              <a:rPr lang="en-US" dirty="0"/>
              <a:t>.</a:t>
            </a:r>
            <a:endParaRPr lang="en-AU" dirty="0"/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r>
              <a:rPr lang="en-US" sz="4400" dirty="0"/>
              <a:t>“Say now Shibboleth”</a:t>
            </a:r>
            <a:endParaRPr lang="en-AU" sz="4400" dirty="0"/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25400"/>
            <a:ext cx="9144000" cy="765175"/>
          </a:xfrm>
        </p:spPr>
        <p:txBody>
          <a:bodyPr/>
          <a:lstStyle/>
          <a:p>
            <a:r>
              <a:rPr lang="en-US" sz="4000"/>
              <a:t>Shibboleth or Sibboleth?</a:t>
            </a:r>
            <a:endParaRPr lang="en-AU" sz="4000"/>
          </a:p>
        </p:txBody>
      </p:sp>
      <p:sp>
        <p:nvSpPr>
          <p:cNvPr id="23757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37575" name="Picture 7" descr="Shibboleth amend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7950" y="765175"/>
            <a:ext cx="10009188" cy="5541963"/>
          </a:xfrm>
          <a:prstGeom prst="rect">
            <a:avLst/>
          </a:prstGeom>
          <a:noFill/>
        </p:spPr>
      </p:pic>
      <p:sp>
        <p:nvSpPr>
          <p:cNvPr id="237576" name="Text Box 8"/>
          <p:cNvSpPr txBox="1">
            <a:spLocks noChangeArrowheads="1"/>
          </p:cNvSpPr>
          <p:nvPr/>
        </p:nvSpPr>
        <p:spPr bwMode="auto">
          <a:xfrm>
            <a:off x="468313" y="1641475"/>
            <a:ext cx="4248150" cy="10668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 err="1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Sibboleth</a:t>
            </a:r>
            <a:r>
              <a:rPr lang="en-US" sz="3200" dirty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 – An ear of grain</a:t>
            </a:r>
            <a:endParaRPr lang="en-AU" sz="3200" dirty="0">
              <a:ln>
                <a:solidFill>
                  <a:srgbClr val="FFFF00"/>
                </a:solidFill>
              </a:ln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237577" name="Line 9"/>
          <p:cNvSpPr>
            <a:spLocks noChangeShapeType="1"/>
          </p:cNvSpPr>
          <p:nvPr/>
        </p:nvSpPr>
        <p:spPr bwMode="auto">
          <a:xfrm>
            <a:off x="1258888" y="2205038"/>
            <a:ext cx="504825" cy="179863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7578" name="Text Box 10"/>
          <p:cNvSpPr txBox="1">
            <a:spLocks noChangeArrowheads="1"/>
          </p:cNvSpPr>
          <p:nvPr/>
        </p:nvSpPr>
        <p:spPr bwMode="auto">
          <a:xfrm>
            <a:off x="-57150" y="5170488"/>
            <a:ext cx="39814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dirty="0">
                <a:ln>
                  <a:solidFill>
                    <a:schemeClr val="bg2"/>
                  </a:solidFill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Shibboleth – A stream or flood</a:t>
            </a:r>
            <a:endParaRPr lang="en-AU" sz="3200" dirty="0">
              <a:ln>
                <a:solidFill>
                  <a:schemeClr val="bg2"/>
                </a:solidFill>
              </a:ln>
              <a:solidFill>
                <a:schemeClr val="hlink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Black" pitchFamily="34" charset="0"/>
            </a:endParaRPr>
          </a:p>
        </p:txBody>
      </p:sp>
      <p:sp>
        <p:nvSpPr>
          <p:cNvPr id="237579" name="Text Box 11"/>
          <p:cNvSpPr txBox="1">
            <a:spLocks noChangeArrowheads="1"/>
          </p:cNvSpPr>
          <p:nvPr/>
        </p:nvSpPr>
        <p:spPr bwMode="auto">
          <a:xfrm>
            <a:off x="7261225" y="3500438"/>
            <a:ext cx="1908175" cy="37226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Impact" pitchFamily="34" charset="0"/>
              </a:rPr>
              <a:t>Between probation and inheritance is the principle of baptism.</a:t>
            </a:r>
          </a:p>
          <a:p>
            <a:pPr algn="r">
              <a:spcBef>
                <a:spcPct val="50000"/>
              </a:spcBef>
            </a:pPr>
            <a:endParaRPr lang="en-AU" sz="2800">
              <a:solidFill>
                <a:srgbClr val="FFFF00"/>
              </a:solidFill>
              <a:latin typeface="Impact" pitchFamily="34" charset="0"/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23850" y="836613"/>
            <a:ext cx="8640763" cy="5688012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400">
                <a:latin typeface="Bookman Old Style" pitchFamily="18" charset="0"/>
              </a:rPr>
              <a:t>“Amenhotep IV (Akhnaton), who was Pharaoh from 1387 to 1366 B.C., built a new capital, which he named Akhetaton. It was situated on the east bank of the Nile River, about 160 miles above the Delta and nearly 300 below Thebes; the modern name is Tell el-Amarna. </a:t>
            </a:r>
            <a:r>
              <a:rPr lang="en-US" sz="2400">
                <a:solidFill>
                  <a:srgbClr val="99FF99"/>
                </a:solidFill>
                <a:latin typeface="Bookman Old Style" pitchFamily="18" charset="0"/>
              </a:rPr>
              <a:t>Here were found in the year 1887 more than 350 clay tablets</a:t>
            </a:r>
            <a:r>
              <a:rPr lang="en-US" sz="2400">
                <a:latin typeface="Bookman Old Style" pitchFamily="18" charset="0"/>
              </a:rPr>
              <a:t>. They were written in Akkadian, the international language of the 15th and 14th centuries B.C., and proved to be the </a:t>
            </a:r>
            <a:r>
              <a:rPr lang="en-US" sz="2400">
                <a:solidFill>
                  <a:srgbClr val="FFFF00"/>
                </a:solidFill>
                <a:latin typeface="Bookman Old Style" pitchFamily="18" charset="0"/>
              </a:rPr>
              <a:t>correspondence of the vassal princes and governors in Syria and Palestine with their overlords</a:t>
            </a:r>
            <a:r>
              <a:rPr lang="en-US" sz="2400">
                <a:latin typeface="Bookman Old Style" pitchFamily="18" charset="0"/>
              </a:rPr>
              <a:t>, Amenhotep III and IV. Nearly all of them were written in Syria and Palestine, and accordingly they are of first-hand value for the light they shed on conditions in Palestine of that period.”</a:t>
            </a:r>
          </a:p>
          <a:p>
            <a:pPr algn="r">
              <a:lnSpc>
                <a:spcPct val="90000"/>
              </a:lnSpc>
              <a:spcBef>
                <a:spcPct val="30000"/>
              </a:spcBef>
            </a:pPr>
            <a:r>
              <a:rPr lang="en-US" sz="2000"/>
              <a:t>Westminster Dictionary of the Bible </a:t>
            </a:r>
            <a:endParaRPr lang="en-AU" sz="200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r>
              <a:rPr lang="en-AU" sz="4000"/>
              <a:t>The Tell-el-amarna Letters</a:t>
            </a: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 build="p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5108</TotalTime>
  <Words>869</Words>
  <Application>Microsoft Office PowerPoint</Application>
  <PresentationFormat>On-screen Show (4:3)</PresentationFormat>
  <Paragraphs>82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Mountain Top</vt:lpstr>
      <vt:lpstr>Slide 1</vt:lpstr>
      <vt:lpstr>The deliverance of Jacob</vt:lpstr>
      <vt:lpstr>Victory over the Ammonites</vt:lpstr>
      <vt:lpstr>Israel and Judah in the Prophetic Scriptures</vt:lpstr>
      <vt:lpstr>The fords of Jordan</vt:lpstr>
      <vt:lpstr>Jephthah – Type of Christ</vt:lpstr>
      <vt:lpstr>“Say now Shibboleth”</vt:lpstr>
      <vt:lpstr>Shibboleth or Sibboleth?</vt:lpstr>
      <vt:lpstr>The Tell-el-amarna Letters</vt:lpstr>
      <vt:lpstr>Amoritish speech</vt:lpstr>
      <vt:lpstr>Jephthah – Type of Christ</vt:lpstr>
      <vt:lpstr>Jephthah’s destiny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Cowie</dc:creator>
  <cp:lastModifiedBy>Jim Cowie</cp:lastModifiedBy>
  <cp:revision>303</cp:revision>
  <dcterms:created xsi:type="dcterms:W3CDTF">2004-04-23T11:37:50Z</dcterms:created>
  <dcterms:modified xsi:type="dcterms:W3CDTF">2014-01-30T19:35:48Z</dcterms:modified>
</cp:coreProperties>
</file>