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14"/>
  </p:notesMasterIdLst>
  <p:sldIdLst>
    <p:sldId id="256" r:id="rId2"/>
    <p:sldId id="268" r:id="rId3"/>
    <p:sldId id="257" r:id="rId4"/>
    <p:sldId id="259" r:id="rId5"/>
    <p:sldId id="265" r:id="rId6"/>
    <p:sldId id="258" r:id="rId7"/>
    <p:sldId id="262" r:id="rId8"/>
    <p:sldId id="261" r:id="rId9"/>
    <p:sldId id="269" r:id="rId10"/>
    <p:sldId id="260" r:id="rId11"/>
    <p:sldId id="263" r:id="rId12"/>
    <p:sldId id="27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390" autoAdjust="0"/>
  </p:normalViewPr>
  <p:slideViewPr>
    <p:cSldViewPr snapToGrid="0" snapToObjects="1">
      <p:cViewPr varScale="1">
        <p:scale>
          <a:sx n="67" d="100"/>
          <a:sy n="67" d="100"/>
        </p:scale>
        <p:origin x="-132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86E23A-B1DD-6442-9D25-03D059D5023F}" type="datetimeFigureOut">
              <a:rPr lang="en-US" smtClean="0"/>
              <a:t>2014-05-17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4124EC-2445-3D44-8B0C-059D1D188D15}" type="slidenum">
              <a:rPr lang="en-US" smtClean="0"/>
              <a:t>‹#›</a:t>
            </a:fld>
            <a:endParaRPr lang="en-US"/>
          </a:p>
        </p:txBody>
      </p:sp>
    </p:spTree>
    <p:extLst>
      <p:ext uri="{BB962C8B-B14F-4D97-AF65-F5344CB8AC3E}">
        <p14:creationId xmlns:p14="http://schemas.microsoft.com/office/powerpoint/2010/main" val="30890255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Preparation of the Bride – If </a:t>
            </a:r>
            <a:r>
              <a:rPr lang="en-US" dirty="0" smtClean="0"/>
              <a:t>only it were so easy!</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6</a:t>
            </a:fld>
            <a:endParaRPr lang="en-US"/>
          </a:p>
        </p:txBody>
      </p:sp>
    </p:spTree>
    <p:extLst>
      <p:ext uri="{BB962C8B-B14F-4D97-AF65-F5344CB8AC3E}">
        <p14:creationId xmlns:p14="http://schemas.microsoft.com/office/powerpoint/2010/main" val="4278005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Great tribulation – our persecution is the ease and immorality of this world</a:t>
            </a:r>
          </a:p>
          <a:p>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Washed – 1v5 – washed us from our sins in his blood – when?  When we associate ourselves with that blood at our baptism.   Matt. 26v28 “my blood of the new testament, which is shed for many for the remission of sins.”  Eph. 1v7 “We have redemption through his blood, the forgiveness of sins, according to the riches of his grace”  I John 1v3-7 – when we share the apostle’s doctrine and walk in that light then “we have fellowship one with another, and the blood of Jesus Christ his Son, </a:t>
            </a:r>
            <a:r>
              <a:rPr lang="en-US" sz="1200" baseline="0" dirty="0" err="1" smtClean="0"/>
              <a:t>cleanseth</a:t>
            </a:r>
            <a:r>
              <a:rPr lang="en-US" sz="1200" baseline="0" dirty="0" smtClean="0"/>
              <a:t> us from all sin.”</a:t>
            </a:r>
          </a:p>
          <a:p>
            <a:endParaRPr lang="en-US" sz="1200" dirty="0" smtClean="0"/>
          </a:p>
          <a:p>
            <a:r>
              <a:rPr lang="en-US" dirty="0" smtClean="0"/>
              <a:t>Not adulterous – the adultery of Revelation is the intermingling of doctrine.  Confirmed in II Cor. 11:2-4</a:t>
            </a:r>
          </a:p>
          <a:p>
            <a:r>
              <a:rPr lang="en-US" dirty="0" smtClean="0"/>
              <a:t>Without guile (deceit) – a quality of Christ in I Pet. 2:22 and should</a:t>
            </a:r>
            <a:r>
              <a:rPr lang="en-US" baseline="0" dirty="0" smtClean="0"/>
              <a:t> be a quality of ours in I Pet. 3:10 “</a:t>
            </a:r>
            <a:r>
              <a:rPr lang="en-US" sz="1200" dirty="0" smtClean="0"/>
              <a:t>For he that will love life, and see good days, let him refrain his tongue from evil, and his lips that they speak no guile:”</a:t>
            </a:r>
          </a:p>
          <a:p>
            <a:endParaRPr lang="en-US" sz="1200" dirty="0" smtClean="0"/>
          </a:p>
          <a:p>
            <a:r>
              <a:rPr lang="en-US" sz="1200" dirty="0" smtClean="0"/>
              <a:t>Faultless?  How are we presented faultless?  </a:t>
            </a:r>
          </a:p>
          <a:p>
            <a:pPr marL="171450" indent="-171450">
              <a:buFont typeface="Arial"/>
              <a:buChar char="•"/>
            </a:pPr>
            <a:r>
              <a:rPr lang="en-US" sz="1200" dirty="0" smtClean="0"/>
              <a:t>Eph. 1v4 – “he hath chosen us in him before the foundation of the world, that we should be holy and without blame before him in love:”</a:t>
            </a:r>
            <a:endParaRPr lang="en-US" sz="1200" baseline="0" dirty="0" smtClean="0"/>
          </a:p>
          <a:p>
            <a:pPr marL="171450" indent="-171450">
              <a:buFont typeface="Arial"/>
              <a:buChar char="•"/>
            </a:pPr>
            <a:r>
              <a:rPr lang="en-US" sz="1200" dirty="0" smtClean="0"/>
              <a:t>Eph. 5v27</a:t>
            </a:r>
            <a:r>
              <a:rPr lang="en-US" sz="1200" baseline="0" dirty="0" smtClean="0"/>
              <a:t> – will come to shortly – present to himself holy and without blemish</a:t>
            </a:r>
          </a:p>
          <a:p>
            <a:pPr marL="171450" indent="-171450">
              <a:buFont typeface="Arial"/>
              <a:buChar char="•"/>
            </a:pPr>
            <a:r>
              <a:rPr lang="en-US" sz="1200" dirty="0" smtClean="0"/>
              <a:t>Col. 1v22 – look</a:t>
            </a:r>
            <a:r>
              <a:rPr lang="en-US" sz="1200" baseline="0" dirty="0" smtClean="0"/>
              <a:t> up – in some areas of our community we are losing sight of the importance of doctrine in our relationship with Christ</a:t>
            </a:r>
          </a:p>
          <a:p>
            <a:pPr marL="171450" indent="-171450">
              <a:buFont typeface="Arial"/>
              <a:buChar char="•"/>
            </a:pPr>
            <a:r>
              <a:rPr lang="en-US" sz="1200" dirty="0" smtClean="0"/>
              <a:t>Jude 24-25 – “Now unto him that is able to keep you from falling, and to present you faultless before the presence of his glory with exceeding joy, 25 to the only wise God our </a:t>
            </a:r>
            <a:r>
              <a:rPr lang="en-US" sz="1200" dirty="0" err="1" smtClean="0"/>
              <a:t>Saviour</a:t>
            </a:r>
            <a:r>
              <a:rPr lang="en-US" sz="1200" dirty="0" smtClean="0"/>
              <a:t>, be glory and majesty, dominion and power, both now and ever. Amen.”</a:t>
            </a:r>
          </a:p>
          <a:p>
            <a:pPr marL="171450" indent="-171450">
              <a:buFont typeface="Arial"/>
              <a:buChar char="•"/>
            </a:pPr>
            <a:r>
              <a:rPr lang="en-US" sz="1200" dirty="0" smtClean="0"/>
              <a:t>John speaks of us being sinless in his epistles – so complete is the atoning work of our Lord that we can be presented</a:t>
            </a:r>
            <a:r>
              <a:rPr lang="en-US" sz="1200" baseline="0" dirty="0" smtClean="0"/>
              <a:t> without fault at the appearing of our Lord Jesus Christ.</a:t>
            </a:r>
          </a:p>
          <a:p>
            <a:pPr marL="0" indent="0">
              <a:buFont typeface="Arial"/>
              <a:buNone/>
            </a:pPr>
            <a:endParaRPr lang="en-US" sz="1200" baseline="0" dirty="0" smtClean="0"/>
          </a:p>
          <a:p>
            <a:pPr marL="0" indent="0">
              <a:buFont typeface="Arial"/>
              <a:buNone/>
            </a:pPr>
            <a:endParaRPr lang="en-US" sz="1200" baseline="0" dirty="0" smtClean="0"/>
          </a:p>
          <a:p>
            <a:pPr marL="0" indent="0">
              <a:buFont typeface="Arial"/>
              <a:buNone/>
            </a:pPr>
            <a:r>
              <a:rPr lang="en-US" sz="1200" baseline="0" dirty="0" smtClean="0"/>
              <a:t>Galatians – they that are Christ’s</a:t>
            </a:r>
          </a:p>
        </p:txBody>
      </p:sp>
      <p:sp>
        <p:nvSpPr>
          <p:cNvPr id="4" name="Slide Number Placeholder 3"/>
          <p:cNvSpPr>
            <a:spLocks noGrp="1"/>
          </p:cNvSpPr>
          <p:nvPr>
            <p:ph type="sldNum" sz="quarter" idx="10"/>
          </p:nvPr>
        </p:nvSpPr>
        <p:spPr/>
        <p:txBody>
          <a:bodyPr/>
          <a:lstStyle/>
          <a:p>
            <a:fld id="{814124EC-2445-3D44-8B0C-059D1D188D15}" type="slidenum">
              <a:rPr lang="en-US" smtClean="0"/>
              <a:t>7</a:t>
            </a:fld>
            <a:endParaRPr lang="en-US"/>
          </a:p>
        </p:txBody>
      </p:sp>
    </p:spTree>
    <p:extLst>
      <p:ext uri="{BB962C8B-B14F-4D97-AF65-F5344CB8AC3E}">
        <p14:creationId xmlns:p14="http://schemas.microsoft.com/office/powerpoint/2010/main" val="208950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8</a:t>
            </a:fld>
            <a:endParaRPr lang="en-US"/>
          </a:p>
        </p:txBody>
      </p:sp>
    </p:spTree>
    <p:extLst>
      <p:ext uri="{BB962C8B-B14F-4D97-AF65-F5344CB8AC3E}">
        <p14:creationId xmlns:p14="http://schemas.microsoft.com/office/powerpoint/2010/main" val="3466724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Purification</a:t>
            </a:r>
            <a:r>
              <a:rPr lang="en-US" baseline="0" dirty="0" smtClean="0"/>
              <a:t> – v12</a:t>
            </a:r>
            <a:endParaRPr lang="en-US" dirty="0" smtClean="0"/>
          </a:p>
          <a:p>
            <a:r>
              <a:rPr lang="en-US" dirty="0" smtClean="0"/>
              <a:t>Myrrh – </a:t>
            </a:r>
            <a:r>
              <a:rPr lang="en-US" dirty="0" err="1" smtClean="0"/>
              <a:t>Exo</a:t>
            </a:r>
            <a:r>
              <a:rPr lang="en-US" dirty="0" smtClean="0"/>
              <a:t>. 30:23</a:t>
            </a:r>
            <a:r>
              <a:rPr lang="en-US" baseline="0" dirty="0" smtClean="0"/>
              <a:t> – used in the holy anointing oil.</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9</a:t>
            </a:fld>
            <a:endParaRPr lang="en-US"/>
          </a:p>
        </p:txBody>
      </p:sp>
    </p:spTree>
    <p:extLst>
      <p:ext uri="{BB962C8B-B14F-4D97-AF65-F5344CB8AC3E}">
        <p14:creationId xmlns:p14="http://schemas.microsoft.com/office/powerpoint/2010/main" val="62018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brethren</a:t>
            </a:r>
            <a:r>
              <a:rPr lang="en-US" baseline="0" dirty="0" smtClean="0"/>
              <a:t> w</a:t>
            </a:r>
            <a:r>
              <a:rPr lang="en-US" dirty="0" smtClean="0"/>
              <a:t>hatsoever</a:t>
            </a:r>
            <a:r>
              <a:rPr lang="en-US" baseline="0" dirty="0" smtClean="0"/>
              <a:t> things are true, honest, just, pure, lovely, good report; if there be any virtue, and if there be any praise, think on these things.</a:t>
            </a:r>
          </a:p>
          <a:p>
            <a:endParaRPr lang="en-US" baseline="0" dirty="0" smtClean="0"/>
          </a:p>
          <a:p>
            <a:r>
              <a:rPr lang="en-US" baseline="0" dirty="0" smtClean="0"/>
              <a:t>Come together weekly to encourage each other in this development.</a:t>
            </a:r>
            <a:endParaRPr lang="en-US" dirty="0"/>
          </a:p>
        </p:txBody>
      </p:sp>
      <p:sp>
        <p:nvSpPr>
          <p:cNvPr id="4" name="Slide Number Placeholder 3"/>
          <p:cNvSpPr>
            <a:spLocks noGrp="1"/>
          </p:cNvSpPr>
          <p:nvPr>
            <p:ph type="sldNum" sz="quarter" idx="10"/>
          </p:nvPr>
        </p:nvSpPr>
        <p:spPr/>
        <p:txBody>
          <a:bodyPr/>
          <a:lstStyle/>
          <a:p>
            <a:fld id="{814124EC-2445-3D44-8B0C-059D1D188D15}" type="slidenum">
              <a:rPr lang="en-US" smtClean="0"/>
              <a:t>11</a:t>
            </a:fld>
            <a:endParaRPr lang="en-US"/>
          </a:p>
        </p:txBody>
      </p:sp>
    </p:spTree>
    <p:extLst>
      <p:ext uri="{BB962C8B-B14F-4D97-AF65-F5344CB8AC3E}">
        <p14:creationId xmlns:p14="http://schemas.microsoft.com/office/powerpoint/2010/main" val="118881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CA"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a:p>
        </p:txBody>
      </p:sp>
      <p:sp>
        <p:nvSpPr>
          <p:cNvPr id="4" name="Date Placeholder 3"/>
          <p:cNvSpPr>
            <a:spLocks noGrp="1"/>
          </p:cNvSpPr>
          <p:nvPr>
            <p:ph type="dt" sz="half" idx="10"/>
          </p:nvPr>
        </p:nvSpPr>
        <p:spPr/>
        <p:txBody>
          <a:bodyPr/>
          <a:lstStyle/>
          <a:p>
            <a:fld id="{2FE7D661-1836-44F7-8FAF-35E8F866ECD3}" type="datetime1">
              <a:rPr lang="en-US" smtClean="0"/>
              <a:pPr/>
              <a:t>2014-05-17</a:t>
            </a:fld>
            <a:endParaRPr lang="en-US"/>
          </a:p>
        </p:txBody>
      </p:sp>
      <p:sp>
        <p:nvSpPr>
          <p:cNvPr id="5" name="Footer Placeholder 4"/>
          <p:cNvSpPr>
            <a:spLocks noGrp="1"/>
          </p:cNvSpPr>
          <p:nvPr>
            <p:ph type="ftr" sz="quarter" idx="11"/>
          </p:nvPr>
        </p:nvSpPr>
        <p:spPr/>
        <p:txBody>
          <a:bodyPr/>
          <a:lstStyle/>
          <a:p>
            <a:endParaRPr lang="en-US" dirty="0"/>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05A93482-8E69-40F7-BCAD-5662A6CADB27}" type="datetime4">
              <a:rPr lang="en-US" smtClean="0"/>
              <a:pPr/>
              <a:t>May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CA"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2014-05-17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9525A706-D8F2-4D1A-855A-CADC92600C26}" type="datetime4">
              <a:rPr lang="en-US" smtClean="0"/>
              <a:pPr/>
              <a:t>May 17,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99B4F123-1704-49AC-9D15-C4B1462B8014}" type="datetime4">
              <a:rPr lang="en-US" smtClean="0"/>
              <a:pPr/>
              <a:t>May 17,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BE9967FD-6084-4075-993E-77EC8038773F}" type="datetime1">
              <a:rPr lang="en-US" smtClean="0"/>
              <a:pPr/>
              <a:t>2014-05-17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2014-05-17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CA"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marL="2290763" indent="-461963">
              <a:tabLst/>
              <a:defRPr sz="2000"/>
            </a:lvl6pPr>
            <a:lvl7pPr marL="2290763" indent="-461963">
              <a:tabLst/>
              <a:defRPr sz="2000"/>
            </a:lvl7pPr>
            <a:lvl8pPr marL="2290763" indent="-461963">
              <a:tabLst/>
              <a:defRPr sz="2000"/>
            </a:lvl8pPr>
            <a:lvl9pPr marL="2290763" indent="-461963">
              <a:tabLst/>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2014-05-17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spcBef>
                <a:spcPts val="6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2014-05-17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CA"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CA" smtClean="0"/>
              <a:t>Click to edit Master text styles</a:t>
            </a:r>
          </a:p>
        </p:txBody>
      </p:sp>
      <p:sp>
        <p:nvSpPr>
          <p:cNvPr id="5" name="Date Placeholder 4"/>
          <p:cNvSpPr>
            <a:spLocks noGrp="1"/>
          </p:cNvSpPr>
          <p:nvPr>
            <p:ph type="dt" sz="half" idx="10"/>
          </p:nvPr>
        </p:nvSpPr>
        <p:spPr/>
        <p:txBody>
          <a:bodyPr/>
          <a:lstStyle/>
          <a:p>
            <a:fld id="{16C01193-8287-4834-A286-6B880643E934}" type="datetime4">
              <a:rPr lang="en-US" smtClean="0"/>
              <a:pPr/>
              <a:t>May 17, 2014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A2FB5AFD-D735-4504-A039-ADEBB6448D55}" type="datetime4">
              <a:rPr lang="en-US" smtClean="0"/>
              <a:pPr/>
              <a:t>May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102CF1CA-F464-4B29-B867-EAF8A9B936E3}" type="datetime1">
              <a:rPr lang="en-US" smtClean="0"/>
              <a:pPr/>
              <a:t>2014-05-17</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B37D5FE-740C-46F5-801A-FA5477D9711F}"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CA"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01193-8287-4834-A286-6B880643E934}" type="datetime4">
              <a:rPr lang="en-US" smtClean="0"/>
              <a:pPr/>
              <a:t>May 17, 2014</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sldNum="0" hdr="0" ftr="0" dt="0"/>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7432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6pPr>
      <a:lvl7pPr marL="32051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7pPr>
      <a:lvl8pPr marL="3657600" indent="-461963" algn="l" defTabSz="914400" rtl="0" eaLnBrk="1" latinLnBrk="0" hangingPunct="1">
        <a:spcBef>
          <a:spcPct val="20000"/>
        </a:spcBef>
        <a:buClr>
          <a:schemeClr val="accent3">
            <a:lumMod val="50000"/>
          </a:schemeClr>
        </a:buClr>
        <a:buFont typeface="Wingdings" pitchFamily="2" charset="2"/>
        <a:buChar char=""/>
        <a:defRPr sz="1800" kern="1200">
          <a:solidFill>
            <a:schemeClr val="tx1"/>
          </a:solidFill>
          <a:latin typeface="+mn-lt"/>
          <a:ea typeface="+mn-ea"/>
          <a:cs typeface="+mn-cs"/>
        </a:defRPr>
      </a:lvl8pPr>
      <a:lvl9pPr marL="4119563" indent="-461963" algn="l" defTabSz="914400" rtl="0" eaLnBrk="1" latinLnBrk="0" hangingPunct="1">
        <a:spcBef>
          <a:spcPct val="20000"/>
        </a:spcBef>
        <a:buClr>
          <a:schemeClr val="accent3"/>
        </a:buClr>
        <a:buFont typeface="Wingdings" pitchFamily="2" charset="2"/>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Marriage </a:t>
            </a:r>
            <a:r>
              <a:rPr lang="en-US" dirty="0" smtClean="0"/>
              <a:t>Supper</a:t>
            </a:r>
            <a:br>
              <a:rPr lang="en-US" dirty="0" smtClean="0"/>
            </a:br>
            <a:r>
              <a:rPr lang="en-US" dirty="0" smtClean="0"/>
              <a:t>of </a:t>
            </a:r>
            <a:r>
              <a:rPr lang="en-US" dirty="0" smtClean="0"/>
              <a:t>the Lamb</a:t>
            </a:r>
            <a:endParaRPr lang="en-US" dirty="0"/>
          </a:p>
        </p:txBody>
      </p:sp>
      <p:sp>
        <p:nvSpPr>
          <p:cNvPr id="3" name="Subtitle 2"/>
          <p:cNvSpPr>
            <a:spLocks noGrp="1"/>
          </p:cNvSpPr>
          <p:nvPr>
            <p:ph type="subTitle" idx="1"/>
          </p:nvPr>
        </p:nvSpPr>
        <p:spPr/>
        <p:txBody>
          <a:bodyPr>
            <a:normAutofit/>
          </a:bodyPr>
          <a:lstStyle/>
          <a:p>
            <a:r>
              <a:rPr lang="en-US" sz="2000" dirty="0" smtClean="0"/>
              <a:t>May Family Gathering – </a:t>
            </a:r>
            <a:r>
              <a:rPr lang="en-US" sz="2000" dirty="0" smtClean="0"/>
              <a:t>Okanagan </a:t>
            </a:r>
            <a:r>
              <a:rPr lang="en-US" sz="2000" dirty="0" smtClean="0"/>
              <a:t>West</a:t>
            </a:r>
          </a:p>
          <a:p>
            <a:r>
              <a:rPr lang="en-US" sz="2000" dirty="0" smtClean="0"/>
              <a:t>2014</a:t>
            </a:r>
          </a:p>
        </p:txBody>
      </p:sp>
    </p:spTree>
    <p:extLst>
      <p:ext uri="{BB962C8B-B14F-4D97-AF65-F5344CB8AC3E}">
        <p14:creationId xmlns:p14="http://schemas.microsoft.com/office/powerpoint/2010/main" val="3518571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79714" y="28579"/>
            <a:ext cx="10151842" cy="6829421"/>
          </a:xfrm>
          <a:prstGeom prst="rect">
            <a:avLst/>
          </a:prstGeom>
        </p:spPr>
      </p:pic>
    </p:spTree>
    <p:extLst>
      <p:ext uri="{BB962C8B-B14F-4D97-AF65-F5344CB8AC3E}">
        <p14:creationId xmlns:p14="http://schemas.microsoft.com/office/powerpoint/2010/main" val="2206882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Breakdown of Classes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Saturday</a:t>
            </a:r>
          </a:p>
          <a:p>
            <a:pPr lvl="1"/>
            <a:r>
              <a:rPr lang="en-US" b="1" dirty="0">
                <a:solidFill>
                  <a:srgbClr val="F4623A"/>
                </a:solidFill>
              </a:rPr>
              <a:t>Class 1 – Preparation of the Bride</a:t>
            </a:r>
          </a:p>
          <a:p>
            <a:pPr lvl="1"/>
            <a:r>
              <a:rPr lang="en-US" dirty="0" smtClean="0"/>
              <a:t>Class 2 – The Wedding </a:t>
            </a:r>
          </a:p>
          <a:p>
            <a:r>
              <a:rPr lang="en-US" dirty="0" smtClean="0"/>
              <a:t>Sunday</a:t>
            </a:r>
            <a:endParaRPr lang="en-US" dirty="0"/>
          </a:p>
          <a:p>
            <a:pPr lvl="1"/>
            <a:r>
              <a:rPr lang="en-US" dirty="0" smtClean="0"/>
              <a:t>Class 3 – Exposing the False Bride</a:t>
            </a:r>
          </a:p>
          <a:p>
            <a:pPr lvl="1"/>
            <a:r>
              <a:rPr lang="en-US" dirty="0" smtClean="0"/>
              <a:t>Exhortation </a:t>
            </a:r>
            <a:r>
              <a:rPr lang="en-US" dirty="0"/>
              <a:t>– Thou A</a:t>
            </a:r>
            <a:r>
              <a:rPr lang="en-US" dirty="0" smtClean="0"/>
              <a:t>rt </a:t>
            </a:r>
            <a:r>
              <a:rPr lang="en-US" dirty="0"/>
              <a:t>W</a:t>
            </a:r>
            <a:r>
              <a:rPr lang="en-US" dirty="0" smtClean="0"/>
              <a:t>orthy</a:t>
            </a:r>
          </a:p>
          <a:p>
            <a:r>
              <a:rPr lang="en-US" dirty="0" smtClean="0"/>
              <a:t>Monday</a:t>
            </a:r>
          </a:p>
          <a:p>
            <a:pPr lvl="1"/>
            <a:r>
              <a:rPr lang="en-US" dirty="0" smtClean="0"/>
              <a:t>Class 4 – One Nation Under Christ</a:t>
            </a:r>
          </a:p>
          <a:p>
            <a:pPr lvl="1"/>
            <a:r>
              <a:rPr lang="en-US" dirty="0" smtClean="0"/>
              <a:t>Class 5 – The Presentation of the Lamb’s Wife</a:t>
            </a:r>
          </a:p>
        </p:txBody>
      </p:sp>
    </p:spTree>
    <p:extLst>
      <p:ext uri="{BB962C8B-B14F-4D97-AF65-F5344CB8AC3E}">
        <p14:creationId xmlns:p14="http://schemas.microsoft.com/office/powerpoint/2010/main" val="486994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Preparation of the Bride</a:t>
            </a:r>
            <a:endParaRPr lang="en-US" dirty="0"/>
          </a:p>
        </p:txBody>
      </p:sp>
      <p:sp>
        <p:nvSpPr>
          <p:cNvPr id="5" name="Text Placeholder 4"/>
          <p:cNvSpPr>
            <a:spLocks noGrp="1"/>
          </p:cNvSpPr>
          <p:nvPr>
            <p:ph type="body" idx="1"/>
          </p:nvPr>
        </p:nvSpPr>
        <p:spPr/>
        <p:txBody>
          <a:bodyPr/>
          <a:lstStyle/>
          <a:p>
            <a:r>
              <a:rPr lang="en-US" dirty="0" smtClean="0"/>
              <a:t>Class 1</a:t>
            </a:r>
            <a:endParaRPr lang="en-US" dirty="0"/>
          </a:p>
        </p:txBody>
      </p:sp>
    </p:spTree>
    <p:extLst>
      <p:ext uri="{BB962C8B-B14F-4D97-AF65-F5344CB8AC3E}">
        <p14:creationId xmlns:p14="http://schemas.microsoft.com/office/powerpoint/2010/main" val="2205274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94" y="67236"/>
            <a:ext cx="7770813" cy="1371600"/>
          </a:xfrm>
        </p:spPr>
        <p:txBody>
          <a:bodyPr/>
          <a:lstStyle/>
          <a:p>
            <a:r>
              <a:rPr lang="en-US" dirty="0" smtClean="0"/>
              <a:t>Context</a:t>
            </a:r>
            <a:endParaRPr lang="en-US" dirty="0"/>
          </a:p>
        </p:txBody>
      </p:sp>
      <p:pic>
        <p:nvPicPr>
          <p:cNvPr id="6" name="Picture 5"/>
          <p:cNvPicPr>
            <a:picLocks noChangeAspect="1"/>
          </p:cNvPicPr>
          <p:nvPr/>
        </p:nvPicPr>
        <p:blipFill>
          <a:blip r:embed="rId2"/>
          <a:stretch>
            <a:fillRect/>
          </a:stretch>
        </p:blipFill>
        <p:spPr>
          <a:xfrm>
            <a:off x="0" y="1339645"/>
            <a:ext cx="9144000" cy="5518355"/>
          </a:xfrm>
          <a:prstGeom prst="rect">
            <a:avLst/>
          </a:prstGeom>
        </p:spPr>
      </p:pic>
    </p:spTree>
    <p:extLst>
      <p:ext uri="{BB962C8B-B14F-4D97-AF65-F5344CB8AC3E}">
        <p14:creationId xmlns:p14="http://schemas.microsoft.com/office/powerpoint/2010/main" val="2159976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t>The Preparation of the Bride</a:t>
            </a:r>
            <a:endParaRPr lang="en-US" sz="4800" dirty="0"/>
          </a:p>
        </p:txBody>
      </p:sp>
      <p:grpSp>
        <p:nvGrpSpPr>
          <p:cNvPr id="5" name="Group 4"/>
          <p:cNvGrpSpPr/>
          <p:nvPr/>
        </p:nvGrpSpPr>
        <p:grpSpPr>
          <a:xfrm>
            <a:off x="0" y="-1647"/>
            <a:ext cx="9144000" cy="7051247"/>
            <a:chOff x="0" y="-1647"/>
            <a:chExt cx="9144000" cy="7051247"/>
          </a:xfrm>
        </p:grpSpPr>
        <p:sp>
          <p:nvSpPr>
            <p:cNvPr id="3" name="Rectangle 2"/>
            <p:cNvSpPr/>
            <p:nvPr/>
          </p:nvSpPr>
          <p:spPr>
            <a:xfrm>
              <a:off x="0" y="-1647"/>
              <a:ext cx="9144000" cy="685964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1848556" y="-1647"/>
              <a:ext cx="5446889" cy="7051247"/>
            </a:xfrm>
            <a:prstGeom prst="rect">
              <a:avLst/>
            </a:prstGeom>
          </p:spPr>
        </p:pic>
      </p:grpSp>
    </p:spTree>
    <p:extLst>
      <p:ext uri="{BB962C8B-B14F-4D97-AF65-F5344CB8AC3E}">
        <p14:creationId xmlns:p14="http://schemas.microsoft.com/office/powerpoint/2010/main" val="31517117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Qualities of the Bride of Christ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Revelation</a:t>
            </a:r>
          </a:p>
          <a:p>
            <a:pPr lvl="1"/>
            <a:r>
              <a:rPr lang="en-US" dirty="0" smtClean="0"/>
              <a:t>Came out of great tribulation – 7:14</a:t>
            </a:r>
          </a:p>
          <a:p>
            <a:pPr lvl="1"/>
            <a:r>
              <a:rPr lang="en-US" dirty="0" smtClean="0"/>
              <a:t>Washed their robes and made them white in the blood of the lamb – 7:14</a:t>
            </a:r>
          </a:p>
          <a:p>
            <a:pPr lvl="1"/>
            <a:r>
              <a:rPr lang="en-US" dirty="0" smtClean="0"/>
              <a:t>Not adulterers, but virgins – 14:4</a:t>
            </a:r>
          </a:p>
          <a:p>
            <a:pPr lvl="1"/>
            <a:r>
              <a:rPr lang="en-US" dirty="0" smtClean="0"/>
              <a:t>Without guile and faultless – 14:5</a:t>
            </a:r>
          </a:p>
          <a:p>
            <a:r>
              <a:rPr lang="en-US" dirty="0" smtClean="0"/>
              <a:t>Galatians</a:t>
            </a:r>
          </a:p>
          <a:p>
            <a:pPr lvl="1"/>
            <a:r>
              <a:rPr lang="en-US" dirty="0" smtClean="0"/>
              <a:t>Their </a:t>
            </a:r>
            <a:r>
              <a:rPr lang="en-US" dirty="0"/>
              <a:t>fruit is love, joy, peace, longsuffering, gentleness, goodness, faith, m</a:t>
            </a:r>
            <a:r>
              <a:rPr lang="en-US" dirty="0" smtClean="0"/>
              <a:t>eekness</a:t>
            </a:r>
            <a:r>
              <a:rPr lang="en-US" dirty="0"/>
              <a:t>, </a:t>
            </a:r>
            <a:r>
              <a:rPr lang="en-US" dirty="0" smtClean="0"/>
              <a:t>temperance – 5:22-23</a:t>
            </a:r>
          </a:p>
          <a:p>
            <a:pPr lvl="1"/>
            <a:r>
              <a:rPr lang="en-US" dirty="0"/>
              <a:t>C</a:t>
            </a:r>
            <a:r>
              <a:rPr lang="en-US" dirty="0" smtClean="0"/>
              <a:t>rucified </a:t>
            </a:r>
            <a:r>
              <a:rPr lang="en-US" dirty="0"/>
              <a:t>the flesh with the affections and </a:t>
            </a:r>
            <a:r>
              <a:rPr lang="en-US" dirty="0" smtClean="0"/>
              <a:t>lusts – 5:24</a:t>
            </a:r>
            <a:endParaRPr lang="en-US" dirty="0"/>
          </a:p>
        </p:txBody>
      </p:sp>
    </p:spTree>
    <p:extLst>
      <p:ext uri="{BB962C8B-B14F-4D97-AF65-F5344CB8AC3E}">
        <p14:creationId xmlns:p14="http://schemas.microsoft.com/office/powerpoint/2010/main" val="1437158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Cameo in Ruth</a:t>
            </a:r>
            <a:endParaRPr lang="en-US" dirty="0"/>
          </a:p>
        </p:txBody>
      </p:sp>
      <p:sp>
        <p:nvSpPr>
          <p:cNvPr id="3" name="Content Placeholder 2"/>
          <p:cNvSpPr>
            <a:spLocks noGrp="1"/>
          </p:cNvSpPr>
          <p:nvPr>
            <p:ph idx="1"/>
          </p:nvPr>
        </p:nvSpPr>
        <p:spPr/>
        <p:txBody>
          <a:bodyPr/>
          <a:lstStyle/>
          <a:p>
            <a:r>
              <a:rPr lang="en-US" dirty="0" smtClean="0"/>
              <a:t>Ruth 2:10-13</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541524713"/>
              </p:ext>
            </p:extLst>
          </p:nvPr>
        </p:nvGraphicFramePr>
        <p:xfrm>
          <a:off x="817578" y="3002542"/>
          <a:ext cx="7639034" cy="2199640"/>
        </p:xfrm>
        <a:graphic>
          <a:graphicData uri="http://schemas.openxmlformats.org/drawingml/2006/table">
            <a:tbl>
              <a:tblPr bandRow="1">
                <a:tableStyleId>{0E3FDE45-AF77-4B5C-9715-49D594BDF05E}</a:tableStyleId>
              </a:tblPr>
              <a:tblGrid>
                <a:gridCol w="4837146"/>
                <a:gridCol w="280188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 Account</a:t>
                      </a:r>
                      <a:endParaRPr lang="en-US" b="1" dirty="0"/>
                    </a:p>
                  </a:txBody>
                  <a:tcPr>
                    <a:lnR w="12700" cap="flat" cmpd="sng" algn="ctr">
                      <a:solidFill>
                        <a:srgbClr val="748CBC"/>
                      </a:solidFill>
                      <a:prstDash val="solid"/>
                      <a:round/>
                      <a:headEnd type="none" w="med" len="med"/>
                      <a:tailEnd type="none" w="med" len="med"/>
                    </a:lnR>
                  </a:tcPr>
                </a:tc>
                <a:tc>
                  <a:txBody>
                    <a:bodyPr/>
                    <a:lstStyle/>
                    <a:p>
                      <a:r>
                        <a:rPr lang="en-US" b="1" dirty="0" smtClean="0"/>
                        <a:t>The Type</a:t>
                      </a:r>
                      <a:endParaRPr lang="en-US" b="1" dirty="0"/>
                    </a:p>
                  </a:txBody>
                  <a:tcPr>
                    <a:lnL w="12700" cap="flat" cmpd="sng" algn="ctr">
                      <a:solidFill>
                        <a:srgbClr val="748CBC"/>
                      </a:solidFill>
                      <a:prstDash val="solid"/>
                      <a:round/>
                      <a:headEnd type="none" w="med" len="med"/>
                      <a:tailEnd type="none" w="med" len="med"/>
                    </a:ln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Fell on her face and bowed herself to the ground</a:t>
                      </a:r>
                      <a:endParaRPr lang="en-US" dirty="0"/>
                    </a:p>
                  </a:txBody>
                  <a:tcPr>
                    <a:lnR w="12700" cap="flat" cmpd="sng" algn="ctr">
                      <a:solidFill>
                        <a:srgbClr val="748CBC"/>
                      </a:solidFill>
                      <a:prstDash val="solid"/>
                      <a:round/>
                      <a:headEnd type="none" w="med" len="med"/>
                      <a:tailEnd type="none" w="med" len="med"/>
                    </a:lnR>
                  </a:tcPr>
                </a:tc>
                <a:tc>
                  <a:txBody>
                    <a:bodyPr/>
                    <a:lstStyle/>
                    <a:p>
                      <a:r>
                        <a:rPr lang="en-US" dirty="0" smtClean="0"/>
                        <a:t>Before</a:t>
                      </a:r>
                      <a:r>
                        <a:rPr lang="en-US" baseline="0" dirty="0" smtClean="0"/>
                        <a:t> Christ</a:t>
                      </a:r>
                      <a:endParaRPr lang="en-US" dirty="0"/>
                    </a:p>
                  </a:txBody>
                  <a:tcPr>
                    <a:lnL w="12700" cap="flat" cmpd="sng" algn="ctr">
                      <a:solidFill>
                        <a:srgbClr val="748CBC"/>
                      </a:solidFill>
                      <a:prstDash val="solid"/>
                      <a:round/>
                      <a:headEnd type="none" w="med" len="med"/>
                      <a:tailEnd type="none" w="med" len="med"/>
                    </a:lnL>
                  </a:tcPr>
                </a:tc>
              </a:tr>
              <a:tr h="370840">
                <a:tc>
                  <a:txBody>
                    <a:bodyPr/>
                    <a:lstStyle/>
                    <a:p>
                      <a:r>
                        <a:rPr lang="en-US" dirty="0" smtClean="0"/>
                        <a:t>It hath been fully</a:t>
                      </a:r>
                      <a:r>
                        <a:rPr lang="en-US" baseline="0" dirty="0" smtClean="0"/>
                        <a:t> </a:t>
                      </a:r>
                      <a:r>
                        <a:rPr lang="en-US" baseline="0" dirty="0" err="1" smtClean="0"/>
                        <a:t>shewed</a:t>
                      </a:r>
                      <a:r>
                        <a:rPr lang="en-US" baseline="0" dirty="0" smtClean="0"/>
                        <a:t> me</a:t>
                      </a:r>
                      <a:endParaRPr lang="en-US" dirty="0" smtClean="0"/>
                    </a:p>
                    <a:p>
                      <a:pPr marL="285750" indent="-285750">
                        <a:buFont typeface="Arial"/>
                        <a:buChar char="•"/>
                      </a:pPr>
                      <a:r>
                        <a:rPr lang="en-US" dirty="0" smtClean="0"/>
                        <a:t>Done to your mother-in-law</a:t>
                      </a:r>
                    </a:p>
                    <a:p>
                      <a:pPr marL="285750" indent="-285750">
                        <a:buFont typeface="Arial"/>
                        <a:buChar char="•"/>
                      </a:pPr>
                      <a:r>
                        <a:rPr lang="en-US" dirty="0" smtClean="0"/>
                        <a:t>Left</a:t>
                      </a:r>
                      <a:r>
                        <a:rPr lang="en-US" baseline="0" dirty="0" smtClean="0"/>
                        <a:t> Moab</a:t>
                      </a:r>
                      <a:endParaRPr lang="en-US" dirty="0" smtClean="0"/>
                    </a:p>
                    <a:p>
                      <a:pPr marL="285750" indent="-285750">
                        <a:buFont typeface="Arial"/>
                        <a:buChar char="•"/>
                      </a:pPr>
                      <a:r>
                        <a:rPr lang="en-US" dirty="0" smtClean="0"/>
                        <a:t>Joined Israel</a:t>
                      </a:r>
                      <a:endParaRPr lang="en-US" dirty="0"/>
                    </a:p>
                  </a:txBody>
                  <a:tcPr>
                    <a:lnR w="12700" cap="flat" cmpd="sng" algn="ctr">
                      <a:solidFill>
                        <a:srgbClr val="748CBC"/>
                      </a:solidFill>
                      <a:prstDash val="solid"/>
                      <a:round/>
                      <a:headEnd type="none" w="med" len="med"/>
                      <a:tailEnd type="none" w="med" len="med"/>
                    </a:lnR>
                  </a:tcPr>
                </a:tc>
                <a:tc>
                  <a:txBody>
                    <a:bodyPr/>
                    <a:lstStyle/>
                    <a:p>
                      <a:endParaRPr lang="en-US" dirty="0" smtClean="0"/>
                    </a:p>
                  </a:txBody>
                  <a:tcPr>
                    <a:lnL w="12700" cap="flat" cmpd="sng" algn="ctr">
                      <a:solidFill>
                        <a:srgbClr val="748CBC"/>
                      </a:solidFill>
                      <a:prstDash val="solid"/>
                      <a:round/>
                      <a:headEnd type="none" w="med" len="med"/>
                      <a:tailEnd type="none" w="med" len="med"/>
                    </a:lnL>
                  </a:tcPr>
                </a:tc>
              </a:tr>
            </a:tbl>
          </a:graphicData>
        </a:graphic>
      </p:graphicFrame>
      <p:sp>
        <p:nvSpPr>
          <p:cNvPr id="5" name="Rectangle 4"/>
          <p:cNvSpPr/>
          <p:nvPr/>
        </p:nvSpPr>
        <p:spPr>
          <a:xfrm>
            <a:off x="5672374" y="4002208"/>
            <a:ext cx="2511366" cy="923330"/>
          </a:xfrm>
          <a:prstGeom prst="rect">
            <a:avLst/>
          </a:prstGeom>
        </p:spPr>
        <p:txBody>
          <a:bodyPr wrap="square">
            <a:spAutoFit/>
          </a:bodyPr>
          <a:lstStyle/>
          <a:p>
            <a:r>
              <a:rPr lang="en-US" u="sng" dirty="0"/>
              <a:t>Judgment</a:t>
            </a:r>
          </a:p>
          <a:p>
            <a:r>
              <a:rPr lang="en-US" dirty="0"/>
              <a:t>Practiced true religion!</a:t>
            </a:r>
          </a:p>
          <a:p>
            <a:r>
              <a:rPr lang="en-US" dirty="0"/>
              <a:t>James 1:27</a:t>
            </a:r>
          </a:p>
        </p:txBody>
      </p:sp>
    </p:spTree>
    <p:extLst>
      <p:ext uri="{BB962C8B-B14F-4D97-AF65-F5344CB8AC3E}">
        <p14:creationId xmlns:p14="http://schemas.microsoft.com/office/powerpoint/2010/main" val="3239755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Cameo of Esther</a:t>
            </a:r>
          </a:p>
        </p:txBody>
      </p:sp>
      <p:sp>
        <p:nvSpPr>
          <p:cNvPr id="3" name="Content Placeholder 2"/>
          <p:cNvSpPr>
            <a:spLocks noGrp="1"/>
          </p:cNvSpPr>
          <p:nvPr>
            <p:ph idx="1"/>
          </p:nvPr>
        </p:nvSpPr>
        <p:spPr/>
        <p:txBody>
          <a:bodyPr>
            <a:normAutofit lnSpcReduction="10000"/>
          </a:bodyPr>
          <a:lstStyle/>
          <a:p>
            <a:r>
              <a:rPr lang="en-US" dirty="0" smtClean="0"/>
              <a:t>Esther 2:8-18</a:t>
            </a:r>
          </a:p>
          <a:p>
            <a:r>
              <a:rPr lang="en-US" dirty="0" smtClean="0"/>
              <a:t>Given things for </a:t>
            </a:r>
            <a:r>
              <a:rPr lang="en-US" dirty="0" smtClean="0">
                <a:solidFill>
                  <a:srgbClr val="0000FF"/>
                </a:solidFill>
              </a:rPr>
              <a:t>purification</a:t>
            </a:r>
          </a:p>
          <a:p>
            <a:pPr lvl="1"/>
            <a:r>
              <a:rPr lang="en-US" dirty="0" smtClean="0"/>
              <a:t>From a word meaning to </a:t>
            </a:r>
            <a:r>
              <a:rPr lang="en-US" i="1" dirty="0" smtClean="0">
                <a:solidFill>
                  <a:srgbClr val="0000FF"/>
                </a:solidFill>
              </a:rPr>
              <a:t>scrape or clean</a:t>
            </a:r>
          </a:p>
          <a:p>
            <a:pPr lvl="1"/>
            <a:r>
              <a:rPr lang="en-US" dirty="0" smtClean="0"/>
              <a:t>Same Hebrew word used in Pro. 20:30 (</a:t>
            </a:r>
            <a:r>
              <a:rPr lang="en-US" i="1" dirty="0" err="1" smtClean="0">
                <a:solidFill>
                  <a:srgbClr val="0000FF"/>
                </a:solidFill>
              </a:rPr>
              <a:t>cleanseth</a:t>
            </a:r>
            <a:r>
              <a:rPr lang="en-US" dirty="0" smtClean="0"/>
              <a:t>)</a:t>
            </a:r>
          </a:p>
          <a:p>
            <a:pPr lvl="1"/>
            <a:r>
              <a:rPr lang="en-US" dirty="0" smtClean="0"/>
              <a:t>6 months of oil of myrrh, 6 months of sweet </a:t>
            </a:r>
            <a:r>
              <a:rPr lang="en-US" dirty="0" err="1" smtClean="0"/>
              <a:t>odours</a:t>
            </a:r>
            <a:r>
              <a:rPr lang="en-US" dirty="0" smtClean="0"/>
              <a:t>, and “other things” for purifying</a:t>
            </a:r>
          </a:p>
          <a:p>
            <a:r>
              <a:rPr lang="en-US" dirty="0" smtClean="0"/>
              <a:t>Chose no adornment other than what was appointed</a:t>
            </a:r>
          </a:p>
          <a:p>
            <a:r>
              <a:rPr lang="en-US" dirty="0" smtClean="0"/>
              <a:t>In her choosing, she was shown grace and mercy</a:t>
            </a:r>
          </a:p>
          <a:p>
            <a:pPr lvl="1"/>
            <a:endParaRPr lang="en-US" dirty="0"/>
          </a:p>
        </p:txBody>
      </p:sp>
    </p:spTree>
    <p:extLst>
      <p:ext uri="{BB962C8B-B14F-4D97-AF65-F5344CB8AC3E}">
        <p14:creationId xmlns:p14="http://schemas.microsoft.com/office/powerpoint/2010/main" val="7270740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Cameo in Daniel</a:t>
            </a:r>
            <a:endParaRPr lang="en-US" dirty="0"/>
          </a:p>
        </p:txBody>
      </p:sp>
      <p:sp>
        <p:nvSpPr>
          <p:cNvPr id="3" name="Content Placeholder 2"/>
          <p:cNvSpPr>
            <a:spLocks noGrp="1"/>
          </p:cNvSpPr>
          <p:nvPr>
            <p:ph idx="1"/>
          </p:nvPr>
        </p:nvSpPr>
        <p:spPr/>
        <p:txBody>
          <a:bodyPr/>
          <a:lstStyle/>
          <a:p>
            <a:r>
              <a:rPr lang="en-US" dirty="0" smtClean="0"/>
              <a:t>Daniel 10:8-12</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321159718"/>
              </p:ext>
            </p:extLst>
          </p:nvPr>
        </p:nvGraphicFramePr>
        <p:xfrm>
          <a:off x="817578" y="3002542"/>
          <a:ext cx="7639034" cy="2570480"/>
        </p:xfrm>
        <a:graphic>
          <a:graphicData uri="http://schemas.openxmlformats.org/drawingml/2006/table">
            <a:tbl>
              <a:tblPr bandRow="1">
                <a:tableStyleId>{0E3FDE45-AF77-4B5C-9715-49D594BDF05E}</a:tableStyleId>
              </a:tblPr>
              <a:tblGrid>
                <a:gridCol w="4837146"/>
                <a:gridCol w="280188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The Account</a:t>
                      </a:r>
                    </a:p>
                  </a:txBody>
                  <a:tcPr>
                    <a:lnR w="12700" cap="flat" cmpd="sng" algn="ctr">
                      <a:solidFill>
                        <a:srgbClr val="748CBC"/>
                      </a:solidFill>
                      <a:prstDash val="solid"/>
                      <a:round/>
                      <a:headEnd type="none" w="med" len="med"/>
                      <a:tailEnd type="none" w="med" len="med"/>
                    </a:lnR>
                  </a:tcPr>
                </a:tc>
                <a:tc>
                  <a:txBody>
                    <a:bodyPr/>
                    <a:lstStyle/>
                    <a:p>
                      <a:r>
                        <a:rPr lang="en-US" b="1" dirty="0" smtClean="0"/>
                        <a:t>The Type</a:t>
                      </a:r>
                      <a:endParaRPr lang="en-US" b="1" dirty="0"/>
                    </a:p>
                  </a:txBody>
                  <a:tcPr>
                    <a:lnL w="12700" cap="flat" cmpd="sng" algn="ctr">
                      <a:solidFill>
                        <a:srgbClr val="748CBC"/>
                      </a:solidFill>
                      <a:prstDash val="solid"/>
                      <a:round/>
                      <a:headEnd type="none" w="med" len="med"/>
                      <a:tailEnd type="none" w="med" len="med"/>
                    </a:ln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 deep sleep face down on the ground</a:t>
                      </a:r>
                    </a:p>
                  </a:txBody>
                  <a:tcPr>
                    <a:lnR w="12700" cap="flat" cmpd="sng" algn="ctr">
                      <a:solidFill>
                        <a:srgbClr val="748CBC"/>
                      </a:solidFill>
                      <a:prstDash val="solid"/>
                      <a:round/>
                      <a:headEnd type="none" w="med" len="med"/>
                      <a:tailEnd type="none" w="med" len="med"/>
                    </a:lnR>
                  </a:tcPr>
                </a:tc>
                <a:tc>
                  <a:txBody>
                    <a:bodyPr/>
                    <a:lstStyle/>
                    <a:p>
                      <a:r>
                        <a:rPr lang="en-US" dirty="0" smtClean="0"/>
                        <a:t>Death</a:t>
                      </a:r>
                      <a:endParaRPr lang="en-US" dirty="0"/>
                    </a:p>
                  </a:txBody>
                  <a:tcPr>
                    <a:lnL w="12700" cap="flat" cmpd="sng" algn="ctr">
                      <a:solidFill>
                        <a:srgbClr val="748CBC"/>
                      </a:solidFill>
                      <a:prstDash val="solid"/>
                      <a:round/>
                      <a:headEnd type="none" w="med" len="med"/>
                      <a:tailEnd type="none" w="med" len="med"/>
                    </a:ln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Hand touched him and set him on his knees</a:t>
                      </a:r>
                    </a:p>
                    <a:p>
                      <a:r>
                        <a:rPr lang="en-US" dirty="0" smtClean="0"/>
                        <a:t>“Stand</a:t>
                      </a:r>
                      <a:r>
                        <a:rPr lang="en-US" baseline="0" dirty="0" smtClean="0"/>
                        <a:t> upright”</a:t>
                      </a:r>
                      <a:endParaRPr lang="en-US" dirty="0"/>
                    </a:p>
                  </a:txBody>
                  <a:tcPr>
                    <a:lnR w="12700" cap="flat" cmpd="sng" algn="ctr">
                      <a:solidFill>
                        <a:srgbClr val="748CBC"/>
                      </a:solidFill>
                      <a:prstDash val="solid"/>
                      <a:round/>
                      <a:headEnd type="none" w="med" len="med"/>
                      <a:tailEnd type="none" w="med" len="med"/>
                    </a:lnR>
                  </a:tcPr>
                </a:tc>
                <a:tc>
                  <a:txBody>
                    <a:bodyPr/>
                    <a:lstStyle/>
                    <a:p>
                      <a:r>
                        <a:rPr lang="en-US" dirty="0" smtClean="0"/>
                        <a:t>Resurrection</a:t>
                      </a:r>
                      <a:endParaRPr lang="en-US" dirty="0"/>
                    </a:p>
                  </a:txBody>
                  <a:tcPr>
                    <a:lnL w="12700" cap="flat" cmpd="sng" algn="ctr">
                      <a:solidFill>
                        <a:srgbClr val="748CBC"/>
                      </a:solidFill>
                      <a:prstDash val="solid"/>
                      <a:round/>
                      <a:headEnd type="none" w="med" len="med"/>
                      <a:tailEnd type="none" w="med" len="med"/>
                    </a:lnL>
                  </a:tcPr>
                </a:tc>
              </a:tr>
              <a:tr h="370840">
                <a:tc>
                  <a:txBody>
                    <a:bodyPr/>
                    <a:lstStyle/>
                    <a:p>
                      <a:r>
                        <a:rPr lang="en-US" dirty="0" smtClean="0"/>
                        <a:t>A man greatly beloved</a:t>
                      </a:r>
                    </a:p>
                    <a:p>
                      <a:pPr marL="285750" indent="-285750">
                        <a:buFont typeface="Arial"/>
                        <a:buChar char="•"/>
                      </a:pPr>
                      <a:r>
                        <a:rPr lang="en-US" dirty="0" smtClean="0"/>
                        <a:t>Set </a:t>
                      </a:r>
                      <a:r>
                        <a:rPr lang="en-US" dirty="0" err="1" smtClean="0"/>
                        <a:t>thine</a:t>
                      </a:r>
                      <a:r>
                        <a:rPr lang="en-US" dirty="0" smtClean="0"/>
                        <a:t> heart to understand</a:t>
                      </a:r>
                    </a:p>
                    <a:p>
                      <a:pPr marL="285750" indent="-285750">
                        <a:buFont typeface="Arial"/>
                        <a:buChar char="•"/>
                      </a:pPr>
                      <a:r>
                        <a:rPr lang="en-US" dirty="0" smtClean="0"/>
                        <a:t>Chasten thyself before thy God</a:t>
                      </a:r>
                    </a:p>
                    <a:p>
                      <a:pPr marL="285750" indent="-285750">
                        <a:buFont typeface="Arial"/>
                        <a:buChar char="•"/>
                      </a:pPr>
                      <a:r>
                        <a:rPr lang="en-US" dirty="0" smtClean="0"/>
                        <a:t>Thy</a:t>
                      </a:r>
                      <a:r>
                        <a:rPr lang="en-US" baseline="0" dirty="0" smtClean="0"/>
                        <a:t> words were heard</a:t>
                      </a:r>
                      <a:endParaRPr lang="en-US" dirty="0"/>
                    </a:p>
                  </a:txBody>
                  <a:tcPr>
                    <a:lnR w="12700" cap="flat" cmpd="sng" algn="ctr">
                      <a:solidFill>
                        <a:srgbClr val="748CBC"/>
                      </a:solidFill>
                      <a:prstDash val="solid"/>
                      <a:round/>
                      <a:headEnd type="none" w="med" len="med"/>
                      <a:tailEnd type="none" w="med" len="med"/>
                    </a:lnR>
                  </a:tcPr>
                </a:tc>
                <a:tc>
                  <a:txBody>
                    <a:bodyPr/>
                    <a:lstStyle/>
                    <a:p>
                      <a:r>
                        <a:rPr lang="en-US" u="sng" dirty="0" smtClean="0"/>
                        <a:t>Judgment</a:t>
                      </a:r>
                    </a:p>
                    <a:p>
                      <a:r>
                        <a:rPr lang="en-US" dirty="0" smtClean="0"/>
                        <a:t>A man of study</a:t>
                      </a:r>
                    </a:p>
                    <a:p>
                      <a:r>
                        <a:rPr lang="en-US" dirty="0" smtClean="0"/>
                        <a:t>Walked in the light</a:t>
                      </a:r>
                    </a:p>
                    <a:p>
                      <a:r>
                        <a:rPr lang="en-US" dirty="0" smtClean="0"/>
                        <a:t>A man of prayer</a:t>
                      </a:r>
                      <a:endParaRPr lang="en-US" dirty="0"/>
                    </a:p>
                  </a:txBody>
                  <a:tcPr>
                    <a:lnL w="12700" cap="flat" cmpd="sng" algn="ctr">
                      <a:solidFill>
                        <a:srgbClr val="748CBC"/>
                      </a:solidFill>
                      <a:prstDash val="solid"/>
                      <a:round/>
                      <a:headEnd type="none" w="med" len="med"/>
                      <a:tailEnd type="none" w="med" len="med"/>
                    </a:lnL>
                  </a:tcPr>
                </a:tc>
              </a:tr>
            </a:tbl>
          </a:graphicData>
        </a:graphic>
      </p:graphicFrame>
    </p:spTree>
    <p:extLst>
      <p:ext uri="{BB962C8B-B14F-4D97-AF65-F5344CB8AC3E}">
        <p14:creationId xmlns:p14="http://schemas.microsoft.com/office/powerpoint/2010/main" val="4534768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Those </a:t>
            </a:r>
            <a:r>
              <a:rPr lang="en-US" dirty="0"/>
              <a:t>Q</a:t>
            </a:r>
            <a:r>
              <a:rPr lang="en-US" dirty="0" smtClean="0"/>
              <a:t>ualities</a:t>
            </a:r>
            <a:endParaRPr lang="en-US" dirty="0"/>
          </a:p>
        </p:txBody>
      </p:sp>
      <p:sp>
        <p:nvSpPr>
          <p:cNvPr id="3" name="Content Placeholder 2"/>
          <p:cNvSpPr>
            <a:spLocks noGrp="1"/>
          </p:cNvSpPr>
          <p:nvPr>
            <p:ph idx="1"/>
          </p:nvPr>
        </p:nvSpPr>
        <p:spPr/>
        <p:txBody>
          <a:bodyPr/>
          <a:lstStyle/>
          <a:p>
            <a:r>
              <a:rPr lang="en-US" dirty="0" smtClean="0"/>
              <a:t>We don’t have to do it alone!</a:t>
            </a:r>
          </a:p>
          <a:p>
            <a:pPr lvl="1"/>
            <a:r>
              <a:rPr lang="en-US" dirty="0" smtClean="0"/>
              <a:t>Ephesians 5:25-27</a:t>
            </a:r>
          </a:p>
          <a:p>
            <a:pPr lvl="1"/>
            <a:r>
              <a:rPr lang="en-US" dirty="0" smtClean="0"/>
              <a:t>Matthew 11:28-30</a:t>
            </a:r>
          </a:p>
          <a:p>
            <a:r>
              <a:rPr lang="en-US" dirty="0" smtClean="0"/>
              <a:t>Not a new concept</a:t>
            </a:r>
          </a:p>
          <a:p>
            <a:pPr lvl="1"/>
            <a:r>
              <a:rPr lang="en-US" dirty="0" smtClean="0"/>
              <a:t>Exodus 23:20-33 – the first exodus</a:t>
            </a:r>
          </a:p>
          <a:p>
            <a:pPr lvl="1"/>
            <a:r>
              <a:rPr lang="en-US" dirty="0" smtClean="0"/>
              <a:t>Hosea 2 – the second exodus</a:t>
            </a:r>
          </a:p>
          <a:p>
            <a:r>
              <a:rPr lang="en-US" dirty="0" smtClean="0"/>
              <a:t>Whatsoever things are…</a:t>
            </a:r>
            <a:endParaRPr lang="en-US" dirty="0"/>
          </a:p>
        </p:txBody>
      </p:sp>
    </p:spTree>
    <p:extLst>
      <p:ext uri="{BB962C8B-B14F-4D97-AF65-F5344CB8AC3E}">
        <p14:creationId xmlns:p14="http://schemas.microsoft.com/office/powerpoint/2010/main" val="36908494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79714" y="28579"/>
            <a:ext cx="10151842" cy="6829421"/>
          </a:xfrm>
          <a:prstGeom prst="rect">
            <a:avLst/>
          </a:prstGeom>
        </p:spPr>
      </p:pic>
    </p:spTree>
    <p:extLst>
      <p:ext uri="{BB962C8B-B14F-4D97-AF65-F5344CB8AC3E}">
        <p14:creationId xmlns:p14="http://schemas.microsoft.com/office/powerpoint/2010/main" val="20468034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5825</TotalTime>
  <Words>808</Words>
  <Application>Microsoft Macintosh PowerPoint</Application>
  <PresentationFormat>On-screen Show (4:3)</PresentationFormat>
  <Paragraphs>99</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Folio</vt:lpstr>
      <vt:lpstr>The Marriage Supper of the Lamb</vt:lpstr>
      <vt:lpstr>PowerPoint Presentation</vt:lpstr>
      <vt:lpstr>Breakdown of Classes</vt:lpstr>
      <vt:lpstr>Preparation of the Bride</vt:lpstr>
      <vt:lpstr>Context</vt:lpstr>
      <vt:lpstr>The Preparation of the Bride</vt:lpstr>
      <vt:lpstr>Qualities of the Bride of Christ</vt:lpstr>
      <vt:lpstr>Cameo in Ruth</vt:lpstr>
      <vt:lpstr>Cameo of Esther</vt:lpstr>
      <vt:lpstr>Cameo in Daniel</vt:lpstr>
      <vt:lpstr>Developing Those Qualities</vt:lpstr>
      <vt:lpstr>PowerPoint Presentation</vt:lpstr>
    </vt:vector>
  </TitlesOfParts>
  <Manager/>
  <Company>Covington Creative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Marriage Supper of the Lamb</dc:title>
  <dc:subject/>
  <dc:creator>David Wisniewski</dc:creator>
  <cp:keywords/>
  <dc:description/>
  <cp:lastModifiedBy>David Wisniewski</cp:lastModifiedBy>
  <cp:revision>62</cp:revision>
  <dcterms:created xsi:type="dcterms:W3CDTF">2014-03-18T10:34:04Z</dcterms:created>
  <dcterms:modified xsi:type="dcterms:W3CDTF">2014-05-17T17:13:11Z</dcterms:modified>
  <cp:category/>
</cp:coreProperties>
</file>