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17"/>
  </p:notesMasterIdLst>
  <p:sldIdLst>
    <p:sldId id="256" r:id="rId2"/>
    <p:sldId id="257" r:id="rId3"/>
    <p:sldId id="259" r:id="rId4"/>
    <p:sldId id="277" r:id="rId5"/>
    <p:sldId id="264" r:id="rId6"/>
    <p:sldId id="271" r:id="rId7"/>
    <p:sldId id="265" r:id="rId8"/>
    <p:sldId id="266" r:id="rId9"/>
    <p:sldId id="267" r:id="rId10"/>
    <p:sldId id="268" r:id="rId11"/>
    <p:sldId id="269" r:id="rId12"/>
    <p:sldId id="274" r:id="rId13"/>
    <p:sldId id="275" r:id="rId14"/>
    <p:sldId id="276"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300" autoAdjust="0"/>
  </p:normalViewPr>
  <p:slideViewPr>
    <p:cSldViewPr snapToGrid="0" snapToObjects="1">
      <p:cViewPr varScale="1">
        <p:scale>
          <a:sx n="91" d="100"/>
          <a:sy n="91" d="100"/>
        </p:scale>
        <p:origin x="-1304" y="-112"/>
      </p:cViewPr>
      <p:guideLst>
        <p:guide orient="horz" pos="2160"/>
        <p:guide pos="2880"/>
      </p:guideLst>
    </p:cSldViewPr>
  </p:slideViewPr>
  <p:notesTextViewPr>
    <p:cViewPr>
      <p:scale>
        <a:sx n="100" d="100"/>
        <a:sy n="100" d="100"/>
      </p:scale>
      <p:origin x="0" y="192"/>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86E23A-B1DD-6442-9D25-03D059D5023F}" type="datetimeFigureOut">
              <a:rPr lang="en-US" smtClean="0"/>
              <a:t>2014-05-17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124EC-2445-3D44-8B0C-059D1D188D15}" type="slidenum">
              <a:rPr lang="en-US" smtClean="0"/>
              <a:t>‹#›</a:t>
            </a:fld>
            <a:endParaRPr lang="en-US"/>
          </a:p>
        </p:txBody>
      </p:sp>
    </p:spTree>
    <p:extLst>
      <p:ext uri="{BB962C8B-B14F-4D97-AF65-F5344CB8AC3E}">
        <p14:creationId xmlns:p14="http://schemas.microsoft.com/office/powerpoint/2010/main" val="30890255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Revelation 19:7-8 – the marriage of the Lamb to his Bride – clothing with immortality – although the marriage supper</a:t>
            </a:r>
            <a:r>
              <a:rPr lang="en-US" baseline="0" dirty="0" smtClean="0"/>
              <a:t> of the lamb is in the next verse and the harlot has been destroyed in the previous chapter we know that the marriage must take place where we have it on this slide!</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4</a:t>
            </a:fld>
            <a:endParaRPr lang="en-US"/>
          </a:p>
        </p:txBody>
      </p:sp>
    </p:spTree>
    <p:extLst>
      <p:ext uri="{BB962C8B-B14F-4D97-AF65-F5344CB8AC3E}">
        <p14:creationId xmlns:p14="http://schemas.microsoft.com/office/powerpoint/2010/main" val="2289833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30000" dirty="0" smtClean="0"/>
              <a:t>st</a:t>
            </a:r>
            <a:r>
              <a:rPr lang="en-US" dirty="0" smtClean="0"/>
              <a:t> invitation rejected – judged themselves unworthy – Acts</a:t>
            </a:r>
            <a:r>
              <a:rPr lang="en-US" baseline="0" dirty="0" smtClean="0"/>
              <a:t> 13:44-46 – Paul and Barnabas turn to the Gentiles</a:t>
            </a:r>
          </a:p>
          <a:p>
            <a:pPr marL="0" marR="0" lvl="2" indent="0" algn="l" defTabSz="457200" rtl="0" eaLnBrk="1" fontAlgn="auto" latinLnBrk="0" hangingPunct="1">
              <a:lnSpc>
                <a:spcPct val="100000"/>
              </a:lnSpc>
              <a:spcBef>
                <a:spcPts val="0"/>
              </a:spcBef>
              <a:spcAft>
                <a:spcPts val="0"/>
              </a:spcAft>
              <a:buClrTx/>
              <a:buSzTx/>
              <a:buFontTx/>
              <a:buNone/>
              <a:tabLst/>
              <a:defRPr/>
            </a:pPr>
            <a:r>
              <a:rPr lang="en-US" baseline="0" dirty="0" smtClean="0"/>
              <a:t>2</a:t>
            </a:r>
            <a:r>
              <a:rPr lang="en-US" baseline="30000" dirty="0" smtClean="0"/>
              <a:t>nd</a:t>
            </a:r>
            <a:r>
              <a:rPr lang="en-US" baseline="0" dirty="0" smtClean="0"/>
              <a:t> invitation accepted – but a man enters without a wedding garment.  Come from the highways and the </a:t>
            </a:r>
            <a:r>
              <a:rPr lang="en-US" baseline="0" dirty="0" err="1" smtClean="0"/>
              <a:t>biways</a:t>
            </a:r>
            <a:r>
              <a:rPr lang="en-US" baseline="0" dirty="0" smtClean="0"/>
              <a:t> – but customary to offer a garment to those who had travelled – Gen. 45:22 – look up </a:t>
            </a:r>
            <a:r>
              <a:rPr lang="en-US" dirty="0" smtClean="0"/>
              <a:t>Revelation 16:15</a:t>
            </a:r>
          </a:p>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This parable puts the wedding of Christ</a:t>
            </a:r>
            <a:r>
              <a:rPr lang="en-US" baseline="0" dirty="0" smtClean="0"/>
              <a:t> and his bride in close proximity to the judgment </a:t>
            </a:r>
            <a:r>
              <a:rPr lang="en-US" baseline="0" dirty="0" smtClean="0"/>
              <a:t>seat (which we will review on the next slide)</a:t>
            </a:r>
          </a:p>
          <a:p>
            <a:pPr marL="0" marR="0" lvl="2"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lang="en-US" baseline="0" dirty="0" smtClean="0"/>
              <a:t>Matthew 25:1-13 – v10 – the wise went in with him to the marriage – what had the wise done (to audience)?</a:t>
            </a:r>
            <a:endParaRPr lang="en-US" dirty="0" smtClean="0"/>
          </a:p>
          <a:p>
            <a:pPr marL="0" marR="0" lvl="2"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Rev. 3:20 As many as I love I rebuke</a:t>
            </a:r>
            <a:r>
              <a:rPr lang="en-US" baseline="0" dirty="0" smtClean="0"/>
              <a:t> and chasten – “Behold, I stand at the door, and knock: if any man hear my voice, and open the door, I will come in to him, and will sup with him, and he with me.”</a:t>
            </a:r>
          </a:p>
          <a:p>
            <a:pPr marL="0" marR="0" lvl="2" indent="0" algn="l" defTabSz="457200" rtl="0" eaLnBrk="1" fontAlgn="auto" latinLnBrk="0" hangingPunct="1">
              <a:lnSpc>
                <a:spcPct val="100000"/>
              </a:lnSpc>
              <a:spcBef>
                <a:spcPts val="0"/>
              </a:spcBef>
              <a:spcAft>
                <a:spcPts val="0"/>
              </a:spcAft>
              <a:buClrTx/>
              <a:buSzTx/>
              <a:buFontTx/>
              <a:buNone/>
              <a:tabLst/>
              <a:defRPr/>
            </a:pPr>
            <a:r>
              <a:rPr lang="en-US" baseline="0" dirty="0" smtClean="0"/>
              <a:t>Luke 12:37 “Blessed are those servants, whom the lord when he cometh shall find watching: verily I say unto you, </a:t>
            </a:r>
            <a:r>
              <a:rPr lang="en-US" b="1" baseline="0" dirty="0" smtClean="0"/>
              <a:t>that he shall gird himself, and make them to sit down to meat, and will come forth and serve them</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814124EC-2445-3D44-8B0C-059D1D188D15}" type="slidenum">
              <a:rPr lang="en-US" smtClean="0"/>
              <a:t>5</a:t>
            </a:fld>
            <a:endParaRPr lang="en-US"/>
          </a:p>
        </p:txBody>
      </p:sp>
    </p:spTree>
    <p:extLst>
      <p:ext uri="{BB962C8B-B14F-4D97-AF65-F5344CB8AC3E}">
        <p14:creationId xmlns:p14="http://schemas.microsoft.com/office/powerpoint/2010/main" val="2648436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Daniel 7:9-10 – Judgment</a:t>
            </a:r>
            <a:r>
              <a:rPr lang="en-US" baseline="0" dirty="0" smtClean="0"/>
              <a:t> with books </a:t>
            </a:r>
            <a:r>
              <a:rPr lang="en-US" baseline="0" dirty="0" smtClean="0"/>
              <a:t>open (before progressing)</a:t>
            </a:r>
            <a:endParaRPr lang="en-US" dirty="0" smtClean="0"/>
          </a:p>
          <a:p>
            <a:endParaRPr lang="en-US" dirty="0" smtClean="0"/>
          </a:p>
          <a:p>
            <a:r>
              <a:rPr lang="en-US" dirty="0" smtClean="0"/>
              <a:t>Open Bibles to Exodus 32:32-33</a:t>
            </a:r>
            <a:r>
              <a:rPr lang="en-US" baseline="0" dirty="0" smtClean="0"/>
              <a:t> – center margin references – key reference passage</a:t>
            </a:r>
          </a:p>
          <a:p>
            <a:endParaRPr lang="en-US" dirty="0" smtClean="0"/>
          </a:p>
          <a:p>
            <a:r>
              <a:rPr lang="en-US" dirty="0" smtClean="0"/>
              <a:t>Psalm 69 – Messianic –</a:t>
            </a:r>
            <a:r>
              <a:rPr lang="en-US" baseline="0" dirty="0" smtClean="0"/>
              <a:t> v21 “in my thirst they gave me vinegar to drink”.  Those that judged Christ unworthy of life were blotted out.</a:t>
            </a:r>
          </a:p>
          <a:p>
            <a:endParaRPr lang="en-US" baseline="0" dirty="0" smtClean="0"/>
          </a:p>
          <a:p>
            <a:r>
              <a:rPr lang="en-US" baseline="0" dirty="0" smtClean="0"/>
              <a:t>When is our name written in the book?  When we accept the invitation – that is when we are baptized</a:t>
            </a:r>
            <a:r>
              <a:rPr lang="en-US" baseline="0" dirty="0" smtClean="0"/>
              <a:t>. Look up Rev. 3:5</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6</a:t>
            </a:fld>
            <a:endParaRPr lang="en-US"/>
          </a:p>
        </p:txBody>
      </p:sp>
    </p:spTree>
    <p:extLst>
      <p:ext uri="{BB962C8B-B14F-4D97-AF65-F5344CB8AC3E}">
        <p14:creationId xmlns:p14="http://schemas.microsoft.com/office/powerpoint/2010/main" val="2911781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Barley – the lowest form of grain – used for animal feed (slide)</a:t>
            </a:r>
            <a:endParaRPr lang="en-US" sz="14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beginning of the barley harvest was celebrated first with the Passover and then the feast of unleavened bread</a:t>
            </a:r>
            <a:endParaRPr lang="en-US" sz="14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Harvest is a reaping and an ingathering – this is the ingathering of the lowly – the foolish things of this world with which God will confound the wise. (I </a:t>
            </a:r>
            <a:r>
              <a:rPr lang="en-US" sz="1200" kern="1200" dirty="0" err="1" smtClean="0">
                <a:solidFill>
                  <a:schemeClr val="tx1"/>
                </a:solidFill>
                <a:effectLst/>
                <a:latin typeface="+mn-lt"/>
                <a:ea typeface="+mn-ea"/>
                <a:cs typeface="+mn-cs"/>
              </a:rPr>
              <a:t>Cor</a:t>
            </a:r>
            <a:r>
              <a:rPr lang="en-US" sz="1200" kern="1200" dirty="0" smtClean="0">
                <a:solidFill>
                  <a:schemeClr val="tx1"/>
                </a:solidFill>
                <a:effectLst/>
                <a:latin typeface="+mn-lt"/>
                <a:ea typeface="+mn-ea"/>
                <a:cs typeface="+mn-cs"/>
              </a:rPr>
              <a:t> 1:27)</a:t>
            </a:r>
            <a:endParaRPr lang="en-US" sz="14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Passover – redemption of the firstborns of Israel</a:t>
            </a:r>
            <a:endParaRPr lang="en-US" sz="14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Swept all the leaven out of their house – What does leaven represent?  according to I Cor. 5:8 it represents malice and wickedness</a:t>
            </a:r>
            <a:endParaRPr lang="en-US" sz="14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What then does unleavened represent?  Sincerity and truth according to the same passage – in the context of the Passover lamb – he who was without blemish!</a:t>
            </a:r>
            <a:endParaRPr lang="en-US" sz="14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Does not the barley harvest then stand for the judgment of the saints (slide)</a:t>
            </a:r>
          </a:p>
          <a:p>
            <a:pPr lvl="0"/>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V14 – come sit at my table – eat bread – dip morsel in the vinegar – In Numbers 6 “vinegar of wine”.  Invitation to fellowship at </a:t>
            </a:r>
            <a:r>
              <a:rPr lang="en-US" sz="1200" kern="1200" dirty="0" smtClean="0">
                <a:solidFill>
                  <a:schemeClr val="tx1"/>
                </a:solidFill>
                <a:effectLst/>
                <a:latin typeface="+mn-lt"/>
                <a:ea typeface="+mn-ea"/>
                <a:cs typeface="+mn-cs"/>
              </a:rPr>
              <a:t>a memorial </a:t>
            </a:r>
            <a:r>
              <a:rPr lang="en-US" sz="1200" kern="1200" dirty="0" smtClean="0">
                <a:solidFill>
                  <a:schemeClr val="tx1"/>
                </a:solidFill>
                <a:effectLst/>
                <a:latin typeface="+mn-lt"/>
                <a:ea typeface="+mn-ea"/>
                <a:cs typeface="+mn-cs"/>
              </a:rPr>
              <a:t>table</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“she sat beside the reapers” – different roles in the ecclesia – reapers – angels (Matt. 24:31)</a:t>
            </a:r>
          </a:p>
          <a:p>
            <a:pPr lvl="0"/>
            <a:r>
              <a:rPr lang="en-US" sz="1200" kern="1200" dirty="0" smtClean="0">
                <a:solidFill>
                  <a:schemeClr val="tx1"/>
                </a:solidFill>
                <a:effectLst/>
                <a:latin typeface="+mn-lt"/>
                <a:ea typeface="+mn-ea"/>
                <a:cs typeface="+mn-cs"/>
              </a:rPr>
              <a:t>“parched corn” – Lev. 23:10-14 – were not to eat of it until they had offered a sheaf or an </a:t>
            </a:r>
            <a:r>
              <a:rPr lang="en-US" sz="1200" kern="1200" dirty="0" err="1" smtClean="0">
                <a:solidFill>
                  <a:schemeClr val="tx1"/>
                </a:solidFill>
                <a:effectLst/>
                <a:latin typeface="+mn-lt"/>
                <a:ea typeface="+mn-ea"/>
                <a:cs typeface="+mn-cs"/>
              </a:rPr>
              <a:t>omer</a:t>
            </a:r>
            <a:r>
              <a:rPr lang="en-US" sz="1200" kern="1200" dirty="0" smtClean="0">
                <a:solidFill>
                  <a:schemeClr val="tx1"/>
                </a:solidFill>
                <a:effectLst/>
                <a:latin typeface="+mn-lt"/>
                <a:ea typeface="+mn-ea"/>
                <a:cs typeface="+mn-cs"/>
              </a:rPr>
              <a:t> of the first fruits unto the priest – with an he-lamb without blemish and a meal offering and a drink offering.  The fruits of our </a:t>
            </a:r>
            <a:r>
              <a:rPr lang="en-US" sz="1200" kern="1200" dirty="0" err="1" smtClean="0">
                <a:solidFill>
                  <a:schemeClr val="tx1"/>
                </a:solidFill>
                <a:effectLst/>
                <a:latin typeface="+mn-lt"/>
                <a:ea typeface="+mn-ea"/>
                <a:cs typeface="+mn-cs"/>
              </a:rPr>
              <a:t>labours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And left – had leftovers – which she brought to Naomi – “even the dogs eat the crumbs which fall from the Master’s table” </a:t>
            </a:r>
          </a:p>
          <a:p>
            <a:pPr lvl="0"/>
            <a:r>
              <a:rPr lang="en-US" sz="1200" kern="1200" dirty="0" smtClean="0">
                <a:solidFill>
                  <a:schemeClr val="tx1"/>
                </a:solidFill>
                <a:effectLst/>
                <a:latin typeface="+mn-lt"/>
                <a:ea typeface="+mn-ea"/>
                <a:cs typeface="+mn-cs"/>
              </a:rPr>
              <a:t>Matt. 15:21-28 – now the Jew eats the crumbs that have fallen from the Master’s table whereunto a Gentile sat and partook of the meal!</a:t>
            </a:r>
          </a:p>
          <a:p>
            <a:pPr lvl="0"/>
            <a:endParaRPr lang="en-US" sz="14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7</a:t>
            </a:fld>
            <a:endParaRPr lang="en-US"/>
          </a:p>
        </p:txBody>
      </p:sp>
    </p:spTree>
    <p:extLst>
      <p:ext uri="{BB962C8B-B14F-4D97-AF65-F5344CB8AC3E}">
        <p14:creationId xmlns:p14="http://schemas.microsoft.com/office/powerpoint/2010/main" val="3906093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Flaming fire – notice echo to II The. 1:7-8</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9</a:t>
            </a:fld>
            <a:endParaRPr lang="en-US"/>
          </a:p>
        </p:txBody>
      </p:sp>
    </p:spTree>
    <p:extLst>
      <p:ext uri="{BB962C8B-B14F-4D97-AF65-F5344CB8AC3E}">
        <p14:creationId xmlns:p14="http://schemas.microsoft.com/office/powerpoint/2010/main" val="802936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I Chronicles</a:t>
            </a:r>
            <a:r>
              <a:rPr lang="en-US" baseline="0" dirty="0" smtClean="0"/>
              <a:t> 23:1-</a:t>
            </a:r>
            <a:r>
              <a:rPr lang="en-US" baseline="0" dirty="0" smtClean="0"/>
              <a:t>3</a:t>
            </a:r>
          </a:p>
          <a:p>
            <a:r>
              <a:rPr lang="en-US" baseline="0" dirty="0" smtClean="0"/>
              <a:t>Acts 1:8</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10</a:t>
            </a:fld>
            <a:endParaRPr lang="en-US"/>
          </a:p>
        </p:txBody>
      </p:sp>
    </p:spTree>
    <p:extLst>
      <p:ext uri="{BB962C8B-B14F-4D97-AF65-F5344CB8AC3E}">
        <p14:creationId xmlns:p14="http://schemas.microsoft.com/office/powerpoint/2010/main" val="1928525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CA"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p:txBody>
          <a:bodyPr/>
          <a:lstStyle/>
          <a:p>
            <a:fld id="{2FE7D661-1836-44F7-8FAF-35E8F866ECD3}" type="datetime1">
              <a:rPr lang="en-US" smtClean="0"/>
              <a:pPr/>
              <a:t>2014-05-17</a:t>
            </a:fld>
            <a:endParaRPr lang="en-US"/>
          </a:p>
        </p:txBody>
      </p:sp>
      <p:sp>
        <p:nvSpPr>
          <p:cNvPr id="5" name="Footer Placeholder 4"/>
          <p:cNvSpPr>
            <a:spLocks noGrp="1"/>
          </p:cNvSpPr>
          <p:nvPr>
            <p:ph type="ftr" sz="quarter" idx="11"/>
          </p:nvPr>
        </p:nvSpPr>
        <p:spPr/>
        <p:txBody>
          <a:bodyPr/>
          <a:lstStyle/>
          <a:p>
            <a:endParaRPr lang="en-US" dirty="0"/>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05A93482-8E69-40F7-BCAD-5662A6CADB27}" type="datetime4">
              <a:rPr lang="en-US" smtClean="0"/>
              <a:pPr/>
              <a:t>May 17,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CA"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2014-05-17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9525A706-D8F2-4D1A-855A-CADC92600C26}" type="datetime4">
              <a:rPr lang="en-US" smtClean="0"/>
              <a:pPr/>
              <a:t>May 17,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99B4F123-1704-49AC-9D15-C4B1462B8014}" type="datetime4">
              <a:rPr lang="en-US" smtClean="0"/>
              <a:pPr/>
              <a:t>May 17, 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BE9967FD-6084-4075-993E-77EC8038773F}" type="datetime1">
              <a:rPr lang="en-US" smtClean="0"/>
              <a:pPr/>
              <a:t>2014-05-17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2014-05-17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CA"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marL="2290763" indent="-461963">
              <a:tabLst/>
              <a:defRPr sz="2000"/>
            </a:lvl6pPr>
            <a:lvl7pPr marL="2290763" indent="-461963">
              <a:tabLst/>
              <a:defRPr sz="2000"/>
            </a:lvl7pPr>
            <a:lvl8pPr marL="2290763" indent="-461963">
              <a:tabLst/>
              <a:defRPr sz="2000"/>
            </a:lvl8pPr>
            <a:lvl9pPr marL="2290763" indent="-461963">
              <a:tabLst/>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2014-05-17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spcBef>
                <a:spcPts val="6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CA" smtClean="0"/>
              <a:t>Click to edit Master text styles</a:t>
            </a:r>
          </a:p>
        </p:txBody>
      </p:sp>
      <p:sp>
        <p:nvSpPr>
          <p:cNvPr id="5" name="Date Placeholder 4"/>
          <p:cNvSpPr>
            <a:spLocks noGrp="1"/>
          </p:cNvSpPr>
          <p:nvPr>
            <p:ph type="dt" sz="half" idx="10"/>
          </p:nvPr>
        </p:nvSpPr>
        <p:spPr/>
        <p:txBody>
          <a:bodyPr/>
          <a:lstStyle/>
          <a:p>
            <a:fld id="{CD1EACE2-EA00-4376-9A66-47ABB8B02CF5}" type="datetime1">
              <a:rPr lang="en-US" smtClean="0"/>
              <a:pPr/>
              <a:t>2014-05-17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CA" smtClean="0"/>
              <a:t>Click to edit Master text styles</a:t>
            </a:r>
          </a:p>
        </p:txBody>
      </p:sp>
      <p:sp>
        <p:nvSpPr>
          <p:cNvPr id="5" name="Date Placeholder 4"/>
          <p:cNvSpPr>
            <a:spLocks noGrp="1"/>
          </p:cNvSpPr>
          <p:nvPr>
            <p:ph type="dt" sz="half" idx="10"/>
          </p:nvPr>
        </p:nvSpPr>
        <p:spPr/>
        <p:txBody>
          <a:bodyPr/>
          <a:lstStyle/>
          <a:p>
            <a:fld id="{16C01193-8287-4834-A286-6B880643E934}" type="datetime4">
              <a:rPr lang="en-US" smtClean="0"/>
              <a:pPr/>
              <a:t>May 17, 2014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A2FB5AFD-D735-4504-A039-ADEBB6448D55}" type="datetime4">
              <a:rPr lang="en-US" smtClean="0"/>
              <a:pPr/>
              <a:t>May 17,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102CF1CA-F464-4B29-B867-EAF8A9B936E3}" type="datetime1">
              <a:rPr lang="en-US" smtClean="0"/>
              <a:pPr/>
              <a:t>2014-05-17</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8B37D5FE-740C-46F5-801A-FA5477D9711F}"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CA"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01193-8287-4834-A286-6B880643E934}" type="datetime4">
              <a:rPr lang="en-US" smtClean="0"/>
              <a:pPr/>
              <a:t>May 17, 2014</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hf sldNum="0" hdr="0" ftr="0" dt="0"/>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7432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6pPr>
      <a:lvl7pPr marL="32051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7pPr>
      <a:lvl8pPr marL="36576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8pPr>
      <a:lvl9pPr marL="41195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Marriage </a:t>
            </a:r>
            <a:r>
              <a:rPr lang="en-US" dirty="0" smtClean="0"/>
              <a:t>Supper</a:t>
            </a:r>
            <a:br>
              <a:rPr lang="en-US" dirty="0" smtClean="0"/>
            </a:br>
            <a:r>
              <a:rPr lang="en-US" dirty="0" smtClean="0"/>
              <a:t>of </a:t>
            </a:r>
            <a:r>
              <a:rPr lang="en-US" dirty="0" smtClean="0"/>
              <a:t>the Lamb</a:t>
            </a:r>
            <a:endParaRPr lang="en-US" dirty="0"/>
          </a:p>
        </p:txBody>
      </p:sp>
      <p:sp>
        <p:nvSpPr>
          <p:cNvPr id="3" name="Subtitle 2"/>
          <p:cNvSpPr>
            <a:spLocks noGrp="1"/>
          </p:cNvSpPr>
          <p:nvPr>
            <p:ph type="subTitle" idx="1"/>
          </p:nvPr>
        </p:nvSpPr>
        <p:spPr/>
        <p:txBody>
          <a:bodyPr>
            <a:normAutofit/>
          </a:bodyPr>
          <a:lstStyle/>
          <a:p>
            <a:r>
              <a:rPr lang="en-US" sz="2000" dirty="0" smtClean="0"/>
              <a:t>May Family Gathering – </a:t>
            </a:r>
            <a:r>
              <a:rPr lang="en-US" sz="2000" dirty="0" smtClean="0"/>
              <a:t>Okanagan </a:t>
            </a:r>
            <a:r>
              <a:rPr lang="en-US" sz="2000" dirty="0" smtClean="0"/>
              <a:t>West</a:t>
            </a:r>
          </a:p>
          <a:p>
            <a:r>
              <a:rPr lang="en-US" sz="2000" dirty="0" smtClean="0"/>
              <a:t>2014</a:t>
            </a:r>
          </a:p>
        </p:txBody>
      </p:sp>
    </p:spTree>
    <p:extLst>
      <p:ext uri="{BB962C8B-B14F-4D97-AF65-F5344CB8AC3E}">
        <p14:creationId xmlns:p14="http://schemas.microsoft.com/office/powerpoint/2010/main" val="35185711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Breakdown of Classes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Saturday</a:t>
            </a:r>
          </a:p>
          <a:p>
            <a:pPr lvl="1"/>
            <a:r>
              <a:rPr lang="en-US" dirty="0"/>
              <a:t>Class 1 – Preparation of the Bride</a:t>
            </a:r>
          </a:p>
          <a:p>
            <a:pPr lvl="1"/>
            <a:r>
              <a:rPr lang="en-US" b="1" dirty="0" smtClean="0">
                <a:solidFill>
                  <a:srgbClr val="F4623A"/>
                </a:solidFill>
              </a:rPr>
              <a:t>Class 2 – The Wedding!</a:t>
            </a:r>
          </a:p>
          <a:p>
            <a:r>
              <a:rPr lang="en-US" dirty="0" smtClean="0"/>
              <a:t>Sunday</a:t>
            </a:r>
            <a:endParaRPr lang="en-US" dirty="0"/>
          </a:p>
          <a:p>
            <a:pPr lvl="1"/>
            <a:r>
              <a:rPr lang="en-US" dirty="0" smtClean="0"/>
              <a:t>Class 3 – Exposing the False Bride</a:t>
            </a:r>
          </a:p>
          <a:p>
            <a:pPr lvl="1"/>
            <a:r>
              <a:rPr lang="en-US" dirty="0" smtClean="0"/>
              <a:t>Exhortation </a:t>
            </a:r>
            <a:r>
              <a:rPr lang="en-US" dirty="0"/>
              <a:t>– Thou art </a:t>
            </a:r>
            <a:r>
              <a:rPr lang="en-US" dirty="0" smtClean="0"/>
              <a:t>worthy</a:t>
            </a:r>
          </a:p>
          <a:p>
            <a:r>
              <a:rPr lang="en-US" dirty="0" smtClean="0"/>
              <a:t>Monday</a:t>
            </a:r>
          </a:p>
          <a:p>
            <a:pPr lvl="1"/>
            <a:r>
              <a:rPr lang="en-US" dirty="0" smtClean="0"/>
              <a:t>Class 4 – One Nation Under Christ</a:t>
            </a:r>
          </a:p>
          <a:p>
            <a:pPr lvl="1"/>
            <a:r>
              <a:rPr lang="en-US" dirty="0" smtClean="0"/>
              <a:t>Class 5 – The Presentation of the Lamb’s Wife</a:t>
            </a:r>
          </a:p>
        </p:txBody>
      </p:sp>
    </p:spTree>
    <p:extLst>
      <p:ext uri="{BB962C8B-B14F-4D97-AF65-F5344CB8AC3E}">
        <p14:creationId xmlns:p14="http://schemas.microsoft.com/office/powerpoint/2010/main" val="4869940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Wedding!</a:t>
            </a:r>
            <a:endParaRPr lang="en-US" dirty="0"/>
          </a:p>
        </p:txBody>
      </p:sp>
      <p:sp>
        <p:nvSpPr>
          <p:cNvPr id="5" name="Text Placeholder 4"/>
          <p:cNvSpPr>
            <a:spLocks noGrp="1"/>
          </p:cNvSpPr>
          <p:nvPr>
            <p:ph type="body" idx="1"/>
          </p:nvPr>
        </p:nvSpPr>
        <p:spPr/>
        <p:txBody>
          <a:bodyPr/>
          <a:lstStyle/>
          <a:p>
            <a:r>
              <a:rPr lang="en-US" dirty="0" smtClean="0"/>
              <a:t>Class 2</a:t>
            </a:r>
            <a:endParaRPr lang="en-US" dirty="0"/>
          </a:p>
        </p:txBody>
      </p:sp>
    </p:spTree>
    <p:extLst>
      <p:ext uri="{BB962C8B-B14F-4D97-AF65-F5344CB8AC3E}">
        <p14:creationId xmlns:p14="http://schemas.microsoft.com/office/powerpoint/2010/main" val="22052748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594" y="67236"/>
            <a:ext cx="7770813" cy="1371600"/>
          </a:xfrm>
        </p:spPr>
        <p:txBody>
          <a:bodyPr/>
          <a:lstStyle/>
          <a:p>
            <a:r>
              <a:rPr lang="en-US" dirty="0" smtClean="0"/>
              <a:t>Context</a:t>
            </a:r>
            <a:endParaRPr lang="en-US" dirty="0"/>
          </a:p>
        </p:txBody>
      </p:sp>
      <p:pic>
        <p:nvPicPr>
          <p:cNvPr id="6" name="Picture 5"/>
          <p:cNvPicPr>
            <a:picLocks noChangeAspect="1"/>
          </p:cNvPicPr>
          <p:nvPr/>
        </p:nvPicPr>
        <p:blipFill>
          <a:blip r:embed="rId3"/>
          <a:stretch>
            <a:fillRect/>
          </a:stretch>
        </p:blipFill>
        <p:spPr>
          <a:xfrm>
            <a:off x="0" y="1339645"/>
            <a:ext cx="9144000" cy="5518355"/>
          </a:xfrm>
          <a:prstGeom prst="rect">
            <a:avLst/>
          </a:prstGeom>
        </p:spPr>
      </p:pic>
    </p:spTree>
    <p:extLst>
      <p:ext uri="{BB962C8B-B14F-4D97-AF65-F5344CB8AC3E}">
        <p14:creationId xmlns:p14="http://schemas.microsoft.com/office/powerpoint/2010/main" val="3794419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Parables </a:t>
            </a:r>
            <a:r>
              <a:rPr lang="en-US" dirty="0" smtClean="0"/>
              <a:t>of </a:t>
            </a:r>
            <a:r>
              <a:rPr lang="en-US" dirty="0" smtClean="0"/>
              <a:t>a Wedding</a:t>
            </a:r>
            <a:endParaRPr lang="en-US" dirty="0"/>
          </a:p>
        </p:txBody>
      </p:sp>
      <p:pic>
        <p:nvPicPr>
          <p:cNvPr id="6" name="Picture 5"/>
          <p:cNvPicPr>
            <a:picLocks noChangeAspect="1"/>
          </p:cNvPicPr>
          <p:nvPr/>
        </p:nvPicPr>
        <p:blipFill>
          <a:blip r:embed="rId3"/>
          <a:stretch>
            <a:fillRect/>
          </a:stretch>
        </p:blipFill>
        <p:spPr>
          <a:xfrm>
            <a:off x="2180427" y="2132737"/>
            <a:ext cx="6843773" cy="4578110"/>
          </a:xfrm>
          <a:prstGeom prst="rect">
            <a:avLst/>
          </a:prstGeom>
        </p:spPr>
      </p:pic>
      <p:sp>
        <p:nvSpPr>
          <p:cNvPr id="7" name="Rectangle 6"/>
          <p:cNvSpPr/>
          <p:nvPr/>
        </p:nvSpPr>
        <p:spPr>
          <a:xfrm>
            <a:off x="2180427" y="2132737"/>
            <a:ext cx="4061334" cy="4578110"/>
          </a:xfrm>
          <a:prstGeom prst="rect">
            <a:avLst/>
          </a:prstGeom>
          <a:gradFill flip="none" rotWithShape="1">
            <a:gsLst>
              <a:gs pos="0">
                <a:schemeClr val="bg1">
                  <a:alpha val="85000"/>
                </a:schemeClr>
              </a:gs>
              <a:gs pos="100000">
                <a:schemeClr val="bg1">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85800" y="2209799"/>
            <a:ext cx="4563533" cy="4501047"/>
          </a:xfrm>
        </p:spPr>
        <p:txBody>
          <a:bodyPr>
            <a:normAutofit/>
          </a:bodyPr>
          <a:lstStyle/>
          <a:p>
            <a:r>
              <a:rPr lang="en-US" dirty="0" smtClean="0"/>
              <a:t>Matthew 22:1-14</a:t>
            </a:r>
          </a:p>
          <a:p>
            <a:pPr lvl="1"/>
            <a:r>
              <a:rPr lang="en-US" dirty="0" smtClean="0"/>
              <a:t>2 invitations</a:t>
            </a:r>
          </a:p>
          <a:p>
            <a:pPr lvl="1"/>
            <a:r>
              <a:rPr lang="en-US" dirty="0" smtClean="0"/>
              <a:t>A guest improperly dressed</a:t>
            </a:r>
          </a:p>
          <a:p>
            <a:pPr lvl="2"/>
            <a:r>
              <a:rPr lang="en-US" dirty="0" smtClean="0"/>
              <a:t>Revelation 16:15</a:t>
            </a:r>
          </a:p>
          <a:p>
            <a:pPr lvl="1"/>
            <a:r>
              <a:rPr lang="en-US" dirty="0" smtClean="0"/>
              <a:t>Rejection = destruction</a:t>
            </a:r>
          </a:p>
          <a:p>
            <a:r>
              <a:rPr lang="en-US" dirty="0" smtClean="0"/>
              <a:t>Sitting dow</a:t>
            </a:r>
            <a:r>
              <a:rPr lang="en-US" dirty="0" smtClean="0"/>
              <a:t>n at a Wedding</a:t>
            </a:r>
            <a:endParaRPr lang="en-US" dirty="0" smtClean="0"/>
          </a:p>
          <a:p>
            <a:pPr lvl="1"/>
            <a:r>
              <a:rPr lang="en-US" dirty="0" smtClean="0"/>
              <a:t>“I will come in to sup with him and he with me”</a:t>
            </a:r>
          </a:p>
          <a:p>
            <a:pPr lvl="1"/>
            <a:r>
              <a:rPr lang="en-US" dirty="0" smtClean="0"/>
              <a:t>Luke 12:37</a:t>
            </a:r>
          </a:p>
          <a:p>
            <a:pPr lvl="1"/>
            <a:endParaRPr lang="en-US" dirty="0" smtClean="0"/>
          </a:p>
          <a:p>
            <a:pPr lvl="1"/>
            <a:endParaRPr lang="en-US" dirty="0" smtClean="0"/>
          </a:p>
        </p:txBody>
      </p:sp>
      <p:sp>
        <p:nvSpPr>
          <p:cNvPr id="5" name="TextBox 4"/>
          <p:cNvSpPr txBox="1"/>
          <p:nvPr/>
        </p:nvSpPr>
        <p:spPr>
          <a:xfrm>
            <a:off x="5735496" y="4410334"/>
            <a:ext cx="2846816" cy="1200329"/>
          </a:xfrm>
          <a:prstGeom prst="rect">
            <a:avLst/>
          </a:prstGeom>
          <a:noFill/>
        </p:spPr>
        <p:txBody>
          <a:bodyPr wrap="square" rtlCol="0">
            <a:spAutoFit/>
          </a:bodyPr>
          <a:lstStyle/>
          <a:p>
            <a:r>
              <a:rPr lang="en-US" dirty="0" smtClean="0">
                <a:solidFill>
                  <a:schemeClr val="bg1"/>
                </a:solidFill>
              </a:rPr>
              <a:t>Move these verses to later in the presentation – with the sitting down with Abraham … after Ruth</a:t>
            </a:r>
            <a:endParaRPr lang="en-US" dirty="0">
              <a:solidFill>
                <a:schemeClr val="bg1"/>
              </a:solidFill>
            </a:endParaRPr>
          </a:p>
        </p:txBody>
      </p:sp>
      <p:sp>
        <p:nvSpPr>
          <p:cNvPr id="8" name="Left Arrow 7"/>
          <p:cNvSpPr/>
          <p:nvPr/>
        </p:nvSpPr>
        <p:spPr>
          <a:xfrm>
            <a:off x="4940063" y="4759253"/>
            <a:ext cx="795433" cy="558270"/>
          </a:xfrm>
          <a:prstGeom prst="leftArrow">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02726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15000"/>
          </a:blip>
          <a:stretch>
            <a:fillRect/>
          </a:stretch>
        </p:blipFill>
        <p:spPr>
          <a:xfrm>
            <a:off x="5257548" y="2209800"/>
            <a:ext cx="7440262" cy="4054943"/>
          </a:xfrm>
          <a:prstGeom prst="rect">
            <a:avLst/>
          </a:prstGeom>
          <a:ln>
            <a:noFill/>
          </a:ln>
          <a:effectLst>
            <a:softEdge rad="177800"/>
          </a:effectLst>
        </p:spPr>
      </p:pic>
      <p:sp>
        <p:nvSpPr>
          <p:cNvPr id="2" name="Title 1"/>
          <p:cNvSpPr>
            <a:spLocks noGrp="1"/>
          </p:cNvSpPr>
          <p:nvPr>
            <p:ph type="title"/>
          </p:nvPr>
        </p:nvSpPr>
        <p:spPr/>
        <p:txBody>
          <a:bodyPr/>
          <a:lstStyle/>
          <a:p>
            <a:r>
              <a:rPr lang="en-US" dirty="0" smtClean="0"/>
              <a:t>God’s Books</a:t>
            </a:r>
            <a:endParaRPr lang="en-US" dirty="0"/>
          </a:p>
        </p:txBody>
      </p:sp>
      <p:sp>
        <p:nvSpPr>
          <p:cNvPr id="3" name="Content Placeholder 2"/>
          <p:cNvSpPr>
            <a:spLocks noGrp="1"/>
          </p:cNvSpPr>
          <p:nvPr>
            <p:ph idx="1"/>
          </p:nvPr>
        </p:nvSpPr>
        <p:spPr>
          <a:xfrm>
            <a:off x="685800" y="2209800"/>
            <a:ext cx="7770813" cy="4394200"/>
          </a:xfrm>
        </p:spPr>
        <p:txBody>
          <a:bodyPr>
            <a:normAutofit fontScale="92500" lnSpcReduction="10000"/>
          </a:bodyPr>
          <a:lstStyle/>
          <a:p>
            <a:r>
              <a:rPr lang="en-US" dirty="0"/>
              <a:t>A book of </a:t>
            </a:r>
            <a:r>
              <a:rPr lang="en-US" dirty="0" smtClean="0"/>
              <a:t>life (of those who accepted the invitation)</a:t>
            </a:r>
            <a:endParaRPr lang="en-US" dirty="0"/>
          </a:p>
          <a:p>
            <a:pPr lvl="1"/>
            <a:r>
              <a:rPr lang="en-US" dirty="0"/>
              <a:t>Exodus 32:</a:t>
            </a:r>
            <a:r>
              <a:rPr lang="en-US" dirty="0" smtClean="0"/>
              <a:t>33 – our sins can have us removed</a:t>
            </a:r>
            <a:endParaRPr lang="en-US" dirty="0"/>
          </a:p>
          <a:p>
            <a:pPr lvl="1"/>
            <a:r>
              <a:rPr lang="en-US" dirty="0"/>
              <a:t>Psalm </a:t>
            </a:r>
            <a:r>
              <a:rPr lang="en-US" dirty="0" smtClean="0"/>
              <a:t>69</a:t>
            </a:r>
            <a:r>
              <a:rPr lang="en-US" dirty="0"/>
              <a:t>:</a:t>
            </a:r>
            <a:r>
              <a:rPr lang="en-US" dirty="0" smtClean="0"/>
              <a:t>28 – let them be blotted out</a:t>
            </a:r>
            <a:endParaRPr lang="en-US" dirty="0"/>
          </a:p>
          <a:p>
            <a:pPr lvl="1"/>
            <a:r>
              <a:rPr lang="en-US" dirty="0"/>
              <a:t>Daniel 12:</a:t>
            </a:r>
            <a:r>
              <a:rPr lang="en-US" dirty="0" smtClean="0"/>
              <a:t>1 – deliverance for those recorded in the book</a:t>
            </a:r>
            <a:endParaRPr lang="en-US" dirty="0"/>
          </a:p>
          <a:p>
            <a:pPr lvl="1"/>
            <a:r>
              <a:rPr lang="en-US" dirty="0"/>
              <a:t>Philippians 4:</a:t>
            </a:r>
            <a:r>
              <a:rPr lang="en-US" dirty="0" smtClean="0"/>
              <a:t>3 – Paul’s </a:t>
            </a:r>
            <a:r>
              <a:rPr lang="en-US" dirty="0" err="1" smtClean="0"/>
              <a:t>fellowlabourers</a:t>
            </a:r>
            <a:r>
              <a:rPr lang="en-US" dirty="0" smtClean="0"/>
              <a:t> in the book of life</a:t>
            </a:r>
            <a:endParaRPr lang="en-US" dirty="0"/>
          </a:p>
          <a:p>
            <a:pPr lvl="1"/>
            <a:r>
              <a:rPr lang="en-US" dirty="0"/>
              <a:t>Revelation 3:5, 13:8; 17:8; 20:15; 21:27; 22:19</a:t>
            </a:r>
          </a:p>
          <a:p>
            <a:r>
              <a:rPr lang="en-US" dirty="0"/>
              <a:t>A book of records</a:t>
            </a:r>
          </a:p>
          <a:p>
            <a:pPr lvl="1"/>
            <a:r>
              <a:rPr lang="en-US" dirty="0"/>
              <a:t>Esther 6:</a:t>
            </a:r>
            <a:r>
              <a:rPr lang="en-US" dirty="0" smtClean="0"/>
              <a:t>1 – Mordecai’s good deed</a:t>
            </a:r>
            <a:endParaRPr lang="en-US" dirty="0"/>
          </a:p>
          <a:p>
            <a:pPr lvl="1"/>
            <a:r>
              <a:rPr lang="en-US" dirty="0"/>
              <a:t>Psalm 56:</a:t>
            </a:r>
            <a:r>
              <a:rPr lang="en-US" dirty="0" smtClean="0"/>
              <a:t>8 – Psalmist’s tears</a:t>
            </a:r>
          </a:p>
          <a:p>
            <a:pPr lvl="1"/>
            <a:r>
              <a:rPr lang="en-US" dirty="0" smtClean="0"/>
              <a:t>Matthew 12:35-37 – Every careless or indifferent word</a:t>
            </a:r>
            <a:endParaRPr lang="en-US" dirty="0"/>
          </a:p>
          <a:p>
            <a:pPr lvl="1"/>
            <a:r>
              <a:rPr lang="en-US" dirty="0"/>
              <a:t>Revelation 20:</a:t>
            </a:r>
            <a:r>
              <a:rPr lang="en-US" dirty="0" smtClean="0"/>
              <a:t>12 – according to their works</a:t>
            </a:r>
            <a:endParaRPr lang="en-US" dirty="0"/>
          </a:p>
          <a:p>
            <a:endParaRPr lang="en-US" dirty="0"/>
          </a:p>
        </p:txBody>
      </p:sp>
    </p:spTree>
    <p:extLst>
      <p:ext uri="{BB962C8B-B14F-4D97-AF65-F5344CB8AC3E}">
        <p14:creationId xmlns:p14="http://schemas.microsoft.com/office/powerpoint/2010/main" val="34517657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Cameo in Ruth</a:t>
            </a:r>
            <a:endParaRPr lang="en-US" dirty="0"/>
          </a:p>
        </p:txBody>
      </p:sp>
      <p:pic>
        <p:nvPicPr>
          <p:cNvPr id="5" name="Picture 4"/>
          <p:cNvPicPr>
            <a:picLocks noChangeAspect="1"/>
          </p:cNvPicPr>
          <p:nvPr/>
        </p:nvPicPr>
        <p:blipFill>
          <a:blip r:embed="rId3"/>
          <a:stretch>
            <a:fillRect/>
          </a:stretch>
        </p:blipFill>
        <p:spPr>
          <a:xfrm flipH="1">
            <a:off x="3100887" y="2101965"/>
            <a:ext cx="5946962" cy="4648200"/>
          </a:xfrm>
          <a:prstGeom prst="rect">
            <a:avLst/>
          </a:prstGeom>
        </p:spPr>
      </p:pic>
      <p:sp>
        <p:nvSpPr>
          <p:cNvPr id="6" name="Rectangle 5"/>
          <p:cNvSpPr/>
          <p:nvPr/>
        </p:nvSpPr>
        <p:spPr>
          <a:xfrm>
            <a:off x="3100887" y="2101965"/>
            <a:ext cx="4061334" cy="4648200"/>
          </a:xfrm>
          <a:prstGeom prst="rect">
            <a:avLst/>
          </a:prstGeom>
          <a:gradFill flip="none" rotWithShape="1">
            <a:gsLst>
              <a:gs pos="0">
                <a:schemeClr val="bg1">
                  <a:alpha val="85000"/>
                </a:schemeClr>
              </a:gs>
              <a:gs pos="100000">
                <a:schemeClr val="bg1">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85801" y="2209800"/>
            <a:ext cx="4435676" cy="3657600"/>
          </a:xfrm>
        </p:spPr>
        <p:txBody>
          <a:bodyPr/>
          <a:lstStyle/>
          <a:p>
            <a:r>
              <a:rPr lang="en-US" dirty="0" smtClean="0"/>
              <a:t>Ruth 2:14</a:t>
            </a:r>
          </a:p>
          <a:p>
            <a:pPr lvl="1"/>
            <a:r>
              <a:rPr lang="en-US" dirty="0" smtClean="0"/>
              <a:t>Come sit at my table</a:t>
            </a:r>
          </a:p>
          <a:p>
            <a:pPr lvl="1"/>
            <a:r>
              <a:rPr lang="en-US" dirty="0" smtClean="0"/>
              <a:t>Sat beside the reapers</a:t>
            </a:r>
          </a:p>
          <a:p>
            <a:pPr lvl="1"/>
            <a:r>
              <a:rPr lang="en-US" dirty="0" smtClean="0"/>
              <a:t>Reached her parched corn</a:t>
            </a:r>
          </a:p>
          <a:p>
            <a:pPr lvl="1"/>
            <a:r>
              <a:rPr lang="en-US" dirty="0" smtClean="0"/>
              <a:t>Dip morsel in the vinegar</a:t>
            </a:r>
            <a:endParaRPr lang="en-US" dirty="0"/>
          </a:p>
        </p:txBody>
      </p:sp>
    </p:spTree>
    <p:extLst>
      <p:ext uri="{BB962C8B-B14F-4D97-AF65-F5344CB8AC3E}">
        <p14:creationId xmlns:p14="http://schemas.microsoft.com/office/powerpoint/2010/main" val="15299863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027163" cy="6858000"/>
          </a:xfrm>
          <a:prstGeom prst="rect">
            <a:avLst/>
          </a:prstGeom>
        </p:spPr>
      </p:pic>
    </p:spTree>
    <p:extLst>
      <p:ext uri="{BB962C8B-B14F-4D97-AF65-F5344CB8AC3E}">
        <p14:creationId xmlns:p14="http://schemas.microsoft.com/office/powerpoint/2010/main" val="23915340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of the Wedding</a:t>
            </a:r>
            <a:endParaRPr lang="en-US" dirty="0"/>
          </a:p>
        </p:txBody>
      </p:sp>
      <p:sp>
        <p:nvSpPr>
          <p:cNvPr id="3" name="Content Placeholder 2"/>
          <p:cNvSpPr>
            <a:spLocks noGrp="1"/>
          </p:cNvSpPr>
          <p:nvPr>
            <p:ph idx="1"/>
          </p:nvPr>
        </p:nvSpPr>
        <p:spPr/>
        <p:txBody>
          <a:bodyPr>
            <a:normAutofit/>
          </a:bodyPr>
          <a:lstStyle/>
          <a:p>
            <a:r>
              <a:rPr lang="en-US" dirty="0" smtClean="0"/>
              <a:t>Mt. Sinai?</a:t>
            </a:r>
          </a:p>
          <a:p>
            <a:pPr lvl="1"/>
            <a:r>
              <a:rPr lang="en-US" dirty="0" smtClean="0"/>
              <a:t>Deuteronomy 33:2</a:t>
            </a:r>
          </a:p>
          <a:p>
            <a:pPr marL="893763" lvl="1" indent="-436563">
              <a:buNone/>
            </a:pPr>
            <a:r>
              <a:rPr lang="en-US" dirty="0" smtClean="0"/>
              <a:t>	“</a:t>
            </a:r>
            <a:r>
              <a:rPr lang="en-US" dirty="0"/>
              <a:t>The LORD </a:t>
            </a:r>
            <a:r>
              <a:rPr lang="en-US" dirty="0">
                <a:solidFill>
                  <a:srgbClr val="0000FF"/>
                </a:solidFill>
              </a:rPr>
              <a:t>came from Sinai</a:t>
            </a:r>
            <a:r>
              <a:rPr lang="en-US" dirty="0" smtClean="0"/>
              <a:t>, and </a:t>
            </a:r>
            <a:r>
              <a:rPr lang="en-US" dirty="0"/>
              <a:t>dawned from </a:t>
            </a:r>
            <a:r>
              <a:rPr lang="en-US" dirty="0" err="1"/>
              <a:t>Seir</a:t>
            </a:r>
            <a:r>
              <a:rPr lang="en-US" dirty="0"/>
              <a:t> upon us</a:t>
            </a:r>
            <a:r>
              <a:rPr lang="en-US" dirty="0" smtClean="0"/>
              <a:t>; he </a:t>
            </a:r>
            <a:r>
              <a:rPr lang="en-US" dirty="0"/>
              <a:t>shone forth from Mount </a:t>
            </a:r>
            <a:r>
              <a:rPr lang="en-US" dirty="0" err="1"/>
              <a:t>Paran</a:t>
            </a:r>
            <a:r>
              <a:rPr lang="en-US" dirty="0" smtClean="0"/>
              <a:t>, he </a:t>
            </a:r>
            <a:r>
              <a:rPr lang="en-US" dirty="0"/>
              <a:t>came from the ten thousands of holy ones</a:t>
            </a:r>
            <a:r>
              <a:rPr lang="en-US" dirty="0" smtClean="0"/>
              <a:t>, </a:t>
            </a:r>
            <a:r>
              <a:rPr lang="en-US" dirty="0"/>
              <a:t>with flaming fire at his right hand.” RSV</a:t>
            </a:r>
          </a:p>
          <a:p>
            <a:pPr lvl="1"/>
            <a:r>
              <a:rPr lang="en-US" dirty="0" smtClean="0"/>
              <a:t>Habakkuk 3:3-8</a:t>
            </a:r>
          </a:p>
        </p:txBody>
      </p:sp>
    </p:spTree>
    <p:extLst>
      <p:ext uri="{BB962C8B-B14F-4D97-AF65-F5344CB8AC3E}">
        <p14:creationId xmlns:p14="http://schemas.microsoft.com/office/powerpoint/2010/main" val="13754403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Details – Unknown</a:t>
            </a:r>
            <a:endParaRPr lang="en-US" dirty="0"/>
          </a:p>
        </p:txBody>
      </p:sp>
      <p:sp>
        <p:nvSpPr>
          <p:cNvPr id="3" name="Content Placeholder 2"/>
          <p:cNvSpPr>
            <a:spLocks noGrp="1"/>
          </p:cNvSpPr>
          <p:nvPr>
            <p:ph idx="1"/>
          </p:nvPr>
        </p:nvSpPr>
        <p:spPr>
          <a:xfrm>
            <a:off x="685800" y="2209800"/>
            <a:ext cx="7770813" cy="4058486"/>
          </a:xfrm>
        </p:spPr>
        <p:txBody>
          <a:bodyPr>
            <a:normAutofit lnSpcReduction="10000"/>
          </a:bodyPr>
          <a:lstStyle/>
          <a:p>
            <a:r>
              <a:rPr lang="en-US" dirty="0" smtClean="0"/>
              <a:t>Length of celebration</a:t>
            </a:r>
          </a:p>
          <a:p>
            <a:pPr lvl="1"/>
            <a:r>
              <a:rPr lang="en-US" dirty="0" smtClean="0"/>
              <a:t>?</a:t>
            </a:r>
          </a:p>
          <a:p>
            <a:pPr lvl="1"/>
            <a:r>
              <a:rPr lang="en-US" dirty="0" smtClean="0"/>
              <a:t>Until that day I drink it new with you – Matthew 26:29</a:t>
            </a:r>
          </a:p>
          <a:p>
            <a:pPr lvl="1"/>
            <a:r>
              <a:rPr lang="en-US" dirty="0" smtClean="0"/>
              <a:t>Sitting down with the patriarchs – Matthew 8:11-12</a:t>
            </a:r>
          </a:p>
          <a:p>
            <a:r>
              <a:rPr lang="en-US" dirty="0" smtClean="0"/>
              <a:t>Giving of instruction</a:t>
            </a:r>
          </a:p>
          <a:p>
            <a:pPr lvl="1"/>
            <a:r>
              <a:rPr lang="en-US" dirty="0" smtClean="0"/>
              <a:t>?</a:t>
            </a:r>
          </a:p>
          <a:p>
            <a:pPr lvl="1"/>
            <a:r>
              <a:rPr lang="en-US" dirty="0" smtClean="0"/>
              <a:t>The Pattern in Israel – I Chronicles 23-29</a:t>
            </a:r>
          </a:p>
          <a:p>
            <a:pPr lvl="1"/>
            <a:r>
              <a:rPr lang="en-US" dirty="0" smtClean="0"/>
              <a:t>Conference of Angels – I Kings 22:19-23</a:t>
            </a:r>
          </a:p>
          <a:p>
            <a:pPr lvl="1"/>
            <a:r>
              <a:rPr lang="en-US" dirty="0" smtClean="0"/>
              <a:t>Parable of the pounds – Luke 19:12-26</a:t>
            </a:r>
          </a:p>
          <a:p>
            <a:pPr lvl="1"/>
            <a:r>
              <a:rPr lang="en-US" dirty="0" smtClean="0"/>
              <a:t>The Acts of the Apostles</a:t>
            </a:r>
            <a:endParaRPr lang="en-US" dirty="0"/>
          </a:p>
        </p:txBody>
      </p:sp>
    </p:spTree>
    <p:extLst>
      <p:ext uri="{BB962C8B-B14F-4D97-AF65-F5344CB8AC3E}">
        <p14:creationId xmlns:p14="http://schemas.microsoft.com/office/powerpoint/2010/main" val="17469694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a:t>
            </a:r>
            <a:endParaRPr lang="en-US" dirty="0"/>
          </a:p>
        </p:txBody>
      </p:sp>
      <p:pic>
        <p:nvPicPr>
          <p:cNvPr id="4" name="Picture 3"/>
          <p:cNvPicPr>
            <a:picLocks noChangeAspect="1"/>
          </p:cNvPicPr>
          <p:nvPr/>
        </p:nvPicPr>
        <p:blipFill>
          <a:blip r:embed="rId2"/>
          <a:stretch>
            <a:fillRect/>
          </a:stretch>
        </p:blipFill>
        <p:spPr>
          <a:xfrm>
            <a:off x="0" y="1339645"/>
            <a:ext cx="9144000" cy="5518355"/>
          </a:xfrm>
          <a:prstGeom prst="rect">
            <a:avLst/>
          </a:prstGeom>
        </p:spPr>
      </p:pic>
    </p:spTree>
    <p:extLst>
      <p:ext uri="{BB962C8B-B14F-4D97-AF65-F5344CB8AC3E}">
        <p14:creationId xmlns:p14="http://schemas.microsoft.com/office/powerpoint/2010/main" val="20824865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Kingdom Jobs in Jerusalem</a:t>
            </a:r>
            <a:endParaRPr lang="en-CA" dirty="0"/>
          </a:p>
        </p:txBody>
      </p:sp>
      <p:sp>
        <p:nvSpPr>
          <p:cNvPr id="3" name="Content Placeholder 2"/>
          <p:cNvSpPr>
            <a:spLocks noGrp="1"/>
          </p:cNvSpPr>
          <p:nvPr>
            <p:ph idx="1"/>
          </p:nvPr>
        </p:nvSpPr>
        <p:spPr/>
        <p:txBody>
          <a:bodyPr/>
          <a:lstStyle/>
          <a:p>
            <a:r>
              <a:rPr lang="en-CA" smtClean="0"/>
              <a:t>Carpenters/Project Managers/Foremen</a:t>
            </a:r>
            <a:endParaRPr lang="en-US" smtClean="0"/>
          </a:p>
          <a:p>
            <a:pPr lvl="1"/>
            <a:r>
              <a:rPr lang="en-CA" smtClean="0"/>
              <a:t>Eze. 40:6-9…; Exo. 36:1-4, 8, 37:1; Eze. 47:22-23</a:t>
            </a:r>
            <a:endParaRPr lang="en-US" smtClean="0"/>
          </a:p>
          <a:p>
            <a:r>
              <a:rPr lang="en-CA" smtClean="0"/>
              <a:t>Day Care Attendant</a:t>
            </a:r>
            <a:endParaRPr lang="en-US" smtClean="0"/>
          </a:p>
          <a:p>
            <a:pPr lvl="1"/>
            <a:r>
              <a:rPr lang="en-CA" smtClean="0"/>
              <a:t>Zech. 8:5; Deu. 6:6-7; Eze. 47:22-23</a:t>
            </a:r>
            <a:endParaRPr lang="en-US" smtClean="0"/>
          </a:p>
          <a:p>
            <a:r>
              <a:rPr lang="en-CA" smtClean="0"/>
              <a:t>Finance Officer</a:t>
            </a:r>
            <a:endParaRPr lang="en-US" smtClean="0"/>
          </a:p>
          <a:p>
            <a:pPr lvl="1"/>
            <a:r>
              <a:rPr lang="en-CA" smtClean="0"/>
              <a:t>Proverbs 13:22; I Chr. 26:20-27; Josh. 6:19, 24</a:t>
            </a:r>
            <a:endParaRPr lang="en-US" dirty="0"/>
          </a:p>
        </p:txBody>
      </p:sp>
    </p:spTree>
    <p:extLst>
      <p:ext uri="{BB962C8B-B14F-4D97-AF65-F5344CB8AC3E}">
        <p14:creationId xmlns:p14="http://schemas.microsoft.com/office/powerpoint/2010/main" val="38087907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Kingdom Jobs</a:t>
            </a:r>
            <a:endParaRPr lang="en-CA" dirty="0"/>
          </a:p>
        </p:txBody>
      </p:sp>
      <p:sp>
        <p:nvSpPr>
          <p:cNvPr id="3" name="Content Placeholder 2"/>
          <p:cNvSpPr>
            <a:spLocks noGrp="1"/>
          </p:cNvSpPr>
          <p:nvPr>
            <p:ph idx="1"/>
          </p:nvPr>
        </p:nvSpPr>
        <p:spPr/>
        <p:txBody>
          <a:bodyPr/>
          <a:lstStyle/>
          <a:p>
            <a:r>
              <a:rPr lang="en-US" smtClean="0"/>
              <a:t>Gardener/Landscaper</a:t>
            </a:r>
          </a:p>
          <a:p>
            <a:pPr lvl="1"/>
            <a:r>
              <a:rPr lang="en-US" smtClean="0"/>
              <a:t>Gen. 2:8-9, 15; Rev. 22:1-2 w Eze. 47:12; Mic. 4:4</a:t>
            </a:r>
          </a:p>
          <a:p>
            <a:r>
              <a:rPr lang="en-CA" smtClean="0"/>
              <a:t>Musicians</a:t>
            </a:r>
            <a:endParaRPr lang="en-US" smtClean="0"/>
          </a:p>
          <a:p>
            <a:pPr lvl="1"/>
            <a:r>
              <a:rPr lang="en-CA" smtClean="0"/>
              <a:t>I Chr. 25:1-7; II Chr. 20:14-19,22; Luke 2:11-14</a:t>
            </a:r>
          </a:p>
          <a:p>
            <a:r>
              <a:rPr lang="en-CA" smtClean="0"/>
              <a:t>Teachers/Priests</a:t>
            </a:r>
            <a:endParaRPr lang="en-US" smtClean="0"/>
          </a:p>
          <a:p>
            <a:pPr lvl="1"/>
            <a:r>
              <a:rPr lang="en-CA" smtClean="0"/>
              <a:t>Mal. 2:6-7; Psa. 122:5; Eze. 43:18-19; 44:15-17; 48:11</a:t>
            </a:r>
            <a:endParaRPr lang="en-CA" dirty="0"/>
          </a:p>
        </p:txBody>
      </p:sp>
    </p:spTree>
    <p:extLst>
      <p:ext uri="{BB962C8B-B14F-4D97-AF65-F5344CB8AC3E}">
        <p14:creationId xmlns:p14="http://schemas.microsoft.com/office/powerpoint/2010/main" val="40121878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Kingdom Jobs</a:t>
            </a:r>
            <a:endParaRPr lang="en-CA" dirty="0"/>
          </a:p>
        </p:txBody>
      </p:sp>
      <p:sp>
        <p:nvSpPr>
          <p:cNvPr id="3" name="Content Placeholder 2"/>
          <p:cNvSpPr>
            <a:spLocks noGrp="1"/>
          </p:cNvSpPr>
          <p:nvPr>
            <p:ph idx="1"/>
          </p:nvPr>
        </p:nvSpPr>
        <p:spPr/>
        <p:txBody>
          <a:bodyPr/>
          <a:lstStyle/>
          <a:p>
            <a:r>
              <a:rPr lang="en-CA" smtClean="0"/>
              <a:t>Governers</a:t>
            </a:r>
            <a:endParaRPr lang="en-US" smtClean="0"/>
          </a:p>
          <a:p>
            <a:pPr lvl="1"/>
            <a:r>
              <a:rPr lang="en-CA" smtClean="0"/>
              <a:t>I Chr. 27:16-22; Luk. 19:12-27</a:t>
            </a:r>
            <a:endParaRPr lang="en-US" smtClean="0"/>
          </a:p>
          <a:p>
            <a:r>
              <a:rPr lang="en-CA" smtClean="0"/>
              <a:t>Captains of thousands and hundred</a:t>
            </a:r>
            <a:endParaRPr lang="en-US" smtClean="0"/>
          </a:p>
          <a:p>
            <a:pPr lvl="1"/>
            <a:r>
              <a:rPr lang="en-CA" smtClean="0"/>
              <a:t>Psa. 149; I Chr. 26:29-32 (Secret Service); I Chr. 27:1-15</a:t>
            </a:r>
            <a:endParaRPr lang="en-US" smtClean="0"/>
          </a:p>
          <a:p>
            <a:endParaRPr lang="en-CA" dirty="0"/>
          </a:p>
        </p:txBody>
      </p:sp>
    </p:spTree>
    <p:extLst>
      <p:ext uri="{BB962C8B-B14F-4D97-AF65-F5344CB8AC3E}">
        <p14:creationId xmlns:p14="http://schemas.microsoft.com/office/powerpoint/2010/main" val="31082918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22318" y="0"/>
            <a:ext cx="5299364" cy="688399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Job Description - Foreman.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318" y="25567"/>
            <a:ext cx="5299364" cy="6858000"/>
          </a:xfrm>
          <a:prstGeom prst="rect">
            <a:avLst/>
          </a:prstGeom>
        </p:spPr>
      </p:pic>
    </p:spTree>
    <p:extLst>
      <p:ext uri="{BB962C8B-B14F-4D97-AF65-F5344CB8AC3E}">
        <p14:creationId xmlns:p14="http://schemas.microsoft.com/office/powerpoint/2010/main" val="8407488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5489</TotalTime>
  <Words>1188</Words>
  <Application>Microsoft Macintosh PowerPoint</Application>
  <PresentationFormat>On-screen Show (4:3)</PresentationFormat>
  <Paragraphs>119</Paragraphs>
  <Slides>15</Slides>
  <Notes>6</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Folio</vt:lpstr>
      <vt:lpstr>The Marriage Supper of the Lamb</vt:lpstr>
      <vt:lpstr>Breakdown of Classes</vt:lpstr>
      <vt:lpstr>The Wedding!</vt:lpstr>
      <vt:lpstr>Context</vt:lpstr>
      <vt:lpstr>Parables of a Wedding</vt:lpstr>
      <vt:lpstr>God’s Books</vt:lpstr>
      <vt:lpstr>Cameo in Ruth</vt:lpstr>
      <vt:lpstr>PowerPoint Presentation</vt:lpstr>
      <vt:lpstr>Location of the Wedding</vt:lpstr>
      <vt:lpstr>Other Details – Unknown</vt:lpstr>
      <vt:lpstr>Assignments!</vt:lpstr>
      <vt:lpstr>Kingdom Jobs in Jerusalem</vt:lpstr>
      <vt:lpstr>Kingdom Jobs</vt:lpstr>
      <vt:lpstr>Kingdom Jobs</vt:lpstr>
      <vt:lpstr>PowerPoint Presentation</vt:lpstr>
    </vt:vector>
  </TitlesOfParts>
  <Company>Covington Creative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Marriage Supper of the Lamb</dc:title>
  <dc:creator>David Wisniewski</dc:creator>
  <cp:lastModifiedBy>David Wisniewski</cp:lastModifiedBy>
  <cp:revision>78</cp:revision>
  <dcterms:created xsi:type="dcterms:W3CDTF">2014-03-18T10:34:04Z</dcterms:created>
  <dcterms:modified xsi:type="dcterms:W3CDTF">2014-05-17T21:53:44Z</dcterms:modified>
</cp:coreProperties>
</file>