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26"/>
  </p:notesMasterIdLst>
  <p:sldIdLst>
    <p:sldId id="256" r:id="rId2"/>
    <p:sldId id="257" r:id="rId3"/>
    <p:sldId id="264"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65" r:id="rId18"/>
    <p:sldId id="281" r:id="rId19"/>
    <p:sldId id="282" r:id="rId20"/>
    <p:sldId id="283" r:id="rId21"/>
    <p:sldId id="284" r:id="rId22"/>
    <p:sldId id="285" r:id="rId23"/>
    <p:sldId id="286"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02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161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86E23A-B1DD-6442-9D25-03D059D5023F}" type="datetimeFigureOut">
              <a:rPr lang="en-US" smtClean="0"/>
              <a:t>2014-05-18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124EC-2445-3D44-8B0C-059D1D188D15}" type="slidenum">
              <a:rPr lang="en-US" smtClean="0"/>
              <a:t>‹#›</a:t>
            </a:fld>
            <a:endParaRPr lang="en-US"/>
          </a:p>
        </p:txBody>
      </p:sp>
    </p:spTree>
    <p:extLst>
      <p:ext uri="{BB962C8B-B14F-4D97-AF65-F5344CB8AC3E}">
        <p14:creationId xmlns:p14="http://schemas.microsoft.com/office/powerpoint/2010/main" val="30890255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Might have thought we were going to Revelation 12 where</a:t>
            </a:r>
            <a:r>
              <a:rPr lang="en-US" baseline="0" dirty="0" smtClean="0"/>
              <a:t> one who was supposed to be a chaste virgin is pregnant with child.  The letter to the ecclesia at Thyatira.</a:t>
            </a:r>
          </a:p>
          <a:p>
            <a:endParaRPr lang="en-US" baseline="0" dirty="0" smtClean="0"/>
          </a:p>
          <a:p>
            <a:r>
              <a:rPr lang="en-US" baseline="0" dirty="0" smtClean="0"/>
              <a:t>Jezebel’s introduction – I Kings 16:31-33</a:t>
            </a:r>
          </a:p>
          <a:p>
            <a:endParaRPr lang="en-US" baseline="0" dirty="0" smtClean="0"/>
          </a:p>
          <a:p>
            <a:r>
              <a:rPr lang="en-US" baseline="0" dirty="0" smtClean="0"/>
              <a:t>Genesis 10 &amp; 11</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3</a:t>
            </a:fld>
            <a:endParaRPr lang="en-US"/>
          </a:p>
        </p:txBody>
      </p:sp>
    </p:spTree>
    <p:extLst>
      <p:ext uri="{BB962C8B-B14F-4D97-AF65-F5344CB8AC3E}">
        <p14:creationId xmlns:p14="http://schemas.microsoft.com/office/powerpoint/2010/main" val="4271219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Gen. 10:8-10</a:t>
            </a:r>
          </a:p>
          <a:p>
            <a:r>
              <a:rPr lang="en-US" sz="1200" kern="1200" dirty="0" smtClean="0">
                <a:solidFill>
                  <a:schemeClr val="tx1"/>
                </a:solidFill>
                <a:effectLst/>
                <a:latin typeface="+mn-lt"/>
                <a:ea typeface="+mn-ea"/>
                <a:cs typeface="+mn-cs"/>
              </a:rPr>
              <a:t>Family tree…</a:t>
            </a:r>
          </a:p>
        </p:txBody>
      </p:sp>
      <p:sp>
        <p:nvSpPr>
          <p:cNvPr id="4" name="Slide Number Placeholder 3"/>
          <p:cNvSpPr>
            <a:spLocks noGrp="1"/>
          </p:cNvSpPr>
          <p:nvPr>
            <p:ph type="sldNum" sz="quarter" idx="10"/>
          </p:nvPr>
        </p:nvSpPr>
        <p:spPr/>
        <p:txBody>
          <a:bodyPr/>
          <a:lstStyle/>
          <a:p>
            <a:fld id="{814124EC-2445-3D44-8B0C-059D1D188D15}" type="slidenum">
              <a:rPr lang="en-US" smtClean="0"/>
              <a:t>4</a:t>
            </a:fld>
            <a:endParaRPr lang="en-US"/>
          </a:p>
        </p:txBody>
      </p:sp>
    </p:spTree>
    <p:extLst>
      <p:ext uri="{BB962C8B-B14F-4D97-AF65-F5344CB8AC3E}">
        <p14:creationId xmlns:p14="http://schemas.microsoft.com/office/powerpoint/2010/main" val="2389350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Nimrod = rebellion or valiant – </a:t>
            </a:r>
            <a:r>
              <a:rPr lang="en-US" sz="1200" kern="1200" dirty="0" err="1" smtClean="0">
                <a:solidFill>
                  <a:schemeClr val="tx1"/>
                </a:solidFill>
                <a:effectLst/>
                <a:latin typeface="+mn-lt"/>
                <a:ea typeface="+mn-ea"/>
                <a:cs typeface="+mn-cs"/>
              </a:rPr>
              <a:t>Gesenius</a:t>
            </a:r>
            <a:r>
              <a:rPr lang="en-US" sz="1200" kern="1200" dirty="0" smtClean="0">
                <a:solidFill>
                  <a:schemeClr val="tx1"/>
                </a:solidFill>
                <a:effectLst/>
                <a:latin typeface="+mn-lt"/>
                <a:ea typeface="+mn-ea"/>
                <a:cs typeface="+mn-cs"/>
              </a:rPr>
              <a:t>’ – rebel</a:t>
            </a:r>
          </a:p>
          <a:p>
            <a:r>
              <a:rPr lang="en-US" sz="1200" kern="1200" dirty="0" smtClean="0">
                <a:solidFill>
                  <a:schemeClr val="tx1"/>
                </a:solidFill>
                <a:effectLst/>
                <a:latin typeface="+mn-lt"/>
                <a:ea typeface="+mn-ea"/>
                <a:cs typeface="+mn-cs"/>
              </a:rPr>
              <a:t>Mic. 5:5 “the land of Nimrod” = Babylon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V8 Might one = </a:t>
            </a:r>
            <a:r>
              <a:rPr lang="en-US" sz="1200" kern="1200" dirty="0" err="1" smtClean="0">
                <a:solidFill>
                  <a:schemeClr val="tx1"/>
                </a:solidFill>
                <a:effectLst/>
                <a:latin typeface="+mn-lt"/>
                <a:ea typeface="+mn-ea"/>
                <a:cs typeface="+mn-cs"/>
              </a:rPr>
              <a:t>gibbor</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V9 mighty hunter = </a:t>
            </a:r>
            <a:r>
              <a:rPr lang="en-US" sz="1200" kern="1200" dirty="0" err="1" smtClean="0">
                <a:solidFill>
                  <a:schemeClr val="tx1"/>
                </a:solidFill>
                <a:effectLst/>
                <a:latin typeface="+mn-lt"/>
                <a:ea typeface="+mn-ea"/>
                <a:cs typeface="+mn-cs"/>
              </a:rPr>
              <a:t>gibbor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tsayid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V9 mighty hunter = </a:t>
            </a:r>
            <a:r>
              <a:rPr lang="en-US" sz="1200" kern="1200" dirty="0" err="1" smtClean="0">
                <a:solidFill>
                  <a:schemeClr val="tx1"/>
                </a:solidFill>
                <a:effectLst/>
                <a:latin typeface="+mn-lt"/>
                <a:ea typeface="+mn-ea"/>
                <a:cs typeface="+mn-cs"/>
              </a:rPr>
              <a:t>gibbor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tsayid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What are we being told?</a:t>
            </a:r>
          </a:p>
          <a:p>
            <a:r>
              <a:rPr lang="en-US" sz="1200" kern="1200" dirty="0" smtClean="0">
                <a:solidFill>
                  <a:schemeClr val="tx1"/>
                </a:solidFill>
                <a:effectLst/>
                <a:latin typeface="+mn-lt"/>
                <a:ea typeface="+mn-ea"/>
                <a:cs typeface="+mn-cs"/>
              </a:rPr>
              <a:t>Well – what is a </a:t>
            </a:r>
            <a:r>
              <a:rPr lang="en-US" sz="1200" kern="1200" dirty="0" err="1" smtClean="0">
                <a:solidFill>
                  <a:schemeClr val="tx1"/>
                </a:solidFill>
                <a:effectLst/>
                <a:latin typeface="+mn-lt"/>
                <a:ea typeface="+mn-ea"/>
                <a:cs typeface="+mn-cs"/>
              </a:rPr>
              <a:t>gibbor</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Gen. 6:4 – might men of old (everlasting), men of renown (made a name for themselves)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Nimrod was one of these – born of a daughter of men by one who was once a son of God but had become a giant in his own eyes.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One whose wickedness was great in the earth, whose thoughts of his heart were only evil continually.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Why the connection with Gen. 6 – pre-</a:t>
            </a:r>
            <a:r>
              <a:rPr lang="en-US" sz="1200" kern="1200" dirty="0" err="1" smtClean="0">
                <a:solidFill>
                  <a:schemeClr val="tx1"/>
                </a:solidFill>
                <a:effectLst/>
                <a:latin typeface="+mn-lt"/>
                <a:ea typeface="+mn-ea"/>
                <a:cs typeface="+mn-cs"/>
              </a:rPr>
              <a:t>deluvian</a:t>
            </a:r>
            <a:r>
              <a:rPr lang="en-US" sz="1200" kern="1200" dirty="0" smtClean="0">
                <a:solidFill>
                  <a:schemeClr val="tx1"/>
                </a:solidFill>
                <a:effectLst/>
                <a:latin typeface="+mn-lt"/>
                <a:ea typeface="+mn-ea"/>
                <a:cs typeface="+mn-cs"/>
              </a:rPr>
              <a:t>?  To connect the allegorical lineages.  The daughters of men?  Gen. 4:19 </a:t>
            </a:r>
            <a:r>
              <a:rPr lang="en-US" sz="1200" kern="1200" dirty="0" err="1" smtClean="0">
                <a:solidFill>
                  <a:schemeClr val="tx1"/>
                </a:solidFill>
                <a:effectLst/>
                <a:latin typeface="+mn-lt"/>
                <a:ea typeface="+mn-ea"/>
                <a:cs typeface="+mn-cs"/>
              </a:rPr>
              <a:t>Adah</a:t>
            </a:r>
            <a:r>
              <a:rPr lang="en-US" sz="1200" kern="1200" dirty="0" smtClean="0">
                <a:solidFill>
                  <a:schemeClr val="tx1"/>
                </a:solidFill>
                <a:effectLst/>
                <a:latin typeface="+mn-lt"/>
                <a:ea typeface="+mn-ea"/>
                <a:cs typeface="+mn-cs"/>
              </a:rPr>
              <a:t> “ornament” – “to adorn oneself” &amp; Zillah “to grow dark or cast shadows”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Those of the seed of Cain in the way of Cain – one who let sin rule in his heart; who slew Abel because his own works were wicked; who would kill out of greed and envy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seed of the serpent – at war with the seed of the woman</a:t>
            </a:r>
          </a:p>
          <a:p>
            <a:r>
              <a:rPr lang="en-US" sz="1200" kern="1200" dirty="0" smtClean="0">
                <a:solidFill>
                  <a:schemeClr val="tx1"/>
                </a:solidFill>
                <a:effectLst/>
                <a:latin typeface="+mn-lt"/>
                <a:ea typeface="+mn-ea"/>
                <a:cs typeface="+mn-cs"/>
              </a:rPr>
              <a:t>In Gen. 6 the seed of the serpent was winning the war against the seed of the woman and would have wiped her out if not for God’s intervention.</a:t>
            </a:r>
          </a:p>
        </p:txBody>
      </p:sp>
      <p:sp>
        <p:nvSpPr>
          <p:cNvPr id="4" name="Slide Number Placeholder 3"/>
          <p:cNvSpPr>
            <a:spLocks noGrp="1"/>
          </p:cNvSpPr>
          <p:nvPr>
            <p:ph type="sldNum" sz="quarter" idx="10"/>
          </p:nvPr>
        </p:nvSpPr>
        <p:spPr/>
        <p:txBody>
          <a:bodyPr/>
          <a:lstStyle/>
          <a:p>
            <a:fld id="{814124EC-2445-3D44-8B0C-059D1D188D15}" type="slidenum">
              <a:rPr lang="en-US" smtClean="0"/>
              <a:t>5</a:t>
            </a:fld>
            <a:endParaRPr lang="en-US"/>
          </a:p>
        </p:txBody>
      </p:sp>
    </p:spTree>
    <p:extLst>
      <p:ext uri="{BB962C8B-B14F-4D97-AF65-F5344CB8AC3E}">
        <p14:creationId xmlns:p14="http://schemas.microsoft.com/office/powerpoint/2010/main" val="3952010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CD9C04-CD47-824A-87D6-62917FFFEE00}" type="slidenum">
              <a:rPr lang="en-US"/>
              <a:pPr/>
              <a:t>7</a:t>
            </a:fld>
            <a:endParaRPr lang="en-US"/>
          </a:p>
        </p:txBody>
      </p:sp>
      <p:sp>
        <p:nvSpPr>
          <p:cNvPr id="65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5539" name="Rectangle 3"/>
          <p:cNvSpPr>
            <a:spLocks noGrp="1" noChangeArrowheads="1"/>
          </p:cNvSpPr>
          <p:nvPr>
            <p:ph type="body" idx="1"/>
          </p:nvPr>
        </p:nvSpPr>
        <p:spPr/>
        <p:txBody>
          <a:bodyPr/>
          <a:lstStyle/>
          <a:p>
            <a:r>
              <a:rPr lang="en-US" dirty="0"/>
              <a:t>Read v1-10 (Gen. 11</a:t>
            </a: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Now man starts to accumulate into cities once again.  Seek to build a name for themselves – in the face of God.</a:t>
            </a:r>
          </a:p>
          <a:p>
            <a:r>
              <a:rPr lang="en-US" sz="1200" kern="1200" dirty="0" smtClean="0">
                <a:solidFill>
                  <a:schemeClr val="tx1"/>
                </a:solidFill>
                <a:effectLst/>
                <a:latin typeface="+mn-lt"/>
                <a:ea typeface="+mn-ea"/>
                <a:cs typeface="+mn-cs"/>
              </a:rPr>
              <a:t>V3 “they said one to another” – </a:t>
            </a:r>
            <a:r>
              <a:rPr lang="en-US" sz="1200" kern="1200" dirty="0" err="1" smtClean="0">
                <a:solidFill>
                  <a:schemeClr val="tx1"/>
                </a:solidFill>
                <a:effectLst/>
                <a:latin typeface="+mn-lt"/>
                <a:ea typeface="+mn-ea"/>
                <a:cs typeface="+mn-cs"/>
              </a:rPr>
              <a:t>mgn</a:t>
            </a:r>
            <a:r>
              <a:rPr lang="en-US" sz="1200" kern="1200" dirty="0" smtClean="0">
                <a:solidFill>
                  <a:schemeClr val="tx1"/>
                </a:solidFill>
                <a:effectLst/>
                <a:latin typeface="+mn-lt"/>
                <a:ea typeface="+mn-ea"/>
                <a:cs typeface="+mn-cs"/>
              </a:rPr>
              <a:t>. “a man said to his </a:t>
            </a:r>
            <a:r>
              <a:rPr lang="en-US" sz="1200" kern="1200" dirty="0" err="1" smtClean="0">
                <a:solidFill>
                  <a:schemeClr val="tx1"/>
                </a:solidFill>
                <a:effectLst/>
                <a:latin typeface="+mn-lt"/>
                <a:ea typeface="+mn-ea"/>
                <a:cs typeface="+mn-cs"/>
              </a:rPr>
              <a:t>neighbour</a:t>
            </a:r>
            <a:r>
              <a:rPr lang="en-US" sz="1200" kern="1200" dirty="0" smtClean="0">
                <a:solidFill>
                  <a:schemeClr val="tx1"/>
                </a:solidFill>
                <a:effectLst/>
                <a:latin typeface="+mn-lt"/>
                <a:ea typeface="+mn-ea"/>
                <a:cs typeface="+mn-cs"/>
              </a:rPr>
              <a:t>” – one man – 10:10 – the beginning of his kingdom was Babel or Babylon – from whence came </a:t>
            </a:r>
            <a:r>
              <a:rPr lang="en-US" sz="1200" kern="1200" dirty="0" err="1" smtClean="0">
                <a:solidFill>
                  <a:schemeClr val="tx1"/>
                </a:solidFill>
                <a:effectLst/>
                <a:latin typeface="+mn-lt"/>
                <a:ea typeface="+mn-ea"/>
                <a:cs typeface="+mn-cs"/>
              </a:rPr>
              <a:t>Asshur</a:t>
            </a:r>
            <a:r>
              <a:rPr lang="en-US" sz="1200" kern="1200" dirty="0" smtClean="0">
                <a:solidFill>
                  <a:schemeClr val="tx1"/>
                </a:solidFill>
                <a:effectLst/>
                <a:latin typeface="+mn-lt"/>
                <a:ea typeface="+mn-ea"/>
                <a:cs typeface="+mn-cs"/>
              </a:rPr>
              <a:t> and built Nineveh (Assyria)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man?  Nimrod – build the tower of Babel</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Began to be a mighty one – profaned – </a:t>
            </a:r>
            <a:r>
              <a:rPr lang="en-US" sz="1200" kern="1200" dirty="0" err="1" smtClean="0">
                <a:solidFill>
                  <a:schemeClr val="tx1"/>
                </a:solidFill>
                <a:effectLst/>
                <a:latin typeface="+mn-lt"/>
                <a:ea typeface="+mn-ea"/>
                <a:cs typeface="+mn-cs"/>
              </a:rPr>
              <a:t>Gesenius</a:t>
            </a:r>
            <a:r>
              <a:rPr lang="en-US" sz="1200" kern="1200" dirty="0" smtClean="0">
                <a:solidFill>
                  <a:schemeClr val="tx1"/>
                </a:solidFill>
                <a:effectLst/>
                <a:latin typeface="+mn-lt"/>
                <a:ea typeface="+mn-ea"/>
                <a:cs typeface="+mn-cs"/>
              </a:rPr>
              <a:t> states – to loose or set free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Gen. 11:9 – God scatters them and that is the last we hear of Nimrod in the word of God – but far from the last we hear of Babylon and Nineveh.</a:t>
            </a: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Where the biblical record volumes of history around the world pick up the story – and they all tell the same story.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Recall (Gen. 11:1) that the whole earth was of one language and of one speech.  One language – one speech – set of words – ideology (the content of thinking characteristic of an individual, group, or culture) – the ideology revealed in their collective speech.</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When separated they carried with them the ideology – concepts from the kingdom of Babylon.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If it was a kingdom – who was its king?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Nimrod – so Nimrod was the first king of Babylon…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9</a:t>
            </a:fld>
            <a:endParaRPr lang="en-US"/>
          </a:p>
        </p:txBody>
      </p:sp>
    </p:spTree>
    <p:extLst>
      <p:ext uri="{BB962C8B-B14F-4D97-AF65-F5344CB8AC3E}">
        <p14:creationId xmlns:p14="http://schemas.microsoft.com/office/powerpoint/2010/main" val="3969414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 around the world there are stories of a flood – Native Americans – Incas – Egypt – Babylon – China – did humanity restart in all those countries?  No – they carried the stories with them in their new languages after the smiting of Gen. 11.  Likewise they carried with them the system of worship that had been established in Babylon.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could go to records of any number of nations to discover the system of worship established by the king of Babylon and his mother.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will go to the Gilgamesh Epic – Babylonian writing</a:t>
            </a:r>
          </a:p>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10</a:t>
            </a:fld>
            <a:endParaRPr lang="en-US"/>
          </a:p>
        </p:txBody>
      </p:sp>
    </p:spTree>
    <p:extLst>
      <p:ext uri="{BB962C8B-B14F-4D97-AF65-F5344CB8AC3E}">
        <p14:creationId xmlns:p14="http://schemas.microsoft.com/office/powerpoint/2010/main" val="611524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smtClean="0"/>
              <a:t>(if Bro. Thomas is correct in identifying Shem with Melchizedek)</a:t>
            </a:r>
          </a:p>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11</a:t>
            </a:fld>
            <a:endParaRPr lang="en-US"/>
          </a:p>
        </p:txBody>
      </p:sp>
    </p:spTree>
    <p:extLst>
      <p:ext uri="{BB962C8B-B14F-4D97-AF65-F5344CB8AC3E}">
        <p14:creationId xmlns:p14="http://schemas.microsoft.com/office/powerpoint/2010/main" val="2609265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Some debate over whether </a:t>
            </a:r>
            <a:r>
              <a:rPr lang="en-US" sz="1200" kern="1200" dirty="0" err="1" smtClean="0">
                <a:solidFill>
                  <a:schemeClr val="tx1"/>
                </a:solidFill>
                <a:effectLst/>
                <a:latin typeface="+mn-lt"/>
                <a:ea typeface="+mn-ea"/>
                <a:cs typeface="+mn-cs"/>
              </a:rPr>
              <a:t>Semeramis</a:t>
            </a:r>
            <a:r>
              <a:rPr lang="en-US" sz="1200" kern="1200" dirty="0" smtClean="0">
                <a:solidFill>
                  <a:schemeClr val="tx1"/>
                </a:solidFill>
                <a:effectLst/>
                <a:latin typeface="+mn-lt"/>
                <a:ea typeface="+mn-ea"/>
                <a:cs typeface="+mn-cs"/>
              </a:rPr>
              <a:t> is Nimrod’s wife or mother – either way – when Nimrod was slain before his years she concocts a legend to keep her own position of authority.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All familiar with Gen. 3 – bruise the heel of the he who would end the curse (bruise the head of the serpent)</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12</a:t>
            </a:fld>
            <a:endParaRPr lang="en-US"/>
          </a:p>
        </p:txBody>
      </p:sp>
    </p:spTree>
    <p:extLst>
      <p:ext uri="{BB962C8B-B14F-4D97-AF65-F5344CB8AC3E}">
        <p14:creationId xmlns:p14="http://schemas.microsoft.com/office/powerpoint/2010/main" val="1338894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13</a:t>
            </a:fld>
            <a:endParaRPr lang="en-US"/>
          </a:p>
        </p:txBody>
      </p:sp>
    </p:spTree>
    <p:extLst>
      <p:ext uri="{BB962C8B-B14F-4D97-AF65-F5344CB8AC3E}">
        <p14:creationId xmlns:p14="http://schemas.microsoft.com/office/powerpoint/2010/main" val="3584196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does mythology stack up?</a:t>
            </a:r>
          </a:p>
          <a:p>
            <a:r>
              <a:rPr lang="en-US" sz="1200" kern="1200" dirty="0" smtClean="0">
                <a:solidFill>
                  <a:schemeClr val="tx1"/>
                </a:solidFill>
                <a:effectLst/>
                <a:latin typeface="+mn-lt"/>
                <a:ea typeface="+mn-ea"/>
                <a:cs typeface="+mn-cs"/>
              </a:rPr>
              <a:t>(Greece) Achilles heel? – he was struck in the only place he was vulnerable</a:t>
            </a:r>
          </a:p>
          <a:p>
            <a:r>
              <a:rPr lang="en-US" sz="1200" kern="1200" dirty="0" smtClean="0">
                <a:solidFill>
                  <a:schemeClr val="tx1"/>
                </a:solidFill>
                <a:effectLst/>
                <a:latin typeface="+mn-lt"/>
                <a:ea typeface="+mn-ea"/>
                <a:cs typeface="+mn-cs"/>
              </a:rPr>
              <a:t>(India) Vishnu – slays a serpent </a:t>
            </a:r>
            <a:r>
              <a:rPr lang="en-US" sz="1200" kern="1200" dirty="0" err="1" smtClean="0">
                <a:solidFill>
                  <a:schemeClr val="tx1"/>
                </a:solidFill>
                <a:effectLst/>
                <a:latin typeface="+mn-lt"/>
                <a:ea typeface="+mn-ea"/>
                <a:cs typeface="+mn-cs"/>
              </a:rPr>
              <a:t>Calyia</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Scandanavia</a:t>
            </a:r>
            <a:r>
              <a:rPr lang="en-US" sz="1200" kern="1200" dirty="0" smtClean="0">
                <a:solidFill>
                  <a:schemeClr val="tx1"/>
                </a:solidFill>
                <a:effectLst/>
                <a:latin typeface="+mn-lt"/>
                <a:ea typeface="+mn-ea"/>
                <a:cs typeface="+mn-cs"/>
              </a:rPr>
              <a:t>) Thor – crushes the head of the great serpent with a mace.</a:t>
            </a:r>
          </a:p>
          <a:p>
            <a:r>
              <a:rPr lang="en-US" sz="1200" kern="1200" dirty="0" smtClean="0">
                <a:solidFill>
                  <a:schemeClr val="tx1"/>
                </a:solidFill>
                <a:effectLst/>
                <a:latin typeface="+mn-lt"/>
                <a:ea typeface="+mn-ea"/>
                <a:cs typeface="+mn-cs"/>
              </a:rPr>
              <a:t>(Mexico) </a:t>
            </a:r>
            <a:r>
              <a:rPr lang="en-US" sz="1200" kern="1200" dirty="0" err="1" smtClean="0">
                <a:solidFill>
                  <a:schemeClr val="tx1"/>
                </a:solidFill>
                <a:effectLst/>
                <a:latin typeface="+mn-lt"/>
                <a:ea typeface="+mn-ea"/>
                <a:cs typeface="+mn-cs"/>
              </a:rPr>
              <a:t>Teotl</a:t>
            </a:r>
            <a:r>
              <a:rPr lang="en-US" sz="1200" kern="1200" dirty="0" smtClean="0">
                <a:solidFill>
                  <a:schemeClr val="tx1"/>
                </a:solidFill>
                <a:effectLst/>
                <a:latin typeface="+mn-lt"/>
                <a:ea typeface="+mn-ea"/>
                <a:cs typeface="+mn-cs"/>
              </a:rPr>
              <a:t> – crushes a serpent</a:t>
            </a:r>
          </a:p>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15</a:t>
            </a:fld>
            <a:endParaRPr lang="en-US"/>
          </a:p>
        </p:txBody>
      </p:sp>
    </p:spTree>
    <p:extLst>
      <p:ext uri="{BB962C8B-B14F-4D97-AF65-F5344CB8AC3E}">
        <p14:creationId xmlns:p14="http://schemas.microsoft.com/office/powerpoint/2010/main" val="1075560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story of two seeds – at enmity</a:t>
            </a:r>
            <a:r>
              <a:rPr lang="en-US" baseline="0" dirty="0" smtClean="0"/>
              <a:t> with each other!  From the days of the flood.  The posterity and philosophy of Nimrod and the posterity and religion of Shem (second half of Genesis 11).</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16</a:t>
            </a:fld>
            <a:endParaRPr lang="en-US"/>
          </a:p>
        </p:txBody>
      </p:sp>
    </p:spTree>
    <p:extLst>
      <p:ext uri="{BB962C8B-B14F-4D97-AF65-F5344CB8AC3E}">
        <p14:creationId xmlns:p14="http://schemas.microsoft.com/office/powerpoint/2010/main" val="2684645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16V15, 21-22</a:t>
            </a:r>
          </a:p>
          <a:p>
            <a:r>
              <a:rPr lang="en-US" dirty="0" smtClean="0"/>
              <a:t>V26</a:t>
            </a:r>
            <a:r>
              <a:rPr lang="en-US" baseline="0" dirty="0" smtClean="0"/>
              <a:t> – harlot with Egyptians</a:t>
            </a:r>
          </a:p>
          <a:p>
            <a:r>
              <a:rPr lang="en-US" baseline="0" dirty="0" smtClean="0"/>
              <a:t>V28 – whore with the Assyrians</a:t>
            </a:r>
          </a:p>
          <a:p>
            <a:r>
              <a:rPr lang="en-US" baseline="0" dirty="0" smtClean="0"/>
              <a:t>V29 – fornication with the Chaldeans</a:t>
            </a:r>
          </a:p>
          <a:p>
            <a:r>
              <a:rPr lang="en-US" dirty="0" smtClean="0"/>
              <a:t>V35-40 – destruction</a:t>
            </a:r>
            <a:r>
              <a:rPr lang="en-US" baseline="0" dirty="0" smtClean="0"/>
              <a:t> of her</a:t>
            </a:r>
          </a:p>
          <a:p>
            <a:endParaRPr lang="en-US" baseline="0" dirty="0" smtClean="0"/>
          </a:p>
          <a:p>
            <a:r>
              <a:rPr lang="en-US" dirty="0" err="1" smtClean="0"/>
              <a:t>Ahola</a:t>
            </a:r>
            <a:r>
              <a:rPr lang="en-US" dirty="0" smtClean="0"/>
              <a:t> – her tent (calf</a:t>
            </a:r>
            <a:r>
              <a:rPr lang="en-US" baseline="0" dirty="0" smtClean="0"/>
              <a:t> worship of Israel)</a:t>
            </a:r>
          </a:p>
          <a:p>
            <a:r>
              <a:rPr lang="en-US" baseline="0" dirty="0" err="1" smtClean="0"/>
              <a:t>Aholiba</a:t>
            </a:r>
            <a:r>
              <a:rPr lang="en-US" baseline="0" dirty="0" smtClean="0"/>
              <a:t> – my tent is in her (temple in Jerusalem)</a:t>
            </a:r>
          </a:p>
          <a:p>
            <a:endParaRPr lang="en-US" baseline="0" dirty="0" smtClean="0"/>
          </a:p>
          <a:p>
            <a:r>
              <a:rPr lang="en-US" baseline="0" dirty="0" err="1" smtClean="0"/>
              <a:t>Eze</a:t>
            </a:r>
            <a:r>
              <a:rPr lang="en-US" baseline="0" dirty="0" smtClean="0"/>
              <a:t>. 23:1-4 – crime</a:t>
            </a:r>
          </a:p>
          <a:p>
            <a:r>
              <a:rPr lang="en-US" baseline="0" dirty="0" smtClean="0"/>
              <a:t>45-47 – judgment of adultery</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17</a:t>
            </a:fld>
            <a:endParaRPr lang="en-US"/>
          </a:p>
        </p:txBody>
      </p:sp>
    </p:spTree>
    <p:extLst>
      <p:ext uri="{BB962C8B-B14F-4D97-AF65-F5344CB8AC3E}">
        <p14:creationId xmlns:p14="http://schemas.microsoft.com/office/powerpoint/2010/main" val="2261998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 18:7</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18</a:t>
            </a:fld>
            <a:endParaRPr lang="en-US"/>
          </a:p>
        </p:txBody>
      </p:sp>
    </p:spTree>
    <p:extLst>
      <p:ext uri="{BB962C8B-B14F-4D97-AF65-F5344CB8AC3E}">
        <p14:creationId xmlns:p14="http://schemas.microsoft.com/office/powerpoint/2010/main" val="2562953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Revelation 18:1-3, 20-24 – destruction of the harlot</a:t>
            </a:r>
          </a:p>
          <a:p>
            <a:r>
              <a:rPr lang="en-US" baseline="0" dirty="0" smtClean="0"/>
              <a:t>Revelation 19:1-2 – in the context of the marriage supper of the lamb</a:t>
            </a:r>
          </a:p>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24</a:t>
            </a:fld>
            <a:endParaRPr lang="en-US"/>
          </a:p>
        </p:txBody>
      </p:sp>
    </p:spTree>
    <p:extLst>
      <p:ext uri="{BB962C8B-B14F-4D97-AF65-F5344CB8AC3E}">
        <p14:creationId xmlns:p14="http://schemas.microsoft.com/office/powerpoint/2010/main" val="3368350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CA"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p:txBody>
          <a:bodyPr/>
          <a:lstStyle/>
          <a:p>
            <a:fld id="{2FE7D661-1836-44F7-8FAF-35E8F866ECD3}" type="datetime1">
              <a:rPr lang="en-US" smtClean="0"/>
              <a:pPr/>
              <a:t>2014-05-18</a:t>
            </a:fld>
            <a:endParaRPr lang="en-US"/>
          </a:p>
        </p:txBody>
      </p:sp>
      <p:sp>
        <p:nvSpPr>
          <p:cNvPr id="5" name="Footer Placeholder 4"/>
          <p:cNvSpPr>
            <a:spLocks noGrp="1"/>
          </p:cNvSpPr>
          <p:nvPr>
            <p:ph type="ftr" sz="quarter" idx="11"/>
          </p:nvPr>
        </p:nvSpPr>
        <p:spPr/>
        <p:txBody>
          <a:bodyPr/>
          <a:lstStyle/>
          <a:p>
            <a:endParaRPr lang="en-US" dirty="0"/>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05A93482-8E69-40F7-BCAD-5662A6CADB27}" type="datetime4">
              <a:rPr lang="en-US" smtClean="0"/>
              <a:pPr/>
              <a:t>May 18,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CA"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2014-05-18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9525A706-D8F2-4D1A-855A-CADC92600C26}" type="datetime4">
              <a:rPr lang="en-US" smtClean="0"/>
              <a:pPr/>
              <a:t>May 18,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99B4F123-1704-49AC-9D15-C4B1462B8014}" type="datetime4">
              <a:rPr lang="en-US" smtClean="0"/>
              <a:pPr/>
              <a:t>May 18, 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BE9967FD-6084-4075-993E-77EC8038773F}" type="datetime1">
              <a:rPr lang="en-US" smtClean="0"/>
              <a:pPr/>
              <a:t>2014-05-18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2014-05-18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CA"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marL="2290763" indent="-461963">
              <a:tabLst/>
              <a:defRPr sz="2000"/>
            </a:lvl6pPr>
            <a:lvl7pPr marL="2290763" indent="-461963">
              <a:tabLst/>
              <a:defRPr sz="2000"/>
            </a:lvl7pPr>
            <a:lvl8pPr marL="2290763" indent="-461963">
              <a:tabLst/>
              <a:defRPr sz="2000"/>
            </a:lvl8pPr>
            <a:lvl9pPr marL="2290763" indent="-461963">
              <a:tabLst/>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2014-05-18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spcBef>
                <a:spcPts val="6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CA" smtClean="0"/>
              <a:t>Click to edit Master text styles</a:t>
            </a:r>
          </a:p>
        </p:txBody>
      </p:sp>
      <p:sp>
        <p:nvSpPr>
          <p:cNvPr id="5" name="Date Placeholder 4"/>
          <p:cNvSpPr>
            <a:spLocks noGrp="1"/>
          </p:cNvSpPr>
          <p:nvPr>
            <p:ph type="dt" sz="half" idx="10"/>
          </p:nvPr>
        </p:nvSpPr>
        <p:spPr/>
        <p:txBody>
          <a:bodyPr/>
          <a:lstStyle/>
          <a:p>
            <a:fld id="{CD1EACE2-EA00-4376-9A66-47ABB8B02CF5}" type="datetime1">
              <a:rPr lang="en-US" smtClean="0"/>
              <a:pPr/>
              <a:t>2014-05-18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CA" smtClean="0"/>
              <a:t>Click to edit Master text styles</a:t>
            </a:r>
          </a:p>
        </p:txBody>
      </p:sp>
      <p:sp>
        <p:nvSpPr>
          <p:cNvPr id="5" name="Date Placeholder 4"/>
          <p:cNvSpPr>
            <a:spLocks noGrp="1"/>
          </p:cNvSpPr>
          <p:nvPr>
            <p:ph type="dt" sz="half" idx="10"/>
          </p:nvPr>
        </p:nvSpPr>
        <p:spPr/>
        <p:txBody>
          <a:bodyPr/>
          <a:lstStyle/>
          <a:p>
            <a:fld id="{16C01193-8287-4834-A286-6B880643E934}" type="datetime4">
              <a:rPr lang="en-US" smtClean="0"/>
              <a:pPr/>
              <a:t>May 18, 2014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A2FB5AFD-D735-4504-A039-ADEBB6448D55}" type="datetime4">
              <a:rPr lang="en-US" smtClean="0"/>
              <a:pPr/>
              <a:t>May 18,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102CF1CA-F464-4B29-B867-EAF8A9B936E3}" type="datetime1">
              <a:rPr lang="en-US" smtClean="0"/>
              <a:pPr/>
              <a:t>2014-05-18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8B37D5FE-740C-46F5-801A-FA5477D9711F}"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CA"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01193-8287-4834-A286-6B880643E934}" type="datetime4">
              <a:rPr lang="en-US" smtClean="0"/>
              <a:pPr/>
              <a:t>May 18, 2014</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hf sldNum="0" hdr="0" ftr="0" dt="0"/>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7432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6pPr>
      <a:lvl7pPr marL="32051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7pPr>
      <a:lvl8pPr marL="36576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8pPr>
      <a:lvl9pPr marL="41195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hyperlink" Target="http://abr.christiananswers.net/"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Marriage Supper of the Lamb</a:t>
            </a:r>
            <a:endParaRPr lang="en-US" dirty="0"/>
          </a:p>
        </p:txBody>
      </p:sp>
      <p:sp>
        <p:nvSpPr>
          <p:cNvPr id="3" name="Subtitle 2"/>
          <p:cNvSpPr>
            <a:spLocks noGrp="1"/>
          </p:cNvSpPr>
          <p:nvPr>
            <p:ph type="subTitle" idx="1"/>
          </p:nvPr>
        </p:nvSpPr>
        <p:spPr/>
        <p:txBody>
          <a:bodyPr>
            <a:normAutofit/>
          </a:bodyPr>
          <a:lstStyle/>
          <a:p>
            <a:r>
              <a:rPr lang="en-US" sz="4000" b="1" dirty="0" smtClean="0"/>
              <a:t>Exposing the False Bride</a:t>
            </a:r>
          </a:p>
          <a:p>
            <a:endParaRPr lang="en-US" sz="2000" dirty="0" smtClean="0"/>
          </a:p>
          <a:p>
            <a:r>
              <a:rPr lang="en-US" sz="2000" dirty="0" smtClean="0"/>
              <a:t>May </a:t>
            </a:r>
            <a:r>
              <a:rPr lang="en-US" sz="2000" dirty="0" smtClean="0"/>
              <a:t>Family Gathering – Okanagan West</a:t>
            </a:r>
          </a:p>
          <a:p>
            <a:r>
              <a:rPr lang="en-US" sz="2000" dirty="0" smtClean="0"/>
              <a:t>2014</a:t>
            </a:r>
          </a:p>
        </p:txBody>
      </p:sp>
    </p:spTree>
    <p:extLst>
      <p:ext uri="{BB962C8B-B14F-4D97-AF65-F5344CB8AC3E}">
        <p14:creationId xmlns:p14="http://schemas.microsoft.com/office/powerpoint/2010/main" val="35185711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Breakdown of Classes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Saturday</a:t>
            </a:r>
          </a:p>
          <a:p>
            <a:pPr lvl="1"/>
            <a:r>
              <a:rPr lang="en-US" dirty="0"/>
              <a:t>Class 1 – Preparation of the Bride</a:t>
            </a:r>
          </a:p>
          <a:p>
            <a:pPr lvl="1"/>
            <a:r>
              <a:rPr lang="en-US" dirty="0" smtClean="0"/>
              <a:t>Class 2 – The Wedding!</a:t>
            </a:r>
          </a:p>
          <a:p>
            <a:r>
              <a:rPr lang="en-US" dirty="0" smtClean="0"/>
              <a:t>Sunday</a:t>
            </a:r>
            <a:endParaRPr lang="en-US" dirty="0"/>
          </a:p>
          <a:p>
            <a:pPr lvl="1"/>
            <a:r>
              <a:rPr lang="en-US" b="1" dirty="0" smtClean="0">
                <a:solidFill>
                  <a:srgbClr val="F4623A"/>
                </a:solidFill>
              </a:rPr>
              <a:t>Class 3 – Revealing the False Bride</a:t>
            </a:r>
          </a:p>
          <a:p>
            <a:pPr lvl="1"/>
            <a:r>
              <a:rPr lang="en-US" dirty="0" smtClean="0"/>
              <a:t>Exhortation </a:t>
            </a:r>
            <a:r>
              <a:rPr lang="en-US" dirty="0"/>
              <a:t>– Thou art </a:t>
            </a:r>
            <a:r>
              <a:rPr lang="en-US" dirty="0" smtClean="0"/>
              <a:t>worthy</a:t>
            </a:r>
          </a:p>
          <a:p>
            <a:r>
              <a:rPr lang="en-US" dirty="0" smtClean="0"/>
              <a:t>Monday</a:t>
            </a:r>
          </a:p>
          <a:p>
            <a:pPr lvl="1"/>
            <a:r>
              <a:rPr lang="en-US" dirty="0" smtClean="0"/>
              <a:t>Class 4 – One Nation Under Christ</a:t>
            </a:r>
          </a:p>
          <a:p>
            <a:pPr lvl="1"/>
            <a:r>
              <a:rPr lang="en-US" dirty="0" smtClean="0"/>
              <a:t>Class 5 – The Presentation of the Lamb’s Wife</a:t>
            </a:r>
          </a:p>
        </p:txBody>
      </p:sp>
    </p:spTree>
    <p:extLst>
      <p:ext uri="{BB962C8B-B14F-4D97-AF65-F5344CB8AC3E}">
        <p14:creationId xmlns:p14="http://schemas.microsoft.com/office/powerpoint/2010/main" val="4869940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Harlot in Revelation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Introduction to the Harlot </a:t>
            </a:r>
          </a:p>
          <a:p>
            <a:r>
              <a:rPr lang="en-US" dirty="0" smtClean="0"/>
              <a:t>Characteristics of Jezebel</a:t>
            </a:r>
          </a:p>
          <a:p>
            <a:pPr lvl="1"/>
            <a:r>
              <a:rPr lang="en-US" dirty="0" smtClean="0"/>
              <a:t>Chaste?</a:t>
            </a:r>
          </a:p>
          <a:p>
            <a:pPr lvl="1"/>
            <a:r>
              <a:rPr lang="en-US" dirty="0" smtClean="0"/>
              <a:t>Princess of </a:t>
            </a:r>
            <a:r>
              <a:rPr lang="en-US" dirty="0" err="1" smtClean="0"/>
              <a:t>Zidon</a:t>
            </a:r>
            <a:endParaRPr lang="en-US" dirty="0" smtClean="0"/>
          </a:p>
          <a:p>
            <a:pPr lvl="1"/>
            <a:r>
              <a:rPr lang="en-US" dirty="0" err="1" smtClean="0"/>
              <a:t>Zidonians</a:t>
            </a:r>
            <a:r>
              <a:rPr lang="en-US" dirty="0" smtClean="0"/>
              <a:t> worshipped Ashtoreth (I Kings 11:5)</a:t>
            </a:r>
          </a:p>
          <a:p>
            <a:pPr marL="457200" lvl="1" indent="0">
              <a:buNone/>
            </a:pPr>
            <a:r>
              <a:rPr lang="en-US" dirty="0"/>
              <a:t> </a:t>
            </a:r>
            <a:r>
              <a:rPr lang="en-US" dirty="0" smtClean="0"/>
              <a:t> 	and Baal (I Kings 16:31)</a:t>
            </a:r>
          </a:p>
          <a:p>
            <a:pPr lvl="1"/>
            <a:r>
              <a:rPr lang="en-US" dirty="0" smtClean="0"/>
              <a:t>Killed the prophets of the Lord (I Kings 18:4) that had been situated throughout the land from the days of Samuel</a:t>
            </a:r>
          </a:p>
          <a:p>
            <a:r>
              <a:rPr lang="en-US" dirty="0" smtClean="0"/>
              <a:t>Roots in Genesis</a:t>
            </a:r>
          </a:p>
          <a:p>
            <a:pPr lvl="1"/>
            <a:endParaRPr lang="en-US" dirty="0"/>
          </a:p>
        </p:txBody>
      </p:sp>
      <p:sp>
        <p:nvSpPr>
          <p:cNvPr id="4" name="Rectangle 3"/>
          <p:cNvSpPr/>
          <p:nvPr/>
        </p:nvSpPr>
        <p:spPr>
          <a:xfrm>
            <a:off x="4402557" y="2170707"/>
            <a:ext cx="2841493" cy="461665"/>
          </a:xfrm>
          <a:prstGeom prst="rect">
            <a:avLst/>
          </a:prstGeom>
        </p:spPr>
        <p:txBody>
          <a:bodyPr wrap="none">
            <a:spAutoFit/>
          </a:bodyPr>
          <a:lstStyle/>
          <a:p>
            <a:r>
              <a:rPr lang="en-US" sz="2400" dirty="0">
                <a:solidFill>
                  <a:schemeClr val="accent5">
                    <a:lumMod val="50000"/>
                    <a:lumOff val="50000"/>
                  </a:schemeClr>
                </a:solidFill>
              </a:rPr>
              <a:t>– </a:t>
            </a:r>
            <a:r>
              <a:rPr lang="en-US" sz="2400" dirty="0" smtClean="0">
                <a:solidFill>
                  <a:schemeClr val="accent5">
                    <a:lumMod val="50000"/>
                    <a:lumOff val="50000"/>
                  </a:schemeClr>
                </a:solidFill>
              </a:rPr>
              <a:t>Revelation 2:20</a:t>
            </a:r>
            <a:r>
              <a:rPr lang="en-US" sz="2400" dirty="0">
                <a:solidFill>
                  <a:schemeClr val="accent5">
                    <a:lumMod val="50000"/>
                    <a:lumOff val="50000"/>
                  </a:schemeClr>
                </a:solidFill>
              </a:rPr>
              <a:t>-23</a:t>
            </a:r>
          </a:p>
        </p:txBody>
      </p:sp>
    </p:spTree>
    <p:extLst>
      <p:ext uri="{BB962C8B-B14F-4D97-AF65-F5344CB8AC3E}">
        <p14:creationId xmlns:p14="http://schemas.microsoft.com/office/powerpoint/2010/main" val="12102726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smtClean="0"/>
              <a:t>Babylon</a:t>
            </a:r>
            <a:r>
              <a:rPr lang="en-CA" dirty="0" smtClean="0">
                <a:latin typeface="Arial"/>
              </a:rPr>
              <a:t>’</a:t>
            </a:r>
            <a:r>
              <a:rPr lang="en-US" dirty="0" smtClean="0"/>
              <a:t>s </a:t>
            </a:r>
            <a:r>
              <a:rPr lang="en-US" dirty="0"/>
              <a:t>Origin</a:t>
            </a:r>
          </a:p>
        </p:txBody>
      </p:sp>
      <p:graphicFrame>
        <p:nvGraphicFramePr>
          <p:cNvPr id="10245" name="Object 5"/>
          <p:cNvGraphicFramePr>
            <a:graphicFrameLocks noGrp="1" noChangeAspect="1"/>
          </p:cNvGraphicFramePr>
          <p:nvPr>
            <p:ph idx="1"/>
            <p:extLst>
              <p:ext uri="{D42A27DB-BD31-4B8C-83A1-F6EECF244321}">
                <p14:modId xmlns:p14="http://schemas.microsoft.com/office/powerpoint/2010/main" val="3931706475"/>
              </p:ext>
            </p:extLst>
          </p:nvPr>
        </p:nvGraphicFramePr>
        <p:xfrm>
          <a:off x="2392733" y="1306001"/>
          <a:ext cx="4579830" cy="5470602"/>
        </p:xfrm>
        <a:graphic>
          <a:graphicData uri="http://schemas.openxmlformats.org/presentationml/2006/ole">
            <mc:AlternateContent xmlns:mc="http://schemas.openxmlformats.org/markup-compatibility/2006">
              <mc:Choice xmlns:v="urn:schemas-microsoft-com:vml" Requires="v">
                <p:oleObj spid="_x0000_s1069" name="Visio" r:id="rId4" imgW="3959662" imgH="4728924" progId="Visio.Drawing.11">
                  <p:embed/>
                </p:oleObj>
              </mc:Choice>
              <mc:Fallback>
                <p:oleObj name="Visio" r:id="rId4" imgW="3959662" imgH="4728924"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2733" y="1306001"/>
                        <a:ext cx="4579830" cy="5470602"/>
                      </a:xfrm>
                      <a:prstGeom prst="rect">
                        <a:avLst/>
                      </a:prstGeom>
                      <a:extLst>
                        <a:ext uri="{FAA26D3D-D897-4be2-8F04-BA451C77F1D7}">
                          <ma14:placeholderFlag xmlns:ma14="http://schemas.microsoft.com/office/mac/drawingml/2011/main" val="1"/>
                        </a:ext>
                      </a:extLst>
                    </p:spPr>
                  </p:pic>
                </p:oleObj>
              </mc:Fallback>
            </mc:AlternateContent>
          </a:graphicData>
        </a:graphic>
      </p:graphicFrame>
    </p:spTree>
    <p:extLst>
      <p:ext uri="{BB962C8B-B14F-4D97-AF65-F5344CB8AC3E}">
        <p14:creationId xmlns:p14="http://schemas.microsoft.com/office/powerpoint/2010/main" val="25632013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About Nimrod</a:t>
            </a:r>
            <a:endParaRPr lang="en-US"/>
          </a:p>
        </p:txBody>
      </p:sp>
      <p:sp>
        <p:nvSpPr>
          <p:cNvPr id="12291" name="Rectangle 3"/>
          <p:cNvSpPr>
            <a:spLocks noGrp="1" noChangeArrowheads="1"/>
          </p:cNvSpPr>
          <p:nvPr>
            <p:ph type="body" idx="1"/>
          </p:nvPr>
        </p:nvSpPr>
        <p:spPr/>
        <p:txBody>
          <a:bodyPr>
            <a:normAutofit/>
          </a:bodyPr>
          <a:lstStyle/>
          <a:p>
            <a:r>
              <a:rPr lang="en-US" dirty="0" smtClean="0"/>
              <a:t>Nimrod = rebellion – </a:t>
            </a:r>
            <a:r>
              <a:rPr lang="en-US" dirty="0" smtClean="0">
                <a:solidFill>
                  <a:srgbClr val="F4623A"/>
                </a:solidFill>
              </a:rPr>
              <a:t>to revolt</a:t>
            </a:r>
          </a:p>
          <a:p>
            <a:r>
              <a:rPr lang="en-CA" dirty="0" smtClean="0"/>
              <a:t>“</a:t>
            </a:r>
            <a:r>
              <a:rPr lang="en-US" dirty="0" smtClean="0"/>
              <a:t>And Cush begat Nimrod: he began to be a </a:t>
            </a:r>
            <a:r>
              <a:rPr lang="en-US" dirty="0" smtClean="0">
                <a:solidFill>
                  <a:srgbClr val="F4623A"/>
                </a:solidFill>
              </a:rPr>
              <a:t>mighty one </a:t>
            </a:r>
            <a:r>
              <a:rPr lang="en-US" dirty="0" smtClean="0"/>
              <a:t>in the earth. He was a </a:t>
            </a:r>
            <a:r>
              <a:rPr lang="en-US" dirty="0" smtClean="0">
                <a:solidFill>
                  <a:srgbClr val="F4623A"/>
                </a:solidFill>
              </a:rPr>
              <a:t>mighty hunter </a:t>
            </a:r>
            <a:r>
              <a:rPr lang="en-US" dirty="0" smtClean="0"/>
              <a:t>before the LORD: wherefore it is said, Even as Nimrod the mighty hunter before the LORD.</a:t>
            </a:r>
            <a:r>
              <a:rPr lang="en-CA" dirty="0" smtClean="0"/>
              <a:t>”</a:t>
            </a:r>
            <a:endParaRPr lang="en-US" dirty="0" smtClean="0"/>
          </a:p>
          <a:p>
            <a:pPr lvl="1"/>
            <a:r>
              <a:rPr lang="en-US" dirty="0" smtClean="0"/>
              <a:t>Gen. 6 – </a:t>
            </a:r>
            <a:r>
              <a:rPr lang="en-CA" dirty="0" smtClean="0"/>
              <a:t>“</a:t>
            </a:r>
            <a:r>
              <a:rPr lang="en-US" dirty="0" smtClean="0">
                <a:solidFill>
                  <a:srgbClr val="F4623A"/>
                </a:solidFill>
              </a:rPr>
              <a:t>mighty men </a:t>
            </a:r>
            <a:r>
              <a:rPr lang="en-US" dirty="0" smtClean="0"/>
              <a:t>of renown (a name), men of old (everlasting).</a:t>
            </a:r>
            <a:r>
              <a:rPr lang="en-CA" dirty="0" smtClean="0"/>
              <a:t>”</a:t>
            </a:r>
            <a:endParaRPr lang="en-US" dirty="0" smtClean="0"/>
          </a:p>
          <a:p>
            <a:pPr lvl="1"/>
            <a:r>
              <a:rPr lang="en-US" dirty="0" smtClean="0"/>
              <a:t>Before the Lord – in the face of – an affront to Yahweh</a:t>
            </a:r>
            <a:endParaRPr lang="en-US" dirty="0"/>
          </a:p>
        </p:txBody>
      </p:sp>
    </p:spTree>
    <p:extLst>
      <p:ext uri="{BB962C8B-B14F-4D97-AF65-F5344CB8AC3E}">
        <p14:creationId xmlns:p14="http://schemas.microsoft.com/office/powerpoint/2010/main" val="953088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About Nimrod</a:t>
            </a:r>
            <a:endParaRPr lang="en-US"/>
          </a:p>
        </p:txBody>
      </p:sp>
      <p:sp>
        <p:nvSpPr>
          <p:cNvPr id="25603" name="Rectangle 3"/>
          <p:cNvSpPr>
            <a:spLocks noGrp="1" noChangeArrowheads="1"/>
          </p:cNvSpPr>
          <p:nvPr>
            <p:ph type="body" idx="1"/>
          </p:nvPr>
        </p:nvSpPr>
        <p:spPr/>
        <p:txBody>
          <a:bodyPr/>
          <a:lstStyle/>
          <a:p>
            <a:r>
              <a:rPr lang="en-CA" dirty="0" smtClean="0"/>
              <a:t>“</a:t>
            </a:r>
            <a:r>
              <a:rPr lang="en-US" dirty="0" smtClean="0"/>
              <a:t>And the </a:t>
            </a:r>
            <a:r>
              <a:rPr lang="en-US" dirty="0" smtClean="0">
                <a:solidFill>
                  <a:srgbClr val="F4623A"/>
                </a:solidFill>
              </a:rPr>
              <a:t>beginning of his kingdom </a:t>
            </a:r>
            <a:r>
              <a:rPr lang="en-US" dirty="0" smtClean="0"/>
              <a:t>was Babel, and </a:t>
            </a:r>
            <a:r>
              <a:rPr lang="en-US" dirty="0" err="1" smtClean="0"/>
              <a:t>Erech</a:t>
            </a:r>
            <a:r>
              <a:rPr lang="en-US" dirty="0" smtClean="0"/>
              <a:t>, and Accad, and </a:t>
            </a:r>
            <a:r>
              <a:rPr lang="en-US" dirty="0" err="1" smtClean="0"/>
              <a:t>Calneh</a:t>
            </a:r>
            <a:r>
              <a:rPr lang="en-US" dirty="0" smtClean="0"/>
              <a:t>, in the land of Shinar. </a:t>
            </a:r>
            <a:r>
              <a:rPr lang="en-US" dirty="0" smtClean="0">
                <a:solidFill>
                  <a:srgbClr val="F4623A"/>
                </a:solidFill>
              </a:rPr>
              <a:t>Out of that land he went forth into Assyria</a:t>
            </a:r>
            <a:r>
              <a:rPr lang="en-US" dirty="0" smtClean="0"/>
              <a:t>, and </a:t>
            </a:r>
            <a:r>
              <a:rPr lang="en-US" dirty="0" err="1" smtClean="0"/>
              <a:t>builded</a:t>
            </a:r>
            <a:r>
              <a:rPr lang="en-US" dirty="0" smtClean="0"/>
              <a:t> Nineveh, and Rehoboth-</a:t>
            </a:r>
            <a:r>
              <a:rPr lang="en-US" dirty="0" err="1" smtClean="0"/>
              <a:t>ir</a:t>
            </a:r>
            <a:r>
              <a:rPr lang="en-US" dirty="0" smtClean="0"/>
              <a:t>, and Calah, and </a:t>
            </a:r>
            <a:r>
              <a:rPr lang="en-US" dirty="0" err="1" smtClean="0"/>
              <a:t>Resen</a:t>
            </a:r>
            <a:r>
              <a:rPr lang="en-US" dirty="0" smtClean="0"/>
              <a:t> between Nineveh and Calah (the same is the great city).</a:t>
            </a:r>
            <a:r>
              <a:rPr lang="en-CA" dirty="0" smtClean="0"/>
              <a:t>” </a:t>
            </a:r>
            <a:r>
              <a:rPr lang="en-US" i="1" dirty="0" smtClean="0"/>
              <a:t>Gen. 10:10-12 ASV</a:t>
            </a:r>
            <a:endParaRPr lang="en-US" i="1" dirty="0"/>
          </a:p>
        </p:txBody>
      </p:sp>
    </p:spTree>
    <p:extLst>
      <p:ext uri="{BB962C8B-B14F-4D97-AF65-F5344CB8AC3E}">
        <p14:creationId xmlns:p14="http://schemas.microsoft.com/office/powerpoint/2010/main" val="625332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The Tower of Babel</a:t>
            </a:r>
            <a:endParaRPr lang="en-US"/>
          </a:p>
        </p:txBody>
      </p:sp>
      <p:sp>
        <p:nvSpPr>
          <p:cNvPr id="32771" name="Rectangle 3"/>
          <p:cNvSpPr>
            <a:spLocks noGrp="1" noChangeArrowheads="1"/>
          </p:cNvSpPr>
          <p:nvPr>
            <p:ph type="body" idx="1"/>
          </p:nvPr>
        </p:nvSpPr>
        <p:spPr/>
        <p:txBody>
          <a:bodyPr/>
          <a:lstStyle/>
          <a:p>
            <a:r>
              <a:rPr lang="en-US" dirty="0" smtClean="0"/>
              <a:t>“one language and one speech</a:t>
            </a:r>
            <a:r>
              <a:rPr lang="ja-JP" altLang="en-US" dirty="0" smtClean="0"/>
              <a:t>”</a:t>
            </a:r>
            <a:r>
              <a:rPr lang="en-US" dirty="0" smtClean="0"/>
              <a:t> = one ideology</a:t>
            </a:r>
          </a:p>
          <a:p>
            <a:r>
              <a:rPr lang="en-US" dirty="0" smtClean="0"/>
              <a:t>“and they said</a:t>
            </a:r>
            <a:r>
              <a:rPr lang="en-CA" dirty="0" smtClean="0"/>
              <a:t>”</a:t>
            </a:r>
            <a:r>
              <a:rPr lang="en-US" dirty="0" smtClean="0"/>
              <a:t> </a:t>
            </a:r>
            <a:r>
              <a:rPr lang="en-US" dirty="0"/>
              <a:t>=</a:t>
            </a:r>
            <a:r>
              <a:rPr lang="en-US" dirty="0" smtClean="0"/>
              <a:t> </a:t>
            </a:r>
            <a:r>
              <a:rPr lang="en-CA" dirty="0" smtClean="0"/>
              <a:t>“</a:t>
            </a:r>
            <a:r>
              <a:rPr lang="en-US" dirty="0" smtClean="0"/>
              <a:t>and a man said to his </a:t>
            </a:r>
            <a:r>
              <a:rPr lang="en-US" dirty="0" err="1" smtClean="0"/>
              <a:t>neighbour</a:t>
            </a:r>
            <a:r>
              <a:rPr lang="en-CA" dirty="0" smtClean="0"/>
              <a:t>” </a:t>
            </a:r>
            <a:endParaRPr lang="en-US" dirty="0" smtClean="0"/>
          </a:p>
          <a:p>
            <a:r>
              <a:rPr lang="en-US" dirty="0" smtClean="0"/>
              <a:t>“let us make us a name</a:t>
            </a:r>
            <a:r>
              <a:rPr lang="ja-JP" altLang="en-US" dirty="0" smtClean="0"/>
              <a:t>”</a:t>
            </a:r>
            <a:endParaRPr lang="en-US" dirty="0" smtClean="0"/>
          </a:p>
          <a:p>
            <a:r>
              <a:rPr lang="en-US" dirty="0" smtClean="0"/>
              <a:t>Josephus records – “God will never be able to flood us out again</a:t>
            </a:r>
            <a:r>
              <a:rPr lang="en-CA" dirty="0" smtClean="0"/>
              <a:t>”</a:t>
            </a:r>
            <a:endParaRPr lang="en-US" dirty="0"/>
          </a:p>
        </p:txBody>
      </p:sp>
    </p:spTree>
    <p:extLst>
      <p:ext uri="{BB962C8B-B14F-4D97-AF65-F5344CB8AC3E}">
        <p14:creationId xmlns:p14="http://schemas.microsoft.com/office/powerpoint/2010/main" val="41525073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3797" name="Picture 5" descr="bruegpbabe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52741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t>Babylon</a:t>
            </a:r>
            <a:endParaRPr lang="en-US"/>
          </a:p>
        </p:txBody>
      </p:sp>
      <p:sp>
        <p:nvSpPr>
          <p:cNvPr id="34819" name="Rectangle 3"/>
          <p:cNvSpPr>
            <a:spLocks noGrp="1" noChangeArrowheads="1"/>
          </p:cNvSpPr>
          <p:nvPr>
            <p:ph type="body" idx="1"/>
          </p:nvPr>
        </p:nvSpPr>
        <p:spPr/>
        <p:txBody>
          <a:bodyPr/>
          <a:lstStyle/>
          <a:p>
            <a:r>
              <a:rPr lang="en-US" dirty="0" smtClean="0"/>
              <a:t>History records that Cush – also called Kish and </a:t>
            </a:r>
            <a:r>
              <a:rPr lang="en-US" dirty="0" err="1" smtClean="0"/>
              <a:t>Bel</a:t>
            </a:r>
            <a:r>
              <a:rPr lang="en-US" dirty="0" smtClean="0"/>
              <a:t> -settled in Babylon first</a:t>
            </a:r>
          </a:p>
          <a:p>
            <a:r>
              <a:rPr lang="en-US" dirty="0" err="1" smtClean="0"/>
              <a:t>Bel</a:t>
            </a:r>
            <a:r>
              <a:rPr lang="en-US" dirty="0" smtClean="0"/>
              <a:t> =</a:t>
            </a:r>
            <a:r>
              <a:rPr lang="ja-JP" altLang="en-US" dirty="0" smtClean="0"/>
              <a:t>“</a:t>
            </a:r>
            <a:r>
              <a:rPr lang="en-US" dirty="0" smtClean="0"/>
              <a:t>the confounder</a:t>
            </a:r>
            <a:r>
              <a:rPr lang="ja-JP" altLang="en-US" dirty="0" smtClean="0"/>
              <a:t>”</a:t>
            </a:r>
            <a:r>
              <a:rPr lang="en-US" dirty="0" smtClean="0"/>
              <a:t> … of languages of religion</a:t>
            </a:r>
          </a:p>
          <a:p>
            <a:r>
              <a:rPr lang="en-US" dirty="0" err="1" smtClean="0"/>
              <a:t>Bel</a:t>
            </a:r>
            <a:r>
              <a:rPr lang="en-US" dirty="0" smtClean="0"/>
              <a:t> – later called Baal and </a:t>
            </a:r>
            <a:r>
              <a:rPr lang="en-US" dirty="0" err="1" smtClean="0"/>
              <a:t>Jannus</a:t>
            </a:r>
            <a:endParaRPr lang="en-US" dirty="0" smtClean="0"/>
          </a:p>
          <a:p>
            <a:r>
              <a:rPr lang="en-US" dirty="0" smtClean="0"/>
              <a:t>Cush began the form of false religion that spread throughout Canaan</a:t>
            </a:r>
            <a:endParaRPr lang="en-US" dirty="0"/>
          </a:p>
        </p:txBody>
      </p:sp>
    </p:spTree>
    <p:extLst>
      <p:ext uri="{BB962C8B-B14F-4D97-AF65-F5344CB8AC3E}">
        <p14:creationId xmlns:p14="http://schemas.microsoft.com/office/powerpoint/2010/main" val="665192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Nimrod in History</a:t>
            </a:r>
            <a:endParaRPr lang="en-US"/>
          </a:p>
        </p:txBody>
      </p:sp>
      <p:sp>
        <p:nvSpPr>
          <p:cNvPr id="13315" name="Rectangle 3"/>
          <p:cNvSpPr>
            <a:spLocks noGrp="1" noChangeArrowheads="1"/>
          </p:cNvSpPr>
          <p:nvPr>
            <p:ph type="body" idx="1"/>
          </p:nvPr>
        </p:nvSpPr>
        <p:spPr/>
        <p:txBody>
          <a:bodyPr/>
          <a:lstStyle/>
          <a:p>
            <a:r>
              <a:rPr lang="en-US" dirty="0" smtClean="0"/>
              <a:t>Gilgamesh Epic</a:t>
            </a:r>
          </a:p>
          <a:p>
            <a:r>
              <a:rPr lang="en-US" dirty="0" smtClean="0"/>
              <a:t>Babylonian story of early history</a:t>
            </a:r>
          </a:p>
          <a:p>
            <a:r>
              <a:rPr lang="en-US" dirty="0" smtClean="0"/>
              <a:t>Gilgamesh = Nimrod</a:t>
            </a:r>
          </a:p>
          <a:p>
            <a:r>
              <a:rPr lang="en-US" dirty="0" err="1" smtClean="0"/>
              <a:t>Enuma</a:t>
            </a:r>
            <a:r>
              <a:rPr lang="en-US" dirty="0" smtClean="0"/>
              <a:t> </a:t>
            </a:r>
            <a:r>
              <a:rPr lang="en-US" dirty="0" err="1" smtClean="0"/>
              <a:t>Elish</a:t>
            </a:r>
            <a:endParaRPr lang="en-US" dirty="0" smtClean="0"/>
          </a:p>
          <a:p>
            <a:r>
              <a:rPr lang="en-US" dirty="0" smtClean="0"/>
              <a:t>Ancient Egyptian Records</a:t>
            </a:r>
            <a:endParaRPr lang="en-US" dirty="0"/>
          </a:p>
        </p:txBody>
      </p:sp>
      <p:pic>
        <p:nvPicPr>
          <p:cNvPr id="13317" name="Picture 5" descr="11a0f77-duo">
            <a:hlinkClick r:id="rId3"/>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26152" y="1755012"/>
            <a:ext cx="3326162" cy="3588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4729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mtClean="0"/>
              <a:t>Untimely Death</a:t>
            </a:r>
            <a:endParaRPr lang="en-US"/>
          </a:p>
        </p:txBody>
      </p:sp>
      <p:sp>
        <p:nvSpPr>
          <p:cNvPr id="14339" name="Rectangle 3"/>
          <p:cNvSpPr>
            <a:spLocks noGrp="1" noChangeArrowheads="1"/>
          </p:cNvSpPr>
          <p:nvPr>
            <p:ph type="body" idx="1"/>
          </p:nvPr>
        </p:nvSpPr>
        <p:spPr/>
        <p:txBody>
          <a:bodyPr>
            <a:normAutofit fontScale="85000" lnSpcReduction="20000"/>
          </a:bodyPr>
          <a:lstStyle/>
          <a:p>
            <a:r>
              <a:rPr lang="en-US" dirty="0" smtClean="0"/>
              <a:t>Nimrod died young – judicially executed</a:t>
            </a:r>
          </a:p>
          <a:p>
            <a:r>
              <a:rPr lang="en-US" i="1" dirty="0" smtClean="0"/>
              <a:t>The Two </a:t>
            </a:r>
            <a:r>
              <a:rPr lang="en-US" i="1" dirty="0" err="1" smtClean="0"/>
              <a:t>Babylons</a:t>
            </a:r>
            <a:r>
              <a:rPr lang="en-US" i="1" dirty="0" smtClean="0"/>
              <a:t> </a:t>
            </a:r>
            <a:r>
              <a:rPr lang="en-US" dirty="0" smtClean="0"/>
              <a:t> by Alexander </a:t>
            </a:r>
            <a:r>
              <a:rPr lang="en-US" dirty="0" err="1" smtClean="0"/>
              <a:t>Hislop</a:t>
            </a:r>
            <a:r>
              <a:rPr lang="en-US" dirty="0" smtClean="0"/>
              <a:t> </a:t>
            </a:r>
            <a:endParaRPr lang="en-US" i="1" dirty="0" smtClean="0"/>
          </a:p>
          <a:p>
            <a:r>
              <a:rPr lang="en-US" dirty="0" smtClean="0"/>
              <a:t>“…the Egyptian account of the death of Osiris. The Egyptians say, that the grand enemy {</a:t>
            </a:r>
            <a:r>
              <a:rPr lang="en-US" dirty="0" err="1" smtClean="0"/>
              <a:t>Sem</a:t>
            </a:r>
            <a:r>
              <a:rPr lang="en-US" dirty="0" smtClean="0"/>
              <a:t>} of their God {Nimrod} overcame him, not by open violence, but that, having entered into a conspiracy with seventy-two of the leading men of Egypt, he got him into his power, put him to death, and then cut his dead body into pieces, and sent the different parts to so many different cities throughout the country.</a:t>
            </a:r>
            <a:r>
              <a:rPr lang="en-CA" dirty="0" smtClean="0"/>
              <a:t>”</a:t>
            </a:r>
            <a:endParaRPr lang="en-US" dirty="0" smtClean="0"/>
          </a:p>
          <a:p>
            <a:r>
              <a:rPr lang="en-US" dirty="0" smtClean="0"/>
              <a:t>Nimrod – king priest of Babylon slain by Shem – king priest of Salem</a:t>
            </a:r>
            <a:endParaRPr lang="en-US" i="1" dirty="0"/>
          </a:p>
        </p:txBody>
      </p:sp>
    </p:spTree>
    <p:extLst>
      <p:ext uri="{BB962C8B-B14F-4D97-AF65-F5344CB8AC3E}">
        <p14:creationId xmlns:p14="http://schemas.microsoft.com/office/powerpoint/2010/main" val="14428485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err="1" smtClean="0"/>
              <a:t>Semiramis</a:t>
            </a:r>
            <a:r>
              <a:rPr lang="en-CA" dirty="0" smtClean="0"/>
              <a:t>’ </a:t>
            </a:r>
            <a:r>
              <a:rPr lang="en-US" dirty="0" smtClean="0"/>
              <a:t>Tale</a:t>
            </a:r>
            <a:endParaRPr lang="en-US" dirty="0"/>
          </a:p>
        </p:txBody>
      </p:sp>
      <p:sp>
        <p:nvSpPr>
          <p:cNvPr id="19459" name="Rectangle 3"/>
          <p:cNvSpPr>
            <a:spLocks noGrp="1" noChangeArrowheads="1"/>
          </p:cNvSpPr>
          <p:nvPr>
            <p:ph type="body" idx="1"/>
          </p:nvPr>
        </p:nvSpPr>
        <p:spPr/>
        <p:txBody>
          <a:bodyPr>
            <a:normAutofit fontScale="77500" lnSpcReduction="20000"/>
          </a:bodyPr>
          <a:lstStyle/>
          <a:p>
            <a:r>
              <a:rPr lang="en-US" dirty="0" err="1" smtClean="0"/>
              <a:t>Semiramis</a:t>
            </a:r>
            <a:r>
              <a:rPr lang="en-US" dirty="0" smtClean="0"/>
              <a:t>, the mother of Nimrod ruled with him.  At Nimrod</a:t>
            </a:r>
            <a:r>
              <a:rPr lang="en-CA" dirty="0" smtClean="0"/>
              <a:t>’</a:t>
            </a:r>
            <a:r>
              <a:rPr lang="en-US" dirty="0" smtClean="0"/>
              <a:t>s death her power would be removed – unless …</a:t>
            </a:r>
          </a:p>
          <a:p>
            <a:r>
              <a:rPr lang="en-US" dirty="0" smtClean="0"/>
              <a:t>Gen. 3:15</a:t>
            </a:r>
          </a:p>
          <a:p>
            <a:r>
              <a:rPr lang="en-CA" dirty="0" smtClean="0"/>
              <a:t>“</a:t>
            </a:r>
            <a:r>
              <a:rPr lang="en-US" dirty="0" smtClean="0"/>
              <a:t>the ancient world in general, were perfectly aware of the primeval promise in Eden, and they knew right well that the bruising of the heel of the promised seed implied his death, and that the curse would only be removed from the world by the death of the Grand Deliverer.</a:t>
            </a:r>
            <a:r>
              <a:rPr lang="ja-JP" altLang="en-US" dirty="0" smtClean="0"/>
              <a:t>”</a:t>
            </a:r>
            <a:r>
              <a:rPr lang="en-US" dirty="0" smtClean="0"/>
              <a:t> </a:t>
            </a:r>
            <a:r>
              <a:rPr lang="en-US" i="1" dirty="0" smtClean="0"/>
              <a:t>The Two </a:t>
            </a:r>
            <a:r>
              <a:rPr lang="en-US" i="1" dirty="0" err="1" smtClean="0"/>
              <a:t>Babylons</a:t>
            </a:r>
            <a:endParaRPr lang="en-US" i="1" dirty="0" smtClean="0"/>
          </a:p>
          <a:p>
            <a:r>
              <a:rPr lang="en-US" dirty="0" smtClean="0"/>
              <a:t>Nimrod was the promised seed – continued to live as </a:t>
            </a:r>
            <a:r>
              <a:rPr lang="en-US" dirty="0" err="1" smtClean="0"/>
              <a:t>diety</a:t>
            </a:r>
            <a:endParaRPr lang="en-US" dirty="0" smtClean="0"/>
          </a:p>
          <a:p>
            <a:r>
              <a:rPr lang="en-US" dirty="0" err="1" smtClean="0"/>
              <a:t>Semiramis</a:t>
            </a:r>
            <a:r>
              <a:rPr lang="en-US" dirty="0" smtClean="0"/>
              <a:t> was now the mother of </a:t>
            </a:r>
            <a:r>
              <a:rPr lang="en-US" dirty="0" err="1" smtClean="0"/>
              <a:t>diety</a:t>
            </a:r>
            <a:r>
              <a:rPr lang="en-US" dirty="0" smtClean="0"/>
              <a:t> – who would remove her from the throne?</a:t>
            </a:r>
            <a:endParaRPr lang="en-US" dirty="0"/>
          </a:p>
        </p:txBody>
      </p:sp>
    </p:spTree>
    <p:extLst>
      <p:ext uri="{BB962C8B-B14F-4D97-AF65-F5344CB8AC3E}">
        <p14:creationId xmlns:p14="http://schemas.microsoft.com/office/powerpoint/2010/main" val="14634428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mtClean="0"/>
              <a:t>Semiramis, the mother of God</a:t>
            </a:r>
            <a:endParaRPr lang="en-US"/>
          </a:p>
        </p:txBody>
      </p:sp>
      <p:sp>
        <p:nvSpPr>
          <p:cNvPr id="21507" name="Rectangle 3"/>
          <p:cNvSpPr>
            <a:spLocks noGrp="1" noChangeArrowheads="1"/>
          </p:cNvSpPr>
          <p:nvPr>
            <p:ph type="body" idx="1"/>
          </p:nvPr>
        </p:nvSpPr>
        <p:spPr/>
        <p:txBody>
          <a:bodyPr/>
          <a:lstStyle/>
          <a:p>
            <a:r>
              <a:rPr lang="en-US" dirty="0" smtClean="0"/>
              <a:t>Ishtar</a:t>
            </a:r>
          </a:p>
          <a:p>
            <a:r>
              <a:rPr lang="en-US" dirty="0" smtClean="0"/>
              <a:t>Ashtoreth (I </a:t>
            </a:r>
            <a:r>
              <a:rPr lang="en-US" dirty="0" err="1" smtClean="0"/>
              <a:t>Kng</a:t>
            </a:r>
            <a:r>
              <a:rPr lang="en-US" dirty="0" smtClean="0"/>
              <a:t>. 11)</a:t>
            </a:r>
          </a:p>
          <a:p>
            <a:r>
              <a:rPr lang="en-US" dirty="0" smtClean="0"/>
              <a:t>Queen of Heaven (Jer. 44)</a:t>
            </a:r>
          </a:p>
          <a:p>
            <a:r>
              <a:rPr lang="en-US" dirty="0" smtClean="0"/>
              <a:t>Diana (Act. 19)</a:t>
            </a:r>
          </a:p>
          <a:p>
            <a:r>
              <a:rPr lang="en-US" dirty="0" smtClean="0"/>
              <a:t>Isis (Egypt)</a:t>
            </a:r>
          </a:p>
          <a:p>
            <a:r>
              <a:rPr lang="en-US" dirty="0" smtClean="0"/>
              <a:t>Mary, the mother of God</a:t>
            </a:r>
            <a:endParaRPr lang="en-US" dirty="0"/>
          </a:p>
        </p:txBody>
      </p:sp>
    </p:spTree>
    <p:extLst>
      <p:ext uri="{BB962C8B-B14F-4D97-AF65-F5344CB8AC3E}">
        <p14:creationId xmlns:p14="http://schemas.microsoft.com/office/powerpoint/2010/main" val="11155482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5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mtClean="0"/>
              <a:t>Virgin Mother of God</a:t>
            </a:r>
            <a:endParaRPr lang="en-US"/>
          </a:p>
        </p:txBody>
      </p:sp>
      <p:sp>
        <p:nvSpPr>
          <p:cNvPr id="3" name="Content Placeholder 2"/>
          <p:cNvSpPr>
            <a:spLocks noGrp="1"/>
          </p:cNvSpPr>
          <p:nvPr>
            <p:ph idx="1"/>
          </p:nvPr>
        </p:nvSpPr>
        <p:spPr/>
        <p:txBody>
          <a:bodyPr/>
          <a:lstStyle/>
          <a:p>
            <a:endParaRPr lang="en-US" dirty="0"/>
          </a:p>
        </p:txBody>
      </p:sp>
      <p:pic>
        <p:nvPicPr>
          <p:cNvPr id="22533" name="Picture 5" descr="Madon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700" y="2000934"/>
            <a:ext cx="3361403" cy="47731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2539" name="Picture 11" descr="047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038" y="2000934"/>
            <a:ext cx="3292775" cy="47731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1960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533"/>
                                        </p:tgtEl>
                                        <p:attrNameLst>
                                          <p:attrName>style.visibility</p:attrName>
                                        </p:attrNameLst>
                                      </p:cBhvr>
                                      <p:to>
                                        <p:strVal val="visible"/>
                                      </p:to>
                                    </p:set>
                                    <p:animEffect transition="in" filter="dissolve">
                                      <p:cBhvr>
                                        <p:cTn id="7" dur="1000"/>
                                        <p:tgtEl>
                                          <p:spTgt spid="22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Nimrod by other names</a:t>
            </a:r>
            <a:endParaRPr lang="en-US"/>
          </a:p>
        </p:txBody>
      </p:sp>
      <p:sp>
        <p:nvSpPr>
          <p:cNvPr id="20483" name="Rectangle 3"/>
          <p:cNvSpPr>
            <a:spLocks noGrp="1" noChangeArrowheads="1"/>
          </p:cNvSpPr>
          <p:nvPr>
            <p:ph type="body" idx="1"/>
          </p:nvPr>
        </p:nvSpPr>
        <p:spPr>
          <a:xfrm>
            <a:off x="685801" y="2209800"/>
            <a:ext cx="3806830" cy="3657600"/>
          </a:xfrm>
        </p:spPr>
        <p:txBody>
          <a:bodyPr/>
          <a:lstStyle/>
          <a:p>
            <a:r>
              <a:rPr lang="en-US" dirty="0" err="1" smtClean="0"/>
              <a:t>Ninus</a:t>
            </a:r>
            <a:endParaRPr lang="en-US" dirty="0" smtClean="0"/>
          </a:p>
          <a:p>
            <a:pPr lvl="1"/>
            <a:r>
              <a:rPr lang="en-US" dirty="0" smtClean="0"/>
              <a:t> (</a:t>
            </a:r>
            <a:r>
              <a:rPr lang="en-US" dirty="0" err="1" smtClean="0"/>
              <a:t>Niniveh</a:t>
            </a:r>
            <a:r>
              <a:rPr lang="en-US" dirty="0" smtClean="0"/>
              <a:t> = inhabitant of </a:t>
            </a:r>
            <a:r>
              <a:rPr lang="en-US" dirty="0" err="1" smtClean="0"/>
              <a:t>Ninus</a:t>
            </a:r>
            <a:r>
              <a:rPr lang="en-US" dirty="0" smtClean="0"/>
              <a:t>)</a:t>
            </a:r>
          </a:p>
          <a:p>
            <a:r>
              <a:rPr lang="en-US" dirty="0" err="1" smtClean="0"/>
              <a:t>Nabu</a:t>
            </a:r>
            <a:endParaRPr lang="en-US" dirty="0" smtClean="0"/>
          </a:p>
          <a:p>
            <a:r>
              <a:rPr lang="en-US" dirty="0" err="1" smtClean="0"/>
              <a:t>Molech</a:t>
            </a:r>
            <a:r>
              <a:rPr lang="en-US" dirty="0" smtClean="0"/>
              <a:t> (Ammonites)</a:t>
            </a:r>
          </a:p>
          <a:p>
            <a:r>
              <a:rPr lang="en-US" dirty="0" smtClean="0"/>
              <a:t>Gilgamesh (Babylon)</a:t>
            </a:r>
            <a:endParaRPr lang="en-US" dirty="0"/>
          </a:p>
        </p:txBody>
      </p:sp>
      <p:sp>
        <p:nvSpPr>
          <p:cNvPr id="20484" name="Rectangle 4"/>
          <p:cNvSpPr>
            <a:spLocks noChangeArrowheads="1"/>
          </p:cNvSpPr>
          <p:nvPr/>
        </p:nvSpPr>
        <p:spPr bwMode="auto">
          <a:xfrm>
            <a:off x="4648200" y="2209800"/>
            <a:ext cx="4038600" cy="391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457200" indent="-457200">
              <a:lnSpc>
                <a:spcPct val="80000"/>
              </a:lnSpc>
              <a:spcBef>
                <a:spcPts val="2000"/>
              </a:spcBef>
              <a:buClr>
                <a:schemeClr val="accent3"/>
              </a:buClr>
              <a:buFont typeface="Wingdings" pitchFamily="2" charset="2"/>
              <a:buChar char=""/>
            </a:pPr>
            <a:r>
              <a:rPr lang="en-US" sz="2400" dirty="0">
                <a:solidFill>
                  <a:schemeClr val="tx2"/>
                </a:solidFill>
              </a:rPr>
              <a:t>Achilles (Greek)</a:t>
            </a:r>
          </a:p>
          <a:p>
            <a:pPr marL="457200" indent="-457200">
              <a:lnSpc>
                <a:spcPct val="80000"/>
              </a:lnSpc>
              <a:spcBef>
                <a:spcPts val="2000"/>
              </a:spcBef>
              <a:buClr>
                <a:schemeClr val="accent3"/>
              </a:buClr>
              <a:buFont typeface="Wingdings" pitchFamily="2" charset="2"/>
              <a:buChar char=""/>
            </a:pPr>
            <a:r>
              <a:rPr lang="en-US" sz="2400" dirty="0">
                <a:solidFill>
                  <a:schemeClr val="tx2"/>
                </a:solidFill>
              </a:rPr>
              <a:t>Thor (</a:t>
            </a:r>
            <a:r>
              <a:rPr lang="en-US" sz="2400" dirty="0" err="1">
                <a:solidFill>
                  <a:schemeClr val="tx2"/>
                </a:solidFill>
              </a:rPr>
              <a:t>Scandanavian</a:t>
            </a:r>
            <a:r>
              <a:rPr lang="en-US" sz="2400" dirty="0">
                <a:solidFill>
                  <a:schemeClr val="tx2"/>
                </a:solidFill>
              </a:rPr>
              <a:t>)</a:t>
            </a:r>
          </a:p>
          <a:p>
            <a:pPr marL="457200" indent="-457200">
              <a:lnSpc>
                <a:spcPct val="80000"/>
              </a:lnSpc>
              <a:spcBef>
                <a:spcPts val="2000"/>
              </a:spcBef>
              <a:buClr>
                <a:schemeClr val="accent3"/>
              </a:buClr>
              <a:buFont typeface="Wingdings" pitchFamily="2" charset="2"/>
              <a:buChar char=""/>
            </a:pPr>
            <a:r>
              <a:rPr lang="en-US" sz="2400" dirty="0">
                <a:solidFill>
                  <a:schemeClr val="tx2"/>
                </a:solidFill>
              </a:rPr>
              <a:t>Vishnu (Indian)</a:t>
            </a:r>
          </a:p>
          <a:p>
            <a:pPr marL="457200" indent="-457200">
              <a:lnSpc>
                <a:spcPct val="80000"/>
              </a:lnSpc>
              <a:spcBef>
                <a:spcPts val="2000"/>
              </a:spcBef>
              <a:buClr>
                <a:schemeClr val="accent3"/>
              </a:buClr>
              <a:buFont typeface="Wingdings" pitchFamily="2" charset="2"/>
              <a:buChar char=""/>
            </a:pPr>
            <a:r>
              <a:rPr lang="en-US" sz="2400" dirty="0" err="1">
                <a:solidFill>
                  <a:schemeClr val="tx2"/>
                </a:solidFill>
              </a:rPr>
              <a:t>Theolt</a:t>
            </a:r>
            <a:r>
              <a:rPr lang="en-US" sz="2400" dirty="0">
                <a:solidFill>
                  <a:schemeClr val="tx2"/>
                </a:solidFill>
              </a:rPr>
              <a:t> (Mexican)</a:t>
            </a:r>
          </a:p>
          <a:p>
            <a:pPr marL="457200" indent="-457200">
              <a:lnSpc>
                <a:spcPct val="80000"/>
              </a:lnSpc>
              <a:spcBef>
                <a:spcPts val="2000"/>
              </a:spcBef>
              <a:buClr>
                <a:schemeClr val="accent3"/>
              </a:buClr>
              <a:buFont typeface="Wingdings" pitchFamily="2" charset="2"/>
              <a:buChar char=""/>
            </a:pPr>
            <a:r>
              <a:rPr lang="en-US" sz="2400" dirty="0">
                <a:solidFill>
                  <a:schemeClr val="tx2"/>
                </a:solidFill>
              </a:rPr>
              <a:t>Tammuz (</a:t>
            </a:r>
            <a:r>
              <a:rPr lang="en-US" sz="2400" dirty="0" err="1">
                <a:solidFill>
                  <a:schemeClr val="tx2"/>
                </a:solidFill>
              </a:rPr>
              <a:t>Zidon</a:t>
            </a:r>
            <a:r>
              <a:rPr lang="en-US" sz="2400" dirty="0">
                <a:solidFill>
                  <a:schemeClr val="tx2"/>
                </a:solidFill>
              </a:rPr>
              <a:t>)</a:t>
            </a:r>
          </a:p>
          <a:p>
            <a:pPr marL="457200" indent="-457200">
              <a:lnSpc>
                <a:spcPct val="80000"/>
              </a:lnSpc>
              <a:spcBef>
                <a:spcPts val="2000"/>
              </a:spcBef>
              <a:buClr>
                <a:schemeClr val="accent3"/>
              </a:buClr>
              <a:buFont typeface="Wingdings" pitchFamily="2" charset="2"/>
              <a:buChar char=""/>
            </a:pPr>
            <a:r>
              <a:rPr lang="en-US" sz="2400" dirty="0">
                <a:solidFill>
                  <a:schemeClr val="tx2"/>
                </a:solidFill>
              </a:rPr>
              <a:t>Osiris (Horus)</a:t>
            </a:r>
          </a:p>
        </p:txBody>
      </p:sp>
    </p:spTree>
    <p:extLst>
      <p:ext uri="{BB962C8B-B14F-4D97-AF65-F5344CB8AC3E}">
        <p14:creationId xmlns:p14="http://schemas.microsoft.com/office/powerpoint/2010/main" val="13071954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mtClean="0"/>
              <a:t>Babylon Dispersed</a:t>
            </a:r>
            <a:endParaRPr lang="en-US"/>
          </a:p>
        </p:txBody>
      </p:sp>
      <p:sp>
        <p:nvSpPr>
          <p:cNvPr id="35843" name="Rectangle 3"/>
          <p:cNvSpPr>
            <a:spLocks noGrp="1" noChangeArrowheads="1"/>
          </p:cNvSpPr>
          <p:nvPr>
            <p:ph type="body" idx="1"/>
          </p:nvPr>
        </p:nvSpPr>
        <p:spPr/>
        <p:txBody>
          <a:bodyPr/>
          <a:lstStyle/>
          <a:p>
            <a:r>
              <a:rPr lang="en-CA" dirty="0" smtClean="0"/>
              <a:t>“</a:t>
            </a:r>
            <a:r>
              <a:rPr lang="en-US" dirty="0" smtClean="0"/>
              <a:t>from thence did the LORD scatter them abroad upon the face of all the earth.</a:t>
            </a:r>
            <a:r>
              <a:rPr lang="ja-JP" altLang="en-US" dirty="0" smtClean="0"/>
              <a:t>”</a:t>
            </a:r>
            <a:r>
              <a:rPr lang="en-CA" altLang="ja-JP" i="1" dirty="0" smtClean="0"/>
              <a:t>Genesis 11:9</a:t>
            </a:r>
            <a:endParaRPr lang="en-US" i="1" dirty="0" smtClean="0"/>
          </a:p>
          <a:p>
            <a:r>
              <a:rPr lang="en-US" dirty="0" smtClean="0"/>
              <a:t>Took the religion of Babylon and the fable of </a:t>
            </a:r>
            <a:r>
              <a:rPr lang="en-US" dirty="0" err="1" smtClean="0"/>
              <a:t>Semiramis</a:t>
            </a:r>
            <a:r>
              <a:rPr lang="en-US" dirty="0" smtClean="0"/>
              <a:t> with them into all nations.</a:t>
            </a:r>
          </a:p>
          <a:p>
            <a:r>
              <a:rPr lang="en-CA" dirty="0" smtClean="0"/>
              <a:t>“</a:t>
            </a:r>
            <a:r>
              <a:rPr lang="en-US" dirty="0" smtClean="0"/>
              <a:t>Babylon </a:t>
            </a:r>
            <a:r>
              <a:rPr lang="en-US" dirty="0"/>
              <a:t>hath been a golden cup in the </a:t>
            </a:r>
            <a:r>
              <a:rPr lang="en-US" dirty="0" smtClean="0"/>
              <a:t>LORD</a:t>
            </a:r>
            <a:r>
              <a:rPr lang="en-CA" dirty="0" smtClean="0"/>
              <a:t>’</a:t>
            </a:r>
            <a:r>
              <a:rPr lang="en-US" dirty="0" smtClean="0"/>
              <a:t>S </a:t>
            </a:r>
            <a:r>
              <a:rPr lang="en-US" dirty="0"/>
              <a:t>hand, that made all the earth drunken: the nations have drunken of her wine; therefore the nations are mad</a:t>
            </a:r>
            <a:r>
              <a:rPr lang="en-US" dirty="0" smtClean="0"/>
              <a:t>.</a:t>
            </a:r>
            <a:r>
              <a:rPr lang="en-CA" dirty="0" smtClean="0"/>
              <a:t>”</a:t>
            </a:r>
            <a:r>
              <a:rPr lang="en-US" dirty="0" smtClean="0"/>
              <a:t> </a:t>
            </a:r>
            <a:r>
              <a:rPr lang="en-US" i="1" dirty="0" smtClean="0"/>
              <a:t>Jeremiah 51v7</a:t>
            </a:r>
            <a:endParaRPr lang="en-US" i="1" dirty="0"/>
          </a:p>
        </p:txBody>
      </p:sp>
    </p:spTree>
    <p:extLst>
      <p:ext uri="{BB962C8B-B14F-4D97-AF65-F5344CB8AC3E}">
        <p14:creationId xmlns:p14="http://schemas.microsoft.com/office/powerpoint/2010/main" val="2073400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Ahola</a:t>
            </a:r>
            <a:r>
              <a:rPr lang="en-US" dirty="0" smtClean="0"/>
              <a:t> &amp; </a:t>
            </a:r>
            <a:r>
              <a:rPr lang="en-US" dirty="0" err="1" smtClean="0"/>
              <a:t>Aholiba</a:t>
            </a:r>
            <a:endParaRPr lang="en-US" dirty="0"/>
          </a:p>
        </p:txBody>
      </p:sp>
      <p:sp>
        <p:nvSpPr>
          <p:cNvPr id="3" name="Content Placeholder 2"/>
          <p:cNvSpPr>
            <a:spLocks noGrp="1"/>
          </p:cNvSpPr>
          <p:nvPr>
            <p:ph idx="1"/>
          </p:nvPr>
        </p:nvSpPr>
        <p:spPr>
          <a:xfrm>
            <a:off x="685801" y="2209800"/>
            <a:ext cx="5040805" cy="3657600"/>
          </a:xfrm>
        </p:spPr>
        <p:txBody>
          <a:bodyPr>
            <a:normAutofit/>
          </a:bodyPr>
          <a:lstStyle/>
          <a:p>
            <a:r>
              <a:rPr lang="en-US" dirty="0" smtClean="0"/>
              <a:t>Ahab &amp; Jezebel’s legacy!</a:t>
            </a:r>
          </a:p>
          <a:p>
            <a:r>
              <a:rPr lang="en-US" dirty="0" smtClean="0"/>
              <a:t>God’s care for them and yet they committed adultery</a:t>
            </a:r>
          </a:p>
          <a:p>
            <a:pPr lvl="1"/>
            <a:r>
              <a:rPr lang="en-US" dirty="0" smtClean="0"/>
              <a:t>Ezekiel 16</a:t>
            </a:r>
          </a:p>
          <a:p>
            <a:pPr lvl="1"/>
            <a:r>
              <a:rPr lang="en-US" dirty="0" smtClean="0">
                <a:solidFill>
                  <a:schemeClr val="tx1"/>
                </a:solidFill>
              </a:rPr>
              <a:t>Ezekiel 23</a:t>
            </a:r>
          </a:p>
          <a:p>
            <a:r>
              <a:rPr lang="en-US" dirty="0" smtClean="0"/>
              <a:t>Judaism mixed with paganism</a:t>
            </a:r>
          </a:p>
          <a:p>
            <a:pPr lvl="1"/>
            <a:r>
              <a:rPr lang="en-US" dirty="0" smtClean="0"/>
              <a:t>Zechariah 5:5-11</a:t>
            </a:r>
          </a:p>
        </p:txBody>
      </p:sp>
      <p:pic>
        <p:nvPicPr>
          <p:cNvPr id="4" name="Picture 3"/>
          <p:cNvPicPr>
            <a:picLocks noChangeAspect="1"/>
          </p:cNvPicPr>
          <p:nvPr/>
        </p:nvPicPr>
        <p:blipFill>
          <a:blip r:embed="rId3"/>
          <a:stretch>
            <a:fillRect/>
          </a:stretch>
        </p:blipFill>
        <p:spPr>
          <a:xfrm>
            <a:off x="5818606" y="2264529"/>
            <a:ext cx="3071906" cy="421965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1038578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alphaModFix amt="68000"/>
          </a:blip>
          <a:stretch>
            <a:fillRect/>
          </a:stretch>
        </p:blipFill>
        <p:spPr>
          <a:xfrm>
            <a:off x="6955310" y="3590484"/>
            <a:ext cx="2039647" cy="326751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le 1"/>
          <p:cNvSpPr>
            <a:spLocks noGrp="1"/>
          </p:cNvSpPr>
          <p:nvPr>
            <p:ph type="title"/>
          </p:nvPr>
        </p:nvSpPr>
        <p:spPr/>
        <p:txBody>
          <a:bodyPr/>
          <a:lstStyle/>
          <a:p>
            <a:r>
              <a:rPr lang="en-US" dirty="0" smtClean="0"/>
              <a:t>The Claim of the Harlot</a:t>
            </a:r>
            <a:endParaRPr lang="en-US" dirty="0"/>
          </a:p>
        </p:txBody>
      </p:sp>
      <p:sp>
        <p:nvSpPr>
          <p:cNvPr id="3" name="Content Placeholder 2"/>
          <p:cNvSpPr>
            <a:spLocks noGrp="1"/>
          </p:cNvSpPr>
          <p:nvPr>
            <p:ph idx="1"/>
          </p:nvPr>
        </p:nvSpPr>
        <p:spPr/>
        <p:txBody>
          <a:bodyPr>
            <a:normAutofit lnSpcReduction="10000"/>
          </a:bodyPr>
          <a:lstStyle/>
          <a:p>
            <a:r>
              <a:rPr lang="en-US" i="1" dirty="0" smtClean="0"/>
              <a:t>“I sit a queen, and am no widow, and shall see no sorrow”</a:t>
            </a:r>
          </a:p>
          <a:p>
            <a:pPr lvl="1"/>
            <a:r>
              <a:rPr lang="en-US" dirty="0" smtClean="0"/>
              <a:t>by Jezebel</a:t>
            </a:r>
          </a:p>
          <a:p>
            <a:pPr lvl="1"/>
            <a:r>
              <a:rPr lang="en-US" dirty="0" smtClean="0"/>
              <a:t>by </a:t>
            </a:r>
            <a:r>
              <a:rPr lang="en-US" dirty="0" err="1" smtClean="0"/>
              <a:t>Semiramis</a:t>
            </a:r>
            <a:endParaRPr lang="en-US" dirty="0" smtClean="0"/>
          </a:p>
          <a:p>
            <a:pPr lvl="1"/>
            <a:r>
              <a:rPr lang="en-US" dirty="0" smtClean="0"/>
              <a:t>by the Roman Catholic Church</a:t>
            </a:r>
          </a:p>
          <a:p>
            <a:r>
              <a:rPr lang="en-US" b="1" dirty="0">
                <a:ln w="1905"/>
                <a:gradFill>
                  <a:gsLst>
                    <a:gs pos="0">
                      <a:srgbClr val="7E0207"/>
                    </a:gs>
                    <a:gs pos="77000">
                      <a:srgbClr val="FF0000"/>
                    </a:gs>
                    <a:gs pos="100000">
                      <a:schemeClr val="accent6">
                        <a:tint val="12000"/>
                        <a:satMod val="255000"/>
                      </a:schemeClr>
                    </a:gs>
                  </a:gsLst>
                  <a:lin ang="5400000"/>
                </a:gradFill>
                <a:effectLst>
                  <a:innerShdw blurRad="69850" dist="43180" dir="5400000">
                    <a:srgbClr val="000000">
                      <a:alpha val="65000"/>
                    </a:srgbClr>
                  </a:innerShdw>
                </a:effectLst>
              </a:rPr>
              <a:t>FOUR MARKS OF THE TRUE </a:t>
            </a:r>
            <a:r>
              <a:rPr lang="en-US" b="1" dirty="0" smtClean="0">
                <a:ln w="1905"/>
                <a:gradFill>
                  <a:gsLst>
                    <a:gs pos="0">
                      <a:srgbClr val="7E0207"/>
                    </a:gs>
                    <a:gs pos="77000">
                      <a:srgbClr val="FF0000"/>
                    </a:gs>
                    <a:gs pos="100000">
                      <a:schemeClr val="accent6">
                        <a:tint val="12000"/>
                        <a:satMod val="255000"/>
                      </a:schemeClr>
                    </a:gs>
                  </a:gsLst>
                  <a:lin ang="5400000"/>
                </a:gradFill>
                <a:effectLst>
                  <a:innerShdw blurRad="69850" dist="43180" dir="5400000">
                    <a:srgbClr val="000000">
                      <a:alpha val="65000"/>
                    </a:srgbClr>
                  </a:innerShdw>
                </a:effectLst>
              </a:rPr>
              <a:t>CHURCH</a:t>
            </a:r>
          </a:p>
          <a:p>
            <a:pPr lvl="1"/>
            <a:r>
              <a:rPr lang="en-US" dirty="0" smtClean="0"/>
              <a:t>If </a:t>
            </a:r>
            <a:r>
              <a:rPr lang="en-US" dirty="0"/>
              <a:t>we wish to locate the Church founded by Jesus, we need to locate the one that has the four chief marks or qualities of his Church. The Church we seek must be </a:t>
            </a:r>
            <a:r>
              <a:rPr lang="en-US" u="sng" dirty="0"/>
              <a:t>one</a:t>
            </a:r>
            <a:r>
              <a:rPr lang="en-US" dirty="0"/>
              <a:t>, </a:t>
            </a:r>
            <a:r>
              <a:rPr lang="en-US" u="sng" dirty="0"/>
              <a:t>holy</a:t>
            </a:r>
            <a:r>
              <a:rPr lang="en-US" dirty="0"/>
              <a:t>, </a:t>
            </a:r>
            <a:r>
              <a:rPr lang="en-US" u="sng" dirty="0"/>
              <a:t>catholic</a:t>
            </a:r>
            <a:r>
              <a:rPr lang="en-US" dirty="0"/>
              <a:t>, and </a:t>
            </a:r>
            <a:r>
              <a:rPr lang="en-US" u="sng" dirty="0"/>
              <a:t>apostolic</a:t>
            </a:r>
            <a:r>
              <a:rPr lang="en-US" dirty="0" smtClean="0"/>
              <a:t>.</a:t>
            </a:r>
          </a:p>
        </p:txBody>
      </p:sp>
      <p:pic>
        <p:nvPicPr>
          <p:cNvPr id="4" name="Picture 3"/>
          <p:cNvPicPr>
            <a:picLocks noChangeAspect="1"/>
          </p:cNvPicPr>
          <p:nvPr/>
        </p:nvPicPr>
        <p:blipFill>
          <a:blip r:embed="rId4"/>
          <a:stretch>
            <a:fillRect/>
          </a:stretch>
        </p:blipFill>
        <p:spPr>
          <a:xfrm>
            <a:off x="6955310" y="3672069"/>
            <a:ext cx="825076" cy="825076"/>
          </a:xfrm>
          <a:prstGeom prst="rect">
            <a:avLst/>
          </a:prstGeom>
        </p:spPr>
      </p:pic>
    </p:spTree>
    <p:extLst>
      <p:ext uri="{BB962C8B-B14F-4D97-AF65-F5344CB8AC3E}">
        <p14:creationId xmlns:p14="http://schemas.microsoft.com/office/powerpoint/2010/main" val="4220741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68000"/>
          </a:blip>
          <a:stretch>
            <a:fillRect/>
          </a:stretch>
        </p:blipFill>
        <p:spPr>
          <a:xfrm>
            <a:off x="6927606" y="-339525"/>
            <a:ext cx="2067351" cy="33118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le 1"/>
          <p:cNvSpPr>
            <a:spLocks noGrp="1"/>
          </p:cNvSpPr>
          <p:nvPr>
            <p:ph type="title"/>
          </p:nvPr>
        </p:nvSpPr>
        <p:spPr/>
        <p:txBody>
          <a:bodyPr/>
          <a:lstStyle/>
          <a:p>
            <a:pPr>
              <a:spcBef>
                <a:spcPts val="2000"/>
              </a:spcBef>
              <a:buClr>
                <a:schemeClr val="accent3"/>
              </a:buClr>
            </a:pPr>
            <a:r>
              <a:rPr lang="en-US" dirty="0">
                <a:ln w="1905"/>
                <a:gradFill>
                  <a:gsLst>
                    <a:gs pos="0">
                      <a:srgbClr val="7E0207"/>
                    </a:gs>
                    <a:gs pos="77000">
                      <a:srgbClr val="FF0000"/>
                    </a:gs>
                    <a:gs pos="100000">
                      <a:schemeClr val="accent6">
                        <a:tint val="12000"/>
                        <a:satMod val="255000"/>
                      </a:schemeClr>
                    </a:gs>
                  </a:gsLst>
                  <a:lin ang="5400000"/>
                </a:gradFill>
                <a:effectLst>
                  <a:innerShdw blurRad="69850" dist="43180" dir="5400000">
                    <a:srgbClr val="000000">
                      <a:alpha val="65000"/>
                    </a:srgbClr>
                  </a:innerShdw>
                </a:effectLst>
                <a:ea typeface="+mn-ea"/>
                <a:cs typeface="+mn-cs"/>
              </a:rPr>
              <a:t>The Church Is One</a:t>
            </a:r>
          </a:p>
        </p:txBody>
      </p:sp>
      <p:sp>
        <p:nvSpPr>
          <p:cNvPr id="3" name="Content Placeholder 2"/>
          <p:cNvSpPr>
            <a:spLocks noGrp="1"/>
          </p:cNvSpPr>
          <p:nvPr>
            <p:ph idx="1"/>
          </p:nvPr>
        </p:nvSpPr>
        <p:spPr/>
        <p:txBody>
          <a:bodyPr/>
          <a:lstStyle/>
          <a:p>
            <a:r>
              <a:rPr lang="en-US" dirty="0" smtClean="0"/>
              <a:t>(</a:t>
            </a:r>
            <a:r>
              <a:rPr lang="en-US" dirty="0"/>
              <a:t>Rom. 12:5, 1 Cor. 10:17, 12:13, CCC 813–822)</a:t>
            </a:r>
          </a:p>
          <a:p>
            <a:r>
              <a:rPr lang="en-US" dirty="0" smtClean="0"/>
              <a:t>Jesus </a:t>
            </a:r>
            <a:r>
              <a:rPr lang="en-US" dirty="0"/>
              <a:t>established only one Church, not a collection of differing churches (Lutheran, Baptist, Anglican, and so on). The Bible says the Church is the bride of Christ (Eph. 5:23–32). Jesus can have but one spouse, and his spouse is the Catholic Church</a:t>
            </a:r>
            <a:r>
              <a:rPr lang="en-US" dirty="0" smtClean="0"/>
              <a:t>.</a:t>
            </a:r>
            <a:endParaRPr lang="en-US" dirty="0"/>
          </a:p>
          <a:p>
            <a:endParaRPr lang="en-US" dirty="0"/>
          </a:p>
        </p:txBody>
      </p:sp>
      <p:pic>
        <p:nvPicPr>
          <p:cNvPr id="4" name="Picture 3"/>
          <p:cNvPicPr>
            <a:picLocks noChangeAspect="1"/>
          </p:cNvPicPr>
          <p:nvPr/>
        </p:nvPicPr>
        <p:blipFill>
          <a:blip r:embed="rId3"/>
          <a:stretch>
            <a:fillRect/>
          </a:stretch>
        </p:blipFill>
        <p:spPr>
          <a:xfrm>
            <a:off x="328800" y="294378"/>
            <a:ext cx="1120823" cy="1120823"/>
          </a:xfrm>
          <a:prstGeom prst="rect">
            <a:avLst/>
          </a:prstGeom>
        </p:spPr>
      </p:pic>
    </p:spTree>
    <p:extLst>
      <p:ext uri="{BB962C8B-B14F-4D97-AF65-F5344CB8AC3E}">
        <p14:creationId xmlns:p14="http://schemas.microsoft.com/office/powerpoint/2010/main" val="41061307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68000"/>
          </a:blip>
          <a:stretch>
            <a:fillRect/>
          </a:stretch>
        </p:blipFill>
        <p:spPr>
          <a:xfrm>
            <a:off x="6927606" y="-339525"/>
            <a:ext cx="2067351" cy="33118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le 1"/>
          <p:cNvSpPr>
            <a:spLocks noGrp="1"/>
          </p:cNvSpPr>
          <p:nvPr>
            <p:ph type="title"/>
          </p:nvPr>
        </p:nvSpPr>
        <p:spPr/>
        <p:txBody>
          <a:bodyPr/>
          <a:lstStyle/>
          <a:p>
            <a:pPr>
              <a:spcBef>
                <a:spcPts val="2000"/>
              </a:spcBef>
              <a:buClr>
                <a:schemeClr val="accent3"/>
              </a:buClr>
            </a:pPr>
            <a:r>
              <a:rPr lang="en-US" dirty="0">
                <a:ln w="1905"/>
                <a:gradFill>
                  <a:gsLst>
                    <a:gs pos="0">
                      <a:srgbClr val="7E0207"/>
                    </a:gs>
                    <a:gs pos="77000">
                      <a:srgbClr val="FF0000"/>
                    </a:gs>
                    <a:gs pos="100000">
                      <a:schemeClr val="accent6">
                        <a:tint val="12000"/>
                        <a:satMod val="255000"/>
                      </a:schemeClr>
                    </a:gs>
                  </a:gsLst>
                  <a:lin ang="5400000"/>
                </a:gradFill>
                <a:effectLst>
                  <a:innerShdw blurRad="69850" dist="43180" dir="5400000">
                    <a:srgbClr val="000000">
                      <a:alpha val="65000"/>
                    </a:srgbClr>
                  </a:innerShdw>
                </a:effectLst>
                <a:ea typeface="+mn-ea"/>
                <a:cs typeface="+mn-cs"/>
              </a:rPr>
              <a:t>The Church Is Holy</a:t>
            </a:r>
          </a:p>
        </p:txBody>
      </p:sp>
      <p:sp>
        <p:nvSpPr>
          <p:cNvPr id="3" name="Content Placeholder 2"/>
          <p:cNvSpPr>
            <a:spLocks noGrp="1"/>
          </p:cNvSpPr>
          <p:nvPr>
            <p:ph idx="1"/>
          </p:nvPr>
        </p:nvSpPr>
        <p:spPr/>
        <p:txBody>
          <a:bodyPr>
            <a:normAutofit lnSpcReduction="10000"/>
          </a:bodyPr>
          <a:lstStyle/>
          <a:p>
            <a:r>
              <a:rPr lang="en-US" dirty="0" smtClean="0"/>
              <a:t>(</a:t>
            </a:r>
            <a:r>
              <a:rPr lang="en-US" dirty="0"/>
              <a:t>Eph. 5:25–27, Rev. 19:7–8, CCC 823–829</a:t>
            </a:r>
            <a:r>
              <a:rPr lang="en-US" dirty="0" smtClean="0"/>
              <a:t>)</a:t>
            </a:r>
            <a:endParaRPr lang="en-US" dirty="0"/>
          </a:p>
          <a:p>
            <a:r>
              <a:rPr lang="en-US" dirty="0"/>
              <a:t>By his grace Jesus makes the Church holy, just as he is holy. This doesn’t mean that each member is always holy. Jesus said there would be both good and bad members in the Church (John 6:70), and not all the members would go to heaven (Matt. 7:21–23)</a:t>
            </a:r>
            <a:r>
              <a:rPr lang="en-US" dirty="0" smtClean="0"/>
              <a:t>.</a:t>
            </a:r>
            <a:endParaRPr lang="en-US" dirty="0"/>
          </a:p>
          <a:p>
            <a:r>
              <a:rPr lang="en-US" dirty="0"/>
              <a:t>But the Church itself is holy because it is the source of holiness and is the guardian of the special means of grace Jesus established, the sacraments (cf. Eph. 5:26).</a:t>
            </a:r>
          </a:p>
        </p:txBody>
      </p:sp>
      <p:pic>
        <p:nvPicPr>
          <p:cNvPr id="4" name="Picture 3"/>
          <p:cNvPicPr>
            <a:picLocks noChangeAspect="1"/>
          </p:cNvPicPr>
          <p:nvPr/>
        </p:nvPicPr>
        <p:blipFill>
          <a:blip r:embed="rId3"/>
          <a:stretch>
            <a:fillRect/>
          </a:stretch>
        </p:blipFill>
        <p:spPr>
          <a:xfrm>
            <a:off x="328800" y="294378"/>
            <a:ext cx="1120823" cy="1120823"/>
          </a:xfrm>
          <a:prstGeom prst="rect">
            <a:avLst/>
          </a:prstGeom>
        </p:spPr>
      </p:pic>
    </p:spTree>
    <p:extLst>
      <p:ext uri="{BB962C8B-B14F-4D97-AF65-F5344CB8AC3E}">
        <p14:creationId xmlns:p14="http://schemas.microsoft.com/office/powerpoint/2010/main" val="6989361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68000"/>
          </a:blip>
          <a:stretch>
            <a:fillRect/>
          </a:stretch>
        </p:blipFill>
        <p:spPr>
          <a:xfrm>
            <a:off x="6927606" y="-339525"/>
            <a:ext cx="2067351" cy="33118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le 1"/>
          <p:cNvSpPr>
            <a:spLocks noGrp="1"/>
          </p:cNvSpPr>
          <p:nvPr>
            <p:ph type="title"/>
          </p:nvPr>
        </p:nvSpPr>
        <p:spPr/>
        <p:txBody>
          <a:bodyPr/>
          <a:lstStyle/>
          <a:p>
            <a:pPr>
              <a:spcBef>
                <a:spcPts val="2000"/>
              </a:spcBef>
              <a:buClr>
                <a:schemeClr val="accent3"/>
              </a:buClr>
            </a:pPr>
            <a:r>
              <a:rPr lang="en-US" dirty="0">
                <a:ln w="1905"/>
                <a:gradFill>
                  <a:gsLst>
                    <a:gs pos="0">
                      <a:srgbClr val="7E0207"/>
                    </a:gs>
                    <a:gs pos="77000">
                      <a:srgbClr val="FF0000"/>
                    </a:gs>
                    <a:gs pos="100000">
                      <a:schemeClr val="accent6">
                        <a:tint val="12000"/>
                        <a:satMod val="255000"/>
                      </a:schemeClr>
                    </a:gs>
                  </a:gsLst>
                  <a:lin ang="5400000"/>
                </a:gradFill>
                <a:effectLst>
                  <a:innerShdw blurRad="69850" dist="43180" dir="5400000">
                    <a:srgbClr val="000000">
                      <a:alpha val="65000"/>
                    </a:srgbClr>
                  </a:innerShdw>
                </a:effectLst>
                <a:ea typeface="+mn-ea"/>
                <a:cs typeface="+mn-cs"/>
              </a:rPr>
              <a:t>The Church Is Catholic</a:t>
            </a:r>
          </a:p>
        </p:txBody>
      </p:sp>
      <p:sp>
        <p:nvSpPr>
          <p:cNvPr id="3" name="Content Placeholder 2"/>
          <p:cNvSpPr>
            <a:spLocks noGrp="1"/>
          </p:cNvSpPr>
          <p:nvPr>
            <p:ph idx="1"/>
          </p:nvPr>
        </p:nvSpPr>
        <p:spPr/>
        <p:txBody>
          <a:bodyPr>
            <a:normAutofit lnSpcReduction="10000"/>
          </a:bodyPr>
          <a:lstStyle/>
          <a:p>
            <a:r>
              <a:rPr lang="en-US" dirty="0" smtClean="0"/>
              <a:t>(</a:t>
            </a:r>
            <a:r>
              <a:rPr lang="en-US" dirty="0"/>
              <a:t>Matt. 28:19–20, Rev. 5:9–10, CCC 830–856</a:t>
            </a:r>
            <a:r>
              <a:rPr lang="en-US" dirty="0" smtClean="0"/>
              <a:t>)</a:t>
            </a:r>
            <a:endParaRPr lang="en-US" dirty="0"/>
          </a:p>
          <a:p>
            <a:r>
              <a:rPr lang="en-US" dirty="0"/>
              <a:t>Jesus’ Church is </a:t>
            </a:r>
            <a:r>
              <a:rPr lang="en-US" dirty="0" smtClean="0"/>
              <a:t>called </a:t>
            </a:r>
            <a:r>
              <a:rPr lang="en-US" dirty="0"/>
              <a:t>catholic ("universal" in Greek) because it is his gift to all people. He told his apostles to go throughout the world and make disciples of "all nations" (Matt. 28:19–20)</a:t>
            </a:r>
            <a:r>
              <a:rPr lang="en-US" dirty="0" smtClean="0"/>
              <a:t>.</a:t>
            </a:r>
            <a:endParaRPr lang="en-US" dirty="0"/>
          </a:p>
          <a:p>
            <a:r>
              <a:rPr lang="en-US" dirty="0"/>
              <a:t>For 2,000 years the Catholic Church has carried out this mission, preaching the good news that Christ died for all men and that he wants all of us to be members of his universal family (Gal. 3:28).</a:t>
            </a:r>
          </a:p>
        </p:txBody>
      </p:sp>
      <p:pic>
        <p:nvPicPr>
          <p:cNvPr id="4" name="Picture 3"/>
          <p:cNvPicPr>
            <a:picLocks noChangeAspect="1"/>
          </p:cNvPicPr>
          <p:nvPr/>
        </p:nvPicPr>
        <p:blipFill>
          <a:blip r:embed="rId3"/>
          <a:stretch>
            <a:fillRect/>
          </a:stretch>
        </p:blipFill>
        <p:spPr>
          <a:xfrm>
            <a:off x="328800" y="294378"/>
            <a:ext cx="1120823" cy="1120823"/>
          </a:xfrm>
          <a:prstGeom prst="rect">
            <a:avLst/>
          </a:prstGeom>
        </p:spPr>
      </p:pic>
    </p:spTree>
    <p:extLst>
      <p:ext uri="{BB962C8B-B14F-4D97-AF65-F5344CB8AC3E}">
        <p14:creationId xmlns:p14="http://schemas.microsoft.com/office/powerpoint/2010/main" val="4147219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68000"/>
          </a:blip>
          <a:stretch>
            <a:fillRect/>
          </a:stretch>
        </p:blipFill>
        <p:spPr>
          <a:xfrm>
            <a:off x="6927606" y="-339525"/>
            <a:ext cx="2067351" cy="33118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itle 1"/>
          <p:cNvSpPr>
            <a:spLocks noGrp="1"/>
          </p:cNvSpPr>
          <p:nvPr>
            <p:ph type="title"/>
          </p:nvPr>
        </p:nvSpPr>
        <p:spPr/>
        <p:txBody>
          <a:bodyPr/>
          <a:lstStyle/>
          <a:p>
            <a:pPr>
              <a:spcBef>
                <a:spcPts val="2000"/>
              </a:spcBef>
              <a:buClr>
                <a:schemeClr val="accent3"/>
              </a:buClr>
            </a:pPr>
            <a:r>
              <a:rPr lang="en-US" dirty="0">
                <a:ln w="1905"/>
                <a:gradFill>
                  <a:gsLst>
                    <a:gs pos="0">
                      <a:srgbClr val="7E0207"/>
                    </a:gs>
                    <a:gs pos="77000">
                      <a:srgbClr val="FF0000"/>
                    </a:gs>
                    <a:gs pos="100000">
                      <a:schemeClr val="accent6">
                        <a:tint val="12000"/>
                        <a:satMod val="255000"/>
                      </a:schemeClr>
                    </a:gs>
                  </a:gsLst>
                  <a:lin ang="5400000"/>
                </a:gradFill>
                <a:effectLst>
                  <a:innerShdw blurRad="69850" dist="43180" dir="5400000">
                    <a:srgbClr val="000000">
                      <a:alpha val="65000"/>
                    </a:srgbClr>
                  </a:innerShdw>
                </a:effectLst>
                <a:ea typeface="+mn-ea"/>
                <a:cs typeface="+mn-cs"/>
              </a:rPr>
              <a:t>The Church Is Apostolic</a:t>
            </a:r>
          </a:p>
        </p:txBody>
      </p:sp>
      <p:sp>
        <p:nvSpPr>
          <p:cNvPr id="3" name="Content Placeholder 2"/>
          <p:cNvSpPr>
            <a:spLocks noGrp="1"/>
          </p:cNvSpPr>
          <p:nvPr>
            <p:ph idx="1"/>
          </p:nvPr>
        </p:nvSpPr>
        <p:spPr/>
        <p:txBody>
          <a:bodyPr>
            <a:normAutofit fontScale="85000" lnSpcReduction="20000"/>
          </a:bodyPr>
          <a:lstStyle/>
          <a:p>
            <a:r>
              <a:rPr lang="en-US" dirty="0" smtClean="0"/>
              <a:t>(</a:t>
            </a:r>
            <a:r>
              <a:rPr lang="en-US" dirty="0"/>
              <a:t>Eph. 2:19–20, CCC 857–865</a:t>
            </a:r>
            <a:r>
              <a:rPr lang="en-US" dirty="0" smtClean="0"/>
              <a:t>)</a:t>
            </a:r>
            <a:endParaRPr lang="en-US" dirty="0"/>
          </a:p>
          <a:p>
            <a:r>
              <a:rPr lang="en-US" dirty="0"/>
              <a:t>The Church Jesus founded is apostolic because he appointed the apostles to be the first leaders of the Church, and their successors were to be its future leaders. The apostles were the first bishops, and, since the first century, there has been an unbroken line of Catholic bishops faithfully handing on what the apostles taught the first Christians in Scripture and oral Tradition (2 Tim. 2:2)</a:t>
            </a:r>
            <a:r>
              <a:rPr lang="en-US" dirty="0" smtClean="0"/>
              <a:t>.</a:t>
            </a:r>
            <a:endParaRPr lang="en-US" dirty="0"/>
          </a:p>
          <a:p>
            <a:r>
              <a:rPr lang="en-US" dirty="0"/>
              <a:t>These beliefs include the bodily Resurrection of Jesus, the Real Presence of Jesus in the Eucharist, the sacrificial nature of the Mass, the forgiveness of sins through a priest, baptismal regeneration, the existence of purgatory, Mary’s special role, and much more —even the doctrine of apostolic succession itself.</a:t>
            </a:r>
          </a:p>
        </p:txBody>
      </p:sp>
      <p:pic>
        <p:nvPicPr>
          <p:cNvPr id="4" name="Picture 3"/>
          <p:cNvPicPr>
            <a:picLocks noChangeAspect="1"/>
          </p:cNvPicPr>
          <p:nvPr/>
        </p:nvPicPr>
        <p:blipFill>
          <a:blip r:embed="rId3"/>
          <a:stretch>
            <a:fillRect/>
          </a:stretch>
        </p:blipFill>
        <p:spPr>
          <a:xfrm>
            <a:off x="328800" y="294378"/>
            <a:ext cx="1120823" cy="1120823"/>
          </a:xfrm>
          <a:prstGeom prst="rect">
            <a:avLst/>
          </a:prstGeom>
        </p:spPr>
      </p:pic>
    </p:spTree>
    <p:extLst>
      <p:ext uri="{BB962C8B-B14F-4D97-AF65-F5344CB8AC3E}">
        <p14:creationId xmlns:p14="http://schemas.microsoft.com/office/powerpoint/2010/main" val="34206382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Drunk with Her Wine</a:t>
            </a:r>
            <a:endParaRPr lang="en-US" dirty="0"/>
          </a:p>
        </p:txBody>
      </p:sp>
      <p:pic>
        <p:nvPicPr>
          <p:cNvPr id="4" name="Picture 3"/>
          <p:cNvPicPr>
            <a:picLocks noChangeAspect="1"/>
          </p:cNvPicPr>
          <p:nvPr/>
        </p:nvPicPr>
        <p:blipFill>
          <a:blip r:embed="rId2">
            <a:alphaModFix amt="69000"/>
          </a:blip>
          <a:stretch>
            <a:fillRect/>
          </a:stretch>
        </p:blipFill>
        <p:spPr>
          <a:xfrm>
            <a:off x="6423698" y="2322314"/>
            <a:ext cx="4426830" cy="4535686"/>
          </a:xfrm>
          <a:prstGeom prst="rect">
            <a:avLst/>
          </a:prstGeom>
        </p:spPr>
      </p:pic>
      <p:sp>
        <p:nvSpPr>
          <p:cNvPr id="5" name="Rectangle 4"/>
          <p:cNvSpPr/>
          <p:nvPr/>
        </p:nvSpPr>
        <p:spPr>
          <a:xfrm>
            <a:off x="6423698" y="2322314"/>
            <a:ext cx="4061334" cy="4578110"/>
          </a:xfrm>
          <a:prstGeom prst="rect">
            <a:avLst/>
          </a:prstGeom>
          <a:gradFill flip="none" rotWithShape="1">
            <a:gsLst>
              <a:gs pos="0">
                <a:schemeClr val="bg1">
                  <a:alpha val="90000"/>
                </a:schemeClr>
              </a:gs>
              <a:gs pos="100000">
                <a:schemeClr val="bg1">
                  <a:alpha val="16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normAutofit fontScale="92500"/>
          </a:bodyPr>
          <a:lstStyle/>
          <a:p>
            <a:r>
              <a:rPr lang="en-US" dirty="0"/>
              <a:t> </a:t>
            </a:r>
            <a:r>
              <a:rPr lang="en-US" dirty="0" smtClean="0"/>
              <a:t>“Babylon </a:t>
            </a:r>
            <a:r>
              <a:rPr lang="en-US" dirty="0"/>
              <a:t>hath been a golden cup in the LORD’s hand, </a:t>
            </a:r>
            <a:r>
              <a:rPr lang="en-US" dirty="0" smtClean="0"/>
              <a:t>that </a:t>
            </a:r>
            <a:r>
              <a:rPr lang="en-US" dirty="0"/>
              <a:t>made all the earth drunken: </a:t>
            </a:r>
            <a:r>
              <a:rPr lang="en-US" dirty="0" smtClean="0"/>
              <a:t>the </a:t>
            </a:r>
            <a:r>
              <a:rPr lang="en-US" dirty="0"/>
              <a:t>nations have drunken of her wine; </a:t>
            </a:r>
            <a:r>
              <a:rPr lang="en-US" dirty="0" smtClean="0"/>
              <a:t>therefore </a:t>
            </a:r>
            <a:r>
              <a:rPr lang="en-US" dirty="0"/>
              <a:t>the nations are mad</a:t>
            </a:r>
            <a:r>
              <a:rPr lang="en-US" dirty="0" smtClean="0"/>
              <a:t>.” Jeremiah 51:7</a:t>
            </a:r>
          </a:p>
          <a:p>
            <a:r>
              <a:rPr lang="en-US" dirty="0" smtClean="0"/>
              <a:t>Revelation 17:1-3</a:t>
            </a:r>
          </a:p>
          <a:p>
            <a:pPr lvl="1"/>
            <a:r>
              <a:rPr lang="en-US" dirty="0" smtClean="0"/>
              <a:t>A great whore</a:t>
            </a:r>
          </a:p>
          <a:p>
            <a:pPr lvl="1"/>
            <a:r>
              <a:rPr lang="en-US" dirty="0" smtClean="0"/>
              <a:t>Kings of the earth fornicated with her</a:t>
            </a:r>
          </a:p>
          <a:p>
            <a:pPr lvl="1"/>
            <a:r>
              <a:rPr lang="en-US" dirty="0" smtClean="0"/>
              <a:t>Inhabitants of the earth made drunk</a:t>
            </a:r>
          </a:p>
          <a:p>
            <a:pPr lvl="1"/>
            <a:r>
              <a:rPr lang="en-US" dirty="0" smtClean="0"/>
              <a:t>Mystery Babylon the great</a:t>
            </a:r>
          </a:p>
          <a:p>
            <a:pPr lvl="1"/>
            <a:r>
              <a:rPr lang="en-US" dirty="0" smtClean="0"/>
              <a:t>Sitting on many waters, a scarlet beast in the wilderness</a:t>
            </a:r>
            <a:endParaRPr lang="en-US" dirty="0"/>
          </a:p>
        </p:txBody>
      </p:sp>
    </p:spTree>
    <p:extLst>
      <p:ext uri="{BB962C8B-B14F-4D97-AF65-F5344CB8AC3E}">
        <p14:creationId xmlns:p14="http://schemas.microsoft.com/office/powerpoint/2010/main" val="16652385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“She </a:t>
            </a:r>
            <a:r>
              <a:rPr lang="en-US" sz="4800" dirty="0"/>
              <a:t>shall be utterly </a:t>
            </a:r>
            <a:r>
              <a:rPr lang="en-US" sz="4800" dirty="0" smtClean="0"/>
              <a:t>burned”</a:t>
            </a:r>
            <a:endParaRPr lang="en-US" sz="4800" dirty="0"/>
          </a:p>
        </p:txBody>
      </p:sp>
      <p:pic>
        <p:nvPicPr>
          <p:cNvPr id="4" name="Content Placeholder 3"/>
          <p:cNvPicPr>
            <a:picLocks noGrp="1" noChangeAspect="1"/>
          </p:cNvPicPr>
          <p:nvPr>
            <p:ph idx="1"/>
          </p:nvPr>
        </p:nvPicPr>
        <p:blipFill>
          <a:blip r:embed="rId3"/>
          <a:srcRect t="19778" b="19778"/>
          <a:stretch>
            <a:fillRect/>
          </a:stretch>
        </p:blipFill>
        <p:spPr/>
      </p:pic>
    </p:spTree>
    <p:extLst>
      <p:ext uri="{BB962C8B-B14F-4D97-AF65-F5344CB8AC3E}">
        <p14:creationId xmlns:p14="http://schemas.microsoft.com/office/powerpoint/2010/main" val="24921739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8293</TotalTime>
  <Words>1991</Words>
  <Application>Microsoft Macintosh PowerPoint</Application>
  <PresentationFormat>On-screen Show (4:3)</PresentationFormat>
  <Paragraphs>212</Paragraphs>
  <Slides>24</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Folio</vt:lpstr>
      <vt:lpstr>Visio</vt:lpstr>
      <vt:lpstr>The Marriage Supper of the Lamb</vt:lpstr>
      <vt:lpstr>Breakdown of Classes</vt:lpstr>
      <vt:lpstr>A Harlot in Revelation</vt:lpstr>
      <vt:lpstr>Babylon’s Origin</vt:lpstr>
      <vt:lpstr>About Nimrod</vt:lpstr>
      <vt:lpstr>About Nimrod</vt:lpstr>
      <vt:lpstr>The Tower of Babel</vt:lpstr>
      <vt:lpstr>PowerPoint Presentation</vt:lpstr>
      <vt:lpstr>Babylon</vt:lpstr>
      <vt:lpstr>Nimrod in History</vt:lpstr>
      <vt:lpstr>Untimely Death</vt:lpstr>
      <vt:lpstr>Semiramis’ Tale</vt:lpstr>
      <vt:lpstr>Semiramis, the mother of God</vt:lpstr>
      <vt:lpstr>Virgin Mother of God</vt:lpstr>
      <vt:lpstr>Nimrod by other names</vt:lpstr>
      <vt:lpstr>Babylon Dispersed</vt:lpstr>
      <vt:lpstr>Ahola &amp; Aholiba</vt:lpstr>
      <vt:lpstr>The Claim of the Harlot</vt:lpstr>
      <vt:lpstr>The Church Is One</vt:lpstr>
      <vt:lpstr>The Church Is Holy</vt:lpstr>
      <vt:lpstr>The Church Is Catholic</vt:lpstr>
      <vt:lpstr>The Church Is Apostolic</vt:lpstr>
      <vt:lpstr>Drunk with Her Wine</vt:lpstr>
      <vt:lpstr>“She shall be utterly burned”</vt:lpstr>
    </vt:vector>
  </TitlesOfParts>
  <Company>Covington Creative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Marriage Supper of the Lamb</dc:title>
  <dc:creator>David Wisniewski</dc:creator>
  <cp:lastModifiedBy>David Wisniewski</cp:lastModifiedBy>
  <cp:revision>75</cp:revision>
  <dcterms:created xsi:type="dcterms:W3CDTF">2014-03-18T10:34:04Z</dcterms:created>
  <dcterms:modified xsi:type="dcterms:W3CDTF">2014-05-18T17:27:06Z</dcterms:modified>
</cp:coreProperties>
</file>