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notesMasterIdLst>
    <p:notesMasterId r:id="rId20"/>
  </p:notesMasterIdLst>
  <p:sldIdLst>
    <p:sldId id="256" r:id="rId2"/>
    <p:sldId id="257" r:id="rId3"/>
    <p:sldId id="266" r:id="rId4"/>
    <p:sldId id="282" r:id="rId5"/>
    <p:sldId id="272" r:id="rId6"/>
    <p:sldId id="267" r:id="rId7"/>
    <p:sldId id="273" r:id="rId8"/>
    <p:sldId id="274" r:id="rId9"/>
    <p:sldId id="271" r:id="rId10"/>
    <p:sldId id="275" r:id="rId11"/>
    <p:sldId id="276" r:id="rId12"/>
    <p:sldId id="277" r:id="rId13"/>
    <p:sldId id="278" r:id="rId14"/>
    <p:sldId id="279" r:id="rId15"/>
    <p:sldId id="269" r:id="rId16"/>
    <p:sldId id="281" r:id="rId17"/>
    <p:sldId id="270" r:id="rId18"/>
    <p:sldId id="28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236" autoAdjust="0"/>
  </p:normalViewPr>
  <p:slideViewPr>
    <p:cSldViewPr snapToGrid="0" snapToObjects="1">
      <p:cViewPr varScale="1">
        <p:scale>
          <a:sx n="96" d="100"/>
          <a:sy n="96" d="100"/>
        </p:scale>
        <p:origin x="-190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6CA5A8-DE66-1C40-ADEB-E4D1AE8B3457}" type="doc">
      <dgm:prSet loTypeId="urn:microsoft.com/office/officeart/2005/8/layout/hProcess11" loCatId="" qsTypeId="urn:microsoft.com/office/officeart/2005/8/quickstyle/3D2" qsCatId="3D" csTypeId="urn:microsoft.com/office/officeart/2005/8/colors/accent1_2" csCatId="accent1" phldr="1"/>
      <dgm:spPr/>
    </dgm:pt>
    <dgm:pt modelId="{F1866097-90C9-F24D-8B8C-AF2F3A8CD6DC}">
      <dgm:prSet phldrT="[Text]" custT="1"/>
      <dgm:spPr/>
      <dgm:t>
        <a:bodyPr/>
        <a:lstStyle/>
        <a:p>
          <a:r>
            <a:rPr lang="en-US" sz="1600" spc="-130" dirty="0" smtClean="0"/>
            <a:t>1948 – Return of Jews from all nations – “Judah” exists!</a:t>
          </a:r>
          <a:endParaRPr lang="en-US" sz="1600" spc="-130" dirty="0"/>
        </a:p>
      </dgm:t>
    </dgm:pt>
    <dgm:pt modelId="{B408EB59-F733-8547-99B2-D02970988CC5}" type="parTrans" cxnId="{A33C79EB-4DEB-7F4A-9EB5-83CD2469560B}">
      <dgm:prSet/>
      <dgm:spPr/>
      <dgm:t>
        <a:bodyPr/>
        <a:lstStyle/>
        <a:p>
          <a:endParaRPr lang="en-US" sz="4000" spc="-150"/>
        </a:p>
      </dgm:t>
    </dgm:pt>
    <dgm:pt modelId="{67D82F35-3E63-F04D-8CAD-CCFBF214455B}" type="sibTrans" cxnId="{A33C79EB-4DEB-7F4A-9EB5-83CD2469560B}">
      <dgm:prSet/>
      <dgm:spPr/>
      <dgm:t>
        <a:bodyPr/>
        <a:lstStyle/>
        <a:p>
          <a:endParaRPr lang="en-US" sz="4000" spc="-150"/>
        </a:p>
      </dgm:t>
    </dgm:pt>
    <dgm:pt modelId="{94DCDFBF-4694-6E44-8609-E696E31B2DDC}">
      <dgm:prSet phldrT="[Text]" custT="1"/>
      <dgm:spPr/>
      <dgm:t>
        <a:bodyPr/>
        <a:lstStyle/>
        <a:p>
          <a:r>
            <a:rPr lang="en-US" sz="1600" spc="-130" dirty="0" smtClean="0"/>
            <a:t>Judah saved and converted</a:t>
          </a:r>
          <a:endParaRPr lang="en-US" sz="1600" spc="-130" dirty="0"/>
        </a:p>
      </dgm:t>
    </dgm:pt>
    <dgm:pt modelId="{EB6C1B48-41F6-084D-B4A4-76D93AE1548C}" type="parTrans" cxnId="{CEFF3EF7-A2B7-6848-852E-536488EB4BB9}">
      <dgm:prSet/>
      <dgm:spPr/>
      <dgm:t>
        <a:bodyPr/>
        <a:lstStyle/>
        <a:p>
          <a:endParaRPr lang="en-US" sz="4000" spc="-150"/>
        </a:p>
      </dgm:t>
    </dgm:pt>
    <dgm:pt modelId="{5C2DA709-9678-F048-B580-B4B4F1793DE9}" type="sibTrans" cxnId="{CEFF3EF7-A2B7-6848-852E-536488EB4BB9}">
      <dgm:prSet/>
      <dgm:spPr/>
      <dgm:t>
        <a:bodyPr/>
        <a:lstStyle/>
        <a:p>
          <a:endParaRPr lang="en-US" sz="4000" spc="-150"/>
        </a:p>
      </dgm:t>
    </dgm:pt>
    <dgm:pt modelId="{225F3AA9-9E2F-EC40-9FE9-BF662AAF21CF}">
      <dgm:prSet phldrT="[Text]" custT="1"/>
      <dgm:spPr/>
      <dgm:t>
        <a:bodyPr/>
        <a:lstStyle/>
        <a:p>
          <a:r>
            <a:rPr lang="en-US" sz="1600" spc="-130" dirty="0" smtClean="0"/>
            <a:t>Call to Israel to return home – Elijah Mission</a:t>
          </a:r>
          <a:endParaRPr lang="en-US" sz="1600" spc="-130" dirty="0"/>
        </a:p>
      </dgm:t>
    </dgm:pt>
    <dgm:pt modelId="{563E3174-B414-414D-B96B-8E723EE1CB94}" type="parTrans" cxnId="{1AD66F51-EDFA-CE41-A62D-2C6941B1B4A3}">
      <dgm:prSet/>
      <dgm:spPr/>
      <dgm:t>
        <a:bodyPr/>
        <a:lstStyle/>
        <a:p>
          <a:endParaRPr lang="en-US" sz="4000" spc="-150"/>
        </a:p>
      </dgm:t>
    </dgm:pt>
    <dgm:pt modelId="{0D072A86-41D6-5347-B002-6D9C00E3934F}" type="sibTrans" cxnId="{1AD66F51-EDFA-CE41-A62D-2C6941B1B4A3}">
      <dgm:prSet/>
      <dgm:spPr/>
      <dgm:t>
        <a:bodyPr/>
        <a:lstStyle/>
        <a:p>
          <a:endParaRPr lang="en-US" sz="4000" spc="-150"/>
        </a:p>
      </dgm:t>
    </dgm:pt>
    <dgm:pt modelId="{24857AD2-65FA-234D-8269-7470DD5DBBD5}">
      <dgm:prSet phldrT="[Text]" custT="1"/>
      <dgm:spPr/>
      <dgm:t>
        <a:bodyPr/>
        <a:lstStyle/>
        <a:p>
          <a:r>
            <a:rPr lang="en-US" sz="1600" spc="-130" dirty="0" smtClean="0"/>
            <a:t>Brought out of all nations to Europe</a:t>
          </a:r>
          <a:endParaRPr lang="en-US" sz="1600" spc="-130" dirty="0"/>
        </a:p>
      </dgm:t>
    </dgm:pt>
    <dgm:pt modelId="{C81F1943-B654-3743-B095-635DE3844799}" type="parTrans" cxnId="{F455C35D-6B4C-554A-AC89-1F42C4AE9181}">
      <dgm:prSet/>
      <dgm:spPr/>
      <dgm:t>
        <a:bodyPr/>
        <a:lstStyle/>
        <a:p>
          <a:endParaRPr lang="en-US" sz="4000" spc="-150"/>
        </a:p>
      </dgm:t>
    </dgm:pt>
    <dgm:pt modelId="{5F5984EA-3B36-FF40-88DF-10E38B80FBF7}" type="sibTrans" cxnId="{F455C35D-6B4C-554A-AC89-1F42C4AE9181}">
      <dgm:prSet/>
      <dgm:spPr/>
      <dgm:t>
        <a:bodyPr/>
        <a:lstStyle/>
        <a:p>
          <a:endParaRPr lang="en-US" sz="4000" spc="-150"/>
        </a:p>
      </dgm:t>
    </dgm:pt>
    <dgm:pt modelId="{600B0AF7-5275-F445-B61C-2490DB6C0724}">
      <dgm:prSet phldrT="[Text]" custT="1"/>
      <dgm:spPr/>
      <dgm:t>
        <a:bodyPr/>
        <a:lstStyle/>
        <a:p>
          <a:r>
            <a:rPr lang="en-US" sz="1600" spc="-130" dirty="0" smtClean="0"/>
            <a:t>A remnant saved</a:t>
          </a:r>
          <a:endParaRPr lang="en-US" sz="1600" spc="-130" dirty="0"/>
        </a:p>
      </dgm:t>
    </dgm:pt>
    <dgm:pt modelId="{15C61259-CF04-3B46-8938-FB81D4FB3930}" type="parTrans" cxnId="{51D8B1A2-630F-2644-8CE8-A3268E98DEEC}">
      <dgm:prSet/>
      <dgm:spPr/>
      <dgm:t>
        <a:bodyPr/>
        <a:lstStyle/>
        <a:p>
          <a:endParaRPr lang="en-US" sz="4000" spc="-150"/>
        </a:p>
      </dgm:t>
    </dgm:pt>
    <dgm:pt modelId="{D6BDE18B-5DDD-B646-BD5E-37E427401382}" type="sibTrans" cxnId="{51D8B1A2-630F-2644-8CE8-A3268E98DEEC}">
      <dgm:prSet/>
      <dgm:spPr/>
      <dgm:t>
        <a:bodyPr/>
        <a:lstStyle/>
        <a:p>
          <a:endParaRPr lang="en-US" sz="4000" spc="-150"/>
        </a:p>
      </dgm:t>
    </dgm:pt>
    <dgm:pt modelId="{AE60BDF6-428D-C447-8000-6076B5859FCD}">
      <dgm:prSet phldrT="[Text]" custT="1"/>
      <dgm:spPr/>
      <dgm:t>
        <a:bodyPr/>
        <a:lstStyle/>
        <a:p>
          <a:r>
            <a:rPr lang="en-US" sz="1600" spc="-130" dirty="0" smtClean="0"/>
            <a:t>Judah brings them home</a:t>
          </a:r>
          <a:endParaRPr lang="en-US" sz="1600" spc="-130" dirty="0"/>
        </a:p>
      </dgm:t>
    </dgm:pt>
    <dgm:pt modelId="{423D6F62-410A-CE4F-883E-26DAE697AD17}" type="parTrans" cxnId="{CEC83AFD-C937-C647-887D-7B1E7BB109DE}">
      <dgm:prSet/>
      <dgm:spPr/>
      <dgm:t>
        <a:bodyPr/>
        <a:lstStyle/>
        <a:p>
          <a:endParaRPr lang="en-US" sz="4000" spc="-150"/>
        </a:p>
      </dgm:t>
    </dgm:pt>
    <dgm:pt modelId="{1A803F18-81EB-8C4C-A9BC-50BAA7B42641}" type="sibTrans" cxnId="{CEC83AFD-C937-C647-887D-7B1E7BB109DE}">
      <dgm:prSet/>
      <dgm:spPr/>
      <dgm:t>
        <a:bodyPr/>
        <a:lstStyle/>
        <a:p>
          <a:endParaRPr lang="en-US" sz="4000" spc="-150"/>
        </a:p>
      </dgm:t>
    </dgm:pt>
    <dgm:pt modelId="{ABB5DB2F-7314-5045-B404-C6220D6DB17B}">
      <dgm:prSet phldrT="[Text]" custT="1"/>
      <dgm:spPr/>
      <dgm:t>
        <a:bodyPr/>
        <a:lstStyle/>
        <a:p>
          <a:r>
            <a:rPr lang="en-US" sz="1600" spc="-130" dirty="0" smtClean="0"/>
            <a:t>One nation under their prince – Jesus Christ</a:t>
          </a:r>
          <a:endParaRPr lang="en-US" sz="1600" spc="-130" dirty="0"/>
        </a:p>
      </dgm:t>
    </dgm:pt>
    <dgm:pt modelId="{1012A600-8141-4E44-8663-A37A7D261BE8}" type="parTrans" cxnId="{191F40CB-8967-054A-9C49-F4DA03CE7659}">
      <dgm:prSet/>
      <dgm:spPr/>
      <dgm:t>
        <a:bodyPr/>
        <a:lstStyle/>
        <a:p>
          <a:endParaRPr lang="en-US" sz="4000" spc="-150"/>
        </a:p>
      </dgm:t>
    </dgm:pt>
    <dgm:pt modelId="{61792F11-AF53-FA41-8077-44792E692584}" type="sibTrans" cxnId="{191F40CB-8967-054A-9C49-F4DA03CE7659}">
      <dgm:prSet/>
      <dgm:spPr/>
      <dgm:t>
        <a:bodyPr/>
        <a:lstStyle/>
        <a:p>
          <a:endParaRPr lang="en-US" sz="4000" spc="-150"/>
        </a:p>
      </dgm:t>
    </dgm:pt>
    <dgm:pt modelId="{264B3411-A5BE-EA41-BD8F-A56D01B05CC3}" type="pres">
      <dgm:prSet presAssocID="{0F6CA5A8-DE66-1C40-ADEB-E4D1AE8B3457}" presName="Name0" presStyleCnt="0">
        <dgm:presLayoutVars>
          <dgm:dir/>
          <dgm:resizeHandles val="exact"/>
        </dgm:presLayoutVars>
      </dgm:prSet>
      <dgm:spPr/>
    </dgm:pt>
    <dgm:pt modelId="{C2AF8B4A-A968-114C-8F6C-415048D24C1D}" type="pres">
      <dgm:prSet presAssocID="{0F6CA5A8-DE66-1C40-ADEB-E4D1AE8B3457}" presName="arrow" presStyleLbl="bgShp" presStyleIdx="0" presStyleCnt="1"/>
      <dgm:spPr/>
    </dgm:pt>
    <dgm:pt modelId="{C55F289E-ECD5-9D41-A2DE-125C01C9AC0E}" type="pres">
      <dgm:prSet presAssocID="{0F6CA5A8-DE66-1C40-ADEB-E4D1AE8B3457}" presName="points" presStyleCnt="0"/>
      <dgm:spPr/>
    </dgm:pt>
    <dgm:pt modelId="{D365C242-9E35-934E-BC51-93655064FC4B}" type="pres">
      <dgm:prSet presAssocID="{F1866097-90C9-F24D-8B8C-AF2F3A8CD6DC}" presName="compositeA" presStyleCnt="0"/>
      <dgm:spPr/>
    </dgm:pt>
    <dgm:pt modelId="{21E8A934-0143-4846-8254-5E6B74198477}" type="pres">
      <dgm:prSet presAssocID="{F1866097-90C9-F24D-8B8C-AF2F3A8CD6DC}" presName="textA" presStyleLbl="revTx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CA5015-567C-1E47-AF2C-8B7320FED377}" type="pres">
      <dgm:prSet presAssocID="{F1866097-90C9-F24D-8B8C-AF2F3A8CD6DC}" presName="circleA" presStyleLbl="node1" presStyleIdx="0" presStyleCnt="7"/>
      <dgm:spPr/>
    </dgm:pt>
    <dgm:pt modelId="{30D2B371-495C-D442-AF23-22CBCDE917EC}" type="pres">
      <dgm:prSet presAssocID="{F1866097-90C9-F24D-8B8C-AF2F3A8CD6DC}" presName="spaceA" presStyleCnt="0"/>
      <dgm:spPr/>
    </dgm:pt>
    <dgm:pt modelId="{C4D93825-3614-DA4B-AD3E-BAA1229168B7}" type="pres">
      <dgm:prSet presAssocID="{67D82F35-3E63-F04D-8CAD-CCFBF214455B}" presName="space" presStyleCnt="0"/>
      <dgm:spPr/>
    </dgm:pt>
    <dgm:pt modelId="{3653F1CB-EAD4-9442-912D-0F7B52AE39BD}" type="pres">
      <dgm:prSet presAssocID="{94DCDFBF-4694-6E44-8609-E696E31B2DDC}" presName="compositeB" presStyleCnt="0"/>
      <dgm:spPr/>
    </dgm:pt>
    <dgm:pt modelId="{942606DD-CA18-4A4F-B4E3-FE1B3747E206}" type="pres">
      <dgm:prSet presAssocID="{94DCDFBF-4694-6E44-8609-E696E31B2DDC}" presName="textB" presStyleLbl="revTx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FD32C3-1F8E-A946-BC48-877A5EE27887}" type="pres">
      <dgm:prSet presAssocID="{94DCDFBF-4694-6E44-8609-E696E31B2DDC}" presName="circleB" presStyleLbl="node1" presStyleIdx="1" presStyleCnt="7"/>
      <dgm:spPr>
        <a:solidFill>
          <a:schemeClr val="accent5">
            <a:lumMod val="50000"/>
            <a:lumOff val="50000"/>
          </a:schemeClr>
        </a:solidFill>
      </dgm:spPr>
    </dgm:pt>
    <dgm:pt modelId="{C7649023-7D9C-CC47-A3B1-45764FBD9079}" type="pres">
      <dgm:prSet presAssocID="{94DCDFBF-4694-6E44-8609-E696E31B2DDC}" presName="spaceB" presStyleCnt="0"/>
      <dgm:spPr/>
    </dgm:pt>
    <dgm:pt modelId="{3BF1D079-81F8-5B46-AC63-B2BBF4AA7143}" type="pres">
      <dgm:prSet presAssocID="{5C2DA709-9678-F048-B580-B4B4F1793DE9}" presName="space" presStyleCnt="0"/>
      <dgm:spPr/>
    </dgm:pt>
    <dgm:pt modelId="{58080298-E1BF-254B-8F39-4C5829C36DC1}" type="pres">
      <dgm:prSet presAssocID="{225F3AA9-9E2F-EC40-9FE9-BF662AAF21CF}" presName="compositeA" presStyleCnt="0"/>
      <dgm:spPr/>
    </dgm:pt>
    <dgm:pt modelId="{35C6144A-68FF-1A40-B4D9-BBA9DC2B4DDF}" type="pres">
      <dgm:prSet presAssocID="{225F3AA9-9E2F-EC40-9FE9-BF662AAF21CF}" presName="textA" presStyleLbl="revTx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459B8C-5614-0847-9E89-17C2EE9CF16B}" type="pres">
      <dgm:prSet presAssocID="{225F3AA9-9E2F-EC40-9FE9-BF662AAF21CF}" presName="circleA" presStyleLbl="node1" presStyleIdx="2" presStyleCnt="7"/>
      <dgm:spPr>
        <a:solidFill>
          <a:schemeClr val="accent5">
            <a:lumMod val="50000"/>
            <a:lumOff val="50000"/>
          </a:schemeClr>
        </a:solidFill>
      </dgm:spPr>
    </dgm:pt>
    <dgm:pt modelId="{303909AB-7762-5A49-BC80-E28D8FEAE8CF}" type="pres">
      <dgm:prSet presAssocID="{225F3AA9-9E2F-EC40-9FE9-BF662AAF21CF}" presName="spaceA" presStyleCnt="0"/>
      <dgm:spPr/>
    </dgm:pt>
    <dgm:pt modelId="{9C0E70E0-B6FB-2F4E-B308-437B2F0742A9}" type="pres">
      <dgm:prSet presAssocID="{0D072A86-41D6-5347-B002-6D9C00E3934F}" presName="space" presStyleCnt="0"/>
      <dgm:spPr/>
    </dgm:pt>
    <dgm:pt modelId="{BA4C3771-BAEF-3649-87A4-AEED24FFBA24}" type="pres">
      <dgm:prSet presAssocID="{24857AD2-65FA-234D-8269-7470DD5DBBD5}" presName="compositeB" presStyleCnt="0"/>
      <dgm:spPr/>
    </dgm:pt>
    <dgm:pt modelId="{6829F98E-7300-BE41-A300-99B5B922EAFB}" type="pres">
      <dgm:prSet presAssocID="{24857AD2-65FA-234D-8269-7470DD5DBBD5}" presName="textB" presStyleLbl="revTx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8869BD-BFEF-864E-B273-C805DE22F12D}" type="pres">
      <dgm:prSet presAssocID="{24857AD2-65FA-234D-8269-7470DD5DBBD5}" presName="circleB" presStyleLbl="node1" presStyleIdx="3" presStyleCnt="7"/>
      <dgm:spPr>
        <a:solidFill>
          <a:schemeClr val="accent5">
            <a:lumMod val="50000"/>
            <a:lumOff val="50000"/>
          </a:schemeClr>
        </a:solidFill>
      </dgm:spPr>
    </dgm:pt>
    <dgm:pt modelId="{AB313491-94AC-544B-89DB-D2AE477E3B50}" type="pres">
      <dgm:prSet presAssocID="{24857AD2-65FA-234D-8269-7470DD5DBBD5}" presName="spaceB" presStyleCnt="0"/>
      <dgm:spPr/>
    </dgm:pt>
    <dgm:pt modelId="{9602C51C-2C2F-DF42-BDEF-86E1F6801F1E}" type="pres">
      <dgm:prSet presAssocID="{5F5984EA-3B36-FF40-88DF-10E38B80FBF7}" presName="space" presStyleCnt="0"/>
      <dgm:spPr/>
    </dgm:pt>
    <dgm:pt modelId="{634D4D9D-E5BE-9142-B041-9C37991FABF9}" type="pres">
      <dgm:prSet presAssocID="{600B0AF7-5275-F445-B61C-2490DB6C0724}" presName="compositeA" presStyleCnt="0"/>
      <dgm:spPr/>
    </dgm:pt>
    <dgm:pt modelId="{6E94B58C-36E2-C242-9CAD-4A898D5B0F32}" type="pres">
      <dgm:prSet presAssocID="{600B0AF7-5275-F445-B61C-2490DB6C0724}" presName="textA" presStyleLbl="revTx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F4C6D5-39E5-504C-B2E9-C07AAC6D0159}" type="pres">
      <dgm:prSet presAssocID="{600B0AF7-5275-F445-B61C-2490DB6C0724}" presName="circleA" presStyleLbl="node1" presStyleIdx="4" presStyleCnt="7"/>
      <dgm:spPr>
        <a:solidFill>
          <a:schemeClr val="accent5">
            <a:lumMod val="50000"/>
            <a:lumOff val="50000"/>
          </a:schemeClr>
        </a:solidFill>
      </dgm:spPr>
    </dgm:pt>
    <dgm:pt modelId="{FB42714B-8480-2948-A5B6-65D67648C39F}" type="pres">
      <dgm:prSet presAssocID="{600B0AF7-5275-F445-B61C-2490DB6C0724}" presName="spaceA" presStyleCnt="0"/>
      <dgm:spPr/>
    </dgm:pt>
    <dgm:pt modelId="{0BE12A52-200C-F14F-8AE9-42C7CF957542}" type="pres">
      <dgm:prSet presAssocID="{D6BDE18B-5DDD-B646-BD5E-37E427401382}" presName="space" presStyleCnt="0"/>
      <dgm:spPr/>
    </dgm:pt>
    <dgm:pt modelId="{68B37FB1-4350-5C42-A76D-C2BB4DB80929}" type="pres">
      <dgm:prSet presAssocID="{AE60BDF6-428D-C447-8000-6076B5859FCD}" presName="compositeB" presStyleCnt="0"/>
      <dgm:spPr/>
    </dgm:pt>
    <dgm:pt modelId="{8322AA73-A780-5042-81CE-B06B3956FD6B}" type="pres">
      <dgm:prSet presAssocID="{AE60BDF6-428D-C447-8000-6076B5859FCD}" presName="textB" presStyleLbl="revTx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74687F-518D-F24B-8359-25322C4A219E}" type="pres">
      <dgm:prSet presAssocID="{AE60BDF6-428D-C447-8000-6076B5859FCD}" presName="circleB" presStyleLbl="node1" presStyleIdx="5" presStyleCnt="7"/>
      <dgm:spPr>
        <a:solidFill>
          <a:schemeClr val="accent5">
            <a:lumMod val="50000"/>
            <a:lumOff val="50000"/>
          </a:schemeClr>
        </a:solidFill>
      </dgm:spPr>
    </dgm:pt>
    <dgm:pt modelId="{F450C3B1-B3C3-BB41-8815-C7AB3E5AB5EF}" type="pres">
      <dgm:prSet presAssocID="{AE60BDF6-428D-C447-8000-6076B5859FCD}" presName="spaceB" presStyleCnt="0"/>
      <dgm:spPr/>
    </dgm:pt>
    <dgm:pt modelId="{2EF860B1-F63C-634D-806A-8AEAC8A3F07A}" type="pres">
      <dgm:prSet presAssocID="{1A803F18-81EB-8C4C-A9BC-50BAA7B42641}" presName="space" presStyleCnt="0"/>
      <dgm:spPr/>
    </dgm:pt>
    <dgm:pt modelId="{ACBFC4A5-F181-0747-AEAE-6167642097BA}" type="pres">
      <dgm:prSet presAssocID="{ABB5DB2F-7314-5045-B404-C6220D6DB17B}" presName="compositeA" presStyleCnt="0"/>
      <dgm:spPr/>
    </dgm:pt>
    <dgm:pt modelId="{B80B6F0B-7347-E34F-8BCD-631A35E779ED}" type="pres">
      <dgm:prSet presAssocID="{ABB5DB2F-7314-5045-B404-C6220D6DB17B}" presName="textA" presStyleLbl="revTx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444ACC-23A2-2243-BE0C-FE42E316FD71}" type="pres">
      <dgm:prSet presAssocID="{ABB5DB2F-7314-5045-B404-C6220D6DB17B}" presName="circleA" presStyleLbl="node1" presStyleIdx="6" presStyleCnt="7"/>
      <dgm:spPr>
        <a:solidFill>
          <a:schemeClr val="accent5">
            <a:lumMod val="50000"/>
            <a:lumOff val="50000"/>
          </a:schemeClr>
        </a:solidFill>
      </dgm:spPr>
    </dgm:pt>
    <dgm:pt modelId="{B9945346-9F80-384B-B213-5FCCAEE28426}" type="pres">
      <dgm:prSet presAssocID="{ABB5DB2F-7314-5045-B404-C6220D6DB17B}" presName="spaceA" presStyleCnt="0"/>
      <dgm:spPr/>
    </dgm:pt>
  </dgm:ptLst>
  <dgm:cxnLst>
    <dgm:cxn modelId="{CEFF3EF7-A2B7-6848-852E-536488EB4BB9}" srcId="{0F6CA5A8-DE66-1C40-ADEB-E4D1AE8B3457}" destId="{94DCDFBF-4694-6E44-8609-E696E31B2DDC}" srcOrd="1" destOrd="0" parTransId="{EB6C1B48-41F6-084D-B4A4-76D93AE1548C}" sibTransId="{5C2DA709-9678-F048-B580-B4B4F1793DE9}"/>
    <dgm:cxn modelId="{DDDE2CBE-0269-1C41-A36A-960BF54737DD}" type="presOf" srcId="{94DCDFBF-4694-6E44-8609-E696E31B2DDC}" destId="{942606DD-CA18-4A4F-B4E3-FE1B3747E206}" srcOrd="0" destOrd="0" presId="urn:microsoft.com/office/officeart/2005/8/layout/hProcess11"/>
    <dgm:cxn modelId="{A33C79EB-4DEB-7F4A-9EB5-83CD2469560B}" srcId="{0F6CA5A8-DE66-1C40-ADEB-E4D1AE8B3457}" destId="{F1866097-90C9-F24D-8B8C-AF2F3A8CD6DC}" srcOrd="0" destOrd="0" parTransId="{B408EB59-F733-8547-99B2-D02970988CC5}" sibTransId="{67D82F35-3E63-F04D-8CAD-CCFBF214455B}"/>
    <dgm:cxn modelId="{F455C35D-6B4C-554A-AC89-1F42C4AE9181}" srcId="{0F6CA5A8-DE66-1C40-ADEB-E4D1AE8B3457}" destId="{24857AD2-65FA-234D-8269-7470DD5DBBD5}" srcOrd="3" destOrd="0" parTransId="{C81F1943-B654-3743-B095-635DE3844799}" sibTransId="{5F5984EA-3B36-FF40-88DF-10E38B80FBF7}"/>
    <dgm:cxn modelId="{8F09D318-E9CB-B144-BD86-05D43BA880B1}" type="presOf" srcId="{AE60BDF6-428D-C447-8000-6076B5859FCD}" destId="{8322AA73-A780-5042-81CE-B06B3956FD6B}" srcOrd="0" destOrd="0" presId="urn:microsoft.com/office/officeart/2005/8/layout/hProcess11"/>
    <dgm:cxn modelId="{191F40CB-8967-054A-9C49-F4DA03CE7659}" srcId="{0F6CA5A8-DE66-1C40-ADEB-E4D1AE8B3457}" destId="{ABB5DB2F-7314-5045-B404-C6220D6DB17B}" srcOrd="6" destOrd="0" parTransId="{1012A600-8141-4E44-8663-A37A7D261BE8}" sibTransId="{61792F11-AF53-FA41-8077-44792E692584}"/>
    <dgm:cxn modelId="{08F4D7EA-EF7B-0B49-BAA3-3015A48C107A}" type="presOf" srcId="{0F6CA5A8-DE66-1C40-ADEB-E4D1AE8B3457}" destId="{264B3411-A5BE-EA41-BD8F-A56D01B05CC3}" srcOrd="0" destOrd="0" presId="urn:microsoft.com/office/officeart/2005/8/layout/hProcess11"/>
    <dgm:cxn modelId="{8D9A1C36-DD4A-C540-8040-0397EA0AF71A}" type="presOf" srcId="{24857AD2-65FA-234D-8269-7470DD5DBBD5}" destId="{6829F98E-7300-BE41-A300-99B5B922EAFB}" srcOrd="0" destOrd="0" presId="urn:microsoft.com/office/officeart/2005/8/layout/hProcess11"/>
    <dgm:cxn modelId="{CEC83AFD-C937-C647-887D-7B1E7BB109DE}" srcId="{0F6CA5A8-DE66-1C40-ADEB-E4D1AE8B3457}" destId="{AE60BDF6-428D-C447-8000-6076B5859FCD}" srcOrd="5" destOrd="0" parTransId="{423D6F62-410A-CE4F-883E-26DAE697AD17}" sibTransId="{1A803F18-81EB-8C4C-A9BC-50BAA7B42641}"/>
    <dgm:cxn modelId="{951F6AE8-73A9-904C-8D80-0955FEA59226}" type="presOf" srcId="{600B0AF7-5275-F445-B61C-2490DB6C0724}" destId="{6E94B58C-36E2-C242-9CAD-4A898D5B0F32}" srcOrd="0" destOrd="0" presId="urn:microsoft.com/office/officeart/2005/8/layout/hProcess11"/>
    <dgm:cxn modelId="{43B2C168-2EF2-3C41-8816-FB2C4D5D0F2D}" type="presOf" srcId="{ABB5DB2F-7314-5045-B404-C6220D6DB17B}" destId="{B80B6F0B-7347-E34F-8BCD-631A35E779ED}" srcOrd="0" destOrd="0" presId="urn:microsoft.com/office/officeart/2005/8/layout/hProcess11"/>
    <dgm:cxn modelId="{1AD66F51-EDFA-CE41-A62D-2C6941B1B4A3}" srcId="{0F6CA5A8-DE66-1C40-ADEB-E4D1AE8B3457}" destId="{225F3AA9-9E2F-EC40-9FE9-BF662AAF21CF}" srcOrd="2" destOrd="0" parTransId="{563E3174-B414-414D-B96B-8E723EE1CB94}" sibTransId="{0D072A86-41D6-5347-B002-6D9C00E3934F}"/>
    <dgm:cxn modelId="{51D8B1A2-630F-2644-8CE8-A3268E98DEEC}" srcId="{0F6CA5A8-DE66-1C40-ADEB-E4D1AE8B3457}" destId="{600B0AF7-5275-F445-B61C-2490DB6C0724}" srcOrd="4" destOrd="0" parTransId="{15C61259-CF04-3B46-8938-FB81D4FB3930}" sibTransId="{D6BDE18B-5DDD-B646-BD5E-37E427401382}"/>
    <dgm:cxn modelId="{A31664E4-6D97-764B-A3EF-68C6CB644634}" type="presOf" srcId="{225F3AA9-9E2F-EC40-9FE9-BF662AAF21CF}" destId="{35C6144A-68FF-1A40-B4D9-BBA9DC2B4DDF}" srcOrd="0" destOrd="0" presId="urn:microsoft.com/office/officeart/2005/8/layout/hProcess11"/>
    <dgm:cxn modelId="{F716F4AC-404D-9D4B-87D8-9F0CB511186E}" type="presOf" srcId="{F1866097-90C9-F24D-8B8C-AF2F3A8CD6DC}" destId="{21E8A934-0143-4846-8254-5E6B74198477}" srcOrd="0" destOrd="0" presId="urn:microsoft.com/office/officeart/2005/8/layout/hProcess11"/>
    <dgm:cxn modelId="{A4588151-5A3A-2841-ABAF-54B9AD6D4182}" type="presParOf" srcId="{264B3411-A5BE-EA41-BD8F-A56D01B05CC3}" destId="{C2AF8B4A-A968-114C-8F6C-415048D24C1D}" srcOrd="0" destOrd="0" presId="urn:microsoft.com/office/officeart/2005/8/layout/hProcess11"/>
    <dgm:cxn modelId="{89766049-74A5-0B41-B51C-47534C33EA0B}" type="presParOf" srcId="{264B3411-A5BE-EA41-BD8F-A56D01B05CC3}" destId="{C55F289E-ECD5-9D41-A2DE-125C01C9AC0E}" srcOrd="1" destOrd="0" presId="urn:microsoft.com/office/officeart/2005/8/layout/hProcess11"/>
    <dgm:cxn modelId="{A58D0174-2279-664E-B60A-9BA5A079BD68}" type="presParOf" srcId="{C55F289E-ECD5-9D41-A2DE-125C01C9AC0E}" destId="{D365C242-9E35-934E-BC51-93655064FC4B}" srcOrd="0" destOrd="0" presId="urn:microsoft.com/office/officeart/2005/8/layout/hProcess11"/>
    <dgm:cxn modelId="{D8B53627-0CE3-684D-9D12-723AC2CC4736}" type="presParOf" srcId="{D365C242-9E35-934E-BC51-93655064FC4B}" destId="{21E8A934-0143-4846-8254-5E6B74198477}" srcOrd="0" destOrd="0" presId="urn:microsoft.com/office/officeart/2005/8/layout/hProcess11"/>
    <dgm:cxn modelId="{4C0E9E47-4525-364C-ADC4-190CBAB107FC}" type="presParOf" srcId="{D365C242-9E35-934E-BC51-93655064FC4B}" destId="{4DCA5015-567C-1E47-AF2C-8B7320FED377}" srcOrd="1" destOrd="0" presId="urn:microsoft.com/office/officeart/2005/8/layout/hProcess11"/>
    <dgm:cxn modelId="{84539A3B-0FAE-CD41-BF7E-B89192C66605}" type="presParOf" srcId="{D365C242-9E35-934E-BC51-93655064FC4B}" destId="{30D2B371-495C-D442-AF23-22CBCDE917EC}" srcOrd="2" destOrd="0" presId="urn:microsoft.com/office/officeart/2005/8/layout/hProcess11"/>
    <dgm:cxn modelId="{40FEF4FC-879E-7E44-B566-9BE08EEEEF72}" type="presParOf" srcId="{C55F289E-ECD5-9D41-A2DE-125C01C9AC0E}" destId="{C4D93825-3614-DA4B-AD3E-BAA1229168B7}" srcOrd="1" destOrd="0" presId="urn:microsoft.com/office/officeart/2005/8/layout/hProcess11"/>
    <dgm:cxn modelId="{1D8CDA92-7D47-A04A-8D0E-B110BA4F9CC5}" type="presParOf" srcId="{C55F289E-ECD5-9D41-A2DE-125C01C9AC0E}" destId="{3653F1CB-EAD4-9442-912D-0F7B52AE39BD}" srcOrd="2" destOrd="0" presId="urn:microsoft.com/office/officeart/2005/8/layout/hProcess11"/>
    <dgm:cxn modelId="{FD60C6C3-5447-2D41-AAE6-10DDFC54C228}" type="presParOf" srcId="{3653F1CB-EAD4-9442-912D-0F7B52AE39BD}" destId="{942606DD-CA18-4A4F-B4E3-FE1B3747E206}" srcOrd="0" destOrd="0" presId="urn:microsoft.com/office/officeart/2005/8/layout/hProcess11"/>
    <dgm:cxn modelId="{B9B8501A-10EE-694E-A28A-D6F142D6DD84}" type="presParOf" srcId="{3653F1CB-EAD4-9442-912D-0F7B52AE39BD}" destId="{DBFD32C3-1F8E-A946-BC48-877A5EE27887}" srcOrd="1" destOrd="0" presId="urn:microsoft.com/office/officeart/2005/8/layout/hProcess11"/>
    <dgm:cxn modelId="{65146C18-0A64-0D41-98D9-64BF1F8BF459}" type="presParOf" srcId="{3653F1CB-EAD4-9442-912D-0F7B52AE39BD}" destId="{C7649023-7D9C-CC47-A3B1-45764FBD9079}" srcOrd="2" destOrd="0" presId="urn:microsoft.com/office/officeart/2005/8/layout/hProcess11"/>
    <dgm:cxn modelId="{8009302E-A12A-D940-9B17-AED428CCA165}" type="presParOf" srcId="{C55F289E-ECD5-9D41-A2DE-125C01C9AC0E}" destId="{3BF1D079-81F8-5B46-AC63-B2BBF4AA7143}" srcOrd="3" destOrd="0" presId="urn:microsoft.com/office/officeart/2005/8/layout/hProcess11"/>
    <dgm:cxn modelId="{C6DB3104-6742-664B-9F14-B591D0CB6906}" type="presParOf" srcId="{C55F289E-ECD5-9D41-A2DE-125C01C9AC0E}" destId="{58080298-E1BF-254B-8F39-4C5829C36DC1}" srcOrd="4" destOrd="0" presId="urn:microsoft.com/office/officeart/2005/8/layout/hProcess11"/>
    <dgm:cxn modelId="{4A2A6A55-C60B-2347-856D-E7A26D377135}" type="presParOf" srcId="{58080298-E1BF-254B-8F39-4C5829C36DC1}" destId="{35C6144A-68FF-1A40-B4D9-BBA9DC2B4DDF}" srcOrd="0" destOrd="0" presId="urn:microsoft.com/office/officeart/2005/8/layout/hProcess11"/>
    <dgm:cxn modelId="{AEFBB195-7E04-6A41-82DB-C63E83FD1E42}" type="presParOf" srcId="{58080298-E1BF-254B-8F39-4C5829C36DC1}" destId="{1F459B8C-5614-0847-9E89-17C2EE9CF16B}" srcOrd="1" destOrd="0" presId="urn:microsoft.com/office/officeart/2005/8/layout/hProcess11"/>
    <dgm:cxn modelId="{325024B2-8617-144A-AC8A-4EAD45450687}" type="presParOf" srcId="{58080298-E1BF-254B-8F39-4C5829C36DC1}" destId="{303909AB-7762-5A49-BC80-E28D8FEAE8CF}" srcOrd="2" destOrd="0" presId="urn:microsoft.com/office/officeart/2005/8/layout/hProcess11"/>
    <dgm:cxn modelId="{AF9CDDEB-054C-FF49-A420-24AA6FBD2896}" type="presParOf" srcId="{C55F289E-ECD5-9D41-A2DE-125C01C9AC0E}" destId="{9C0E70E0-B6FB-2F4E-B308-437B2F0742A9}" srcOrd="5" destOrd="0" presId="urn:microsoft.com/office/officeart/2005/8/layout/hProcess11"/>
    <dgm:cxn modelId="{45D23123-10CE-0046-8F5A-D1393BD744F7}" type="presParOf" srcId="{C55F289E-ECD5-9D41-A2DE-125C01C9AC0E}" destId="{BA4C3771-BAEF-3649-87A4-AEED24FFBA24}" srcOrd="6" destOrd="0" presId="urn:microsoft.com/office/officeart/2005/8/layout/hProcess11"/>
    <dgm:cxn modelId="{BBC7B47D-7E33-664A-8BD4-376C61B1C804}" type="presParOf" srcId="{BA4C3771-BAEF-3649-87A4-AEED24FFBA24}" destId="{6829F98E-7300-BE41-A300-99B5B922EAFB}" srcOrd="0" destOrd="0" presId="urn:microsoft.com/office/officeart/2005/8/layout/hProcess11"/>
    <dgm:cxn modelId="{29AEAB73-F392-1E48-87B2-5038D83CA473}" type="presParOf" srcId="{BA4C3771-BAEF-3649-87A4-AEED24FFBA24}" destId="{EE8869BD-BFEF-864E-B273-C805DE22F12D}" srcOrd="1" destOrd="0" presId="urn:microsoft.com/office/officeart/2005/8/layout/hProcess11"/>
    <dgm:cxn modelId="{C953E483-95D9-8447-8780-2F86BEB0156A}" type="presParOf" srcId="{BA4C3771-BAEF-3649-87A4-AEED24FFBA24}" destId="{AB313491-94AC-544B-89DB-D2AE477E3B50}" srcOrd="2" destOrd="0" presId="urn:microsoft.com/office/officeart/2005/8/layout/hProcess11"/>
    <dgm:cxn modelId="{C53B7324-1272-1240-B92B-A506B082F761}" type="presParOf" srcId="{C55F289E-ECD5-9D41-A2DE-125C01C9AC0E}" destId="{9602C51C-2C2F-DF42-BDEF-86E1F6801F1E}" srcOrd="7" destOrd="0" presId="urn:microsoft.com/office/officeart/2005/8/layout/hProcess11"/>
    <dgm:cxn modelId="{EF521C87-8FFB-CD4A-920F-D57E215C5712}" type="presParOf" srcId="{C55F289E-ECD5-9D41-A2DE-125C01C9AC0E}" destId="{634D4D9D-E5BE-9142-B041-9C37991FABF9}" srcOrd="8" destOrd="0" presId="urn:microsoft.com/office/officeart/2005/8/layout/hProcess11"/>
    <dgm:cxn modelId="{83787EF3-C731-3446-A26A-07108A20CFEA}" type="presParOf" srcId="{634D4D9D-E5BE-9142-B041-9C37991FABF9}" destId="{6E94B58C-36E2-C242-9CAD-4A898D5B0F32}" srcOrd="0" destOrd="0" presId="urn:microsoft.com/office/officeart/2005/8/layout/hProcess11"/>
    <dgm:cxn modelId="{A65F4B45-4C25-284A-A8BE-BE41741A8E5C}" type="presParOf" srcId="{634D4D9D-E5BE-9142-B041-9C37991FABF9}" destId="{9CF4C6D5-39E5-504C-B2E9-C07AAC6D0159}" srcOrd="1" destOrd="0" presId="urn:microsoft.com/office/officeart/2005/8/layout/hProcess11"/>
    <dgm:cxn modelId="{5734DD2B-189B-D34D-AB7A-1C1E1568C694}" type="presParOf" srcId="{634D4D9D-E5BE-9142-B041-9C37991FABF9}" destId="{FB42714B-8480-2948-A5B6-65D67648C39F}" srcOrd="2" destOrd="0" presId="urn:microsoft.com/office/officeart/2005/8/layout/hProcess11"/>
    <dgm:cxn modelId="{9BFA29E1-084E-6A4B-B058-22D179861C18}" type="presParOf" srcId="{C55F289E-ECD5-9D41-A2DE-125C01C9AC0E}" destId="{0BE12A52-200C-F14F-8AE9-42C7CF957542}" srcOrd="9" destOrd="0" presId="urn:microsoft.com/office/officeart/2005/8/layout/hProcess11"/>
    <dgm:cxn modelId="{5D1580E2-63E4-F047-AE45-B5183145C491}" type="presParOf" srcId="{C55F289E-ECD5-9D41-A2DE-125C01C9AC0E}" destId="{68B37FB1-4350-5C42-A76D-C2BB4DB80929}" srcOrd="10" destOrd="0" presId="urn:microsoft.com/office/officeart/2005/8/layout/hProcess11"/>
    <dgm:cxn modelId="{C720C504-D4E1-DB4B-B7EF-7960E56F646F}" type="presParOf" srcId="{68B37FB1-4350-5C42-A76D-C2BB4DB80929}" destId="{8322AA73-A780-5042-81CE-B06B3956FD6B}" srcOrd="0" destOrd="0" presId="urn:microsoft.com/office/officeart/2005/8/layout/hProcess11"/>
    <dgm:cxn modelId="{D895EE92-21DC-AD4A-8E01-404C9243D1A5}" type="presParOf" srcId="{68B37FB1-4350-5C42-A76D-C2BB4DB80929}" destId="{2874687F-518D-F24B-8359-25322C4A219E}" srcOrd="1" destOrd="0" presId="urn:microsoft.com/office/officeart/2005/8/layout/hProcess11"/>
    <dgm:cxn modelId="{1FD3B388-F284-D144-8860-FB2C572D35EA}" type="presParOf" srcId="{68B37FB1-4350-5C42-A76D-C2BB4DB80929}" destId="{F450C3B1-B3C3-BB41-8815-C7AB3E5AB5EF}" srcOrd="2" destOrd="0" presId="urn:microsoft.com/office/officeart/2005/8/layout/hProcess11"/>
    <dgm:cxn modelId="{C9A2CC11-28EC-5A4F-A9FD-2C6F5ECF4F65}" type="presParOf" srcId="{C55F289E-ECD5-9D41-A2DE-125C01C9AC0E}" destId="{2EF860B1-F63C-634D-806A-8AEAC8A3F07A}" srcOrd="11" destOrd="0" presId="urn:microsoft.com/office/officeart/2005/8/layout/hProcess11"/>
    <dgm:cxn modelId="{F3AFC823-B007-864C-80B6-2E37EA3E2392}" type="presParOf" srcId="{C55F289E-ECD5-9D41-A2DE-125C01C9AC0E}" destId="{ACBFC4A5-F181-0747-AEAE-6167642097BA}" srcOrd="12" destOrd="0" presId="urn:microsoft.com/office/officeart/2005/8/layout/hProcess11"/>
    <dgm:cxn modelId="{B3E24DB3-C7DE-1C44-9F18-E9FD21C25CF1}" type="presParOf" srcId="{ACBFC4A5-F181-0747-AEAE-6167642097BA}" destId="{B80B6F0B-7347-E34F-8BCD-631A35E779ED}" srcOrd="0" destOrd="0" presId="urn:microsoft.com/office/officeart/2005/8/layout/hProcess11"/>
    <dgm:cxn modelId="{4DE24777-610D-6E49-8582-E34E7059DFED}" type="presParOf" srcId="{ACBFC4A5-F181-0747-AEAE-6167642097BA}" destId="{72444ACC-23A2-2243-BE0C-FE42E316FD71}" srcOrd="1" destOrd="0" presId="urn:microsoft.com/office/officeart/2005/8/layout/hProcess11"/>
    <dgm:cxn modelId="{E2385912-47CD-784F-A501-839E2D9A520F}" type="presParOf" srcId="{ACBFC4A5-F181-0747-AEAE-6167642097BA}" destId="{B9945346-9F80-384B-B213-5FCCAEE28426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AF8B4A-A968-114C-8F6C-415048D24C1D}">
      <dsp:nvSpPr>
        <dsp:cNvPr id="0" name=""/>
        <dsp:cNvSpPr/>
      </dsp:nvSpPr>
      <dsp:spPr>
        <a:xfrm>
          <a:off x="0" y="1097279"/>
          <a:ext cx="9144000" cy="1463040"/>
        </a:xfrm>
        <a:prstGeom prst="notchedRightArrow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tint val="40000"/>
                <a:hueOff val="0"/>
                <a:satOff val="0"/>
                <a:lumOff val="0"/>
                <a:alphaOff val="0"/>
                <a:shade val="40000"/>
                <a:satMod val="120000"/>
              </a:schemeClr>
              <a:schemeClr val="accent1">
                <a:tint val="40000"/>
                <a:hueOff val="0"/>
                <a:satOff val="0"/>
                <a:lumOff val="0"/>
                <a:alphaOff val="0"/>
                <a:tint val="70000"/>
                <a:satMod val="300000"/>
                <a:lumMod val="110000"/>
              </a:schemeClr>
            </a:duotone>
          </a:blip>
          <a:tile tx="0" ty="0" sx="50000" sy="50000" flip="none" algn="tl"/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21E8A934-0143-4846-8254-5E6B74198477}">
      <dsp:nvSpPr>
        <dsp:cNvPr id="0" name=""/>
        <dsp:cNvSpPr/>
      </dsp:nvSpPr>
      <dsp:spPr>
        <a:xfrm>
          <a:off x="703" y="0"/>
          <a:ext cx="1127149" cy="1463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pc="-130" dirty="0" smtClean="0"/>
            <a:t>1948 – Return of Jews from all nations – “Judah” exists!</a:t>
          </a:r>
          <a:endParaRPr lang="en-US" sz="1600" kern="1200" spc="-130" dirty="0"/>
        </a:p>
      </dsp:txBody>
      <dsp:txXfrm>
        <a:off x="703" y="0"/>
        <a:ext cx="1127149" cy="1463040"/>
      </dsp:txXfrm>
    </dsp:sp>
    <dsp:sp modelId="{4DCA5015-567C-1E47-AF2C-8B7320FED377}">
      <dsp:nvSpPr>
        <dsp:cNvPr id="0" name=""/>
        <dsp:cNvSpPr/>
      </dsp:nvSpPr>
      <dsp:spPr>
        <a:xfrm>
          <a:off x="381398" y="1645920"/>
          <a:ext cx="365760" cy="365760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40000"/>
                <a:satMod val="120000"/>
              </a:schemeClr>
              <a:schemeClr val="accent1">
                <a:hueOff val="0"/>
                <a:satOff val="0"/>
                <a:lumOff val="0"/>
                <a:alphaOff val="0"/>
                <a:tint val="70000"/>
                <a:satMod val="300000"/>
                <a:lumMod val="110000"/>
              </a:schemeClr>
            </a:duotone>
          </a:blip>
          <a:tile tx="0" ty="0" sx="50000" sy="50000" flip="none" algn="tl"/>
        </a:blipFill>
        <a:ln>
          <a:noFill/>
        </a:ln>
        <a:effectLst>
          <a:outerShdw blurRad="38100" dist="25400" dir="5400000" algn="br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42606DD-CA18-4A4F-B4E3-FE1B3747E206}">
      <dsp:nvSpPr>
        <dsp:cNvPr id="0" name=""/>
        <dsp:cNvSpPr/>
      </dsp:nvSpPr>
      <dsp:spPr>
        <a:xfrm>
          <a:off x="1184210" y="2194559"/>
          <a:ext cx="1127149" cy="1463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pc="-130" dirty="0" smtClean="0"/>
            <a:t>Judah saved and converted</a:t>
          </a:r>
          <a:endParaRPr lang="en-US" sz="1600" kern="1200" spc="-130" dirty="0"/>
        </a:p>
      </dsp:txBody>
      <dsp:txXfrm>
        <a:off x="1184210" y="2194559"/>
        <a:ext cx="1127149" cy="1463040"/>
      </dsp:txXfrm>
    </dsp:sp>
    <dsp:sp modelId="{DBFD32C3-1F8E-A946-BC48-877A5EE27887}">
      <dsp:nvSpPr>
        <dsp:cNvPr id="0" name=""/>
        <dsp:cNvSpPr/>
      </dsp:nvSpPr>
      <dsp:spPr>
        <a:xfrm>
          <a:off x="1564905" y="1645920"/>
          <a:ext cx="365760" cy="365760"/>
        </a:xfrm>
        <a:prstGeom prst="ellipse">
          <a:avLst/>
        </a:prstGeom>
        <a:solidFill>
          <a:schemeClr val="accent5">
            <a:lumMod val="50000"/>
            <a:lumOff val="50000"/>
          </a:schemeClr>
        </a:solidFill>
        <a:ln>
          <a:noFill/>
        </a:ln>
        <a:effectLst>
          <a:outerShdw blurRad="38100" dist="25400" dir="5400000" algn="br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5C6144A-68FF-1A40-B4D9-BBA9DC2B4DDF}">
      <dsp:nvSpPr>
        <dsp:cNvPr id="0" name=""/>
        <dsp:cNvSpPr/>
      </dsp:nvSpPr>
      <dsp:spPr>
        <a:xfrm>
          <a:off x="2367717" y="0"/>
          <a:ext cx="1127149" cy="1463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pc="-130" dirty="0" smtClean="0"/>
            <a:t>Call to Israel to return home – Elijah Mission</a:t>
          </a:r>
          <a:endParaRPr lang="en-US" sz="1600" kern="1200" spc="-130" dirty="0"/>
        </a:p>
      </dsp:txBody>
      <dsp:txXfrm>
        <a:off x="2367717" y="0"/>
        <a:ext cx="1127149" cy="1463040"/>
      </dsp:txXfrm>
    </dsp:sp>
    <dsp:sp modelId="{1F459B8C-5614-0847-9E89-17C2EE9CF16B}">
      <dsp:nvSpPr>
        <dsp:cNvPr id="0" name=""/>
        <dsp:cNvSpPr/>
      </dsp:nvSpPr>
      <dsp:spPr>
        <a:xfrm>
          <a:off x="2748412" y="1645920"/>
          <a:ext cx="365760" cy="365760"/>
        </a:xfrm>
        <a:prstGeom prst="ellipse">
          <a:avLst/>
        </a:prstGeom>
        <a:solidFill>
          <a:schemeClr val="accent5">
            <a:lumMod val="50000"/>
            <a:lumOff val="50000"/>
          </a:schemeClr>
        </a:solidFill>
        <a:ln>
          <a:noFill/>
        </a:ln>
        <a:effectLst>
          <a:outerShdw blurRad="38100" dist="25400" dir="5400000" algn="br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829F98E-7300-BE41-A300-99B5B922EAFB}">
      <dsp:nvSpPr>
        <dsp:cNvPr id="0" name=""/>
        <dsp:cNvSpPr/>
      </dsp:nvSpPr>
      <dsp:spPr>
        <a:xfrm>
          <a:off x="3551225" y="2194559"/>
          <a:ext cx="1127149" cy="1463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pc="-130" dirty="0" smtClean="0"/>
            <a:t>Brought out of all nations to Europe</a:t>
          </a:r>
          <a:endParaRPr lang="en-US" sz="1600" kern="1200" spc="-130" dirty="0"/>
        </a:p>
      </dsp:txBody>
      <dsp:txXfrm>
        <a:off x="3551225" y="2194559"/>
        <a:ext cx="1127149" cy="1463040"/>
      </dsp:txXfrm>
    </dsp:sp>
    <dsp:sp modelId="{EE8869BD-BFEF-864E-B273-C805DE22F12D}">
      <dsp:nvSpPr>
        <dsp:cNvPr id="0" name=""/>
        <dsp:cNvSpPr/>
      </dsp:nvSpPr>
      <dsp:spPr>
        <a:xfrm>
          <a:off x="3931920" y="1645920"/>
          <a:ext cx="365760" cy="365760"/>
        </a:xfrm>
        <a:prstGeom prst="ellipse">
          <a:avLst/>
        </a:prstGeom>
        <a:solidFill>
          <a:schemeClr val="accent5">
            <a:lumMod val="50000"/>
            <a:lumOff val="50000"/>
          </a:schemeClr>
        </a:solidFill>
        <a:ln>
          <a:noFill/>
        </a:ln>
        <a:effectLst>
          <a:outerShdw blurRad="38100" dist="25400" dir="5400000" algn="br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E94B58C-36E2-C242-9CAD-4A898D5B0F32}">
      <dsp:nvSpPr>
        <dsp:cNvPr id="0" name=""/>
        <dsp:cNvSpPr/>
      </dsp:nvSpPr>
      <dsp:spPr>
        <a:xfrm>
          <a:off x="4734732" y="0"/>
          <a:ext cx="1127149" cy="1463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pc="-130" dirty="0" smtClean="0"/>
            <a:t>A remnant saved</a:t>
          </a:r>
          <a:endParaRPr lang="en-US" sz="1600" kern="1200" spc="-130" dirty="0"/>
        </a:p>
      </dsp:txBody>
      <dsp:txXfrm>
        <a:off x="4734732" y="0"/>
        <a:ext cx="1127149" cy="1463040"/>
      </dsp:txXfrm>
    </dsp:sp>
    <dsp:sp modelId="{9CF4C6D5-39E5-504C-B2E9-C07AAC6D0159}">
      <dsp:nvSpPr>
        <dsp:cNvPr id="0" name=""/>
        <dsp:cNvSpPr/>
      </dsp:nvSpPr>
      <dsp:spPr>
        <a:xfrm>
          <a:off x="5115427" y="1645920"/>
          <a:ext cx="365760" cy="365760"/>
        </a:xfrm>
        <a:prstGeom prst="ellipse">
          <a:avLst/>
        </a:prstGeom>
        <a:solidFill>
          <a:schemeClr val="accent5">
            <a:lumMod val="50000"/>
            <a:lumOff val="50000"/>
          </a:schemeClr>
        </a:solidFill>
        <a:ln>
          <a:noFill/>
        </a:ln>
        <a:effectLst>
          <a:outerShdw blurRad="38100" dist="25400" dir="5400000" algn="br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322AA73-A780-5042-81CE-B06B3956FD6B}">
      <dsp:nvSpPr>
        <dsp:cNvPr id="0" name=""/>
        <dsp:cNvSpPr/>
      </dsp:nvSpPr>
      <dsp:spPr>
        <a:xfrm>
          <a:off x="5918239" y="2194559"/>
          <a:ext cx="1127149" cy="1463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pc="-130" dirty="0" smtClean="0"/>
            <a:t>Judah brings them home</a:t>
          </a:r>
          <a:endParaRPr lang="en-US" sz="1600" kern="1200" spc="-130" dirty="0"/>
        </a:p>
      </dsp:txBody>
      <dsp:txXfrm>
        <a:off x="5918239" y="2194559"/>
        <a:ext cx="1127149" cy="1463040"/>
      </dsp:txXfrm>
    </dsp:sp>
    <dsp:sp modelId="{2874687F-518D-F24B-8359-25322C4A219E}">
      <dsp:nvSpPr>
        <dsp:cNvPr id="0" name=""/>
        <dsp:cNvSpPr/>
      </dsp:nvSpPr>
      <dsp:spPr>
        <a:xfrm>
          <a:off x="6298934" y="1645920"/>
          <a:ext cx="365760" cy="365760"/>
        </a:xfrm>
        <a:prstGeom prst="ellipse">
          <a:avLst/>
        </a:prstGeom>
        <a:solidFill>
          <a:schemeClr val="accent5">
            <a:lumMod val="50000"/>
            <a:lumOff val="50000"/>
          </a:schemeClr>
        </a:solidFill>
        <a:ln>
          <a:noFill/>
        </a:ln>
        <a:effectLst>
          <a:outerShdw blurRad="38100" dist="25400" dir="5400000" algn="br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80B6F0B-7347-E34F-8BCD-631A35E779ED}">
      <dsp:nvSpPr>
        <dsp:cNvPr id="0" name=""/>
        <dsp:cNvSpPr/>
      </dsp:nvSpPr>
      <dsp:spPr>
        <a:xfrm>
          <a:off x="7101746" y="0"/>
          <a:ext cx="1127149" cy="1463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pc="-130" dirty="0" smtClean="0"/>
            <a:t>One nation under their prince – Jesus Christ</a:t>
          </a:r>
          <a:endParaRPr lang="en-US" sz="1600" kern="1200" spc="-130" dirty="0"/>
        </a:p>
      </dsp:txBody>
      <dsp:txXfrm>
        <a:off x="7101746" y="0"/>
        <a:ext cx="1127149" cy="1463040"/>
      </dsp:txXfrm>
    </dsp:sp>
    <dsp:sp modelId="{72444ACC-23A2-2243-BE0C-FE42E316FD71}">
      <dsp:nvSpPr>
        <dsp:cNvPr id="0" name=""/>
        <dsp:cNvSpPr/>
      </dsp:nvSpPr>
      <dsp:spPr>
        <a:xfrm>
          <a:off x="7482441" y="1645920"/>
          <a:ext cx="365760" cy="365760"/>
        </a:xfrm>
        <a:prstGeom prst="ellipse">
          <a:avLst/>
        </a:prstGeom>
        <a:solidFill>
          <a:schemeClr val="accent5">
            <a:lumMod val="50000"/>
            <a:lumOff val="50000"/>
          </a:schemeClr>
        </a:solidFill>
        <a:ln>
          <a:noFill/>
        </a:ln>
        <a:effectLst>
          <a:outerShdw blurRad="38100" dist="25400" dir="5400000" algn="br" rotWithShape="0">
            <a:srgbClr val="000000">
              <a:alpha val="5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86E23A-B1DD-6442-9D25-03D059D5023F}" type="datetimeFigureOut">
              <a:rPr lang="en-US" smtClean="0"/>
              <a:t>2014-05-18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4124EC-2445-3D44-8B0C-059D1D188D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025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Ezekiel 16:60-62; </a:t>
            </a:r>
          </a:p>
          <a:p>
            <a:endParaRPr lang="en-US" dirty="0" smtClean="0"/>
          </a:p>
          <a:p>
            <a:r>
              <a:rPr lang="en-US" dirty="0" smtClean="0"/>
              <a:t>Look up Jer. 33:14-15 house of</a:t>
            </a:r>
            <a:r>
              <a:rPr lang="en-US" baseline="0" dirty="0" smtClean="0"/>
              <a:t> Israel and the house of Judah</a:t>
            </a:r>
          </a:p>
          <a:p>
            <a:endParaRPr lang="en-US" baseline="0" dirty="0" smtClean="0"/>
          </a:p>
          <a:p>
            <a:r>
              <a:rPr lang="en-US" baseline="0" dirty="0" smtClean="0"/>
              <a:t>Ezekiel 37:22-24 “And I will make them one nation in the land upon the mountains of Israel; and one king shall be king to them all: and they shall be no more two nations, neither shall they be divided into two kingdoms any more at all: neither shall they defile themselves any more with their idols, nor with their detestable things, nor with any of their transgressions: but I will save them out of all their dwelling places, wherein they have sinned, and will cleanse them: so shall they be my people, and I will be their God. And David my servant shall be king over them; and they all shall have one shepherd:”</a:t>
            </a:r>
          </a:p>
          <a:p>
            <a:endParaRPr lang="en-US" dirty="0" smtClean="0"/>
          </a:p>
          <a:p>
            <a:r>
              <a:rPr lang="en-US" dirty="0" smtClean="0"/>
              <a:t>They</a:t>
            </a:r>
            <a:r>
              <a:rPr lang="en-US" baseline="0" dirty="0" smtClean="0"/>
              <a:t> are the first dominion of the kingdom – Micah 4:8 – reason for restoring before the presentation of the bride.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124EC-2445-3D44-8B0C-059D1D188D1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113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124EC-2445-3D44-8B0C-059D1D188D1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8337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Context</a:t>
            </a:r>
            <a:r>
              <a:rPr lang="en-US" baseline="0" dirty="0" smtClean="0"/>
              <a:t> of Jeremiah 23 – 22:24-25, 30 Judah without a king to sit on David’s throne</a:t>
            </a:r>
          </a:p>
          <a:p>
            <a:endParaRPr lang="en-US" baseline="0" dirty="0" smtClean="0"/>
          </a:p>
          <a:p>
            <a:r>
              <a:rPr lang="en-US" baseline="0" dirty="0" smtClean="0"/>
              <a:t>Don’t talk about the shepherds yet – we will in 3 slides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124EC-2445-3D44-8B0C-059D1D188D1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3015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II Chr. 11 – after Jeroboam made</a:t>
            </a:r>
            <a:r>
              <a:rPr lang="en-US" baseline="0" dirty="0" smtClean="0"/>
              <a:t> priests of the lowest in the land – left for Judah</a:t>
            </a:r>
          </a:p>
          <a:p>
            <a:endParaRPr lang="en-US" dirty="0" smtClean="0"/>
          </a:p>
          <a:p>
            <a:r>
              <a:rPr lang="en-US" dirty="0" smtClean="0"/>
              <a:t>II Chr. 30 – Hezekiah’s</a:t>
            </a:r>
            <a:r>
              <a:rPr lang="en-US" baseline="0" dirty="0" smtClean="0"/>
              <a:t> letters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124EC-2445-3D44-8B0C-059D1D188D1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3357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Look up Micah 5:5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124EC-2445-3D44-8B0C-059D1D188D1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7779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Look up Mic.</a:t>
            </a:r>
            <a:r>
              <a:rPr lang="en-US" baseline="0" dirty="0" smtClean="0"/>
              <a:t> 5:7-9</a:t>
            </a:r>
            <a:endParaRPr lang="en-US" dirty="0" smtClean="0"/>
          </a:p>
          <a:p>
            <a:r>
              <a:rPr lang="en-US" dirty="0" smtClean="0"/>
              <a:t>Look up Jer. 3.12-16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124EC-2445-3D44-8B0C-059D1D188D1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5191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Eze</a:t>
            </a:r>
            <a:r>
              <a:rPr lang="en-US" dirty="0" smtClean="0"/>
              <a:t>. 20:31-32</a:t>
            </a:r>
          </a:p>
          <a:p>
            <a:endParaRPr lang="en-US" dirty="0" smtClean="0"/>
          </a:p>
          <a:p>
            <a:r>
              <a:rPr lang="en-US" dirty="0" smtClean="0"/>
              <a:t>36-38</a:t>
            </a:r>
          </a:p>
          <a:p>
            <a:r>
              <a:rPr lang="en-US" dirty="0" smtClean="0"/>
              <a:t>Tithe – 1/10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</a:p>
          <a:p>
            <a:r>
              <a:rPr lang="en-US" dirty="0" smtClean="0"/>
              <a:t>- Lev. 27:32 “And concerning the tithe of the herd, or of the flock, even of whatsoever </a:t>
            </a:r>
            <a:r>
              <a:rPr lang="en-US" dirty="0" err="1" smtClean="0"/>
              <a:t>passeth</a:t>
            </a:r>
            <a:r>
              <a:rPr lang="en-US" dirty="0" smtClean="0"/>
              <a:t> under the rod, the tenth shall be holy unto the LORD.”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Amos 5:3 “For thus </a:t>
            </a:r>
            <a:r>
              <a:rPr lang="en-US" dirty="0" err="1" smtClean="0"/>
              <a:t>saith</a:t>
            </a:r>
            <a:r>
              <a:rPr lang="en-US" dirty="0" smtClean="0"/>
              <a:t> the Lord GOD; the city that went out by a thousand shall leave an hundred, and that which went forth by an hundred shall leave ten, to the house of Israel.”</a:t>
            </a:r>
          </a:p>
          <a:p>
            <a:pPr marL="171450" indent="-171450">
              <a:buFontTx/>
              <a:buChar char="-"/>
            </a:pPr>
            <a:endParaRPr lang="en-US" dirty="0" smtClean="0"/>
          </a:p>
          <a:p>
            <a:pPr marL="0" indent="0">
              <a:buFontTx/>
              <a:buNone/>
            </a:pPr>
            <a:r>
              <a:rPr lang="en-US" dirty="0" smtClean="0"/>
              <a:t>v43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124EC-2445-3D44-8B0C-059D1D188D1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945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Isa.</a:t>
            </a:r>
            <a:r>
              <a:rPr lang="en-US" baseline="0" dirty="0" smtClean="0"/>
              <a:t> 34 – parallel to Rev. 14:6-7 – mid-heaven gospel</a:t>
            </a:r>
          </a:p>
          <a:p>
            <a:r>
              <a:rPr lang="en-US" baseline="0" dirty="0" smtClean="0"/>
              <a:t>Isa. 63 – next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124EC-2445-3D44-8B0C-059D1D188D1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404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Look</a:t>
            </a:r>
            <a:r>
              <a:rPr lang="en-US" baseline="0" dirty="0" smtClean="0"/>
              <a:t> up Hosea 2 – remember the “I </a:t>
            </a:r>
            <a:r>
              <a:rPr lang="en-US" baseline="0" dirty="0" err="1" smtClean="0"/>
              <a:t>will”s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124EC-2445-3D44-8B0C-059D1D188D1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2375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Micah 7:14-20 – sins cast into the sea (Jer. 50:20)</a:t>
            </a:r>
            <a:endParaRPr lang="en-US" sz="105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see Mark 11:20-23 – </a:t>
            </a: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faith</a:t>
            </a:r>
            <a:r>
              <a:rPr lang="en-CA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God – </a:t>
            </a: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mountain </a:t>
            </a: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cast into the </a:t>
            </a: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sea – context 20 – the dried up fig tree</a:t>
            </a:r>
            <a:endParaRPr lang="en-US" sz="105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mountain? V12-14 – Bethany – which is located where? On the Mt. of Olives</a:t>
            </a:r>
            <a:endParaRPr lang="en-US" sz="105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II </a:t>
            </a:r>
            <a:r>
              <a:rPr lang="en-CA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Kngs</a:t>
            </a: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23:13 with I </a:t>
            </a:r>
            <a:r>
              <a:rPr lang="en-CA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Kngs</a:t>
            </a: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11:7 – for this reason called the Mount of Offence</a:t>
            </a:r>
            <a:endParaRPr lang="en-US" sz="105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 we correctly understand?  Mark 11:24-26</a:t>
            </a:r>
            <a:endParaRPr lang="en-US" sz="105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124EC-2445-3D44-8B0C-059D1D188D1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5477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Why</a:t>
            </a:r>
            <a:r>
              <a:rPr lang="en-US" baseline="0" dirty="0" smtClean="0"/>
              <a:t> would Elijah pray for no rain?  Leviticus 26:18-23</a:t>
            </a:r>
          </a:p>
          <a:p>
            <a:r>
              <a:rPr lang="en-US" baseline="0" dirty="0" smtClean="0"/>
              <a:t>Elijah’s mission?  Malachi 4:5-6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124EC-2445-3D44-8B0C-059D1D188D1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6419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 smtClean="0"/>
              <a:t>Contrast Joel 2:31 with Joel 2:1-10</a:t>
            </a:r>
          </a:p>
          <a:p>
            <a:endParaRPr lang="en-CA" dirty="0" smtClean="0"/>
          </a:p>
          <a:p>
            <a:r>
              <a:rPr lang="en-CA" dirty="0" smtClean="0"/>
              <a:t>How</a:t>
            </a:r>
            <a:r>
              <a:rPr lang="en-CA" baseline="0" dirty="0" smtClean="0"/>
              <a:t> will the heart be turned?</a:t>
            </a:r>
            <a:endParaRPr lang="en-CA" dirty="0" smtClean="0"/>
          </a:p>
          <a:p>
            <a:r>
              <a:rPr lang="en-CA" dirty="0" smtClean="0"/>
              <a:t>Mal. 3:1-3</a:t>
            </a:r>
            <a:r>
              <a:rPr lang="en-CA" baseline="0" dirty="0" smtClean="0"/>
              <a:t> – Refiner’s fire (Isa. 1:21-31); Fuller’s soap (Jer. 2:22)</a:t>
            </a:r>
          </a:p>
          <a:p>
            <a:endParaRPr lang="en-CA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baseline="0" dirty="0" smtClean="0"/>
              <a:t>Process </a:t>
            </a:r>
            <a:r>
              <a:rPr lang="en-CA" baseline="0" dirty="0" smtClean="0"/>
              <a:t>to last 40 </a:t>
            </a:r>
            <a:r>
              <a:rPr lang="en-CA" baseline="0" dirty="0" smtClean="0"/>
              <a:t>years - Micah 7:15</a:t>
            </a:r>
            <a:endParaRPr lang="en-CA" baseline="0" dirty="0" smtClean="0"/>
          </a:p>
          <a:p>
            <a:endParaRPr lang="en-CA" baseline="0" dirty="0" smtClean="0"/>
          </a:p>
          <a:p>
            <a:r>
              <a:rPr lang="en-CA" baseline="0" dirty="0" smtClean="0"/>
              <a:t>Look up </a:t>
            </a:r>
            <a:r>
              <a:rPr lang="en-CA" baseline="0" dirty="0" err="1" smtClean="0"/>
              <a:t>Deu</a:t>
            </a:r>
            <a:r>
              <a:rPr lang="en-CA" baseline="0" dirty="0" smtClean="0"/>
              <a:t>. 4:10</a:t>
            </a:r>
            <a:endParaRPr lang="en-CA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12117-8B15-436C-BBD2-2A86D7AC276A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088998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124EC-2445-3D44-8B0C-059D1D188D1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421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27094"/>
            <a:ext cx="7772400" cy="1470025"/>
          </a:xfrm>
        </p:spPr>
        <p:txBody>
          <a:bodyPr anchor="b" anchorCtr="0"/>
          <a:lstStyle>
            <a:lvl1pPr>
              <a:defRPr sz="5400">
                <a:gradFill>
                  <a:gsLst>
                    <a:gs pos="0">
                      <a:schemeClr val="tx2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1" y="3810000"/>
            <a:ext cx="7770812" cy="17526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600">
                <a:gradFill>
                  <a:gsLst>
                    <a:gs pos="0">
                      <a:schemeClr val="tx2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 scaled="0"/>
                </a:gra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7D661-1836-44F7-8FAF-35E8F866ECD3}" type="datetime1">
              <a:rPr lang="en-US" smtClean="0"/>
              <a:pPr/>
              <a:t>2014-05-18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 descr="CoverGlyp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0025" y="3048000"/>
            <a:ext cx="1123950" cy="771525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3482-8E69-40F7-BCAD-5662A6CADB27}" type="datetime4">
              <a:rPr lang="en-US" smtClean="0"/>
              <a:pPr/>
              <a:t>May 18,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26440"/>
            <a:ext cx="7770813" cy="1472184"/>
          </a:xfrm>
        </p:spPr>
        <p:txBody>
          <a:bodyPr anchor="b" anchorCtr="0"/>
          <a:lstStyle>
            <a:lvl1pPr algn="ctr">
              <a:defRPr sz="5400" b="0" i="0" cap="none" baseline="0"/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3813048"/>
            <a:ext cx="7770813" cy="1755648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CB827-F132-4DF6-9FB9-4035A4C798EF}" type="datetime1">
              <a:rPr lang="en-US" smtClean="0"/>
              <a:pPr/>
              <a:t>2014-05-18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Glyph-Section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3174066"/>
            <a:ext cx="1066800" cy="5905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209801"/>
            <a:ext cx="3657600" cy="36576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209801"/>
            <a:ext cx="3657600" cy="36576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5A706-D8F2-4D1A-855A-CADC92600C26}" type="datetime4">
              <a:rPr lang="en-US" smtClean="0"/>
              <a:pPr/>
              <a:t>May 18,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27238"/>
            <a:ext cx="3657600" cy="639762"/>
          </a:xfrm>
        </p:spPr>
        <p:txBody>
          <a:bodyPr anchor="ctr" anchorCtr="0"/>
          <a:lstStyle>
            <a:lvl1pPr marL="0" indent="0" algn="ctr">
              <a:spcBef>
                <a:spcPts val="300"/>
              </a:spcBef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819400"/>
            <a:ext cx="3657600" cy="3048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600"/>
            </a:lvl6pPr>
            <a:lvl7pPr marL="2290763" indent="-461963">
              <a:defRPr sz="1600"/>
            </a:lvl7pPr>
            <a:lvl8pPr marL="2290763" indent="-461963">
              <a:defRPr sz="1600"/>
            </a:lvl8pPr>
            <a:lvl9pPr marL="2290763" indent="-461963"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2027238"/>
            <a:ext cx="3657600" cy="639762"/>
          </a:xfrm>
        </p:spPr>
        <p:txBody>
          <a:bodyPr anchor="ctr" anchorCtr="0"/>
          <a:lstStyle>
            <a:lvl1pPr marL="0" indent="0" algn="ctr">
              <a:spcBef>
                <a:spcPts val="300"/>
              </a:spcBef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0600" y="2819400"/>
            <a:ext cx="3657600" cy="3048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600"/>
            </a:lvl6pPr>
            <a:lvl7pPr marL="2290763" indent="-461963">
              <a:defRPr sz="1600"/>
            </a:lvl7pPr>
            <a:lvl8pPr marL="2290763" indent="-461963">
              <a:defRPr sz="1600"/>
            </a:lvl8pPr>
            <a:lvl9pPr marL="2290763" indent="-461963"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4F123-1704-49AC-9D15-C4B1462B8014}" type="datetime4">
              <a:rPr lang="en-US" smtClean="0"/>
              <a:pPr/>
              <a:t>May 18, 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967FD-6084-4075-993E-77EC8038773F}" type="datetime1">
              <a:rPr lang="en-US" smtClean="0"/>
              <a:pPr/>
              <a:t>2014-05-18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88B47-74BA-4873-ADAE-EB0120124E83}" type="datetime1">
              <a:rPr lang="en-US" smtClean="0"/>
              <a:pPr/>
              <a:t>2014-05-18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906" y="914400"/>
            <a:ext cx="3657600" cy="1162050"/>
          </a:xfrm>
        </p:spPr>
        <p:txBody>
          <a:bodyPr anchor="b"/>
          <a:lstStyle>
            <a:lvl1pPr algn="ctr">
              <a:defRPr sz="3800" b="0"/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6118" y="457199"/>
            <a:ext cx="3657600" cy="541020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 marL="2290763" indent="-461963">
              <a:tabLst/>
              <a:defRPr sz="2000"/>
            </a:lvl6pPr>
            <a:lvl7pPr marL="2290763" indent="-461963">
              <a:tabLst/>
              <a:defRPr sz="2000"/>
            </a:lvl7pPr>
            <a:lvl8pPr marL="2290763" indent="-461963">
              <a:tabLst/>
              <a:defRPr sz="2000"/>
            </a:lvl8pPr>
            <a:lvl9pPr marL="2290763" indent="-461963">
              <a:tabLst/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906" y="2590799"/>
            <a:ext cx="3657600" cy="2895601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F52C1-9A39-494C-9977-BBEFAB872C1F}" type="datetime1">
              <a:rPr lang="en-US" smtClean="0"/>
              <a:pPr/>
              <a:t>2014-05-18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4746" y="2286000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9013" y="914400"/>
            <a:ext cx="3657600" cy="1161288"/>
          </a:xfrm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800" b="0" kern="1200">
                <a:solidFill>
                  <a:schemeClr val="tx2"/>
                </a:solidFill>
                <a:effectLst>
                  <a:outerShdw blurRad="38100" dist="127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58906" y="457200"/>
            <a:ext cx="3657600" cy="5413248"/>
          </a:xfrm>
          <a:ln w="101600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99013" y="2587752"/>
            <a:ext cx="3657600" cy="2898648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accent3"/>
              </a:buClr>
              <a:buFont typeface="Wingdings" pitchFamily="2" charset="2"/>
              <a:buNone/>
            </a:pPr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EACE2-EA00-4376-9A66-47ABB8B02CF5}" type="datetime1">
              <a:rPr lang="en-US" smtClean="0"/>
              <a:pPr/>
              <a:t>2014-05-18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04853" y="2286000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738282"/>
            <a:ext cx="7770813" cy="1048870"/>
          </a:xfrm>
          <a:effectLst/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800" b="0" kern="1200">
                <a:solidFill>
                  <a:schemeClr val="tx2"/>
                </a:solidFill>
                <a:effectLst>
                  <a:outerShdw blurRad="38100" dist="127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0" y="457200"/>
            <a:ext cx="4572000" cy="3173506"/>
          </a:xfrm>
          <a:ln w="101600">
            <a:solidFill>
              <a:schemeClr val="tx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CA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181600"/>
            <a:ext cx="7770813" cy="6858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accent3"/>
              </a:buClr>
              <a:buFont typeface="Wingdings" pitchFamily="2" charset="2"/>
              <a:buNone/>
            </a:pPr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1193-8287-4834-A286-6B880643E934}" type="datetime4">
              <a:rPr lang="en-US" smtClean="0"/>
              <a:pPr/>
              <a:t>May 18, 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4890247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2286000" indent="-457200">
              <a:defRPr/>
            </a:lvl6pPr>
            <a:lvl7pPr marL="2286000" indent="-457200">
              <a:defRPr/>
            </a:lvl7pPr>
            <a:lvl8pPr marL="2286000" indent="-457200">
              <a:defRPr/>
            </a:lvl8pPr>
            <a:lvl9pPr marL="2286000" indent="-457200">
              <a:defRPr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5AFD-D735-4504-A039-ADEBB6448D55}" type="datetime4">
              <a:rPr lang="en-US" smtClean="0"/>
              <a:pPr/>
              <a:t>May 18,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40" y="1658992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537882"/>
            <a:ext cx="1524000" cy="5325036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537882"/>
            <a:ext cx="5889812" cy="5325036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CF1CA-F464-4B29-B867-EAF8A9B936E3}" type="datetime1">
              <a:rPr lang="en-US" smtClean="0"/>
              <a:pPr/>
              <a:t>2014-05-18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2" descr="HR-Glyph-R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6052928" y="3115195"/>
            <a:ext cx="1645920" cy="17041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289115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67236"/>
            <a:ext cx="7770813" cy="1371600"/>
          </a:xfrm>
          <a:prstGeom prst="rect">
            <a:avLst/>
          </a:prstGeom>
          <a:effectLst/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en-CA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9800"/>
            <a:ext cx="7770813" cy="365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289115"/>
            <a:ext cx="23756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C01193-8287-4834-A286-6B880643E934}" type="datetime4">
              <a:rPr lang="en-US" smtClean="0"/>
              <a:pPr/>
              <a:t>May 18, 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9624" y="6289115"/>
            <a:ext cx="3155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</p:sldLayoutIdLst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5000" kern="1200">
          <a:solidFill>
            <a:schemeClr val="tx2"/>
          </a:solidFill>
          <a:effectLst>
            <a:outerShdw blurRad="38100" dist="12700" algn="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2000"/>
        </a:spcBef>
        <a:buClr>
          <a:schemeClr val="accent3"/>
        </a:buClr>
        <a:buFont typeface="Wingdings" pitchFamily="2" charset="2"/>
        <a:buChar char="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Clr>
          <a:schemeClr val="accent3">
            <a:lumMod val="50000"/>
          </a:schemeClr>
        </a:buClr>
        <a:buFont typeface="Wingdings" pitchFamily="2" charset="2"/>
        <a:buChar char="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600"/>
        </a:spcBef>
        <a:buClr>
          <a:schemeClr val="accent3"/>
        </a:buClr>
        <a:buFont typeface="Wingdings" pitchFamily="2" charset="2"/>
        <a:buChar char="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600"/>
        </a:spcBef>
        <a:buClr>
          <a:schemeClr val="accent3">
            <a:lumMod val="50000"/>
          </a:schemeClr>
        </a:buClr>
        <a:buFont typeface="Wingdings" pitchFamily="2" charset="2"/>
        <a:buChar char="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600"/>
        </a:spcBef>
        <a:buClr>
          <a:schemeClr val="accent3"/>
        </a:buClr>
        <a:buFont typeface="Wingdings" pitchFamily="2" charset="2"/>
        <a:buChar char="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461963" algn="l" defTabSz="914400" rtl="0" eaLnBrk="1" latinLnBrk="0" hangingPunct="1">
        <a:spcBef>
          <a:spcPct val="20000"/>
        </a:spcBef>
        <a:buClr>
          <a:schemeClr val="accent3">
            <a:lumMod val="50000"/>
          </a:schemeClr>
        </a:buClr>
        <a:buFont typeface="Wingdings" pitchFamily="2" charset="2"/>
        <a:buChar char="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3205163" indent="-461963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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657600" indent="-461963" algn="l" defTabSz="914400" rtl="0" eaLnBrk="1" latinLnBrk="0" hangingPunct="1">
        <a:spcBef>
          <a:spcPct val="20000"/>
        </a:spcBef>
        <a:buClr>
          <a:schemeClr val="accent3">
            <a:lumMod val="50000"/>
          </a:schemeClr>
        </a:buClr>
        <a:buFont typeface="Wingdings" pitchFamily="2" charset="2"/>
        <a:buChar char="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4119563" indent="-461963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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</a:t>
            </a:r>
            <a:r>
              <a:rPr lang="en-US" smtClean="0"/>
              <a:t>Marriage </a:t>
            </a:r>
            <a:r>
              <a:rPr lang="en-US" smtClean="0"/>
              <a:t>Supper</a:t>
            </a:r>
            <a:br>
              <a:rPr lang="en-US" smtClean="0"/>
            </a:br>
            <a:r>
              <a:rPr lang="en-US" smtClean="0"/>
              <a:t>of </a:t>
            </a:r>
            <a:r>
              <a:rPr lang="en-US" dirty="0" smtClean="0"/>
              <a:t>the Lamb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One Nation Under Christ</a:t>
            </a:r>
          </a:p>
          <a:p>
            <a:endParaRPr lang="en-US" sz="2000" dirty="0"/>
          </a:p>
          <a:p>
            <a:r>
              <a:rPr lang="en-US" sz="2000" dirty="0" smtClean="0"/>
              <a:t>May </a:t>
            </a:r>
            <a:r>
              <a:rPr lang="en-US" sz="2000" dirty="0" smtClean="0"/>
              <a:t>Family Gathering – </a:t>
            </a:r>
            <a:r>
              <a:rPr lang="en-US" sz="2000" dirty="0" smtClean="0"/>
              <a:t>Okanagan</a:t>
            </a:r>
            <a:endParaRPr lang="en-US" sz="2000" dirty="0" smtClean="0"/>
          </a:p>
          <a:p>
            <a:r>
              <a:rPr lang="en-US" sz="2000" dirty="0" smtClean="0"/>
              <a:t>2014</a:t>
            </a:r>
          </a:p>
        </p:txBody>
      </p:sp>
    </p:spTree>
    <p:extLst>
      <p:ext uri="{BB962C8B-B14F-4D97-AF65-F5344CB8AC3E}">
        <p14:creationId xmlns:p14="http://schemas.microsoft.com/office/powerpoint/2010/main" val="3518571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Breakdown of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Saturday</a:t>
            </a:r>
          </a:p>
          <a:p>
            <a:pPr lvl="1"/>
            <a:r>
              <a:rPr lang="en-US" dirty="0"/>
              <a:t>Class 1 – Preparation of the Bride</a:t>
            </a:r>
          </a:p>
          <a:p>
            <a:pPr lvl="1"/>
            <a:r>
              <a:rPr lang="en-US" dirty="0" smtClean="0"/>
              <a:t>Class 2 – The Wedding of the Lamb and his Bride</a:t>
            </a:r>
          </a:p>
          <a:p>
            <a:pPr lvl="1"/>
            <a:r>
              <a:rPr lang="en-US" dirty="0"/>
              <a:t>Evening Program – The Bridegroom Cometh</a:t>
            </a:r>
            <a:r>
              <a:rPr lang="en-US" dirty="0" smtClean="0"/>
              <a:t>!</a:t>
            </a:r>
          </a:p>
          <a:p>
            <a:r>
              <a:rPr lang="en-US" dirty="0" smtClean="0"/>
              <a:t>Sunday</a:t>
            </a:r>
            <a:endParaRPr lang="en-US" dirty="0"/>
          </a:p>
          <a:p>
            <a:pPr lvl="1"/>
            <a:r>
              <a:rPr lang="en-US" dirty="0" smtClean="0"/>
              <a:t>Class 3 – Revealing the False Bride</a:t>
            </a:r>
          </a:p>
          <a:p>
            <a:pPr lvl="1"/>
            <a:r>
              <a:rPr lang="en-US" dirty="0" smtClean="0"/>
              <a:t>Exhortation </a:t>
            </a:r>
            <a:r>
              <a:rPr lang="en-US" dirty="0"/>
              <a:t>– Thou art </a:t>
            </a:r>
            <a:r>
              <a:rPr lang="en-US" dirty="0" smtClean="0"/>
              <a:t>worthy</a:t>
            </a:r>
          </a:p>
          <a:p>
            <a:r>
              <a:rPr lang="en-US" dirty="0" smtClean="0"/>
              <a:t>Monday</a:t>
            </a:r>
          </a:p>
          <a:p>
            <a:pPr lvl="1"/>
            <a:r>
              <a:rPr lang="en-US" dirty="0" smtClean="0">
                <a:solidFill>
                  <a:srgbClr val="F4623A"/>
                </a:solidFill>
              </a:rPr>
              <a:t>Class 4 – One Nation Under Christ</a:t>
            </a:r>
          </a:p>
          <a:p>
            <a:pPr lvl="1"/>
            <a:r>
              <a:rPr lang="en-US" dirty="0" smtClean="0"/>
              <a:t>Class 5 – The Presentation of the Lamb’s Wife</a:t>
            </a:r>
          </a:p>
        </p:txBody>
      </p:sp>
    </p:spTree>
    <p:extLst>
      <p:ext uri="{BB962C8B-B14F-4D97-AF65-F5344CB8AC3E}">
        <p14:creationId xmlns:p14="http://schemas.microsoft.com/office/powerpoint/2010/main" val="486994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Promise of Restoration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Restoration of the whole house of Israel</a:t>
            </a:r>
          </a:p>
          <a:p>
            <a:pPr lvl="1"/>
            <a:r>
              <a:rPr lang="en-US" dirty="0" smtClean="0"/>
              <a:t>Jeremiah 30 – Yet will I not make a full end of thee</a:t>
            </a:r>
          </a:p>
          <a:p>
            <a:pPr lvl="1"/>
            <a:r>
              <a:rPr lang="en-US" dirty="0" smtClean="0"/>
              <a:t>Isaiah 11:10-16 – The Lord will set his hand again the second time to recover the remnant of his people</a:t>
            </a:r>
          </a:p>
          <a:p>
            <a:pPr lvl="1"/>
            <a:r>
              <a:rPr lang="en-US" dirty="0" smtClean="0"/>
              <a:t>Jeremiah 33:7-18 – I will perform that good thing</a:t>
            </a:r>
          </a:p>
          <a:p>
            <a:pPr lvl="1"/>
            <a:r>
              <a:rPr lang="en-US" dirty="0" smtClean="0"/>
              <a:t>Ezekiel 37:15-28 – I will make them one nation in the land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482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594" y="67236"/>
            <a:ext cx="7770813" cy="1371600"/>
          </a:xfrm>
        </p:spPr>
        <p:txBody>
          <a:bodyPr/>
          <a:lstStyle/>
          <a:p>
            <a:r>
              <a:rPr lang="en-US" dirty="0" smtClean="0"/>
              <a:t>Context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39645"/>
            <a:ext cx="9144000" cy="5518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361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Restoration Timeline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3501729"/>
              </p:ext>
            </p:extLst>
          </p:nvPr>
        </p:nvGraphicFramePr>
        <p:xfrm>
          <a:off x="0" y="2209800"/>
          <a:ext cx="91440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05465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Judah First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But not at the same time</a:t>
            </a:r>
          </a:p>
          <a:p>
            <a:pPr lvl="1"/>
            <a:r>
              <a:rPr lang="en-US" dirty="0"/>
              <a:t>Jeremiah 23:1-9 – Judah, then Israel</a:t>
            </a:r>
          </a:p>
          <a:p>
            <a:pPr lvl="2"/>
            <a:r>
              <a:rPr lang="en-US" dirty="0"/>
              <a:t>Judah – Jews in the land</a:t>
            </a:r>
          </a:p>
          <a:p>
            <a:pPr lvl="2"/>
            <a:r>
              <a:rPr lang="en-US" dirty="0"/>
              <a:t>Israel – Jews scattered – the diaspora</a:t>
            </a:r>
          </a:p>
          <a:p>
            <a:r>
              <a:rPr lang="en-US" dirty="0" smtClean="0"/>
              <a:t>Pattern in the settling of the Promised Land</a:t>
            </a:r>
          </a:p>
          <a:p>
            <a:pPr lvl="1"/>
            <a:r>
              <a:rPr lang="en-US" dirty="0" smtClean="0"/>
              <a:t>Judges 1:1-2 – Who shall go up first?  Judah</a:t>
            </a:r>
          </a:p>
        </p:txBody>
      </p:sp>
    </p:spTree>
    <p:extLst>
      <p:ext uri="{BB962C8B-B14F-4D97-AF65-F5344CB8AC3E}">
        <p14:creationId xmlns:p14="http://schemas.microsoft.com/office/powerpoint/2010/main" val="1665185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Judah &amp; Israel Defined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Prophets after Israel’s removal from the land:</a:t>
            </a:r>
            <a:endParaRPr lang="en-US" dirty="0"/>
          </a:p>
          <a:p>
            <a:pPr lvl="1"/>
            <a:r>
              <a:rPr lang="en-CA" dirty="0" smtClean="0"/>
              <a:t>Jeremiah; Ezekiel; Daniel; Joel; Obadiah; Nahum; Habakkuk; Zephaniah; Haggai; Zechariah; Malachi</a:t>
            </a:r>
          </a:p>
          <a:p>
            <a:r>
              <a:rPr lang="en-US" dirty="0" smtClean="0"/>
              <a:t>When these prophets </a:t>
            </a:r>
            <a:r>
              <a:rPr lang="en-CA" dirty="0" smtClean="0"/>
              <a:t>write </a:t>
            </a:r>
            <a:r>
              <a:rPr lang="en-CA" dirty="0"/>
              <a:t>about “Israel” they were referring to the Jews that had been displaced by the </a:t>
            </a:r>
            <a:r>
              <a:rPr lang="en-CA" dirty="0" smtClean="0"/>
              <a:t>Assyrians.  </a:t>
            </a:r>
          </a:p>
          <a:p>
            <a:r>
              <a:rPr lang="en-CA" dirty="0" smtClean="0"/>
              <a:t>When they write about “Judah” they were referring to Jews in the land.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8818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Judah = Jews in the Land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Judah = Judah and Benjamin (I Kings 12:21)</a:t>
            </a:r>
            <a:endParaRPr lang="en-US" dirty="0"/>
          </a:p>
          <a:p>
            <a:pPr marL="0" indent="0">
              <a:buNone/>
            </a:pPr>
            <a:r>
              <a:rPr lang="en-CA" dirty="0"/>
              <a:t>	</a:t>
            </a:r>
            <a:r>
              <a:rPr lang="en-CA" dirty="0" smtClean="0"/>
              <a:t>+ </a:t>
            </a:r>
            <a:r>
              <a:rPr lang="en-CA" dirty="0"/>
              <a:t>the Levites (II Chronicles 11:13-14)</a:t>
            </a:r>
            <a:endParaRPr lang="en-US" dirty="0"/>
          </a:p>
          <a:p>
            <a:pPr marL="0" indent="0">
              <a:buNone/>
            </a:pPr>
            <a:r>
              <a:rPr lang="en-CA" dirty="0"/>
              <a:t>	</a:t>
            </a:r>
            <a:r>
              <a:rPr lang="en-CA" dirty="0" smtClean="0"/>
              <a:t>+ </a:t>
            </a:r>
            <a:r>
              <a:rPr lang="en-CA" dirty="0"/>
              <a:t>the faithful (II Chronicles 11:16)</a:t>
            </a:r>
            <a:endParaRPr lang="en-US" dirty="0"/>
          </a:p>
          <a:p>
            <a:pPr marL="0" indent="0">
              <a:buNone/>
            </a:pPr>
            <a:r>
              <a:rPr lang="en-CA" dirty="0"/>
              <a:t>	</a:t>
            </a:r>
            <a:r>
              <a:rPr lang="en-CA" dirty="0" smtClean="0"/>
              <a:t>+ </a:t>
            </a:r>
            <a:r>
              <a:rPr lang="en-CA" dirty="0"/>
              <a:t>the remnant (II Chronicles 30:11-12)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7855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Judah First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Joel 3:1 – bring again the captivity of Judah &amp; Jerusalem</a:t>
            </a:r>
          </a:p>
          <a:p>
            <a:r>
              <a:rPr lang="en-US" dirty="0"/>
              <a:t>Zechariah 12:7 – save the tents of Judah </a:t>
            </a:r>
            <a:r>
              <a:rPr lang="en-US" dirty="0" smtClean="0"/>
              <a:t>first</a:t>
            </a:r>
          </a:p>
          <a:p>
            <a:r>
              <a:rPr lang="en-US" dirty="0" smtClean="0"/>
              <a:t>“I will setup shepherds over them, which shall feed them” – Jeremiah 23:3</a:t>
            </a:r>
          </a:p>
          <a:p>
            <a:pPr marL="0" indent="0">
              <a:buNone/>
            </a:pPr>
            <a:r>
              <a:rPr lang="en-US" dirty="0" smtClean="0"/>
              <a:t>	When?</a:t>
            </a:r>
          </a:p>
          <a:p>
            <a:r>
              <a:rPr lang="en-US" dirty="0" smtClean="0"/>
              <a:t>Micah 5:5 – when the Assyrian shall come into our land</a:t>
            </a:r>
          </a:p>
          <a:p>
            <a:pPr lvl="1"/>
            <a:r>
              <a:rPr lang="en-US" dirty="0" smtClean="0"/>
              <a:t>After the battle of Armageddon</a:t>
            </a:r>
          </a:p>
        </p:txBody>
      </p:sp>
    </p:spTree>
    <p:extLst>
      <p:ext uri="{BB962C8B-B14F-4D97-AF65-F5344CB8AC3E}">
        <p14:creationId xmlns:p14="http://schemas.microsoft.com/office/powerpoint/2010/main" val="51128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Then Israel – 2</a:t>
            </a:r>
            <a:r>
              <a:rPr lang="en-US" baseline="30000" dirty="0" smtClean="0"/>
              <a:t>nd</a:t>
            </a:r>
            <a:r>
              <a:rPr lang="en-US" dirty="0" smtClean="0"/>
              <a:t> Exodus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>
              <a:buFont typeface="+mj-lt"/>
              <a:buAutoNum type="arabicPeriod"/>
            </a:pPr>
            <a:r>
              <a:rPr lang="en-CA" dirty="0"/>
              <a:t>Israel (Jews in dispersion) is 16 million in population and is largely in unbelief.  From Amos we discover they will be indistinguishable from the Gentiles in the last days.</a:t>
            </a:r>
            <a:endParaRPr lang="en-US" dirty="0"/>
          </a:p>
          <a:p>
            <a:pPr lvl="0">
              <a:buFont typeface="+mj-lt"/>
              <a:buAutoNum type="arabicPeriod"/>
            </a:pPr>
            <a:r>
              <a:rPr lang="en-CA" dirty="0"/>
              <a:t>They will live in nations both friendly and hostile to the Jews</a:t>
            </a:r>
            <a:endParaRPr lang="en-US" dirty="0"/>
          </a:p>
          <a:p>
            <a:pPr lvl="1"/>
            <a:r>
              <a:rPr lang="en-CA" sz="2400" dirty="0"/>
              <a:t>Micah 5:7-9</a:t>
            </a:r>
            <a:endParaRPr lang="en-US" sz="2400" dirty="0"/>
          </a:p>
          <a:p>
            <a:pPr lvl="0">
              <a:buFont typeface="+mj-lt"/>
              <a:buAutoNum type="arabicPeriod"/>
            </a:pPr>
            <a:r>
              <a:rPr lang="en-CA" dirty="0"/>
              <a:t>Commanded to return</a:t>
            </a:r>
            <a:endParaRPr lang="en-US" dirty="0"/>
          </a:p>
          <a:p>
            <a:pPr lvl="1"/>
            <a:r>
              <a:rPr lang="en-CA" sz="2400" dirty="0" smtClean="0"/>
              <a:t>Jer. 3:12</a:t>
            </a:r>
            <a:r>
              <a:rPr lang="en-CA" sz="2400" dirty="0"/>
              <a:t>-16 – Return thou backsliding Israel</a:t>
            </a:r>
            <a:endParaRPr lang="en-US" sz="2400" dirty="0"/>
          </a:p>
          <a:p>
            <a:pPr lvl="1"/>
            <a:r>
              <a:rPr lang="en-CA" sz="2400" dirty="0"/>
              <a:t>Isa. 43:5-6 </a:t>
            </a:r>
            <a:r>
              <a:rPr lang="en-CA" sz="2400" dirty="0" smtClean="0"/>
              <a:t>– I will say to the North, Give up!</a:t>
            </a:r>
            <a:endParaRPr lang="en-CA" sz="2400" dirty="0" smtClean="0"/>
          </a:p>
          <a:p>
            <a:pPr lvl="1"/>
            <a:r>
              <a:rPr lang="en-CA" sz="2400" dirty="0" smtClean="0"/>
              <a:t>Zech. 2:6 – Come from the North</a:t>
            </a:r>
            <a:endParaRPr lang="en-US" sz="2400" dirty="0" smtClean="0"/>
          </a:p>
          <a:p>
            <a:pPr lvl="1"/>
            <a:r>
              <a:rPr lang="en-CA" sz="2400" dirty="0" smtClean="0"/>
              <a:t>Rev</a:t>
            </a:r>
            <a:r>
              <a:rPr lang="en-CA" sz="2400" dirty="0"/>
              <a:t>. 18:4 – Come out of Babylon</a:t>
            </a:r>
            <a:endParaRPr lang="en-US" sz="24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4660" y="5035845"/>
            <a:ext cx="3019339" cy="182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106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Then Israel – 2</a:t>
            </a:r>
            <a:r>
              <a:rPr lang="en-US" baseline="30000" dirty="0"/>
              <a:t>nd</a:t>
            </a:r>
            <a:r>
              <a:rPr lang="en-US" dirty="0"/>
              <a:t> Exodus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>
              <a:buFont typeface="+mj-lt"/>
              <a:buAutoNum type="arabicPeriod" startAt="4"/>
            </a:pPr>
            <a:r>
              <a:rPr lang="en-CA" dirty="0"/>
              <a:t>Israel’s response – </a:t>
            </a:r>
            <a:r>
              <a:rPr lang="en-CA" dirty="0" err="1"/>
              <a:t>Eze</a:t>
            </a:r>
            <a:r>
              <a:rPr lang="en-CA" dirty="0"/>
              <a:t>. 20:31-43</a:t>
            </a:r>
            <a:endParaRPr lang="en-US" dirty="0"/>
          </a:p>
          <a:p>
            <a:pPr lvl="1"/>
            <a:r>
              <a:rPr lang="en-CA" sz="2400" dirty="0"/>
              <a:t>As the families of the countries</a:t>
            </a:r>
            <a:endParaRPr lang="en-US" sz="2400" dirty="0"/>
          </a:p>
          <a:p>
            <a:pPr lvl="1"/>
            <a:r>
              <a:rPr lang="en-CA" sz="2400" dirty="0"/>
              <a:t>With fury poured out</a:t>
            </a:r>
            <a:endParaRPr lang="en-US" sz="2400" dirty="0"/>
          </a:p>
          <a:p>
            <a:pPr lvl="1"/>
            <a:r>
              <a:rPr lang="en-CA" sz="2400" dirty="0"/>
              <a:t>Wilderness of the people</a:t>
            </a:r>
            <a:endParaRPr lang="en-US" sz="2400" dirty="0"/>
          </a:p>
          <a:p>
            <a:pPr lvl="2"/>
            <a:r>
              <a:rPr lang="en-CA" dirty="0"/>
              <a:t>Rev. 17:3</a:t>
            </a:r>
            <a:endParaRPr lang="en-US" dirty="0"/>
          </a:p>
          <a:p>
            <a:pPr lvl="1"/>
            <a:r>
              <a:rPr lang="en-CA" sz="2400" dirty="0"/>
              <a:t>I will plead with thee</a:t>
            </a:r>
            <a:endParaRPr lang="en-US" sz="2400" dirty="0"/>
          </a:p>
          <a:p>
            <a:pPr lvl="1"/>
            <a:r>
              <a:rPr lang="en-CA" sz="2400" dirty="0"/>
              <a:t>I will cause you to pass under the rod</a:t>
            </a:r>
            <a:endParaRPr lang="en-US" sz="2400" dirty="0"/>
          </a:p>
          <a:p>
            <a:pPr lvl="2"/>
            <a:r>
              <a:rPr lang="en-CA" dirty="0"/>
              <a:t>Lev. 27:32 with Amos 5:3 – 90% are rebels</a:t>
            </a:r>
            <a:endParaRPr lang="en-US" dirty="0"/>
          </a:p>
          <a:p>
            <a:pPr lvl="1"/>
            <a:r>
              <a:rPr lang="en-CA" sz="2400" dirty="0"/>
              <a:t>All the house of Israel will serve me</a:t>
            </a:r>
            <a:endParaRPr lang="en-US" sz="2400" dirty="0"/>
          </a:p>
          <a:p>
            <a:pPr lvl="1"/>
            <a:r>
              <a:rPr lang="en-CA" sz="2400" dirty="0"/>
              <a:t>Ye shall loathe yourselves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7882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Then Israel – 2</a:t>
            </a:r>
            <a:r>
              <a:rPr lang="en-US" baseline="30000" dirty="0"/>
              <a:t>nd</a:t>
            </a:r>
            <a:r>
              <a:rPr lang="en-US" dirty="0"/>
              <a:t> Exodus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>
              <a:buFont typeface="+mj-lt"/>
              <a:buAutoNum type="arabicPeriod" startAt="5"/>
            </a:pPr>
            <a:r>
              <a:rPr lang="en-CA" dirty="0"/>
              <a:t>Purge out the rebels</a:t>
            </a:r>
            <a:endParaRPr lang="en-US" dirty="0"/>
          </a:p>
          <a:p>
            <a:pPr lvl="1"/>
            <a:r>
              <a:rPr lang="en-CA" sz="2400" dirty="0"/>
              <a:t>Hos. 2:14 – I will allure her into the wilderness</a:t>
            </a:r>
            <a:endParaRPr lang="en-US" sz="2400" dirty="0"/>
          </a:p>
          <a:p>
            <a:pPr lvl="1"/>
            <a:r>
              <a:rPr lang="en-CA" sz="2400" dirty="0"/>
              <a:t>Isa. 63:10-</a:t>
            </a:r>
            <a:r>
              <a:rPr lang="en-CA" sz="2400" dirty="0" smtClean="0"/>
              <a:t>14</a:t>
            </a:r>
            <a:endParaRPr lang="en-US" sz="2400" dirty="0"/>
          </a:p>
          <a:p>
            <a:pPr lvl="1"/>
            <a:r>
              <a:rPr lang="en-CA" sz="2400" dirty="0"/>
              <a:t>Amos 9:9-10</a:t>
            </a:r>
            <a:endParaRPr lang="en-US" sz="2400" dirty="0"/>
          </a:p>
          <a:p>
            <a:pPr lvl="2"/>
            <a:r>
              <a:rPr lang="en-CA" dirty="0"/>
              <a:t>“For, lo, I will command, and I will sift the house of Israel among all nations, like as corn is sifted in a sieve, yet shall not the least grain fall upon the earth. </a:t>
            </a:r>
            <a:r>
              <a:rPr lang="en-CA" dirty="0" smtClean="0"/>
              <a:t>All </a:t>
            </a:r>
            <a:r>
              <a:rPr lang="en-CA" dirty="0"/>
              <a:t>the sinners of my people shall die by the sword, which say, The evil shall not overtake nor prevent us.”</a:t>
            </a:r>
            <a:endParaRPr lang="en-US" dirty="0"/>
          </a:p>
          <a:p>
            <a:pPr lvl="1"/>
            <a:r>
              <a:rPr lang="en-CA" sz="2400" dirty="0"/>
              <a:t>Zech. 10:3-10 – Judah &amp; Israel used in the battles</a:t>
            </a:r>
            <a:endParaRPr lang="en-US" sz="2400" dirty="0"/>
          </a:p>
          <a:p>
            <a:pPr lvl="1"/>
            <a:r>
              <a:rPr lang="en-CA" sz="2400" dirty="0"/>
              <a:t>Isa. 34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589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Then Israel – 2</a:t>
            </a:r>
            <a:r>
              <a:rPr lang="en-US" baseline="30000" dirty="0"/>
              <a:t>nd</a:t>
            </a:r>
            <a:r>
              <a:rPr lang="en-US" dirty="0"/>
              <a:t> Exodus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>
              <a:buFont typeface="+mj-lt"/>
              <a:buAutoNum type="arabicPeriod" startAt="6"/>
            </a:pPr>
            <a:r>
              <a:rPr lang="en-CA" dirty="0"/>
              <a:t>A highway in the wilderness</a:t>
            </a:r>
            <a:endParaRPr lang="en-US" dirty="0"/>
          </a:p>
          <a:p>
            <a:pPr lvl="1"/>
            <a:r>
              <a:rPr lang="en-CA" sz="2400" dirty="0"/>
              <a:t>Isa. 11:16</a:t>
            </a:r>
            <a:endParaRPr lang="en-US" sz="2400" dirty="0"/>
          </a:p>
          <a:p>
            <a:pPr lvl="2"/>
            <a:r>
              <a:rPr lang="en-CA" dirty="0"/>
              <a:t>“there shall be an highway for the remnant of his people”</a:t>
            </a:r>
            <a:endParaRPr lang="en-US" dirty="0"/>
          </a:p>
          <a:p>
            <a:pPr lvl="1"/>
            <a:r>
              <a:rPr lang="en-CA" sz="2400" dirty="0"/>
              <a:t>Hos. 6:1-2</a:t>
            </a:r>
            <a:endParaRPr lang="en-US" sz="2400" dirty="0"/>
          </a:p>
          <a:p>
            <a:pPr lvl="2"/>
            <a:r>
              <a:rPr lang="en-CA" dirty="0"/>
              <a:t>“Come, and let us return unto the LORD: For he hath torn, and he will heal us; He hath smitten, and he will bind us up”</a:t>
            </a:r>
            <a:endParaRPr lang="en-US" dirty="0"/>
          </a:p>
          <a:p>
            <a:pPr lvl="1"/>
            <a:r>
              <a:rPr lang="en-CA" sz="2400" dirty="0"/>
              <a:t>Isa. 35:8-10 – a way in the </a:t>
            </a:r>
            <a:r>
              <a:rPr lang="en-CA" sz="2400" dirty="0" smtClean="0"/>
              <a:t>wilderness</a:t>
            </a:r>
          </a:p>
          <a:p>
            <a:pPr lvl="1"/>
            <a:r>
              <a:rPr lang="en-CA" sz="2400" dirty="0" smtClean="0"/>
              <a:t>Jer. 3:18 – </a:t>
            </a:r>
            <a:r>
              <a:rPr lang="en-US" sz="2400" dirty="0"/>
              <a:t>Judah helps bring Israel home</a:t>
            </a:r>
          </a:p>
          <a:p>
            <a:pPr lvl="0">
              <a:buFont typeface="+mj-lt"/>
              <a:buAutoNum type="arabicPeriod" startAt="7"/>
            </a:pPr>
            <a:r>
              <a:rPr lang="en-CA" dirty="0" smtClean="0"/>
              <a:t>Prepared </a:t>
            </a:r>
            <a:r>
              <a:rPr lang="en-CA" dirty="0"/>
              <a:t>for the Land</a:t>
            </a:r>
            <a:endParaRPr lang="en-US" dirty="0"/>
          </a:p>
          <a:p>
            <a:pPr lvl="1"/>
            <a:r>
              <a:rPr lang="en-CA" sz="2400" dirty="0"/>
              <a:t>Hos. 2 – speak to thy heart</a:t>
            </a:r>
            <a:endParaRPr lang="en-US" sz="2400" dirty="0"/>
          </a:p>
          <a:p>
            <a:pPr lvl="1"/>
            <a:r>
              <a:rPr lang="en-CA" sz="2400" dirty="0"/>
              <a:t>Isa. 63:1-6 – Who is this that cometh from Edom?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642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Then Israel – 2</a:t>
            </a:r>
            <a:r>
              <a:rPr lang="en-US" baseline="30000" dirty="0"/>
              <a:t>nd</a:t>
            </a:r>
            <a:r>
              <a:rPr lang="en-US" dirty="0"/>
              <a:t> Exodus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>
              <a:buFont typeface="+mj-lt"/>
              <a:buAutoNum type="arabicPeriod" startAt="8"/>
            </a:pPr>
            <a:r>
              <a:rPr lang="en-CA" dirty="0"/>
              <a:t>Hearts turned – the whole house of Israel united</a:t>
            </a:r>
            <a:endParaRPr lang="en-US" dirty="0"/>
          </a:p>
          <a:p>
            <a:pPr lvl="1"/>
            <a:r>
              <a:rPr lang="en-CA" sz="2400" dirty="0" err="1"/>
              <a:t>Eze</a:t>
            </a:r>
            <a:r>
              <a:rPr lang="en-CA" sz="2400" dirty="0"/>
              <a:t>. 36:21-29 – I will give you an heart of </a:t>
            </a:r>
            <a:r>
              <a:rPr lang="en-CA" sz="2400" dirty="0" smtClean="0"/>
              <a:t>flesh</a:t>
            </a:r>
          </a:p>
          <a:p>
            <a:pPr lvl="1"/>
            <a:r>
              <a:rPr lang="en-US" sz="2400" dirty="0"/>
              <a:t>Micah 7:14-20 – cast their sins into the </a:t>
            </a:r>
            <a:r>
              <a:rPr lang="en-US" sz="2400" dirty="0" smtClean="0"/>
              <a:t>sea</a:t>
            </a:r>
            <a:endParaRPr lang="en-US" sz="2400" dirty="0"/>
          </a:p>
          <a:p>
            <a:pPr lvl="1"/>
            <a:r>
              <a:rPr lang="en-CA" sz="2400" dirty="0" err="1"/>
              <a:t>Eze</a:t>
            </a:r>
            <a:r>
              <a:rPr lang="en-CA" sz="2400" dirty="0"/>
              <a:t>. 37:20-28 – David my servant shall be king over them</a:t>
            </a:r>
            <a:endParaRPr lang="en-US" sz="2400" dirty="0"/>
          </a:p>
          <a:p>
            <a:pPr lvl="1"/>
            <a:r>
              <a:rPr lang="en-CA" sz="2400" dirty="0"/>
              <a:t>Genesis 45:1-15 – Joseph with his brethren</a:t>
            </a:r>
            <a:endParaRPr lang="en-US" sz="2400" dirty="0"/>
          </a:p>
          <a:p>
            <a:pPr lvl="1"/>
            <a:r>
              <a:rPr lang="en-CA" sz="2400" dirty="0"/>
              <a:t>Jer. 23:7-8 – God known to Israel as a restorer from all lands</a:t>
            </a:r>
            <a:endParaRPr lang="en-US" sz="2400" dirty="0"/>
          </a:p>
          <a:p>
            <a:pPr lvl="1"/>
            <a:r>
              <a:rPr lang="en-CA" sz="2400" dirty="0"/>
              <a:t>Jer. 33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921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Work of Elijah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“Hear me, O LORD, hear me, that this people may know that thou art the LORD God, and that thou hast turned their heart back </a:t>
            </a:r>
            <a:r>
              <a:rPr lang="en-US" dirty="0" smtClean="0"/>
              <a:t>again.” I Kings 18:37</a:t>
            </a:r>
          </a:p>
          <a:p>
            <a:r>
              <a:rPr lang="en-US" dirty="0"/>
              <a:t>“Elias was a man subject to like passions as we are, and he prayed earnestly that it might not rain: and it rained not on the earth by the space of three years and six months. </a:t>
            </a:r>
            <a:r>
              <a:rPr lang="en-US" dirty="0" smtClean="0"/>
              <a:t>And </a:t>
            </a:r>
            <a:r>
              <a:rPr lang="en-US" dirty="0"/>
              <a:t>he prayed again, and the heaven gave rain, and the earth brought forth her fruit</a:t>
            </a:r>
            <a:r>
              <a:rPr lang="en-US" dirty="0" smtClean="0"/>
              <a:t>.”  James 5:17-18</a:t>
            </a:r>
            <a:endParaRPr lang="en-US" dirty="0"/>
          </a:p>
          <a:p>
            <a:endParaRPr lang="en-US" dirty="0"/>
          </a:p>
        </p:txBody>
      </p:sp>
      <p:cxnSp>
        <p:nvCxnSpPr>
          <p:cNvPr id="7" name="Curved Connector 6"/>
          <p:cNvCxnSpPr/>
          <p:nvPr/>
        </p:nvCxnSpPr>
        <p:spPr>
          <a:xfrm rot="16200000" flipV="1">
            <a:off x="3450261" y="3630490"/>
            <a:ext cx="1449782" cy="922487"/>
          </a:xfrm>
          <a:prstGeom prst="curvedConnector3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8132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Malachi 4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857156"/>
            <a:ext cx="4038600" cy="500084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CA" sz="1500" baseline="30000" dirty="0" smtClean="0"/>
              <a:t>1</a:t>
            </a:r>
            <a:r>
              <a:rPr lang="en-CA" sz="1500" dirty="0" smtClean="0"/>
              <a:t> </a:t>
            </a:r>
            <a:r>
              <a:rPr lang="en-CA" sz="1500" dirty="0"/>
              <a:t>For, behold, </a:t>
            </a:r>
            <a:r>
              <a:rPr lang="en-CA" sz="1500" u="sng" dirty="0">
                <a:solidFill>
                  <a:schemeClr val="accent5">
                    <a:lumMod val="50000"/>
                    <a:lumOff val="50000"/>
                  </a:schemeClr>
                </a:solidFill>
              </a:rPr>
              <a:t>the day cometh, that shall burn as an oven</a:t>
            </a:r>
            <a:r>
              <a:rPr lang="en-CA" sz="1500" u="sng" dirty="0"/>
              <a:t>;</a:t>
            </a:r>
            <a:r>
              <a:rPr lang="en-CA" sz="1500" dirty="0"/>
              <a:t> and all the proud, yea, and all that do wickedly, shall be </a:t>
            </a:r>
            <a:r>
              <a:rPr lang="en-CA" sz="1500" u="sng" dirty="0">
                <a:solidFill>
                  <a:srgbClr val="F4623A"/>
                </a:solidFill>
              </a:rPr>
              <a:t>stubble</a:t>
            </a:r>
            <a:r>
              <a:rPr lang="en-CA" sz="1500" dirty="0"/>
              <a:t>: and the day that cometh </a:t>
            </a:r>
            <a:r>
              <a:rPr lang="en-CA" sz="1500" u="sng" dirty="0">
                <a:solidFill>
                  <a:srgbClr val="F4623A"/>
                </a:solidFill>
              </a:rPr>
              <a:t>shall burn them up</a:t>
            </a:r>
            <a:r>
              <a:rPr lang="en-CA" sz="1500" dirty="0"/>
              <a:t>, </a:t>
            </a:r>
            <a:r>
              <a:rPr lang="en-CA" sz="1500" dirty="0" err="1"/>
              <a:t>saith</a:t>
            </a:r>
            <a:r>
              <a:rPr lang="en-CA" sz="1500" dirty="0"/>
              <a:t> the LORD of hosts, that it shall leave them neither root nor branch. </a:t>
            </a:r>
            <a:r>
              <a:rPr lang="en-CA" sz="1500" baseline="30000" dirty="0"/>
              <a:t>2</a:t>
            </a:r>
            <a:r>
              <a:rPr lang="en-CA" sz="1500" dirty="0"/>
              <a:t> But unto you that fear my name shall the </a:t>
            </a:r>
            <a:r>
              <a:rPr lang="en-CA" sz="1500" dirty="0">
                <a:solidFill>
                  <a:srgbClr val="3366FF"/>
                </a:solidFill>
              </a:rPr>
              <a:t>Sun of righteousness </a:t>
            </a:r>
            <a:r>
              <a:rPr lang="en-CA" sz="1500" dirty="0"/>
              <a:t>arise with healing in his wings; and ye shall go forth, and grow up as </a:t>
            </a:r>
            <a:r>
              <a:rPr lang="en-CA" sz="1500" dirty="0">
                <a:solidFill>
                  <a:srgbClr val="3366FF"/>
                </a:solidFill>
              </a:rPr>
              <a:t>calves of the stall</a:t>
            </a:r>
            <a:r>
              <a:rPr lang="en-CA" sz="1500" dirty="0"/>
              <a:t>. </a:t>
            </a:r>
            <a:r>
              <a:rPr lang="en-CA" sz="1500" baseline="30000" dirty="0"/>
              <a:t>3</a:t>
            </a:r>
            <a:r>
              <a:rPr lang="en-CA" sz="1500" dirty="0"/>
              <a:t> And ye shall tread down the wicked; for they shall be ashes under the soles of your feet in the day that I shall do</a:t>
            </a:r>
            <a:r>
              <a:rPr lang="en-CA" sz="1500" i="1" dirty="0"/>
              <a:t> this</a:t>
            </a:r>
            <a:r>
              <a:rPr lang="en-CA" sz="1500" dirty="0"/>
              <a:t>, </a:t>
            </a:r>
            <a:r>
              <a:rPr lang="en-CA" sz="1500" dirty="0" err="1"/>
              <a:t>saith</a:t>
            </a:r>
            <a:r>
              <a:rPr lang="en-CA" sz="1500" dirty="0"/>
              <a:t> the LORD of hosts. </a:t>
            </a:r>
            <a:r>
              <a:rPr lang="en-CA" sz="1500" baseline="30000" dirty="0"/>
              <a:t>4</a:t>
            </a:r>
            <a:r>
              <a:rPr lang="en-CA" sz="1500" dirty="0"/>
              <a:t> Remember ye the law of Moses my servant, which I commanded unto him in </a:t>
            </a:r>
            <a:r>
              <a:rPr lang="en-CA" sz="1500" dirty="0" err="1"/>
              <a:t>Horeb</a:t>
            </a:r>
            <a:r>
              <a:rPr lang="en-CA" sz="1500" dirty="0"/>
              <a:t> for all Israel,</a:t>
            </a:r>
            <a:r>
              <a:rPr lang="en-CA" sz="1500" i="1" dirty="0"/>
              <a:t> with</a:t>
            </a:r>
            <a:r>
              <a:rPr lang="en-CA" sz="1500" dirty="0"/>
              <a:t> the statutes and judgments. </a:t>
            </a:r>
            <a:r>
              <a:rPr lang="en-CA" sz="1500" baseline="30000" dirty="0"/>
              <a:t>5</a:t>
            </a:r>
            <a:r>
              <a:rPr lang="en-CA" sz="1500" dirty="0"/>
              <a:t> Behold, I will send you Elijah the prophet before the </a:t>
            </a:r>
            <a:r>
              <a:rPr lang="en-CA" sz="1500" dirty="0">
                <a:solidFill>
                  <a:srgbClr val="660066"/>
                </a:solidFill>
              </a:rPr>
              <a:t>coming of the great and dreadful day of the LORD: </a:t>
            </a:r>
            <a:r>
              <a:rPr lang="en-CA" sz="1500" baseline="30000" dirty="0"/>
              <a:t>6</a:t>
            </a:r>
            <a:r>
              <a:rPr lang="en-CA" sz="1500" dirty="0"/>
              <a:t> And he shall turn the heart of the fathers to the children, and the heart of the children to their fathers, lest I come and smite the earth with a curse</a:t>
            </a:r>
            <a:r>
              <a:rPr lang="en-CA" sz="1500" dirty="0" smtClean="0"/>
              <a:t>.</a:t>
            </a:r>
            <a:endParaRPr lang="en-CA" sz="15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857155"/>
            <a:ext cx="4388296" cy="500084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CA" dirty="0" smtClean="0">
                <a:solidFill>
                  <a:srgbClr val="F4623A"/>
                </a:solidFill>
              </a:rPr>
              <a:t>Day that shall burn = Armageddon</a:t>
            </a:r>
          </a:p>
          <a:p>
            <a:pPr marL="273050" indent="-273050">
              <a:spcBef>
                <a:spcPts val="600"/>
              </a:spcBef>
            </a:pPr>
            <a:r>
              <a:rPr lang="en-CA" dirty="0" smtClean="0">
                <a:solidFill>
                  <a:srgbClr val="F4623A"/>
                </a:solidFill>
              </a:rPr>
              <a:t>Psa</a:t>
            </a:r>
            <a:r>
              <a:rPr lang="en-CA" dirty="0" smtClean="0">
                <a:solidFill>
                  <a:srgbClr val="F4623A"/>
                </a:solidFill>
              </a:rPr>
              <a:t>. 83:13 – destruction of Gog</a:t>
            </a:r>
          </a:p>
          <a:p>
            <a:pPr marL="0" indent="0">
              <a:buNone/>
            </a:pPr>
            <a:endParaRPr lang="en-CA" dirty="0" smtClean="0"/>
          </a:p>
          <a:p>
            <a:pPr marL="0" indent="0">
              <a:buNone/>
            </a:pPr>
            <a:r>
              <a:rPr lang="en-CA" dirty="0" smtClean="0">
                <a:solidFill>
                  <a:srgbClr val="3366FF"/>
                </a:solidFill>
              </a:rPr>
              <a:t>Sun </a:t>
            </a:r>
            <a:r>
              <a:rPr lang="en-CA" dirty="0" smtClean="0">
                <a:solidFill>
                  <a:srgbClr val="3366FF"/>
                </a:solidFill>
              </a:rPr>
              <a:t>of Righteousness = Christ</a:t>
            </a:r>
          </a:p>
          <a:p>
            <a:pPr marL="0" indent="0">
              <a:buNone/>
            </a:pPr>
            <a:r>
              <a:rPr lang="en-CA" dirty="0" smtClean="0">
                <a:solidFill>
                  <a:srgbClr val="3366FF"/>
                </a:solidFill>
              </a:rPr>
              <a:t>Calves of the stall = saints</a:t>
            </a:r>
          </a:p>
          <a:p>
            <a:pPr marL="0" indent="0">
              <a:buNone/>
            </a:pPr>
            <a:endParaRPr lang="en-CA" dirty="0" smtClean="0"/>
          </a:p>
          <a:p>
            <a:pPr marL="0" indent="0">
              <a:buNone/>
            </a:pPr>
            <a:r>
              <a:rPr lang="en-CA" dirty="0" err="1" smtClean="0"/>
              <a:t>Deu</a:t>
            </a:r>
            <a:r>
              <a:rPr lang="en-CA" dirty="0" smtClean="0"/>
              <a:t>. 4:10-</a:t>
            </a:r>
            <a:r>
              <a:rPr lang="en-CA" dirty="0" smtClean="0"/>
              <a:t>40</a:t>
            </a:r>
          </a:p>
          <a:p>
            <a:pPr marL="0" indent="0">
              <a:buNone/>
            </a:pPr>
            <a:endParaRPr lang="en-CA" dirty="0" smtClean="0"/>
          </a:p>
          <a:p>
            <a:pPr marL="0" indent="0">
              <a:buNone/>
            </a:pPr>
            <a:r>
              <a:rPr lang="en-CA" dirty="0" smtClean="0">
                <a:solidFill>
                  <a:srgbClr val="660066"/>
                </a:solidFill>
              </a:rPr>
              <a:t>Great and dreadful day of the LORD</a:t>
            </a:r>
          </a:p>
          <a:p>
            <a:pPr marL="273050" indent="-273050">
              <a:spcBef>
                <a:spcPts val="600"/>
              </a:spcBef>
            </a:pPr>
            <a:r>
              <a:rPr lang="en-CA" dirty="0" smtClean="0">
                <a:solidFill>
                  <a:srgbClr val="660066"/>
                </a:solidFill>
              </a:rPr>
              <a:t>Joel 2:31</a:t>
            </a:r>
          </a:p>
          <a:p>
            <a:pPr marL="273050" indent="-273050">
              <a:spcBef>
                <a:spcPts val="600"/>
              </a:spcBef>
            </a:pPr>
            <a:r>
              <a:rPr lang="en-CA" dirty="0" smtClean="0">
                <a:solidFill>
                  <a:srgbClr val="660066"/>
                </a:solidFill>
              </a:rPr>
              <a:t>“Day” of judgment of the nations</a:t>
            </a:r>
            <a:endParaRPr lang="en-CA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461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Spirit of Elijah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Fire from heaven to destroy? </a:t>
            </a:r>
          </a:p>
          <a:p>
            <a:pPr lvl="1"/>
            <a:r>
              <a:rPr lang="en-US" sz="2400" dirty="0"/>
              <a:t>Luke 9:54-56 – No – to </a:t>
            </a:r>
            <a:r>
              <a:rPr lang="en-US" sz="2400" dirty="0" smtClean="0"/>
              <a:t>save</a:t>
            </a:r>
            <a:endParaRPr lang="en-US" sz="2800" dirty="0"/>
          </a:p>
          <a:p>
            <a:r>
              <a:rPr lang="en-US" sz="2800" dirty="0"/>
              <a:t>Turn the hearts – Luke 1:16-</a:t>
            </a:r>
            <a:r>
              <a:rPr lang="en-US" sz="2800" dirty="0" smtClean="0"/>
              <a:t>17</a:t>
            </a:r>
            <a:endParaRPr lang="en-US" sz="2800" dirty="0"/>
          </a:p>
          <a:p>
            <a:r>
              <a:rPr lang="en-US" sz="2800" dirty="0"/>
              <a:t>A voice! – Matthew 3:3-4; John 1:</a:t>
            </a:r>
            <a:r>
              <a:rPr lang="en-US" sz="2800" dirty="0" smtClean="0"/>
              <a:t>21</a:t>
            </a:r>
            <a:endParaRPr lang="en-US" sz="2800" dirty="0"/>
          </a:p>
          <a:p>
            <a:r>
              <a:rPr lang="en-US" sz="2800" dirty="0"/>
              <a:t>Hear him! – Matthew 11:14-15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56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6100" y="0"/>
            <a:ext cx="54959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042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Folio">
  <a:themeElements>
    <a:clrScheme name="Folio">
      <a:dk1>
        <a:sysClr val="windowText" lastClr="000000"/>
      </a:dk1>
      <a:lt1>
        <a:sysClr val="window" lastClr="FFFFFF"/>
      </a:lt1>
      <a:dk2>
        <a:srgbClr val="2D2F2B"/>
      </a:dk2>
      <a:lt2>
        <a:srgbClr val="DEDED7"/>
      </a:lt2>
      <a:accent1>
        <a:srgbClr val="294171"/>
      </a:accent1>
      <a:accent2>
        <a:srgbClr val="748CBC"/>
      </a:accent2>
      <a:accent3>
        <a:srgbClr val="8E887C"/>
      </a:accent3>
      <a:accent4>
        <a:srgbClr val="834736"/>
      </a:accent4>
      <a:accent5>
        <a:srgbClr val="5A1705"/>
      </a:accent5>
      <a:accent6>
        <a:srgbClr val="A0A16A"/>
      </a:accent6>
      <a:hlink>
        <a:srgbClr val="74B6BC"/>
      </a:hlink>
      <a:folHlink>
        <a:srgbClr val="7F95A4"/>
      </a:folHlink>
    </a:clrScheme>
    <a:fontScheme name="Folio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Folio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350000"/>
                <a:lumMod val="11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40000"/>
                <a:satMod val="120000"/>
              </a:schemeClr>
              <a:schemeClr val="phClr">
                <a:tint val="70000"/>
                <a:satMod val="300000"/>
                <a:lumMod val="110000"/>
              </a:schemeClr>
            </a:duotone>
          </a:blip>
          <a:tile tx="0" ty="0" sx="50000" sy="50000" flip="none" algn="tl"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8100" dist="25400" dir="5400000" algn="br" rotWithShape="0">
              <a:srgbClr val="000000">
                <a:alpha val="50000"/>
              </a:srgbClr>
            </a:outerShdw>
          </a:effectLst>
        </a:effectStyle>
        <a:effectStyle>
          <a:effectLst>
            <a:innerShdw blurRad="190500" dist="25400">
              <a:srgbClr val="000000">
                <a:alpha val="50000"/>
              </a:srgbClr>
            </a:innerShdw>
          </a:effectLst>
        </a:effectStyle>
      </a:effectStyleLst>
      <a:bgFillStyleLst>
        <a:blipFill rotWithShape="1">
          <a:blip xmlns:r="http://schemas.openxmlformats.org/officeDocument/2006/relationships" r:embed="rId3">
            <a:duotone>
              <a:schemeClr val="phClr">
                <a:shade val="10000"/>
                <a:satMod val="125000"/>
              </a:schemeClr>
              <a:schemeClr val="phClr">
                <a:tint val="70000"/>
                <a:satMod val="350000"/>
                <a:lumMod val="110000"/>
              </a:schemeClr>
            </a:duotone>
          </a:blip>
          <a:stretch/>
        </a:blipFill>
        <a:blipFill rotWithShape="1">
          <a:blip xmlns:r="http://schemas.openxmlformats.org/officeDocument/2006/relationships" r:embed="rId4">
            <a:duotone>
              <a:schemeClr val="phClr">
                <a:shade val="10000"/>
                <a:satMod val="125000"/>
              </a:schemeClr>
              <a:schemeClr val="phClr">
                <a:tint val="70000"/>
                <a:satMod val="350000"/>
                <a:lumMod val="110000"/>
              </a:schemeClr>
            </a:duotone>
          </a:blip>
          <a:stretch/>
        </a:blipFill>
        <a:blipFill rotWithShape="1">
          <a:blip xmlns:r="http://schemas.openxmlformats.org/officeDocument/2006/relationships" r:embed="rId5">
            <a:duotone>
              <a:schemeClr val="phClr">
                <a:shade val="3000"/>
                <a:lumMod val="10000"/>
              </a:schemeClr>
              <a:schemeClr val="phClr">
                <a:tint val="91000"/>
                <a:satMod val="500000"/>
                <a:lumMod val="125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Folio.thmx</Template>
  <TotalTime>15621</TotalTime>
  <Words>1885</Words>
  <Application>Microsoft Macintosh PowerPoint</Application>
  <PresentationFormat>On-screen Show (4:3)</PresentationFormat>
  <Paragraphs>179</Paragraphs>
  <Slides>18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Folio</vt:lpstr>
      <vt:lpstr>The Marriage Supper of the Lamb</vt:lpstr>
      <vt:lpstr>Breakdown of Classes</vt:lpstr>
      <vt:lpstr>Promise of Restoration</vt:lpstr>
      <vt:lpstr>Context</vt:lpstr>
      <vt:lpstr>Restoration Timeline</vt:lpstr>
      <vt:lpstr>Judah First</vt:lpstr>
      <vt:lpstr>Judah &amp; Israel Defined</vt:lpstr>
      <vt:lpstr>Judah = Jews in the Land</vt:lpstr>
      <vt:lpstr>Judah First</vt:lpstr>
      <vt:lpstr>Then Israel – 2nd Exodus</vt:lpstr>
      <vt:lpstr>Then Israel – 2nd Exodus</vt:lpstr>
      <vt:lpstr>Then Israel – 2nd Exodus</vt:lpstr>
      <vt:lpstr>Then Israel – 2nd Exodus</vt:lpstr>
      <vt:lpstr>Then Israel – 2nd Exodus</vt:lpstr>
      <vt:lpstr>The Work of Elijah</vt:lpstr>
      <vt:lpstr>Malachi 4</vt:lpstr>
      <vt:lpstr>The Spirit of Elijah</vt:lpstr>
      <vt:lpstr>PowerPoint Presentation</vt:lpstr>
    </vt:vector>
  </TitlesOfParts>
  <Company>Covington Creative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Marriage Supper of the Lamb</dc:title>
  <dc:creator>David Wisniewski</dc:creator>
  <cp:lastModifiedBy>David Wisniewski</cp:lastModifiedBy>
  <cp:revision>80</cp:revision>
  <dcterms:created xsi:type="dcterms:W3CDTF">2014-03-18T10:34:04Z</dcterms:created>
  <dcterms:modified xsi:type="dcterms:W3CDTF">2014-05-19T16:19:29Z</dcterms:modified>
</cp:coreProperties>
</file>