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9"/>
  </p:handoutMasterIdLst>
  <p:sldIdLst>
    <p:sldId id="381" r:id="rId2"/>
    <p:sldId id="361" r:id="rId3"/>
    <p:sldId id="363" r:id="rId4"/>
    <p:sldId id="357" r:id="rId5"/>
    <p:sldId id="332" r:id="rId6"/>
    <p:sldId id="351" r:id="rId7"/>
    <p:sldId id="345" r:id="rId8"/>
    <p:sldId id="352" r:id="rId9"/>
    <p:sldId id="341" r:id="rId10"/>
    <p:sldId id="356" r:id="rId11"/>
    <p:sldId id="367" r:id="rId12"/>
    <p:sldId id="353" r:id="rId13"/>
    <p:sldId id="369" r:id="rId14"/>
    <p:sldId id="354" r:id="rId15"/>
    <p:sldId id="364" r:id="rId16"/>
    <p:sldId id="355" r:id="rId17"/>
    <p:sldId id="365" r:id="rId18"/>
    <p:sldId id="325" r:id="rId19"/>
    <p:sldId id="368" r:id="rId20"/>
    <p:sldId id="326" r:id="rId21"/>
    <p:sldId id="366" r:id="rId22"/>
    <p:sldId id="339" r:id="rId23"/>
    <p:sldId id="370" r:id="rId24"/>
    <p:sldId id="314" r:id="rId25"/>
    <p:sldId id="375" r:id="rId26"/>
    <p:sldId id="358" r:id="rId27"/>
    <p:sldId id="347" r:id="rId28"/>
    <p:sldId id="328" r:id="rId29"/>
    <p:sldId id="383" r:id="rId30"/>
    <p:sldId id="262" r:id="rId31"/>
    <p:sldId id="376" r:id="rId32"/>
    <p:sldId id="269" r:id="rId33"/>
    <p:sldId id="372" r:id="rId34"/>
    <p:sldId id="270" r:id="rId35"/>
    <p:sldId id="342" r:id="rId36"/>
    <p:sldId id="384" r:id="rId37"/>
    <p:sldId id="377" r:id="rId3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ED57BF9-BB8A-4CE4-9256-A79BA8D388BD}">
          <p14:sldIdLst>
            <p14:sldId id="381"/>
            <p14:sldId id="361"/>
            <p14:sldId id="363"/>
            <p14:sldId id="357"/>
            <p14:sldId id="332"/>
            <p14:sldId id="351"/>
            <p14:sldId id="345"/>
            <p14:sldId id="352"/>
            <p14:sldId id="341"/>
            <p14:sldId id="356"/>
            <p14:sldId id="367"/>
            <p14:sldId id="353"/>
            <p14:sldId id="369"/>
            <p14:sldId id="354"/>
            <p14:sldId id="364"/>
            <p14:sldId id="355"/>
            <p14:sldId id="365"/>
            <p14:sldId id="325"/>
            <p14:sldId id="368"/>
            <p14:sldId id="326"/>
            <p14:sldId id="366"/>
            <p14:sldId id="339"/>
            <p14:sldId id="370"/>
            <p14:sldId id="314"/>
            <p14:sldId id="375"/>
            <p14:sldId id="358"/>
            <p14:sldId id="347"/>
            <p14:sldId id="328"/>
            <p14:sldId id="383"/>
            <p14:sldId id="262"/>
            <p14:sldId id="376"/>
            <p14:sldId id="269"/>
            <p14:sldId id="372"/>
            <p14:sldId id="270"/>
            <p14:sldId id="342"/>
            <p14:sldId id="384"/>
          </p14:sldIdLst>
        </p14:section>
        <p14:section name="Untitled Section" id="{68F58BC6-2F4C-4A95-BB2F-5F24B12EB48E}">
          <p14:sldIdLst>
            <p14:sldId id="37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autoAdjust="0"/>
    <p:restoredTop sz="95333" autoAdjust="0"/>
  </p:normalViewPr>
  <p:slideViewPr>
    <p:cSldViewPr showGuides="1">
      <p:cViewPr varScale="1">
        <p:scale>
          <a:sx n="66" d="100"/>
          <a:sy n="66" d="100"/>
        </p:scale>
        <p:origin x="-918" y="-108"/>
      </p:cViewPr>
      <p:guideLst>
        <p:guide orient="horz" pos="2160"/>
        <p:guide pos="2880"/>
      </p:guideLst>
    </p:cSldViewPr>
  </p:slideViewPr>
  <p:outlineViewPr>
    <p:cViewPr>
      <p:scale>
        <a:sx n="33" d="100"/>
        <a:sy n="33" d="100"/>
      </p:scale>
      <p:origin x="0" y="26808"/>
    </p:cViewPr>
  </p:outlineViewPr>
  <p:notesTextViewPr>
    <p:cViewPr>
      <p:scale>
        <a:sx n="100" d="100"/>
        <a:sy n="100" d="100"/>
      </p:scale>
      <p:origin x="0" y="0"/>
    </p:cViewPr>
  </p:notesTextViewPr>
  <p:sorterViewPr>
    <p:cViewPr>
      <p:scale>
        <a:sx n="60" d="100"/>
        <a:sy n="60" d="100"/>
      </p:scale>
      <p:origin x="0" y="738"/>
    </p:cViewPr>
  </p:sorterViewPr>
  <p:gridSpacing cx="72010" cy="7201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DB201ED-9ABA-4796-BCE9-D32ED11F81BD}" type="datetimeFigureOut">
              <a:rPr lang="en-CA" smtClean="0"/>
              <a:pPr/>
              <a:t>23/06/2014</a:t>
            </a:fld>
            <a:endParaRPr lang="en-CA"/>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A32A9CE-B67E-4642-9A04-1A2F8502CCE6}" type="slidenum">
              <a:rPr lang="en-CA" smtClean="0"/>
              <a:pPr/>
              <a:t>‹#›</a:t>
            </a:fld>
            <a:endParaRPr lang="en-CA"/>
          </a:p>
        </p:txBody>
      </p:sp>
    </p:spTree>
    <p:extLst>
      <p:ext uri="{BB962C8B-B14F-4D97-AF65-F5344CB8AC3E}">
        <p14:creationId xmlns:p14="http://schemas.microsoft.com/office/powerpoint/2010/main" val="110338076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1BEED6-57EB-4BFA-B7A1-8A29908DF362}" type="datetimeFigureOut">
              <a:rPr lang="en-CA" smtClean="0"/>
              <a:pPr/>
              <a:t>23/06/2014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2949E8F-192E-4529-BC5C-CA7685DF43B6}" type="slidenum">
              <a:rPr lang="en-CA" smtClean="0"/>
              <a:pPr/>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Leelawadee" pitchFamily="34" charset="-34"/>
              </a:defRPr>
            </a:lvl1pPr>
          </a:lstStyle>
          <a:p>
            <a:fld id="{101BEED6-57EB-4BFA-B7A1-8A29908DF362}" type="datetimeFigureOut">
              <a:rPr lang="en-CA" smtClean="0"/>
              <a:pPr/>
              <a:t>23/06/2014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Leelawadee" pitchFamily="34" charset="-34"/>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Leelawadee" pitchFamily="34" charset="-34"/>
              </a:defRPr>
            </a:lvl1pPr>
          </a:lstStyle>
          <a:p>
            <a:fld id="{E2949E8F-192E-4529-BC5C-CA7685DF43B6}" type="slidenum">
              <a:rPr lang="en-CA" smtClean="0"/>
              <a:pPr/>
              <a:t>‹#›</a:t>
            </a:fld>
            <a:endParaRPr lang="en-C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Leelawadee" pitchFamily="34" charset="-34"/>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Leelawadee" pitchFamily="34" charset="-34"/>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Leelawadee" pitchFamily="34" charset="-34"/>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Leelawadee" pitchFamily="34" charset="-34"/>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Leelawadee" pitchFamily="34" charset="-34"/>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Leelawadee" pitchFamily="34" charset="-34"/>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Scans 4 023.jpg"/>
          <p:cNvPicPr>
            <a:picLocks noChangeAspect="1"/>
          </p:cNvPicPr>
          <p:nvPr/>
        </p:nvPicPr>
        <p:blipFill>
          <a:blip r:embed="rId2" cstate="print"/>
          <a:stretch>
            <a:fillRect/>
          </a:stretch>
        </p:blipFill>
        <p:spPr>
          <a:xfrm>
            <a:off x="-1044780" y="-171500"/>
            <a:ext cx="10737634" cy="6858000"/>
          </a:xfrm>
          <a:prstGeom prst="rect">
            <a:avLst/>
          </a:prstGeom>
        </p:spPr>
      </p:pic>
      <p:sp>
        <p:nvSpPr>
          <p:cNvPr id="6" name="Title 5"/>
          <p:cNvSpPr>
            <a:spLocks noGrp="1"/>
          </p:cNvSpPr>
          <p:nvPr>
            <p:ph type="ctrTitle"/>
          </p:nvPr>
        </p:nvSpPr>
        <p:spPr>
          <a:xfrm>
            <a:off x="395420" y="-243510"/>
            <a:ext cx="8353160" cy="1470025"/>
          </a:xfrm>
          <a:noFill/>
        </p:spPr>
        <p:txBody>
          <a:bodyPr>
            <a:normAutofit/>
          </a:bodyPr>
          <a:lstStyle/>
          <a:p>
            <a:r>
              <a:rPr lang="en-CA" sz="2400" b="1" dirty="0" smtClean="0">
                <a:solidFill>
                  <a:schemeClr val="bg1"/>
                </a:solidFill>
                <a:effectLst>
                  <a:outerShdw blurRad="38100" dist="38100" dir="2700000" algn="tl">
                    <a:srgbClr val="000000">
                      <a:alpha val="43137"/>
                    </a:srgbClr>
                  </a:outerShdw>
                </a:effectLst>
              </a:rPr>
              <a:t>“That I May Speak Boldly As I Ought to Speak” Eph 6:20</a:t>
            </a:r>
            <a:endParaRPr lang="en-CA" sz="2400" b="1" dirty="0">
              <a:solidFill>
                <a:schemeClr val="bg1"/>
              </a:solidFill>
              <a:effectLst>
                <a:outerShdw blurRad="38100" dist="38100" dir="2700000" algn="tl">
                  <a:srgbClr val="000000">
                    <a:alpha val="43137"/>
                  </a:srgbClr>
                </a:outerShdw>
              </a:effectLst>
            </a:endParaRPr>
          </a:p>
        </p:txBody>
      </p:sp>
      <p:sp>
        <p:nvSpPr>
          <p:cNvPr id="4" name="Subtitle 3"/>
          <p:cNvSpPr>
            <a:spLocks noGrp="1"/>
          </p:cNvSpPr>
          <p:nvPr>
            <p:ph type="subTitle" idx="1"/>
          </p:nvPr>
        </p:nvSpPr>
        <p:spPr>
          <a:xfrm>
            <a:off x="4716020" y="4725180"/>
            <a:ext cx="4568590" cy="1487070"/>
          </a:xfrm>
        </p:spPr>
        <p:txBody>
          <a:bodyPr>
            <a:normAutofit/>
          </a:bodyPr>
          <a:lstStyle/>
          <a:p>
            <a:r>
              <a:rPr lang="en-CA" sz="2400" b="1" dirty="0" smtClean="0">
                <a:solidFill>
                  <a:schemeClr val="bg1"/>
                </a:solidFill>
              </a:rPr>
              <a:t>North Battleford</a:t>
            </a:r>
          </a:p>
          <a:p>
            <a:r>
              <a:rPr lang="en-CA" sz="2400" b="1" dirty="0" smtClean="0">
                <a:solidFill>
                  <a:schemeClr val="bg1"/>
                </a:solidFill>
              </a:rPr>
              <a:t>Ecclesia Study Weekend</a:t>
            </a:r>
          </a:p>
          <a:p>
            <a:r>
              <a:rPr lang="en-CA" sz="2400" b="1" dirty="0" smtClean="0">
                <a:solidFill>
                  <a:schemeClr val="bg1"/>
                </a:solidFill>
              </a:rPr>
              <a:t>The Time to SPEAK!</a:t>
            </a:r>
            <a:endParaRPr lang="en-CA" sz="24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18658"/>
            <a:ext cx="8229600" cy="778032"/>
          </a:xfrm>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Watchmen</a:t>
            </a:r>
            <a:r>
              <a:rPr lang="en-CA" sz="4000" b="1" dirty="0" smtClean="0">
                <a:solidFill>
                  <a:schemeClr val="bg1"/>
                </a:solidFill>
                <a:effectLst>
                  <a:outerShdw blurRad="38100" dist="38100" dir="2700000" algn="tl">
                    <a:srgbClr val="000000">
                      <a:alpha val="43137"/>
                    </a:srgbClr>
                  </a:outerShdw>
                </a:effectLst>
              </a:rPr>
              <a:t>: a time to Speak!</a:t>
            </a:r>
            <a:endParaRPr lang="en-CA" sz="40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340710"/>
            <a:ext cx="4038600" cy="4680649"/>
          </a:xfrm>
          <a:solidFill>
            <a:schemeClr val="accent2">
              <a:lumMod val="20000"/>
              <a:lumOff val="80000"/>
            </a:schemeClr>
          </a:solidFill>
        </p:spPr>
        <p:txBody>
          <a:bodyPr>
            <a:normAutofit fontScale="92500" lnSpcReduction="20000"/>
          </a:bodyPr>
          <a:lstStyle/>
          <a:p>
            <a:pPr>
              <a:buNone/>
            </a:pPr>
            <a:r>
              <a:rPr lang="en-CA" sz="1100" b="1" dirty="0" smtClean="0"/>
              <a:t>	</a:t>
            </a:r>
          </a:p>
          <a:p>
            <a:pPr>
              <a:buNone/>
            </a:pPr>
            <a:r>
              <a:rPr lang="en-CA" sz="2600" b="1" dirty="0" smtClean="0"/>
              <a:t>	</a:t>
            </a:r>
            <a:r>
              <a:rPr lang="en-CA" sz="2400" b="1" dirty="0" smtClean="0"/>
              <a:t>Ezekiel 33:7-8</a:t>
            </a:r>
          </a:p>
          <a:p>
            <a:pPr>
              <a:buNone/>
            </a:pPr>
            <a:r>
              <a:rPr lang="en-CA" sz="2400" b="1" dirty="0" smtClean="0"/>
              <a:t>	</a:t>
            </a:r>
            <a:r>
              <a:rPr lang="en-CA" sz="2400" dirty="0" smtClean="0"/>
              <a:t>7 So thou, O son of man, I have set thee a watchman unto the house of Israel; therefore thou </a:t>
            </a:r>
            <a:r>
              <a:rPr lang="en-CA" sz="2400" dirty="0" err="1" smtClean="0"/>
              <a:t>shalt</a:t>
            </a:r>
            <a:r>
              <a:rPr lang="en-CA" sz="2400" dirty="0" smtClean="0"/>
              <a:t> hear the word at my mouth, and warn them from me.</a:t>
            </a:r>
          </a:p>
          <a:p>
            <a:pPr>
              <a:buNone/>
            </a:pPr>
            <a:r>
              <a:rPr lang="en-CA" sz="2400" dirty="0" smtClean="0"/>
              <a:t>	8 When I say unto the wicked, O wicked man, thou </a:t>
            </a:r>
            <a:r>
              <a:rPr lang="en-CA" sz="2400" dirty="0" err="1" smtClean="0"/>
              <a:t>shalt</a:t>
            </a:r>
            <a:r>
              <a:rPr lang="en-CA" sz="2400" dirty="0" smtClean="0"/>
              <a:t> surely die; </a:t>
            </a:r>
            <a:r>
              <a:rPr lang="en-CA" sz="2400" b="1" dirty="0" smtClean="0"/>
              <a:t>if thou dost not speak to warn</a:t>
            </a:r>
            <a:r>
              <a:rPr lang="en-CA" sz="2400" dirty="0" smtClean="0"/>
              <a:t> the wicked from his way, that wicked man shall die in his iniquity; but his blood will I require at </a:t>
            </a:r>
            <a:r>
              <a:rPr lang="en-CA" sz="2400" dirty="0" err="1" smtClean="0"/>
              <a:t>thine</a:t>
            </a:r>
            <a:r>
              <a:rPr lang="en-CA" sz="2400" dirty="0" smtClean="0"/>
              <a:t> hand.</a:t>
            </a:r>
            <a:endParaRPr lang="en-CA" sz="2400" b="1" dirty="0" smtClean="0"/>
          </a:p>
          <a:p>
            <a:pPr>
              <a:buNone/>
            </a:pPr>
            <a:endParaRPr lang="en-CA" sz="2400" dirty="0" smtClean="0"/>
          </a:p>
          <a:p>
            <a:pPr>
              <a:buNone/>
            </a:pPr>
            <a:endParaRPr lang="en-CA" sz="2400"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dirty="0" smtClean="0"/>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648200" y="1783437"/>
            <a:ext cx="4038600" cy="4525963"/>
          </a:xfrm>
        </p:spPr>
        <p:txBody>
          <a:bodyPr>
            <a:normAutofit fontScale="92500" lnSpcReduction="20000"/>
          </a:bodyPr>
          <a:lstStyle/>
          <a:p>
            <a:pPr>
              <a:buNone/>
            </a:pPr>
            <a:endParaRPr lang="en-CA" sz="2400" dirty="0" smtClean="0"/>
          </a:p>
          <a:p>
            <a:r>
              <a:rPr lang="en-CA" sz="2400" dirty="0" smtClean="0"/>
              <a:t>The watchman of the Lord had an obligation to warn the people.</a:t>
            </a:r>
          </a:p>
          <a:p>
            <a:r>
              <a:rPr lang="en-CA" sz="2400" dirty="0" smtClean="0"/>
              <a:t>If he didn’t, then their blood would be required of him.</a:t>
            </a:r>
          </a:p>
        </p:txBody>
      </p:sp>
      <p:sp>
        <p:nvSpPr>
          <p:cNvPr id="7" name="TextBox 6"/>
          <p:cNvSpPr txBox="1"/>
          <p:nvPr/>
        </p:nvSpPr>
        <p:spPr>
          <a:xfrm>
            <a:off x="467430" y="6128936"/>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353073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Have Something to Say!</a:t>
            </a:r>
            <a:endParaRPr lang="en-CA" sz="4000" b="1" dirty="0">
              <a:solidFill>
                <a:schemeClr val="accent6">
                  <a:lumMod val="50000"/>
                </a:schemeClr>
              </a:solidFill>
              <a:effectLst>
                <a:outerShdw blurRad="38100" dist="38100" dir="2700000" algn="tl">
                  <a:srgbClr val="000000">
                    <a:alpha val="43137"/>
                  </a:srgbClr>
                </a:outerShdw>
              </a:effectLst>
            </a:endParaRPr>
          </a:p>
        </p:txBody>
      </p:sp>
      <p:pic>
        <p:nvPicPr>
          <p:cNvPr id="7" name="Content Placeholder 6" descr="Scans 4 013.jpg"/>
          <p:cNvPicPr>
            <a:picLocks noGrp="1" noChangeAspect="1"/>
          </p:cNvPicPr>
          <p:nvPr>
            <p:ph sz="half" idx="1"/>
          </p:nvPr>
        </p:nvPicPr>
        <p:blipFill>
          <a:blip r:embed="rId2" cstate="print"/>
          <a:stretch>
            <a:fillRect/>
          </a:stretch>
        </p:blipFill>
        <p:spPr>
          <a:xfrm flipH="1">
            <a:off x="1580503" y="1556740"/>
            <a:ext cx="5975576" cy="3816530"/>
          </a:xfrm>
        </p:spPr>
      </p:pic>
      <p:sp>
        <p:nvSpPr>
          <p:cNvPr id="4" name="TextBox 3"/>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18658"/>
            <a:ext cx="8229600" cy="922052"/>
          </a:xfrm>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Our </a:t>
            </a:r>
            <a:r>
              <a:rPr lang="en-CA" sz="4000" b="1" dirty="0" smtClean="0">
                <a:solidFill>
                  <a:schemeClr val="bg1"/>
                </a:solidFill>
                <a:effectLst>
                  <a:outerShdw blurRad="38100" dist="38100" dir="2700000" algn="tl">
                    <a:srgbClr val="000000">
                      <a:alpha val="43137"/>
                    </a:srgbClr>
                  </a:outerShdw>
                </a:effectLst>
              </a:rPr>
              <a:t>Hope: </a:t>
            </a:r>
            <a:r>
              <a:rPr lang="en-CA" sz="4000" b="1" dirty="0" smtClean="0">
                <a:solidFill>
                  <a:schemeClr val="bg1"/>
                </a:solidFill>
                <a:effectLst>
                  <a:outerShdw blurRad="38100" dist="38100" dir="2700000" algn="tl">
                    <a:srgbClr val="000000">
                      <a:alpha val="43137"/>
                    </a:srgbClr>
                  </a:outerShdw>
                </a:effectLst>
              </a:rPr>
              <a:t>Speak Up!</a:t>
            </a:r>
            <a:endParaRPr lang="en-CA" sz="40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783437"/>
            <a:ext cx="4038600" cy="3733853"/>
          </a:xfrm>
          <a:solidFill>
            <a:schemeClr val="accent2">
              <a:lumMod val="20000"/>
              <a:lumOff val="80000"/>
            </a:schemeClr>
          </a:solidFill>
        </p:spPr>
        <p:txBody>
          <a:bodyPr>
            <a:normAutofit/>
          </a:bodyPr>
          <a:lstStyle/>
          <a:p>
            <a:pPr>
              <a:buNone/>
            </a:pPr>
            <a:r>
              <a:rPr lang="en-CA" sz="1100" b="1" dirty="0" smtClean="0"/>
              <a:t>	</a:t>
            </a:r>
          </a:p>
          <a:p>
            <a:pPr>
              <a:buNone/>
            </a:pPr>
            <a:r>
              <a:rPr lang="en-CA" sz="2600" b="1" dirty="0" smtClean="0"/>
              <a:t>	</a:t>
            </a:r>
            <a:r>
              <a:rPr lang="en-CA" sz="2400" b="1" dirty="0" smtClean="0"/>
              <a:t>1 Peter 3:15</a:t>
            </a:r>
          </a:p>
          <a:p>
            <a:pPr>
              <a:buNone/>
            </a:pPr>
            <a:r>
              <a:rPr lang="en-CA" sz="2400" dirty="0" smtClean="0"/>
              <a:t>	15 But sanctify the Lord God in your hearts: and be ready always to give an answer to every man that </a:t>
            </a:r>
            <a:r>
              <a:rPr lang="en-CA" sz="2400" b="1" dirty="0" err="1" smtClean="0"/>
              <a:t>asketh</a:t>
            </a:r>
            <a:r>
              <a:rPr lang="en-CA" sz="2400" b="1" dirty="0" smtClean="0"/>
              <a:t> you a reason of the hope </a:t>
            </a:r>
            <a:r>
              <a:rPr lang="en-CA" sz="2400" dirty="0" smtClean="0"/>
              <a:t>that is in you with meekness and fear:</a:t>
            </a:r>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dirty="0" smtClean="0"/>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648200" y="1783437"/>
            <a:ext cx="4038600" cy="4525963"/>
          </a:xfrm>
        </p:spPr>
        <p:txBody>
          <a:bodyPr>
            <a:normAutofit/>
          </a:bodyPr>
          <a:lstStyle/>
          <a:p>
            <a:pPr>
              <a:buNone/>
            </a:pPr>
            <a:endParaRPr lang="en-CA" sz="2400" dirty="0" smtClean="0"/>
          </a:p>
          <a:p>
            <a:r>
              <a:rPr lang="en-CA" sz="2400" dirty="0" smtClean="0"/>
              <a:t>Have an answer thought out and ready for the opportunity when it comes.</a:t>
            </a:r>
          </a:p>
        </p:txBody>
      </p:sp>
      <p:sp>
        <p:nvSpPr>
          <p:cNvPr id="7" name="TextBox 6"/>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364503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Bring Them in by the 1000s</a:t>
            </a:r>
            <a:endParaRPr lang="en-CA" sz="4000" b="1" dirty="0">
              <a:solidFill>
                <a:schemeClr val="accent6">
                  <a:lumMod val="50000"/>
                </a:schemeClr>
              </a:solidFill>
              <a:effectLst>
                <a:outerShdw blurRad="38100" dist="38100" dir="2700000" algn="tl">
                  <a:srgbClr val="000000">
                    <a:alpha val="43137"/>
                  </a:srgbClr>
                </a:outerShdw>
              </a:effectLst>
            </a:endParaRPr>
          </a:p>
        </p:txBody>
      </p:sp>
      <p:pic>
        <p:nvPicPr>
          <p:cNvPr id="7" name="Content Placeholder 6" descr="Scans 4 040.jpg"/>
          <p:cNvPicPr>
            <a:picLocks noGrp="1" noChangeAspect="1"/>
          </p:cNvPicPr>
          <p:nvPr>
            <p:ph sz="half" idx="1"/>
          </p:nvPr>
        </p:nvPicPr>
        <p:blipFill>
          <a:blip r:embed="rId2" cstate="print"/>
          <a:stretch>
            <a:fillRect/>
          </a:stretch>
        </p:blipFill>
        <p:spPr>
          <a:xfrm>
            <a:off x="1146410" y="1384693"/>
            <a:ext cx="6851180" cy="4627117"/>
          </a:xfrm>
        </p:spPr>
      </p:pic>
      <p:sp>
        <p:nvSpPr>
          <p:cNvPr id="4" name="TextBox 3"/>
          <p:cNvSpPr txBox="1"/>
          <p:nvPr/>
        </p:nvSpPr>
        <p:spPr>
          <a:xfrm>
            <a:off x="467430" y="6156098"/>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18658"/>
            <a:ext cx="8229600" cy="922052"/>
          </a:xfrm>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The Command to Preach</a:t>
            </a:r>
            <a:endParaRPr lang="en-CA" sz="40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484730"/>
            <a:ext cx="4038600" cy="4608640"/>
          </a:xfrm>
          <a:solidFill>
            <a:schemeClr val="accent2">
              <a:lumMod val="20000"/>
              <a:lumOff val="80000"/>
            </a:schemeClr>
          </a:solidFill>
        </p:spPr>
        <p:txBody>
          <a:bodyPr>
            <a:normAutofit fontScale="85000" lnSpcReduction="10000"/>
          </a:bodyPr>
          <a:lstStyle/>
          <a:p>
            <a:pPr>
              <a:buNone/>
            </a:pPr>
            <a:r>
              <a:rPr lang="en-CA" sz="1100" b="1" dirty="0" smtClean="0"/>
              <a:t>	</a:t>
            </a:r>
          </a:p>
          <a:p>
            <a:pPr>
              <a:buNone/>
            </a:pPr>
            <a:r>
              <a:rPr lang="en-CA" sz="2600" b="1" dirty="0" smtClean="0"/>
              <a:t>	</a:t>
            </a:r>
            <a:r>
              <a:rPr lang="en-CA" sz="2400" b="1" dirty="0" smtClean="0"/>
              <a:t>2 Timothy 4:2-4 KJV</a:t>
            </a:r>
          </a:p>
          <a:p>
            <a:pPr>
              <a:buNone/>
            </a:pPr>
            <a:r>
              <a:rPr lang="en-CA" sz="2400" b="1" dirty="0" smtClean="0"/>
              <a:t>	2</a:t>
            </a:r>
            <a:r>
              <a:rPr lang="en-CA" sz="2400" dirty="0" smtClean="0"/>
              <a:t> </a:t>
            </a:r>
            <a:r>
              <a:rPr lang="en-CA" sz="2400" b="1" dirty="0" smtClean="0"/>
              <a:t>Preach the word; </a:t>
            </a:r>
            <a:r>
              <a:rPr lang="en-CA" sz="2400" dirty="0" smtClean="0"/>
              <a:t>be instant in season, out of season; reprove, rebuke, exhort with all longsuffering and doctrine.</a:t>
            </a:r>
          </a:p>
          <a:p>
            <a:pPr>
              <a:buNone/>
            </a:pPr>
            <a:r>
              <a:rPr lang="en-CA" sz="2400" dirty="0" smtClean="0"/>
              <a:t>	3 For the time will come when they will not endure sound doctrine; but after their own lusts shall they heap to themselves teachers, having itching ears;</a:t>
            </a:r>
          </a:p>
          <a:p>
            <a:pPr>
              <a:buNone/>
            </a:pPr>
            <a:r>
              <a:rPr lang="en-CA" sz="2400" dirty="0" smtClean="0"/>
              <a:t>	4 And they shall turn away their ears from the truth, and shall be turned unto fables.</a:t>
            </a:r>
          </a:p>
          <a:p>
            <a:pPr>
              <a:buNone/>
            </a:pPr>
            <a:endParaRPr lang="en-CA" sz="2400" b="1"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dirty="0" smtClean="0"/>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648200" y="1783437"/>
            <a:ext cx="4038600" cy="4525963"/>
          </a:xfrm>
        </p:spPr>
        <p:txBody>
          <a:bodyPr>
            <a:normAutofit fontScale="85000" lnSpcReduction="10000"/>
          </a:bodyPr>
          <a:lstStyle/>
          <a:p>
            <a:pPr>
              <a:buNone/>
            </a:pPr>
            <a:endParaRPr lang="en-CA" sz="2400" dirty="0" smtClean="0"/>
          </a:p>
          <a:p>
            <a:r>
              <a:rPr lang="en-CA" sz="2400" dirty="0" smtClean="0"/>
              <a:t>This is a command of God for all believers.</a:t>
            </a:r>
          </a:p>
          <a:p>
            <a:r>
              <a:rPr lang="en-CA" sz="2400" dirty="0" smtClean="0"/>
              <a:t>The importance of doing this is heightened by the time when they will not endure sound teaching.</a:t>
            </a:r>
          </a:p>
        </p:txBody>
      </p:sp>
      <p:sp>
        <p:nvSpPr>
          <p:cNvPr id="7" name="TextBox 6"/>
          <p:cNvSpPr txBox="1"/>
          <p:nvPr/>
        </p:nvSpPr>
        <p:spPr>
          <a:xfrm>
            <a:off x="467430" y="6156098"/>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378905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14510"/>
          </a:xfrm>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Special </a:t>
            </a:r>
            <a:r>
              <a:rPr lang="en-CA" sz="4000" b="1" dirty="0" smtClean="0">
                <a:solidFill>
                  <a:schemeClr val="accent6">
                    <a:lumMod val="50000"/>
                  </a:schemeClr>
                </a:solidFill>
                <a:effectLst>
                  <a:outerShdw blurRad="38100" dist="38100" dir="2700000" algn="tl">
                    <a:srgbClr val="000000">
                      <a:alpha val="43137"/>
                    </a:srgbClr>
                  </a:outerShdw>
                </a:effectLst>
              </a:rPr>
              <a:t>Exhibition at </a:t>
            </a:r>
            <a:r>
              <a:rPr lang="en-CA" sz="4000" b="1" dirty="0" smtClean="0">
                <a:solidFill>
                  <a:schemeClr val="accent6">
                    <a:lumMod val="50000"/>
                  </a:schemeClr>
                </a:solidFill>
                <a:effectLst>
                  <a:outerShdw blurRad="38100" dist="38100" dir="2700000" algn="tl">
                    <a:srgbClr val="000000">
                      <a:alpha val="43137"/>
                    </a:srgbClr>
                  </a:outerShdw>
                </a:effectLst>
              </a:rPr>
              <a:t>the CNE</a:t>
            </a:r>
            <a:endParaRPr lang="en-CA" sz="4000" b="1" dirty="0">
              <a:solidFill>
                <a:schemeClr val="accent6">
                  <a:lumMod val="50000"/>
                </a:schemeClr>
              </a:solidFill>
              <a:effectLst>
                <a:outerShdw blurRad="38100" dist="38100" dir="2700000" algn="tl">
                  <a:srgbClr val="000000">
                    <a:alpha val="43137"/>
                  </a:srgbClr>
                </a:outerShdw>
              </a:effectLst>
            </a:endParaRPr>
          </a:p>
        </p:txBody>
      </p:sp>
      <p:pic>
        <p:nvPicPr>
          <p:cNvPr id="6" name="Content Placeholder 5" descr="File0406.jpg"/>
          <p:cNvPicPr>
            <a:picLocks noChangeAspect="1"/>
          </p:cNvPicPr>
          <p:nvPr/>
        </p:nvPicPr>
        <p:blipFill>
          <a:blip r:embed="rId2" cstate="print"/>
          <a:stretch>
            <a:fillRect/>
          </a:stretch>
        </p:blipFill>
        <p:spPr>
          <a:xfrm>
            <a:off x="539440" y="1389148"/>
            <a:ext cx="5480304" cy="3624072"/>
          </a:xfrm>
          <a:prstGeom prst="rect">
            <a:avLst/>
          </a:prstGeom>
        </p:spPr>
      </p:pic>
      <p:pic>
        <p:nvPicPr>
          <p:cNvPr id="5" name="Content Placeholder 4" descr="Scan 5 077.jpg"/>
          <p:cNvPicPr>
            <a:picLocks noGrp="1" noChangeAspect="1"/>
          </p:cNvPicPr>
          <p:nvPr>
            <p:ph sz="half" idx="1"/>
          </p:nvPr>
        </p:nvPicPr>
        <p:blipFill>
          <a:blip r:embed="rId3" cstate="print"/>
          <a:stretch>
            <a:fillRect/>
          </a:stretch>
        </p:blipFill>
        <p:spPr>
          <a:xfrm>
            <a:off x="4860040" y="3402106"/>
            <a:ext cx="3854860" cy="2462267"/>
          </a:xfrm>
        </p:spPr>
      </p:pic>
      <p:sp>
        <p:nvSpPr>
          <p:cNvPr id="7" name="TextBox 6"/>
          <p:cNvSpPr txBox="1"/>
          <p:nvPr/>
        </p:nvSpPr>
        <p:spPr>
          <a:xfrm>
            <a:off x="467430" y="6084088"/>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22052"/>
          </a:xfrm>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Preach the Word!</a:t>
            </a:r>
            <a:endParaRPr lang="en-CA" sz="40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484730"/>
            <a:ext cx="8229600" cy="4320600"/>
          </a:xfrm>
          <a:solidFill>
            <a:schemeClr val="accent2">
              <a:lumMod val="20000"/>
              <a:lumOff val="80000"/>
            </a:schemeClr>
          </a:solidFill>
        </p:spPr>
        <p:txBody>
          <a:bodyPr>
            <a:normAutofit/>
          </a:bodyPr>
          <a:lstStyle/>
          <a:p>
            <a:pPr>
              <a:buNone/>
            </a:pPr>
            <a:r>
              <a:rPr lang="en-CA" sz="1100" b="1" dirty="0" smtClean="0"/>
              <a:t>	</a:t>
            </a:r>
          </a:p>
          <a:p>
            <a:pPr>
              <a:buNone/>
            </a:pPr>
            <a:r>
              <a:rPr lang="en-CA" sz="2600" b="1" dirty="0" smtClean="0"/>
              <a:t>	</a:t>
            </a:r>
            <a:r>
              <a:rPr lang="en-CA" sz="2400" b="1" dirty="0" smtClean="0"/>
              <a:t>2 Timothy 4:2 AMP</a:t>
            </a:r>
          </a:p>
          <a:p>
            <a:pPr>
              <a:buNone/>
            </a:pPr>
            <a:r>
              <a:rPr lang="en-CA" sz="2400" b="1" dirty="0" smtClean="0"/>
              <a:t>	</a:t>
            </a:r>
            <a:r>
              <a:rPr lang="en-CA" sz="2400" dirty="0" smtClean="0"/>
              <a:t>2 Herald and preach the word!  Keep your sense of urgency (stand by, be at hand and ready whether the opportunity seems to be </a:t>
            </a:r>
            <a:r>
              <a:rPr lang="en-CA" sz="2400" b="1" dirty="0" smtClean="0"/>
              <a:t>favourable or unfavourable</a:t>
            </a:r>
            <a:r>
              <a:rPr lang="en-CA" sz="2400" dirty="0" smtClean="0"/>
              <a:t>, whether it is </a:t>
            </a:r>
            <a:r>
              <a:rPr lang="en-CA" sz="2400" b="1" dirty="0" smtClean="0"/>
              <a:t>convenient or inconvenient</a:t>
            </a:r>
            <a:r>
              <a:rPr lang="en-CA" sz="2400" dirty="0" smtClean="0"/>
              <a:t>, whether it be </a:t>
            </a:r>
            <a:r>
              <a:rPr lang="en-CA" sz="2400" b="1" dirty="0" smtClean="0"/>
              <a:t>welcome or unwelcome</a:t>
            </a:r>
            <a:r>
              <a:rPr lang="en-CA" sz="2400" dirty="0" smtClean="0"/>
              <a:t>), you as preacher of the Word are to show people in what way their lives are wrong and convince them, rebuking and correcting, warning and urging and encouraging them being unflagging and inexhaustible in patience and teaching.</a:t>
            </a:r>
          </a:p>
          <a:p>
            <a:pPr>
              <a:buNone/>
            </a:pPr>
            <a:endParaRPr lang="en-CA" sz="2400" b="1"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dirty="0" smtClean="0"/>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TextBox 5"/>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062"/>
          </a:xfrm>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Tell the World – Anywhere!</a:t>
            </a:r>
            <a:endParaRPr lang="en-CA" sz="4000" b="1" dirty="0">
              <a:solidFill>
                <a:schemeClr val="accent6">
                  <a:lumMod val="50000"/>
                </a:schemeClr>
              </a:solidFill>
              <a:effectLst>
                <a:outerShdw blurRad="38100" dist="38100" dir="2700000" algn="tl">
                  <a:srgbClr val="000000">
                    <a:alpha val="43137"/>
                  </a:srgbClr>
                </a:outerShdw>
              </a:effectLst>
            </a:endParaRPr>
          </a:p>
        </p:txBody>
      </p:sp>
      <p:pic>
        <p:nvPicPr>
          <p:cNvPr id="7" name="Content Placeholder 6" descr="Scans 4 003.jpg"/>
          <p:cNvPicPr>
            <a:picLocks noGrp="1" noChangeAspect="1"/>
          </p:cNvPicPr>
          <p:nvPr>
            <p:ph sz="half" idx="1"/>
          </p:nvPr>
        </p:nvPicPr>
        <p:blipFill>
          <a:blip r:embed="rId2" cstate="print"/>
          <a:stretch>
            <a:fillRect/>
          </a:stretch>
        </p:blipFill>
        <p:spPr>
          <a:xfrm>
            <a:off x="3126660" y="1279128"/>
            <a:ext cx="2890679" cy="4525963"/>
          </a:xfrm>
        </p:spPr>
      </p:pic>
      <p:sp>
        <p:nvSpPr>
          <p:cNvPr id="4" name="TextBox 3"/>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accent2"/>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Are we driven by fear or ‘power’?</a:t>
            </a:r>
            <a:endParaRPr lang="en-CA" sz="36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2343005"/>
            <a:ext cx="4038600" cy="2293653"/>
          </a:xfrm>
          <a:solidFill>
            <a:schemeClr val="accent2">
              <a:lumMod val="20000"/>
              <a:lumOff val="80000"/>
            </a:schemeClr>
          </a:solidFill>
        </p:spPr>
        <p:txBody>
          <a:bodyPr>
            <a:normAutofit fontScale="92500" lnSpcReduction="10000"/>
          </a:bodyPr>
          <a:lstStyle/>
          <a:p>
            <a:pPr>
              <a:buNone/>
            </a:pPr>
            <a:r>
              <a:rPr lang="en-CA" sz="1200" b="1" dirty="0" smtClean="0"/>
              <a:t>	</a:t>
            </a:r>
          </a:p>
          <a:p>
            <a:pPr>
              <a:buNone/>
            </a:pPr>
            <a:r>
              <a:rPr lang="en-CA" sz="1200" b="1" dirty="0" smtClean="0"/>
              <a:t>	</a:t>
            </a:r>
            <a:r>
              <a:rPr lang="en-CA" sz="2600" b="1" dirty="0" smtClean="0"/>
              <a:t>2 Timothy 1:7</a:t>
            </a:r>
          </a:p>
          <a:p>
            <a:r>
              <a:rPr lang="en-CA" sz="2600" dirty="0" smtClean="0"/>
              <a:t>7</a:t>
            </a:r>
            <a:r>
              <a:rPr lang="en-CA" sz="2600" b="1" dirty="0" smtClean="0"/>
              <a:t> </a:t>
            </a:r>
            <a:r>
              <a:rPr lang="en-CA" sz="2600" dirty="0" smtClean="0"/>
              <a:t>For God hath not given us the spirit of </a:t>
            </a:r>
            <a:r>
              <a:rPr lang="en-CA" sz="2600" b="1" dirty="0" smtClean="0"/>
              <a:t>fear;</a:t>
            </a:r>
            <a:r>
              <a:rPr lang="en-CA" sz="2600" dirty="0" smtClean="0"/>
              <a:t> but of </a:t>
            </a:r>
            <a:r>
              <a:rPr lang="en-CA" sz="2600" b="1" dirty="0" smtClean="0"/>
              <a:t>power,</a:t>
            </a:r>
            <a:r>
              <a:rPr lang="en-CA" sz="2600" dirty="0" smtClean="0"/>
              <a:t> and of love, and of a sound mind.</a:t>
            </a:r>
          </a:p>
          <a:p>
            <a:pPr>
              <a:buNone/>
            </a:pPr>
            <a:endParaRPr lang="en-CA" sz="2600" b="1" dirty="0" smtClean="0"/>
          </a:p>
          <a:p>
            <a:pPr>
              <a:buNone/>
            </a:pPr>
            <a:endParaRPr lang="en-CA" sz="2600" dirty="0" smtClean="0"/>
          </a:p>
          <a:p>
            <a:pPr>
              <a:buNone/>
            </a:pPr>
            <a:endParaRPr lang="en-CA" sz="2600" dirty="0" smtClean="0"/>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648200" y="2227188"/>
            <a:ext cx="4038600" cy="3589833"/>
          </a:xfrm>
        </p:spPr>
        <p:txBody>
          <a:bodyPr>
            <a:normAutofit fontScale="92500" lnSpcReduction="10000"/>
          </a:bodyPr>
          <a:lstStyle/>
          <a:p>
            <a:r>
              <a:rPr lang="en-CA" sz="2400" b="1" dirty="0" smtClean="0"/>
              <a:t>Fear</a:t>
            </a:r>
            <a:r>
              <a:rPr lang="en-CA" sz="2400" dirty="0" smtClean="0"/>
              <a:t> NT:1167 </a:t>
            </a:r>
            <a:r>
              <a:rPr lang="en-CA" sz="2400" dirty="0" err="1" smtClean="0"/>
              <a:t>deilia</a:t>
            </a:r>
            <a:r>
              <a:rPr lang="en-CA" sz="2400" dirty="0" smtClean="0"/>
              <a:t> (</a:t>
            </a:r>
            <a:r>
              <a:rPr lang="en-CA" sz="2400" dirty="0" err="1" smtClean="0"/>
              <a:t>di</a:t>
            </a:r>
            <a:r>
              <a:rPr lang="en-CA" sz="2400" dirty="0" smtClean="0"/>
              <a:t>-lee'-ah); from NT:1169; timidity:</a:t>
            </a:r>
          </a:p>
          <a:p>
            <a:r>
              <a:rPr lang="en-CA" sz="2400" dirty="0" smtClean="0"/>
              <a:t>KJV – fear</a:t>
            </a:r>
          </a:p>
          <a:p>
            <a:endParaRPr lang="en-CA" sz="1100" dirty="0" smtClean="0"/>
          </a:p>
          <a:p>
            <a:r>
              <a:rPr lang="en-CA" sz="2400" b="1" dirty="0" smtClean="0"/>
              <a:t>Power</a:t>
            </a:r>
            <a:r>
              <a:rPr lang="en-CA" sz="2400" dirty="0" smtClean="0"/>
              <a:t>  NT:1411  </a:t>
            </a:r>
            <a:r>
              <a:rPr lang="en-CA" sz="2400" dirty="0" err="1" smtClean="0"/>
              <a:t>dunamis</a:t>
            </a:r>
            <a:r>
              <a:rPr lang="en-CA" sz="2400" dirty="0" smtClean="0"/>
              <a:t> (doo'-</a:t>
            </a:r>
            <a:r>
              <a:rPr lang="en-CA" sz="2400" dirty="0" err="1" smtClean="0"/>
              <a:t>nam</a:t>
            </a:r>
            <a:r>
              <a:rPr lang="en-CA" sz="2400" dirty="0" smtClean="0"/>
              <a:t>-is); from NT:1410; force (literally or figuratively); specially, miraculous power (usually by implication, a miracle itself):</a:t>
            </a:r>
          </a:p>
          <a:p>
            <a:pPr>
              <a:buNone/>
            </a:pPr>
            <a:endParaRPr lang="en-CA" sz="2400" dirty="0" smtClean="0"/>
          </a:p>
          <a:p>
            <a:endParaRPr lang="en-CA" sz="2400" dirty="0" smtClean="0"/>
          </a:p>
        </p:txBody>
      </p:sp>
      <p:sp>
        <p:nvSpPr>
          <p:cNvPr id="7" name="TextBox 6"/>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551729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052"/>
          </a:xfrm>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Answer Their Questions!</a:t>
            </a:r>
            <a:endParaRPr lang="en-CA" sz="4000" b="1" dirty="0">
              <a:solidFill>
                <a:schemeClr val="accent6">
                  <a:lumMod val="50000"/>
                </a:schemeClr>
              </a:solidFill>
              <a:effectLst>
                <a:outerShdw blurRad="38100" dist="38100" dir="2700000" algn="tl">
                  <a:srgbClr val="000000">
                    <a:alpha val="43137"/>
                  </a:srgbClr>
                </a:outerShdw>
              </a:effectLst>
            </a:endParaRPr>
          </a:p>
        </p:txBody>
      </p:sp>
      <p:sp>
        <p:nvSpPr>
          <p:cNvPr id="4" name="TextBox 3"/>
          <p:cNvSpPr txBox="1"/>
          <p:nvPr/>
        </p:nvSpPr>
        <p:spPr>
          <a:xfrm>
            <a:off x="467430" y="6084088"/>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pic>
        <p:nvPicPr>
          <p:cNvPr id="7" name="Content Placeholder 4" descr="File0341.jpg"/>
          <p:cNvPicPr>
            <a:picLocks noGrp="1" noChangeAspect="1"/>
          </p:cNvPicPr>
          <p:nvPr>
            <p:ph sz="half" idx="1"/>
          </p:nvPr>
        </p:nvPicPr>
        <p:blipFill>
          <a:blip r:embed="rId2" cstate="print"/>
          <a:stretch>
            <a:fillRect/>
          </a:stretch>
        </p:blipFill>
        <p:spPr>
          <a:xfrm>
            <a:off x="859769" y="1268700"/>
            <a:ext cx="7424461" cy="4742326"/>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22052"/>
          </a:xfrm>
          <a:solidFill>
            <a:schemeClr val="accent2"/>
          </a:solidFill>
        </p:spPr>
        <p:txBody>
          <a:bodyPr>
            <a:normAutofit/>
          </a:bodyPr>
          <a:lstStyle/>
          <a:p>
            <a:r>
              <a:rPr lang="en-CA" sz="3600" dirty="0" smtClean="0">
                <a:solidFill>
                  <a:schemeClr val="bg1"/>
                </a:solidFill>
                <a:effectLst>
                  <a:outerShdw blurRad="38100" dist="38100" dir="2700000" algn="tl">
                    <a:srgbClr val="000000">
                      <a:alpha val="43137"/>
                    </a:srgbClr>
                  </a:outerShdw>
                </a:effectLst>
              </a:rPr>
              <a:t>Our Tongues get us into Big Trouble</a:t>
            </a:r>
            <a:endParaRPr lang="en-CA" sz="3600"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84730"/>
            <a:ext cx="8229600" cy="4277140"/>
          </a:xfrm>
          <a:solidFill>
            <a:schemeClr val="accent2">
              <a:lumMod val="20000"/>
              <a:lumOff val="80000"/>
            </a:schemeClr>
          </a:solidFill>
        </p:spPr>
        <p:txBody>
          <a:bodyPr>
            <a:normAutofit fontScale="92500" lnSpcReduction="20000"/>
          </a:bodyPr>
          <a:lstStyle/>
          <a:p>
            <a:pPr>
              <a:buNone/>
            </a:pPr>
            <a:endParaRPr lang="en-CA" sz="1500" dirty="0" smtClean="0"/>
          </a:p>
          <a:p>
            <a:pPr>
              <a:buNone/>
            </a:pPr>
            <a:r>
              <a:rPr lang="en-CA" sz="1500" b="1" dirty="0" smtClean="0"/>
              <a:t>	</a:t>
            </a:r>
            <a:r>
              <a:rPr lang="en-CA" sz="2800" b="1" dirty="0" smtClean="0"/>
              <a:t>James 3:5-8</a:t>
            </a:r>
            <a:endParaRPr lang="en-CA" sz="2400" b="1" dirty="0" smtClean="0"/>
          </a:p>
          <a:p>
            <a:pPr>
              <a:buNone/>
            </a:pPr>
            <a:r>
              <a:rPr lang="en-CA" sz="2400" dirty="0" smtClean="0"/>
              <a:t>	5 Even so the </a:t>
            </a:r>
            <a:r>
              <a:rPr lang="en-CA" sz="2400" b="1" dirty="0" smtClean="0"/>
              <a:t>tongue is a little member,</a:t>
            </a:r>
            <a:r>
              <a:rPr lang="en-CA" sz="2400" dirty="0" smtClean="0"/>
              <a:t> and </a:t>
            </a:r>
            <a:r>
              <a:rPr lang="en-CA" sz="2400" dirty="0" err="1" smtClean="0"/>
              <a:t>boasteth</a:t>
            </a:r>
            <a:r>
              <a:rPr lang="en-CA" sz="2400" dirty="0" smtClean="0"/>
              <a:t> great things. Behold, how great a matter a little fire </a:t>
            </a:r>
            <a:r>
              <a:rPr lang="en-CA" sz="2400" dirty="0" err="1" smtClean="0"/>
              <a:t>kindleth</a:t>
            </a:r>
            <a:r>
              <a:rPr lang="en-CA" sz="2400" dirty="0" smtClean="0"/>
              <a:t>!</a:t>
            </a:r>
          </a:p>
          <a:p>
            <a:pPr>
              <a:buNone/>
            </a:pPr>
            <a:r>
              <a:rPr lang="en-CA" sz="2400" dirty="0" smtClean="0"/>
              <a:t>	6 And </a:t>
            </a:r>
            <a:r>
              <a:rPr lang="en-CA" sz="2400" b="1" dirty="0" smtClean="0"/>
              <a:t>the tongue is a fire</a:t>
            </a:r>
            <a:r>
              <a:rPr lang="en-CA" sz="2400" dirty="0" smtClean="0"/>
              <a:t>, a world of iniquity: so is the tongue among our members, that it </a:t>
            </a:r>
            <a:r>
              <a:rPr lang="en-CA" sz="2400" dirty="0" err="1" smtClean="0"/>
              <a:t>defileth</a:t>
            </a:r>
            <a:r>
              <a:rPr lang="en-CA" sz="2400" dirty="0" smtClean="0"/>
              <a:t> the whole body, and </a:t>
            </a:r>
            <a:r>
              <a:rPr lang="en-CA" sz="2400" dirty="0" err="1" smtClean="0"/>
              <a:t>setteth</a:t>
            </a:r>
            <a:r>
              <a:rPr lang="en-CA" sz="2400" dirty="0" smtClean="0"/>
              <a:t> on fire the course of nature; and it is set on fire of hell.</a:t>
            </a:r>
          </a:p>
          <a:p>
            <a:pPr>
              <a:buNone/>
            </a:pPr>
            <a:r>
              <a:rPr lang="en-CA" sz="2400" dirty="0" smtClean="0"/>
              <a:t>	7 For every kind of beasts, and of birds, and of serpents, and of things in the sea, is tamed, and hath been tamed of mankind:</a:t>
            </a:r>
          </a:p>
          <a:p>
            <a:pPr>
              <a:buNone/>
            </a:pPr>
            <a:r>
              <a:rPr lang="en-CA" sz="2400" dirty="0" smtClean="0"/>
              <a:t>	8 But </a:t>
            </a:r>
            <a:r>
              <a:rPr lang="en-CA" sz="2400" b="1" dirty="0" smtClean="0"/>
              <a:t>the tongue can no man tame;</a:t>
            </a:r>
            <a:r>
              <a:rPr lang="en-CA" sz="2400" dirty="0" smtClean="0"/>
              <a:t> it is an unruly evil, full of deadly poison.</a:t>
            </a:r>
            <a:endParaRPr lang="en-CA" sz="1500" dirty="0" smtClean="0"/>
          </a:p>
          <a:p>
            <a:pPr>
              <a:buNone/>
            </a:pPr>
            <a:endParaRPr lang="en-CA" sz="1500" dirty="0" smtClean="0"/>
          </a:p>
        </p:txBody>
      </p:sp>
      <p:sp>
        <p:nvSpPr>
          <p:cNvPr id="5" name="TextBox 4"/>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accent2"/>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Are we involved or ashamed?</a:t>
            </a:r>
            <a:endParaRPr lang="en-CA" sz="36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2192877"/>
            <a:ext cx="4038600" cy="3301793"/>
          </a:xfrm>
          <a:solidFill>
            <a:schemeClr val="accent2">
              <a:lumMod val="20000"/>
              <a:lumOff val="80000"/>
            </a:schemeClr>
          </a:solidFill>
        </p:spPr>
        <p:txBody>
          <a:bodyPr>
            <a:normAutofit fontScale="92500" lnSpcReduction="20000"/>
          </a:bodyPr>
          <a:lstStyle/>
          <a:p>
            <a:pPr>
              <a:buNone/>
            </a:pPr>
            <a:r>
              <a:rPr lang="en-CA" sz="800" b="1" dirty="0" smtClean="0"/>
              <a:t>	</a:t>
            </a:r>
          </a:p>
          <a:p>
            <a:pPr>
              <a:buNone/>
            </a:pPr>
            <a:r>
              <a:rPr lang="en-CA" sz="600" b="1" dirty="0" smtClean="0"/>
              <a:t>	</a:t>
            </a:r>
          </a:p>
          <a:p>
            <a:pPr>
              <a:buNone/>
            </a:pPr>
            <a:r>
              <a:rPr lang="en-CA" sz="2600" b="1" dirty="0" smtClean="0"/>
              <a:t>	2 Timothy 1:8</a:t>
            </a:r>
          </a:p>
          <a:p>
            <a:r>
              <a:rPr lang="en-CA" sz="2600" dirty="0" smtClean="0"/>
              <a:t>18 Be not thou therefore </a:t>
            </a:r>
            <a:r>
              <a:rPr lang="en-CA" sz="2600" b="1" dirty="0" smtClean="0"/>
              <a:t>ashamed</a:t>
            </a:r>
            <a:r>
              <a:rPr lang="en-CA" sz="2600" dirty="0" smtClean="0"/>
              <a:t> of the testimony of our Lord, nor of me his prisoner: but be thou </a:t>
            </a:r>
            <a:r>
              <a:rPr lang="en-CA" sz="2600" b="1" dirty="0" smtClean="0"/>
              <a:t>partaker</a:t>
            </a:r>
            <a:r>
              <a:rPr lang="en-CA" sz="2600" dirty="0" smtClean="0"/>
              <a:t> of the afflictions of the gospel according to the power of God;</a:t>
            </a:r>
          </a:p>
          <a:p>
            <a:pPr>
              <a:buNone/>
            </a:pPr>
            <a:endParaRPr lang="en-CA" sz="2600" b="1" dirty="0" smtClean="0"/>
          </a:p>
          <a:p>
            <a:pPr>
              <a:buNone/>
            </a:pPr>
            <a:endParaRPr lang="en-CA" sz="2600" dirty="0" smtClean="0"/>
          </a:p>
          <a:p>
            <a:pPr>
              <a:buNone/>
            </a:pPr>
            <a:endParaRPr lang="en-CA" sz="2600" dirty="0" smtClean="0"/>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648200" y="1783437"/>
            <a:ext cx="4038600" cy="4525963"/>
          </a:xfrm>
        </p:spPr>
        <p:txBody>
          <a:bodyPr>
            <a:normAutofit fontScale="92500" lnSpcReduction="20000"/>
          </a:bodyPr>
          <a:lstStyle/>
          <a:p>
            <a:r>
              <a:rPr lang="en-CA" sz="2400" b="1" dirty="0" smtClean="0"/>
              <a:t>Ashamed </a:t>
            </a:r>
            <a:r>
              <a:rPr lang="en-CA" sz="2400" dirty="0" smtClean="0"/>
              <a:t>NT:1870 </a:t>
            </a:r>
            <a:r>
              <a:rPr lang="en-CA" sz="2400" dirty="0" err="1" smtClean="0"/>
              <a:t>epaischunomai</a:t>
            </a:r>
            <a:r>
              <a:rPr lang="en-CA" sz="2400" dirty="0" smtClean="0"/>
              <a:t> (</a:t>
            </a:r>
            <a:r>
              <a:rPr lang="en-CA" sz="2400" dirty="0" err="1" smtClean="0"/>
              <a:t>ep-ahee-skhoo</a:t>
            </a:r>
            <a:r>
              <a:rPr lang="en-CA" sz="2400" dirty="0" smtClean="0"/>
              <a:t>'-nom-</a:t>
            </a:r>
            <a:r>
              <a:rPr lang="en-CA" sz="2400" dirty="0" err="1" smtClean="0"/>
              <a:t>ahee</a:t>
            </a:r>
            <a:r>
              <a:rPr lang="en-CA" sz="2400" dirty="0" smtClean="0"/>
              <a:t>); from NT:1909 and NT:153; to feel shame for something:</a:t>
            </a:r>
          </a:p>
          <a:p>
            <a:r>
              <a:rPr lang="en-CA" sz="2400" dirty="0" smtClean="0"/>
              <a:t>KJV - be ashamed.</a:t>
            </a:r>
          </a:p>
          <a:p>
            <a:endParaRPr lang="en-CA" sz="2400" dirty="0" smtClean="0"/>
          </a:p>
          <a:p>
            <a:r>
              <a:rPr lang="en-CA" sz="2400" b="1" dirty="0" smtClean="0"/>
              <a:t>Partaker</a:t>
            </a:r>
            <a:r>
              <a:rPr lang="en-CA" sz="2400" dirty="0" smtClean="0"/>
              <a:t> NT:4777 </a:t>
            </a:r>
            <a:r>
              <a:rPr lang="en-CA" sz="2400" dirty="0" err="1" smtClean="0"/>
              <a:t>kakopatheo</a:t>
            </a:r>
            <a:r>
              <a:rPr lang="en-CA" sz="2400" dirty="0" smtClean="0"/>
              <a:t> (</a:t>
            </a:r>
            <a:r>
              <a:rPr lang="en-CA" sz="2400" dirty="0" err="1" smtClean="0"/>
              <a:t>soong</a:t>
            </a:r>
            <a:r>
              <a:rPr lang="en-CA" sz="2400" dirty="0" smtClean="0"/>
              <a:t>-</a:t>
            </a:r>
            <a:r>
              <a:rPr lang="en-CA" sz="2400" dirty="0" err="1" smtClean="0"/>
              <a:t>kak</a:t>
            </a:r>
            <a:r>
              <a:rPr lang="en-CA" sz="2400" dirty="0" smtClean="0"/>
              <a:t>-op-</a:t>
            </a:r>
            <a:r>
              <a:rPr lang="en-CA" sz="2400" dirty="0" err="1" smtClean="0"/>
              <a:t>ath</a:t>
            </a:r>
            <a:r>
              <a:rPr lang="en-CA" sz="2400" dirty="0" smtClean="0"/>
              <a:t>-eh'-o); from NT:4862 and NT:2553; to suffer hardship in company with:</a:t>
            </a:r>
          </a:p>
          <a:p>
            <a:r>
              <a:rPr lang="en-CA" sz="2400" dirty="0" smtClean="0"/>
              <a:t>KJV - be partaker of afflictions.</a:t>
            </a:r>
          </a:p>
          <a:p>
            <a:endParaRPr lang="en-CA" sz="2400" dirty="0" smtClean="0"/>
          </a:p>
          <a:p>
            <a:endParaRPr lang="en-CA" sz="2400" dirty="0" smtClean="0"/>
          </a:p>
        </p:txBody>
      </p:sp>
      <p:sp>
        <p:nvSpPr>
          <p:cNvPr id="7" name="TextBox 6"/>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576304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062"/>
          </a:xfrm>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Main Street Advertisement</a:t>
            </a:r>
            <a:endParaRPr lang="en-CA" sz="4000" b="1" dirty="0">
              <a:solidFill>
                <a:schemeClr val="accent6">
                  <a:lumMod val="50000"/>
                </a:schemeClr>
              </a:solidFill>
              <a:effectLst>
                <a:outerShdw blurRad="38100" dist="38100" dir="2700000" algn="tl">
                  <a:srgbClr val="000000">
                    <a:alpha val="43137"/>
                  </a:srgbClr>
                </a:outerShdw>
              </a:effectLst>
            </a:endParaRPr>
          </a:p>
        </p:txBody>
      </p:sp>
      <p:sp>
        <p:nvSpPr>
          <p:cNvPr id="4" name="TextBox 3"/>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648618" y="1384387"/>
            <a:ext cx="5832810" cy="4374608"/>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850042"/>
          </a:xfrm>
          <a:solidFill>
            <a:schemeClr val="accent2"/>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A Time to Speak: Bible Prophecy!</a:t>
            </a:r>
            <a:endParaRPr lang="en-CA" sz="36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533400" y="1268700"/>
            <a:ext cx="4038600" cy="4752660"/>
          </a:xfrm>
          <a:solidFill>
            <a:schemeClr val="accent2">
              <a:lumMod val="20000"/>
              <a:lumOff val="80000"/>
            </a:schemeClr>
          </a:solidFill>
        </p:spPr>
        <p:txBody>
          <a:bodyPr>
            <a:normAutofit fontScale="77500" lnSpcReduction="20000"/>
          </a:bodyPr>
          <a:lstStyle/>
          <a:p>
            <a:pPr>
              <a:buNone/>
            </a:pPr>
            <a:endParaRPr lang="en-CA" sz="1500" b="1" dirty="0" smtClean="0"/>
          </a:p>
          <a:p>
            <a:pPr>
              <a:buNone/>
            </a:pPr>
            <a:r>
              <a:rPr lang="en-CA" b="1" dirty="0" smtClean="0"/>
              <a:t>	Joel 3:1-2</a:t>
            </a:r>
          </a:p>
          <a:p>
            <a:pPr>
              <a:buNone/>
            </a:pPr>
            <a:r>
              <a:rPr lang="en-CA" b="1" dirty="0" smtClean="0"/>
              <a:t>	</a:t>
            </a:r>
            <a:r>
              <a:rPr lang="en-CA" dirty="0" smtClean="0"/>
              <a:t>1 For, behold, in those days, and in that time, when I shall bring again the captivity of Judah and Jerusalem,</a:t>
            </a:r>
          </a:p>
          <a:p>
            <a:pPr>
              <a:buNone/>
            </a:pPr>
            <a:r>
              <a:rPr lang="en-CA" dirty="0" smtClean="0"/>
              <a:t>	2 </a:t>
            </a:r>
            <a:r>
              <a:rPr lang="en-CA" b="1" dirty="0" smtClean="0"/>
              <a:t>I will also gather all nations, and will bring them down into the valley of Jehoshaphat, </a:t>
            </a:r>
            <a:r>
              <a:rPr lang="en-CA" dirty="0" smtClean="0"/>
              <a:t>and will plead with them there for my people and for my heritage Israel, whom they have scattered among the nations, and parted my land.</a:t>
            </a:r>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648200" y="1855447"/>
            <a:ext cx="4038600" cy="4525963"/>
          </a:xfrm>
        </p:spPr>
        <p:txBody>
          <a:bodyPr>
            <a:normAutofit fontScale="77500" lnSpcReduction="20000"/>
          </a:bodyPr>
          <a:lstStyle/>
          <a:p>
            <a:r>
              <a:rPr lang="en-CA" dirty="0" smtClean="0"/>
              <a:t>The situation in Syria, Egypt, Israel, Russia, the EU, etc. is so very similar to what our Bible tells us to watch for at the time of the end.</a:t>
            </a:r>
            <a:endParaRPr lang="en-CA" dirty="0"/>
          </a:p>
        </p:txBody>
      </p:sp>
      <p:sp>
        <p:nvSpPr>
          <p:cNvPr id="7" name="TextBox 6"/>
          <p:cNvSpPr txBox="1"/>
          <p:nvPr/>
        </p:nvSpPr>
        <p:spPr>
          <a:xfrm>
            <a:off x="467430" y="6156098"/>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328498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Take Advantage of the Times!</a:t>
            </a:r>
            <a:endParaRPr lang="en-CA" sz="4000" b="1" dirty="0">
              <a:solidFill>
                <a:schemeClr val="accent6">
                  <a:lumMod val="50000"/>
                </a:schemeClr>
              </a:solidFill>
              <a:effectLst>
                <a:outerShdw blurRad="38100" dist="38100" dir="2700000" algn="tl">
                  <a:srgbClr val="000000">
                    <a:alpha val="43137"/>
                  </a:srgbClr>
                </a:outerShdw>
              </a:effectLst>
            </a:endParaRPr>
          </a:p>
        </p:txBody>
      </p:sp>
      <p:pic>
        <p:nvPicPr>
          <p:cNvPr id="8" name="Content Placeholder 7" descr="Scans 4 028.jpg"/>
          <p:cNvPicPr>
            <a:picLocks noGrp="1" noChangeAspect="1"/>
          </p:cNvPicPr>
          <p:nvPr>
            <p:ph sz="half" idx="2"/>
          </p:nvPr>
        </p:nvPicPr>
        <p:blipFill>
          <a:blip r:embed="rId2" cstate="print"/>
          <a:stretch>
            <a:fillRect/>
          </a:stretch>
        </p:blipFill>
        <p:spPr>
          <a:xfrm flipH="1">
            <a:off x="4648200" y="2276840"/>
            <a:ext cx="4038600" cy="2579406"/>
          </a:xfrm>
        </p:spPr>
      </p:pic>
      <p:pic>
        <p:nvPicPr>
          <p:cNvPr id="6" name="Content Placeholder 5" descr="Scans 4 031.jpg"/>
          <p:cNvPicPr>
            <a:picLocks noGrp="1" noChangeAspect="1"/>
          </p:cNvPicPr>
          <p:nvPr>
            <p:ph sz="half" idx="1"/>
          </p:nvPr>
        </p:nvPicPr>
        <p:blipFill>
          <a:blip r:embed="rId3" cstate="print"/>
          <a:stretch>
            <a:fillRect/>
          </a:stretch>
        </p:blipFill>
        <p:spPr>
          <a:xfrm flipH="1">
            <a:off x="457200" y="2276840"/>
            <a:ext cx="4038600" cy="2579406"/>
          </a:xfrm>
        </p:spPr>
      </p:pic>
      <p:sp>
        <p:nvSpPr>
          <p:cNvPr id="9" name="TextBox 8"/>
          <p:cNvSpPr txBox="1"/>
          <p:nvPr/>
        </p:nvSpPr>
        <p:spPr>
          <a:xfrm>
            <a:off x="2798644" y="5378923"/>
            <a:ext cx="3528490" cy="369332"/>
          </a:xfrm>
          <a:prstGeom prst="rect">
            <a:avLst/>
          </a:prstGeom>
          <a:noFill/>
        </p:spPr>
        <p:txBody>
          <a:bodyPr wrap="square" rtlCol="0">
            <a:spAutoFit/>
          </a:bodyPr>
          <a:lstStyle/>
          <a:p>
            <a:pPr algn="ctr"/>
            <a:r>
              <a:rPr lang="en-CA" b="1" dirty="0" smtClean="0">
                <a:solidFill>
                  <a:schemeClr val="accent6">
                    <a:lumMod val="50000"/>
                  </a:schemeClr>
                </a:solidFill>
                <a:effectLst>
                  <a:outerShdw blurRad="38100" dist="38100" dir="2700000" algn="tl">
                    <a:srgbClr val="000000">
                      <a:alpha val="43137"/>
                    </a:srgbClr>
                  </a:outerShdw>
                </a:effectLst>
              </a:rPr>
              <a:t>Early June, 1967</a:t>
            </a:r>
            <a:endParaRPr lang="en-CA" b="1" dirty="0">
              <a:solidFill>
                <a:schemeClr val="accent6">
                  <a:lumMod val="50000"/>
                </a:schemeClr>
              </a:solidFill>
              <a:effectLst>
                <a:outerShdw blurRad="38100" dist="38100" dir="2700000" algn="tl">
                  <a:srgbClr val="000000">
                    <a:alpha val="43137"/>
                  </a:srgbClr>
                </a:outerShdw>
              </a:effectLst>
            </a:endParaRPr>
          </a:p>
        </p:txBody>
      </p:sp>
      <p:sp>
        <p:nvSpPr>
          <p:cNvPr id="7" name="TextBox 6"/>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22052"/>
          </a:xfrm>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Like </a:t>
            </a:r>
            <a:r>
              <a:rPr lang="en-CA" sz="4000" b="1" dirty="0" err="1" smtClean="0">
                <a:solidFill>
                  <a:schemeClr val="bg1"/>
                </a:solidFill>
                <a:effectLst>
                  <a:outerShdw blurRad="38100" dist="38100" dir="2700000" algn="tl">
                    <a:srgbClr val="000000">
                      <a:alpha val="43137"/>
                    </a:srgbClr>
                  </a:outerShdw>
                </a:effectLst>
              </a:rPr>
              <a:t>Onesiphorus</a:t>
            </a:r>
            <a:r>
              <a:rPr lang="en-CA" sz="4000" b="1" dirty="0" smtClean="0">
                <a:solidFill>
                  <a:schemeClr val="bg1"/>
                </a:solidFill>
                <a:effectLst>
                  <a:outerShdw blurRad="38100" dist="38100" dir="2700000" algn="tl">
                    <a:srgbClr val="000000">
                      <a:alpha val="43137"/>
                    </a:srgbClr>
                  </a:outerShdw>
                </a:effectLst>
              </a:rPr>
              <a:t>!</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457200" y="1358154"/>
            <a:ext cx="4038600" cy="4525963"/>
          </a:xfrm>
          <a:solidFill>
            <a:schemeClr val="accent2">
              <a:lumMod val="20000"/>
              <a:lumOff val="80000"/>
            </a:schemeClr>
          </a:solidFill>
        </p:spPr>
        <p:txBody>
          <a:bodyPr>
            <a:normAutofit fontScale="92500" lnSpcReduction="10000"/>
          </a:bodyPr>
          <a:lstStyle/>
          <a:p>
            <a:pPr>
              <a:buNone/>
            </a:pPr>
            <a:r>
              <a:rPr lang="en-CA" sz="1200" dirty="0" smtClean="0"/>
              <a:t>	</a:t>
            </a:r>
          </a:p>
          <a:p>
            <a:pPr>
              <a:buNone/>
            </a:pPr>
            <a:r>
              <a:rPr lang="en-CA" b="1" dirty="0" smtClean="0"/>
              <a:t>	2 Timothy 1:16-17</a:t>
            </a:r>
          </a:p>
          <a:p>
            <a:pPr>
              <a:buNone/>
            </a:pPr>
            <a:r>
              <a:rPr lang="en-CA" dirty="0" smtClean="0"/>
              <a:t>	16 The Lord give mercy unto the house of </a:t>
            </a:r>
            <a:r>
              <a:rPr lang="en-CA" dirty="0" err="1" smtClean="0"/>
              <a:t>Onesiphorus</a:t>
            </a:r>
            <a:r>
              <a:rPr lang="en-CA" dirty="0" smtClean="0"/>
              <a:t>; for he oft refreshed me, and was not ashamed of my chain:</a:t>
            </a:r>
          </a:p>
          <a:p>
            <a:pPr>
              <a:buNone/>
            </a:pPr>
            <a:r>
              <a:rPr lang="en-CA" dirty="0" smtClean="0"/>
              <a:t>	17 But, when he was in Rome, he sought me out very diligently, and found me.</a:t>
            </a:r>
          </a:p>
          <a:p>
            <a:pPr>
              <a:buNone/>
            </a:pPr>
            <a:endParaRPr lang="en-CA" dirty="0" smtClean="0"/>
          </a:p>
          <a:p>
            <a:pPr>
              <a:buNone/>
            </a:pPr>
            <a:endParaRPr lang="en-CA" dirty="0" smtClean="0"/>
          </a:p>
          <a:p>
            <a:pPr>
              <a:buNone/>
            </a:pPr>
            <a:endParaRPr lang="en-CA" dirty="0" smtClean="0"/>
          </a:p>
          <a:p>
            <a:pPr>
              <a:buNone/>
            </a:pPr>
            <a:endParaRPr lang="en-CA" dirty="0" smtClean="0"/>
          </a:p>
          <a:p>
            <a:endParaRPr lang="en-CA" dirty="0"/>
          </a:p>
        </p:txBody>
      </p:sp>
      <p:sp>
        <p:nvSpPr>
          <p:cNvPr id="5" name="Content Placeholder 4"/>
          <p:cNvSpPr>
            <a:spLocks noGrp="1"/>
          </p:cNvSpPr>
          <p:nvPr>
            <p:ph sz="half" idx="2"/>
          </p:nvPr>
        </p:nvSpPr>
        <p:spPr/>
        <p:txBody>
          <a:bodyPr>
            <a:normAutofit fontScale="92500" lnSpcReduction="10000"/>
          </a:bodyPr>
          <a:lstStyle/>
          <a:p>
            <a:endParaRPr lang="en-CA" sz="2600" dirty="0" smtClean="0"/>
          </a:p>
          <a:p>
            <a:endParaRPr lang="en-CA" sz="2600" dirty="0" smtClean="0"/>
          </a:p>
          <a:p>
            <a:r>
              <a:rPr lang="en-CA" sz="2600" dirty="0" smtClean="0"/>
              <a:t>He may not have spoken many words but by his deeds he identified with the Apostle and likely lost his life doing so.</a:t>
            </a:r>
          </a:p>
          <a:p>
            <a:pPr>
              <a:buNone/>
            </a:pPr>
            <a:endParaRPr lang="en-CA" dirty="0" smtClean="0"/>
          </a:p>
          <a:p>
            <a:endParaRPr lang="en-CA" dirty="0"/>
          </a:p>
        </p:txBody>
      </p:sp>
      <p:sp>
        <p:nvSpPr>
          <p:cNvPr id="6" name="TextBox 5"/>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7" name="4-Point Star 6"/>
          <p:cNvSpPr/>
          <p:nvPr/>
        </p:nvSpPr>
        <p:spPr>
          <a:xfrm>
            <a:off x="4764215" y="403480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062"/>
          </a:xfrm>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Bible Exhibitions</a:t>
            </a:r>
            <a:endParaRPr lang="en-CA" sz="4000" b="1" dirty="0">
              <a:solidFill>
                <a:schemeClr val="accent6">
                  <a:lumMod val="50000"/>
                </a:schemeClr>
              </a:solidFill>
              <a:effectLst>
                <a:outerShdw blurRad="38100" dist="38100" dir="2700000" algn="tl">
                  <a:srgbClr val="000000">
                    <a:alpha val="43137"/>
                  </a:srgbClr>
                </a:outerShdw>
              </a:effectLst>
            </a:endParaRPr>
          </a:p>
        </p:txBody>
      </p:sp>
      <p:pic>
        <p:nvPicPr>
          <p:cNvPr id="4" name="Content Placeholder 3" descr="kjv 7.jpg"/>
          <p:cNvPicPr>
            <a:picLocks noGrp="1" noChangeAspect="1"/>
          </p:cNvPicPr>
          <p:nvPr>
            <p:ph idx="1"/>
          </p:nvPr>
        </p:nvPicPr>
        <p:blipFill>
          <a:blip r:embed="rId2" cstate="print"/>
          <a:stretch>
            <a:fillRect/>
          </a:stretch>
        </p:blipFill>
        <p:spPr>
          <a:xfrm>
            <a:off x="1215872" y="1340710"/>
            <a:ext cx="6668588" cy="4464620"/>
          </a:xfrm>
        </p:spPr>
      </p:pic>
      <p:sp>
        <p:nvSpPr>
          <p:cNvPr id="5" name="TextBox 4"/>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22052"/>
          </a:xfrm>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A Time to Speak: Confession!</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457200" y="1462611"/>
            <a:ext cx="4038600" cy="4342719"/>
          </a:xfrm>
          <a:solidFill>
            <a:schemeClr val="accent2">
              <a:lumMod val="20000"/>
              <a:lumOff val="80000"/>
            </a:schemeClr>
          </a:solidFill>
        </p:spPr>
        <p:txBody>
          <a:bodyPr>
            <a:normAutofit fontScale="77500" lnSpcReduction="20000"/>
          </a:bodyPr>
          <a:lstStyle/>
          <a:p>
            <a:pPr>
              <a:buNone/>
            </a:pPr>
            <a:r>
              <a:rPr lang="en-CA" sz="1200" dirty="0" smtClean="0"/>
              <a:t>	</a:t>
            </a:r>
          </a:p>
          <a:p>
            <a:pPr>
              <a:buNone/>
            </a:pPr>
            <a:r>
              <a:rPr lang="en-CA" b="1" dirty="0" smtClean="0"/>
              <a:t>	Joshua 7:19-20</a:t>
            </a:r>
          </a:p>
          <a:p>
            <a:pPr>
              <a:buNone/>
            </a:pPr>
            <a:r>
              <a:rPr lang="en-CA" b="1" dirty="0" smtClean="0"/>
              <a:t>	</a:t>
            </a:r>
            <a:r>
              <a:rPr lang="en-CA" dirty="0" smtClean="0"/>
              <a:t>19 And Joshua said unto </a:t>
            </a:r>
            <a:r>
              <a:rPr lang="en-CA" dirty="0" err="1" smtClean="0"/>
              <a:t>Achan</a:t>
            </a:r>
            <a:r>
              <a:rPr lang="en-CA" dirty="0" smtClean="0"/>
              <a:t>, My son, give, I pray thee, glory to the Lord God of Israel, and make confession unto him; and </a:t>
            </a:r>
            <a:r>
              <a:rPr lang="en-CA" b="1" dirty="0" smtClean="0"/>
              <a:t>tell me now what thou hast done; </a:t>
            </a:r>
            <a:r>
              <a:rPr lang="en-CA" dirty="0" smtClean="0"/>
              <a:t>hide it not from me.</a:t>
            </a:r>
          </a:p>
          <a:p>
            <a:pPr>
              <a:buNone/>
            </a:pPr>
            <a:r>
              <a:rPr lang="en-CA" dirty="0" smtClean="0"/>
              <a:t>	20 And </a:t>
            </a:r>
            <a:r>
              <a:rPr lang="en-CA" dirty="0" err="1" smtClean="0"/>
              <a:t>Achan</a:t>
            </a:r>
            <a:r>
              <a:rPr lang="en-CA" dirty="0" smtClean="0"/>
              <a:t> answered Joshua, and said, Indeed I have sinned against the Lord God of Israel, and thus and thus have I done:</a:t>
            </a:r>
          </a:p>
          <a:p>
            <a:pPr>
              <a:buNone/>
            </a:pPr>
            <a:endParaRPr lang="en-CA" b="1" dirty="0" smtClean="0"/>
          </a:p>
          <a:p>
            <a:pPr>
              <a:buNone/>
            </a:pPr>
            <a:endParaRPr lang="en-CA" dirty="0" smtClean="0"/>
          </a:p>
          <a:p>
            <a:pPr>
              <a:buNone/>
            </a:pPr>
            <a:endParaRPr lang="en-CA" dirty="0" smtClean="0"/>
          </a:p>
          <a:p>
            <a:pPr>
              <a:buNone/>
            </a:pPr>
            <a:endParaRPr lang="en-CA" dirty="0" smtClean="0"/>
          </a:p>
          <a:p>
            <a:pPr>
              <a:buNone/>
            </a:pPr>
            <a:endParaRPr lang="en-CA" dirty="0" smtClean="0"/>
          </a:p>
          <a:p>
            <a:endParaRPr lang="en-CA" dirty="0"/>
          </a:p>
        </p:txBody>
      </p:sp>
      <p:sp>
        <p:nvSpPr>
          <p:cNvPr id="5" name="Content Placeholder 4"/>
          <p:cNvSpPr>
            <a:spLocks noGrp="1"/>
          </p:cNvSpPr>
          <p:nvPr>
            <p:ph sz="half" idx="2"/>
          </p:nvPr>
        </p:nvSpPr>
        <p:spPr/>
        <p:txBody>
          <a:bodyPr>
            <a:normAutofit fontScale="77500" lnSpcReduction="20000"/>
          </a:bodyPr>
          <a:lstStyle/>
          <a:p>
            <a:endParaRPr lang="en-CA" sz="2600" dirty="0" smtClean="0"/>
          </a:p>
          <a:p>
            <a:endParaRPr lang="en-CA" sz="2600" dirty="0" smtClean="0"/>
          </a:p>
          <a:p>
            <a:r>
              <a:rPr lang="en-CA" sz="3100" dirty="0" smtClean="0"/>
              <a:t>This is likely a typical scene at the Judgment Seat of Christ for those who never confessed before.</a:t>
            </a:r>
          </a:p>
          <a:p>
            <a:endParaRPr lang="en-CA" dirty="0"/>
          </a:p>
        </p:txBody>
      </p:sp>
      <p:sp>
        <p:nvSpPr>
          <p:cNvPr id="6" name="TextBox 5"/>
          <p:cNvSpPr txBox="1"/>
          <p:nvPr/>
        </p:nvSpPr>
        <p:spPr>
          <a:xfrm>
            <a:off x="467430" y="609337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7" name="4-Point Star 6"/>
          <p:cNvSpPr/>
          <p:nvPr/>
        </p:nvSpPr>
        <p:spPr>
          <a:xfrm>
            <a:off x="4764215" y="367475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File0321.jpg"/>
          <p:cNvPicPr>
            <a:picLocks noGrp="1" noChangeAspect="1"/>
          </p:cNvPicPr>
          <p:nvPr>
            <p:ph sz="half" idx="1"/>
          </p:nvPr>
        </p:nvPicPr>
        <p:blipFill>
          <a:blip r:embed="rId2" cstate="print"/>
          <a:stretch>
            <a:fillRect/>
          </a:stretch>
        </p:blipFill>
        <p:spPr>
          <a:xfrm>
            <a:off x="1579868" y="1629628"/>
            <a:ext cx="5984263" cy="3822409"/>
          </a:xfrm>
        </p:spPr>
      </p:pic>
      <p:sp>
        <p:nvSpPr>
          <p:cNvPr id="5" name="Title 4"/>
          <p:cNvSpPr>
            <a:spLocks noGrp="1"/>
          </p:cNvSpPr>
          <p:nvPr>
            <p:ph type="title"/>
          </p:nvPr>
        </p:nvSpPr>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Signs for your front lawn!</a:t>
            </a:r>
            <a:endParaRPr lang="en-CA" sz="4000" b="1" dirty="0">
              <a:solidFill>
                <a:schemeClr val="accent6">
                  <a:lumMod val="50000"/>
                </a:schemeClr>
              </a:solidFill>
              <a:effectLst>
                <a:outerShdw blurRad="38100" dist="38100" dir="2700000" algn="tl">
                  <a:srgbClr val="000000">
                    <a:alpha val="43137"/>
                  </a:srgbClr>
                </a:outerShdw>
              </a:effectLst>
            </a:endParaRPr>
          </a:p>
        </p:txBody>
      </p:sp>
      <p:sp>
        <p:nvSpPr>
          <p:cNvPr id="4" name="TextBox 3"/>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accent2"/>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Given to us for safe keeping!</a:t>
            </a:r>
            <a:endParaRPr lang="en-CA" sz="36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2215497"/>
            <a:ext cx="4038600" cy="2437673"/>
          </a:xfrm>
          <a:solidFill>
            <a:schemeClr val="accent2">
              <a:lumMod val="20000"/>
              <a:lumOff val="80000"/>
            </a:schemeClr>
          </a:solidFill>
        </p:spPr>
        <p:txBody>
          <a:bodyPr>
            <a:normAutofit fontScale="85000" lnSpcReduction="20000"/>
          </a:bodyPr>
          <a:lstStyle/>
          <a:p>
            <a:pPr>
              <a:buNone/>
            </a:pPr>
            <a:r>
              <a:rPr lang="en-CA" sz="2600" b="1" dirty="0" smtClean="0"/>
              <a:t>	</a:t>
            </a:r>
          </a:p>
          <a:p>
            <a:pPr>
              <a:buNone/>
            </a:pPr>
            <a:r>
              <a:rPr lang="en-CA" sz="2600" b="1" dirty="0" smtClean="0"/>
              <a:t>	</a:t>
            </a:r>
            <a:r>
              <a:rPr lang="en-CA" b="1" dirty="0" smtClean="0"/>
              <a:t>2 Timothy 1:14</a:t>
            </a:r>
          </a:p>
          <a:p>
            <a:pPr>
              <a:buNone/>
            </a:pPr>
            <a:r>
              <a:rPr lang="en-CA" b="1" dirty="0" smtClean="0"/>
              <a:t> 	</a:t>
            </a:r>
            <a:r>
              <a:rPr lang="en-CA" dirty="0" smtClean="0"/>
              <a:t>14 That good thing which was </a:t>
            </a:r>
            <a:r>
              <a:rPr lang="en-CA" b="1" dirty="0" smtClean="0"/>
              <a:t>committed</a:t>
            </a:r>
            <a:r>
              <a:rPr lang="en-CA" dirty="0" smtClean="0"/>
              <a:t> unto thee </a:t>
            </a:r>
            <a:r>
              <a:rPr lang="en-CA" b="1" dirty="0" smtClean="0"/>
              <a:t>keep</a:t>
            </a:r>
            <a:r>
              <a:rPr lang="en-CA" dirty="0" smtClean="0"/>
              <a:t> by the Holy Ghost which </a:t>
            </a:r>
            <a:r>
              <a:rPr lang="en-CA" dirty="0" err="1" smtClean="0"/>
              <a:t>dwelleth</a:t>
            </a:r>
            <a:r>
              <a:rPr lang="en-CA" dirty="0" smtClean="0"/>
              <a:t> in us.</a:t>
            </a:r>
          </a:p>
          <a:p>
            <a:pPr>
              <a:buNone/>
            </a:pPr>
            <a:endParaRPr lang="en-CA" sz="2600" dirty="0" smtClean="0"/>
          </a:p>
          <a:p>
            <a:pPr>
              <a:buNone/>
            </a:pPr>
            <a:endParaRPr lang="en-CA" sz="2600" b="1" dirty="0" smtClean="0"/>
          </a:p>
          <a:p>
            <a:pPr>
              <a:buNone/>
            </a:pPr>
            <a:endParaRPr lang="en-CA" sz="2600" dirty="0" smtClean="0"/>
          </a:p>
          <a:p>
            <a:pPr>
              <a:buNone/>
            </a:pPr>
            <a:endParaRPr lang="en-CA" sz="2600" dirty="0" smtClean="0"/>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572000" y="1844781"/>
            <a:ext cx="4038600" cy="4104569"/>
          </a:xfrm>
        </p:spPr>
        <p:txBody>
          <a:bodyPr>
            <a:normAutofit fontScale="85000" lnSpcReduction="20000"/>
          </a:bodyPr>
          <a:lstStyle/>
          <a:p>
            <a:r>
              <a:rPr lang="en-CA" sz="2400" b="1" dirty="0" smtClean="0"/>
              <a:t>Committed</a:t>
            </a:r>
            <a:r>
              <a:rPr lang="en-CA" sz="2400" dirty="0" smtClean="0"/>
              <a:t> NT:3866 </a:t>
            </a:r>
            <a:r>
              <a:rPr lang="en-CA" sz="2400" dirty="0" err="1" smtClean="0"/>
              <a:t>paratheke</a:t>
            </a:r>
            <a:r>
              <a:rPr lang="en-CA" sz="2400" dirty="0" smtClean="0"/>
              <a:t>   (par-</a:t>
            </a:r>
            <a:r>
              <a:rPr lang="en-CA" sz="2400" dirty="0" err="1" smtClean="0"/>
              <a:t>ath</a:t>
            </a:r>
            <a:r>
              <a:rPr lang="en-CA" sz="2400" dirty="0" smtClean="0"/>
              <a:t>-ay'-</a:t>
            </a:r>
            <a:r>
              <a:rPr lang="en-CA" sz="2400" dirty="0" err="1" smtClean="0"/>
              <a:t>kay</a:t>
            </a:r>
            <a:r>
              <a:rPr lang="en-CA" sz="2400" dirty="0" smtClean="0"/>
              <a:t>); from NT:3908; a deposit, i.e. (figuratively) trust:</a:t>
            </a:r>
          </a:p>
          <a:p>
            <a:r>
              <a:rPr lang="en-CA" sz="2400" dirty="0" smtClean="0"/>
              <a:t>KJV - committed unto.</a:t>
            </a:r>
          </a:p>
          <a:p>
            <a:endParaRPr lang="en-CA" sz="800" dirty="0" smtClean="0"/>
          </a:p>
          <a:p>
            <a:r>
              <a:rPr lang="en-CA" sz="2400" b="1" dirty="0" smtClean="0"/>
              <a:t>Keep</a:t>
            </a:r>
            <a:r>
              <a:rPr lang="en-CA" sz="2400" dirty="0" smtClean="0"/>
              <a:t> NT:5442 </a:t>
            </a:r>
            <a:r>
              <a:rPr lang="en-CA" sz="2400" dirty="0" err="1" smtClean="0"/>
              <a:t>phulasso</a:t>
            </a:r>
            <a:r>
              <a:rPr lang="en-CA" sz="2400" dirty="0" smtClean="0"/>
              <a:t> (</a:t>
            </a:r>
            <a:r>
              <a:rPr lang="en-CA" sz="2400" dirty="0" err="1" smtClean="0"/>
              <a:t>foo-las</a:t>
            </a:r>
            <a:r>
              <a:rPr lang="en-CA" sz="2400" dirty="0" smtClean="0"/>
              <a:t>'-so); probably from NT:5443 through the idea of isolation; to watch, i.e. be on guard (literally of figuratively); by implication, to preserve, obey, avoid:</a:t>
            </a:r>
          </a:p>
          <a:p>
            <a:r>
              <a:rPr lang="en-CA" sz="2400" dirty="0" smtClean="0"/>
              <a:t>KJV - </a:t>
            </a:r>
            <a:r>
              <a:rPr lang="en-CA" sz="2400" dirty="0" err="1" smtClean="0"/>
              <a:t>beward</a:t>
            </a:r>
            <a:r>
              <a:rPr lang="en-CA" sz="2400" dirty="0" smtClean="0"/>
              <a:t>, keep (self), observe, save. Compare NT:5083.</a:t>
            </a:r>
          </a:p>
          <a:p>
            <a:endParaRPr lang="en-CA" sz="2400" dirty="0" smtClean="0"/>
          </a:p>
        </p:txBody>
      </p:sp>
      <p:sp>
        <p:nvSpPr>
          <p:cNvPr id="7" name="TextBox 6"/>
          <p:cNvSpPr txBox="1"/>
          <p:nvPr/>
        </p:nvSpPr>
        <p:spPr>
          <a:xfrm>
            <a:off x="467430" y="6156098"/>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583505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062"/>
          </a:xfrm>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Armageddon is Coming!</a:t>
            </a:r>
            <a:endParaRPr lang="en-CA" sz="4000" b="1" dirty="0">
              <a:solidFill>
                <a:schemeClr val="accent6">
                  <a:lumMod val="50000"/>
                </a:schemeClr>
              </a:solidFill>
              <a:effectLst>
                <a:outerShdw blurRad="38100" dist="38100" dir="2700000" algn="tl">
                  <a:srgbClr val="000000">
                    <a:alpha val="43137"/>
                  </a:srgbClr>
                </a:outerShdw>
              </a:effectLst>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66435" y="1340710"/>
            <a:ext cx="6811130" cy="4525963"/>
          </a:xfrm>
        </p:spPr>
      </p:pic>
      <p:sp>
        <p:nvSpPr>
          <p:cNvPr id="4" name="TextBox 3"/>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extLst>
      <p:ext uri="{BB962C8B-B14F-4D97-AF65-F5344CB8AC3E}">
        <p14:creationId xmlns:p14="http://schemas.microsoft.com/office/powerpoint/2010/main" val="8080854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22052"/>
          </a:xfrm>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A Time to </a:t>
            </a:r>
            <a:r>
              <a:rPr lang="en-CA" sz="4000" b="1" dirty="0" smtClean="0">
                <a:solidFill>
                  <a:schemeClr val="bg1"/>
                </a:solidFill>
                <a:effectLst>
                  <a:outerShdw blurRad="38100" dist="38100" dir="2700000" algn="tl">
                    <a:srgbClr val="000000">
                      <a:alpha val="43137"/>
                    </a:srgbClr>
                  </a:outerShdw>
                </a:effectLst>
              </a:rPr>
              <a:t>Shout!</a:t>
            </a:r>
            <a:endParaRPr lang="en-CA" sz="4000" b="1" dirty="0">
              <a:solidFill>
                <a:schemeClr val="bg1"/>
              </a:solidFill>
              <a:effectLst>
                <a:outerShdw blurRad="38100" dist="38100" dir="2700000" algn="tl">
                  <a:srgbClr val="000000">
                    <a:alpha val="43137"/>
                  </a:srgbClr>
                </a:outerShdw>
              </a:effectLst>
            </a:endParaRPr>
          </a:p>
        </p:txBody>
      </p:sp>
      <p:pic>
        <p:nvPicPr>
          <p:cNvPr id="7" name="Content Placeholder 6" descr="house-fire.jpg"/>
          <p:cNvPicPr>
            <a:picLocks noGrp="1" noChangeAspect="1"/>
          </p:cNvPicPr>
          <p:nvPr>
            <p:ph sz="half" idx="1"/>
          </p:nvPr>
        </p:nvPicPr>
        <p:blipFill>
          <a:blip r:embed="rId2" cstate="print"/>
          <a:stretch>
            <a:fillRect/>
          </a:stretch>
        </p:blipFill>
        <p:spPr>
          <a:xfrm>
            <a:off x="311972" y="2420860"/>
            <a:ext cx="4116008" cy="2742679"/>
          </a:xfrm>
        </p:spPr>
      </p:pic>
      <p:sp>
        <p:nvSpPr>
          <p:cNvPr id="6" name="Content Placeholder 5"/>
          <p:cNvSpPr>
            <a:spLocks noGrp="1"/>
          </p:cNvSpPr>
          <p:nvPr>
            <p:ph sz="half" idx="2"/>
          </p:nvPr>
        </p:nvSpPr>
        <p:spPr>
          <a:xfrm>
            <a:off x="4648200" y="1492624"/>
            <a:ext cx="4038600" cy="4525963"/>
          </a:xfrm>
        </p:spPr>
        <p:txBody>
          <a:bodyPr>
            <a:normAutofit fontScale="92500"/>
          </a:bodyPr>
          <a:lstStyle/>
          <a:p>
            <a:r>
              <a:rPr lang="en-CA" dirty="0" smtClean="0"/>
              <a:t>This is a time to speak out!</a:t>
            </a:r>
          </a:p>
          <a:p>
            <a:r>
              <a:rPr lang="en-CA" dirty="0" smtClean="0"/>
              <a:t>It is a time to be bigoted about what is true!</a:t>
            </a:r>
          </a:p>
          <a:p>
            <a:r>
              <a:rPr lang="en-CA" dirty="0" smtClean="0"/>
              <a:t>Even if someone inside is not aware of the fact.</a:t>
            </a:r>
          </a:p>
          <a:p>
            <a:r>
              <a:rPr lang="en-CA" dirty="0" smtClean="0"/>
              <a:t>Even if someone else does like to be awakened out of sleep!</a:t>
            </a:r>
            <a:endParaRPr lang="en-CA" dirty="0"/>
          </a:p>
        </p:txBody>
      </p:sp>
      <p:sp>
        <p:nvSpPr>
          <p:cNvPr id="5" name="TextBox 4"/>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2" name="4-Point Star 1"/>
          <p:cNvSpPr/>
          <p:nvPr/>
        </p:nvSpPr>
        <p:spPr>
          <a:xfrm>
            <a:off x="-1332820" y="242086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4-Point Star 7"/>
          <p:cNvSpPr/>
          <p:nvPr/>
        </p:nvSpPr>
        <p:spPr>
          <a:xfrm>
            <a:off x="4764215" y="566131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22052"/>
          </a:xfrm>
          <a:solidFill>
            <a:schemeClr val="accent2"/>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Arguing from Silence</a:t>
            </a:r>
            <a:endParaRPr lang="en-CA" sz="36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667967"/>
            <a:ext cx="8229600" cy="4713443"/>
          </a:xfrm>
        </p:spPr>
        <p:txBody>
          <a:bodyPr>
            <a:normAutofit fontScale="92500"/>
          </a:bodyPr>
          <a:lstStyle/>
          <a:p>
            <a:pPr>
              <a:buNone/>
            </a:pPr>
            <a:r>
              <a:rPr lang="en-CA" sz="2400" dirty="0" smtClean="0"/>
              <a:t>		It is highly revealing that in all the descriptions of hell in the Bible, </a:t>
            </a:r>
            <a:r>
              <a:rPr lang="en-CA" sz="2400" b="1" dirty="0" smtClean="0"/>
              <a:t>we never read of infants or little children there.</a:t>
            </a:r>
            <a:r>
              <a:rPr lang="en-CA" sz="2400" dirty="0" smtClean="0"/>
              <a:t>  Nor do we read of infants and little children standing at the Great White Throne of judgment,  which is the judgment of the wicked dead and the precursor to the lake of fire (Revelation 20:11-15).  </a:t>
            </a:r>
            <a:r>
              <a:rPr lang="en-CA" sz="2400" b="1" dirty="0" smtClean="0"/>
              <a:t>The complete silence of Scripture </a:t>
            </a:r>
            <a:r>
              <a:rPr lang="en-CA" sz="2400" dirty="0" smtClean="0"/>
              <a:t>regarding the presence of infants in eternal torment militates against their being there.  And since purgatory and limbo are unbiblical doctrines, (see chapter 13), the only conclusion we can draw is that </a:t>
            </a:r>
            <a:r>
              <a:rPr lang="en-CA" sz="2400" b="1" dirty="0" smtClean="0"/>
              <a:t>infants and young children go straight to heaven at the moment of death. </a:t>
            </a:r>
          </a:p>
          <a:p>
            <a:pPr>
              <a:buNone/>
            </a:pPr>
            <a:r>
              <a:rPr lang="en-CA" sz="1200" dirty="0" smtClean="0"/>
              <a:t> </a:t>
            </a:r>
          </a:p>
          <a:p>
            <a:pPr algn="ctr">
              <a:buNone/>
            </a:pPr>
            <a:r>
              <a:rPr lang="en-CA" sz="1800" b="1" dirty="0" smtClean="0"/>
              <a:t>Reasoning from the Scriptures with Catholics; Ron Rhodes; 2000</a:t>
            </a:r>
          </a:p>
          <a:p>
            <a:pPr>
              <a:buNone/>
            </a:pPr>
            <a:endParaRPr lang="en-CA" sz="2400" dirty="0" smtClean="0"/>
          </a:p>
          <a:p>
            <a:pPr>
              <a:buNone/>
            </a:pPr>
            <a:endParaRPr lang="en-CA" b="1" dirty="0" smtClean="0"/>
          </a:p>
          <a:p>
            <a:endParaRPr lang="en-CA" dirty="0" smtClean="0"/>
          </a:p>
          <a:p>
            <a:endParaRPr lang="en-CA" dirty="0"/>
          </a:p>
        </p:txBody>
      </p:sp>
      <p:sp>
        <p:nvSpPr>
          <p:cNvPr id="6" name="TextBox 5"/>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052"/>
          </a:xfrm>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All Topics!</a:t>
            </a:r>
            <a:endParaRPr lang="en-CA" sz="4000" b="1" dirty="0">
              <a:solidFill>
                <a:schemeClr val="accent6">
                  <a:lumMod val="50000"/>
                </a:schemeClr>
              </a:solidFill>
              <a:effectLst>
                <a:outerShdw blurRad="38100" dist="38100" dir="2700000" algn="tl">
                  <a:srgbClr val="000000">
                    <a:alpha val="43137"/>
                  </a:srgbClr>
                </a:outerShdw>
              </a:effectLst>
            </a:endParaRPr>
          </a:p>
        </p:txBody>
      </p:sp>
      <p:pic>
        <p:nvPicPr>
          <p:cNvPr id="1026" name="Picture 2" descr="C:\Users\FABEL\Pictures\SLIDES\File0315.jpg"/>
          <p:cNvPicPr>
            <a:picLocks noGrp="1" noChangeAspect="1" noChangeArrowheads="1"/>
          </p:cNvPicPr>
          <p:nvPr>
            <p:ph idx="1"/>
          </p:nvPr>
        </p:nvPicPr>
        <p:blipFill>
          <a:blip r:embed="rId2" cstate="print"/>
          <a:srcRect/>
          <a:stretch>
            <a:fillRect/>
          </a:stretch>
        </p:blipFill>
        <p:spPr bwMode="auto">
          <a:xfrm>
            <a:off x="866570" y="1268700"/>
            <a:ext cx="7377940" cy="4592391"/>
          </a:xfrm>
          <a:prstGeom prst="rect">
            <a:avLst/>
          </a:prstGeom>
          <a:noFill/>
        </p:spPr>
      </p:pic>
      <p:sp>
        <p:nvSpPr>
          <p:cNvPr id="4" name="TextBox 3"/>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Issues of the Day</a:t>
            </a:r>
            <a:endParaRPr lang="en-CA" sz="40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2176280"/>
            <a:ext cx="4038600" cy="2548900"/>
          </a:xfrm>
        </p:spPr>
        <p:txBody>
          <a:bodyPr>
            <a:normAutofit fontScale="92500" lnSpcReduction="20000"/>
          </a:bodyPr>
          <a:lstStyle/>
          <a:p>
            <a:pPr>
              <a:buNone/>
            </a:pPr>
            <a:r>
              <a:rPr lang="en-CA" sz="2600" b="1" dirty="0" smtClean="0"/>
              <a:t>	1 John 4:1 KJV</a:t>
            </a:r>
          </a:p>
          <a:p>
            <a:pPr>
              <a:buNone/>
            </a:pPr>
            <a:r>
              <a:rPr lang="en-CA" sz="2600" dirty="0" smtClean="0"/>
              <a:t>	4 Beloved, believe not every </a:t>
            </a:r>
            <a:r>
              <a:rPr lang="en-CA" sz="2600" b="1" dirty="0" smtClean="0"/>
              <a:t>spirit,</a:t>
            </a:r>
            <a:r>
              <a:rPr lang="en-CA" sz="2600" dirty="0" smtClean="0"/>
              <a:t> but try the </a:t>
            </a:r>
            <a:r>
              <a:rPr lang="en-CA" sz="2600" b="1" dirty="0" smtClean="0"/>
              <a:t>spirits </a:t>
            </a:r>
            <a:r>
              <a:rPr lang="en-CA" sz="2600" dirty="0" smtClean="0"/>
              <a:t>whether they are of God: because many false prophets are gone out into the world.</a:t>
            </a:r>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648200" y="1744220"/>
            <a:ext cx="4038600" cy="3989100"/>
          </a:xfrm>
        </p:spPr>
        <p:txBody>
          <a:bodyPr>
            <a:normAutofit fontScale="92500" lnSpcReduction="20000"/>
          </a:bodyPr>
          <a:lstStyle/>
          <a:p>
            <a:r>
              <a:rPr lang="en-CA" sz="2400" b="1" dirty="0" smtClean="0"/>
              <a:t>Spirit</a:t>
            </a:r>
            <a:r>
              <a:rPr lang="en-CA" sz="2400" dirty="0" smtClean="0"/>
              <a:t> NT:4151 </a:t>
            </a:r>
            <a:r>
              <a:rPr lang="en-CA" sz="2400" dirty="0" err="1" smtClean="0"/>
              <a:t>pneuma</a:t>
            </a:r>
            <a:r>
              <a:rPr lang="en-CA" sz="2400" dirty="0" smtClean="0"/>
              <a:t> (</a:t>
            </a:r>
            <a:r>
              <a:rPr lang="en-CA" sz="2400" dirty="0" err="1" smtClean="0"/>
              <a:t>pnyoo'-mah</a:t>
            </a:r>
            <a:r>
              <a:rPr lang="en-CA" sz="2400" dirty="0" smtClean="0"/>
              <a:t>); from NT:4154; </a:t>
            </a:r>
            <a:r>
              <a:rPr lang="en-CA" sz="2400" b="1" dirty="0" smtClean="0"/>
              <a:t>a current of air, </a:t>
            </a:r>
            <a:r>
              <a:rPr lang="en-CA" sz="2400" dirty="0" smtClean="0"/>
              <a:t>i.e. breath (blast) or a breeze; by analogy or figuratively, a spirit, i.e. (human) the rational soul, (by implication) vital principle, mental disposition, etc., or (superhuman) an angel, demon, or (divine) God, Christ's spirit, the Holy Spirit:</a:t>
            </a:r>
          </a:p>
          <a:p>
            <a:pPr>
              <a:buNone/>
            </a:pPr>
            <a:endParaRPr lang="en-CA" sz="2400" dirty="0" smtClean="0"/>
          </a:p>
        </p:txBody>
      </p:sp>
      <p:sp>
        <p:nvSpPr>
          <p:cNvPr id="7" name="TextBox 6"/>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551729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052"/>
          </a:xfrm>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Who are the Christadelphians?</a:t>
            </a:r>
            <a:endParaRPr lang="en-CA" sz="4000" b="1" dirty="0">
              <a:solidFill>
                <a:schemeClr val="accent6">
                  <a:lumMod val="50000"/>
                </a:schemeClr>
              </a:solidFill>
              <a:effectLst>
                <a:outerShdw blurRad="38100" dist="38100" dir="2700000" algn="tl">
                  <a:srgbClr val="000000">
                    <a:alpha val="43137"/>
                  </a:srgbClr>
                </a:outerShdw>
              </a:effectLst>
            </a:endParaRPr>
          </a:p>
        </p:txBody>
      </p:sp>
      <p:pic>
        <p:nvPicPr>
          <p:cNvPr id="6" name="Content Placeholder 5" descr="Scans 4 019.jpg"/>
          <p:cNvPicPr>
            <a:picLocks noGrp="1" noChangeAspect="1"/>
          </p:cNvPicPr>
          <p:nvPr>
            <p:ph idx="1"/>
          </p:nvPr>
        </p:nvPicPr>
        <p:blipFill>
          <a:blip r:embed="rId2" cstate="print"/>
          <a:stretch>
            <a:fillRect/>
          </a:stretch>
        </p:blipFill>
        <p:spPr>
          <a:xfrm>
            <a:off x="1205882" y="1268700"/>
            <a:ext cx="6732236" cy="4546785"/>
          </a:xfrm>
          <a:prstGeom prst="rect">
            <a:avLst/>
          </a:prstGeom>
          <a:noFill/>
          <a:ln>
            <a:noFill/>
          </a:ln>
          <a:scene3d>
            <a:camera prst="orthographicFront">
              <a:rot lat="0" lon="300002" rev="0"/>
            </a:camera>
            <a:lightRig rig="threePt" dir="t"/>
          </a:scene3d>
        </p:spPr>
      </p:pic>
      <p:sp>
        <p:nvSpPr>
          <p:cNvPr id="5" name="TextBox 4"/>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22052"/>
          </a:xfrm>
          <a:solidFill>
            <a:schemeClr val="accent2"/>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Issues of the Day</a:t>
            </a:r>
            <a:endParaRPr lang="en-CA" sz="36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844780"/>
            <a:ext cx="4038600" cy="3168440"/>
          </a:xfrm>
          <a:solidFill>
            <a:schemeClr val="accent2">
              <a:lumMod val="20000"/>
              <a:lumOff val="80000"/>
            </a:schemeClr>
          </a:solidFill>
        </p:spPr>
        <p:txBody>
          <a:bodyPr>
            <a:normAutofit fontScale="92500" lnSpcReduction="20000"/>
          </a:bodyPr>
          <a:lstStyle/>
          <a:p>
            <a:endParaRPr lang="en-CA" sz="700" b="1" dirty="0" smtClean="0"/>
          </a:p>
          <a:p>
            <a:pPr>
              <a:buNone/>
            </a:pPr>
            <a:r>
              <a:rPr lang="en-CA" sz="2600" b="1" dirty="0" smtClean="0"/>
              <a:t>	Ephesians 4:12 KJV</a:t>
            </a:r>
          </a:p>
          <a:p>
            <a:pPr>
              <a:buNone/>
            </a:pPr>
            <a:r>
              <a:rPr lang="en-CA" sz="2600" dirty="0" smtClean="0"/>
              <a:t>	14 That we henceforth be no more children, tossed to and fro, and carried about with every </a:t>
            </a:r>
            <a:r>
              <a:rPr lang="en-CA" sz="2600" b="1" dirty="0" smtClean="0"/>
              <a:t>wind of doctrine</a:t>
            </a:r>
            <a:r>
              <a:rPr lang="en-CA" sz="2600" dirty="0" smtClean="0"/>
              <a:t>, by the </a:t>
            </a:r>
            <a:r>
              <a:rPr lang="en-CA" sz="2600" b="1" dirty="0" smtClean="0"/>
              <a:t>sleight of men,</a:t>
            </a:r>
            <a:r>
              <a:rPr lang="en-CA" sz="2600" dirty="0" smtClean="0"/>
              <a:t> and cunning craftiness, whereby they lie in wait to deceive;</a:t>
            </a:r>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p:txBody>
          <a:bodyPr>
            <a:normAutofit fontScale="92500" lnSpcReduction="20000"/>
          </a:bodyPr>
          <a:lstStyle/>
          <a:p>
            <a:pPr marL="0" indent="0">
              <a:buNone/>
            </a:pPr>
            <a:endParaRPr lang="en-CA" sz="500" dirty="0" smtClean="0"/>
          </a:p>
          <a:p>
            <a:r>
              <a:rPr lang="en-CA" sz="2400" b="1" dirty="0" smtClean="0"/>
              <a:t>Wind</a:t>
            </a:r>
            <a:r>
              <a:rPr lang="en-CA" sz="2400" dirty="0" smtClean="0"/>
              <a:t> NT:417  </a:t>
            </a:r>
            <a:r>
              <a:rPr lang="en-CA" sz="2400" dirty="0" err="1" smtClean="0"/>
              <a:t>anemos</a:t>
            </a:r>
            <a:r>
              <a:rPr lang="en-CA" sz="2400" dirty="0" smtClean="0"/>
              <a:t> (</a:t>
            </a:r>
            <a:r>
              <a:rPr lang="en-CA" sz="2400" dirty="0" err="1" smtClean="0"/>
              <a:t>an'-em-os</a:t>
            </a:r>
            <a:r>
              <a:rPr lang="en-CA" sz="2400" dirty="0" smtClean="0"/>
              <a:t>); from the base of NT:109; </a:t>
            </a:r>
            <a:r>
              <a:rPr lang="en-CA" sz="2400" b="1" dirty="0" smtClean="0"/>
              <a:t>wind;</a:t>
            </a:r>
            <a:r>
              <a:rPr lang="en-CA" sz="2400" dirty="0" smtClean="0"/>
              <a:t> (plural) by implication (the four) quarters (of the earth):</a:t>
            </a:r>
          </a:p>
          <a:p>
            <a:r>
              <a:rPr lang="en-CA" sz="2400" dirty="0" smtClean="0"/>
              <a:t>KJV - wind</a:t>
            </a:r>
            <a:r>
              <a:rPr lang="en-CA" sz="2400" dirty="0" smtClean="0"/>
              <a:t>.</a:t>
            </a:r>
          </a:p>
          <a:p>
            <a:endParaRPr lang="en-CA" sz="800" b="1" dirty="0" smtClean="0"/>
          </a:p>
          <a:p>
            <a:r>
              <a:rPr lang="en-CA" sz="2400" b="1" dirty="0" smtClean="0"/>
              <a:t>Sleight </a:t>
            </a:r>
            <a:r>
              <a:rPr lang="en-CA" sz="2400" dirty="0" smtClean="0"/>
              <a:t>G2940 </a:t>
            </a:r>
            <a:r>
              <a:rPr lang="en-CA" sz="2400" dirty="0" err="1" smtClean="0"/>
              <a:t>kubeia</a:t>
            </a:r>
            <a:endParaRPr lang="en-CA" sz="2400" dirty="0"/>
          </a:p>
          <a:p>
            <a:r>
              <a:rPr lang="en-CA" sz="2400" i="1" dirty="0" err="1"/>
              <a:t>koo</a:t>
            </a:r>
            <a:r>
              <a:rPr lang="en-CA" sz="2400" i="1" dirty="0"/>
              <a:t>-bi'-ah</a:t>
            </a:r>
            <a:endParaRPr lang="en-CA" sz="2400" dirty="0"/>
          </a:p>
          <a:p>
            <a:r>
              <a:rPr lang="en-CA" sz="2400" dirty="0"/>
              <a:t>From </a:t>
            </a:r>
            <a:r>
              <a:rPr lang="en-CA" sz="2400" dirty="0" err="1"/>
              <a:t>κυ</a:t>
            </a:r>
            <a:r>
              <a:rPr lang="en-CA" sz="2400" dirty="0"/>
              <a:t>́β</a:t>
            </a:r>
            <a:r>
              <a:rPr lang="en-CA" sz="2400" dirty="0" err="1"/>
              <a:t>ος</a:t>
            </a:r>
            <a:r>
              <a:rPr lang="en-CA" sz="2400" dirty="0"/>
              <a:t> </a:t>
            </a:r>
            <a:r>
              <a:rPr lang="en-CA" sz="2400" dirty="0" err="1"/>
              <a:t>kubos</a:t>
            </a:r>
            <a:r>
              <a:rPr lang="en-CA" sz="2400" dirty="0"/>
              <a:t> (a “cube”, that is, </a:t>
            </a:r>
            <a:r>
              <a:rPr lang="en-CA" sz="2400" i="1" dirty="0"/>
              <a:t>die</a:t>
            </a:r>
            <a:r>
              <a:rPr lang="en-CA" sz="2400" dirty="0"/>
              <a:t> for playing); </a:t>
            </a:r>
            <a:r>
              <a:rPr lang="en-CA" sz="2400" i="1" dirty="0"/>
              <a:t>gambling</a:t>
            </a:r>
            <a:r>
              <a:rPr lang="en-CA" sz="2400" dirty="0"/>
              <a:t>, that is, (figuratively) </a:t>
            </a:r>
            <a:r>
              <a:rPr lang="en-CA" sz="2400" i="1" dirty="0"/>
              <a:t>artifice</a:t>
            </a:r>
            <a:r>
              <a:rPr lang="en-CA" sz="2400" dirty="0"/>
              <a:t> or </a:t>
            </a:r>
            <a:r>
              <a:rPr lang="en-CA" sz="2400" i="1" dirty="0"/>
              <a:t>fraud:</a:t>
            </a:r>
            <a:r>
              <a:rPr lang="en-CA" sz="2400" dirty="0"/>
              <a:t> - sleight.</a:t>
            </a:r>
          </a:p>
          <a:p>
            <a:endParaRPr lang="en-CA" sz="2400" dirty="0" smtClean="0"/>
          </a:p>
          <a:p>
            <a:pPr>
              <a:buNone/>
            </a:pPr>
            <a:endParaRPr lang="en-CA" sz="2400" dirty="0" smtClean="0"/>
          </a:p>
          <a:p>
            <a:endParaRPr lang="en-CA" sz="2400" dirty="0" smtClean="0"/>
          </a:p>
        </p:txBody>
      </p:sp>
      <p:sp>
        <p:nvSpPr>
          <p:cNvPr id="7" name="TextBox 6"/>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554701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4000" b="1" dirty="0" smtClean="0">
                <a:solidFill>
                  <a:schemeClr val="accent6">
                    <a:lumMod val="50000"/>
                  </a:schemeClr>
                </a:solidFill>
                <a:effectLst>
                  <a:outerShdw blurRad="38100" dist="38100" dir="2700000" algn="tl">
                    <a:srgbClr val="000000">
                      <a:alpha val="43137"/>
                    </a:srgbClr>
                  </a:outerShdw>
                </a:effectLst>
              </a:rPr>
              <a:t>Big-time TV!</a:t>
            </a:r>
            <a:endParaRPr lang="en-CA" sz="4000" b="1" dirty="0">
              <a:solidFill>
                <a:schemeClr val="accent6">
                  <a:lumMod val="50000"/>
                </a:schemeClr>
              </a:solidFill>
              <a:effectLst>
                <a:outerShdw blurRad="38100" dist="38100" dir="2700000" algn="tl">
                  <a:srgbClr val="000000">
                    <a:alpha val="43137"/>
                  </a:srgbClr>
                </a:outerShdw>
              </a:effectLst>
            </a:endParaRPr>
          </a:p>
        </p:txBody>
      </p:sp>
      <p:pic>
        <p:nvPicPr>
          <p:cNvPr id="5" name="Content Placeholder 4" descr="File0405.jpg"/>
          <p:cNvPicPr>
            <a:picLocks noGrp="1" noChangeAspect="1"/>
          </p:cNvPicPr>
          <p:nvPr>
            <p:ph idx="1"/>
          </p:nvPr>
        </p:nvPicPr>
        <p:blipFill>
          <a:blip r:embed="rId2" cstate="print"/>
          <a:stretch>
            <a:fillRect/>
          </a:stretch>
        </p:blipFill>
        <p:spPr>
          <a:xfrm>
            <a:off x="1830324" y="1700760"/>
            <a:ext cx="5483352" cy="3502152"/>
          </a:xfrm>
        </p:spPr>
      </p:pic>
      <p:sp>
        <p:nvSpPr>
          <p:cNvPr id="4" name="TextBox 3"/>
          <p:cNvSpPr txBox="1"/>
          <p:nvPr/>
        </p:nvSpPr>
        <p:spPr>
          <a:xfrm>
            <a:off x="467430" y="5877340"/>
            <a:ext cx="8209140" cy="369332"/>
          </a:xfrm>
          <a:prstGeom prst="rect">
            <a:avLst/>
          </a:prstGeom>
          <a:solidFill>
            <a:schemeClr val="accent2">
              <a:lumMod val="75000"/>
            </a:schemeClr>
          </a:solidFill>
          <a:ln>
            <a:noFill/>
          </a:ln>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accent2"/>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Pray to speak boldly...</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888241"/>
            <a:ext cx="8229600" cy="3845079"/>
          </a:xfrm>
          <a:solidFill>
            <a:schemeClr val="accent2">
              <a:lumMod val="20000"/>
              <a:lumOff val="80000"/>
            </a:schemeClr>
          </a:solidFill>
        </p:spPr>
        <p:txBody>
          <a:bodyPr>
            <a:normAutofit fontScale="92500" lnSpcReduction="10000"/>
          </a:bodyPr>
          <a:lstStyle/>
          <a:p>
            <a:pPr marL="0" indent="0">
              <a:buNone/>
            </a:pPr>
            <a:endParaRPr lang="en-CA" sz="500" b="1" dirty="0"/>
          </a:p>
          <a:p>
            <a:pPr marL="0" indent="0">
              <a:buNone/>
            </a:pPr>
            <a:r>
              <a:rPr lang="en-CA" sz="2800" b="1" dirty="0" smtClean="0"/>
              <a:t>Ephesians </a:t>
            </a:r>
            <a:r>
              <a:rPr lang="en-CA" sz="2800" b="1" dirty="0"/>
              <a:t>6:18-20</a:t>
            </a:r>
          </a:p>
          <a:p>
            <a:r>
              <a:rPr lang="en-CA" sz="2800" dirty="0"/>
              <a:t>18  Praying always with all prayer and supplication in the Spirit, and watching thereunto with all perseverance and supplication for all saints;</a:t>
            </a:r>
          </a:p>
          <a:p>
            <a:r>
              <a:rPr lang="en-CA" sz="2800" dirty="0"/>
              <a:t>19  And for me, that utterance may be given unto me, that I may open my mouth boldly, to make known the mystery of the gospel,</a:t>
            </a:r>
          </a:p>
          <a:p>
            <a:r>
              <a:rPr lang="en-CA" sz="2800" dirty="0"/>
              <a:t>20  For which I am an ambassador in bonds: that therein I may speak boldly, as I ought to speak.</a:t>
            </a:r>
          </a:p>
          <a:p>
            <a:endParaRPr lang="en-CA" sz="2800" dirty="0"/>
          </a:p>
          <a:p>
            <a:pPr>
              <a:buNone/>
            </a:pPr>
            <a:endParaRPr lang="en-CA" sz="2800" dirty="0" smtClean="0"/>
          </a:p>
          <a:p>
            <a:endParaRPr lang="en-CA" sz="2800" dirty="0"/>
          </a:p>
        </p:txBody>
      </p:sp>
      <p:sp>
        <p:nvSpPr>
          <p:cNvPr id="6" name="TextBox 5"/>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105210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4" name="Content Placeholder 3"/>
          <p:cNvSpPr>
            <a:spLocks noGrp="1"/>
          </p:cNvSpPr>
          <p:nvPr>
            <p:ph idx="1"/>
          </p:nvPr>
        </p:nvSpPr>
        <p:spPr/>
        <p:txBody>
          <a:bodyPr/>
          <a:lstStyle/>
          <a:p>
            <a:endParaRPr lang="en-CA"/>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850042"/>
          </a:xfrm>
          <a:solidFill>
            <a:schemeClr val="accent2"/>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A Time to Speak: Even a Bigot!</a:t>
            </a:r>
            <a:endParaRPr lang="en-CA" sz="36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453061"/>
            <a:ext cx="4038600" cy="4176580"/>
          </a:xfrm>
          <a:solidFill>
            <a:schemeClr val="accent2">
              <a:lumMod val="20000"/>
              <a:lumOff val="80000"/>
            </a:schemeClr>
          </a:solidFill>
        </p:spPr>
        <p:txBody>
          <a:bodyPr>
            <a:normAutofit fontScale="92500" lnSpcReduction="10000"/>
          </a:bodyPr>
          <a:lstStyle/>
          <a:p>
            <a:pPr>
              <a:buNone/>
            </a:pPr>
            <a:endParaRPr lang="en-CA" sz="400" b="1" dirty="0" smtClean="0"/>
          </a:p>
          <a:p>
            <a:pPr>
              <a:buNone/>
            </a:pPr>
            <a:r>
              <a:rPr lang="en-CA" sz="1000" b="1" dirty="0" smtClean="0"/>
              <a:t>	</a:t>
            </a:r>
            <a:r>
              <a:rPr lang="en-CA" sz="2600" b="1" dirty="0" smtClean="0"/>
              <a:t>Acts 4:11-12</a:t>
            </a:r>
          </a:p>
          <a:p>
            <a:pPr>
              <a:buNone/>
            </a:pPr>
            <a:r>
              <a:rPr lang="en-CA" sz="2600" dirty="0" smtClean="0"/>
              <a:t>	11 This is the stone which was set at nought of you builders, which is become the head of the corner.</a:t>
            </a:r>
          </a:p>
          <a:p>
            <a:pPr>
              <a:buNone/>
            </a:pPr>
            <a:r>
              <a:rPr lang="en-CA" sz="2600" dirty="0" smtClean="0"/>
              <a:t>	12 </a:t>
            </a:r>
            <a:r>
              <a:rPr lang="en-CA" sz="2600" b="1" dirty="0" smtClean="0"/>
              <a:t>Neither is there salvation in any other: </a:t>
            </a:r>
            <a:r>
              <a:rPr lang="en-CA" sz="2600" dirty="0" smtClean="0"/>
              <a:t>for there is none other name under heaven given among men, whereby we must be saved.</a:t>
            </a:r>
            <a:endParaRPr lang="en-CA" dirty="0"/>
          </a:p>
        </p:txBody>
      </p:sp>
      <p:sp>
        <p:nvSpPr>
          <p:cNvPr id="6" name="Content Placeholder 5"/>
          <p:cNvSpPr>
            <a:spLocks noGrp="1"/>
          </p:cNvSpPr>
          <p:nvPr>
            <p:ph sz="half" idx="2"/>
          </p:nvPr>
        </p:nvSpPr>
        <p:spPr>
          <a:xfrm>
            <a:off x="4648200" y="1895788"/>
            <a:ext cx="4038600" cy="3877873"/>
          </a:xfrm>
        </p:spPr>
        <p:txBody>
          <a:bodyPr>
            <a:normAutofit fontScale="92500" lnSpcReduction="10000"/>
          </a:bodyPr>
          <a:lstStyle/>
          <a:p>
            <a:r>
              <a:rPr lang="en-CA" sz="2400" dirty="0" smtClean="0"/>
              <a:t>People are lost by </a:t>
            </a:r>
            <a:r>
              <a:rPr lang="en-CA" sz="2400" dirty="0" smtClean="0"/>
              <a:t>worshipping other gods.</a:t>
            </a:r>
          </a:p>
          <a:p>
            <a:r>
              <a:rPr lang="en-CA" sz="2400" dirty="0" smtClean="0"/>
              <a:t>Jesus Christ is the only way to eternal life.</a:t>
            </a:r>
            <a:endParaRPr lang="en-CA" sz="2400" dirty="0"/>
          </a:p>
        </p:txBody>
      </p:sp>
      <p:sp>
        <p:nvSpPr>
          <p:cNvPr id="7" name="TextBox 6"/>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1332820" y="242086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4-Point Star 8"/>
          <p:cNvSpPr/>
          <p:nvPr/>
        </p:nvSpPr>
        <p:spPr>
          <a:xfrm>
            <a:off x="4764215" y="321297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18658"/>
            <a:ext cx="8229600" cy="922052"/>
          </a:xfrm>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A time to SPEAK!</a:t>
            </a:r>
            <a:endParaRPr lang="en-CA" sz="40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783437"/>
            <a:ext cx="4038600" cy="3877873"/>
          </a:xfrm>
          <a:solidFill>
            <a:schemeClr val="accent2">
              <a:lumMod val="20000"/>
              <a:lumOff val="80000"/>
            </a:schemeClr>
          </a:solidFill>
        </p:spPr>
        <p:txBody>
          <a:bodyPr>
            <a:normAutofit/>
          </a:bodyPr>
          <a:lstStyle/>
          <a:p>
            <a:pPr>
              <a:buNone/>
            </a:pPr>
            <a:r>
              <a:rPr lang="en-CA" sz="1100" b="1" dirty="0" smtClean="0"/>
              <a:t>	</a:t>
            </a:r>
          </a:p>
          <a:p>
            <a:pPr>
              <a:buNone/>
            </a:pPr>
            <a:r>
              <a:rPr lang="en-CA" sz="2600" b="1" dirty="0" smtClean="0"/>
              <a:t>	</a:t>
            </a:r>
            <a:r>
              <a:rPr lang="en-CA" sz="2400" b="1" dirty="0" smtClean="0"/>
              <a:t>Ecclesiastes 3:7-8</a:t>
            </a:r>
          </a:p>
          <a:p>
            <a:pPr>
              <a:buNone/>
            </a:pPr>
            <a:r>
              <a:rPr lang="en-CA" sz="2400" dirty="0" smtClean="0"/>
              <a:t>	7 A time to rend, and a time to sew; </a:t>
            </a:r>
            <a:r>
              <a:rPr lang="en-CA" sz="2400" b="1" dirty="0" smtClean="0"/>
              <a:t>a time to keep silence, and a time to speak;</a:t>
            </a:r>
          </a:p>
          <a:p>
            <a:pPr>
              <a:buNone/>
            </a:pPr>
            <a:r>
              <a:rPr lang="en-CA" sz="2400" dirty="0" smtClean="0"/>
              <a:t>	8 A time to love, and a time to hate; a time of war, and a time of peace.</a:t>
            </a:r>
          </a:p>
          <a:p>
            <a:pPr>
              <a:buNone/>
            </a:pPr>
            <a:endParaRPr lang="en-CA" sz="2400"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dirty="0" smtClean="0"/>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648200" y="1783437"/>
            <a:ext cx="4038600" cy="4525963"/>
          </a:xfrm>
        </p:spPr>
        <p:txBody>
          <a:bodyPr>
            <a:normAutofit/>
          </a:bodyPr>
          <a:lstStyle/>
          <a:p>
            <a:pPr>
              <a:buNone/>
            </a:pPr>
            <a:endParaRPr lang="en-CA" sz="2400" dirty="0" smtClean="0"/>
          </a:p>
          <a:p>
            <a:r>
              <a:rPr lang="en-CA" sz="2400" dirty="0" smtClean="0"/>
              <a:t>The time to speak comes and goes, when it is gone, it is too late to speak!</a:t>
            </a:r>
          </a:p>
          <a:p>
            <a:r>
              <a:rPr lang="en-CA" sz="2400" dirty="0" smtClean="0"/>
              <a:t>There is </a:t>
            </a:r>
            <a:r>
              <a:rPr lang="en-CA" sz="2400" dirty="0" smtClean="0"/>
              <a:t>also a </a:t>
            </a:r>
            <a:r>
              <a:rPr lang="en-CA" sz="2400" dirty="0" smtClean="0"/>
              <a:t>time to keep silence and wisdom is bound up in knowing when and abiding by it.</a:t>
            </a:r>
          </a:p>
        </p:txBody>
      </p:sp>
      <p:sp>
        <p:nvSpPr>
          <p:cNvPr id="7" name="TextBox 6"/>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486920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18658"/>
            <a:ext cx="8229600" cy="922052"/>
          </a:xfrm>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The Witness: A time to Speak!</a:t>
            </a:r>
            <a:endParaRPr lang="en-CA" sz="40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783437"/>
            <a:ext cx="4038600" cy="3877873"/>
          </a:xfrm>
          <a:solidFill>
            <a:schemeClr val="accent2">
              <a:lumMod val="20000"/>
              <a:lumOff val="80000"/>
            </a:schemeClr>
          </a:solidFill>
        </p:spPr>
        <p:txBody>
          <a:bodyPr>
            <a:normAutofit/>
          </a:bodyPr>
          <a:lstStyle/>
          <a:p>
            <a:pPr>
              <a:buNone/>
            </a:pPr>
            <a:r>
              <a:rPr lang="en-CA" sz="1100" b="1" dirty="0" smtClean="0"/>
              <a:t>	</a:t>
            </a:r>
          </a:p>
          <a:p>
            <a:pPr>
              <a:buNone/>
            </a:pPr>
            <a:r>
              <a:rPr lang="en-CA" sz="2600" b="1" dirty="0" smtClean="0"/>
              <a:t>	</a:t>
            </a:r>
            <a:r>
              <a:rPr lang="en-CA" sz="2400" b="1" dirty="0" smtClean="0"/>
              <a:t>Leviticus 5:1</a:t>
            </a:r>
          </a:p>
          <a:p>
            <a:pPr>
              <a:buNone/>
            </a:pPr>
            <a:r>
              <a:rPr lang="en-CA" sz="2400" b="1" dirty="0" smtClean="0"/>
              <a:t>	</a:t>
            </a:r>
            <a:r>
              <a:rPr lang="en-CA" sz="2400" dirty="0" smtClean="0"/>
              <a:t>1 And if a soul sin, and hear the voice of swearing, and is a witness, whether he hath seen or known of it; </a:t>
            </a:r>
            <a:r>
              <a:rPr lang="en-CA" sz="2400" b="1" dirty="0" smtClean="0"/>
              <a:t>if he do not utter it,</a:t>
            </a:r>
            <a:r>
              <a:rPr lang="en-CA" sz="2400" dirty="0" smtClean="0"/>
              <a:t> then he shall bear his iniquity.</a:t>
            </a:r>
          </a:p>
          <a:p>
            <a:pPr>
              <a:buNone/>
            </a:pPr>
            <a:endParaRPr lang="en-CA" sz="2400" dirty="0" smtClean="0"/>
          </a:p>
          <a:p>
            <a:pPr>
              <a:buNone/>
            </a:pPr>
            <a:endParaRPr lang="en-CA" sz="2400"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dirty="0" smtClean="0"/>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648200" y="1783437"/>
            <a:ext cx="4038600" cy="4525963"/>
          </a:xfrm>
        </p:spPr>
        <p:txBody>
          <a:bodyPr>
            <a:normAutofit/>
          </a:bodyPr>
          <a:lstStyle/>
          <a:p>
            <a:pPr>
              <a:buNone/>
            </a:pPr>
            <a:endParaRPr lang="en-CA" sz="2400" dirty="0" smtClean="0"/>
          </a:p>
          <a:p>
            <a:r>
              <a:rPr lang="en-CA" sz="2400" dirty="0" smtClean="0"/>
              <a:t>A witness must speak up!</a:t>
            </a:r>
          </a:p>
          <a:p>
            <a:r>
              <a:rPr lang="en-CA" sz="2400" dirty="0" smtClean="0"/>
              <a:t>Whether it is welcome or unwelcome!</a:t>
            </a:r>
          </a:p>
        </p:txBody>
      </p:sp>
      <p:sp>
        <p:nvSpPr>
          <p:cNvPr id="7" name="TextBox 6"/>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338671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File0340.jpg"/>
          <p:cNvPicPr>
            <a:picLocks noGrp="1" noChangeAspect="1"/>
          </p:cNvPicPr>
          <p:nvPr>
            <p:ph sz="half" idx="1"/>
          </p:nvPr>
        </p:nvPicPr>
        <p:blipFill>
          <a:blip r:embed="rId2" cstate="print"/>
          <a:stretch>
            <a:fillRect/>
          </a:stretch>
        </p:blipFill>
        <p:spPr>
          <a:xfrm>
            <a:off x="-1260810" y="-99490"/>
            <a:ext cx="10945520" cy="6991379"/>
          </a:xfrm>
        </p:spPr>
      </p:pic>
      <p:sp>
        <p:nvSpPr>
          <p:cNvPr id="5" name="Title 4"/>
          <p:cNvSpPr>
            <a:spLocks noGrp="1"/>
          </p:cNvSpPr>
          <p:nvPr>
            <p:ph type="title"/>
          </p:nvPr>
        </p:nvSpPr>
        <p:spPr>
          <a:xfrm>
            <a:off x="457200" y="1196690"/>
            <a:ext cx="8229600" cy="1143000"/>
          </a:xfrm>
        </p:spPr>
        <p:txBody>
          <a:bodyPr/>
          <a:lstStyle/>
          <a:p>
            <a:r>
              <a:rPr lang="en-CA" b="1" dirty="0" smtClean="0">
                <a:solidFill>
                  <a:schemeClr val="bg1"/>
                </a:solidFill>
                <a:effectLst>
                  <a:outerShdw blurRad="38100" dist="38100" dir="2700000" algn="tl">
                    <a:srgbClr val="000000">
                      <a:alpha val="43137"/>
                    </a:srgbClr>
                  </a:outerShdw>
                </a:effectLst>
              </a:rPr>
              <a:t>Open-air Preaching</a:t>
            </a:r>
            <a:endParaRPr lang="en-CA" b="1" dirty="0">
              <a:solidFill>
                <a:schemeClr val="bg1"/>
              </a:solidFill>
              <a:effectLst>
                <a:outerShdw blurRad="38100" dist="38100" dir="2700000" algn="tl">
                  <a:srgbClr val="000000">
                    <a:alpha val="43137"/>
                  </a:srgbClr>
                </a:outerShdw>
              </a:effectLst>
            </a:endParaRPr>
          </a:p>
        </p:txBody>
      </p:sp>
      <p:sp>
        <p:nvSpPr>
          <p:cNvPr id="4" name="TextBox 3"/>
          <p:cNvSpPr txBox="1"/>
          <p:nvPr/>
        </p:nvSpPr>
        <p:spPr>
          <a:xfrm>
            <a:off x="467430" y="6156098"/>
            <a:ext cx="8209140" cy="369332"/>
          </a:xfrm>
          <a:prstGeom prst="rect">
            <a:avLst/>
          </a:prstGeom>
          <a:solidFill>
            <a:schemeClr val="bg1"/>
          </a:solidFill>
        </p:spPr>
        <p:txBody>
          <a:bodyPr wrap="square" rtlCol="0">
            <a:spAutoFit/>
          </a:bodyPr>
          <a:lstStyle/>
          <a:p>
            <a:pPr algn="ctr"/>
            <a:r>
              <a:rPr lang="en-CA" b="1" dirty="0" smtClean="0"/>
              <a:t>The Time to Speak!</a:t>
            </a:r>
            <a:endParaRPr lang="en-CA"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18658"/>
            <a:ext cx="8229600" cy="922052"/>
          </a:xfrm>
          <a:solidFill>
            <a:schemeClr val="accent2"/>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A vow: A time to Speak!</a:t>
            </a:r>
            <a:endParaRPr lang="en-CA" sz="40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783437"/>
            <a:ext cx="4038600" cy="4021893"/>
          </a:xfrm>
          <a:solidFill>
            <a:schemeClr val="accent2">
              <a:lumMod val="20000"/>
              <a:lumOff val="80000"/>
            </a:schemeClr>
          </a:solidFill>
        </p:spPr>
        <p:txBody>
          <a:bodyPr>
            <a:normAutofit fontScale="92500"/>
          </a:bodyPr>
          <a:lstStyle/>
          <a:p>
            <a:pPr>
              <a:buNone/>
            </a:pPr>
            <a:r>
              <a:rPr lang="en-CA" sz="1100" b="1" dirty="0" smtClean="0"/>
              <a:t>	</a:t>
            </a:r>
          </a:p>
          <a:p>
            <a:pPr>
              <a:buNone/>
            </a:pPr>
            <a:r>
              <a:rPr lang="en-CA" sz="2600" b="1" dirty="0" smtClean="0"/>
              <a:t>	</a:t>
            </a:r>
            <a:r>
              <a:rPr lang="en-CA" sz="2400" b="1" dirty="0" smtClean="0"/>
              <a:t>Numbers 30:4</a:t>
            </a:r>
          </a:p>
          <a:p>
            <a:pPr>
              <a:buNone/>
            </a:pPr>
            <a:r>
              <a:rPr lang="en-CA" sz="2400" dirty="0" smtClean="0"/>
              <a:t>	4 And her father hear her vow, and her bond wherewith she hath bound her soul, and </a:t>
            </a:r>
            <a:r>
              <a:rPr lang="en-CA" sz="2400" b="1" dirty="0" smtClean="0"/>
              <a:t>her father shall hold his peace at her: </a:t>
            </a:r>
            <a:r>
              <a:rPr lang="en-CA" sz="2400" dirty="0" smtClean="0"/>
              <a:t>then all her vows shall stand, and every bond wherewith she hath bound her soul shall stand.</a:t>
            </a:r>
          </a:p>
          <a:p>
            <a:pPr>
              <a:buNone/>
            </a:pPr>
            <a:endParaRPr lang="en-CA" sz="2400" b="1" dirty="0" smtClean="0"/>
          </a:p>
          <a:p>
            <a:pPr>
              <a:buNone/>
            </a:pPr>
            <a:endParaRPr lang="en-CA" sz="2400" dirty="0" smtClean="0"/>
          </a:p>
          <a:p>
            <a:pPr>
              <a:buNone/>
            </a:pPr>
            <a:endParaRPr lang="en-CA" sz="2400"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b="1" dirty="0" smtClean="0"/>
          </a:p>
          <a:p>
            <a:pPr>
              <a:buNone/>
            </a:pPr>
            <a:endParaRPr lang="en-CA" sz="2600" dirty="0" smtClean="0"/>
          </a:p>
          <a:p>
            <a:pPr>
              <a:buNone/>
            </a:pPr>
            <a:endParaRPr lang="en-CA" sz="2600" dirty="0" smtClean="0"/>
          </a:p>
          <a:p>
            <a:pPr>
              <a:buNone/>
            </a:pPr>
            <a:endParaRPr lang="en-CA" sz="2600" dirty="0" smtClean="0"/>
          </a:p>
          <a:p>
            <a:pPr>
              <a:buNone/>
            </a:pPr>
            <a:endParaRPr lang="en-CA" sz="2400" dirty="0" smtClean="0"/>
          </a:p>
          <a:p>
            <a:pPr>
              <a:buNone/>
            </a:pPr>
            <a:endParaRPr lang="en-CA" sz="2400" b="1" dirty="0" smtClean="0"/>
          </a:p>
          <a:p>
            <a:pPr>
              <a:buNone/>
            </a:pPr>
            <a:endParaRPr lang="en-CA" sz="2400" dirty="0" smtClean="0"/>
          </a:p>
          <a:p>
            <a:pPr>
              <a:buNone/>
            </a:pPr>
            <a:endParaRPr lang="en-CA" sz="2400" dirty="0" smtClean="0"/>
          </a:p>
          <a:p>
            <a:pPr>
              <a:buNone/>
            </a:pPr>
            <a:endParaRPr lang="en-CA" b="1" dirty="0" smtClean="0"/>
          </a:p>
          <a:p>
            <a:endParaRPr lang="en-CA" dirty="0" smtClean="0"/>
          </a:p>
          <a:p>
            <a:endParaRPr lang="en-CA" dirty="0"/>
          </a:p>
        </p:txBody>
      </p:sp>
      <p:sp>
        <p:nvSpPr>
          <p:cNvPr id="6" name="Content Placeholder 5"/>
          <p:cNvSpPr>
            <a:spLocks noGrp="1"/>
          </p:cNvSpPr>
          <p:nvPr>
            <p:ph sz="half" idx="2"/>
          </p:nvPr>
        </p:nvSpPr>
        <p:spPr>
          <a:xfrm>
            <a:off x="4648200" y="1783437"/>
            <a:ext cx="4038600" cy="4525963"/>
          </a:xfrm>
        </p:spPr>
        <p:txBody>
          <a:bodyPr>
            <a:normAutofit fontScale="92500"/>
          </a:bodyPr>
          <a:lstStyle/>
          <a:p>
            <a:pPr>
              <a:buNone/>
            </a:pPr>
            <a:endParaRPr lang="en-CA" sz="2400" dirty="0" smtClean="0"/>
          </a:p>
          <a:p>
            <a:r>
              <a:rPr lang="en-CA" sz="2400" dirty="0" smtClean="0"/>
              <a:t>The Father had a window of opportunity to speak up!</a:t>
            </a:r>
          </a:p>
          <a:p>
            <a:r>
              <a:rPr lang="en-CA" sz="2400" dirty="0" smtClean="0"/>
              <a:t>If he did not speak up at the right time, it was too late to do so later. </a:t>
            </a:r>
          </a:p>
        </p:txBody>
      </p:sp>
      <p:sp>
        <p:nvSpPr>
          <p:cNvPr id="7" name="TextBox 6"/>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The Time to Speak!</a:t>
            </a:r>
            <a:endParaRPr lang="en-CA" b="1" dirty="0">
              <a:solidFill>
                <a:schemeClr val="bg1"/>
              </a:solidFill>
              <a:effectLst>
                <a:outerShdw blurRad="38100" dist="38100" dir="2700000" algn="tl">
                  <a:srgbClr val="000000">
                    <a:alpha val="43137"/>
                  </a:srgbClr>
                </a:outerShdw>
              </a:effectLst>
            </a:endParaRPr>
          </a:p>
        </p:txBody>
      </p:sp>
      <p:sp>
        <p:nvSpPr>
          <p:cNvPr id="8" name="4-Point Star 7"/>
          <p:cNvSpPr/>
          <p:nvPr/>
        </p:nvSpPr>
        <p:spPr>
          <a:xfrm>
            <a:off x="4764215" y="3933070"/>
            <a:ext cx="72010" cy="11430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b="1" dirty="0" smtClean="0">
                <a:solidFill>
                  <a:schemeClr val="accent6">
                    <a:lumMod val="50000"/>
                  </a:schemeClr>
                </a:solidFill>
                <a:effectLst>
                  <a:outerShdw blurRad="38100" dist="38100" dir="2700000" algn="tl">
                    <a:srgbClr val="000000">
                      <a:alpha val="43137"/>
                    </a:srgbClr>
                  </a:outerShdw>
                </a:effectLst>
              </a:rPr>
              <a:t>Little-time TV</a:t>
            </a:r>
            <a:endParaRPr lang="en-CA" b="1" dirty="0">
              <a:solidFill>
                <a:schemeClr val="accent6">
                  <a:lumMod val="50000"/>
                </a:schemeClr>
              </a:solidFill>
              <a:effectLst>
                <a:outerShdw blurRad="38100" dist="38100" dir="2700000" algn="tl">
                  <a:srgbClr val="000000">
                    <a:alpha val="43137"/>
                  </a:srgbClr>
                </a:outerShdw>
              </a:effectLst>
            </a:endParaRPr>
          </a:p>
        </p:txBody>
      </p:sp>
      <p:pic>
        <p:nvPicPr>
          <p:cNvPr id="6" name="Content Placeholder 5" descr="File0400.jpg"/>
          <p:cNvPicPr>
            <a:picLocks noGrp="1" noChangeAspect="1"/>
          </p:cNvPicPr>
          <p:nvPr>
            <p:ph idx="1"/>
          </p:nvPr>
        </p:nvPicPr>
        <p:blipFill>
          <a:blip r:embed="rId2" cstate="print"/>
          <a:stretch>
            <a:fillRect/>
          </a:stretch>
        </p:blipFill>
        <p:spPr>
          <a:xfrm>
            <a:off x="1831848" y="1628750"/>
            <a:ext cx="5480304" cy="3639312"/>
          </a:xfrm>
        </p:spPr>
      </p:pic>
      <p:sp>
        <p:nvSpPr>
          <p:cNvPr id="4" name="TextBox 3"/>
          <p:cNvSpPr txBox="1"/>
          <p:nvPr/>
        </p:nvSpPr>
        <p:spPr>
          <a:xfrm>
            <a:off x="467430" y="6021360"/>
            <a:ext cx="8209140" cy="369332"/>
          </a:xfrm>
          <a:prstGeom prst="rect">
            <a:avLst/>
          </a:prstGeom>
          <a:solidFill>
            <a:schemeClr val="accent2">
              <a:lumMod val="75000"/>
            </a:schemeClr>
          </a:solidFill>
        </p:spPr>
        <p:txBody>
          <a:bodyPr wrap="square" rtlCol="0">
            <a:spAutoFit/>
          </a:bodyPr>
          <a:lstStyle/>
          <a:p>
            <a:pPr algn="ctr"/>
            <a:r>
              <a:rPr lang="en-CA" b="1" dirty="0" smtClean="0">
                <a:solidFill>
                  <a:schemeClr val="bg1"/>
                </a:solidFill>
              </a:rPr>
              <a:t>The Time to Speak!</a:t>
            </a:r>
            <a:endParaRPr lang="en-CA" b="1"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2393</TotalTime>
  <Words>1083</Words>
  <Application>Microsoft Office PowerPoint</Application>
  <PresentationFormat>On-screen Show (4:3)</PresentationFormat>
  <Paragraphs>355</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“That I May Speak Boldly As I Ought to Speak” Eph 6:20</vt:lpstr>
      <vt:lpstr>Our Tongues get us into Big Trouble</vt:lpstr>
      <vt:lpstr>A Time to Shout!</vt:lpstr>
      <vt:lpstr>A Time to Speak: Even a Bigot!</vt:lpstr>
      <vt:lpstr>A time to SPEAK!</vt:lpstr>
      <vt:lpstr>The Witness: A time to Speak!</vt:lpstr>
      <vt:lpstr>Open-air Preaching</vt:lpstr>
      <vt:lpstr>A vow: A time to Speak!</vt:lpstr>
      <vt:lpstr>Little-time TV</vt:lpstr>
      <vt:lpstr>Watchmen: a time to Speak!</vt:lpstr>
      <vt:lpstr>Have Something to Say!</vt:lpstr>
      <vt:lpstr>Our Hope: Speak Up!</vt:lpstr>
      <vt:lpstr>Bring Them in by the 1000s</vt:lpstr>
      <vt:lpstr>The Command to Preach</vt:lpstr>
      <vt:lpstr>Special Exhibition at the CNE</vt:lpstr>
      <vt:lpstr>Preach the Word!</vt:lpstr>
      <vt:lpstr>Tell the World – Anywhere!</vt:lpstr>
      <vt:lpstr>Are we driven by fear or ‘power’?</vt:lpstr>
      <vt:lpstr>Answer Their Questions!</vt:lpstr>
      <vt:lpstr>Are we involved or ashamed?</vt:lpstr>
      <vt:lpstr>Main Street Advertisement</vt:lpstr>
      <vt:lpstr>A Time to Speak: Bible Prophecy!</vt:lpstr>
      <vt:lpstr>Take Advantage of the Times!</vt:lpstr>
      <vt:lpstr>Like Onesiphorus!</vt:lpstr>
      <vt:lpstr>Bible Exhibitions</vt:lpstr>
      <vt:lpstr>A Time to Speak: Confession!</vt:lpstr>
      <vt:lpstr>Signs for your front lawn!</vt:lpstr>
      <vt:lpstr>Given to us for safe keeping!</vt:lpstr>
      <vt:lpstr>Armageddon is Coming!</vt:lpstr>
      <vt:lpstr>Arguing from Silence</vt:lpstr>
      <vt:lpstr>All Topics!</vt:lpstr>
      <vt:lpstr>Issues of the Day</vt:lpstr>
      <vt:lpstr>Who are the Christadelphians?</vt:lpstr>
      <vt:lpstr>Issues of the Day</vt:lpstr>
      <vt:lpstr>Big-time TV!</vt:lpstr>
      <vt:lpstr>Pray to speak boldly...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be a Better Reasoner</dc:title>
  <dc:creator>Frank</dc:creator>
  <cp:lastModifiedBy>Frank Abel</cp:lastModifiedBy>
  <cp:revision>79</cp:revision>
  <dcterms:created xsi:type="dcterms:W3CDTF">2011-12-20T01:28:28Z</dcterms:created>
  <dcterms:modified xsi:type="dcterms:W3CDTF">2014-06-23T14:57:26Z</dcterms:modified>
</cp:coreProperties>
</file>