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8" r:id="rId3"/>
    <p:sldId id="300" r:id="rId4"/>
    <p:sldId id="293" r:id="rId5"/>
    <p:sldId id="288" r:id="rId6"/>
    <p:sldId id="284" r:id="rId7"/>
    <p:sldId id="264" r:id="rId8"/>
    <p:sldId id="291" r:id="rId9"/>
    <p:sldId id="257" r:id="rId10"/>
    <p:sldId id="290" r:id="rId11"/>
    <p:sldId id="265" r:id="rId12"/>
    <p:sldId id="283" r:id="rId13"/>
    <p:sldId id="267" r:id="rId14"/>
    <p:sldId id="273" r:id="rId15"/>
    <p:sldId id="277" r:id="rId16"/>
    <p:sldId id="294" r:id="rId17"/>
    <p:sldId id="299" r:id="rId18"/>
    <p:sldId id="274" r:id="rId19"/>
    <p:sldId id="275" r:id="rId20"/>
    <p:sldId id="285" r:id="rId21"/>
    <p:sldId id="259" r:id="rId22"/>
    <p:sldId id="260" r:id="rId23"/>
    <p:sldId id="261" r:id="rId24"/>
    <p:sldId id="262" r:id="rId25"/>
    <p:sldId id="297" r:id="rId26"/>
    <p:sldId id="298" r:id="rId27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2" y="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howGuides="1">
      <p:cViewPr varScale="1">
        <p:scale>
          <a:sx n="52" d="100"/>
          <a:sy n="52" d="100"/>
        </p:scale>
        <p:origin x="-2616" y="-96"/>
      </p:cViewPr>
      <p:guideLst>
        <p:guide orient="horz" pos="2932"/>
        <p:guide pos="219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ED61FFD5-1920-4C68-9892-922FB6DF1D8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3C8BEFF-724E-4244-A9BF-875F3389B7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7026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40175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0E9BA-D4FC-4E80-A163-F336BE6C3796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21188"/>
            <a:ext cx="5564188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40175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1BD8D-EAE5-4C43-A242-E2C123D5A9E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1678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813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694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344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2484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762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79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477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188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3365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984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D4D2E-BF0D-498D-9F40-F7E39F2C9F9B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4E7A4-2CB0-4449-83A8-333FABA5E3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445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fld id="{082D4D2E-BF0D-498D-9F40-F7E39F2C9F9B}" type="datetimeFigureOut">
              <a:rPr lang="en-CA" smtClean="0"/>
              <a:pPr/>
              <a:t>23/06/2014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fld id="{AC84E7A4-2CB0-4449-83A8-333FABA5E34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0582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4910946" cy="1470025"/>
          </a:xfrm>
          <a:noFill/>
          <a:ln>
            <a:noFill/>
          </a:ln>
          <a:effectLst>
            <a:softEdge rad="317500"/>
          </a:effectLst>
        </p:spPr>
        <p:txBody>
          <a:bodyPr>
            <a:normAutofit/>
          </a:bodyPr>
          <a:lstStyle/>
          <a:p>
            <a:pPr algn="l"/>
            <a:r>
              <a:rPr lang="en-C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“Follow Me”</a:t>
            </a:r>
            <a:endParaRPr lang="en-C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95" y="2060848"/>
            <a:ext cx="4640560" cy="910952"/>
          </a:xfrm>
          <a:solidFill>
            <a:schemeClr val="bg2">
              <a:lumMod val="25000"/>
              <a:alpha val="42000"/>
            </a:schemeClr>
          </a:solidFill>
          <a:effectLst>
            <a:softEdge rad="127000"/>
          </a:effectLst>
        </p:spPr>
        <p:txBody>
          <a:bodyPr>
            <a:normAutofit fontScale="40000" lnSpcReduction="20000"/>
          </a:bodyPr>
          <a:lstStyle/>
          <a:p>
            <a:endParaRPr lang="en-CA" sz="1800" b="1" dirty="0" smtClean="0">
              <a:solidFill>
                <a:schemeClr val="bg1"/>
              </a:solidFill>
            </a:endParaRPr>
          </a:p>
          <a:p>
            <a:r>
              <a:rPr lang="en-CA" sz="4400" b="1" dirty="0" smtClean="0">
                <a:solidFill>
                  <a:schemeClr val="bg1"/>
                </a:solidFill>
              </a:rPr>
              <a:t>Class 1 </a:t>
            </a:r>
          </a:p>
          <a:p>
            <a:r>
              <a:rPr lang="en-CA" sz="4400" b="1" dirty="0" smtClean="0">
                <a:solidFill>
                  <a:schemeClr val="bg1"/>
                </a:solidFill>
              </a:rPr>
              <a:t>“</a:t>
            </a:r>
            <a:r>
              <a:rPr lang="en-CA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ensamples</a:t>
            </a:r>
            <a:r>
              <a:rPr lang="en-CA" sz="4400" b="1" dirty="0" smtClean="0">
                <a:solidFill>
                  <a:schemeClr val="bg1"/>
                </a:solidFill>
              </a:rPr>
              <a:t> to the flock” 1Peter 5:3</a:t>
            </a:r>
            <a:endParaRPr lang="en-CA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46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Caleb – followed fully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692896"/>
          </a:xfrm>
          <a:solidFill>
            <a:schemeClr val="bg1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en-CA" sz="1400" b="1" dirty="0" smtClean="0"/>
          </a:p>
          <a:p>
            <a:pPr marL="0" indent="0">
              <a:buNone/>
            </a:pPr>
            <a:r>
              <a:rPr lang="en-CA" b="1" dirty="0"/>
              <a:t>Numbers 14:24</a:t>
            </a:r>
          </a:p>
          <a:p>
            <a:r>
              <a:rPr lang="en-CA" dirty="0"/>
              <a:t>24  But my servant Caleb, because he had another spirit with him, and hath </a:t>
            </a:r>
            <a:r>
              <a:rPr lang="en-CA" b="1" dirty="0"/>
              <a:t>followed me fully, </a:t>
            </a:r>
            <a:r>
              <a:rPr lang="en-CA" dirty="0"/>
              <a:t>him will I bring into the land </a:t>
            </a:r>
            <a:r>
              <a:rPr lang="en-CA" dirty="0" err="1"/>
              <a:t>whereinto</a:t>
            </a:r>
            <a:r>
              <a:rPr lang="en-CA" dirty="0"/>
              <a:t> he went; and his seed shall possess it.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CA" b="1" dirty="0" smtClean="0">
                <a:solidFill>
                  <a:srgbClr val="FF0000"/>
                </a:solidFill>
              </a:rPr>
              <a:t>Followed</a:t>
            </a:r>
            <a:r>
              <a:rPr lang="en-CA" dirty="0" smtClean="0">
                <a:solidFill>
                  <a:srgbClr val="FF0000"/>
                </a:solidFill>
              </a:rPr>
              <a:t> </a:t>
            </a:r>
            <a:r>
              <a:rPr lang="en-CA" b="1" dirty="0" smtClean="0">
                <a:solidFill>
                  <a:srgbClr val="FF0000"/>
                </a:solidFill>
              </a:rPr>
              <a:t>H4390</a:t>
            </a:r>
            <a:endParaRPr lang="en-CA" b="1" dirty="0">
              <a:solidFill>
                <a:srgbClr val="FF0000"/>
              </a:solidFill>
            </a:endParaRPr>
          </a:p>
          <a:p>
            <a:r>
              <a:rPr lang="en-CA" i="1" dirty="0">
                <a:solidFill>
                  <a:srgbClr val="FF0000"/>
                </a:solidFill>
              </a:rPr>
              <a:t>maw-lay',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maw-law'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A primitive root, to </a:t>
            </a:r>
            <a:r>
              <a:rPr lang="en-CA" i="1" dirty="0">
                <a:solidFill>
                  <a:srgbClr val="FF0000"/>
                </a:solidFill>
              </a:rPr>
              <a:t>fill</a:t>
            </a:r>
            <a:r>
              <a:rPr lang="en-CA" dirty="0">
                <a:solidFill>
                  <a:srgbClr val="FF0000"/>
                </a:solidFill>
              </a:rPr>
              <a:t> or (intransitively) </a:t>
            </a:r>
            <a:r>
              <a:rPr lang="en-CA" i="1" dirty="0">
                <a:solidFill>
                  <a:srgbClr val="FF0000"/>
                </a:solidFill>
              </a:rPr>
              <a:t>be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full</a:t>
            </a:r>
            <a:r>
              <a:rPr lang="en-CA" dirty="0">
                <a:solidFill>
                  <a:srgbClr val="FF0000"/>
                </a:solidFill>
              </a:rPr>
              <a:t> of, in a wide application (literally and figuratively</a:t>
            </a:r>
            <a:r>
              <a:rPr lang="en-CA" dirty="0" smtClean="0">
                <a:solidFill>
                  <a:srgbClr val="FF0000"/>
                </a:solidFill>
              </a:rPr>
              <a:t>):</a:t>
            </a:r>
            <a:endParaRPr lang="en-CA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CA" dirty="0" smtClean="0"/>
              <a:t> </a:t>
            </a:r>
          </a:p>
          <a:p>
            <a:pPr marL="0" indent="0">
              <a:buNone/>
            </a:pPr>
            <a:r>
              <a:rPr lang="en-CA" b="1" dirty="0" smtClean="0">
                <a:solidFill>
                  <a:srgbClr val="002060"/>
                </a:solidFill>
              </a:rPr>
              <a:t>H310</a:t>
            </a:r>
            <a:r>
              <a:rPr lang="en-CA" dirty="0" smtClean="0">
                <a:solidFill>
                  <a:srgbClr val="002060"/>
                </a:solidFill>
              </a:rPr>
              <a:t> </a:t>
            </a:r>
            <a:r>
              <a:rPr lang="en-CA" dirty="0" err="1" smtClean="0">
                <a:solidFill>
                  <a:srgbClr val="002060"/>
                </a:solidFill>
              </a:rPr>
              <a:t>akh-ar</a:t>
            </a:r>
            <a:r>
              <a:rPr lang="en-CA" dirty="0" smtClean="0">
                <a:solidFill>
                  <a:srgbClr val="002060"/>
                </a:solidFill>
              </a:rPr>
              <a:t>'</a:t>
            </a:r>
          </a:p>
          <a:p>
            <a:r>
              <a:rPr lang="en-CA" dirty="0" smtClean="0">
                <a:solidFill>
                  <a:srgbClr val="002060"/>
                </a:solidFill>
              </a:rPr>
              <a:t>From H309; properly the hind part; generally used as an adverb or conjugation, after (in various senses):</a:t>
            </a:r>
            <a:endParaRPr lang="en-CA" dirty="0">
              <a:solidFill>
                <a:srgbClr val="002060"/>
              </a:solidFill>
            </a:endParaRPr>
          </a:p>
          <a:p>
            <a:endParaRPr lang="en-C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210682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-Point Star 4"/>
          <p:cNvSpPr/>
          <p:nvPr/>
        </p:nvSpPr>
        <p:spPr>
          <a:xfrm>
            <a:off x="2771800" y="1916832"/>
            <a:ext cx="144016" cy="144016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4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God expected Belief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en-CA" sz="1100" b="1" dirty="0" smtClean="0"/>
          </a:p>
          <a:p>
            <a:pPr marL="0" indent="0">
              <a:buNone/>
            </a:pPr>
            <a:r>
              <a:rPr lang="en-CA" sz="2400" b="1" dirty="0"/>
              <a:t>Numbers 32:11-12</a:t>
            </a:r>
          </a:p>
          <a:p>
            <a:r>
              <a:rPr lang="en-CA" sz="2400" dirty="0"/>
              <a:t>11  Surely none of the men that came up out of Egypt, from twenty years old and upward, shall see the land which I </a:t>
            </a:r>
            <a:r>
              <a:rPr lang="en-CA" sz="2400" dirty="0" err="1"/>
              <a:t>sware</a:t>
            </a:r>
            <a:r>
              <a:rPr lang="en-CA" sz="2400" dirty="0"/>
              <a:t> unto Abraham, unto Isaac, and unto Jacob; because they have </a:t>
            </a:r>
            <a:r>
              <a:rPr lang="en-CA" sz="2400" b="1" dirty="0"/>
              <a:t>not</a:t>
            </a:r>
            <a:r>
              <a:rPr lang="en-CA" sz="2400" dirty="0"/>
              <a:t> </a:t>
            </a:r>
            <a:r>
              <a:rPr lang="en-CA" sz="2400" b="1" dirty="0"/>
              <a:t>wholly followed </a:t>
            </a:r>
            <a:r>
              <a:rPr lang="en-CA" sz="2400" dirty="0"/>
              <a:t>me:</a:t>
            </a:r>
          </a:p>
          <a:p>
            <a:r>
              <a:rPr lang="en-CA" sz="2400" dirty="0"/>
              <a:t>12  Save Caleb the son of </a:t>
            </a:r>
            <a:r>
              <a:rPr lang="en-CA" sz="2400" dirty="0" err="1"/>
              <a:t>Jephunneh</a:t>
            </a:r>
            <a:r>
              <a:rPr lang="en-CA" sz="2400" dirty="0"/>
              <a:t> the </a:t>
            </a:r>
            <a:r>
              <a:rPr lang="en-CA" sz="2400" dirty="0" err="1"/>
              <a:t>Kenezite</a:t>
            </a:r>
            <a:r>
              <a:rPr lang="en-CA" sz="2400" dirty="0"/>
              <a:t>, and Joshua the son of Nun: for they have </a:t>
            </a:r>
            <a:r>
              <a:rPr lang="en-CA" sz="2400" b="1" dirty="0"/>
              <a:t>wholly followed</a:t>
            </a:r>
            <a:r>
              <a:rPr lang="en-CA" sz="2400" dirty="0"/>
              <a:t> the LORD.</a:t>
            </a:r>
          </a:p>
          <a:p>
            <a:endParaRPr lang="en-CA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CA" sz="2400" dirty="0" smtClean="0"/>
          </a:p>
          <a:p>
            <a:r>
              <a:rPr lang="en-CA" sz="2400" dirty="0" smtClean="0"/>
              <a:t>Following implied </a:t>
            </a:r>
            <a:r>
              <a:rPr lang="en-CA" sz="2400" dirty="0" smtClean="0"/>
              <a:t>filling oneself with </a:t>
            </a:r>
            <a:r>
              <a:rPr lang="en-CA" sz="2400" dirty="0" smtClean="0"/>
              <a:t>trust in the Word of Yahweh.</a:t>
            </a:r>
            <a:endParaRPr lang="en-CA" sz="2400" dirty="0" smtClean="0"/>
          </a:p>
          <a:p>
            <a:r>
              <a:rPr lang="en-CA" sz="2400" dirty="0" smtClean="0"/>
              <a:t>Those who were scared by the appearance </a:t>
            </a:r>
            <a:r>
              <a:rPr lang="en-CA" sz="2400" dirty="0" smtClean="0"/>
              <a:t>of big men and giant walls were not “full of” Yahweh.</a:t>
            </a:r>
            <a:endParaRPr lang="en-CA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3914538"/>
            <a:ext cx="45719" cy="5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49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Jeroboam the son of </a:t>
            </a:r>
            <a:r>
              <a:rPr lang="en-CA" sz="3600" b="1" dirty="0" err="1" smtClean="0"/>
              <a:t>Nebat</a:t>
            </a:r>
            <a:r>
              <a:rPr lang="en-CA" sz="3600" b="1" dirty="0" smtClean="0"/>
              <a:t> 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endParaRPr lang="en-CA" sz="500" b="1" dirty="0" smtClean="0"/>
          </a:p>
          <a:p>
            <a:pPr marL="0" indent="0">
              <a:buNone/>
            </a:pPr>
            <a:r>
              <a:rPr lang="en-CA" sz="2000" b="1" dirty="0" smtClean="0"/>
              <a:t>1 </a:t>
            </a:r>
            <a:r>
              <a:rPr lang="en-CA" sz="2000" b="1" dirty="0"/>
              <a:t>Kings 11:38</a:t>
            </a:r>
          </a:p>
          <a:p>
            <a:r>
              <a:rPr lang="en-CA" sz="2000" dirty="0"/>
              <a:t>38  And it shall be, </a:t>
            </a:r>
            <a:r>
              <a:rPr lang="en-CA" sz="2000" b="1" dirty="0"/>
              <a:t>if thou wilt hearken</a:t>
            </a:r>
            <a:r>
              <a:rPr lang="en-CA" sz="2000" dirty="0"/>
              <a:t> unto all that I command thee, and wilt walk in my ways, and do that is right in my sight, to keep my statutes and my commandments, as David my servant did; that I will be with thee, and build thee a sure house, as I built for David, and will give Israel unto thee.</a:t>
            </a:r>
          </a:p>
          <a:p>
            <a:endParaRPr lang="en-CA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CA" sz="1400" b="1" dirty="0" smtClean="0"/>
          </a:p>
          <a:p>
            <a:pPr marL="0" indent="0">
              <a:buNone/>
            </a:pPr>
            <a:r>
              <a:rPr lang="en-CA" b="1" dirty="0" smtClean="0"/>
              <a:t>1 </a:t>
            </a:r>
            <a:r>
              <a:rPr lang="en-CA" b="1" dirty="0"/>
              <a:t>Kings 12:26-27</a:t>
            </a:r>
          </a:p>
          <a:p>
            <a:r>
              <a:rPr lang="en-CA" dirty="0"/>
              <a:t>26  And </a:t>
            </a:r>
            <a:r>
              <a:rPr lang="en-CA" b="1" dirty="0"/>
              <a:t>Jeroboam said in his heart</a:t>
            </a:r>
            <a:r>
              <a:rPr lang="en-CA" dirty="0"/>
              <a:t>, Now shall the kingdom return to the house of David:</a:t>
            </a:r>
          </a:p>
          <a:p>
            <a:r>
              <a:rPr lang="en-CA" dirty="0"/>
              <a:t>27  If this people go up to do sacrifice in the house of the LORD at Jerusalem, then shall the heart of this people turn again unto their lord, even unto </a:t>
            </a:r>
            <a:r>
              <a:rPr lang="en-CA" dirty="0" err="1"/>
              <a:t>Rehoboam</a:t>
            </a:r>
            <a:r>
              <a:rPr lang="en-CA" dirty="0"/>
              <a:t> king of Judah, and they shall kill me, and go again to </a:t>
            </a:r>
            <a:r>
              <a:rPr lang="en-CA" dirty="0" err="1"/>
              <a:t>Rehoboam</a:t>
            </a:r>
            <a:r>
              <a:rPr lang="en-CA" dirty="0"/>
              <a:t> king of Judah</a:t>
            </a:r>
            <a:r>
              <a:rPr lang="en-CA" dirty="0" smtClean="0"/>
              <a:t>.</a:t>
            </a:r>
          </a:p>
          <a:p>
            <a:endParaRPr lang="en-CA" dirty="0" smtClean="0"/>
          </a:p>
          <a:p>
            <a:r>
              <a:rPr lang="en-CA" dirty="0"/>
              <a:t>This faithlessness was at the root of what Jeroboam decided to do</a:t>
            </a:r>
            <a:r>
              <a:rPr lang="en-CA" dirty="0" smtClean="0"/>
              <a:t>.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373216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53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200" b="1" dirty="0" smtClean="0"/>
              <a:t>David </a:t>
            </a:r>
            <a:r>
              <a:rPr lang="en-CA" sz="3200" b="1" dirty="0" smtClean="0"/>
              <a:t>was the Standard to Follow</a:t>
            </a:r>
            <a:endParaRPr lang="en-C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CA" sz="1400" b="1" dirty="0" smtClean="0"/>
          </a:p>
          <a:p>
            <a:pPr marL="0" indent="0">
              <a:buNone/>
            </a:pPr>
            <a:r>
              <a:rPr lang="en-CA" b="1" dirty="0"/>
              <a:t>1 Kings 14:8-9</a:t>
            </a:r>
          </a:p>
          <a:p>
            <a:r>
              <a:rPr lang="en-CA" dirty="0"/>
              <a:t>8  And rent the kingdom away from the house of David, and gave it thee: and yet thou hast not been as my servant David, who kept my commandments, and </a:t>
            </a:r>
            <a:r>
              <a:rPr lang="en-CA" b="1" dirty="0"/>
              <a:t>who followed me with all his heart</a:t>
            </a:r>
            <a:r>
              <a:rPr lang="en-CA" dirty="0"/>
              <a:t>, to do that only which was right in mine eyes;</a:t>
            </a:r>
          </a:p>
          <a:p>
            <a:r>
              <a:rPr lang="en-CA" dirty="0"/>
              <a:t>9  But hast done evil above all that were before thee: for thou hast gone and made thee other gods, and molten images, to provoke me to anger, and hast cast me behind thy back: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Jeroboam cast YHWH behind his back – obviously not prepared to follow.</a:t>
            </a:r>
          </a:p>
          <a:p>
            <a:r>
              <a:rPr lang="en-CA" dirty="0" smtClean="0"/>
              <a:t>When he received the ten tribes from YHWH he was expected to maintain the way of David the King.</a:t>
            </a:r>
          </a:p>
          <a:p>
            <a:r>
              <a:rPr lang="en-CA" dirty="0" smtClean="0"/>
              <a:t>He had received the tokens of a true prophecy.  He was told this would happen 1Ki 11:31.  This was the token of a true prophet. </a:t>
            </a:r>
            <a:r>
              <a:rPr lang="en-CA" dirty="0" err="1" smtClean="0"/>
              <a:t>Deut</a:t>
            </a:r>
            <a:r>
              <a:rPr lang="en-CA" dirty="0" smtClean="0"/>
              <a:t> 18:21-22</a:t>
            </a:r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066666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68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Ahab followed </a:t>
            </a:r>
            <a:r>
              <a:rPr lang="en-CA" sz="3600" b="1" dirty="0" err="1" smtClean="0"/>
              <a:t>Baalim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en-CA" sz="1400" b="1" dirty="0" smtClean="0"/>
          </a:p>
          <a:p>
            <a:pPr marL="0" indent="0">
              <a:buNone/>
            </a:pPr>
            <a:r>
              <a:rPr lang="en-CA" b="1" dirty="0"/>
              <a:t>1 Kings 18:17-18</a:t>
            </a:r>
          </a:p>
          <a:p>
            <a:r>
              <a:rPr lang="en-CA" dirty="0"/>
              <a:t>17  And it came to pass, when Ahab saw Elijah, that Ahab said unto him, Art thou he that </a:t>
            </a:r>
            <a:r>
              <a:rPr lang="en-CA" dirty="0" err="1"/>
              <a:t>troubleth</a:t>
            </a:r>
            <a:r>
              <a:rPr lang="en-CA" dirty="0"/>
              <a:t> Israel?</a:t>
            </a:r>
          </a:p>
          <a:p>
            <a:r>
              <a:rPr lang="en-CA" dirty="0"/>
              <a:t>18  And he answered, I have not troubled Israel; but thou, and thy father's house, in that ye have forsaken the commandments of the LORD, and </a:t>
            </a:r>
            <a:r>
              <a:rPr lang="en-CA" b="1" dirty="0"/>
              <a:t>thou hast followed </a:t>
            </a:r>
            <a:r>
              <a:rPr lang="en-CA" b="1" dirty="0" err="1"/>
              <a:t>Baalim</a:t>
            </a:r>
            <a:r>
              <a:rPr lang="en-CA" b="1" dirty="0"/>
              <a:t>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Ahab </a:t>
            </a:r>
            <a:r>
              <a:rPr lang="en-CA" dirty="0" smtClean="0"/>
              <a:t>measured </a:t>
            </a:r>
            <a:r>
              <a:rPr lang="en-CA" dirty="0" smtClean="0"/>
              <a:t>Elijah by </a:t>
            </a:r>
            <a:r>
              <a:rPr lang="en-CA" dirty="0" smtClean="0"/>
              <a:t>his God.</a:t>
            </a:r>
            <a:endParaRPr lang="en-CA" dirty="0" smtClean="0"/>
          </a:p>
          <a:p>
            <a:r>
              <a:rPr lang="en-CA" dirty="0" smtClean="0"/>
              <a:t>Elijah </a:t>
            </a:r>
            <a:r>
              <a:rPr lang="en-CA" dirty="0" smtClean="0"/>
              <a:t>measured </a:t>
            </a:r>
            <a:r>
              <a:rPr lang="en-CA" dirty="0" smtClean="0"/>
              <a:t>Ahab by </a:t>
            </a:r>
            <a:r>
              <a:rPr lang="en-CA" dirty="0" smtClean="0"/>
              <a:t>his God.</a:t>
            </a:r>
            <a:endParaRPr lang="en-CA" dirty="0" smtClean="0"/>
          </a:p>
          <a:p>
            <a:r>
              <a:rPr lang="en-CA" dirty="0" smtClean="0"/>
              <a:t>We are to </a:t>
            </a:r>
            <a:r>
              <a:rPr lang="en-CA" dirty="0" smtClean="0"/>
              <a:t>be measured by </a:t>
            </a:r>
            <a:r>
              <a:rPr lang="en-CA" dirty="0" smtClean="0"/>
              <a:t>the God we follow.</a:t>
            </a:r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3717032"/>
            <a:ext cx="45719" cy="5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9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Following Yahweh or Vanity?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en-CA" sz="1400" b="1" dirty="0" smtClean="0"/>
          </a:p>
          <a:p>
            <a:pPr marL="0" indent="0">
              <a:buNone/>
            </a:pPr>
            <a:r>
              <a:rPr lang="en-CA" b="1" dirty="0"/>
              <a:t>2 Kings 17:14-15</a:t>
            </a:r>
          </a:p>
          <a:p>
            <a:r>
              <a:rPr lang="en-CA" dirty="0"/>
              <a:t>14  Notwithstanding they would not hear, but hardened their necks, like to the neck of their fathers, that did not believe in the LORD their God.</a:t>
            </a:r>
          </a:p>
          <a:p>
            <a:r>
              <a:rPr lang="en-CA" dirty="0"/>
              <a:t>15  And they rejected his statutes, and his covenant that he made with their fathers, and his testimonies which he testified against them; </a:t>
            </a:r>
            <a:r>
              <a:rPr lang="en-CA" b="1" dirty="0"/>
              <a:t>and they followed vanity,</a:t>
            </a:r>
            <a:r>
              <a:rPr lang="en-CA" dirty="0"/>
              <a:t> and became vain, and went after the heathen that were round about them, concerning whom the LORD had charged them, that they should not do like them.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Worship directed to the idols of the nations was an exercise of vanity.</a:t>
            </a:r>
          </a:p>
          <a:p>
            <a:r>
              <a:rPr lang="en-CA" dirty="0" smtClean="0"/>
              <a:t>Hence, they became ‘</a:t>
            </a:r>
            <a:r>
              <a:rPr lang="en-CA" dirty="0" smtClean="0"/>
              <a:t>empty headed’ </a:t>
            </a:r>
            <a:r>
              <a:rPr lang="en-CA" dirty="0" smtClean="0"/>
              <a:t>just like their idols.</a:t>
            </a:r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3140968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79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“Follow Me”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313854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Worship Him in Spirit</a:t>
            </a:r>
            <a:endParaRPr lang="en-CA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CA" sz="800" b="1" dirty="0" smtClean="0"/>
          </a:p>
          <a:p>
            <a:pPr marL="0" indent="0">
              <a:buNone/>
            </a:pPr>
            <a:r>
              <a:rPr lang="en-CA" b="1" dirty="0" smtClean="0"/>
              <a:t>John </a:t>
            </a:r>
            <a:r>
              <a:rPr lang="en-CA" b="1" dirty="0"/>
              <a:t>4:23-24</a:t>
            </a:r>
          </a:p>
          <a:p>
            <a:r>
              <a:rPr lang="en-CA" dirty="0"/>
              <a:t>23  But the hour cometh, and now is, when the true worshippers shall worship the Father in spirit and in truth: for the Father </a:t>
            </a:r>
            <a:r>
              <a:rPr lang="en-CA" dirty="0" err="1"/>
              <a:t>seeketh</a:t>
            </a:r>
            <a:r>
              <a:rPr lang="en-CA" dirty="0"/>
              <a:t> such to worship him.</a:t>
            </a:r>
          </a:p>
          <a:p>
            <a:r>
              <a:rPr lang="en-CA" dirty="0"/>
              <a:t>24  God is a Spirit: and they that worship him </a:t>
            </a:r>
            <a:r>
              <a:rPr lang="en-CA" b="1" dirty="0"/>
              <a:t>must worship him in spirit and in truth</a:t>
            </a:r>
            <a:r>
              <a:rPr lang="en-CA" dirty="0"/>
              <a:t>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n-CA" dirty="0" smtClean="0"/>
          </a:p>
          <a:p>
            <a:r>
              <a:rPr lang="en-CA" dirty="0" smtClean="0"/>
              <a:t>Not all connections made in the theme of “following” can be made by finding a link to that word.</a:t>
            </a:r>
          </a:p>
          <a:p>
            <a:r>
              <a:rPr lang="en-CA" dirty="0" smtClean="0"/>
              <a:t>Connections made by ‘spirit’ take us much further.</a:t>
            </a:r>
            <a:endParaRPr lang="en-CA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4778634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7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Gehazi</a:t>
            </a:r>
            <a:r>
              <a:rPr lang="en-CA" sz="3600" b="1" dirty="0" smtClean="0"/>
              <a:t> pursued </a:t>
            </a:r>
            <a:r>
              <a:rPr lang="en-CA" sz="3600" b="1" dirty="0" err="1" smtClean="0"/>
              <a:t>Naaman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CA" sz="1400" b="1" dirty="0" smtClean="0"/>
          </a:p>
          <a:p>
            <a:pPr marL="0" indent="0">
              <a:buNone/>
            </a:pPr>
            <a:r>
              <a:rPr lang="en-CA" b="1" dirty="0" smtClean="0"/>
              <a:t>2Kings 5:20-21</a:t>
            </a:r>
          </a:p>
          <a:p>
            <a:r>
              <a:rPr lang="en-CA" dirty="0" smtClean="0"/>
              <a:t>20  </a:t>
            </a:r>
            <a:r>
              <a:rPr lang="en-CA" dirty="0"/>
              <a:t>But </a:t>
            </a:r>
            <a:r>
              <a:rPr lang="en-CA" dirty="0" err="1"/>
              <a:t>Gehazi</a:t>
            </a:r>
            <a:r>
              <a:rPr lang="en-CA" dirty="0"/>
              <a:t>, the servant of Elisha the man of God, said, Behold, my master hath spared </a:t>
            </a:r>
            <a:r>
              <a:rPr lang="en-CA" dirty="0" err="1"/>
              <a:t>Naaman</a:t>
            </a:r>
            <a:r>
              <a:rPr lang="en-CA" dirty="0"/>
              <a:t> this Syrian, in not receiving at his hands that which he brought: but, </a:t>
            </a:r>
            <a:r>
              <a:rPr lang="en-CA" b="1" i="1" dirty="0"/>
              <a:t>as</a:t>
            </a:r>
            <a:r>
              <a:rPr lang="en-CA" b="1" dirty="0"/>
              <a:t> the LORD </a:t>
            </a:r>
            <a:r>
              <a:rPr lang="en-CA" b="1" dirty="0" err="1"/>
              <a:t>liveth</a:t>
            </a:r>
            <a:r>
              <a:rPr lang="en-CA" dirty="0"/>
              <a:t>, I will run after him, and take somewhat of him. </a:t>
            </a:r>
          </a:p>
          <a:p>
            <a:r>
              <a:rPr lang="en-CA" dirty="0" smtClean="0"/>
              <a:t>21  </a:t>
            </a:r>
            <a:r>
              <a:rPr lang="en-CA" dirty="0"/>
              <a:t>So </a:t>
            </a:r>
            <a:r>
              <a:rPr lang="en-CA" dirty="0" err="1"/>
              <a:t>Gehazi</a:t>
            </a:r>
            <a:r>
              <a:rPr lang="en-CA" dirty="0"/>
              <a:t> followed after </a:t>
            </a:r>
            <a:r>
              <a:rPr lang="en-CA" dirty="0" err="1"/>
              <a:t>Naaman</a:t>
            </a:r>
            <a:r>
              <a:rPr lang="en-CA" dirty="0"/>
              <a:t>. And when </a:t>
            </a:r>
            <a:r>
              <a:rPr lang="en-CA" dirty="0" err="1"/>
              <a:t>Naaman</a:t>
            </a:r>
            <a:r>
              <a:rPr lang="en-CA" dirty="0"/>
              <a:t> saw </a:t>
            </a:r>
            <a:r>
              <a:rPr lang="en-CA" i="1" dirty="0"/>
              <a:t>him</a:t>
            </a:r>
            <a:r>
              <a:rPr lang="en-CA" dirty="0"/>
              <a:t> running after him, he lighted down from the chariot to meet him, and said, </a:t>
            </a:r>
            <a:r>
              <a:rPr lang="en-CA" i="1" dirty="0"/>
              <a:t>Is</a:t>
            </a:r>
            <a:r>
              <a:rPr lang="en-CA" dirty="0"/>
              <a:t> all well?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dirty="0" smtClean="0"/>
              <a:t>“as YHWH </a:t>
            </a:r>
            <a:r>
              <a:rPr lang="en-CA" dirty="0" err="1" smtClean="0"/>
              <a:t>liveth</a:t>
            </a:r>
            <a:r>
              <a:rPr lang="en-CA" dirty="0" smtClean="0"/>
              <a:t>” why would he profane this phrase?</a:t>
            </a:r>
          </a:p>
          <a:p>
            <a:endParaRPr lang="en-CA" dirty="0" smtClean="0"/>
          </a:p>
          <a:p>
            <a:r>
              <a:rPr lang="en-CA" b="1" dirty="0"/>
              <a:t>2Ki 4:30</a:t>
            </a:r>
            <a:r>
              <a:rPr lang="en-CA" dirty="0"/>
              <a:t>  And the mother of the child said, </a:t>
            </a:r>
            <a:r>
              <a:rPr lang="en-CA" i="1" dirty="0"/>
              <a:t>As</a:t>
            </a:r>
            <a:r>
              <a:rPr lang="en-CA" dirty="0"/>
              <a:t> the LORD </a:t>
            </a:r>
            <a:r>
              <a:rPr lang="en-CA" dirty="0" err="1"/>
              <a:t>liveth</a:t>
            </a:r>
            <a:r>
              <a:rPr lang="en-CA" dirty="0"/>
              <a:t>, and </a:t>
            </a:r>
            <a:r>
              <a:rPr lang="en-CA" i="1" dirty="0"/>
              <a:t>as</a:t>
            </a:r>
            <a:r>
              <a:rPr lang="en-CA" dirty="0"/>
              <a:t> thy soul </a:t>
            </a:r>
            <a:r>
              <a:rPr lang="en-CA" dirty="0" err="1"/>
              <a:t>liveth</a:t>
            </a:r>
            <a:r>
              <a:rPr lang="en-CA" dirty="0"/>
              <a:t>, I will not leave thee. And he arose, and followed her. </a:t>
            </a:r>
            <a:endParaRPr lang="en-CA" dirty="0" smtClean="0"/>
          </a:p>
          <a:p>
            <a:endParaRPr lang="en-CA" dirty="0"/>
          </a:p>
          <a:p>
            <a:r>
              <a:rPr lang="en-CA" b="1" dirty="0"/>
              <a:t>2Ki 5:16</a:t>
            </a:r>
            <a:r>
              <a:rPr lang="en-CA" dirty="0"/>
              <a:t>  But he said, </a:t>
            </a:r>
            <a:r>
              <a:rPr lang="en-CA" i="1" dirty="0"/>
              <a:t>As</a:t>
            </a:r>
            <a:r>
              <a:rPr lang="en-CA" dirty="0"/>
              <a:t> the LORD </a:t>
            </a:r>
            <a:r>
              <a:rPr lang="en-CA" dirty="0" err="1"/>
              <a:t>liveth</a:t>
            </a:r>
            <a:r>
              <a:rPr lang="en-CA" dirty="0"/>
              <a:t>, before whom I stand, I will receive none. And he urged him to take </a:t>
            </a:r>
            <a:r>
              <a:rPr lang="en-CA" i="1" dirty="0"/>
              <a:t>it;</a:t>
            </a:r>
            <a:r>
              <a:rPr lang="en-CA" dirty="0"/>
              <a:t> but he refused. </a:t>
            </a:r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2543200" y="1873399"/>
            <a:ext cx="144016" cy="144016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85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Gehazi</a:t>
            </a:r>
            <a:r>
              <a:rPr lang="en-CA" sz="3600" b="1" dirty="0" smtClean="0"/>
              <a:t> pursued </a:t>
            </a:r>
            <a:r>
              <a:rPr lang="en-CA" sz="3600" b="1" dirty="0" err="1" smtClean="0"/>
              <a:t>Naaman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endParaRPr lang="en-CA" sz="600" b="1" dirty="0" smtClean="0"/>
          </a:p>
          <a:p>
            <a:pPr marL="0" indent="0">
              <a:buNone/>
            </a:pPr>
            <a:r>
              <a:rPr lang="en-CA" sz="1800" b="1" dirty="0" smtClean="0"/>
              <a:t>2Kings 5:20-21</a:t>
            </a:r>
          </a:p>
          <a:p>
            <a:r>
              <a:rPr lang="en-CA" sz="1800" dirty="0" smtClean="0"/>
              <a:t>20  </a:t>
            </a:r>
            <a:r>
              <a:rPr lang="en-CA" sz="1800" dirty="0"/>
              <a:t>But </a:t>
            </a:r>
            <a:r>
              <a:rPr lang="en-CA" sz="1800" dirty="0" err="1"/>
              <a:t>Gehazi</a:t>
            </a:r>
            <a:r>
              <a:rPr lang="en-CA" sz="1800" dirty="0"/>
              <a:t>, the servant of Elisha the man of God, said, Behold, my master hath spared </a:t>
            </a:r>
            <a:r>
              <a:rPr lang="en-CA" sz="1800" dirty="0" err="1"/>
              <a:t>Naaman</a:t>
            </a:r>
            <a:r>
              <a:rPr lang="en-CA" sz="1800" dirty="0"/>
              <a:t> this Syrian, in not receiving at his hands that which he brought: but, </a:t>
            </a:r>
            <a:r>
              <a:rPr lang="en-CA" sz="1800" b="1" i="1" dirty="0"/>
              <a:t>as</a:t>
            </a:r>
            <a:r>
              <a:rPr lang="en-CA" sz="1800" b="1" dirty="0"/>
              <a:t> the LORD </a:t>
            </a:r>
            <a:r>
              <a:rPr lang="en-CA" sz="1800" b="1" dirty="0" err="1"/>
              <a:t>liveth</a:t>
            </a:r>
            <a:r>
              <a:rPr lang="en-CA" sz="1800" dirty="0"/>
              <a:t>, I will run after him, and take somewhat of him. </a:t>
            </a:r>
          </a:p>
          <a:p>
            <a:r>
              <a:rPr lang="en-CA" sz="1800" dirty="0" smtClean="0"/>
              <a:t>21  </a:t>
            </a:r>
            <a:r>
              <a:rPr lang="en-CA" sz="1800" dirty="0"/>
              <a:t>So </a:t>
            </a:r>
            <a:r>
              <a:rPr lang="en-CA" sz="1800" dirty="0" err="1"/>
              <a:t>Gehazi</a:t>
            </a:r>
            <a:r>
              <a:rPr lang="en-CA" sz="1800" dirty="0"/>
              <a:t> </a:t>
            </a:r>
            <a:r>
              <a:rPr lang="en-CA" sz="1800" b="1" dirty="0"/>
              <a:t>followed after </a:t>
            </a:r>
            <a:r>
              <a:rPr lang="en-CA" sz="1800" dirty="0" err="1"/>
              <a:t>Naaman</a:t>
            </a:r>
            <a:r>
              <a:rPr lang="en-CA" sz="1800" dirty="0"/>
              <a:t>. And when </a:t>
            </a:r>
            <a:r>
              <a:rPr lang="en-CA" sz="1800" dirty="0" err="1"/>
              <a:t>Naaman</a:t>
            </a:r>
            <a:r>
              <a:rPr lang="en-CA" sz="1800" dirty="0"/>
              <a:t> saw </a:t>
            </a:r>
            <a:r>
              <a:rPr lang="en-CA" sz="1800" i="1" dirty="0"/>
              <a:t>him</a:t>
            </a:r>
            <a:r>
              <a:rPr lang="en-CA" sz="1800" dirty="0"/>
              <a:t> running after him, he lighted down from the chariot to meet him, and said, </a:t>
            </a:r>
            <a:r>
              <a:rPr lang="en-CA" sz="1800" i="1" dirty="0"/>
              <a:t>Is</a:t>
            </a:r>
            <a:r>
              <a:rPr lang="en-CA" sz="1800" dirty="0"/>
              <a:t> all well?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CA" b="1" dirty="0" smtClean="0"/>
              <a:t>Followed H7291 </a:t>
            </a:r>
            <a:r>
              <a:rPr lang="en-CA" dirty="0" err="1" smtClean="0"/>
              <a:t>ra</a:t>
            </a:r>
            <a:r>
              <a:rPr lang="en-CA" dirty="0" err="1"/>
              <a:t>̂daph</a:t>
            </a:r>
            <a:endParaRPr lang="en-CA" dirty="0"/>
          </a:p>
          <a:p>
            <a:r>
              <a:rPr lang="en-CA" dirty="0"/>
              <a:t>BDB Definition:</a:t>
            </a:r>
          </a:p>
          <a:p>
            <a:r>
              <a:rPr lang="en-CA" dirty="0"/>
              <a:t>1) to be behind, follow after, pursue, persecute, run after</a:t>
            </a:r>
          </a:p>
          <a:p>
            <a:r>
              <a:rPr lang="en-CA" dirty="0"/>
              <a:t>1a) (</a:t>
            </a:r>
            <a:r>
              <a:rPr lang="en-CA" dirty="0" err="1"/>
              <a:t>Qal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1a1) to pursue, put to flight, chase, dog, attend closely upon</a:t>
            </a:r>
          </a:p>
          <a:p>
            <a:pPr lvl="1"/>
            <a:r>
              <a:rPr lang="en-CA" dirty="0"/>
              <a:t>1a2) to persecute, harass (figuratively)</a:t>
            </a:r>
          </a:p>
          <a:p>
            <a:pPr lvl="1"/>
            <a:r>
              <a:rPr lang="en-CA" dirty="0"/>
              <a:t>1a3) to follow after, aim to secure (figuratively)</a:t>
            </a:r>
          </a:p>
          <a:p>
            <a:pPr lvl="1"/>
            <a:r>
              <a:rPr lang="en-CA" dirty="0"/>
              <a:t>1a4) to run after (a bribe) (figuratively)</a:t>
            </a:r>
          </a:p>
          <a:p>
            <a:r>
              <a:rPr lang="en-CA" dirty="0"/>
              <a:t>1b) (</a:t>
            </a:r>
            <a:r>
              <a:rPr lang="en-CA" dirty="0" err="1"/>
              <a:t>Niphal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1b1) to be pursued</a:t>
            </a:r>
          </a:p>
          <a:p>
            <a:pPr lvl="1"/>
            <a:r>
              <a:rPr lang="en-CA" dirty="0"/>
              <a:t>1b2) one pursued (participle)</a:t>
            </a:r>
          </a:p>
          <a:p>
            <a:r>
              <a:rPr lang="en-CA" dirty="0"/>
              <a:t>1c) (</a:t>
            </a:r>
            <a:r>
              <a:rPr lang="en-CA" dirty="0" err="1"/>
              <a:t>Piel</a:t>
            </a:r>
            <a:r>
              <a:rPr lang="en-CA" dirty="0"/>
              <a:t>) to pursue ardently, aim eagerly to secure, pursue</a:t>
            </a:r>
          </a:p>
          <a:p>
            <a:r>
              <a:rPr lang="en-CA" dirty="0"/>
              <a:t>1d) (</a:t>
            </a:r>
            <a:r>
              <a:rPr lang="en-CA" dirty="0" err="1"/>
              <a:t>Pual</a:t>
            </a:r>
            <a:r>
              <a:rPr lang="en-CA" dirty="0"/>
              <a:t>) to be pursued, be chased away</a:t>
            </a:r>
          </a:p>
          <a:p>
            <a:r>
              <a:rPr lang="en-CA" dirty="0"/>
              <a:t>1e) (</a:t>
            </a:r>
            <a:r>
              <a:rPr lang="en-CA" dirty="0" err="1"/>
              <a:t>Hiphil</a:t>
            </a:r>
            <a:r>
              <a:rPr lang="en-CA" dirty="0"/>
              <a:t>) to pursue, chase</a:t>
            </a:r>
          </a:p>
          <a:p>
            <a:r>
              <a:rPr lang="en-CA" b="1" dirty="0"/>
              <a:t>Part of Speech:</a:t>
            </a:r>
            <a:r>
              <a:rPr lang="en-CA" dirty="0"/>
              <a:t> verb</a:t>
            </a:r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642730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02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Outline of Classes</a:t>
            </a:r>
            <a:endParaRPr lang="en-CA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608" y="1268760"/>
            <a:ext cx="7056784" cy="525658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CA" sz="600" b="1" dirty="0" smtClean="0"/>
          </a:p>
          <a:p>
            <a:pPr marL="0" indent="0" algn="ctr">
              <a:buNone/>
              <a:tabLst>
                <a:tab pos="1074738" algn="l"/>
              </a:tabLst>
            </a:pPr>
            <a:r>
              <a:rPr lang="en-CA" sz="1800" b="1" dirty="0" smtClean="0"/>
              <a:t>Class 1: </a:t>
            </a:r>
          </a:p>
          <a:p>
            <a:pPr marL="0" indent="0" algn="ctr">
              <a:buNone/>
              <a:tabLst>
                <a:tab pos="1074738" algn="l"/>
              </a:tabLst>
            </a:pPr>
            <a:r>
              <a:rPr lang="en-CA" sz="1800" b="1" dirty="0" smtClean="0"/>
              <a:t>“ensamples to the flock” 1Peter 5:3</a:t>
            </a:r>
          </a:p>
          <a:p>
            <a:pPr marL="0" indent="0" algn="ctr">
              <a:buNone/>
              <a:tabLst>
                <a:tab pos="1074738" algn="l"/>
              </a:tabLst>
            </a:pPr>
            <a:endParaRPr lang="en-CA" sz="800" dirty="0" smtClean="0"/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Class 2:	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“except the Father which hath sent me draw him” John 6:44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endParaRPr lang="en-CA" sz="800" b="1" dirty="0" smtClean="0"/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Class 3:	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“I come to do thy will, O God” Hebrews 10:9</a:t>
            </a:r>
          </a:p>
          <a:p>
            <a:pPr marL="722313" indent="-722313" algn="ctr">
              <a:buNone/>
            </a:pPr>
            <a:endParaRPr lang="en-CA" sz="800" dirty="0" smtClean="0"/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Class 4:	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“take up his cross daily, and follow me” Luke 9:23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endParaRPr lang="en-CA" sz="800" dirty="0" smtClean="0"/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Exhort:	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“more blessed to give than to receive” Acts 20:35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endParaRPr lang="en-CA" sz="800" b="1" dirty="0" smtClean="0"/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Class 5:	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“when thou art converted …” Luke 22:32</a:t>
            </a:r>
          </a:p>
          <a:p>
            <a:pPr marL="722313" indent="-722313" algn="ctr">
              <a:buNone/>
            </a:pPr>
            <a:endParaRPr lang="en-CA" sz="800" b="1" dirty="0" smtClean="0"/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Class 6:	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r>
              <a:rPr lang="en-CA" sz="1800" b="1" dirty="0" smtClean="0"/>
              <a:t>“be ye followers of me …” 1Cor 11:1</a:t>
            </a:r>
          </a:p>
          <a:p>
            <a:pPr marL="722313" indent="-722313" algn="ctr">
              <a:buNone/>
              <a:tabLst>
                <a:tab pos="1074738" algn="l"/>
              </a:tabLst>
            </a:pPr>
            <a:endParaRPr lang="en-CA" sz="800" dirty="0" smtClean="0"/>
          </a:p>
          <a:p>
            <a:pPr marL="363538" indent="-363538" algn="ctr">
              <a:buNone/>
              <a:tabLst>
                <a:tab pos="1074738" algn="l"/>
              </a:tabLst>
            </a:pPr>
            <a:r>
              <a:rPr lang="en-CA" sz="1800" b="1" dirty="0" smtClean="0"/>
              <a:t>Class 7:</a:t>
            </a:r>
          </a:p>
          <a:p>
            <a:pPr marL="363538" indent="-363538" algn="ctr">
              <a:buNone/>
              <a:tabLst>
                <a:tab pos="1074738" algn="l"/>
              </a:tabLst>
            </a:pPr>
            <a:r>
              <a:rPr lang="en-CA" sz="1800" b="1" dirty="0" smtClean="0"/>
              <a:t>“I will make you fishers of men” Matthew 4:19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60760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Ebedmelech</a:t>
            </a:r>
            <a:r>
              <a:rPr lang="en-CA" sz="3600" b="1" dirty="0" smtClean="0"/>
              <a:t> the Ethiopian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en-CA" sz="1000" b="1" dirty="0" smtClean="0"/>
          </a:p>
          <a:p>
            <a:pPr marL="0" indent="0">
              <a:buNone/>
            </a:pPr>
            <a:r>
              <a:rPr lang="en-CA" sz="2000" b="1" dirty="0" smtClean="0"/>
              <a:t>Jeremiah </a:t>
            </a:r>
            <a:r>
              <a:rPr lang="en-CA" sz="2000" b="1" dirty="0"/>
              <a:t>38:6-7</a:t>
            </a:r>
          </a:p>
          <a:p>
            <a:r>
              <a:rPr lang="en-CA" sz="2000" dirty="0"/>
              <a:t>6  Then took they Jeremiah, and cast him into the dungeon of </a:t>
            </a:r>
            <a:r>
              <a:rPr lang="en-CA" sz="2000" dirty="0" err="1"/>
              <a:t>Malchiah</a:t>
            </a:r>
            <a:r>
              <a:rPr lang="en-CA" sz="2000" dirty="0"/>
              <a:t> the son of </a:t>
            </a:r>
            <a:r>
              <a:rPr lang="en-CA" sz="2000" dirty="0" err="1"/>
              <a:t>Hammelech</a:t>
            </a:r>
            <a:r>
              <a:rPr lang="en-CA" sz="2000" dirty="0"/>
              <a:t>, that was in the court of the prison: and they let down Jeremiah with cords. And in the dungeon there was no water, but mire: so Jeremiah sunk in the mire.</a:t>
            </a:r>
          </a:p>
          <a:p>
            <a:r>
              <a:rPr lang="en-CA" sz="2000" dirty="0"/>
              <a:t>7  Now when </a:t>
            </a:r>
            <a:r>
              <a:rPr lang="en-CA" sz="2000" dirty="0" err="1"/>
              <a:t>Ebedmelech</a:t>
            </a:r>
            <a:r>
              <a:rPr lang="en-CA" sz="2000" dirty="0"/>
              <a:t> the Ethiopian, one of the eunuchs which was in the king's house, heard that they had put Jeremiah in the dungeon; the king then sitting in the gate of Benjamin</a:t>
            </a:r>
            <a:r>
              <a:rPr lang="en-CA" sz="2000" dirty="0" smtClean="0"/>
              <a:t>;</a:t>
            </a:r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CA" sz="2400" dirty="0" smtClean="0"/>
          </a:p>
          <a:p>
            <a:r>
              <a:rPr lang="en-CA" sz="2400" dirty="0" smtClean="0"/>
              <a:t>God would save Jeremiah but who could he use under these circumstances.</a:t>
            </a:r>
          </a:p>
          <a:p>
            <a:r>
              <a:rPr lang="en-CA" sz="2400" dirty="0" smtClean="0"/>
              <a:t>The king had just given the princes his authority to act against Jeremiah.</a:t>
            </a:r>
          </a:p>
          <a:p>
            <a:r>
              <a:rPr lang="en-CA" sz="2400" dirty="0" smtClean="0"/>
              <a:t>Jeremiah was sinking in the mire, time was of essence.</a:t>
            </a:r>
          </a:p>
          <a:p>
            <a:endParaRPr lang="en-CA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4225345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4-Point Star 5"/>
          <p:cNvSpPr/>
          <p:nvPr/>
        </p:nvSpPr>
        <p:spPr>
          <a:xfrm>
            <a:off x="2609875" y="1859682"/>
            <a:ext cx="144016" cy="144016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39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Ebedmelech</a:t>
            </a:r>
            <a:r>
              <a:rPr lang="en-CA" sz="3600" b="1" dirty="0" smtClean="0"/>
              <a:t> the Ethiopian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700" b="1" dirty="0" smtClean="0"/>
          </a:p>
          <a:p>
            <a:pPr marL="0" indent="0">
              <a:buNone/>
            </a:pPr>
            <a:r>
              <a:rPr lang="en-CA" sz="2000" b="1" dirty="0" smtClean="0"/>
              <a:t>Jeremiah </a:t>
            </a:r>
            <a:r>
              <a:rPr lang="en-CA" sz="2000" b="1" dirty="0"/>
              <a:t>38:8-9</a:t>
            </a:r>
          </a:p>
          <a:p>
            <a:r>
              <a:rPr lang="en-CA" sz="2000" dirty="0"/>
              <a:t>8  </a:t>
            </a:r>
            <a:r>
              <a:rPr lang="en-CA" sz="2000" dirty="0" err="1"/>
              <a:t>Ebedmelech</a:t>
            </a:r>
            <a:r>
              <a:rPr lang="en-CA" sz="2000" dirty="0"/>
              <a:t> went forth out of the king's house, and </a:t>
            </a:r>
            <a:r>
              <a:rPr lang="en-CA" sz="2000" dirty="0" err="1"/>
              <a:t>spake</a:t>
            </a:r>
            <a:r>
              <a:rPr lang="en-CA" sz="2000" dirty="0"/>
              <a:t> to the king, saying,</a:t>
            </a:r>
          </a:p>
          <a:p>
            <a:r>
              <a:rPr lang="en-CA" sz="2000" dirty="0"/>
              <a:t>9  My lord the king, these men have done evil in all that they have done to Jeremiah the prophet, whom they have cast into the dungeon; and he is like to die for hunger in the place where he is: for there is no more bread in the city.</a:t>
            </a:r>
          </a:p>
          <a:p>
            <a:endParaRPr lang="en-CA" sz="20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2400" dirty="0" smtClean="0"/>
          </a:p>
          <a:p>
            <a:r>
              <a:rPr lang="en-CA" sz="2400" dirty="0" smtClean="0"/>
              <a:t>Who was brave enough to go to the King for help after these events?</a:t>
            </a:r>
          </a:p>
          <a:p>
            <a:r>
              <a:rPr lang="en-CA" sz="2400" dirty="0" err="1" smtClean="0"/>
              <a:t>Ebedmelech</a:t>
            </a:r>
            <a:r>
              <a:rPr lang="en-CA" sz="2400" dirty="0" smtClean="0"/>
              <a:t>, a eunuch from the King’s house.</a:t>
            </a:r>
          </a:p>
          <a:p>
            <a:endParaRPr lang="en-CA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4005064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17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Ebedmelech</a:t>
            </a:r>
            <a:r>
              <a:rPr lang="en-CA" sz="3600" b="1" dirty="0" smtClean="0"/>
              <a:t> the Ethiopian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CA" sz="1000" b="1" dirty="0" smtClean="0"/>
          </a:p>
          <a:p>
            <a:pPr marL="0" indent="0">
              <a:buNone/>
            </a:pPr>
            <a:r>
              <a:rPr lang="en-CA" sz="2000" b="1" dirty="0" smtClean="0"/>
              <a:t>Jeremiah 38:10-11</a:t>
            </a:r>
            <a:endParaRPr lang="en-CA" sz="2000" b="1" dirty="0"/>
          </a:p>
          <a:p>
            <a:r>
              <a:rPr lang="en-CA" sz="2000" dirty="0"/>
              <a:t>10  Then the king commanded </a:t>
            </a:r>
            <a:r>
              <a:rPr lang="en-CA" sz="2000" dirty="0" err="1"/>
              <a:t>Ebedmelech</a:t>
            </a:r>
            <a:r>
              <a:rPr lang="en-CA" sz="2000" dirty="0"/>
              <a:t> the Ethiopian, saying, Take from hence thirty men with thee, and take up Jeremiah the prophet out of the dungeon, before he die.</a:t>
            </a:r>
          </a:p>
          <a:p>
            <a:r>
              <a:rPr lang="en-CA" sz="2000" dirty="0"/>
              <a:t>11  So </a:t>
            </a:r>
            <a:r>
              <a:rPr lang="en-CA" sz="2000" dirty="0" err="1"/>
              <a:t>Ebedmelech</a:t>
            </a:r>
            <a:r>
              <a:rPr lang="en-CA" sz="2000" dirty="0"/>
              <a:t> took the men with him, and went into the house of the king under the treasury, and took </a:t>
            </a:r>
            <a:r>
              <a:rPr lang="en-CA" sz="2000" b="1" dirty="0"/>
              <a:t>thence old cast clouts and old rotten rags</a:t>
            </a:r>
            <a:r>
              <a:rPr lang="en-CA" sz="2000" dirty="0"/>
              <a:t>, and let them down by cords into the dungeon to Jeremiah.</a:t>
            </a:r>
          </a:p>
          <a:p>
            <a:endParaRPr lang="en-CA" sz="2000" dirty="0"/>
          </a:p>
          <a:p>
            <a:endParaRPr lang="en-CA" sz="20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CA" sz="2400" dirty="0" smtClean="0">
                <a:solidFill>
                  <a:srgbClr val="FF0000"/>
                </a:solidFill>
              </a:rPr>
              <a:t>Cast clouts </a:t>
            </a:r>
            <a:r>
              <a:rPr lang="en-CA" sz="2400" b="1" dirty="0" smtClean="0">
                <a:solidFill>
                  <a:srgbClr val="FF0000"/>
                </a:solidFill>
              </a:rPr>
              <a:t>H5499 </a:t>
            </a:r>
          </a:p>
          <a:p>
            <a:pPr>
              <a:lnSpc>
                <a:spcPct val="110000"/>
              </a:lnSpc>
            </a:pPr>
            <a:r>
              <a:rPr lang="en-CA" sz="2400" i="1" dirty="0" smtClean="0">
                <a:solidFill>
                  <a:srgbClr val="FF0000"/>
                </a:solidFill>
              </a:rPr>
              <a:t>eh-</a:t>
            </a:r>
            <a:r>
              <a:rPr lang="en-CA" sz="2400" i="1" dirty="0" err="1" smtClean="0">
                <a:solidFill>
                  <a:srgbClr val="FF0000"/>
                </a:solidFill>
              </a:rPr>
              <a:t>khaw</a:t>
            </a:r>
            <a:r>
              <a:rPr lang="en-CA" sz="2400" i="1" dirty="0" smtClean="0">
                <a:solidFill>
                  <a:srgbClr val="FF0000"/>
                </a:solidFill>
              </a:rPr>
              <a:t>-</a:t>
            </a:r>
            <a:r>
              <a:rPr lang="en-CA" sz="2400" i="1" dirty="0" err="1" smtClean="0">
                <a:solidFill>
                  <a:srgbClr val="FF0000"/>
                </a:solidFill>
              </a:rPr>
              <a:t>baw</a:t>
            </a:r>
            <a:r>
              <a:rPr lang="en-CA" sz="2400" i="1" dirty="0">
                <a:solidFill>
                  <a:srgbClr val="FF0000"/>
                </a:solidFill>
              </a:rPr>
              <a:t>'</a:t>
            </a:r>
            <a:endParaRPr lang="en-CA" sz="2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en-CA" sz="2400" dirty="0">
                <a:solidFill>
                  <a:srgbClr val="FF0000"/>
                </a:solidFill>
              </a:rPr>
              <a:t>From H5498; a </a:t>
            </a:r>
            <a:r>
              <a:rPr lang="en-CA" sz="2400" i="1" dirty="0">
                <a:solidFill>
                  <a:srgbClr val="FF0000"/>
                </a:solidFill>
              </a:rPr>
              <a:t>rag: - </a:t>
            </a:r>
            <a:r>
              <a:rPr lang="en-CA" sz="2400" dirty="0">
                <a:solidFill>
                  <a:srgbClr val="FF0000"/>
                </a:solidFill>
              </a:rPr>
              <a:t>cast clout.</a:t>
            </a:r>
          </a:p>
          <a:p>
            <a:endParaRPr lang="en-CA" sz="2400" dirty="0" smtClean="0"/>
          </a:p>
          <a:p>
            <a:r>
              <a:rPr lang="en-CA" sz="2400" dirty="0" smtClean="0">
                <a:solidFill>
                  <a:srgbClr val="002060"/>
                </a:solidFill>
              </a:rPr>
              <a:t>Rotten rags  </a:t>
            </a:r>
            <a:r>
              <a:rPr lang="en-CA" sz="2400" b="1" dirty="0" smtClean="0">
                <a:solidFill>
                  <a:srgbClr val="002060"/>
                </a:solidFill>
              </a:rPr>
              <a:t>H4418</a:t>
            </a:r>
            <a:endParaRPr lang="en-CA" sz="2400" dirty="0">
              <a:solidFill>
                <a:srgbClr val="002060"/>
              </a:solidFill>
            </a:endParaRPr>
          </a:p>
          <a:p>
            <a:r>
              <a:rPr lang="en-CA" sz="2400" i="1" dirty="0">
                <a:solidFill>
                  <a:srgbClr val="002060"/>
                </a:solidFill>
              </a:rPr>
              <a:t>maw-</a:t>
            </a:r>
            <a:r>
              <a:rPr lang="en-CA" sz="2400" i="1" dirty="0" err="1">
                <a:solidFill>
                  <a:srgbClr val="002060"/>
                </a:solidFill>
              </a:rPr>
              <a:t>lawkh</a:t>
            </a:r>
            <a:r>
              <a:rPr lang="en-CA" sz="2400" i="1" dirty="0">
                <a:solidFill>
                  <a:srgbClr val="002060"/>
                </a:solidFill>
              </a:rPr>
              <a:t>'</a:t>
            </a:r>
            <a:endParaRPr lang="en-CA" sz="2400" dirty="0">
              <a:solidFill>
                <a:srgbClr val="002060"/>
              </a:solidFill>
            </a:endParaRPr>
          </a:p>
          <a:p>
            <a:r>
              <a:rPr lang="en-CA" sz="2400" dirty="0">
                <a:solidFill>
                  <a:srgbClr val="002060"/>
                </a:solidFill>
              </a:rPr>
              <a:t>From H4414 in its original sense; a </a:t>
            </a:r>
            <a:r>
              <a:rPr lang="en-CA" sz="2400" i="1" dirty="0">
                <a:solidFill>
                  <a:srgbClr val="002060"/>
                </a:solidFill>
              </a:rPr>
              <a:t>rag</a:t>
            </a:r>
            <a:r>
              <a:rPr lang="en-CA" sz="2400" dirty="0">
                <a:solidFill>
                  <a:srgbClr val="002060"/>
                </a:solidFill>
              </a:rPr>
              <a:t> or old garment: - rotten rag.</a:t>
            </a:r>
          </a:p>
          <a:p>
            <a:endParaRPr lang="en-CA" sz="2400" u="sng" dirty="0"/>
          </a:p>
          <a:p>
            <a:endParaRPr lang="en-CA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210682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8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Ebedmelech</a:t>
            </a:r>
            <a:r>
              <a:rPr lang="en-CA" sz="3600" b="1" dirty="0" smtClean="0"/>
              <a:t> the Ethiopian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CA" sz="1100" b="1" dirty="0" smtClean="0"/>
          </a:p>
          <a:p>
            <a:pPr marL="0" indent="0">
              <a:buNone/>
            </a:pPr>
            <a:r>
              <a:rPr lang="en-CA" sz="2400" b="1" dirty="0" smtClean="0"/>
              <a:t>Jeremiah 38:12-13</a:t>
            </a:r>
            <a:endParaRPr lang="en-CA" sz="2400" b="1" dirty="0"/>
          </a:p>
          <a:p>
            <a:r>
              <a:rPr lang="en-CA" sz="2400" dirty="0"/>
              <a:t>12  And </a:t>
            </a:r>
            <a:r>
              <a:rPr lang="en-CA" sz="2400" dirty="0" err="1"/>
              <a:t>Ebedmelech</a:t>
            </a:r>
            <a:r>
              <a:rPr lang="en-CA" sz="2400" dirty="0"/>
              <a:t> the Ethiopian said unto Jeremiah, Put now these old cast clouts and rotten rags under thine armholes under the cords. And Jeremiah did so.</a:t>
            </a:r>
          </a:p>
          <a:p>
            <a:r>
              <a:rPr lang="en-CA" sz="2400" dirty="0" smtClean="0"/>
              <a:t>13  </a:t>
            </a:r>
            <a:r>
              <a:rPr lang="en-CA" sz="2400" dirty="0"/>
              <a:t>So they drew up Jeremiah with cords, and took him up out of the dungeon: and Jeremiah remained in the court of the prison.</a:t>
            </a:r>
          </a:p>
          <a:p>
            <a:endParaRPr lang="en-CA" sz="2400" dirty="0"/>
          </a:p>
          <a:p>
            <a:endParaRPr lang="en-CA" dirty="0"/>
          </a:p>
          <a:p>
            <a:endParaRPr lang="en-CA" dirty="0"/>
          </a:p>
          <a:p>
            <a:endParaRPr lang="en-CA" sz="3200" dirty="0"/>
          </a:p>
          <a:p>
            <a:endParaRPr lang="en-CA" sz="3200" dirty="0"/>
          </a:p>
          <a:p>
            <a:endParaRPr lang="en-CA" sz="3200" dirty="0"/>
          </a:p>
          <a:p>
            <a:endParaRPr lang="en-CA" sz="3200" dirty="0"/>
          </a:p>
          <a:p>
            <a:endParaRPr lang="en-CA" sz="3200" dirty="0"/>
          </a:p>
          <a:p>
            <a:endParaRPr lang="en-CA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CA" sz="2400" dirty="0" smtClean="0"/>
          </a:p>
          <a:p>
            <a:r>
              <a:rPr lang="en-CA" sz="2400" dirty="0" smtClean="0"/>
              <a:t>Faithful </a:t>
            </a:r>
            <a:r>
              <a:rPr lang="en-CA" sz="2400" dirty="0" err="1" smtClean="0"/>
              <a:t>Ebedmelech</a:t>
            </a:r>
            <a:r>
              <a:rPr lang="en-CA" sz="2400" dirty="0" smtClean="0"/>
              <a:t> was in command.</a:t>
            </a:r>
          </a:p>
          <a:p>
            <a:r>
              <a:rPr lang="en-CA" sz="2400" dirty="0" smtClean="0"/>
              <a:t>Jeremiah was saved from a cruel death.</a:t>
            </a:r>
            <a:endParaRPr lang="en-CA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3140968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85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err="1" smtClean="0"/>
              <a:t>Ebedmelech</a:t>
            </a:r>
            <a:r>
              <a:rPr lang="en-CA" sz="3600" b="1" dirty="0" smtClean="0"/>
              <a:t> the Ethiopian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  <a:solidFill>
            <a:schemeClr val="bg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CA" sz="800" b="1" dirty="0" smtClean="0"/>
          </a:p>
          <a:p>
            <a:pPr marL="0" indent="0">
              <a:buNone/>
            </a:pPr>
            <a:r>
              <a:rPr lang="en-CA" sz="1800" b="1" dirty="0" smtClean="0"/>
              <a:t>Jeremiah </a:t>
            </a:r>
            <a:r>
              <a:rPr lang="en-CA" sz="1800" b="1" dirty="0"/>
              <a:t>39:15-18</a:t>
            </a:r>
          </a:p>
          <a:p>
            <a:r>
              <a:rPr lang="en-CA" sz="1800" dirty="0"/>
              <a:t>15  Now the word of the LORD came unto Jeremiah, while he was shut up in the court of the prison, saying,</a:t>
            </a:r>
          </a:p>
          <a:p>
            <a:r>
              <a:rPr lang="en-CA" sz="1800" dirty="0"/>
              <a:t>16  Go and speak to </a:t>
            </a:r>
            <a:r>
              <a:rPr lang="en-CA" sz="1800" dirty="0" err="1"/>
              <a:t>Ebedmelech</a:t>
            </a:r>
            <a:r>
              <a:rPr lang="en-CA" sz="1800" dirty="0"/>
              <a:t> the Ethiopian, saying, Thus </a:t>
            </a:r>
            <a:r>
              <a:rPr lang="en-CA" sz="1800" dirty="0" err="1"/>
              <a:t>saith</a:t>
            </a:r>
            <a:r>
              <a:rPr lang="en-CA" sz="1800" dirty="0"/>
              <a:t> the LORD of hosts, the God of Israel; Behold, I will bring my words upon this city for evil, and not for good; </a:t>
            </a:r>
            <a:r>
              <a:rPr lang="en-CA" sz="1800" b="1" dirty="0"/>
              <a:t>and they shall be accomplished in that day before thee.</a:t>
            </a:r>
          </a:p>
          <a:p>
            <a:r>
              <a:rPr lang="en-CA" sz="1800" dirty="0"/>
              <a:t>17  But </a:t>
            </a:r>
            <a:r>
              <a:rPr lang="en-CA" sz="1800" b="1" dirty="0"/>
              <a:t>I will deliver thee </a:t>
            </a:r>
            <a:r>
              <a:rPr lang="en-CA" sz="1800" dirty="0"/>
              <a:t>in that day, </a:t>
            </a:r>
            <a:r>
              <a:rPr lang="en-CA" sz="1800" dirty="0" err="1"/>
              <a:t>saith</a:t>
            </a:r>
            <a:r>
              <a:rPr lang="en-CA" sz="1800" dirty="0"/>
              <a:t> the LORD: and thou shalt not be given into the hand of the men of whom thou art afraid.</a:t>
            </a:r>
          </a:p>
          <a:p>
            <a:r>
              <a:rPr lang="en-CA" sz="1800" dirty="0"/>
              <a:t>18  For </a:t>
            </a:r>
            <a:r>
              <a:rPr lang="en-CA" sz="1800" b="1" dirty="0"/>
              <a:t>I will surely deliver thee</a:t>
            </a:r>
            <a:r>
              <a:rPr lang="en-CA" sz="1800" dirty="0"/>
              <a:t>, and thou shalt not fall by the sword, but thy life shall be for a prey unto thee: because thou hast put thy trust in me, </a:t>
            </a:r>
            <a:r>
              <a:rPr lang="en-CA" sz="1800" dirty="0" err="1"/>
              <a:t>saith</a:t>
            </a:r>
            <a:r>
              <a:rPr lang="en-CA" sz="1800" dirty="0"/>
              <a:t> the LORD.</a:t>
            </a:r>
          </a:p>
          <a:p>
            <a:endParaRPr lang="en-CA" sz="1800" dirty="0"/>
          </a:p>
          <a:p>
            <a:endParaRPr lang="en-CA" sz="1800" dirty="0"/>
          </a:p>
          <a:p>
            <a:endParaRPr lang="en-CA" sz="2000" dirty="0"/>
          </a:p>
          <a:p>
            <a:endParaRPr lang="en-CA" sz="20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CA" sz="2400" dirty="0" smtClean="0"/>
          </a:p>
          <a:p>
            <a:r>
              <a:rPr lang="en-CA" sz="2400" dirty="0" err="1" smtClean="0"/>
              <a:t>Ebedmelech</a:t>
            </a:r>
            <a:r>
              <a:rPr lang="en-CA" sz="2400" dirty="0" smtClean="0"/>
              <a:t> would be saved because of his regard for God and his servant Jeremiah.</a:t>
            </a:r>
          </a:p>
          <a:p>
            <a:r>
              <a:rPr lang="en-CA" sz="2400" dirty="0" smtClean="0"/>
              <a:t>The ‘spirit’ of </a:t>
            </a:r>
            <a:r>
              <a:rPr lang="en-CA" sz="2400" dirty="0" err="1" smtClean="0"/>
              <a:t>Ebedmelech</a:t>
            </a:r>
            <a:r>
              <a:rPr lang="en-CA" sz="2400" dirty="0" smtClean="0"/>
              <a:t> was in concert with his God.</a:t>
            </a:r>
          </a:p>
          <a:p>
            <a:r>
              <a:rPr lang="en-CA" sz="2400" dirty="0" smtClean="0"/>
              <a:t>This occurred even though the King he was serving was faithless.</a:t>
            </a:r>
          </a:p>
          <a:p>
            <a:r>
              <a:rPr lang="en-CA" sz="2400" dirty="0" smtClean="0"/>
              <a:t>God notices those who follow Him in spirit and works with them.</a:t>
            </a:r>
          </a:p>
          <a:p>
            <a:endParaRPr lang="en-CA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426706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4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The </a:t>
            </a:r>
            <a:r>
              <a:rPr lang="en-CA" sz="3600" b="1" dirty="0" smtClean="0"/>
              <a:t>Example of our Lord </a:t>
            </a:r>
            <a:r>
              <a:rPr lang="en-CA" sz="3600" b="1" dirty="0" smtClean="0"/>
              <a:t>Jesus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b="1" dirty="0" smtClean="0"/>
              <a:t>John </a:t>
            </a:r>
            <a:r>
              <a:rPr lang="en-CA" b="1" dirty="0"/>
              <a:t>14:8-10</a:t>
            </a:r>
          </a:p>
          <a:p>
            <a:r>
              <a:rPr lang="en-CA" dirty="0"/>
              <a:t>8  Philip </a:t>
            </a:r>
            <a:r>
              <a:rPr lang="en-CA" dirty="0" err="1"/>
              <a:t>saith</a:t>
            </a:r>
            <a:r>
              <a:rPr lang="en-CA" dirty="0"/>
              <a:t> unto him, Lord, </a:t>
            </a:r>
            <a:r>
              <a:rPr lang="en-CA" dirty="0" err="1"/>
              <a:t>shew</a:t>
            </a:r>
            <a:r>
              <a:rPr lang="en-CA" dirty="0"/>
              <a:t> us the Father, and it </a:t>
            </a:r>
            <a:r>
              <a:rPr lang="en-CA" dirty="0" err="1"/>
              <a:t>sufficeth</a:t>
            </a:r>
            <a:r>
              <a:rPr lang="en-CA" dirty="0"/>
              <a:t> us.</a:t>
            </a:r>
          </a:p>
          <a:p>
            <a:r>
              <a:rPr lang="en-CA" dirty="0"/>
              <a:t>9  Jesus </a:t>
            </a:r>
            <a:r>
              <a:rPr lang="en-CA" dirty="0" err="1"/>
              <a:t>saith</a:t>
            </a:r>
            <a:r>
              <a:rPr lang="en-CA" dirty="0"/>
              <a:t> unto him, Have I been so long time with you, and yet hast thou not known me, Philip? he that hath seen me hath seen the Father; and how </a:t>
            </a:r>
            <a:r>
              <a:rPr lang="en-CA" dirty="0" err="1"/>
              <a:t>sayest</a:t>
            </a:r>
            <a:r>
              <a:rPr lang="en-CA" dirty="0"/>
              <a:t> thou then, </a:t>
            </a:r>
            <a:r>
              <a:rPr lang="en-CA" dirty="0" err="1"/>
              <a:t>Shew</a:t>
            </a:r>
            <a:r>
              <a:rPr lang="en-CA" dirty="0"/>
              <a:t> us the Father?</a:t>
            </a:r>
          </a:p>
          <a:p>
            <a:r>
              <a:rPr lang="en-CA" dirty="0"/>
              <a:t>10  </a:t>
            </a:r>
            <a:r>
              <a:rPr lang="en-CA" dirty="0" err="1"/>
              <a:t>Believest</a:t>
            </a:r>
            <a:r>
              <a:rPr lang="en-CA" dirty="0"/>
              <a:t> thou not that I am in the Father, and the Father in me? the words that I speak unto you I speak not of myself: but </a:t>
            </a:r>
            <a:r>
              <a:rPr lang="en-CA" b="1" dirty="0"/>
              <a:t>the Father that </a:t>
            </a:r>
            <a:r>
              <a:rPr lang="en-CA" b="1" dirty="0" err="1"/>
              <a:t>dwelleth</a:t>
            </a:r>
            <a:r>
              <a:rPr lang="en-CA" b="1" dirty="0"/>
              <a:t> in me, he doeth the works.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Following at the highest level does not use simple terms like “follow,”</a:t>
            </a:r>
          </a:p>
          <a:p>
            <a:r>
              <a:rPr lang="en-CA" dirty="0" smtClean="0"/>
              <a:t>Rather, it uses metaphors like “</a:t>
            </a:r>
            <a:r>
              <a:rPr lang="en-CA" dirty="0" err="1" smtClean="0"/>
              <a:t>dwelleth</a:t>
            </a:r>
            <a:r>
              <a:rPr lang="en-CA" dirty="0" smtClean="0"/>
              <a:t> in me.”</a:t>
            </a:r>
          </a:p>
          <a:p>
            <a:r>
              <a:rPr lang="en-CA" dirty="0" smtClean="0"/>
              <a:t>This is the level of “following” that we shall aspire to </a:t>
            </a:r>
            <a:r>
              <a:rPr lang="en-CA" dirty="0" smtClean="0"/>
              <a:t>understand this </a:t>
            </a:r>
            <a:r>
              <a:rPr lang="en-CA" dirty="0" smtClean="0"/>
              <a:t>weekend.</a:t>
            </a:r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3429000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54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02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English Meanings of “Follow”</a:t>
            </a:r>
            <a:endParaRPr lang="en-CA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71600" y="1600201"/>
            <a:ext cx="7200800" cy="4133055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en-CA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go or come after; move behind in the same direction: </a:t>
            </a:r>
            <a:r>
              <a:rPr lang="en-CA" i="1" dirty="0"/>
              <a:t>D</a:t>
            </a:r>
            <a:r>
              <a:rPr lang="en-CA" i="1" dirty="0" smtClean="0"/>
              <a:t>rive ahead and I’ll follow you.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accept as a guide or leader; accept the authority of.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conform to, comply with, or act in accordance with; obey: </a:t>
            </a:r>
            <a:r>
              <a:rPr lang="en-CA" i="1" dirty="0" smtClean="0"/>
              <a:t>to follow orders; to follow advice.</a:t>
            </a: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imitate or copy: </a:t>
            </a:r>
            <a:r>
              <a:rPr lang="en-CA" i="1" dirty="0" smtClean="0"/>
              <a:t>to follow the latest fads</a:t>
            </a:r>
            <a:r>
              <a:rPr lang="en-CA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come after as a result or consequence; result from: </a:t>
            </a:r>
            <a:r>
              <a:rPr lang="en-CA" i="1" dirty="0" smtClean="0"/>
              <a:t>Higher prices usually follow wage increases.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go after or along with (a person) as companion.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go in pursuit of: to follow an enemy.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To try to attain to: to follow an ideal.</a:t>
            </a:r>
          </a:p>
          <a:p>
            <a:pPr marL="514350" indent="-514350">
              <a:buFont typeface="+mj-lt"/>
              <a:buAutoNum type="arabicPeriod"/>
            </a:pPr>
            <a:endParaRPr lang="en-CA" dirty="0"/>
          </a:p>
        </p:txBody>
      </p:sp>
      <p:sp>
        <p:nvSpPr>
          <p:cNvPr id="3" name="4-Point Star 2"/>
          <p:cNvSpPr/>
          <p:nvPr/>
        </p:nvSpPr>
        <p:spPr>
          <a:xfrm>
            <a:off x="-1332656" y="4077072"/>
            <a:ext cx="72008" cy="108012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4-Point Star 4"/>
          <p:cNvSpPr/>
          <p:nvPr/>
        </p:nvSpPr>
        <p:spPr>
          <a:xfrm>
            <a:off x="1222128" y="5517232"/>
            <a:ext cx="79209" cy="108012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692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“Ensamples to the flock”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endParaRPr lang="en-CA" sz="500" b="1" dirty="0" smtClean="0"/>
          </a:p>
          <a:p>
            <a:pPr marL="0" indent="0">
              <a:buNone/>
            </a:pPr>
            <a:r>
              <a:rPr lang="en-CA" sz="1800" b="1" dirty="0" smtClean="0"/>
              <a:t>1 Peter 5:1-3</a:t>
            </a:r>
          </a:p>
          <a:p>
            <a:r>
              <a:rPr lang="en-CA" sz="1800" dirty="0" smtClean="0"/>
              <a:t>1  The elders which are among you I exhort, who am also an elder, and a witness of the sufferings of Christ, and also a partaker of the glory that shall be revealed:</a:t>
            </a:r>
          </a:p>
          <a:p>
            <a:r>
              <a:rPr lang="en-CA" sz="1800" dirty="0" smtClean="0"/>
              <a:t>2  Feed the flock of God which is among you, taking the oversight thereof, not by constraint, but willingly; not for filthy lucre, but of a ready mind;</a:t>
            </a:r>
          </a:p>
          <a:p>
            <a:r>
              <a:rPr lang="en-CA" sz="1800" dirty="0" smtClean="0"/>
              <a:t>3  Neither as being lords over God's heritage, but being </a:t>
            </a:r>
            <a:r>
              <a:rPr lang="en-CA" sz="1800" b="1" dirty="0" smtClean="0"/>
              <a:t>ensamples to the flock.</a:t>
            </a:r>
          </a:p>
          <a:p>
            <a:endParaRPr lang="en-CA" sz="1800" dirty="0" smtClean="0"/>
          </a:p>
          <a:p>
            <a:pPr marL="0" indent="0">
              <a:buNone/>
            </a:pPr>
            <a:endParaRPr lang="en-CA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b="1" dirty="0" smtClean="0">
                <a:solidFill>
                  <a:srgbClr val="FF0000"/>
                </a:solidFill>
              </a:rPr>
              <a:t>Ensamples</a:t>
            </a:r>
            <a:r>
              <a:rPr lang="en-CA" dirty="0" smtClean="0">
                <a:solidFill>
                  <a:srgbClr val="FF0000"/>
                </a:solidFill>
              </a:rPr>
              <a:t> G5179</a:t>
            </a:r>
            <a:r>
              <a:rPr lang="en-CA" b="1" dirty="0" smtClean="0">
                <a:solidFill>
                  <a:srgbClr val="FF0000"/>
                </a:solidFill>
              </a:rPr>
              <a:t> </a:t>
            </a:r>
            <a:r>
              <a:rPr lang="en-CA" dirty="0" err="1" smtClean="0">
                <a:solidFill>
                  <a:srgbClr val="FF0000"/>
                </a:solidFill>
              </a:rPr>
              <a:t>tupos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i="1" dirty="0">
                <a:solidFill>
                  <a:srgbClr val="FF0000"/>
                </a:solidFill>
              </a:rPr>
              <a:t>too'-</a:t>
            </a:r>
            <a:r>
              <a:rPr lang="en-CA" i="1" dirty="0" err="1">
                <a:solidFill>
                  <a:srgbClr val="FF0000"/>
                </a:solidFill>
              </a:rPr>
              <a:t>pos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From G5180; a </a:t>
            </a:r>
            <a:r>
              <a:rPr lang="en-CA" i="1" dirty="0">
                <a:solidFill>
                  <a:srgbClr val="FF0000"/>
                </a:solidFill>
              </a:rPr>
              <a:t>die</a:t>
            </a:r>
            <a:r>
              <a:rPr lang="en-CA" dirty="0">
                <a:solidFill>
                  <a:srgbClr val="FF0000"/>
                </a:solidFill>
              </a:rPr>
              <a:t> (as </a:t>
            </a:r>
            <a:r>
              <a:rPr lang="en-CA" i="1" dirty="0">
                <a:solidFill>
                  <a:srgbClr val="FF0000"/>
                </a:solidFill>
              </a:rPr>
              <a:t>struck</a:t>
            </a:r>
            <a:r>
              <a:rPr lang="en-CA" dirty="0">
                <a:solidFill>
                  <a:srgbClr val="FF0000"/>
                </a:solidFill>
              </a:rPr>
              <a:t>), that is, (by implication) a </a:t>
            </a:r>
            <a:r>
              <a:rPr lang="en-CA" i="1" dirty="0">
                <a:solidFill>
                  <a:srgbClr val="FF0000"/>
                </a:solidFill>
              </a:rPr>
              <a:t>stamp</a:t>
            </a:r>
            <a:r>
              <a:rPr lang="en-CA" dirty="0">
                <a:solidFill>
                  <a:srgbClr val="FF0000"/>
                </a:solidFill>
              </a:rPr>
              <a:t> or </a:t>
            </a:r>
            <a:r>
              <a:rPr lang="en-CA" i="1" dirty="0">
                <a:solidFill>
                  <a:srgbClr val="FF0000"/>
                </a:solidFill>
              </a:rPr>
              <a:t>scar</a:t>
            </a:r>
            <a:r>
              <a:rPr lang="en-CA" dirty="0">
                <a:solidFill>
                  <a:srgbClr val="FF0000"/>
                </a:solidFill>
              </a:rPr>
              <a:t>; by analogy a </a:t>
            </a:r>
            <a:r>
              <a:rPr lang="en-CA" i="1" dirty="0">
                <a:solidFill>
                  <a:srgbClr val="FF0000"/>
                </a:solidFill>
              </a:rPr>
              <a:t>shape</a:t>
            </a:r>
            <a:r>
              <a:rPr lang="en-CA" dirty="0">
                <a:solidFill>
                  <a:srgbClr val="FF0000"/>
                </a:solidFill>
              </a:rPr>
              <a:t>, that is, a </a:t>
            </a:r>
            <a:r>
              <a:rPr lang="en-CA" i="1" dirty="0">
                <a:solidFill>
                  <a:srgbClr val="FF0000"/>
                </a:solidFill>
              </a:rPr>
              <a:t>statue</a:t>
            </a:r>
            <a:r>
              <a:rPr lang="en-CA" dirty="0">
                <a:solidFill>
                  <a:srgbClr val="FF0000"/>
                </a:solidFill>
              </a:rPr>
              <a:t>, (figuratively) </a:t>
            </a:r>
            <a:r>
              <a:rPr lang="en-CA" i="1" dirty="0">
                <a:solidFill>
                  <a:srgbClr val="FF0000"/>
                </a:solidFill>
              </a:rPr>
              <a:t>style</a:t>
            </a:r>
            <a:r>
              <a:rPr lang="en-CA" dirty="0">
                <a:solidFill>
                  <a:srgbClr val="FF0000"/>
                </a:solidFill>
              </a:rPr>
              <a:t> or </a:t>
            </a:r>
            <a:r>
              <a:rPr lang="en-CA" i="1" dirty="0">
                <a:solidFill>
                  <a:srgbClr val="FF0000"/>
                </a:solidFill>
              </a:rPr>
              <a:t>resemblance</a:t>
            </a:r>
            <a:r>
              <a:rPr lang="en-CA" dirty="0">
                <a:solidFill>
                  <a:srgbClr val="FF0000"/>
                </a:solidFill>
              </a:rPr>
              <a:t>; specifically a </a:t>
            </a:r>
            <a:r>
              <a:rPr lang="en-CA" i="1" dirty="0">
                <a:solidFill>
                  <a:srgbClr val="FF0000"/>
                </a:solidFill>
              </a:rPr>
              <a:t>sampler</a:t>
            </a:r>
            <a:r>
              <a:rPr lang="en-CA" dirty="0">
                <a:solidFill>
                  <a:srgbClr val="FF0000"/>
                </a:solidFill>
              </a:rPr>
              <a:t> (“type”), that is, a </a:t>
            </a:r>
            <a:r>
              <a:rPr lang="en-CA" i="1" dirty="0">
                <a:solidFill>
                  <a:srgbClr val="FF0000"/>
                </a:solidFill>
              </a:rPr>
              <a:t>model</a:t>
            </a:r>
            <a:r>
              <a:rPr lang="en-CA" dirty="0">
                <a:solidFill>
                  <a:srgbClr val="FF0000"/>
                </a:solidFill>
              </a:rPr>
              <a:t> (for imitation) or </a:t>
            </a:r>
            <a:r>
              <a:rPr lang="en-CA" i="1" dirty="0">
                <a:solidFill>
                  <a:srgbClr val="FF0000"/>
                </a:solidFill>
              </a:rPr>
              <a:t>instance</a:t>
            </a:r>
            <a:r>
              <a:rPr lang="en-CA" dirty="0">
                <a:solidFill>
                  <a:srgbClr val="FF0000"/>
                </a:solidFill>
              </a:rPr>
              <a:t> (for warning): - en- (ex-) ample, fashion, figure, form, manner, pattern, print.</a:t>
            </a:r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29994" y="5769260"/>
            <a:ext cx="95843" cy="108012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724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Abraham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en-CA" sz="1400" b="1" dirty="0" smtClean="0"/>
          </a:p>
          <a:p>
            <a:pPr marL="0" indent="0">
              <a:buNone/>
            </a:pPr>
            <a:r>
              <a:rPr lang="en-CA" b="1" dirty="0"/>
              <a:t>Romans 4:19-22</a:t>
            </a:r>
          </a:p>
          <a:p>
            <a:r>
              <a:rPr lang="en-CA" dirty="0"/>
              <a:t>19  And being not weak in faith, he considered not his own body now dead, when he was about an hundred years old, neither yet the deadness of Sara's womb:</a:t>
            </a:r>
          </a:p>
          <a:p>
            <a:r>
              <a:rPr lang="en-CA" dirty="0"/>
              <a:t>20  He staggered not at the promise of God through unbelief; but was strong in faith, giving glory to God;</a:t>
            </a:r>
          </a:p>
          <a:p>
            <a:r>
              <a:rPr lang="en-CA" dirty="0"/>
              <a:t>21  And being </a:t>
            </a:r>
            <a:r>
              <a:rPr lang="en-CA" b="1" dirty="0"/>
              <a:t>fully persuaded </a:t>
            </a:r>
            <a:r>
              <a:rPr lang="en-CA" dirty="0"/>
              <a:t>that, what he had promised, he was able also to perform.</a:t>
            </a:r>
          </a:p>
          <a:p>
            <a:r>
              <a:rPr lang="en-CA" dirty="0"/>
              <a:t>22  And therefore it was imputed to him for righteousness</a:t>
            </a:r>
            <a:r>
              <a:rPr lang="en-CA" dirty="0" smtClean="0"/>
              <a:t>.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noFill/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CA" sz="1400" b="1" dirty="0" smtClean="0"/>
          </a:p>
          <a:p>
            <a:r>
              <a:rPr lang="en-CA" dirty="0" smtClean="0"/>
              <a:t>Acted out his conviction!</a:t>
            </a:r>
          </a:p>
          <a:p>
            <a:endParaRPr lang="en-CA" dirty="0" smtClean="0"/>
          </a:p>
          <a:p>
            <a:r>
              <a:rPr lang="en-CA" b="1" dirty="0" smtClean="0">
                <a:solidFill>
                  <a:srgbClr val="FF0000"/>
                </a:solidFill>
              </a:rPr>
              <a:t>Fully persuaded </a:t>
            </a:r>
            <a:r>
              <a:rPr lang="en-CA" dirty="0">
                <a:solidFill>
                  <a:srgbClr val="FF0000"/>
                </a:solidFill>
              </a:rPr>
              <a:t>G4135</a:t>
            </a:r>
          </a:p>
          <a:p>
            <a:r>
              <a:rPr lang="en-CA" i="1" dirty="0" smtClean="0">
                <a:solidFill>
                  <a:srgbClr val="FF0000"/>
                </a:solidFill>
              </a:rPr>
              <a:t>play-</a:t>
            </a:r>
            <a:r>
              <a:rPr lang="en-CA" i="1" dirty="0" err="1" smtClean="0">
                <a:solidFill>
                  <a:srgbClr val="FF0000"/>
                </a:solidFill>
              </a:rPr>
              <a:t>rof</a:t>
            </a:r>
            <a:r>
              <a:rPr lang="en-CA" i="1" dirty="0" smtClean="0">
                <a:solidFill>
                  <a:srgbClr val="FF0000"/>
                </a:solidFill>
              </a:rPr>
              <a:t>-or-eh</a:t>
            </a:r>
            <a:r>
              <a:rPr lang="en-CA" i="1" dirty="0">
                <a:solidFill>
                  <a:srgbClr val="FF0000"/>
                </a:solidFill>
              </a:rPr>
              <a:t>'-o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From G4134 and G5409; to </a:t>
            </a:r>
            <a:r>
              <a:rPr lang="en-CA" i="1" dirty="0">
                <a:solidFill>
                  <a:srgbClr val="FF0000"/>
                </a:solidFill>
              </a:rPr>
              <a:t>carry</a:t>
            </a:r>
            <a:r>
              <a:rPr lang="en-CA" dirty="0">
                <a:solidFill>
                  <a:srgbClr val="FF0000"/>
                </a:solidFill>
              </a:rPr>
              <a:t> out </a:t>
            </a:r>
            <a:r>
              <a:rPr lang="en-CA" i="1" dirty="0">
                <a:solidFill>
                  <a:srgbClr val="FF0000"/>
                </a:solidFill>
              </a:rPr>
              <a:t>fully</a:t>
            </a:r>
            <a:r>
              <a:rPr lang="en-CA" dirty="0">
                <a:solidFill>
                  <a:srgbClr val="FF0000"/>
                </a:solidFill>
              </a:rPr>
              <a:t> (in evidence), that is, </a:t>
            </a:r>
            <a:r>
              <a:rPr lang="en-CA" i="1" dirty="0">
                <a:solidFill>
                  <a:srgbClr val="FF0000"/>
                </a:solidFill>
              </a:rPr>
              <a:t>completely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assure</a:t>
            </a:r>
            <a:r>
              <a:rPr lang="en-CA" dirty="0">
                <a:solidFill>
                  <a:srgbClr val="FF0000"/>
                </a:solidFill>
              </a:rPr>
              <a:t> (or </a:t>
            </a:r>
            <a:r>
              <a:rPr lang="en-CA" i="1" dirty="0">
                <a:solidFill>
                  <a:srgbClr val="FF0000"/>
                </a:solidFill>
              </a:rPr>
              <a:t>convince</a:t>
            </a:r>
            <a:r>
              <a:rPr lang="en-CA" dirty="0">
                <a:solidFill>
                  <a:srgbClr val="FF0000"/>
                </a:solidFill>
              </a:rPr>
              <a:t>), </a:t>
            </a:r>
            <a:r>
              <a:rPr lang="en-CA" i="1" dirty="0">
                <a:solidFill>
                  <a:srgbClr val="FF0000"/>
                </a:solidFill>
              </a:rPr>
              <a:t>entirely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accomplish:</a:t>
            </a:r>
            <a:r>
              <a:rPr lang="en-CA" dirty="0">
                <a:solidFill>
                  <a:srgbClr val="FF0000"/>
                </a:solidFill>
              </a:rPr>
              <a:t> - most surely believe, fully know (persuade), make full proof of.</a:t>
            </a:r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 </a:t>
            </a:r>
          </a:p>
          <a:p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4225345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9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err="1" smtClean="0"/>
              <a:t>Phinehas</a:t>
            </a:r>
            <a:r>
              <a:rPr lang="en-CA" sz="3600" b="1" dirty="0" smtClean="0"/>
              <a:t> 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CA" b="1" dirty="0" smtClean="0"/>
          </a:p>
          <a:p>
            <a:pPr marL="0" indent="0">
              <a:buNone/>
            </a:pPr>
            <a:r>
              <a:rPr lang="en-CA" b="1" dirty="0" smtClean="0"/>
              <a:t>Numbers </a:t>
            </a:r>
            <a:r>
              <a:rPr lang="en-CA" b="1" dirty="0"/>
              <a:t>25:11-13</a:t>
            </a:r>
          </a:p>
          <a:p>
            <a:r>
              <a:rPr lang="en-CA" dirty="0"/>
              <a:t>11  </a:t>
            </a:r>
            <a:r>
              <a:rPr lang="en-CA" dirty="0" err="1"/>
              <a:t>Phinehas</a:t>
            </a:r>
            <a:r>
              <a:rPr lang="en-CA" dirty="0"/>
              <a:t>, the son of </a:t>
            </a:r>
            <a:r>
              <a:rPr lang="en-CA" dirty="0" err="1"/>
              <a:t>Eleazar</a:t>
            </a:r>
            <a:r>
              <a:rPr lang="en-CA" dirty="0"/>
              <a:t>, the son of Aaron the priest, hath turned my wrath away from the children of Israel, while he was </a:t>
            </a:r>
            <a:r>
              <a:rPr lang="en-CA" b="1" dirty="0"/>
              <a:t>zealous</a:t>
            </a:r>
            <a:r>
              <a:rPr lang="en-CA" dirty="0"/>
              <a:t> for my sake among them, that I consumed not the children of Israel in my jealousy.</a:t>
            </a:r>
          </a:p>
          <a:p>
            <a:r>
              <a:rPr lang="en-CA" dirty="0"/>
              <a:t>12  Wherefore say, Behold, I give unto him my covenant of peace:</a:t>
            </a:r>
          </a:p>
          <a:p>
            <a:r>
              <a:rPr lang="en-CA" dirty="0"/>
              <a:t>13  And he shall have it, and his seed after him, even the covenant of an everlasting priesthood; because he was </a:t>
            </a:r>
            <a:r>
              <a:rPr lang="en-CA" b="1" dirty="0"/>
              <a:t>zealous</a:t>
            </a:r>
            <a:r>
              <a:rPr lang="en-CA" dirty="0"/>
              <a:t> for his God, and made an </a:t>
            </a:r>
            <a:r>
              <a:rPr lang="en-CA" b="1" dirty="0"/>
              <a:t>atonement</a:t>
            </a:r>
            <a:r>
              <a:rPr lang="en-CA" dirty="0"/>
              <a:t> for the children of Israel.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69160"/>
          </a:xfrm>
        </p:spPr>
        <p:txBody>
          <a:bodyPr>
            <a:normAutofit fontScale="62500" lnSpcReduction="20000"/>
          </a:bodyPr>
          <a:lstStyle/>
          <a:p>
            <a:r>
              <a:rPr lang="en-CA" dirty="0" err="1" smtClean="0"/>
              <a:t>Phinehas</a:t>
            </a:r>
            <a:r>
              <a:rPr lang="en-CA" dirty="0" smtClean="0"/>
              <a:t> acted out of his zeal for his God.</a:t>
            </a:r>
          </a:p>
          <a:p>
            <a:endParaRPr lang="en-CA" sz="1100" b="1" dirty="0" smtClean="0">
              <a:solidFill>
                <a:srgbClr val="FF0000"/>
              </a:solidFill>
            </a:endParaRPr>
          </a:p>
          <a:p>
            <a:r>
              <a:rPr lang="en-CA" b="1" dirty="0" smtClean="0">
                <a:solidFill>
                  <a:srgbClr val="FF0000"/>
                </a:solidFill>
              </a:rPr>
              <a:t>Zealous </a:t>
            </a:r>
            <a:r>
              <a:rPr lang="en-CA" dirty="0" smtClean="0">
                <a:solidFill>
                  <a:srgbClr val="FF0000"/>
                </a:solidFill>
              </a:rPr>
              <a:t>H7065</a:t>
            </a:r>
            <a:r>
              <a:rPr lang="en-CA" b="1" dirty="0" smtClean="0">
                <a:solidFill>
                  <a:srgbClr val="FF0000"/>
                </a:solidFill>
              </a:rPr>
              <a:t>  </a:t>
            </a:r>
            <a:r>
              <a:rPr lang="en-CA" i="1" dirty="0" err="1" smtClean="0">
                <a:solidFill>
                  <a:srgbClr val="FF0000"/>
                </a:solidFill>
              </a:rPr>
              <a:t>kaw-naw</a:t>
            </a:r>
            <a:r>
              <a:rPr lang="en-CA" i="1" dirty="0">
                <a:solidFill>
                  <a:srgbClr val="FF0000"/>
                </a:solidFill>
              </a:rPr>
              <a:t>'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A primitive root; to </a:t>
            </a:r>
            <a:r>
              <a:rPr lang="en-CA" i="1" dirty="0">
                <a:solidFill>
                  <a:srgbClr val="FF0000"/>
                </a:solidFill>
              </a:rPr>
              <a:t>be</a:t>
            </a:r>
            <a:r>
              <a:rPr lang="en-CA" dirty="0">
                <a:solidFill>
                  <a:srgbClr val="FF0000"/>
                </a:solidFill>
              </a:rPr>
              <a:t> (causatively </a:t>
            </a:r>
            <a:r>
              <a:rPr lang="en-CA" i="1" dirty="0">
                <a:solidFill>
                  <a:srgbClr val="FF0000"/>
                </a:solidFill>
              </a:rPr>
              <a:t>make</a:t>
            </a:r>
            <a:r>
              <a:rPr lang="en-CA" dirty="0">
                <a:solidFill>
                  <a:srgbClr val="FF0000"/>
                </a:solidFill>
              </a:rPr>
              <a:t>) </a:t>
            </a:r>
            <a:r>
              <a:rPr lang="en-CA" i="1" dirty="0">
                <a:solidFill>
                  <a:srgbClr val="FF0000"/>
                </a:solidFill>
              </a:rPr>
              <a:t>zealous</a:t>
            </a:r>
            <a:r>
              <a:rPr lang="en-CA" dirty="0">
                <a:solidFill>
                  <a:srgbClr val="FF0000"/>
                </a:solidFill>
              </a:rPr>
              <a:t>, that is, (in a bad sense) </a:t>
            </a:r>
            <a:r>
              <a:rPr lang="en-CA" i="1" dirty="0">
                <a:solidFill>
                  <a:srgbClr val="FF0000"/>
                </a:solidFill>
              </a:rPr>
              <a:t>jealous</a:t>
            </a:r>
            <a:r>
              <a:rPr lang="en-CA" dirty="0">
                <a:solidFill>
                  <a:srgbClr val="FF0000"/>
                </a:solidFill>
              </a:rPr>
              <a:t> or </a:t>
            </a:r>
            <a:r>
              <a:rPr lang="en-CA" i="1" dirty="0">
                <a:solidFill>
                  <a:srgbClr val="FF0000"/>
                </a:solidFill>
              </a:rPr>
              <a:t>envious: - </a:t>
            </a:r>
            <a:r>
              <a:rPr lang="en-CA" dirty="0">
                <a:solidFill>
                  <a:srgbClr val="FF0000"/>
                </a:solidFill>
              </a:rPr>
              <a:t> (be) envy (-</a:t>
            </a:r>
            <a:r>
              <a:rPr lang="en-CA" dirty="0" err="1">
                <a:solidFill>
                  <a:srgbClr val="FF0000"/>
                </a:solidFill>
              </a:rPr>
              <a:t>ious</a:t>
            </a:r>
            <a:r>
              <a:rPr lang="en-CA" dirty="0">
                <a:solidFill>
                  <a:srgbClr val="FF0000"/>
                </a:solidFill>
              </a:rPr>
              <a:t>), be (move to, provoke to) jealous (-y), X very, (be) zeal (-</a:t>
            </a:r>
            <a:r>
              <a:rPr lang="en-CA" dirty="0" err="1">
                <a:solidFill>
                  <a:srgbClr val="FF0000"/>
                </a:solidFill>
              </a:rPr>
              <a:t>ous</a:t>
            </a:r>
            <a:r>
              <a:rPr lang="en-CA" dirty="0" smtClean="0">
                <a:solidFill>
                  <a:srgbClr val="FF0000"/>
                </a:solidFill>
              </a:rPr>
              <a:t>).</a:t>
            </a:r>
          </a:p>
          <a:p>
            <a:endParaRPr lang="en-CA" sz="1000" dirty="0"/>
          </a:p>
          <a:p>
            <a:r>
              <a:rPr lang="en-CA" b="1" dirty="0" smtClean="0">
                <a:solidFill>
                  <a:srgbClr val="002060"/>
                </a:solidFill>
              </a:rPr>
              <a:t>Atonement:</a:t>
            </a:r>
            <a:r>
              <a:rPr lang="en-CA" dirty="0" smtClean="0">
                <a:solidFill>
                  <a:srgbClr val="002060"/>
                </a:solidFill>
              </a:rPr>
              <a:t> H3722</a:t>
            </a:r>
            <a:r>
              <a:rPr lang="en-CA" dirty="0">
                <a:solidFill>
                  <a:srgbClr val="002060"/>
                </a:solidFill>
              </a:rPr>
              <a:t> </a:t>
            </a:r>
            <a:r>
              <a:rPr lang="en-CA" i="1" dirty="0" err="1" smtClean="0">
                <a:solidFill>
                  <a:srgbClr val="002060"/>
                </a:solidFill>
              </a:rPr>
              <a:t>kaw</a:t>
            </a:r>
            <a:r>
              <a:rPr lang="en-CA" i="1" dirty="0" smtClean="0">
                <a:solidFill>
                  <a:srgbClr val="002060"/>
                </a:solidFill>
              </a:rPr>
              <a:t>-far</a:t>
            </a:r>
            <a:r>
              <a:rPr lang="en-CA" i="1" dirty="0">
                <a:solidFill>
                  <a:srgbClr val="002060"/>
                </a:solidFill>
              </a:rPr>
              <a:t>'</a:t>
            </a:r>
            <a:endParaRPr lang="en-CA" dirty="0">
              <a:solidFill>
                <a:srgbClr val="002060"/>
              </a:solidFill>
            </a:endParaRPr>
          </a:p>
          <a:p>
            <a:r>
              <a:rPr lang="en-CA" dirty="0">
                <a:solidFill>
                  <a:srgbClr val="002060"/>
                </a:solidFill>
              </a:rPr>
              <a:t>A primitive root; to </a:t>
            </a:r>
            <a:r>
              <a:rPr lang="en-CA" i="1" dirty="0">
                <a:solidFill>
                  <a:srgbClr val="002060"/>
                </a:solidFill>
              </a:rPr>
              <a:t>cover</a:t>
            </a:r>
            <a:r>
              <a:rPr lang="en-CA" dirty="0">
                <a:solidFill>
                  <a:srgbClr val="002060"/>
                </a:solidFill>
              </a:rPr>
              <a:t> (specifically with bitumen); figuratively to </a:t>
            </a:r>
            <a:r>
              <a:rPr lang="en-CA" i="1" dirty="0">
                <a:solidFill>
                  <a:srgbClr val="002060"/>
                </a:solidFill>
              </a:rPr>
              <a:t>expiate</a:t>
            </a:r>
            <a:r>
              <a:rPr lang="en-CA" dirty="0">
                <a:solidFill>
                  <a:srgbClr val="002060"/>
                </a:solidFill>
              </a:rPr>
              <a:t> or </a:t>
            </a:r>
            <a:r>
              <a:rPr lang="en-CA" i="1" dirty="0">
                <a:solidFill>
                  <a:srgbClr val="002060"/>
                </a:solidFill>
              </a:rPr>
              <a:t>condone</a:t>
            </a:r>
            <a:r>
              <a:rPr lang="en-CA" dirty="0">
                <a:solidFill>
                  <a:srgbClr val="002060"/>
                </a:solidFill>
              </a:rPr>
              <a:t>, to </a:t>
            </a:r>
            <a:r>
              <a:rPr lang="en-CA" i="1" dirty="0">
                <a:solidFill>
                  <a:srgbClr val="002060"/>
                </a:solidFill>
              </a:rPr>
              <a:t>placate</a:t>
            </a:r>
            <a:r>
              <a:rPr lang="en-CA" dirty="0">
                <a:solidFill>
                  <a:srgbClr val="002060"/>
                </a:solidFill>
              </a:rPr>
              <a:t> or </a:t>
            </a:r>
            <a:r>
              <a:rPr lang="en-CA" i="1" dirty="0">
                <a:solidFill>
                  <a:srgbClr val="002060"/>
                </a:solidFill>
              </a:rPr>
              <a:t>cancel: </a:t>
            </a:r>
            <a:endParaRPr lang="en-CA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5138674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840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Ehud said – “follow after me”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21600000">
            <a:off x="457200" y="1600200"/>
            <a:ext cx="4038600" cy="45259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endParaRPr lang="en-CA" sz="500" b="1" dirty="0" smtClean="0"/>
          </a:p>
          <a:p>
            <a:pPr marL="0" indent="0">
              <a:buNone/>
            </a:pPr>
            <a:r>
              <a:rPr lang="en-CA" sz="1800" b="1" dirty="0"/>
              <a:t>Judges </a:t>
            </a:r>
            <a:r>
              <a:rPr lang="en-CA" sz="1800" b="1" dirty="0" smtClean="0"/>
              <a:t>3:27-28</a:t>
            </a:r>
            <a:endParaRPr lang="en-CA" sz="1800" b="1" dirty="0"/>
          </a:p>
          <a:p>
            <a:r>
              <a:rPr lang="en-CA" sz="1800" dirty="0" smtClean="0"/>
              <a:t>27  </a:t>
            </a:r>
            <a:r>
              <a:rPr lang="en-CA" sz="1800" dirty="0"/>
              <a:t>And it came to pass, when he was come, that he blew a trumpet in the mountain of Ephraim, and the children of Israel went down with him from the mount, and he before them.</a:t>
            </a:r>
          </a:p>
          <a:p>
            <a:r>
              <a:rPr lang="en-CA" sz="1800" dirty="0"/>
              <a:t>28  And he said unto them, </a:t>
            </a:r>
            <a:r>
              <a:rPr lang="en-CA" sz="1800" b="1" dirty="0"/>
              <a:t>Follow after me:</a:t>
            </a:r>
            <a:r>
              <a:rPr lang="en-CA" sz="1800" dirty="0"/>
              <a:t> for the LORD hath delivered your enemies the Moabites into your hand. And they went down after him, and took the fords of Jordan toward Moab, and suffered not a man to pass over.</a:t>
            </a:r>
          </a:p>
          <a:p>
            <a:pPr marL="0" indent="0">
              <a:buNone/>
            </a:pPr>
            <a:endParaRPr lang="en-CA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1800" b="1" dirty="0" smtClean="0">
              <a:solidFill>
                <a:srgbClr val="FF0000"/>
              </a:solidFill>
            </a:endParaRPr>
          </a:p>
          <a:p>
            <a:r>
              <a:rPr lang="en-CA" sz="1800" b="1" dirty="0" smtClean="0">
                <a:solidFill>
                  <a:srgbClr val="FF0000"/>
                </a:solidFill>
              </a:rPr>
              <a:t>Follow H7291  </a:t>
            </a:r>
            <a:r>
              <a:rPr lang="en-CA" sz="1800" i="1" dirty="0" smtClean="0">
                <a:solidFill>
                  <a:srgbClr val="FF0000"/>
                </a:solidFill>
              </a:rPr>
              <a:t>raw-</a:t>
            </a:r>
            <a:r>
              <a:rPr lang="en-CA" sz="1800" i="1" dirty="0" err="1" smtClean="0">
                <a:solidFill>
                  <a:srgbClr val="FF0000"/>
                </a:solidFill>
              </a:rPr>
              <a:t>daf</a:t>
            </a:r>
            <a:r>
              <a:rPr lang="en-CA" sz="1800" i="1" dirty="0">
                <a:solidFill>
                  <a:srgbClr val="FF0000"/>
                </a:solidFill>
              </a:rPr>
              <a:t>'</a:t>
            </a:r>
            <a:endParaRPr lang="en-CA" sz="1800" dirty="0">
              <a:solidFill>
                <a:srgbClr val="FF0000"/>
              </a:solidFill>
            </a:endParaRPr>
          </a:p>
          <a:p>
            <a:r>
              <a:rPr lang="en-CA" sz="1800" i="1" dirty="0">
                <a:solidFill>
                  <a:srgbClr val="FF0000"/>
                </a:solidFill>
              </a:rPr>
              <a:t>A primitive root; to run after (usually with hostile intent; figuratively (of time) gone by): - chase, put to flight, follow (after, on), hunt, (be under) persecute (-ion, -or), pursue (-r</a:t>
            </a:r>
            <a:r>
              <a:rPr lang="en-CA" sz="1800" i="1" dirty="0" smtClean="0">
                <a:solidFill>
                  <a:srgbClr val="FF0000"/>
                </a:solidFill>
              </a:rPr>
              <a:t>).</a:t>
            </a:r>
          </a:p>
          <a:p>
            <a:endParaRPr lang="en-CA" sz="1800" i="1" dirty="0" smtClean="0">
              <a:solidFill>
                <a:srgbClr val="FF0000"/>
              </a:solidFill>
            </a:endParaRPr>
          </a:p>
          <a:p>
            <a:r>
              <a:rPr lang="en-CA" sz="1800" dirty="0" smtClean="0"/>
              <a:t>This kind of ‘following’ does not imply any spiritual relationship.</a:t>
            </a:r>
            <a:endParaRPr lang="en-CA" sz="1800" dirty="0"/>
          </a:p>
          <a:p>
            <a:pPr marL="0" indent="0">
              <a:buNone/>
            </a:pPr>
            <a:endParaRPr lang="en-CA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4922650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Qualities worth following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700" b="1" dirty="0" smtClean="0"/>
          </a:p>
          <a:p>
            <a:pPr marL="0" indent="0">
              <a:buNone/>
            </a:pPr>
            <a:r>
              <a:rPr lang="en-CA" b="1" dirty="0" smtClean="0"/>
              <a:t>Deuteronomy </a:t>
            </a:r>
            <a:r>
              <a:rPr lang="en-CA" b="1" dirty="0"/>
              <a:t>16:19-20</a:t>
            </a:r>
          </a:p>
          <a:p>
            <a:r>
              <a:rPr lang="en-CA" dirty="0"/>
              <a:t>19  Thou shalt not wrest judgment; thou shalt not respect persons, neither take a gift: for a gift doth blind the eyes of the wise, and pervert the words of the righteous.</a:t>
            </a:r>
          </a:p>
          <a:p>
            <a:r>
              <a:rPr lang="en-CA" dirty="0"/>
              <a:t>20  That which is altogether just </a:t>
            </a:r>
            <a:r>
              <a:rPr lang="en-CA" b="1" dirty="0"/>
              <a:t>shalt thou follow,</a:t>
            </a:r>
            <a:r>
              <a:rPr lang="en-CA" dirty="0"/>
              <a:t> that thou </a:t>
            </a:r>
            <a:r>
              <a:rPr lang="en-CA" dirty="0" err="1"/>
              <a:t>mayest</a:t>
            </a:r>
            <a:r>
              <a:rPr lang="en-CA" dirty="0"/>
              <a:t> live, and inherit the land which the LORD thy God </a:t>
            </a:r>
            <a:r>
              <a:rPr lang="en-CA" dirty="0" err="1"/>
              <a:t>giveth</a:t>
            </a:r>
            <a:r>
              <a:rPr lang="en-CA" dirty="0"/>
              <a:t> thee.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CA" b="1" dirty="0" smtClean="0">
              <a:solidFill>
                <a:srgbClr val="FF0000"/>
              </a:solidFill>
            </a:endParaRPr>
          </a:p>
          <a:p>
            <a:r>
              <a:rPr lang="en-CA" b="1" dirty="0" smtClean="0">
                <a:solidFill>
                  <a:srgbClr val="FF0000"/>
                </a:solidFill>
              </a:rPr>
              <a:t>Follow</a:t>
            </a:r>
            <a:r>
              <a:rPr lang="en-CA" dirty="0" smtClean="0">
                <a:solidFill>
                  <a:srgbClr val="FF0000"/>
                </a:solidFill>
              </a:rPr>
              <a:t> – H7291</a:t>
            </a:r>
          </a:p>
          <a:p>
            <a:r>
              <a:rPr lang="en-CA" dirty="0" smtClean="0">
                <a:solidFill>
                  <a:srgbClr val="FF0000"/>
                </a:solidFill>
              </a:rPr>
              <a:t>This is the same word, but it would require a very different course of action to achieve it.</a:t>
            </a:r>
            <a:endParaRPr lang="en-CA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54" y="3573016"/>
            <a:ext cx="80031" cy="9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3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4968552" cy="1143000"/>
          </a:xfrm>
          <a:noFill/>
        </p:spPr>
        <p:txBody>
          <a:bodyPr>
            <a:normAutofit fontScale="90000"/>
          </a:bodyPr>
          <a:lstStyle/>
          <a:p>
            <a:r>
              <a:rPr lang="en-C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“Follow Me”</a:t>
            </a:r>
            <a:br>
              <a:rPr lang="en-C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CA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644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3005</Words>
  <Application>Microsoft Office PowerPoint</Application>
  <PresentationFormat>On-screen Show (4:3)</PresentationFormat>
  <Paragraphs>278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“Follow Me”</vt:lpstr>
      <vt:lpstr>Outline of Classes</vt:lpstr>
      <vt:lpstr>English Meanings of “Follow”</vt:lpstr>
      <vt:lpstr>“Ensamples to the flock”</vt:lpstr>
      <vt:lpstr>Abraham</vt:lpstr>
      <vt:lpstr>Phinehas </vt:lpstr>
      <vt:lpstr>Ehud said – “follow after me”</vt:lpstr>
      <vt:lpstr>Qualities worth following</vt:lpstr>
      <vt:lpstr>“Follow Me” </vt:lpstr>
      <vt:lpstr>Caleb – followed fully</vt:lpstr>
      <vt:lpstr>God expected Belief</vt:lpstr>
      <vt:lpstr>Jeroboam the son of Nebat </vt:lpstr>
      <vt:lpstr>David was the Standard to Follow</vt:lpstr>
      <vt:lpstr>Ahab followed Baalim</vt:lpstr>
      <vt:lpstr>Following Yahweh or Vanity?</vt:lpstr>
      <vt:lpstr>“Follow Me”</vt:lpstr>
      <vt:lpstr>Worship Him in Spirit</vt:lpstr>
      <vt:lpstr>Gehazi pursued Naaman</vt:lpstr>
      <vt:lpstr>Gehazi pursued Naaman</vt:lpstr>
      <vt:lpstr>Ebedmelech the Ethiopian</vt:lpstr>
      <vt:lpstr>Ebedmelech the Ethiopian</vt:lpstr>
      <vt:lpstr>Ebedmelech the Ethiopian</vt:lpstr>
      <vt:lpstr>Ebedmelech the Ethiopian</vt:lpstr>
      <vt:lpstr>Ebedmelech the Ethiopian</vt:lpstr>
      <vt:lpstr>The Example of our Lord Jesus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“Follow Me” Shekinah Study Weekend 2014</dc:title>
  <dc:creator>Frank Abel</dc:creator>
  <cp:lastModifiedBy>Frank Abel</cp:lastModifiedBy>
  <cp:revision>71</cp:revision>
  <cp:lastPrinted>2014-06-23T18:45:53Z</cp:lastPrinted>
  <dcterms:created xsi:type="dcterms:W3CDTF">2014-05-11T12:37:46Z</dcterms:created>
  <dcterms:modified xsi:type="dcterms:W3CDTF">2014-06-23T18:52:57Z</dcterms:modified>
</cp:coreProperties>
</file>