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7" r:id="rId2"/>
    <p:sldId id="281" r:id="rId3"/>
    <p:sldId id="258" r:id="rId4"/>
    <p:sldId id="286" r:id="rId5"/>
    <p:sldId id="282" r:id="rId6"/>
    <p:sldId id="283" r:id="rId7"/>
    <p:sldId id="295" r:id="rId8"/>
    <p:sldId id="284" r:id="rId9"/>
    <p:sldId id="288" r:id="rId10"/>
    <p:sldId id="287" r:id="rId11"/>
    <p:sldId id="292" r:id="rId12"/>
    <p:sldId id="289" r:id="rId13"/>
    <p:sldId id="269" r:id="rId14"/>
    <p:sldId id="270" r:id="rId15"/>
    <p:sldId id="271" r:id="rId16"/>
    <p:sldId id="297" r:id="rId17"/>
    <p:sldId id="272" r:id="rId18"/>
    <p:sldId id="296" r:id="rId19"/>
    <p:sldId id="298" r:id="rId20"/>
    <p:sldId id="273" r:id="rId21"/>
    <p:sldId id="290" r:id="rId22"/>
    <p:sldId id="294" r:id="rId23"/>
    <p:sldId id="265" r:id="rId24"/>
    <p:sldId id="266" r:id="rId25"/>
    <p:sldId id="285" r:id="rId26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D9063F88-BBE6-40BE-96AC-BC225E70D6A7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01A4A85C-DF8B-4E4C-BB0B-8C16356D2E0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03743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0498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094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6833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6744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6500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95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7527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1057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2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676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84A2-A3D0-44CE-A038-72CEAF20E70D}" type="datetimeFigureOut">
              <a:rPr lang="en-CA" smtClean="0"/>
              <a:t>23/06/2014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17A81-F4E1-4733-9054-A8873351FF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5967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fld id="{50CC84A2-A3D0-44CE-A038-72CEAF20E70D}" type="datetimeFigureOut">
              <a:rPr lang="en-CA" smtClean="0"/>
              <a:pPr/>
              <a:t>23/06/2014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</a:lstStyle>
          <a:p>
            <a:fld id="{59517A81-F4E1-4733-9054-A8873351FF18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7098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716294" y="1484784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2 </a:t>
            </a:r>
          </a:p>
          <a:p>
            <a:pPr marL="0" indent="0" algn="ctr">
              <a:buNone/>
            </a:pPr>
            <a:r>
              <a:rPr lang="en-C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“Except the Father which hath sent me draw him” John 6:44</a:t>
            </a:r>
            <a:endParaRPr lang="en-C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635896" y="341784"/>
            <a:ext cx="4978896" cy="1143000"/>
          </a:xfrm>
        </p:spPr>
        <p:txBody>
          <a:bodyPr/>
          <a:lstStyle/>
          <a:p>
            <a:r>
              <a:rPr lang="en-C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 Me</a:t>
            </a:r>
            <a:endParaRPr lang="en-C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127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Everlasting burnings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CA" sz="700" b="1" dirty="0" smtClean="0"/>
          </a:p>
          <a:p>
            <a:pPr marL="0" indent="0">
              <a:buNone/>
            </a:pPr>
            <a:r>
              <a:rPr lang="en-CA" sz="1600" b="1" dirty="0" smtClean="0"/>
              <a:t>Isaiah </a:t>
            </a:r>
            <a:r>
              <a:rPr lang="en-CA" sz="1600" b="1" dirty="0"/>
              <a:t>33:14-16</a:t>
            </a:r>
          </a:p>
          <a:p>
            <a:r>
              <a:rPr lang="en-CA" sz="1600" dirty="0"/>
              <a:t>14  The sinners in Zion are afraid; fearfulness hath surprised the hypocrites. Who among us shall dwell with the devouring fire? who among us shall dwell with </a:t>
            </a:r>
            <a:r>
              <a:rPr lang="en-CA" sz="1600" b="1" dirty="0"/>
              <a:t>everlasting burnings?</a:t>
            </a:r>
          </a:p>
          <a:p>
            <a:r>
              <a:rPr lang="en-CA" sz="1600" dirty="0"/>
              <a:t>15  He that </a:t>
            </a:r>
            <a:r>
              <a:rPr lang="en-CA" sz="1600" dirty="0" err="1"/>
              <a:t>walketh</a:t>
            </a:r>
            <a:r>
              <a:rPr lang="en-CA" sz="1600" dirty="0"/>
              <a:t> righteously, and </a:t>
            </a:r>
            <a:r>
              <a:rPr lang="en-CA" sz="1600" dirty="0" err="1"/>
              <a:t>speaketh</a:t>
            </a:r>
            <a:r>
              <a:rPr lang="en-CA" sz="1600" dirty="0"/>
              <a:t> uprightly; he that </a:t>
            </a:r>
            <a:r>
              <a:rPr lang="en-CA" sz="1600" dirty="0" err="1"/>
              <a:t>despiseth</a:t>
            </a:r>
            <a:r>
              <a:rPr lang="en-CA" sz="1600" dirty="0"/>
              <a:t> the gain of oppressions, that </a:t>
            </a:r>
            <a:r>
              <a:rPr lang="en-CA" sz="1600" dirty="0" err="1"/>
              <a:t>shaketh</a:t>
            </a:r>
            <a:r>
              <a:rPr lang="en-CA" sz="1600" dirty="0"/>
              <a:t> his hands from holding of bribes, that </a:t>
            </a:r>
            <a:r>
              <a:rPr lang="en-CA" sz="1600" dirty="0" err="1"/>
              <a:t>stoppeth</a:t>
            </a:r>
            <a:r>
              <a:rPr lang="en-CA" sz="1600" dirty="0"/>
              <a:t> his ears from hearing of blood, and </a:t>
            </a:r>
            <a:r>
              <a:rPr lang="en-CA" sz="1600" dirty="0" err="1"/>
              <a:t>shutteth</a:t>
            </a:r>
            <a:r>
              <a:rPr lang="en-CA" sz="1600" dirty="0"/>
              <a:t> his eyes from seeing evil;</a:t>
            </a:r>
          </a:p>
          <a:p>
            <a:r>
              <a:rPr lang="en-CA" sz="1600" dirty="0"/>
              <a:t>16  He shall dwell on high: his place of defence shall be the munitions of rocks: bread shall be given him; his waters shall be sure.</a:t>
            </a:r>
          </a:p>
          <a:p>
            <a:endParaRPr lang="en-CA" sz="1600" dirty="0"/>
          </a:p>
          <a:p>
            <a:endParaRPr lang="en-CA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CA" sz="2000" dirty="0" smtClean="0"/>
          </a:p>
          <a:p>
            <a:r>
              <a:rPr lang="en-CA" sz="2000" dirty="0" smtClean="0"/>
              <a:t>Dwelling with, or following God requires more than </a:t>
            </a:r>
            <a:r>
              <a:rPr lang="en-CA" sz="2000" dirty="0" smtClean="0"/>
              <a:t>just intellectual </a:t>
            </a:r>
            <a:r>
              <a:rPr lang="en-CA" sz="2000" dirty="0" smtClean="0"/>
              <a:t>assent.</a:t>
            </a:r>
          </a:p>
          <a:p>
            <a:r>
              <a:rPr lang="en-CA" sz="2000" dirty="0" smtClean="0"/>
              <a:t>These </a:t>
            </a:r>
            <a:r>
              <a:rPr lang="en-CA" sz="2000" dirty="0" smtClean="0"/>
              <a:t>verses </a:t>
            </a:r>
            <a:r>
              <a:rPr lang="en-CA" sz="2000" dirty="0" smtClean="0"/>
              <a:t>show that lifestyle is a better indicator of belief </a:t>
            </a:r>
            <a:r>
              <a:rPr lang="en-CA" sz="2000" dirty="0" smtClean="0"/>
              <a:t>than just a statement of conviction</a:t>
            </a:r>
            <a:r>
              <a:rPr lang="en-CA" sz="2000" dirty="0" smtClean="0"/>
              <a:t>.</a:t>
            </a:r>
            <a:endParaRPr lang="en-CA" sz="2000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3933056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97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324544" y="485800"/>
            <a:ext cx="8229600" cy="1143000"/>
          </a:xfrm>
        </p:spPr>
        <p:txBody>
          <a:bodyPr>
            <a:normAutofit/>
          </a:bodyPr>
          <a:lstStyle/>
          <a:p>
            <a:r>
              <a:rPr lang="en-C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“Follow Me”</a:t>
            </a:r>
            <a:endParaRPr lang="en-C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1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Have everlasting life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CA" sz="900" b="1" dirty="0" smtClean="0"/>
          </a:p>
          <a:p>
            <a:pPr marL="0" indent="0">
              <a:buNone/>
            </a:pPr>
            <a:r>
              <a:rPr lang="en-CA" b="1" dirty="0"/>
              <a:t>John 3:16-17</a:t>
            </a:r>
          </a:p>
          <a:p>
            <a:r>
              <a:rPr lang="en-CA" dirty="0"/>
              <a:t>16  For God </a:t>
            </a:r>
            <a:r>
              <a:rPr lang="en-CA" b="1" dirty="0"/>
              <a:t>so loved the world,</a:t>
            </a:r>
            <a:r>
              <a:rPr lang="en-CA" dirty="0"/>
              <a:t> that he gave his only begotten Son, that whosoever believeth in him </a:t>
            </a:r>
            <a:r>
              <a:rPr lang="en-CA" b="1" dirty="0"/>
              <a:t>should not perish, </a:t>
            </a:r>
            <a:r>
              <a:rPr lang="en-CA" dirty="0"/>
              <a:t>but </a:t>
            </a:r>
            <a:r>
              <a:rPr lang="en-CA" b="1" dirty="0"/>
              <a:t>have</a:t>
            </a:r>
            <a:r>
              <a:rPr lang="en-CA" dirty="0"/>
              <a:t> </a:t>
            </a:r>
            <a:r>
              <a:rPr lang="en-CA" b="1" dirty="0"/>
              <a:t>everlasting life</a:t>
            </a:r>
            <a:r>
              <a:rPr lang="en-CA" dirty="0"/>
              <a:t>.</a:t>
            </a:r>
          </a:p>
          <a:p>
            <a:r>
              <a:rPr lang="en-CA" dirty="0"/>
              <a:t>17  For God sent not his Son into the world to condemn the world; but that the world through him might be saved.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endParaRPr lang="en-CA" sz="800" b="1" dirty="0" smtClean="0"/>
          </a:p>
          <a:p>
            <a:r>
              <a:rPr lang="en-CA" sz="2000" dirty="0" smtClean="0"/>
              <a:t>We are far more likely to appreciate the promises of the Scriptures when we get to know what perishing really means.</a:t>
            </a:r>
            <a:endParaRPr lang="en-CA" sz="800" dirty="0"/>
          </a:p>
          <a:p>
            <a:r>
              <a:rPr lang="en-CA" sz="2000" dirty="0" smtClean="0"/>
              <a:t>The One who has created us has shown His love in the very desirable way He tries to save us.</a:t>
            </a:r>
            <a:endParaRPr lang="en-CA" sz="2000" dirty="0" smtClean="0"/>
          </a:p>
          <a:p>
            <a:endParaRPr lang="en-CA" sz="800" dirty="0"/>
          </a:p>
          <a:p>
            <a:r>
              <a:rPr lang="en-CA" sz="2000" dirty="0" smtClean="0"/>
              <a:t>The attractiveness of His method of salvation “</a:t>
            </a:r>
            <a:r>
              <a:rPr lang="en-CA" sz="2000" dirty="0" smtClean="0"/>
              <a:t>draws us.”</a:t>
            </a:r>
            <a:endParaRPr lang="en-CA" sz="2000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5625244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4-Point Star 5"/>
          <p:cNvSpPr/>
          <p:nvPr/>
        </p:nvSpPr>
        <p:spPr>
          <a:xfrm>
            <a:off x="2591780" y="1880828"/>
            <a:ext cx="108012" cy="180020"/>
          </a:xfrm>
          <a:prstGeom prst="star4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36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600" b="1" dirty="0" smtClean="0"/>
              <a:t>Drawn with bands of love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629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CA" sz="1300" b="1" dirty="0" smtClean="0"/>
          </a:p>
          <a:p>
            <a:pPr marL="0" indent="0">
              <a:buNone/>
            </a:pPr>
            <a:r>
              <a:rPr lang="en-CA" b="1" dirty="0" smtClean="0"/>
              <a:t>Hosea </a:t>
            </a:r>
            <a:r>
              <a:rPr lang="en-CA" b="1" dirty="0"/>
              <a:t>11:3-4</a:t>
            </a:r>
          </a:p>
          <a:p>
            <a:r>
              <a:rPr lang="en-CA" dirty="0"/>
              <a:t>3  I taught Ephraim also to go, taking them by their arms; but they knew not that I healed them.</a:t>
            </a:r>
          </a:p>
          <a:p>
            <a:r>
              <a:rPr lang="en-CA" dirty="0"/>
              <a:t>4  I </a:t>
            </a:r>
            <a:r>
              <a:rPr lang="en-CA" b="1" dirty="0"/>
              <a:t>drew</a:t>
            </a:r>
            <a:r>
              <a:rPr lang="en-CA" dirty="0"/>
              <a:t> them with cords of a man, with bands of love: and I was to them as they that take off the yoke on their jaws, and I laid meat unto them</a:t>
            </a:r>
            <a:r>
              <a:rPr lang="en-CA" dirty="0" smtClean="0"/>
              <a:t>.</a:t>
            </a:r>
            <a:endParaRPr lang="en-CA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en-CA" sz="1300" b="1" dirty="0" smtClean="0">
              <a:solidFill>
                <a:srgbClr val="FF0000"/>
              </a:solidFill>
            </a:endParaRPr>
          </a:p>
          <a:p>
            <a:r>
              <a:rPr lang="en-CA" b="1" dirty="0" smtClean="0">
                <a:solidFill>
                  <a:srgbClr val="FF0000"/>
                </a:solidFill>
              </a:rPr>
              <a:t>Drew </a:t>
            </a:r>
            <a:r>
              <a:rPr lang="en-CA" dirty="0" smtClean="0">
                <a:solidFill>
                  <a:srgbClr val="FF0000"/>
                </a:solidFill>
              </a:rPr>
              <a:t>H4900  </a:t>
            </a:r>
            <a:r>
              <a:rPr lang="en-CA" dirty="0" err="1" smtClean="0">
                <a:solidFill>
                  <a:srgbClr val="FF0000"/>
                </a:solidFill>
              </a:rPr>
              <a:t>ma</a:t>
            </a:r>
            <a:r>
              <a:rPr lang="en-CA" dirty="0" err="1">
                <a:solidFill>
                  <a:srgbClr val="FF0000"/>
                </a:solidFill>
              </a:rPr>
              <a:t>̂shak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i="1" dirty="0">
                <a:solidFill>
                  <a:srgbClr val="FF0000"/>
                </a:solidFill>
              </a:rPr>
              <a:t>maw-</a:t>
            </a:r>
            <a:r>
              <a:rPr lang="en-CA" i="1" dirty="0" err="1">
                <a:solidFill>
                  <a:srgbClr val="FF0000"/>
                </a:solidFill>
              </a:rPr>
              <a:t>shak</a:t>
            </a:r>
            <a:r>
              <a:rPr lang="en-CA" i="1" dirty="0">
                <a:solidFill>
                  <a:srgbClr val="FF0000"/>
                </a:solidFill>
              </a:rPr>
              <a:t>'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>
                <a:solidFill>
                  <a:srgbClr val="FF0000"/>
                </a:solidFill>
              </a:rPr>
              <a:t>A primitive root; to </a:t>
            </a:r>
            <a:r>
              <a:rPr lang="en-CA" i="1" dirty="0">
                <a:solidFill>
                  <a:srgbClr val="FF0000"/>
                </a:solidFill>
              </a:rPr>
              <a:t>draw</a:t>
            </a:r>
            <a:r>
              <a:rPr lang="en-CA" dirty="0">
                <a:solidFill>
                  <a:srgbClr val="FF0000"/>
                </a:solidFill>
              </a:rPr>
              <a:t>, used in a great variety of applications (including to </a:t>
            </a:r>
            <a:r>
              <a:rPr lang="en-CA" i="1" dirty="0">
                <a:solidFill>
                  <a:srgbClr val="FF0000"/>
                </a:solidFill>
              </a:rPr>
              <a:t>sow</a:t>
            </a:r>
            <a:r>
              <a:rPr lang="en-CA" dirty="0">
                <a:solidFill>
                  <a:srgbClr val="FF0000"/>
                </a:solidFill>
              </a:rPr>
              <a:t>, to </a:t>
            </a:r>
            <a:r>
              <a:rPr lang="en-CA" i="1" dirty="0">
                <a:solidFill>
                  <a:srgbClr val="FF0000"/>
                </a:solidFill>
              </a:rPr>
              <a:t>sound</a:t>
            </a:r>
            <a:r>
              <a:rPr lang="en-CA" dirty="0">
                <a:solidFill>
                  <a:srgbClr val="FF0000"/>
                </a:solidFill>
              </a:rPr>
              <a:t>, to </a:t>
            </a:r>
            <a:r>
              <a:rPr lang="en-CA" i="1" dirty="0">
                <a:solidFill>
                  <a:srgbClr val="FF0000"/>
                </a:solidFill>
              </a:rPr>
              <a:t>prolong</a:t>
            </a:r>
            <a:r>
              <a:rPr lang="en-CA" dirty="0">
                <a:solidFill>
                  <a:srgbClr val="FF0000"/>
                </a:solidFill>
              </a:rPr>
              <a:t>, to </a:t>
            </a:r>
            <a:r>
              <a:rPr lang="en-CA" i="1" dirty="0">
                <a:solidFill>
                  <a:srgbClr val="FF0000"/>
                </a:solidFill>
              </a:rPr>
              <a:t>develop</a:t>
            </a:r>
            <a:r>
              <a:rPr lang="en-CA" dirty="0">
                <a:solidFill>
                  <a:srgbClr val="FF0000"/>
                </a:solidFill>
              </a:rPr>
              <a:t>, to </a:t>
            </a:r>
            <a:r>
              <a:rPr lang="en-CA" i="1" dirty="0">
                <a:solidFill>
                  <a:srgbClr val="FF0000"/>
                </a:solidFill>
              </a:rPr>
              <a:t>march</a:t>
            </a:r>
            <a:r>
              <a:rPr lang="en-CA" dirty="0">
                <a:solidFill>
                  <a:srgbClr val="FF0000"/>
                </a:solidFill>
              </a:rPr>
              <a:t>, to </a:t>
            </a:r>
            <a:r>
              <a:rPr lang="en-CA" i="1" dirty="0">
                <a:solidFill>
                  <a:srgbClr val="FF0000"/>
                </a:solidFill>
              </a:rPr>
              <a:t>remove</a:t>
            </a:r>
            <a:r>
              <a:rPr lang="en-CA" dirty="0">
                <a:solidFill>
                  <a:srgbClr val="FF0000"/>
                </a:solidFill>
              </a:rPr>
              <a:t>, to </a:t>
            </a:r>
            <a:r>
              <a:rPr lang="en-CA" i="1" dirty="0">
                <a:solidFill>
                  <a:srgbClr val="FF0000"/>
                </a:solidFill>
              </a:rPr>
              <a:t>delay</a:t>
            </a:r>
            <a:r>
              <a:rPr lang="en-CA" dirty="0">
                <a:solidFill>
                  <a:srgbClr val="FF0000"/>
                </a:solidFill>
              </a:rPr>
              <a:t>, to </a:t>
            </a:r>
            <a:r>
              <a:rPr lang="en-CA" i="1" dirty="0">
                <a:solidFill>
                  <a:srgbClr val="FF0000"/>
                </a:solidFill>
              </a:rPr>
              <a:t>be</a:t>
            </a:r>
            <a:r>
              <a:rPr lang="en-CA" dirty="0">
                <a:solidFill>
                  <a:srgbClr val="FF0000"/>
                </a:solidFill>
              </a:rPr>
              <a:t> </a:t>
            </a:r>
            <a:r>
              <a:rPr lang="en-CA" i="1" dirty="0">
                <a:solidFill>
                  <a:srgbClr val="FF0000"/>
                </a:solidFill>
              </a:rPr>
              <a:t>tall</a:t>
            </a:r>
            <a:r>
              <a:rPr lang="en-CA" dirty="0">
                <a:solidFill>
                  <a:srgbClr val="FF0000"/>
                </a:solidFill>
              </a:rPr>
              <a:t>, etc</a:t>
            </a:r>
            <a:r>
              <a:rPr lang="en-CA" dirty="0" smtClean="0">
                <a:solidFill>
                  <a:srgbClr val="FF0000"/>
                </a:solidFill>
              </a:rPr>
              <a:t>.):</a:t>
            </a:r>
            <a:endParaRPr lang="en-CA" dirty="0">
              <a:solidFill>
                <a:srgbClr val="FF0000"/>
              </a:solidFill>
            </a:endParaRPr>
          </a:p>
          <a:p>
            <a:endParaRPr lang="en-CA" sz="1300" dirty="0" smtClean="0">
              <a:solidFill>
                <a:srgbClr val="FF0000"/>
              </a:solidFill>
            </a:endParaRPr>
          </a:p>
          <a:p>
            <a:r>
              <a:rPr lang="en-CA" dirty="0" smtClean="0"/>
              <a:t>The feelings associated with being healed through the power of </a:t>
            </a:r>
            <a:r>
              <a:rPr lang="en-CA" dirty="0" smtClean="0"/>
              <a:t>answered prayer</a:t>
            </a:r>
            <a:r>
              <a:rPr lang="en-CA" dirty="0" smtClean="0"/>
              <a:t>, “</a:t>
            </a:r>
            <a:r>
              <a:rPr lang="en-CA" dirty="0" smtClean="0"/>
              <a:t>draw us” </a:t>
            </a:r>
            <a:r>
              <a:rPr lang="en-CA" dirty="0" smtClean="0"/>
              <a:t>closer to God. </a:t>
            </a:r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5625244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789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600" b="1" dirty="0" smtClean="0"/>
              <a:t>For He is Kind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629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CA" sz="500" b="1" dirty="0" smtClean="0"/>
          </a:p>
          <a:p>
            <a:pPr marL="0" indent="0">
              <a:buNone/>
            </a:pPr>
            <a:r>
              <a:rPr lang="en-CA" sz="2000" b="1" dirty="0" smtClean="0"/>
              <a:t>Luke </a:t>
            </a:r>
            <a:r>
              <a:rPr lang="en-CA" sz="2000" b="1" dirty="0"/>
              <a:t>6:35-36</a:t>
            </a:r>
          </a:p>
          <a:p>
            <a:r>
              <a:rPr lang="en-CA" sz="2000" dirty="0"/>
              <a:t>35  But love ye your enemies, and do good, and lend, hoping for nothing again; and your reward shall be great, and ye shall be the children of the Highest: </a:t>
            </a:r>
            <a:r>
              <a:rPr lang="en-CA" sz="2000" b="1" dirty="0"/>
              <a:t>for he is kind </a:t>
            </a:r>
            <a:r>
              <a:rPr lang="en-CA" sz="2000" dirty="0"/>
              <a:t>unto the unthankful and to the evil.</a:t>
            </a:r>
          </a:p>
          <a:p>
            <a:r>
              <a:rPr lang="en-CA" sz="2000" dirty="0"/>
              <a:t>36  Be ye therefore merciful, as your Father also is merciful.</a:t>
            </a:r>
          </a:p>
          <a:p>
            <a:endParaRPr lang="en-CA" sz="2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CA" sz="2000" dirty="0" smtClean="0"/>
          </a:p>
          <a:p>
            <a:endParaRPr lang="en-CA" sz="1000" dirty="0" smtClean="0"/>
          </a:p>
          <a:p>
            <a:r>
              <a:rPr lang="en-CA" sz="2000" dirty="0" smtClean="0"/>
              <a:t>We are His children when by seeing His example </a:t>
            </a:r>
            <a:r>
              <a:rPr lang="en-CA" sz="2000" dirty="0" smtClean="0"/>
              <a:t>of benevolence we </a:t>
            </a:r>
            <a:r>
              <a:rPr lang="en-CA" sz="2000" dirty="0" smtClean="0"/>
              <a:t>are ‘drawn’ closer to Him and </a:t>
            </a:r>
            <a:r>
              <a:rPr lang="en-CA" sz="2000" dirty="0" smtClean="0"/>
              <a:t>try to emulate His </a:t>
            </a:r>
            <a:r>
              <a:rPr lang="en-CA" sz="2000" dirty="0" smtClean="0"/>
              <a:t>example. </a:t>
            </a:r>
            <a:endParaRPr lang="en-CA" sz="2000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3501008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4-Point Star 5"/>
          <p:cNvSpPr/>
          <p:nvPr/>
        </p:nvSpPr>
        <p:spPr>
          <a:xfrm>
            <a:off x="2375756" y="1844824"/>
            <a:ext cx="108012" cy="180020"/>
          </a:xfrm>
          <a:prstGeom prst="star4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9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600" b="1" dirty="0" smtClean="0"/>
              <a:t>His love commends itself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2032248"/>
            <a:ext cx="4038600" cy="283691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CA" sz="1100" b="1" dirty="0" smtClean="0"/>
          </a:p>
          <a:p>
            <a:pPr marL="0" indent="0">
              <a:buNone/>
            </a:pPr>
            <a:r>
              <a:rPr lang="en-CA" b="1" dirty="0" smtClean="0"/>
              <a:t>Romans </a:t>
            </a:r>
            <a:r>
              <a:rPr lang="en-CA" b="1" dirty="0"/>
              <a:t>5:7-8</a:t>
            </a:r>
          </a:p>
          <a:p>
            <a:r>
              <a:rPr lang="en-CA" dirty="0"/>
              <a:t>7  For scarcely for a righteous man will one die: yet peradventure for a good man some would even dare to die.</a:t>
            </a:r>
          </a:p>
          <a:p>
            <a:r>
              <a:rPr lang="en-CA" dirty="0"/>
              <a:t>8  But God </a:t>
            </a:r>
            <a:r>
              <a:rPr lang="en-CA" b="1" dirty="0" err="1"/>
              <a:t>commendeth</a:t>
            </a:r>
            <a:r>
              <a:rPr lang="en-CA" dirty="0"/>
              <a:t> his love toward us, in that, while we were yet sinners, Christ died for us.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CA" b="1" dirty="0" err="1" smtClean="0">
                <a:solidFill>
                  <a:srgbClr val="FF0000"/>
                </a:solidFill>
              </a:rPr>
              <a:t>Commendeth</a:t>
            </a:r>
            <a:r>
              <a:rPr lang="en-CA" b="1" dirty="0" smtClean="0">
                <a:solidFill>
                  <a:srgbClr val="FF0000"/>
                </a:solidFill>
              </a:rPr>
              <a:t> </a:t>
            </a:r>
            <a:r>
              <a:rPr lang="en-CA" dirty="0" smtClean="0">
                <a:solidFill>
                  <a:srgbClr val="FF0000"/>
                </a:solidFill>
              </a:rPr>
              <a:t>G4921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 err="1" smtClean="0">
                <a:solidFill>
                  <a:srgbClr val="FF0000"/>
                </a:solidFill>
              </a:rPr>
              <a:t>sunistao</a:t>
            </a:r>
            <a:r>
              <a:rPr lang="en-CA" dirty="0">
                <a:solidFill>
                  <a:srgbClr val="FF0000"/>
                </a:solidFill>
              </a:rPr>
              <a:t>̄  </a:t>
            </a:r>
            <a:r>
              <a:rPr lang="en-CA" dirty="0" err="1">
                <a:solidFill>
                  <a:srgbClr val="FF0000"/>
                </a:solidFill>
              </a:rPr>
              <a:t>sunistano</a:t>
            </a:r>
            <a:r>
              <a:rPr lang="en-CA" dirty="0">
                <a:solidFill>
                  <a:srgbClr val="FF0000"/>
                </a:solidFill>
              </a:rPr>
              <a:t>̄  </a:t>
            </a:r>
            <a:r>
              <a:rPr lang="en-CA" dirty="0" err="1">
                <a:solidFill>
                  <a:srgbClr val="FF0000"/>
                </a:solidFill>
              </a:rPr>
              <a:t>sunistēmi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i="1" dirty="0">
                <a:solidFill>
                  <a:srgbClr val="FF0000"/>
                </a:solidFill>
              </a:rPr>
              <a:t>soon-is-</a:t>
            </a:r>
            <a:r>
              <a:rPr lang="en-CA" i="1" dirty="0" err="1">
                <a:solidFill>
                  <a:srgbClr val="FF0000"/>
                </a:solidFill>
              </a:rPr>
              <a:t>tah</a:t>
            </a:r>
            <a:r>
              <a:rPr lang="en-CA" i="1" dirty="0">
                <a:solidFill>
                  <a:srgbClr val="FF0000"/>
                </a:solidFill>
              </a:rPr>
              <a:t>'-o,</a:t>
            </a:r>
            <a:r>
              <a:rPr lang="en-CA" dirty="0">
                <a:solidFill>
                  <a:srgbClr val="FF0000"/>
                </a:solidFill>
              </a:rPr>
              <a:t> </a:t>
            </a:r>
            <a:r>
              <a:rPr lang="en-CA" i="1" dirty="0">
                <a:solidFill>
                  <a:srgbClr val="FF0000"/>
                </a:solidFill>
              </a:rPr>
              <a:t>soon-is-</a:t>
            </a:r>
            <a:r>
              <a:rPr lang="en-CA" i="1" dirty="0" err="1">
                <a:solidFill>
                  <a:srgbClr val="FF0000"/>
                </a:solidFill>
              </a:rPr>
              <a:t>tah</a:t>
            </a:r>
            <a:r>
              <a:rPr lang="en-CA" i="1" dirty="0">
                <a:solidFill>
                  <a:srgbClr val="FF0000"/>
                </a:solidFill>
              </a:rPr>
              <a:t>'-an'-o,</a:t>
            </a:r>
            <a:r>
              <a:rPr lang="en-CA" dirty="0">
                <a:solidFill>
                  <a:srgbClr val="FF0000"/>
                </a:solidFill>
              </a:rPr>
              <a:t> </a:t>
            </a:r>
            <a:r>
              <a:rPr lang="en-CA" i="1" dirty="0">
                <a:solidFill>
                  <a:srgbClr val="FF0000"/>
                </a:solidFill>
              </a:rPr>
              <a:t>soon-is-</a:t>
            </a:r>
            <a:r>
              <a:rPr lang="en-CA" i="1" dirty="0" err="1">
                <a:solidFill>
                  <a:srgbClr val="FF0000"/>
                </a:solidFill>
              </a:rPr>
              <a:t>tah</a:t>
            </a:r>
            <a:r>
              <a:rPr lang="en-CA" i="1" dirty="0">
                <a:solidFill>
                  <a:srgbClr val="FF0000"/>
                </a:solidFill>
              </a:rPr>
              <a:t>'-ay-</a:t>
            </a:r>
            <a:r>
              <a:rPr lang="en-CA" i="1" dirty="0" err="1">
                <a:solidFill>
                  <a:srgbClr val="FF0000"/>
                </a:solidFill>
              </a:rPr>
              <a:t>mee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>
                <a:solidFill>
                  <a:srgbClr val="FF0000"/>
                </a:solidFill>
              </a:rPr>
              <a:t>From G4862 and G2476 (including its collateral forms); to </a:t>
            </a:r>
            <a:r>
              <a:rPr lang="en-CA" b="1" i="1" dirty="0">
                <a:solidFill>
                  <a:srgbClr val="FF0000"/>
                </a:solidFill>
              </a:rPr>
              <a:t>set</a:t>
            </a:r>
            <a:r>
              <a:rPr lang="en-CA" b="1" dirty="0">
                <a:solidFill>
                  <a:srgbClr val="FF0000"/>
                </a:solidFill>
              </a:rPr>
              <a:t> </a:t>
            </a:r>
            <a:r>
              <a:rPr lang="en-CA" b="1" i="1" dirty="0">
                <a:solidFill>
                  <a:srgbClr val="FF0000"/>
                </a:solidFill>
              </a:rPr>
              <a:t>together</a:t>
            </a:r>
            <a:r>
              <a:rPr lang="en-CA" dirty="0">
                <a:solidFill>
                  <a:srgbClr val="FF0000"/>
                </a:solidFill>
              </a:rPr>
              <a:t>, that is, (by implication) to </a:t>
            </a:r>
            <a:r>
              <a:rPr lang="en-CA" i="1" dirty="0">
                <a:solidFill>
                  <a:srgbClr val="FF0000"/>
                </a:solidFill>
              </a:rPr>
              <a:t>introduce</a:t>
            </a:r>
            <a:r>
              <a:rPr lang="en-CA" dirty="0">
                <a:solidFill>
                  <a:srgbClr val="FF0000"/>
                </a:solidFill>
              </a:rPr>
              <a:t> (favorably), or (figuratively) to </a:t>
            </a:r>
            <a:r>
              <a:rPr lang="en-CA" i="1" dirty="0">
                <a:solidFill>
                  <a:srgbClr val="FF0000"/>
                </a:solidFill>
              </a:rPr>
              <a:t>exhibit</a:t>
            </a:r>
            <a:r>
              <a:rPr lang="en-CA" dirty="0">
                <a:solidFill>
                  <a:srgbClr val="FF0000"/>
                </a:solidFill>
              </a:rPr>
              <a:t>; intransitively to </a:t>
            </a:r>
            <a:r>
              <a:rPr lang="en-CA" i="1" dirty="0">
                <a:solidFill>
                  <a:srgbClr val="FF0000"/>
                </a:solidFill>
              </a:rPr>
              <a:t>stand</a:t>
            </a:r>
            <a:r>
              <a:rPr lang="en-CA" dirty="0">
                <a:solidFill>
                  <a:srgbClr val="FF0000"/>
                </a:solidFill>
              </a:rPr>
              <a:t> </a:t>
            </a:r>
            <a:r>
              <a:rPr lang="en-CA" i="1" dirty="0">
                <a:solidFill>
                  <a:srgbClr val="FF0000"/>
                </a:solidFill>
              </a:rPr>
              <a:t>near</a:t>
            </a:r>
            <a:r>
              <a:rPr lang="en-CA" dirty="0">
                <a:solidFill>
                  <a:srgbClr val="FF0000"/>
                </a:solidFill>
              </a:rPr>
              <a:t>, or (figuratively) to </a:t>
            </a:r>
            <a:r>
              <a:rPr lang="en-CA" i="1" dirty="0">
                <a:solidFill>
                  <a:srgbClr val="FF0000"/>
                </a:solidFill>
              </a:rPr>
              <a:t>constitute</a:t>
            </a:r>
            <a:r>
              <a:rPr lang="en-CA" i="1" dirty="0" smtClean="0">
                <a:solidFill>
                  <a:srgbClr val="FF0000"/>
                </a:solidFill>
              </a:rPr>
              <a:t>:</a:t>
            </a:r>
          </a:p>
          <a:p>
            <a:endParaRPr lang="en-CA" sz="1400" i="1" dirty="0">
              <a:solidFill>
                <a:srgbClr val="FF0000"/>
              </a:solidFill>
            </a:endParaRPr>
          </a:p>
          <a:p>
            <a:r>
              <a:rPr lang="en-CA" dirty="0" smtClean="0"/>
              <a:t>God stands by His example, so to speak, to commend it to us in order that we might be ‘drawn’ to His side.</a:t>
            </a:r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5913276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287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600" b="1" dirty="0" smtClean="0"/>
              <a:t>If God so loved us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1703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CA" sz="1100" b="1" dirty="0" smtClean="0"/>
          </a:p>
          <a:p>
            <a:pPr marL="0" indent="0">
              <a:buNone/>
            </a:pPr>
            <a:r>
              <a:rPr lang="en-CA" b="1" dirty="0"/>
              <a:t>1 John 4:9-11</a:t>
            </a:r>
          </a:p>
          <a:p>
            <a:r>
              <a:rPr lang="en-CA" dirty="0"/>
              <a:t>9  In this was manifested the love of God toward us, because that God sent his only begotten Son into the world, that we might live through him.</a:t>
            </a:r>
          </a:p>
          <a:p>
            <a:r>
              <a:rPr lang="en-CA" dirty="0"/>
              <a:t>10  Herein is love, </a:t>
            </a:r>
            <a:r>
              <a:rPr lang="en-CA" b="1" dirty="0"/>
              <a:t>not that we loved God, but that he loved us,</a:t>
            </a:r>
            <a:r>
              <a:rPr lang="en-CA" dirty="0"/>
              <a:t> and sent his Son to be the propitiation for our sins.</a:t>
            </a:r>
          </a:p>
          <a:p>
            <a:r>
              <a:rPr lang="en-CA" dirty="0"/>
              <a:t>11  Beloved, if God so loved us, we ought also to love one another</a:t>
            </a:r>
            <a:r>
              <a:rPr lang="en-CA" dirty="0" smtClean="0"/>
              <a:t>.</a:t>
            </a:r>
            <a:endParaRPr lang="en-CA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We must first appreciate the fact that God has shown his love toward us.</a:t>
            </a:r>
          </a:p>
          <a:p>
            <a:r>
              <a:rPr lang="en-CA" dirty="0" smtClean="0"/>
              <a:t>Out of gratitude we should love one another.</a:t>
            </a:r>
          </a:p>
          <a:p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3284984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505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600" b="1" dirty="0" smtClean="0"/>
              <a:t>Following God’s Example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CA" sz="1000" b="1" dirty="0" smtClean="0"/>
          </a:p>
          <a:p>
            <a:pPr marL="0" indent="0">
              <a:buNone/>
            </a:pPr>
            <a:r>
              <a:rPr lang="en-CA" b="1" dirty="0" smtClean="0"/>
              <a:t>Matthew </a:t>
            </a:r>
            <a:r>
              <a:rPr lang="en-CA" b="1" dirty="0"/>
              <a:t>5:44-45</a:t>
            </a:r>
          </a:p>
          <a:p>
            <a:r>
              <a:rPr lang="en-CA" dirty="0"/>
              <a:t>44  But I say unto you, Love your enemies, bless them that curse you, do good to them that hate you, and pray for them which despitefully use you, and persecute you;</a:t>
            </a:r>
          </a:p>
          <a:p>
            <a:r>
              <a:rPr lang="en-CA" dirty="0"/>
              <a:t>45  That ye may be the children of your Father which is in heaven: </a:t>
            </a:r>
            <a:r>
              <a:rPr lang="en-CA" b="1" dirty="0"/>
              <a:t>for he </a:t>
            </a:r>
            <a:r>
              <a:rPr lang="en-CA" b="1" dirty="0" err="1"/>
              <a:t>maketh</a:t>
            </a:r>
            <a:r>
              <a:rPr lang="en-CA" b="1" dirty="0"/>
              <a:t> his sun to rise on the evil and on the good, </a:t>
            </a:r>
            <a:r>
              <a:rPr lang="en-CA" dirty="0"/>
              <a:t>and </a:t>
            </a:r>
            <a:r>
              <a:rPr lang="en-CA" dirty="0" err="1"/>
              <a:t>sendeth</a:t>
            </a:r>
            <a:r>
              <a:rPr lang="en-CA" dirty="0"/>
              <a:t> rain on the just and on the unjust.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To </a:t>
            </a:r>
            <a:r>
              <a:rPr lang="en-CA" dirty="0" smtClean="0"/>
              <a:t>be generous towards all and give according to how God gives.</a:t>
            </a:r>
          </a:p>
          <a:p>
            <a:r>
              <a:rPr lang="en-CA" dirty="0" smtClean="0"/>
              <a:t>This </a:t>
            </a:r>
            <a:r>
              <a:rPr lang="en-CA" dirty="0" smtClean="0"/>
              <a:t>is what being children means – having the character of your parents.</a:t>
            </a:r>
          </a:p>
          <a:p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3573016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680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600" b="1" dirty="0" smtClean="0"/>
              <a:t>Great and precious promises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CA" sz="1000" b="1" dirty="0" smtClean="0"/>
          </a:p>
          <a:p>
            <a:pPr marL="0" indent="0">
              <a:buNone/>
            </a:pPr>
            <a:r>
              <a:rPr lang="en-CA" b="1" dirty="0"/>
              <a:t>2 Peter 1:3-4</a:t>
            </a:r>
          </a:p>
          <a:p>
            <a:r>
              <a:rPr lang="en-CA" dirty="0"/>
              <a:t>3  According as his divine power hath given unto us all things that pertain unto life and godliness, through the knowledge of him that hath called us to glory and virtue:</a:t>
            </a:r>
          </a:p>
          <a:p>
            <a:r>
              <a:rPr lang="en-CA" dirty="0"/>
              <a:t>4  Whereby are given unto us </a:t>
            </a:r>
            <a:r>
              <a:rPr lang="en-CA" b="1" dirty="0"/>
              <a:t>exceeding great and precious promises: </a:t>
            </a:r>
            <a:r>
              <a:rPr lang="en-CA" dirty="0"/>
              <a:t>that by these ye might be partakers of the divine nature, having escaped the corruption that is in the world through lust.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These promises of God are very motivational.</a:t>
            </a:r>
          </a:p>
          <a:p>
            <a:r>
              <a:rPr lang="en-CA" dirty="0" smtClean="0"/>
              <a:t>We need to be constantly </a:t>
            </a:r>
            <a:r>
              <a:rPr lang="en-CA" dirty="0" smtClean="0"/>
              <a:t>reminded of </a:t>
            </a:r>
            <a:r>
              <a:rPr lang="en-CA" dirty="0" smtClean="0"/>
              <a:t>them and </a:t>
            </a:r>
            <a:r>
              <a:rPr lang="en-CA" dirty="0" smtClean="0"/>
              <a:t>to firmly </a:t>
            </a:r>
            <a:r>
              <a:rPr lang="en-CA" dirty="0" smtClean="0"/>
              <a:t>embrace them.</a:t>
            </a:r>
          </a:p>
          <a:p>
            <a:r>
              <a:rPr lang="en-CA" dirty="0" smtClean="0"/>
              <a:t>By them we escape from the enticements of the world.</a:t>
            </a:r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4005064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9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600" b="1" dirty="0" smtClean="0"/>
              <a:t>Whatsoever we ask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300" b="1" dirty="0" smtClean="0"/>
          </a:p>
          <a:p>
            <a:pPr marL="0" indent="0">
              <a:buNone/>
            </a:pPr>
            <a:r>
              <a:rPr lang="en-CA" sz="2400" b="1" dirty="0"/>
              <a:t>1 John 3:21-22</a:t>
            </a:r>
          </a:p>
          <a:p>
            <a:r>
              <a:rPr lang="en-CA" sz="2400" dirty="0"/>
              <a:t>21  Beloved, if our heart condemn us not, then have we confidence toward God.</a:t>
            </a:r>
          </a:p>
          <a:p>
            <a:r>
              <a:rPr lang="en-CA" sz="2400" dirty="0"/>
              <a:t>22  And </a:t>
            </a:r>
            <a:r>
              <a:rPr lang="en-CA" sz="2400" b="1" dirty="0"/>
              <a:t>whatsoever we ask,</a:t>
            </a:r>
            <a:r>
              <a:rPr lang="en-CA" sz="2400" dirty="0"/>
              <a:t> we receive of him, because we keep his commandments, and do those things that are pleasing in his sight.</a:t>
            </a:r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CA" sz="2400" dirty="0" smtClean="0"/>
          </a:p>
          <a:p>
            <a:r>
              <a:rPr lang="en-CA" sz="2400" dirty="0" smtClean="0"/>
              <a:t>This is a way of life for those who mature in it.</a:t>
            </a:r>
          </a:p>
          <a:p>
            <a:r>
              <a:rPr lang="en-CA" sz="2400" dirty="0" smtClean="0"/>
              <a:t>It is difficult to shift a person off this lifestyle.</a:t>
            </a:r>
            <a:endParaRPr lang="en-CA" sz="2400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3681028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324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Except the Father … draw him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CA" sz="1400" b="1" dirty="0" smtClean="0"/>
          </a:p>
          <a:p>
            <a:pPr marL="0" indent="0">
              <a:buNone/>
            </a:pPr>
            <a:r>
              <a:rPr lang="en-CA" b="1" dirty="0" smtClean="0"/>
              <a:t>John </a:t>
            </a:r>
            <a:r>
              <a:rPr lang="en-CA" b="1" dirty="0"/>
              <a:t>6:43-45</a:t>
            </a:r>
          </a:p>
          <a:p>
            <a:r>
              <a:rPr lang="en-CA" dirty="0"/>
              <a:t>43  Jesus therefore answered and said unto them, Murmur not among yourselves.</a:t>
            </a:r>
          </a:p>
          <a:p>
            <a:r>
              <a:rPr lang="en-CA" dirty="0"/>
              <a:t>44  No man can come to me, </a:t>
            </a:r>
            <a:r>
              <a:rPr lang="en-CA" b="1" dirty="0"/>
              <a:t>except the Father which hath sent me draw him:</a:t>
            </a:r>
            <a:r>
              <a:rPr lang="en-CA" dirty="0"/>
              <a:t> and I will raise him up at the last day.</a:t>
            </a:r>
          </a:p>
          <a:p>
            <a:r>
              <a:rPr lang="en-CA" dirty="0"/>
              <a:t>45  It is written in the prophets, And they shall be all taught of God. Every man therefore that hath heard, and hath learned of the Father, cometh unto me.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CA" b="1" dirty="0" smtClean="0"/>
          </a:p>
          <a:p>
            <a:r>
              <a:rPr lang="en-CA" b="1" dirty="0" smtClean="0">
                <a:solidFill>
                  <a:srgbClr val="FF0000"/>
                </a:solidFill>
              </a:rPr>
              <a:t>Draw </a:t>
            </a:r>
            <a:r>
              <a:rPr lang="en-CA" dirty="0">
                <a:solidFill>
                  <a:srgbClr val="FF0000"/>
                </a:solidFill>
              </a:rPr>
              <a:t>G1670</a:t>
            </a:r>
          </a:p>
          <a:p>
            <a:r>
              <a:rPr lang="en-CA" dirty="0" err="1" smtClean="0">
                <a:solidFill>
                  <a:srgbClr val="FF0000"/>
                </a:solidFill>
              </a:rPr>
              <a:t>helkuo</a:t>
            </a:r>
            <a:r>
              <a:rPr lang="en-CA" dirty="0">
                <a:solidFill>
                  <a:srgbClr val="FF0000"/>
                </a:solidFill>
              </a:rPr>
              <a:t>̄  /  </a:t>
            </a:r>
            <a:r>
              <a:rPr lang="en-CA" dirty="0" err="1">
                <a:solidFill>
                  <a:srgbClr val="FF0000"/>
                </a:solidFill>
              </a:rPr>
              <a:t>helko</a:t>
            </a:r>
            <a:r>
              <a:rPr lang="en-CA" dirty="0">
                <a:solidFill>
                  <a:srgbClr val="FF0000"/>
                </a:solidFill>
              </a:rPr>
              <a:t>̄</a:t>
            </a:r>
          </a:p>
          <a:p>
            <a:r>
              <a:rPr lang="en-CA" b="1" dirty="0">
                <a:solidFill>
                  <a:srgbClr val="FF0000"/>
                </a:solidFill>
              </a:rPr>
              <a:t>Thayer Definition: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>
                <a:solidFill>
                  <a:srgbClr val="FF0000"/>
                </a:solidFill>
              </a:rPr>
              <a:t>1) to draw, drag off</a:t>
            </a:r>
          </a:p>
          <a:p>
            <a:r>
              <a:rPr lang="en-CA" dirty="0">
                <a:solidFill>
                  <a:srgbClr val="FF0000"/>
                </a:solidFill>
              </a:rPr>
              <a:t>2) metaphorically, to draw by inward power, lead, impel</a:t>
            </a:r>
          </a:p>
          <a:p>
            <a:r>
              <a:rPr lang="en-CA" b="1" dirty="0">
                <a:solidFill>
                  <a:srgbClr val="FF0000"/>
                </a:solidFill>
              </a:rPr>
              <a:t>Part of Speech:</a:t>
            </a:r>
            <a:r>
              <a:rPr lang="en-CA" dirty="0">
                <a:solidFill>
                  <a:srgbClr val="FF0000"/>
                </a:solidFill>
              </a:rPr>
              <a:t> verb</a:t>
            </a:r>
          </a:p>
          <a:p>
            <a:endParaRPr lang="en-CA" dirty="0" smtClean="0"/>
          </a:p>
          <a:p>
            <a:r>
              <a:rPr lang="en-CA" dirty="0" smtClean="0"/>
              <a:t>But how does the Father draw us, to follow Him?</a:t>
            </a:r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4761148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809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600" b="1" dirty="0" smtClean="0"/>
              <a:t>Followers of God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900" b="1" dirty="0" smtClean="0"/>
          </a:p>
          <a:p>
            <a:pPr marL="0" indent="0">
              <a:buNone/>
            </a:pPr>
            <a:r>
              <a:rPr lang="en-CA" sz="2400" b="1" dirty="0" smtClean="0"/>
              <a:t>Ephesians </a:t>
            </a:r>
            <a:r>
              <a:rPr lang="en-CA" sz="2400" b="1" dirty="0"/>
              <a:t>5:1-2</a:t>
            </a:r>
          </a:p>
          <a:p>
            <a:r>
              <a:rPr lang="en-CA" sz="2400" dirty="0"/>
              <a:t>1  Be ye therefore </a:t>
            </a:r>
            <a:r>
              <a:rPr lang="en-CA" sz="2400" b="1" dirty="0"/>
              <a:t>followers of God</a:t>
            </a:r>
            <a:r>
              <a:rPr lang="en-CA" sz="2400" dirty="0"/>
              <a:t>, as dear children;</a:t>
            </a:r>
          </a:p>
          <a:p>
            <a:r>
              <a:rPr lang="en-CA" sz="2400" dirty="0"/>
              <a:t>2  And walk in love, as Christ also hath loved us, and hath given himself for us an offering and a sacrifice to God for a </a:t>
            </a:r>
            <a:r>
              <a:rPr lang="en-CA" sz="2400" dirty="0" err="1"/>
              <a:t>sweetsmelling</a:t>
            </a:r>
            <a:r>
              <a:rPr lang="en-CA" sz="2400" dirty="0"/>
              <a:t> savour.</a:t>
            </a:r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CA" sz="2400" b="1" dirty="0" smtClean="0">
                <a:solidFill>
                  <a:srgbClr val="FF0000"/>
                </a:solidFill>
              </a:rPr>
              <a:t>Followers </a:t>
            </a:r>
            <a:r>
              <a:rPr lang="en-CA" sz="2400" dirty="0" smtClean="0">
                <a:solidFill>
                  <a:srgbClr val="FF0000"/>
                </a:solidFill>
              </a:rPr>
              <a:t>G3402</a:t>
            </a:r>
            <a:endParaRPr lang="en-CA" sz="2400" dirty="0">
              <a:solidFill>
                <a:srgbClr val="FF0000"/>
              </a:solidFill>
            </a:endParaRPr>
          </a:p>
          <a:p>
            <a:r>
              <a:rPr lang="en-CA" sz="2400" dirty="0" err="1" smtClean="0">
                <a:solidFill>
                  <a:srgbClr val="FF0000"/>
                </a:solidFill>
              </a:rPr>
              <a:t>mime</a:t>
            </a:r>
            <a:r>
              <a:rPr lang="en-CA" sz="2400" dirty="0" err="1">
                <a:solidFill>
                  <a:srgbClr val="FF0000"/>
                </a:solidFill>
              </a:rPr>
              <a:t>̄tēs</a:t>
            </a:r>
            <a:endParaRPr lang="en-CA" sz="2400" dirty="0">
              <a:solidFill>
                <a:srgbClr val="FF0000"/>
              </a:solidFill>
            </a:endParaRPr>
          </a:p>
          <a:p>
            <a:r>
              <a:rPr lang="en-CA" sz="2400" i="1" dirty="0" err="1">
                <a:solidFill>
                  <a:srgbClr val="FF0000"/>
                </a:solidFill>
              </a:rPr>
              <a:t>mim</a:t>
            </a:r>
            <a:r>
              <a:rPr lang="en-CA" sz="2400" i="1" dirty="0">
                <a:solidFill>
                  <a:srgbClr val="FF0000"/>
                </a:solidFill>
              </a:rPr>
              <a:t>-ay-</a:t>
            </a:r>
            <a:r>
              <a:rPr lang="en-CA" sz="2400" i="1" dirty="0" err="1">
                <a:solidFill>
                  <a:srgbClr val="FF0000"/>
                </a:solidFill>
              </a:rPr>
              <a:t>tace</a:t>
            </a:r>
            <a:r>
              <a:rPr lang="en-CA" sz="2400" i="1" dirty="0">
                <a:solidFill>
                  <a:srgbClr val="FF0000"/>
                </a:solidFill>
              </a:rPr>
              <a:t>'</a:t>
            </a:r>
            <a:endParaRPr lang="en-CA" sz="2400" dirty="0">
              <a:solidFill>
                <a:srgbClr val="FF0000"/>
              </a:solidFill>
            </a:endParaRPr>
          </a:p>
          <a:p>
            <a:r>
              <a:rPr lang="en-CA" sz="2400" dirty="0">
                <a:solidFill>
                  <a:srgbClr val="FF0000"/>
                </a:solidFill>
              </a:rPr>
              <a:t>From G3401; an </a:t>
            </a:r>
            <a:r>
              <a:rPr lang="en-CA" sz="2400" i="1" dirty="0">
                <a:solidFill>
                  <a:srgbClr val="FF0000"/>
                </a:solidFill>
              </a:rPr>
              <a:t>imitator:</a:t>
            </a:r>
            <a:r>
              <a:rPr lang="en-CA" sz="2400" dirty="0">
                <a:solidFill>
                  <a:srgbClr val="FF0000"/>
                </a:solidFill>
              </a:rPr>
              <a:t> - follower</a:t>
            </a:r>
            <a:r>
              <a:rPr lang="en-CA" sz="2400" dirty="0" smtClean="0">
                <a:solidFill>
                  <a:srgbClr val="FF0000"/>
                </a:solidFill>
              </a:rPr>
              <a:t>.</a:t>
            </a:r>
          </a:p>
          <a:p>
            <a:endParaRPr lang="en-CA" sz="900" dirty="0" smtClean="0"/>
          </a:p>
          <a:p>
            <a:r>
              <a:rPr lang="en-CA" sz="2400" dirty="0" smtClean="0"/>
              <a:t>God </a:t>
            </a:r>
            <a:r>
              <a:rPr lang="en-CA" sz="2400" dirty="0" smtClean="0"/>
              <a:t>is </a:t>
            </a:r>
            <a:r>
              <a:rPr lang="en-CA" sz="2400" dirty="0" smtClean="0"/>
              <a:t>the example of a </a:t>
            </a:r>
            <a:r>
              <a:rPr lang="en-CA" sz="2400" dirty="0" smtClean="0"/>
              <a:t>loving parent and </a:t>
            </a:r>
            <a:r>
              <a:rPr lang="en-CA" sz="2400" dirty="0" smtClean="0"/>
              <a:t>who </a:t>
            </a:r>
            <a:r>
              <a:rPr lang="en-CA" sz="2400" dirty="0" smtClean="0"/>
              <a:t>has thereby endeared </a:t>
            </a:r>
            <a:r>
              <a:rPr lang="en-CA" sz="2400" dirty="0" smtClean="0"/>
              <a:t>himself to them. </a:t>
            </a:r>
            <a:endParaRPr lang="en-CA" sz="2400" dirty="0"/>
          </a:p>
          <a:p>
            <a:endParaRPr lang="en-CA" sz="2400" u="sng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5445224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714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600" b="1" dirty="0" smtClean="0"/>
              <a:t>Followers of God - Forgiveness</a:t>
            </a:r>
            <a:endParaRPr lang="en-CA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900" b="1" dirty="0" smtClean="0"/>
          </a:p>
          <a:p>
            <a:pPr marL="0" indent="0">
              <a:buNone/>
            </a:pPr>
            <a:r>
              <a:rPr lang="en-CA" sz="2400" b="1" dirty="0" smtClean="0"/>
              <a:t>Matthew </a:t>
            </a:r>
            <a:r>
              <a:rPr lang="en-CA" sz="2400" b="1" dirty="0"/>
              <a:t>6:14-15</a:t>
            </a:r>
          </a:p>
          <a:p>
            <a:r>
              <a:rPr lang="en-CA" sz="2400" dirty="0"/>
              <a:t>14  For </a:t>
            </a:r>
            <a:r>
              <a:rPr lang="en-CA" sz="2400" b="1" dirty="0"/>
              <a:t>if</a:t>
            </a:r>
            <a:r>
              <a:rPr lang="en-CA" sz="2400" dirty="0"/>
              <a:t> ye forgive men their trespasses, your heavenly Father will also forgive you:</a:t>
            </a:r>
          </a:p>
          <a:p>
            <a:r>
              <a:rPr lang="en-CA" sz="2400" dirty="0"/>
              <a:t>15  But</a:t>
            </a:r>
            <a:r>
              <a:rPr lang="en-CA" sz="2400" b="1" dirty="0"/>
              <a:t> if </a:t>
            </a:r>
            <a:r>
              <a:rPr lang="en-CA" sz="2400" dirty="0"/>
              <a:t>ye forgive not men their trespasses, neither will your Father forgive your trespasses.</a:t>
            </a:r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CA" sz="2400" dirty="0" smtClean="0"/>
          </a:p>
          <a:p>
            <a:r>
              <a:rPr lang="en-CA" sz="2400" dirty="0" smtClean="0"/>
              <a:t>Our </a:t>
            </a:r>
            <a:r>
              <a:rPr lang="en-CA" sz="2400" dirty="0" smtClean="0"/>
              <a:t>forgiveness is conditional.</a:t>
            </a:r>
          </a:p>
          <a:p>
            <a:r>
              <a:rPr lang="en-CA" sz="2400" dirty="0" smtClean="0"/>
              <a:t>Our personal forgiveness is based on our willingness to forgive others.</a:t>
            </a:r>
          </a:p>
          <a:p>
            <a:r>
              <a:rPr lang="en-CA" sz="2400" dirty="0" smtClean="0"/>
              <a:t>God </a:t>
            </a:r>
            <a:r>
              <a:rPr lang="en-CA" sz="2400" dirty="0" smtClean="0"/>
              <a:t>works with guilt to draw </a:t>
            </a:r>
            <a:r>
              <a:rPr lang="en-CA" sz="2400" dirty="0" smtClean="0"/>
              <a:t>us </a:t>
            </a:r>
            <a:r>
              <a:rPr lang="en-CA" sz="2400" dirty="0" smtClean="0"/>
              <a:t>into forgiveness. </a:t>
            </a:r>
            <a:endParaRPr lang="en-CA" sz="2400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5049180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4-Point Star 5"/>
          <p:cNvSpPr/>
          <p:nvPr/>
        </p:nvSpPr>
        <p:spPr>
          <a:xfrm>
            <a:off x="3203848" y="1988840"/>
            <a:ext cx="108012" cy="180020"/>
          </a:xfrm>
          <a:prstGeom prst="star4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04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43808" y="1340768"/>
            <a:ext cx="5266928" cy="1143000"/>
          </a:xfrm>
        </p:spPr>
        <p:txBody>
          <a:bodyPr>
            <a:normAutofit/>
          </a:bodyPr>
          <a:lstStyle/>
          <a:p>
            <a:r>
              <a:rPr lang="en-C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“Follow Me”</a:t>
            </a:r>
            <a:endParaRPr lang="en-C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339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600" b="1" dirty="0" smtClean="0"/>
              <a:t>I will raise them up a prophet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CA" sz="1400" b="1" dirty="0" smtClean="0"/>
          </a:p>
          <a:p>
            <a:pPr marL="0" indent="0">
              <a:buNone/>
            </a:pPr>
            <a:r>
              <a:rPr lang="en-CA" b="1" dirty="0" smtClean="0"/>
              <a:t>Deuteronomy </a:t>
            </a:r>
            <a:r>
              <a:rPr lang="en-CA" b="1" dirty="0"/>
              <a:t>18:17-19</a:t>
            </a:r>
          </a:p>
          <a:p>
            <a:r>
              <a:rPr lang="en-CA" dirty="0"/>
              <a:t>17  And the LORD said unto me, They have well spoken that which they have spoken.</a:t>
            </a:r>
          </a:p>
          <a:p>
            <a:r>
              <a:rPr lang="en-CA" dirty="0"/>
              <a:t>18  </a:t>
            </a:r>
            <a:r>
              <a:rPr lang="en-CA" b="1" dirty="0"/>
              <a:t>I will </a:t>
            </a:r>
            <a:r>
              <a:rPr lang="en-CA" dirty="0"/>
              <a:t>raise them up a Prophet from among their brethren, like unto thee, and will put my words in his mouth; and he shall speak unto </a:t>
            </a:r>
            <a:r>
              <a:rPr lang="en-CA" b="1" dirty="0"/>
              <a:t>them all that I shall command him.</a:t>
            </a:r>
          </a:p>
          <a:p>
            <a:r>
              <a:rPr lang="en-CA" dirty="0"/>
              <a:t>19  And it shall come to pass, that whosoever will not hearken unto my words which he shall speak in my name, I will require it of him.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Jesus </a:t>
            </a:r>
            <a:r>
              <a:rPr lang="en-CA" dirty="0" smtClean="0"/>
              <a:t>was that prophet that Moses had been told about some 1500 years before.</a:t>
            </a:r>
          </a:p>
          <a:p>
            <a:r>
              <a:rPr lang="en-CA" dirty="0" smtClean="0"/>
              <a:t>Jesus was His obedience son who told those to whom he was sent that he was not speaking of himself, but by commandment.</a:t>
            </a:r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3897052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801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God was in Christ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0912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CA" sz="1300" b="1" dirty="0" smtClean="0"/>
          </a:p>
          <a:p>
            <a:pPr marL="0" indent="0">
              <a:buNone/>
            </a:pPr>
            <a:r>
              <a:rPr lang="en-CA" b="1" dirty="0" smtClean="0"/>
              <a:t>2 </a:t>
            </a:r>
            <a:r>
              <a:rPr lang="en-CA" b="1" dirty="0"/>
              <a:t>Corinthians 5:17-19</a:t>
            </a:r>
          </a:p>
          <a:p>
            <a:r>
              <a:rPr lang="en-CA" dirty="0"/>
              <a:t>17  Therefore if any man be in Christ, he is a new creature: old things are passed away; behold, all things are become new.</a:t>
            </a:r>
          </a:p>
          <a:p>
            <a:r>
              <a:rPr lang="en-CA" dirty="0"/>
              <a:t>18  And all things are of God, who hath reconciled us to himself by Jesus Christ, and hath given to us the ministry of reconciliation;</a:t>
            </a:r>
          </a:p>
          <a:p>
            <a:r>
              <a:rPr lang="en-CA" dirty="0"/>
              <a:t>19  To wit, that </a:t>
            </a:r>
            <a:r>
              <a:rPr lang="en-CA" b="1" dirty="0"/>
              <a:t>God was in Christ,</a:t>
            </a:r>
            <a:r>
              <a:rPr lang="en-CA" dirty="0"/>
              <a:t> reconciling the world unto himself, not imputing their trespasses unto them; and hath committed unto us the word of reconciliation.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God </a:t>
            </a:r>
            <a:r>
              <a:rPr lang="en-CA" dirty="0" smtClean="0"/>
              <a:t>would not be willing to </a:t>
            </a:r>
            <a:r>
              <a:rPr lang="en-CA" dirty="0" smtClean="0"/>
              <a:t>be manifested in a </a:t>
            </a:r>
            <a:r>
              <a:rPr lang="en-CA" dirty="0" smtClean="0"/>
              <a:t>person who was less willing to do His will.</a:t>
            </a:r>
          </a:p>
          <a:p>
            <a:r>
              <a:rPr lang="en-CA" dirty="0" smtClean="0"/>
              <a:t>Jesus left an example for us and footsteps to follow by first of </a:t>
            </a:r>
            <a:r>
              <a:rPr lang="en-CA" dirty="0" smtClean="0"/>
              <a:t>all, </a:t>
            </a:r>
            <a:r>
              <a:rPr lang="en-CA" dirty="0" smtClean="0"/>
              <a:t>following God himself.</a:t>
            </a:r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3392996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980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951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He that cometh to God …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55699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500" b="1" dirty="0" smtClean="0"/>
          </a:p>
          <a:p>
            <a:pPr marL="0" indent="0">
              <a:buNone/>
            </a:pPr>
            <a:r>
              <a:rPr lang="en-CA" sz="2400" b="1" dirty="0" smtClean="0"/>
              <a:t>Hebrews </a:t>
            </a:r>
            <a:r>
              <a:rPr lang="en-CA" sz="2400" b="1" dirty="0"/>
              <a:t>11:6</a:t>
            </a:r>
          </a:p>
          <a:p>
            <a:r>
              <a:rPr lang="en-CA" sz="2400" dirty="0"/>
              <a:t>6  But without faith it is impossible to please him: for he that cometh to God </a:t>
            </a:r>
            <a:r>
              <a:rPr lang="en-CA" sz="2400" b="1" dirty="0"/>
              <a:t>must believe that he is, </a:t>
            </a:r>
            <a:r>
              <a:rPr lang="en-CA" sz="2400" dirty="0"/>
              <a:t>and that </a:t>
            </a:r>
            <a:r>
              <a:rPr lang="en-CA" sz="2400" b="1" dirty="0"/>
              <a:t>he is a </a:t>
            </a:r>
            <a:r>
              <a:rPr lang="en-CA" sz="2400" b="1" dirty="0" err="1"/>
              <a:t>rewarder</a:t>
            </a:r>
            <a:r>
              <a:rPr lang="en-CA" sz="2400" b="1" dirty="0"/>
              <a:t> </a:t>
            </a:r>
            <a:r>
              <a:rPr lang="en-CA" sz="2400" dirty="0"/>
              <a:t>of them that diligently seek him.</a:t>
            </a:r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CA" sz="2400" dirty="0" smtClean="0"/>
              <a:t>We cannot begin to follow our God without these essential basic beliefs.</a:t>
            </a:r>
            <a:endParaRPr lang="en-CA" sz="2400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2708920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692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God: “All in All”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55699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sz="2400" b="1" dirty="0" smtClean="0"/>
              <a:t>1 </a:t>
            </a:r>
            <a:r>
              <a:rPr lang="en-CA" sz="2400" b="1" dirty="0"/>
              <a:t>Corinthians 15:28</a:t>
            </a:r>
          </a:p>
          <a:p>
            <a:r>
              <a:rPr lang="en-CA" sz="2400" dirty="0"/>
              <a:t>28  And when all things shall be subdued unto him, then shall the Son also himself be subject unto him that put all things under him, that God may be </a:t>
            </a:r>
            <a:r>
              <a:rPr lang="en-CA" sz="2400" b="1" dirty="0"/>
              <a:t>all in all.</a:t>
            </a:r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CA" sz="2400" dirty="0" smtClean="0"/>
          </a:p>
          <a:p>
            <a:r>
              <a:rPr lang="en-CA" sz="2400" dirty="0" smtClean="0"/>
              <a:t>This is the </a:t>
            </a:r>
            <a:r>
              <a:rPr lang="en-CA" sz="2400" dirty="0" smtClean="0"/>
              <a:t>ultimate purpose of God for </a:t>
            </a:r>
            <a:r>
              <a:rPr lang="en-CA" sz="2400" dirty="0" smtClean="0"/>
              <a:t>what He </a:t>
            </a:r>
            <a:r>
              <a:rPr lang="en-CA" sz="2400" dirty="0" smtClean="0"/>
              <a:t>has created on the earth.</a:t>
            </a:r>
          </a:p>
          <a:p>
            <a:r>
              <a:rPr lang="en-CA" sz="2400" dirty="0" smtClean="0"/>
              <a:t>Knowing </a:t>
            </a:r>
            <a:r>
              <a:rPr lang="en-CA" sz="2400" dirty="0" smtClean="0"/>
              <a:t>His </a:t>
            </a:r>
            <a:r>
              <a:rPr lang="en-CA" sz="2400" dirty="0" smtClean="0"/>
              <a:t>purpose helps get our lives in line.</a:t>
            </a:r>
            <a:endParaRPr lang="en-CA" sz="2400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4329100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054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Make up your mind!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en-CA" sz="300" dirty="0" smtClean="0"/>
          </a:p>
          <a:p>
            <a:pPr marL="0" indent="0">
              <a:buNone/>
            </a:pPr>
            <a:endParaRPr lang="en-CA" sz="900" b="1" dirty="0" smtClean="0"/>
          </a:p>
          <a:p>
            <a:pPr marL="0" indent="0">
              <a:buNone/>
            </a:pPr>
            <a:r>
              <a:rPr lang="en-CA" sz="2400" b="1" dirty="0" smtClean="0"/>
              <a:t>1 </a:t>
            </a:r>
            <a:r>
              <a:rPr lang="en-CA" sz="2400" b="1" dirty="0"/>
              <a:t>Kings 18:21</a:t>
            </a:r>
          </a:p>
          <a:p>
            <a:r>
              <a:rPr lang="en-CA" sz="2400" dirty="0"/>
              <a:t>21  And Elijah came unto all the people, and said, How long halt ye between two opinions? if the LORD be God, </a:t>
            </a:r>
            <a:r>
              <a:rPr lang="en-CA" sz="2400" b="1" dirty="0"/>
              <a:t>follow </a:t>
            </a:r>
            <a:r>
              <a:rPr lang="en-CA" sz="2400" dirty="0"/>
              <a:t>him: but if Baal, then </a:t>
            </a:r>
            <a:r>
              <a:rPr lang="en-CA" sz="2400" b="1" dirty="0"/>
              <a:t>follow</a:t>
            </a:r>
            <a:r>
              <a:rPr lang="en-CA" sz="2400" dirty="0"/>
              <a:t> him. And the people answered him not a word.</a:t>
            </a:r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endParaRPr lang="en-CA" sz="1400" b="1" dirty="0" smtClean="0"/>
          </a:p>
          <a:p>
            <a:r>
              <a:rPr lang="en-CA" sz="2000" b="1" dirty="0" smtClean="0">
                <a:solidFill>
                  <a:srgbClr val="FF0000"/>
                </a:solidFill>
              </a:rPr>
              <a:t>Follow  H1980 H310 </a:t>
            </a:r>
            <a:r>
              <a:rPr lang="en-CA" sz="2000" i="1" dirty="0" smtClean="0">
                <a:solidFill>
                  <a:srgbClr val="FF0000"/>
                </a:solidFill>
              </a:rPr>
              <a:t>haw-</a:t>
            </a:r>
            <a:r>
              <a:rPr lang="en-CA" sz="2000" i="1" dirty="0" err="1" smtClean="0">
                <a:solidFill>
                  <a:srgbClr val="FF0000"/>
                </a:solidFill>
              </a:rPr>
              <a:t>lak</a:t>
            </a:r>
            <a:r>
              <a:rPr lang="en-CA" sz="2000" i="1" dirty="0">
                <a:solidFill>
                  <a:srgbClr val="FF0000"/>
                </a:solidFill>
              </a:rPr>
              <a:t>'</a:t>
            </a:r>
            <a:endParaRPr lang="en-CA" sz="2000" dirty="0">
              <a:solidFill>
                <a:srgbClr val="FF0000"/>
              </a:solidFill>
            </a:endParaRPr>
          </a:p>
          <a:p>
            <a:r>
              <a:rPr lang="en-CA" sz="2000" dirty="0">
                <a:solidFill>
                  <a:srgbClr val="FF0000"/>
                </a:solidFill>
              </a:rPr>
              <a:t>Akin to H3212; a primitive root; to </a:t>
            </a:r>
            <a:r>
              <a:rPr lang="en-CA" sz="2000" i="1" dirty="0">
                <a:solidFill>
                  <a:srgbClr val="FF0000"/>
                </a:solidFill>
              </a:rPr>
              <a:t>walk</a:t>
            </a:r>
            <a:r>
              <a:rPr lang="en-CA" sz="2000" dirty="0">
                <a:solidFill>
                  <a:srgbClr val="FF0000"/>
                </a:solidFill>
              </a:rPr>
              <a:t> (in a great variety of applications, literally and figuratively</a:t>
            </a:r>
            <a:r>
              <a:rPr lang="en-CA" sz="2000" dirty="0" smtClean="0">
                <a:solidFill>
                  <a:srgbClr val="FF0000"/>
                </a:solidFill>
              </a:rPr>
              <a:t>):</a:t>
            </a:r>
          </a:p>
          <a:p>
            <a:endParaRPr lang="en-CA" sz="1000" dirty="0" smtClean="0">
              <a:solidFill>
                <a:srgbClr val="FF0000"/>
              </a:solidFill>
            </a:endParaRPr>
          </a:p>
          <a:p>
            <a:r>
              <a:rPr lang="en-CA" sz="2000" b="1" dirty="0" smtClean="0">
                <a:solidFill>
                  <a:srgbClr val="002060"/>
                </a:solidFill>
              </a:rPr>
              <a:t>H310</a:t>
            </a:r>
            <a:r>
              <a:rPr lang="en-CA" sz="2000" dirty="0" smtClean="0">
                <a:solidFill>
                  <a:srgbClr val="002060"/>
                </a:solidFill>
              </a:rPr>
              <a:t> </a:t>
            </a:r>
            <a:r>
              <a:rPr lang="en-CA" sz="2000" i="1" dirty="0" err="1" smtClean="0">
                <a:solidFill>
                  <a:srgbClr val="002060"/>
                </a:solidFill>
              </a:rPr>
              <a:t>akh-ar</a:t>
            </a:r>
            <a:r>
              <a:rPr lang="en-CA" sz="2000" i="1" dirty="0">
                <a:solidFill>
                  <a:srgbClr val="002060"/>
                </a:solidFill>
              </a:rPr>
              <a:t>'</a:t>
            </a:r>
            <a:endParaRPr lang="en-CA" sz="2000" dirty="0">
              <a:solidFill>
                <a:srgbClr val="002060"/>
              </a:solidFill>
            </a:endParaRPr>
          </a:p>
          <a:p>
            <a:r>
              <a:rPr lang="en-CA" sz="2000" dirty="0">
                <a:solidFill>
                  <a:srgbClr val="002060"/>
                </a:solidFill>
              </a:rPr>
              <a:t>From H309; properly the </a:t>
            </a:r>
            <a:r>
              <a:rPr lang="en-CA" sz="2000" i="1" dirty="0">
                <a:solidFill>
                  <a:srgbClr val="002060"/>
                </a:solidFill>
              </a:rPr>
              <a:t>hind</a:t>
            </a:r>
            <a:r>
              <a:rPr lang="en-CA" sz="2000" dirty="0">
                <a:solidFill>
                  <a:srgbClr val="002060"/>
                </a:solidFill>
              </a:rPr>
              <a:t> part; generally used as an adverb or conjugation, </a:t>
            </a:r>
            <a:r>
              <a:rPr lang="en-CA" sz="2000" i="1" dirty="0">
                <a:solidFill>
                  <a:srgbClr val="002060"/>
                </a:solidFill>
              </a:rPr>
              <a:t>after</a:t>
            </a:r>
            <a:r>
              <a:rPr lang="en-CA" sz="2000" dirty="0">
                <a:solidFill>
                  <a:srgbClr val="002060"/>
                </a:solidFill>
              </a:rPr>
              <a:t> (in various senses</a:t>
            </a:r>
            <a:r>
              <a:rPr lang="en-CA" sz="2000" dirty="0" smtClean="0">
                <a:solidFill>
                  <a:srgbClr val="002060"/>
                </a:solidFill>
              </a:rPr>
              <a:t>):</a:t>
            </a:r>
            <a:endParaRPr lang="en-CA" sz="2000" dirty="0">
              <a:solidFill>
                <a:srgbClr val="002060"/>
              </a:solidFill>
            </a:endParaRPr>
          </a:p>
          <a:p>
            <a:endParaRPr lang="en-CA" sz="2000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5661248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076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The Still Small Voice!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en-CA" sz="200" dirty="0" smtClean="0"/>
          </a:p>
          <a:p>
            <a:pPr marL="0" indent="0">
              <a:buNone/>
            </a:pPr>
            <a:endParaRPr lang="en-CA" sz="800" b="1" dirty="0" smtClean="0"/>
          </a:p>
          <a:p>
            <a:pPr marL="0" indent="0">
              <a:buNone/>
            </a:pPr>
            <a:r>
              <a:rPr lang="en-CA" b="1" dirty="0" smtClean="0"/>
              <a:t>1 </a:t>
            </a:r>
            <a:r>
              <a:rPr lang="en-CA" b="1" dirty="0"/>
              <a:t>Kings 19:11-12</a:t>
            </a:r>
          </a:p>
          <a:p>
            <a:r>
              <a:rPr lang="en-CA" dirty="0"/>
              <a:t>11  And he said, Go forth, and stand upon the mount before the LORD. And, behold, the LORD passed by, and a great and strong wind rent the mountains, and brake in pieces the rocks before the LORD; but the LORD was not in the wind: and after the wind an earthquake; but the LORD was not in the earthquake:</a:t>
            </a:r>
          </a:p>
          <a:p>
            <a:r>
              <a:rPr lang="en-CA" dirty="0"/>
              <a:t>12  And after the earthquake a fire; but the LORD was not in the fire: and after the fire </a:t>
            </a:r>
            <a:r>
              <a:rPr lang="en-CA" b="1" dirty="0"/>
              <a:t>a still small voice.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CA" b="1" dirty="0" smtClean="0">
              <a:solidFill>
                <a:srgbClr val="FF0000"/>
              </a:solidFill>
            </a:endParaRPr>
          </a:p>
          <a:p>
            <a:r>
              <a:rPr lang="en-CA" b="1" dirty="0" smtClean="0">
                <a:solidFill>
                  <a:srgbClr val="FF0000"/>
                </a:solidFill>
              </a:rPr>
              <a:t>Still </a:t>
            </a:r>
            <a:r>
              <a:rPr lang="en-CA" dirty="0" smtClean="0">
                <a:solidFill>
                  <a:srgbClr val="FF0000"/>
                </a:solidFill>
              </a:rPr>
              <a:t>H1827 </a:t>
            </a:r>
            <a:r>
              <a:rPr lang="en-CA" i="1" dirty="0" err="1" smtClean="0">
                <a:solidFill>
                  <a:srgbClr val="FF0000"/>
                </a:solidFill>
              </a:rPr>
              <a:t>dem</a:t>
            </a:r>
            <a:r>
              <a:rPr lang="en-CA" i="1" dirty="0" smtClean="0">
                <a:solidFill>
                  <a:srgbClr val="FF0000"/>
                </a:solidFill>
              </a:rPr>
              <a:t>-aw-maw</a:t>
            </a:r>
            <a:r>
              <a:rPr lang="en-CA" i="1" dirty="0">
                <a:solidFill>
                  <a:srgbClr val="FF0000"/>
                </a:solidFill>
              </a:rPr>
              <a:t>'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>
                <a:solidFill>
                  <a:srgbClr val="FF0000"/>
                </a:solidFill>
              </a:rPr>
              <a:t>Feminine from H1826; </a:t>
            </a:r>
            <a:r>
              <a:rPr lang="en-CA" i="1" dirty="0">
                <a:solidFill>
                  <a:srgbClr val="FF0000"/>
                </a:solidFill>
              </a:rPr>
              <a:t>quiet: - </a:t>
            </a:r>
            <a:r>
              <a:rPr lang="en-CA" dirty="0">
                <a:solidFill>
                  <a:srgbClr val="FF0000"/>
                </a:solidFill>
              </a:rPr>
              <a:t>calm, silence, still.</a:t>
            </a:r>
          </a:p>
          <a:p>
            <a:pPr marL="0" indent="0">
              <a:buNone/>
            </a:pPr>
            <a:r>
              <a:rPr lang="en-CA" sz="1400" b="1" dirty="0" smtClean="0"/>
              <a:t> </a:t>
            </a:r>
          </a:p>
          <a:p>
            <a:r>
              <a:rPr lang="en-CA" b="1" dirty="0" smtClean="0">
                <a:solidFill>
                  <a:srgbClr val="002060"/>
                </a:solidFill>
              </a:rPr>
              <a:t>Small </a:t>
            </a:r>
            <a:r>
              <a:rPr lang="en-CA" dirty="0" smtClean="0">
                <a:solidFill>
                  <a:srgbClr val="002060"/>
                </a:solidFill>
              </a:rPr>
              <a:t>H1851 </a:t>
            </a:r>
            <a:r>
              <a:rPr lang="en-CA" i="1" dirty="0" err="1" smtClean="0">
                <a:solidFill>
                  <a:srgbClr val="002060"/>
                </a:solidFill>
              </a:rPr>
              <a:t>dak</a:t>
            </a:r>
            <a:endParaRPr lang="en-CA" dirty="0">
              <a:solidFill>
                <a:srgbClr val="002060"/>
              </a:solidFill>
            </a:endParaRPr>
          </a:p>
          <a:p>
            <a:r>
              <a:rPr lang="en-CA" dirty="0">
                <a:solidFill>
                  <a:srgbClr val="002060"/>
                </a:solidFill>
              </a:rPr>
              <a:t>From H1854; </a:t>
            </a:r>
            <a:r>
              <a:rPr lang="en-CA" i="1" dirty="0">
                <a:solidFill>
                  <a:srgbClr val="002060"/>
                </a:solidFill>
              </a:rPr>
              <a:t>crushed</a:t>
            </a:r>
            <a:r>
              <a:rPr lang="en-CA" dirty="0">
                <a:solidFill>
                  <a:srgbClr val="002060"/>
                </a:solidFill>
              </a:rPr>
              <a:t>, that is, (by implication) </a:t>
            </a:r>
            <a:r>
              <a:rPr lang="en-CA" i="1" dirty="0">
                <a:solidFill>
                  <a:srgbClr val="002060"/>
                </a:solidFill>
              </a:rPr>
              <a:t>small</a:t>
            </a:r>
            <a:r>
              <a:rPr lang="en-CA" dirty="0">
                <a:solidFill>
                  <a:srgbClr val="002060"/>
                </a:solidFill>
              </a:rPr>
              <a:t> or </a:t>
            </a:r>
            <a:r>
              <a:rPr lang="en-CA" i="1" dirty="0">
                <a:solidFill>
                  <a:srgbClr val="002060"/>
                </a:solidFill>
              </a:rPr>
              <a:t>thin: - </a:t>
            </a:r>
            <a:r>
              <a:rPr lang="en-CA" dirty="0">
                <a:solidFill>
                  <a:srgbClr val="002060"/>
                </a:solidFill>
              </a:rPr>
              <a:t>dwarf, lean [-fleshed], very little thing, small, thin</a:t>
            </a:r>
            <a:r>
              <a:rPr lang="en-CA" dirty="0" smtClean="0">
                <a:solidFill>
                  <a:srgbClr val="002060"/>
                </a:solidFill>
              </a:rPr>
              <a:t>.</a:t>
            </a:r>
          </a:p>
          <a:p>
            <a:endParaRPr lang="en-CA" sz="1400" dirty="0"/>
          </a:p>
          <a:p>
            <a:r>
              <a:rPr lang="en-CA" b="1" dirty="0" smtClean="0"/>
              <a:t>Voice </a:t>
            </a:r>
            <a:r>
              <a:rPr lang="en-CA" dirty="0" smtClean="0"/>
              <a:t>H6963</a:t>
            </a:r>
            <a:r>
              <a:rPr lang="en-CA" b="1" dirty="0" smtClean="0"/>
              <a:t>  </a:t>
            </a:r>
            <a:r>
              <a:rPr lang="en-CA" i="1" dirty="0" err="1" smtClean="0"/>
              <a:t>kole</a:t>
            </a:r>
            <a:r>
              <a:rPr lang="en-CA" i="1" dirty="0"/>
              <a:t>,</a:t>
            </a:r>
            <a:r>
              <a:rPr lang="en-CA" dirty="0"/>
              <a:t> </a:t>
            </a:r>
            <a:r>
              <a:rPr lang="en-CA" i="1" dirty="0" err="1"/>
              <a:t>kole</a:t>
            </a:r>
            <a:endParaRPr lang="en-CA" dirty="0"/>
          </a:p>
          <a:p>
            <a:r>
              <a:rPr lang="en-CA" dirty="0"/>
              <a:t>From an unused root meaning to </a:t>
            </a:r>
            <a:r>
              <a:rPr lang="en-CA" i="1" dirty="0"/>
              <a:t>call</a:t>
            </a:r>
            <a:r>
              <a:rPr lang="en-CA" dirty="0"/>
              <a:t> aloud; a </a:t>
            </a:r>
            <a:r>
              <a:rPr lang="en-CA" i="1" dirty="0"/>
              <a:t>voice</a:t>
            </a:r>
            <a:r>
              <a:rPr lang="en-CA" dirty="0"/>
              <a:t> or </a:t>
            </a:r>
            <a:r>
              <a:rPr lang="en-CA" i="1" dirty="0"/>
              <a:t>sound</a:t>
            </a:r>
            <a:r>
              <a:rPr lang="en-CA" i="1" dirty="0" smtClean="0"/>
              <a:t>:</a:t>
            </a:r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5193196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221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This voice energized Gideon!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en-CA" sz="400" dirty="0" smtClean="0"/>
          </a:p>
          <a:p>
            <a:pPr marL="0" indent="0">
              <a:buNone/>
            </a:pPr>
            <a:r>
              <a:rPr lang="en-CA" b="1" dirty="0" smtClean="0"/>
              <a:t>Judges </a:t>
            </a:r>
            <a:r>
              <a:rPr lang="en-CA" b="1" dirty="0"/>
              <a:t>7:14-15</a:t>
            </a:r>
          </a:p>
          <a:p>
            <a:r>
              <a:rPr lang="en-CA" dirty="0"/>
              <a:t>14  And his fellow answered and said, This is nothing else save the sword of Gideon the son of </a:t>
            </a:r>
            <a:r>
              <a:rPr lang="en-CA" dirty="0" err="1"/>
              <a:t>Joash</a:t>
            </a:r>
            <a:r>
              <a:rPr lang="en-CA" dirty="0"/>
              <a:t>, a man of Israel: for into his hand hath God delivered </a:t>
            </a:r>
            <a:r>
              <a:rPr lang="en-CA" dirty="0" err="1"/>
              <a:t>Midian</a:t>
            </a:r>
            <a:r>
              <a:rPr lang="en-CA" dirty="0"/>
              <a:t>, and all the host.</a:t>
            </a:r>
          </a:p>
          <a:p>
            <a:r>
              <a:rPr lang="en-CA" dirty="0"/>
              <a:t>15  And it was so, </a:t>
            </a:r>
            <a:r>
              <a:rPr lang="en-CA" b="1" dirty="0"/>
              <a:t>when Gideon heard </a:t>
            </a:r>
            <a:r>
              <a:rPr lang="en-CA" dirty="0"/>
              <a:t>the telling of the dream, and the interpretation thereof, that he worshipped, and returned into the host of Israel, and said, </a:t>
            </a:r>
            <a:r>
              <a:rPr lang="en-CA" b="1" dirty="0"/>
              <a:t>Arise;</a:t>
            </a:r>
            <a:r>
              <a:rPr lang="en-CA" dirty="0"/>
              <a:t> for the LORD hath delivered into your hand the host of </a:t>
            </a:r>
            <a:r>
              <a:rPr lang="en-CA" dirty="0" err="1"/>
              <a:t>Midian</a:t>
            </a:r>
            <a:r>
              <a:rPr lang="en-CA" dirty="0"/>
              <a:t>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CA" dirty="0"/>
          </a:p>
          <a:p>
            <a:r>
              <a:rPr lang="en-CA" dirty="0" smtClean="0"/>
              <a:t>He was invited by God to gain further strength </a:t>
            </a:r>
            <a:r>
              <a:rPr lang="en-CA" dirty="0" smtClean="0"/>
              <a:t>that </a:t>
            </a:r>
            <a:r>
              <a:rPr lang="en-CA" dirty="0" smtClean="0"/>
              <a:t>his army of 300 men could rout one that </a:t>
            </a:r>
            <a:r>
              <a:rPr lang="en-CA" dirty="0" smtClean="0"/>
              <a:t>had</a:t>
            </a:r>
            <a:r>
              <a:rPr lang="en-CA" dirty="0" smtClean="0"/>
              <a:t> </a:t>
            </a:r>
            <a:r>
              <a:rPr lang="en-CA" dirty="0" smtClean="0"/>
              <a:t>over 100,000.</a:t>
            </a:r>
          </a:p>
          <a:p>
            <a:r>
              <a:rPr lang="en-CA" dirty="0" smtClean="0"/>
              <a:t>He heard a still small voice, but the circumstances amplified it into conviction.</a:t>
            </a:r>
          </a:p>
          <a:p>
            <a:r>
              <a:rPr lang="en-CA" dirty="0" smtClean="0"/>
              <a:t>He immediately worshipped his God for </a:t>
            </a:r>
            <a:r>
              <a:rPr lang="en-CA" dirty="0" smtClean="0"/>
              <a:t>this gracious act of giving him courage.</a:t>
            </a:r>
            <a:endParaRPr lang="en-CA" dirty="0"/>
          </a:p>
          <a:p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4509120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112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Diligently Listen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744217"/>
            <a:ext cx="4038600" cy="3340967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endParaRPr lang="en-CA" sz="400" dirty="0" smtClean="0"/>
          </a:p>
          <a:p>
            <a:pPr marL="0" indent="0">
              <a:buNone/>
            </a:pPr>
            <a:r>
              <a:rPr lang="en-CA" b="1" dirty="0"/>
              <a:t>Exodus 15:26</a:t>
            </a:r>
          </a:p>
          <a:p>
            <a:r>
              <a:rPr lang="en-CA" dirty="0"/>
              <a:t>26  And said, If thou wilt </a:t>
            </a:r>
            <a:r>
              <a:rPr lang="en-CA" b="1" dirty="0"/>
              <a:t>diligently hearken </a:t>
            </a:r>
            <a:r>
              <a:rPr lang="en-CA" b="1" dirty="0" smtClean="0"/>
              <a:t> </a:t>
            </a:r>
            <a:r>
              <a:rPr lang="en-CA" dirty="0" smtClean="0"/>
              <a:t>to </a:t>
            </a:r>
            <a:r>
              <a:rPr lang="en-CA" dirty="0"/>
              <a:t>the voice of the LORD thy God, and wilt do that which is right in his sight, and wilt </a:t>
            </a:r>
            <a:r>
              <a:rPr lang="en-CA" b="1" dirty="0"/>
              <a:t>give ear </a:t>
            </a:r>
            <a:r>
              <a:rPr lang="en-CA" dirty="0"/>
              <a:t>to his commandments, and keep all his statutes, I will put none of these diseases upon thee, which I have brought upon the Egyptians: for I am the LORD that </a:t>
            </a:r>
            <a:r>
              <a:rPr lang="en-CA" dirty="0" err="1"/>
              <a:t>healeth</a:t>
            </a:r>
            <a:r>
              <a:rPr lang="en-CA" dirty="0"/>
              <a:t> thee</a:t>
            </a:r>
            <a:r>
              <a:rPr lang="en-CA" dirty="0" smtClean="0"/>
              <a:t>.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CA" b="1" dirty="0" smtClean="0">
                <a:solidFill>
                  <a:srgbClr val="FF0000"/>
                </a:solidFill>
              </a:rPr>
              <a:t>Diligently hearken  </a:t>
            </a:r>
            <a:r>
              <a:rPr lang="en-CA" dirty="0" smtClean="0">
                <a:solidFill>
                  <a:srgbClr val="FF0000"/>
                </a:solidFill>
              </a:rPr>
              <a:t>H8085 2x 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i="1" dirty="0" err="1" smtClean="0">
                <a:solidFill>
                  <a:srgbClr val="FF0000"/>
                </a:solidFill>
              </a:rPr>
              <a:t>shaw-mah</a:t>
            </a:r>
            <a:r>
              <a:rPr lang="en-CA" i="1" dirty="0">
                <a:solidFill>
                  <a:srgbClr val="FF0000"/>
                </a:solidFill>
              </a:rPr>
              <a:t>'</a:t>
            </a:r>
            <a:endParaRPr lang="en-CA" dirty="0">
              <a:solidFill>
                <a:srgbClr val="FF0000"/>
              </a:solidFill>
            </a:endParaRPr>
          </a:p>
          <a:p>
            <a:r>
              <a:rPr lang="en-CA" dirty="0">
                <a:solidFill>
                  <a:srgbClr val="FF0000"/>
                </a:solidFill>
              </a:rPr>
              <a:t>A primitive root; to </a:t>
            </a:r>
            <a:r>
              <a:rPr lang="en-CA" i="1" dirty="0">
                <a:solidFill>
                  <a:srgbClr val="FF0000"/>
                </a:solidFill>
              </a:rPr>
              <a:t>hear</a:t>
            </a:r>
            <a:r>
              <a:rPr lang="en-CA" dirty="0">
                <a:solidFill>
                  <a:srgbClr val="FF0000"/>
                </a:solidFill>
              </a:rPr>
              <a:t> intelligently (often with implication of attention, obedience, etc.; causatively to </a:t>
            </a:r>
            <a:r>
              <a:rPr lang="en-CA" i="1" dirty="0">
                <a:solidFill>
                  <a:srgbClr val="FF0000"/>
                </a:solidFill>
              </a:rPr>
              <a:t>tell</a:t>
            </a:r>
            <a:r>
              <a:rPr lang="en-CA" dirty="0">
                <a:solidFill>
                  <a:srgbClr val="FF0000"/>
                </a:solidFill>
              </a:rPr>
              <a:t>, etc</a:t>
            </a:r>
            <a:r>
              <a:rPr lang="en-CA" dirty="0" smtClean="0">
                <a:solidFill>
                  <a:srgbClr val="FF0000"/>
                </a:solidFill>
              </a:rPr>
              <a:t>.):</a:t>
            </a:r>
            <a:endParaRPr lang="en-CA" dirty="0">
              <a:solidFill>
                <a:srgbClr val="FF0000"/>
              </a:solidFill>
            </a:endParaRPr>
          </a:p>
          <a:p>
            <a:endParaRPr lang="en-CA" sz="1300" b="1" dirty="0" smtClean="0"/>
          </a:p>
          <a:p>
            <a:r>
              <a:rPr lang="en-CA" b="1" dirty="0" smtClean="0">
                <a:solidFill>
                  <a:srgbClr val="002060"/>
                </a:solidFill>
              </a:rPr>
              <a:t>Give ear </a:t>
            </a:r>
            <a:r>
              <a:rPr lang="en-CA" dirty="0" smtClean="0">
                <a:solidFill>
                  <a:srgbClr val="002060"/>
                </a:solidFill>
              </a:rPr>
              <a:t>H238 </a:t>
            </a:r>
            <a:r>
              <a:rPr lang="en-CA" i="1" dirty="0" smtClean="0">
                <a:solidFill>
                  <a:srgbClr val="002060"/>
                </a:solidFill>
              </a:rPr>
              <a:t>aw-</a:t>
            </a:r>
            <a:r>
              <a:rPr lang="en-CA" i="1" dirty="0" err="1" smtClean="0">
                <a:solidFill>
                  <a:srgbClr val="002060"/>
                </a:solidFill>
              </a:rPr>
              <a:t>zan</a:t>
            </a:r>
            <a:r>
              <a:rPr lang="en-CA" i="1" dirty="0">
                <a:solidFill>
                  <a:srgbClr val="002060"/>
                </a:solidFill>
              </a:rPr>
              <a:t>'</a:t>
            </a:r>
            <a:endParaRPr lang="en-CA" dirty="0">
              <a:solidFill>
                <a:srgbClr val="002060"/>
              </a:solidFill>
            </a:endParaRPr>
          </a:p>
          <a:p>
            <a:r>
              <a:rPr lang="en-CA" dirty="0">
                <a:solidFill>
                  <a:srgbClr val="002060"/>
                </a:solidFill>
              </a:rPr>
              <a:t>A primitive root; probably to </a:t>
            </a:r>
            <a:r>
              <a:rPr lang="en-CA" i="1" dirty="0">
                <a:solidFill>
                  <a:srgbClr val="002060"/>
                </a:solidFill>
              </a:rPr>
              <a:t>expand</a:t>
            </a:r>
            <a:r>
              <a:rPr lang="en-CA" dirty="0">
                <a:solidFill>
                  <a:srgbClr val="002060"/>
                </a:solidFill>
              </a:rPr>
              <a:t>; but used only as a denominative from H241; </a:t>
            </a:r>
            <a:r>
              <a:rPr lang="en-CA" b="1" dirty="0">
                <a:solidFill>
                  <a:srgbClr val="002060"/>
                </a:solidFill>
              </a:rPr>
              <a:t>to </a:t>
            </a:r>
            <a:r>
              <a:rPr lang="en-CA" b="1" i="1" dirty="0">
                <a:solidFill>
                  <a:srgbClr val="002060"/>
                </a:solidFill>
              </a:rPr>
              <a:t>broaden</a:t>
            </a:r>
            <a:r>
              <a:rPr lang="en-CA" b="1" dirty="0">
                <a:solidFill>
                  <a:srgbClr val="002060"/>
                </a:solidFill>
              </a:rPr>
              <a:t> </a:t>
            </a:r>
            <a:r>
              <a:rPr lang="en-CA" b="1" i="1" dirty="0">
                <a:solidFill>
                  <a:srgbClr val="002060"/>
                </a:solidFill>
              </a:rPr>
              <a:t>out</a:t>
            </a:r>
            <a:r>
              <a:rPr lang="en-CA" b="1" dirty="0">
                <a:solidFill>
                  <a:srgbClr val="002060"/>
                </a:solidFill>
              </a:rPr>
              <a:t> </a:t>
            </a:r>
            <a:r>
              <a:rPr lang="en-CA" b="1" i="1" dirty="0">
                <a:solidFill>
                  <a:srgbClr val="002060"/>
                </a:solidFill>
              </a:rPr>
              <a:t>the</a:t>
            </a:r>
            <a:r>
              <a:rPr lang="en-CA" b="1" dirty="0">
                <a:solidFill>
                  <a:srgbClr val="002060"/>
                </a:solidFill>
              </a:rPr>
              <a:t> </a:t>
            </a:r>
            <a:r>
              <a:rPr lang="en-CA" b="1" i="1" dirty="0">
                <a:solidFill>
                  <a:srgbClr val="002060"/>
                </a:solidFill>
              </a:rPr>
              <a:t>ear</a:t>
            </a:r>
            <a:r>
              <a:rPr lang="en-CA" b="1" dirty="0">
                <a:solidFill>
                  <a:srgbClr val="002060"/>
                </a:solidFill>
              </a:rPr>
              <a:t> (with the hand)</a:t>
            </a:r>
            <a:r>
              <a:rPr lang="en-CA" dirty="0">
                <a:solidFill>
                  <a:srgbClr val="002060"/>
                </a:solidFill>
              </a:rPr>
              <a:t>, that is, (by implication) to </a:t>
            </a:r>
            <a:r>
              <a:rPr lang="en-CA" i="1" dirty="0">
                <a:solidFill>
                  <a:srgbClr val="002060"/>
                </a:solidFill>
              </a:rPr>
              <a:t>listen: - </a:t>
            </a:r>
            <a:r>
              <a:rPr lang="en-CA" dirty="0">
                <a:solidFill>
                  <a:srgbClr val="002060"/>
                </a:solidFill>
              </a:rPr>
              <a:t>give (perceive by the) ear, hear (-ken). See H239.</a:t>
            </a:r>
          </a:p>
          <a:p>
            <a:endParaRPr lang="en-CA" dirty="0">
              <a:solidFill>
                <a:srgbClr val="002060"/>
              </a:solidFill>
            </a:endParaRPr>
          </a:p>
          <a:p>
            <a:endParaRPr lang="en-CA" dirty="0"/>
          </a:p>
          <a:p>
            <a:endParaRPr lang="en-CA" dirty="0"/>
          </a:p>
        </p:txBody>
      </p:sp>
      <p:sp>
        <p:nvSpPr>
          <p:cNvPr id="5" name="4-Point Star 4"/>
          <p:cNvSpPr/>
          <p:nvPr/>
        </p:nvSpPr>
        <p:spPr>
          <a:xfrm>
            <a:off x="4716016" y="5373216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4-Point Star 5"/>
          <p:cNvSpPr/>
          <p:nvPr/>
        </p:nvSpPr>
        <p:spPr>
          <a:xfrm>
            <a:off x="2195736" y="1844824"/>
            <a:ext cx="108012" cy="180020"/>
          </a:xfrm>
          <a:prstGeom prst="star4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10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CA" sz="3600" b="1" dirty="0" smtClean="0"/>
              <a:t>Not many mighty … are called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128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endParaRPr lang="en-CA" sz="400" dirty="0" smtClean="0"/>
          </a:p>
          <a:p>
            <a:pPr marL="0" indent="0">
              <a:buNone/>
            </a:pPr>
            <a:r>
              <a:rPr lang="en-CA" b="1" dirty="0"/>
              <a:t>1 Corinthians 1:26-29</a:t>
            </a:r>
          </a:p>
          <a:p>
            <a:r>
              <a:rPr lang="en-CA" dirty="0"/>
              <a:t>26  For ye see your calling, brethren, how that not many wise men after the flesh, not many mighty, not many noble, are called:</a:t>
            </a:r>
          </a:p>
          <a:p>
            <a:r>
              <a:rPr lang="en-CA" dirty="0"/>
              <a:t>27  But God hath chosen the foolish things of the world to confound the wise; and God hath chosen the weak things of the world to confound the things which are mighty;</a:t>
            </a:r>
          </a:p>
          <a:p>
            <a:r>
              <a:rPr lang="en-CA" dirty="0"/>
              <a:t>28  And base things of the world, and things which are despised, hath God chosen, yea, and things which are not, to bring to nought things that are:</a:t>
            </a:r>
          </a:p>
          <a:p>
            <a:r>
              <a:rPr lang="en-CA" dirty="0"/>
              <a:t>29  </a:t>
            </a:r>
            <a:r>
              <a:rPr lang="en-CA" b="1" dirty="0"/>
              <a:t>That no flesh should glory in his presence.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The </a:t>
            </a:r>
            <a:r>
              <a:rPr lang="en-CA" dirty="0" smtClean="0"/>
              <a:t>circumstances </a:t>
            </a:r>
            <a:r>
              <a:rPr lang="en-CA" dirty="0" smtClean="0"/>
              <a:t>surrounding the lives of mighty and famous people makes </a:t>
            </a:r>
            <a:r>
              <a:rPr lang="en-CA" dirty="0" smtClean="0"/>
              <a:t>conviction </a:t>
            </a:r>
            <a:r>
              <a:rPr lang="en-CA" dirty="0" smtClean="0"/>
              <a:t>of unpopular religious ideas difficult to accept.</a:t>
            </a:r>
            <a:endParaRPr lang="en-CA" dirty="0" smtClean="0"/>
          </a:p>
          <a:p>
            <a:r>
              <a:rPr lang="en-CA" dirty="0" smtClean="0"/>
              <a:t>Sir Isaac Newton </a:t>
            </a:r>
            <a:r>
              <a:rPr lang="en-CA" dirty="0" smtClean="0"/>
              <a:t>by being </a:t>
            </a:r>
            <a:r>
              <a:rPr lang="en-CA" dirty="0" smtClean="0"/>
              <a:t>famous and influential was </a:t>
            </a:r>
            <a:r>
              <a:rPr lang="en-CA" dirty="0" smtClean="0"/>
              <a:t>somewhat muted about his religious convictions.</a:t>
            </a:r>
            <a:endParaRPr lang="en-CA" dirty="0" smtClean="0"/>
          </a:p>
        </p:txBody>
      </p:sp>
      <p:sp>
        <p:nvSpPr>
          <p:cNvPr id="5" name="4-Point Star 4"/>
          <p:cNvSpPr/>
          <p:nvPr/>
        </p:nvSpPr>
        <p:spPr>
          <a:xfrm>
            <a:off x="4716016" y="3825044"/>
            <a:ext cx="108012" cy="180020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532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</TotalTime>
  <Words>2499</Words>
  <Application>Microsoft Office PowerPoint</Application>
  <PresentationFormat>On-screen Show (4:3)</PresentationFormat>
  <Paragraphs>245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Follow Me</vt:lpstr>
      <vt:lpstr>Except the Father … draw him</vt:lpstr>
      <vt:lpstr>He that cometh to God …</vt:lpstr>
      <vt:lpstr>God: “All in All”</vt:lpstr>
      <vt:lpstr>Make up your mind!</vt:lpstr>
      <vt:lpstr>The Still Small Voice!</vt:lpstr>
      <vt:lpstr>This voice energized Gideon!</vt:lpstr>
      <vt:lpstr>Diligently Listen</vt:lpstr>
      <vt:lpstr>Not many mighty … are called</vt:lpstr>
      <vt:lpstr>Everlasting burnings</vt:lpstr>
      <vt:lpstr>“Follow Me”</vt:lpstr>
      <vt:lpstr>Have everlasting life</vt:lpstr>
      <vt:lpstr>Drawn with bands of love</vt:lpstr>
      <vt:lpstr>For He is Kind</vt:lpstr>
      <vt:lpstr>His love commends itself</vt:lpstr>
      <vt:lpstr>If God so loved us</vt:lpstr>
      <vt:lpstr>Following God’s Example</vt:lpstr>
      <vt:lpstr>Great and precious promises</vt:lpstr>
      <vt:lpstr>Whatsoever we ask</vt:lpstr>
      <vt:lpstr>Followers of God</vt:lpstr>
      <vt:lpstr>Followers of God - Forgiveness</vt:lpstr>
      <vt:lpstr>“Follow Me”</vt:lpstr>
      <vt:lpstr>I will raise them up a prophet</vt:lpstr>
      <vt:lpstr>God was in Christ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“Follow Me” Shekinah Study Weekend 2014</dc:title>
  <dc:creator>Frank Abel</dc:creator>
  <cp:lastModifiedBy>Frank Abel</cp:lastModifiedBy>
  <cp:revision>48</cp:revision>
  <cp:lastPrinted>2014-06-23T20:18:11Z</cp:lastPrinted>
  <dcterms:created xsi:type="dcterms:W3CDTF">2014-05-11T12:28:58Z</dcterms:created>
  <dcterms:modified xsi:type="dcterms:W3CDTF">2014-06-23T20:20:24Z</dcterms:modified>
</cp:coreProperties>
</file>