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0" r:id="rId3"/>
    <p:sldId id="292" r:id="rId4"/>
    <p:sldId id="291" r:id="rId5"/>
    <p:sldId id="293" r:id="rId6"/>
    <p:sldId id="294" r:id="rId7"/>
    <p:sldId id="284" r:id="rId8"/>
    <p:sldId id="281" r:id="rId9"/>
    <p:sldId id="259" r:id="rId10"/>
    <p:sldId id="277" r:id="rId11"/>
    <p:sldId id="260" r:id="rId12"/>
    <p:sldId id="261" r:id="rId13"/>
    <p:sldId id="262" r:id="rId14"/>
    <p:sldId id="289" r:id="rId15"/>
    <p:sldId id="265" r:id="rId16"/>
    <p:sldId id="266" r:id="rId17"/>
    <p:sldId id="267" r:id="rId18"/>
    <p:sldId id="279" r:id="rId19"/>
    <p:sldId id="280" r:id="rId20"/>
    <p:sldId id="287" r:id="rId21"/>
    <p:sldId id="286" r:id="rId22"/>
    <p:sldId id="268" r:id="rId23"/>
    <p:sldId id="263" r:id="rId24"/>
    <p:sldId id="264" r:id="rId25"/>
    <p:sldId id="288" r:id="rId26"/>
    <p:sldId id="282" r:id="rId27"/>
    <p:sldId id="275" r:id="rId28"/>
    <p:sldId id="283" r:id="rId29"/>
    <p:sldId id="28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5" d="100"/>
          <a:sy n="65" d="100"/>
        </p:scale>
        <p:origin x="-360" y="-102"/>
      </p:cViewPr>
      <p:guideLst>
        <p:guide orient="horz" pos="2160"/>
        <p:guide pos="2880"/>
      </p:guideLst>
    </p:cSldViewPr>
  </p:slideViewPr>
  <p:notesTextViewPr>
    <p:cViewPr>
      <p:scale>
        <a:sx n="1" d="1"/>
        <a:sy n="1" d="1"/>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0F04226F-A271-4514-B636-C7E1CD6EDE9C}" type="datetimeFigureOut">
              <a:rPr lang="en-CA" smtClean="0"/>
              <a:t>23/06/2014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CFA8C8D-93C8-4312-AED8-021637327F6C}" type="slidenum">
              <a:rPr lang="en-CA" smtClean="0"/>
              <a:t>‹#›</a:t>
            </a:fld>
            <a:endParaRPr lang="en-CA"/>
          </a:p>
        </p:txBody>
      </p:sp>
    </p:spTree>
    <p:extLst>
      <p:ext uri="{BB962C8B-B14F-4D97-AF65-F5344CB8AC3E}">
        <p14:creationId xmlns:p14="http://schemas.microsoft.com/office/powerpoint/2010/main" val="2775897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0F04226F-A271-4514-B636-C7E1CD6EDE9C}" type="datetimeFigureOut">
              <a:rPr lang="en-CA" smtClean="0"/>
              <a:t>23/06/2014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CFA8C8D-93C8-4312-AED8-021637327F6C}" type="slidenum">
              <a:rPr lang="en-CA" smtClean="0"/>
              <a:t>‹#›</a:t>
            </a:fld>
            <a:endParaRPr lang="en-CA"/>
          </a:p>
        </p:txBody>
      </p:sp>
    </p:spTree>
    <p:extLst>
      <p:ext uri="{BB962C8B-B14F-4D97-AF65-F5344CB8AC3E}">
        <p14:creationId xmlns:p14="http://schemas.microsoft.com/office/powerpoint/2010/main" val="3381291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0F04226F-A271-4514-B636-C7E1CD6EDE9C}" type="datetimeFigureOut">
              <a:rPr lang="en-CA" smtClean="0"/>
              <a:t>23/06/2014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CFA8C8D-93C8-4312-AED8-021637327F6C}" type="slidenum">
              <a:rPr lang="en-CA" smtClean="0"/>
              <a:t>‹#›</a:t>
            </a:fld>
            <a:endParaRPr lang="en-CA"/>
          </a:p>
        </p:txBody>
      </p:sp>
    </p:spTree>
    <p:extLst>
      <p:ext uri="{BB962C8B-B14F-4D97-AF65-F5344CB8AC3E}">
        <p14:creationId xmlns:p14="http://schemas.microsoft.com/office/powerpoint/2010/main" val="2307135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0F04226F-A271-4514-B636-C7E1CD6EDE9C}" type="datetimeFigureOut">
              <a:rPr lang="en-CA" smtClean="0"/>
              <a:t>23/06/2014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CFA8C8D-93C8-4312-AED8-021637327F6C}" type="slidenum">
              <a:rPr lang="en-CA" smtClean="0"/>
              <a:t>‹#›</a:t>
            </a:fld>
            <a:endParaRPr lang="en-CA"/>
          </a:p>
        </p:txBody>
      </p:sp>
    </p:spTree>
    <p:extLst>
      <p:ext uri="{BB962C8B-B14F-4D97-AF65-F5344CB8AC3E}">
        <p14:creationId xmlns:p14="http://schemas.microsoft.com/office/powerpoint/2010/main" val="1794814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04226F-A271-4514-B636-C7E1CD6EDE9C}" type="datetimeFigureOut">
              <a:rPr lang="en-CA" smtClean="0"/>
              <a:t>23/06/2014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CFA8C8D-93C8-4312-AED8-021637327F6C}" type="slidenum">
              <a:rPr lang="en-CA" smtClean="0"/>
              <a:t>‹#›</a:t>
            </a:fld>
            <a:endParaRPr lang="en-CA"/>
          </a:p>
        </p:txBody>
      </p:sp>
    </p:spTree>
    <p:extLst>
      <p:ext uri="{BB962C8B-B14F-4D97-AF65-F5344CB8AC3E}">
        <p14:creationId xmlns:p14="http://schemas.microsoft.com/office/powerpoint/2010/main" val="418360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0F04226F-A271-4514-B636-C7E1CD6EDE9C}" type="datetimeFigureOut">
              <a:rPr lang="en-CA" smtClean="0"/>
              <a:t>23/06/2014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CFA8C8D-93C8-4312-AED8-021637327F6C}" type="slidenum">
              <a:rPr lang="en-CA" smtClean="0"/>
              <a:t>‹#›</a:t>
            </a:fld>
            <a:endParaRPr lang="en-CA"/>
          </a:p>
        </p:txBody>
      </p:sp>
    </p:spTree>
    <p:extLst>
      <p:ext uri="{BB962C8B-B14F-4D97-AF65-F5344CB8AC3E}">
        <p14:creationId xmlns:p14="http://schemas.microsoft.com/office/powerpoint/2010/main" val="792714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0F04226F-A271-4514-B636-C7E1CD6EDE9C}" type="datetimeFigureOut">
              <a:rPr lang="en-CA" smtClean="0"/>
              <a:t>23/06/2014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ACFA8C8D-93C8-4312-AED8-021637327F6C}" type="slidenum">
              <a:rPr lang="en-CA" smtClean="0"/>
              <a:t>‹#›</a:t>
            </a:fld>
            <a:endParaRPr lang="en-CA"/>
          </a:p>
        </p:txBody>
      </p:sp>
    </p:spTree>
    <p:extLst>
      <p:ext uri="{BB962C8B-B14F-4D97-AF65-F5344CB8AC3E}">
        <p14:creationId xmlns:p14="http://schemas.microsoft.com/office/powerpoint/2010/main" val="322319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0F04226F-A271-4514-B636-C7E1CD6EDE9C}" type="datetimeFigureOut">
              <a:rPr lang="en-CA" smtClean="0"/>
              <a:t>23/06/2014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ACFA8C8D-93C8-4312-AED8-021637327F6C}" type="slidenum">
              <a:rPr lang="en-CA" smtClean="0"/>
              <a:t>‹#›</a:t>
            </a:fld>
            <a:endParaRPr lang="en-CA"/>
          </a:p>
        </p:txBody>
      </p:sp>
    </p:spTree>
    <p:extLst>
      <p:ext uri="{BB962C8B-B14F-4D97-AF65-F5344CB8AC3E}">
        <p14:creationId xmlns:p14="http://schemas.microsoft.com/office/powerpoint/2010/main" val="1437897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04226F-A271-4514-B636-C7E1CD6EDE9C}" type="datetimeFigureOut">
              <a:rPr lang="en-CA" smtClean="0"/>
              <a:t>23/06/2014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ACFA8C8D-93C8-4312-AED8-021637327F6C}" type="slidenum">
              <a:rPr lang="en-CA" smtClean="0"/>
              <a:t>‹#›</a:t>
            </a:fld>
            <a:endParaRPr lang="en-CA"/>
          </a:p>
        </p:txBody>
      </p:sp>
    </p:spTree>
    <p:extLst>
      <p:ext uri="{BB962C8B-B14F-4D97-AF65-F5344CB8AC3E}">
        <p14:creationId xmlns:p14="http://schemas.microsoft.com/office/powerpoint/2010/main" val="2486301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04226F-A271-4514-B636-C7E1CD6EDE9C}" type="datetimeFigureOut">
              <a:rPr lang="en-CA" smtClean="0"/>
              <a:t>23/06/2014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CFA8C8D-93C8-4312-AED8-021637327F6C}" type="slidenum">
              <a:rPr lang="en-CA" smtClean="0"/>
              <a:t>‹#›</a:t>
            </a:fld>
            <a:endParaRPr lang="en-CA"/>
          </a:p>
        </p:txBody>
      </p:sp>
    </p:spTree>
    <p:extLst>
      <p:ext uri="{BB962C8B-B14F-4D97-AF65-F5344CB8AC3E}">
        <p14:creationId xmlns:p14="http://schemas.microsoft.com/office/powerpoint/2010/main" val="3087410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04226F-A271-4514-B636-C7E1CD6EDE9C}" type="datetimeFigureOut">
              <a:rPr lang="en-CA" smtClean="0"/>
              <a:t>23/06/2014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CFA8C8D-93C8-4312-AED8-021637327F6C}" type="slidenum">
              <a:rPr lang="en-CA" smtClean="0"/>
              <a:t>‹#›</a:t>
            </a:fld>
            <a:endParaRPr lang="en-CA"/>
          </a:p>
        </p:txBody>
      </p:sp>
    </p:spTree>
    <p:extLst>
      <p:ext uri="{BB962C8B-B14F-4D97-AF65-F5344CB8AC3E}">
        <p14:creationId xmlns:p14="http://schemas.microsoft.com/office/powerpoint/2010/main" val="100200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Georgia" panose="02040502050405020303" pitchFamily="18" charset="0"/>
              </a:defRPr>
            </a:lvl1pPr>
          </a:lstStyle>
          <a:p>
            <a:fld id="{0F04226F-A271-4514-B636-C7E1CD6EDE9C}" type="datetimeFigureOut">
              <a:rPr lang="en-CA" smtClean="0"/>
              <a:pPr/>
              <a:t>23/06/2014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Georgia" panose="02040502050405020303" pitchFamily="18" charset="0"/>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Georgia" panose="02040502050405020303" pitchFamily="18" charset="0"/>
              </a:defRPr>
            </a:lvl1pPr>
          </a:lstStyle>
          <a:p>
            <a:fld id="{ACFA8C8D-93C8-4312-AED8-021637327F6C}" type="slidenum">
              <a:rPr lang="en-CA" smtClean="0"/>
              <a:pPr/>
              <a:t>‹#›</a:t>
            </a:fld>
            <a:endParaRPr lang="en-CA" dirty="0"/>
          </a:p>
        </p:txBody>
      </p:sp>
    </p:spTree>
    <p:extLst>
      <p:ext uri="{BB962C8B-B14F-4D97-AF65-F5344CB8AC3E}">
        <p14:creationId xmlns:p14="http://schemas.microsoft.com/office/powerpoint/2010/main" val="271366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Georgia" panose="02040502050405020303"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Georgia" panose="02040502050405020303"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Georgia" panose="02040502050405020303"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Georgia" panose="02040502050405020303"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Georgia" panose="02040502050405020303"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1560" y="288032"/>
            <a:ext cx="3456384" cy="836712"/>
          </a:xfrm>
          <a:solidFill>
            <a:schemeClr val="bg1">
              <a:alpha val="83000"/>
            </a:schemeClr>
          </a:solidFill>
          <a:effectLst>
            <a:softEdge rad="127000"/>
          </a:effectLst>
        </p:spPr>
        <p:txBody>
          <a:bodyPr>
            <a:normAutofit/>
          </a:bodyPr>
          <a:lstStyle/>
          <a:p>
            <a:r>
              <a:rPr lang="en-CA" sz="4000" b="1" dirty="0" smtClean="0"/>
              <a:t>“Follow Me”</a:t>
            </a:r>
            <a:endParaRPr lang="en-CA" b="1" dirty="0"/>
          </a:p>
        </p:txBody>
      </p:sp>
      <p:sp>
        <p:nvSpPr>
          <p:cNvPr id="3" name="TextBox 2"/>
          <p:cNvSpPr txBox="1"/>
          <p:nvPr/>
        </p:nvSpPr>
        <p:spPr>
          <a:xfrm>
            <a:off x="3347864" y="5737031"/>
            <a:ext cx="5256584" cy="892552"/>
          </a:xfrm>
          <a:prstGeom prst="rect">
            <a:avLst/>
          </a:prstGeom>
          <a:solidFill>
            <a:schemeClr val="bg1">
              <a:alpha val="62000"/>
            </a:schemeClr>
          </a:solidFill>
          <a:effectLst>
            <a:softEdge rad="63500"/>
          </a:effectLst>
        </p:spPr>
        <p:txBody>
          <a:bodyPr wrap="square" rtlCol="0">
            <a:spAutoFit/>
          </a:bodyPr>
          <a:lstStyle/>
          <a:p>
            <a:pPr algn="ctr"/>
            <a:r>
              <a:rPr lang="en-CA" sz="3200" b="1" dirty="0"/>
              <a:t>Class 3 </a:t>
            </a:r>
            <a:r>
              <a:rPr lang="en-CA" sz="2000" b="1" dirty="0"/>
              <a:t/>
            </a:r>
            <a:br>
              <a:rPr lang="en-CA" sz="2000" b="1" dirty="0"/>
            </a:br>
            <a:r>
              <a:rPr lang="en-CA" sz="2000" b="1" dirty="0"/>
              <a:t>“I come to do thy will, O God</a:t>
            </a:r>
            <a:r>
              <a:rPr lang="en-CA" sz="2000" b="1" dirty="0" smtClean="0"/>
              <a:t>”   Hebrews </a:t>
            </a:r>
            <a:r>
              <a:rPr lang="en-CA" sz="2000" b="1" dirty="0"/>
              <a:t>10:9</a:t>
            </a:r>
            <a:endParaRPr lang="en-CA" sz="2000" dirty="0"/>
          </a:p>
        </p:txBody>
      </p:sp>
    </p:spTree>
    <p:extLst>
      <p:ext uri="{BB962C8B-B14F-4D97-AF65-F5344CB8AC3E}">
        <p14:creationId xmlns:p14="http://schemas.microsoft.com/office/powerpoint/2010/main" val="3065977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200" b="1" dirty="0" smtClean="0"/>
              <a:t>“I have not hid thy righteousness”</a:t>
            </a:r>
            <a:endParaRPr lang="en-CA" sz="3200" b="1" dirty="0"/>
          </a:p>
        </p:txBody>
      </p:sp>
      <p:sp>
        <p:nvSpPr>
          <p:cNvPr id="5" name="Content Placeholder 4"/>
          <p:cNvSpPr>
            <a:spLocks noGrp="1"/>
          </p:cNvSpPr>
          <p:nvPr>
            <p:ph sz="half" idx="1"/>
          </p:nvPr>
        </p:nvSpPr>
        <p:spPr>
          <a:solidFill>
            <a:schemeClr val="accent3">
              <a:lumMod val="40000"/>
              <a:lumOff val="60000"/>
            </a:schemeClr>
          </a:solidFill>
        </p:spPr>
        <p:txBody>
          <a:bodyPr>
            <a:normAutofit fontScale="77500" lnSpcReduction="20000"/>
          </a:bodyPr>
          <a:lstStyle/>
          <a:p>
            <a:pPr marL="0" indent="0">
              <a:buNone/>
            </a:pPr>
            <a:endParaRPr lang="en-CA" sz="900" b="1" dirty="0" smtClean="0"/>
          </a:p>
          <a:p>
            <a:pPr marL="0" indent="0">
              <a:buNone/>
            </a:pPr>
            <a:r>
              <a:rPr lang="en-CA" b="1" dirty="0" smtClean="0"/>
              <a:t>Psalms </a:t>
            </a:r>
            <a:r>
              <a:rPr lang="en-CA" b="1" dirty="0"/>
              <a:t>40:9-10</a:t>
            </a:r>
          </a:p>
          <a:p>
            <a:r>
              <a:rPr lang="en-CA" dirty="0"/>
              <a:t>9  I have preached righteousness in the great congregation: lo, </a:t>
            </a:r>
            <a:r>
              <a:rPr lang="en-CA" b="1" dirty="0"/>
              <a:t>I have not refrained </a:t>
            </a:r>
            <a:r>
              <a:rPr lang="en-CA" dirty="0"/>
              <a:t>my lips, O LORD, thou </a:t>
            </a:r>
            <a:r>
              <a:rPr lang="en-CA" dirty="0" err="1"/>
              <a:t>knowest</a:t>
            </a:r>
            <a:r>
              <a:rPr lang="en-CA" dirty="0"/>
              <a:t>.</a:t>
            </a:r>
          </a:p>
          <a:p>
            <a:r>
              <a:rPr lang="en-CA" dirty="0"/>
              <a:t>10  </a:t>
            </a:r>
            <a:r>
              <a:rPr lang="en-CA" b="1" dirty="0"/>
              <a:t>I have not hid </a:t>
            </a:r>
            <a:r>
              <a:rPr lang="en-CA" dirty="0"/>
              <a:t>thy righteousness within my heart; I have declared thy faithfulness and thy salvation: </a:t>
            </a:r>
            <a:r>
              <a:rPr lang="en-CA" b="1" dirty="0"/>
              <a:t>I have not concealed </a:t>
            </a:r>
            <a:r>
              <a:rPr lang="en-CA" dirty="0"/>
              <a:t>thy </a:t>
            </a:r>
            <a:r>
              <a:rPr lang="en-CA" dirty="0" err="1"/>
              <a:t>lovingkindness</a:t>
            </a:r>
            <a:r>
              <a:rPr lang="en-CA" dirty="0"/>
              <a:t> and thy truth from the great congregation.</a:t>
            </a:r>
          </a:p>
        </p:txBody>
      </p:sp>
      <p:sp>
        <p:nvSpPr>
          <p:cNvPr id="2" name="Content Placeholder 1"/>
          <p:cNvSpPr>
            <a:spLocks noGrp="1"/>
          </p:cNvSpPr>
          <p:nvPr>
            <p:ph sz="half" idx="2"/>
          </p:nvPr>
        </p:nvSpPr>
        <p:spPr/>
        <p:txBody>
          <a:bodyPr>
            <a:normAutofit fontScale="77500" lnSpcReduction="20000"/>
          </a:bodyPr>
          <a:lstStyle/>
          <a:p>
            <a:endParaRPr lang="en-CA" dirty="0" smtClean="0"/>
          </a:p>
          <a:p>
            <a:r>
              <a:rPr lang="en-CA" dirty="0" smtClean="0"/>
              <a:t>Jesus’ lips spoke when it was time to speak.</a:t>
            </a:r>
          </a:p>
          <a:p>
            <a:r>
              <a:rPr lang="en-CA" dirty="0" smtClean="0"/>
              <a:t>He did not hesitate to speak words of encouragement or rebuke.</a:t>
            </a:r>
            <a:endParaRPr lang="en-CA" dirty="0"/>
          </a:p>
        </p:txBody>
      </p:sp>
      <p:sp>
        <p:nvSpPr>
          <p:cNvPr id="6" name="Down Arrow 5"/>
          <p:cNvSpPr/>
          <p:nvPr/>
        </p:nvSpPr>
        <p:spPr>
          <a:xfrm rot="16200000">
            <a:off x="4739336" y="3368914"/>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89302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t>“Thy will be done”</a:t>
            </a:r>
            <a:endParaRPr lang="en-CA" sz="3600" b="1" dirty="0"/>
          </a:p>
        </p:txBody>
      </p:sp>
      <p:sp>
        <p:nvSpPr>
          <p:cNvPr id="5" name="Content Placeholder 4"/>
          <p:cNvSpPr>
            <a:spLocks noGrp="1"/>
          </p:cNvSpPr>
          <p:nvPr>
            <p:ph sz="half" idx="1"/>
          </p:nvPr>
        </p:nvSpPr>
        <p:spPr>
          <a:xfrm>
            <a:off x="457200" y="1600201"/>
            <a:ext cx="4038600" cy="4205064"/>
          </a:xfrm>
          <a:solidFill>
            <a:schemeClr val="accent3">
              <a:lumMod val="40000"/>
              <a:lumOff val="60000"/>
            </a:schemeClr>
          </a:solidFill>
        </p:spPr>
        <p:txBody>
          <a:bodyPr>
            <a:normAutofit fontScale="77500" lnSpcReduction="20000"/>
          </a:bodyPr>
          <a:lstStyle/>
          <a:p>
            <a:pPr marL="0" indent="0">
              <a:buNone/>
            </a:pPr>
            <a:endParaRPr lang="en-CA" sz="1200" b="1" dirty="0" smtClean="0"/>
          </a:p>
          <a:p>
            <a:pPr marL="0" indent="0">
              <a:buNone/>
            </a:pPr>
            <a:r>
              <a:rPr lang="en-CA" b="1" dirty="0" smtClean="0"/>
              <a:t>Matthew </a:t>
            </a:r>
            <a:r>
              <a:rPr lang="en-CA" b="1" dirty="0"/>
              <a:t>6:8-10</a:t>
            </a:r>
          </a:p>
          <a:p>
            <a:r>
              <a:rPr lang="en-CA" dirty="0"/>
              <a:t>8  Be not ye therefore like unto them: for your Father </a:t>
            </a:r>
            <a:r>
              <a:rPr lang="en-CA" dirty="0" err="1"/>
              <a:t>knoweth</a:t>
            </a:r>
            <a:r>
              <a:rPr lang="en-CA" dirty="0"/>
              <a:t> what things ye have need of, before ye ask him.</a:t>
            </a:r>
          </a:p>
          <a:p>
            <a:r>
              <a:rPr lang="en-CA" dirty="0"/>
              <a:t>9  After this manner therefore pray ye: Our Father which art in heaven, Hallowed be thy name.</a:t>
            </a:r>
          </a:p>
          <a:p>
            <a:r>
              <a:rPr lang="en-CA" dirty="0"/>
              <a:t>10  Thy kingdom come. </a:t>
            </a:r>
            <a:r>
              <a:rPr lang="en-CA" b="1" dirty="0"/>
              <a:t>Thy will be done in earth, as it is in heaven.</a:t>
            </a:r>
          </a:p>
          <a:p>
            <a:endParaRPr lang="en-CA" dirty="0"/>
          </a:p>
          <a:p>
            <a:endParaRPr lang="en-CA" dirty="0"/>
          </a:p>
          <a:p>
            <a:endParaRPr lang="en-CA" dirty="0"/>
          </a:p>
        </p:txBody>
      </p:sp>
      <p:sp>
        <p:nvSpPr>
          <p:cNvPr id="6" name="Content Placeholder 5"/>
          <p:cNvSpPr>
            <a:spLocks noGrp="1"/>
          </p:cNvSpPr>
          <p:nvPr>
            <p:ph sz="half" idx="2"/>
          </p:nvPr>
        </p:nvSpPr>
        <p:spPr/>
        <p:txBody>
          <a:bodyPr>
            <a:normAutofit fontScale="77500" lnSpcReduction="20000"/>
          </a:bodyPr>
          <a:lstStyle/>
          <a:p>
            <a:endParaRPr lang="en-CA" dirty="0" smtClean="0"/>
          </a:p>
          <a:p>
            <a:r>
              <a:rPr lang="en-CA" dirty="0" smtClean="0"/>
              <a:t>There are consequences associated with desiring God’s will to be done in earth as it is in heaven.</a:t>
            </a:r>
          </a:p>
          <a:p>
            <a:r>
              <a:rPr lang="en-CA" dirty="0" smtClean="0"/>
              <a:t>When we pray, it is important to think it through.</a:t>
            </a:r>
          </a:p>
          <a:p>
            <a:r>
              <a:rPr lang="en-CA" dirty="0" smtClean="0"/>
              <a:t>Following Yahweh means to be “in Him.”</a:t>
            </a:r>
          </a:p>
          <a:p>
            <a:endParaRPr lang="en-CA" dirty="0"/>
          </a:p>
          <a:p>
            <a:endParaRPr lang="en-CA" dirty="0"/>
          </a:p>
        </p:txBody>
      </p:sp>
      <p:sp>
        <p:nvSpPr>
          <p:cNvPr id="7" name="Down Arrow 6"/>
          <p:cNvSpPr/>
          <p:nvPr/>
        </p:nvSpPr>
        <p:spPr>
          <a:xfrm rot="16200000">
            <a:off x="4739336" y="4521043"/>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068641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t>“Not as I will”</a:t>
            </a:r>
            <a:endParaRPr lang="en-CA" sz="3600" b="1" dirty="0"/>
          </a:p>
        </p:txBody>
      </p:sp>
      <p:sp>
        <p:nvSpPr>
          <p:cNvPr id="5" name="Content Placeholder 4"/>
          <p:cNvSpPr>
            <a:spLocks noGrp="1"/>
          </p:cNvSpPr>
          <p:nvPr>
            <p:ph sz="half" idx="1"/>
          </p:nvPr>
        </p:nvSpPr>
        <p:spPr>
          <a:xfrm>
            <a:off x="457200" y="1412776"/>
            <a:ext cx="4038600" cy="4968552"/>
          </a:xfrm>
          <a:solidFill>
            <a:schemeClr val="accent3">
              <a:lumMod val="40000"/>
              <a:lumOff val="60000"/>
            </a:schemeClr>
          </a:solidFill>
        </p:spPr>
        <p:txBody>
          <a:bodyPr>
            <a:normAutofit fontScale="62500" lnSpcReduction="20000"/>
          </a:bodyPr>
          <a:lstStyle/>
          <a:p>
            <a:pPr marL="0" indent="0">
              <a:buNone/>
            </a:pPr>
            <a:endParaRPr lang="en-CA" sz="1100" b="1" dirty="0" smtClean="0"/>
          </a:p>
          <a:p>
            <a:pPr marL="0" indent="0">
              <a:buNone/>
            </a:pPr>
            <a:r>
              <a:rPr lang="en-CA" b="1" dirty="0" smtClean="0"/>
              <a:t>Matthew </a:t>
            </a:r>
            <a:r>
              <a:rPr lang="en-CA" b="1" dirty="0"/>
              <a:t>26:39-42</a:t>
            </a:r>
          </a:p>
          <a:p>
            <a:r>
              <a:rPr lang="en-CA" dirty="0"/>
              <a:t>39  And he went a little further, and fell on his face, and prayed, saying, O my Father, if it be possible, let this cup pass from me: </a:t>
            </a:r>
            <a:r>
              <a:rPr lang="en-CA" b="1" dirty="0"/>
              <a:t>nevertheless not as I will, but as thou wilt.</a:t>
            </a:r>
          </a:p>
          <a:p>
            <a:r>
              <a:rPr lang="en-CA" dirty="0"/>
              <a:t>40  And he cometh unto the disciples, and </a:t>
            </a:r>
            <a:r>
              <a:rPr lang="en-CA" dirty="0" err="1"/>
              <a:t>findeth</a:t>
            </a:r>
            <a:r>
              <a:rPr lang="en-CA" dirty="0"/>
              <a:t> them asleep, and </a:t>
            </a:r>
            <a:r>
              <a:rPr lang="en-CA" dirty="0" err="1"/>
              <a:t>saith</a:t>
            </a:r>
            <a:r>
              <a:rPr lang="en-CA" dirty="0"/>
              <a:t> unto Peter, What, could ye not watch with me one hour?</a:t>
            </a:r>
          </a:p>
          <a:p>
            <a:r>
              <a:rPr lang="en-CA" dirty="0"/>
              <a:t>41  Watch and pray, that ye enter not into temptation: the spirit indeed is willing, but the flesh is weak.</a:t>
            </a:r>
          </a:p>
          <a:p>
            <a:r>
              <a:rPr lang="en-CA" dirty="0"/>
              <a:t>42  He went away again the second time, and prayed, saying, O my Father, if this cup may not pass away from me, except I drink it, </a:t>
            </a:r>
            <a:r>
              <a:rPr lang="en-CA" b="1" dirty="0"/>
              <a:t>thy will be done</a:t>
            </a:r>
            <a:r>
              <a:rPr lang="en-CA" b="1" dirty="0" smtClean="0"/>
              <a:t>.</a:t>
            </a:r>
            <a:endParaRPr lang="en-CA" b="1" dirty="0"/>
          </a:p>
          <a:p>
            <a:endParaRPr lang="en-CA" dirty="0"/>
          </a:p>
          <a:p>
            <a:endParaRPr lang="en-CA" dirty="0"/>
          </a:p>
        </p:txBody>
      </p:sp>
      <p:sp>
        <p:nvSpPr>
          <p:cNvPr id="6" name="Content Placeholder 5"/>
          <p:cNvSpPr>
            <a:spLocks noGrp="1"/>
          </p:cNvSpPr>
          <p:nvPr>
            <p:ph sz="half" idx="2"/>
          </p:nvPr>
        </p:nvSpPr>
        <p:spPr/>
        <p:txBody>
          <a:bodyPr>
            <a:noAutofit/>
          </a:bodyPr>
          <a:lstStyle/>
          <a:p>
            <a:endParaRPr lang="en-CA" sz="2000" dirty="0" smtClean="0"/>
          </a:p>
          <a:p>
            <a:r>
              <a:rPr lang="en-CA" sz="2000" dirty="0" smtClean="0"/>
              <a:t>A resignation to the will of His Father was a key characteristic of our Lord.</a:t>
            </a:r>
          </a:p>
          <a:p>
            <a:r>
              <a:rPr lang="en-CA" sz="2000" dirty="0" smtClean="0"/>
              <a:t>This is an important acknowledgement for the Lord to make.</a:t>
            </a:r>
          </a:p>
          <a:p>
            <a:r>
              <a:rPr lang="en-CA" sz="2000" dirty="0" smtClean="0"/>
              <a:t>His will, like our will, </a:t>
            </a:r>
            <a:r>
              <a:rPr lang="en-CA" sz="2000" dirty="0" smtClean="0"/>
              <a:t>was </a:t>
            </a:r>
            <a:r>
              <a:rPr lang="en-CA" sz="2000" dirty="0" smtClean="0"/>
              <a:t>a reflection of </a:t>
            </a:r>
            <a:r>
              <a:rPr lang="en-CA" sz="2000" dirty="0" smtClean="0"/>
              <a:t>his whole </a:t>
            </a:r>
            <a:r>
              <a:rPr lang="en-CA" sz="2000" dirty="0" smtClean="0"/>
              <a:t>being and in particular </a:t>
            </a:r>
            <a:r>
              <a:rPr lang="en-CA" sz="2000" dirty="0" smtClean="0"/>
              <a:t>a reflection of the </a:t>
            </a:r>
            <a:r>
              <a:rPr lang="en-CA" sz="2000" dirty="0" smtClean="0"/>
              <a:t>anticipation of </a:t>
            </a:r>
            <a:r>
              <a:rPr lang="en-CA" sz="2000" dirty="0" smtClean="0"/>
              <a:t>his </a:t>
            </a:r>
            <a:r>
              <a:rPr lang="en-CA" sz="2000" dirty="0" smtClean="0"/>
              <a:t>flesh.</a:t>
            </a:r>
            <a:endParaRPr lang="en-CA" sz="2000" dirty="0"/>
          </a:p>
        </p:txBody>
      </p:sp>
      <p:sp>
        <p:nvSpPr>
          <p:cNvPr id="7" name="Down Arrow 6"/>
          <p:cNvSpPr/>
          <p:nvPr/>
        </p:nvSpPr>
        <p:spPr>
          <a:xfrm rot="16200000">
            <a:off x="4739336" y="524356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03803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t>“I come to do thy will”</a:t>
            </a:r>
            <a:endParaRPr lang="en-CA" sz="3600" b="1" dirty="0"/>
          </a:p>
        </p:txBody>
      </p:sp>
      <p:sp>
        <p:nvSpPr>
          <p:cNvPr id="5" name="Content Placeholder 4"/>
          <p:cNvSpPr>
            <a:spLocks noGrp="1"/>
          </p:cNvSpPr>
          <p:nvPr>
            <p:ph sz="half" idx="1"/>
          </p:nvPr>
        </p:nvSpPr>
        <p:spPr>
          <a:xfrm>
            <a:off x="457200" y="1600200"/>
            <a:ext cx="4038600" cy="4421088"/>
          </a:xfrm>
          <a:solidFill>
            <a:schemeClr val="accent3">
              <a:lumMod val="40000"/>
              <a:lumOff val="60000"/>
            </a:schemeClr>
          </a:solidFill>
        </p:spPr>
        <p:txBody>
          <a:bodyPr>
            <a:normAutofit fontScale="77500" lnSpcReduction="20000"/>
          </a:bodyPr>
          <a:lstStyle/>
          <a:p>
            <a:pPr marL="0" indent="0">
              <a:buNone/>
            </a:pPr>
            <a:endParaRPr lang="en-CA" sz="1200" b="1" dirty="0" smtClean="0"/>
          </a:p>
          <a:p>
            <a:pPr marL="0" indent="0">
              <a:buNone/>
            </a:pPr>
            <a:r>
              <a:rPr lang="en-CA" b="1" dirty="0" smtClean="0"/>
              <a:t>Hebrews </a:t>
            </a:r>
            <a:r>
              <a:rPr lang="en-CA" b="1" dirty="0"/>
              <a:t>10:5-7</a:t>
            </a:r>
          </a:p>
          <a:p>
            <a:r>
              <a:rPr lang="en-CA" dirty="0"/>
              <a:t>5  Wherefore when he cometh into the world, he </a:t>
            </a:r>
            <a:r>
              <a:rPr lang="en-CA" dirty="0" err="1"/>
              <a:t>saith</a:t>
            </a:r>
            <a:r>
              <a:rPr lang="en-CA" dirty="0"/>
              <a:t>, Sacrifice and offering thou </a:t>
            </a:r>
            <a:r>
              <a:rPr lang="en-CA" dirty="0" err="1"/>
              <a:t>wouldest</a:t>
            </a:r>
            <a:r>
              <a:rPr lang="en-CA" dirty="0"/>
              <a:t> not, but a body hast thou prepared me:</a:t>
            </a:r>
          </a:p>
          <a:p>
            <a:r>
              <a:rPr lang="en-CA" dirty="0"/>
              <a:t>6  In burnt offerings and sacrifices for sin thou hast had no pleasure.</a:t>
            </a:r>
          </a:p>
          <a:p>
            <a:r>
              <a:rPr lang="en-CA" dirty="0"/>
              <a:t>7  Then said I, Lo, </a:t>
            </a:r>
            <a:r>
              <a:rPr lang="en-CA" b="1" dirty="0"/>
              <a:t>I come </a:t>
            </a:r>
            <a:r>
              <a:rPr lang="en-CA" dirty="0"/>
              <a:t>(in the volume of the book it is written of me,) </a:t>
            </a:r>
            <a:r>
              <a:rPr lang="en-CA" b="1" dirty="0"/>
              <a:t>to do thy will, O God.</a:t>
            </a:r>
          </a:p>
          <a:p>
            <a:endParaRPr lang="en-CA" dirty="0"/>
          </a:p>
          <a:p>
            <a:endParaRPr lang="en-CA" dirty="0"/>
          </a:p>
          <a:p>
            <a:endParaRPr lang="en-CA" dirty="0"/>
          </a:p>
        </p:txBody>
      </p:sp>
      <p:sp>
        <p:nvSpPr>
          <p:cNvPr id="6" name="Content Placeholder 5"/>
          <p:cNvSpPr>
            <a:spLocks noGrp="1"/>
          </p:cNvSpPr>
          <p:nvPr>
            <p:ph sz="half" idx="2"/>
          </p:nvPr>
        </p:nvSpPr>
        <p:spPr/>
        <p:txBody>
          <a:bodyPr>
            <a:normAutofit fontScale="77500" lnSpcReduction="20000"/>
          </a:bodyPr>
          <a:lstStyle/>
          <a:p>
            <a:endParaRPr lang="en-CA" dirty="0" smtClean="0"/>
          </a:p>
          <a:p>
            <a:r>
              <a:rPr lang="en-CA" dirty="0" smtClean="0"/>
              <a:t>It was imperative that Jesus </a:t>
            </a:r>
            <a:r>
              <a:rPr lang="en-CA" dirty="0" smtClean="0"/>
              <a:t>came </a:t>
            </a:r>
            <a:r>
              <a:rPr lang="en-CA" dirty="0" smtClean="0"/>
              <a:t>“in the flesh.”</a:t>
            </a:r>
          </a:p>
          <a:p>
            <a:r>
              <a:rPr lang="en-CA" dirty="0" smtClean="0"/>
              <a:t>This is where the victory needed to be won.</a:t>
            </a:r>
          </a:p>
          <a:p>
            <a:r>
              <a:rPr lang="en-CA" dirty="0" smtClean="0"/>
              <a:t>Yet for Jesus’ to win in sin’s  arena he needed to </a:t>
            </a:r>
            <a:r>
              <a:rPr lang="en-CA" dirty="0" smtClean="0"/>
              <a:t>have an overwhelming desire </a:t>
            </a:r>
            <a:r>
              <a:rPr lang="en-CA" dirty="0" smtClean="0"/>
              <a:t>to do God’s will. </a:t>
            </a:r>
            <a:endParaRPr lang="en-CA" dirty="0"/>
          </a:p>
        </p:txBody>
      </p:sp>
      <p:sp>
        <p:nvSpPr>
          <p:cNvPr id="8" name="Down Arrow 7"/>
          <p:cNvSpPr/>
          <p:nvPr/>
        </p:nvSpPr>
        <p:spPr>
          <a:xfrm rot="16200000">
            <a:off x="4739336" y="4451479"/>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294179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“Follow Me”</a:t>
            </a:r>
            <a:endParaRPr lang="en-CA" sz="3600" b="1" dirty="0"/>
          </a:p>
        </p:txBody>
      </p:sp>
    </p:spTree>
    <p:extLst>
      <p:ext uri="{BB962C8B-B14F-4D97-AF65-F5344CB8AC3E}">
        <p14:creationId xmlns:p14="http://schemas.microsoft.com/office/powerpoint/2010/main" val="4432734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t>“of quick understanding”</a:t>
            </a:r>
            <a:endParaRPr lang="en-CA" sz="3600" b="1" dirty="0"/>
          </a:p>
        </p:txBody>
      </p:sp>
      <p:sp>
        <p:nvSpPr>
          <p:cNvPr id="5" name="Content Placeholder 4"/>
          <p:cNvSpPr>
            <a:spLocks noGrp="1"/>
          </p:cNvSpPr>
          <p:nvPr>
            <p:ph sz="half" idx="1"/>
          </p:nvPr>
        </p:nvSpPr>
        <p:spPr>
          <a:xfrm>
            <a:off x="457200" y="1600200"/>
            <a:ext cx="4038600" cy="4853136"/>
          </a:xfrm>
          <a:solidFill>
            <a:schemeClr val="bg1">
              <a:lumMod val="85000"/>
            </a:schemeClr>
          </a:solidFill>
        </p:spPr>
        <p:txBody>
          <a:bodyPr>
            <a:normAutofit fontScale="70000" lnSpcReduction="20000"/>
          </a:bodyPr>
          <a:lstStyle/>
          <a:p>
            <a:pPr marL="0" indent="0">
              <a:buNone/>
            </a:pPr>
            <a:endParaRPr lang="en-CA" sz="300" b="1" dirty="0" smtClean="0"/>
          </a:p>
          <a:p>
            <a:pPr marL="0" indent="0">
              <a:buNone/>
            </a:pPr>
            <a:r>
              <a:rPr lang="en-CA" b="1" dirty="0" smtClean="0"/>
              <a:t>Isaiah </a:t>
            </a:r>
            <a:r>
              <a:rPr lang="en-CA" b="1" dirty="0"/>
              <a:t>11:1-3</a:t>
            </a:r>
          </a:p>
          <a:p>
            <a:r>
              <a:rPr lang="en-CA" dirty="0"/>
              <a:t>1  And there shall come forth a rod out of the stem of Jesse, and a Branch shall grow out of his roots:</a:t>
            </a:r>
          </a:p>
          <a:p>
            <a:r>
              <a:rPr lang="en-CA" dirty="0"/>
              <a:t>2  And </a:t>
            </a:r>
            <a:r>
              <a:rPr lang="en-CA" b="1" dirty="0"/>
              <a:t>the spirit of the LORD </a:t>
            </a:r>
            <a:r>
              <a:rPr lang="en-CA" dirty="0"/>
              <a:t>shall rest upon him, the spirit of wisdom and understanding, the spirit of counsel and might, the spirit of knowledge and of the fear of the LORD;</a:t>
            </a:r>
          </a:p>
          <a:p>
            <a:r>
              <a:rPr lang="en-CA" dirty="0"/>
              <a:t>3  </a:t>
            </a:r>
            <a:r>
              <a:rPr lang="en-CA" b="1" dirty="0"/>
              <a:t>And shall make him of quick understanding </a:t>
            </a:r>
            <a:r>
              <a:rPr lang="en-CA" dirty="0"/>
              <a:t>in the fear of the LORD: and he shall not judge after the sight of his eyes, neither reprove after the hearing of his ears:</a:t>
            </a:r>
          </a:p>
          <a:p>
            <a:endParaRPr lang="en-CA" dirty="0"/>
          </a:p>
        </p:txBody>
      </p:sp>
      <p:sp>
        <p:nvSpPr>
          <p:cNvPr id="6" name="Content Placeholder 5"/>
          <p:cNvSpPr>
            <a:spLocks noGrp="1"/>
          </p:cNvSpPr>
          <p:nvPr>
            <p:ph sz="half" idx="2"/>
          </p:nvPr>
        </p:nvSpPr>
        <p:spPr/>
        <p:txBody>
          <a:bodyPr>
            <a:normAutofit fontScale="70000" lnSpcReduction="20000"/>
          </a:bodyPr>
          <a:lstStyle/>
          <a:p>
            <a:endParaRPr lang="en-CA" b="1" dirty="0" smtClean="0"/>
          </a:p>
          <a:p>
            <a:r>
              <a:rPr lang="en-CA" b="1" dirty="0" smtClean="0">
                <a:solidFill>
                  <a:srgbClr val="FF0000"/>
                </a:solidFill>
              </a:rPr>
              <a:t>Quick understanding </a:t>
            </a:r>
            <a:r>
              <a:rPr lang="en-CA" dirty="0" smtClean="0">
                <a:solidFill>
                  <a:srgbClr val="FF0000"/>
                </a:solidFill>
              </a:rPr>
              <a:t>H7306 </a:t>
            </a:r>
            <a:r>
              <a:rPr lang="en-CA" i="1" dirty="0" err="1" smtClean="0">
                <a:solidFill>
                  <a:srgbClr val="FF0000"/>
                </a:solidFill>
              </a:rPr>
              <a:t>roo</a:t>
            </a:r>
            <a:r>
              <a:rPr lang="en-CA" i="1" dirty="0">
                <a:solidFill>
                  <a:srgbClr val="FF0000"/>
                </a:solidFill>
              </a:rPr>
              <a:t>'-</a:t>
            </a:r>
            <a:r>
              <a:rPr lang="en-CA" i="1" dirty="0" err="1">
                <a:solidFill>
                  <a:srgbClr val="FF0000"/>
                </a:solidFill>
              </a:rPr>
              <a:t>akh</a:t>
            </a:r>
            <a:endParaRPr lang="en-CA" dirty="0">
              <a:solidFill>
                <a:srgbClr val="FF0000"/>
              </a:solidFill>
            </a:endParaRPr>
          </a:p>
          <a:p>
            <a:r>
              <a:rPr lang="en-CA" dirty="0">
                <a:solidFill>
                  <a:srgbClr val="FF0000"/>
                </a:solidFill>
              </a:rPr>
              <a:t>A primitive root; properly to </a:t>
            </a:r>
            <a:r>
              <a:rPr lang="en-CA" i="1" dirty="0">
                <a:solidFill>
                  <a:srgbClr val="FF0000"/>
                </a:solidFill>
              </a:rPr>
              <a:t>blow</a:t>
            </a:r>
            <a:r>
              <a:rPr lang="en-CA" dirty="0">
                <a:solidFill>
                  <a:srgbClr val="FF0000"/>
                </a:solidFill>
              </a:rPr>
              <a:t>, that is, </a:t>
            </a:r>
            <a:r>
              <a:rPr lang="en-CA" i="1" dirty="0">
                <a:solidFill>
                  <a:srgbClr val="FF0000"/>
                </a:solidFill>
              </a:rPr>
              <a:t>breathe</a:t>
            </a:r>
            <a:r>
              <a:rPr lang="en-CA" dirty="0">
                <a:solidFill>
                  <a:srgbClr val="FF0000"/>
                </a:solidFill>
              </a:rPr>
              <a:t>; only (literally) to </a:t>
            </a:r>
            <a:r>
              <a:rPr lang="en-CA" i="1" dirty="0">
                <a:solidFill>
                  <a:srgbClr val="FF0000"/>
                </a:solidFill>
              </a:rPr>
              <a:t>smell</a:t>
            </a:r>
            <a:r>
              <a:rPr lang="en-CA" dirty="0">
                <a:solidFill>
                  <a:srgbClr val="FF0000"/>
                </a:solidFill>
              </a:rPr>
              <a:t> or (by implication </a:t>
            </a:r>
            <a:r>
              <a:rPr lang="en-CA" i="1" dirty="0">
                <a:solidFill>
                  <a:srgbClr val="FF0000"/>
                </a:solidFill>
              </a:rPr>
              <a:t>perceive</a:t>
            </a:r>
            <a:r>
              <a:rPr lang="en-CA" dirty="0">
                <a:solidFill>
                  <a:srgbClr val="FF0000"/>
                </a:solidFill>
              </a:rPr>
              <a:t> (figuratively to </a:t>
            </a:r>
            <a:r>
              <a:rPr lang="en-CA" i="1" dirty="0">
                <a:solidFill>
                  <a:srgbClr val="FF0000"/>
                </a:solidFill>
              </a:rPr>
              <a:t>anticipate</a:t>
            </a:r>
            <a:r>
              <a:rPr lang="en-CA" dirty="0">
                <a:solidFill>
                  <a:srgbClr val="FF0000"/>
                </a:solidFill>
              </a:rPr>
              <a:t>, </a:t>
            </a:r>
            <a:r>
              <a:rPr lang="en-CA" i="1" dirty="0">
                <a:solidFill>
                  <a:srgbClr val="FF0000"/>
                </a:solidFill>
              </a:rPr>
              <a:t>enjoy</a:t>
            </a:r>
            <a:r>
              <a:rPr lang="en-CA" dirty="0">
                <a:solidFill>
                  <a:srgbClr val="FF0000"/>
                </a:solidFill>
              </a:rPr>
              <a:t>): - accept, smell, X touch, make of quick understanding.</a:t>
            </a:r>
          </a:p>
          <a:p>
            <a:endParaRPr lang="en-CA" sz="1600" dirty="0" smtClean="0"/>
          </a:p>
          <a:p>
            <a:r>
              <a:rPr lang="en-CA" dirty="0" smtClean="0"/>
              <a:t>The Gospel </a:t>
            </a:r>
            <a:r>
              <a:rPr lang="en-CA" dirty="0" smtClean="0"/>
              <a:t>Records </a:t>
            </a:r>
            <a:r>
              <a:rPr lang="en-CA" dirty="0" smtClean="0"/>
              <a:t>often allude to this ability of Jesus’ to </a:t>
            </a:r>
            <a:r>
              <a:rPr lang="en-CA" dirty="0" smtClean="0"/>
              <a:t>respond spiritually and </a:t>
            </a:r>
            <a:r>
              <a:rPr lang="en-CA" dirty="0" smtClean="0"/>
              <a:t>quickly to a challenging situation.</a:t>
            </a:r>
            <a:endParaRPr lang="en-CA" dirty="0"/>
          </a:p>
        </p:txBody>
      </p:sp>
      <p:sp>
        <p:nvSpPr>
          <p:cNvPr id="7" name="Down Arrow 6"/>
          <p:cNvSpPr/>
          <p:nvPr/>
        </p:nvSpPr>
        <p:spPr>
          <a:xfrm rot="16200000">
            <a:off x="4739336" y="581963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897537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t>“He </a:t>
            </a:r>
            <a:r>
              <a:rPr lang="en-CA" sz="3600" b="1" dirty="0" err="1" smtClean="0"/>
              <a:t>wakeneth</a:t>
            </a:r>
            <a:r>
              <a:rPr lang="en-CA" sz="3600" b="1" dirty="0" smtClean="0"/>
              <a:t> my ear”</a:t>
            </a:r>
            <a:endParaRPr lang="en-CA" sz="3600" b="1" dirty="0"/>
          </a:p>
        </p:txBody>
      </p:sp>
      <p:sp>
        <p:nvSpPr>
          <p:cNvPr id="5" name="Content Placeholder 4"/>
          <p:cNvSpPr>
            <a:spLocks noGrp="1"/>
          </p:cNvSpPr>
          <p:nvPr>
            <p:ph sz="half" idx="1"/>
          </p:nvPr>
        </p:nvSpPr>
        <p:spPr>
          <a:xfrm>
            <a:off x="457200" y="1600200"/>
            <a:ext cx="4038600" cy="4925144"/>
          </a:xfrm>
          <a:solidFill>
            <a:schemeClr val="bg1">
              <a:lumMod val="85000"/>
            </a:schemeClr>
          </a:solidFill>
        </p:spPr>
        <p:txBody>
          <a:bodyPr>
            <a:normAutofit fontScale="62500" lnSpcReduction="20000"/>
          </a:bodyPr>
          <a:lstStyle/>
          <a:p>
            <a:pPr marL="0" indent="0">
              <a:buNone/>
            </a:pPr>
            <a:r>
              <a:rPr lang="en-CA" b="1" dirty="0"/>
              <a:t>Isaiah 50:4-7</a:t>
            </a:r>
          </a:p>
          <a:p>
            <a:r>
              <a:rPr lang="en-CA" dirty="0"/>
              <a:t>4  The Lord GOD hath given me the tongue of the learned, that I should know how to speak a word in season to him that is weary: he </a:t>
            </a:r>
            <a:r>
              <a:rPr lang="en-CA" b="1" dirty="0" err="1"/>
              <a:t>wakeneth</a:t>
            </a:r>
            <a:r>
              <a:rPr lang="en-CA" dirty="0"/>
              <a:t> morning by morning, he </a:t>
            </a:r>
            <a:r>
              <a:rPr lang="en-CA" b="1" dirty="0" err="1"/>
              <a:t>wakeneth</a:t>
            </a:r>
            <a:r>
              <a:rPr lang="en-CA" dirty="0"/>
              <a:t> mine ear to hear as the learned.</a:t>
            </a:r>
          </a:p>
          <a:p>
            <a:r>
              <a:rPr lang="en-CA" dirty="0"/>
              <a:t>5  The Lord GOD hath </a:t>
            </a:r>
            <a:r>
              <a:rPr lang="en-CA" b="1" dirty="0"/>
              <a:t>opened mine ear,</a:t>
            </a:r>
            <a:r>
              <a:rPr lang="en-CA" dirty="0"/>
              <a:t> and I was not rebellious, neither turned away back.</a:t>
            </a:r>
          </a:p>
          <a:p>
            <a:r>
              <a:rPr lang="en-CA" dirty="0"/>
              <a:t>6  I gave my back to the </a:t>
            </a:r>
            <a:r>
              <a:rPr lang="en-CA" dirty="0" err="1"/>
              <a:t>smiters</a:t>
            </a:r>
            <a:r>
              <a:rPr lang="en-CA" dirty="0"/>
              <a:t>, and my cheeks to them that plucked off the hair: I hid not my face from shame and spitting.</a:t>
            </a:r>
          </a:p>
          <a:p>
            <a:r>
              <a:rPr lang="en-CA" dirty="0"/>
              <a:t>7  For the Lord GOD will help me; therefore shall I not be confounded: therefore have I set my face like a flint, and I know that I shall not be ashamed.</a:t>
            </a:r>
          </a:p>
          <a:p>
            <a:endParaRPr lang="en-CA" dirty="0"/>
          </a:p>
          <a:p>
            <a:endParaRPr lang="en-CA" dirty="0"/>
          </a:p>
        </p:txBody>
      </p:sp>
      <p:sp>
        <p:nvSpPr>
          <p:cNvPr id="6" name="Content Placeholder 5"/>
          <p:cNvSpPr>
            <a:spLocks noGrp="1"/>
          </p:cNvSpPr>
          <p:nvPr>
            <p:ph sz="half" idx="2"/>
          </p:nvPr>
        </p:nvSpPr>
        <p:spPr/>
        <p:txBody>
          <a:bodyPr>
            <a:normAutofit fontScale="62500" lnSpcReduction="20000"/>
          </a:bodyPr>
          <a:lstStyle/>
          <a:p>
            <a:endParaRPr lang="en-CA" b="1" dirty="0" smtClean="0">
              <a:solidFill>
                <a:srgbClr val="FF0000"/>
              </a:solidFill>
            </a:endParaRPr>
          </a:p>
          <a:p>
            <a:r>
              <a:rPr lang="en-CA" b="1" dirty="0" err="1" smtClean="0">
                <a:solidFill>
                  <a:srgbClr val="FF0000"/>
                </a:solidFill>
              </a:rPr>
              <a:t>Wakeneth</a:t>
            </a:r>
            <a:r>
              <a:rPr lang="en-CA" dirty="0" smtClean="0">
                <a:solidFill>
                  <a:srgbClr val="FF0000"/>
                </a:solidFill>
              </a:rPr>
              <a:t> H5782  </a:t>
            </a:r>
            <a:r>
              <a:rPr lang="en-CA" i="1" dirty="0" err="1" smtClean="0">
                <a:solidFill>
                  <a:srgbClr val="FF0000"/>
                </a:solidFill>
              </a:rPr>
              <a:t>oor</a:t>
            </a:r>
            <a:endParaRPr lang="en-CA" dirty="0">
              <a:solidFill>
                <a:srgbClr val="FF0000"/>
              </a:solidFill>
            </a:endParaRPr>
          </a:p>
          <a:p>
            <a:r>
              <a:rPr lang="en-CA" dirty="0">
                <a:solidFill>
                  <a:srgbClr val="FF0000"/>
                </a:solidFill>
              </a:rPr>
              <a:t>A primitive root (rather identical with H5783 through the idea of </a:t>
            </a:r>
            <a:r>
              <a:rPr lang="en-CA" i="1" dirty="0">
                <a:solidFill>
                  <a:srgbClr val="FF0000"/>
                </a:solidFill>
              </a:rPr>
              <a:t>opening</a:t>
            </a:r>
            <a:r>
              <a:rPr lang="en-CA" dirty="0">
                <a:solidFill>
                  <a:srgbClr val="FF0000"/>
                </a:solidFill>
              </a:rPr>
              <a:t> the eyes); to </a:t>
            </a:r>
            <a:r>
              <a:rPr lang="en-CA" i="1" dirty="0">
                <a:solidFill>
                  <a:srgbClr val="FF0000"/>
                </a:solidFill>
              </a:rPr>
              <a:t>wake</a:t>
            </a:r>
            <a:r>
              <a:rPr lang="en-CA" dirty="0">
                <a:solidFill>
                  <a:srgbClr val="FF0000"/>
                </a:solidFill>
              </a:rPr>
              <a:t> (literally or figuratively): - (a-) wake (-n, up), lift up (self), X master, raise (up), stir up (self).</a:t>
            </a:r>
          </a:p>
          <a:p>
            <a:endParaRPr lang="en-CA" dirty="0" smtClean="0"/>
          </a:p>
          <a:p>
            <a:r>
              <a:rPr lang="en-CA" b="1" dirty="0" smtClean="0">
                <a:solidFill>
                  <a:srgbClr val="002060"/>
                </a:solidFill>
              </a:rPr>
              <a:t>Opened</a:t>
            </a:r>
            <a:r>
              <a:rPr lang="en-CA" dirty="0" smtClean="0">
                <a:solidFill>
                  <a:srgbClr val="002060"/>
                </a:solidFill>
              </a:rPr>
              <a:t> H6605  </a:t>
            </a:r>
            <a:r>
              <a:rPr lang="en-CA" i="1" dirty="0" smtClean="0">
                <a:solidFill>
                  <a:srgbClr val="002060"/>
                </a:solidFill>
              </a:rPr>
              <a:t>paw-</a:t>
            </a:r>
            <a:r>
              <a:rPr lang="en-CA" i="1" dirty="0" err="1" smtClean="0">
                <a:solidFill>
                  <a:srgbClr val="002060"/>
                </a:solidFill>
              </a:rPr>
              <a:t>thakh</a:t>
            </a:r>
            <a:r>
              <a:rPr lang="en-CA" i="1" dirty="0">
                <a:solidFill>
                  <a:srgbClr val="002060"/>
                </a:solidFill>
              </a:rPr>
              <a:t>'</a:t>
            </a:r>
            <a:endParaRPr lang="en-CA" dirty="0">
              <a:solidFill>
                <a:srgbClr val="002060"/>
              </a:solidFill>
            </a:endParaRPr>
          </a:p>
          <a:p>
            <a:r>
              <a:rPr lang="en-CA" dirty="0">
                <a:solidFill>
                  <a:srgbClr val="002060"/>
                </a:solidFill>
              </a:rPr>
              <a:t>A primitive root; to </a:t>
            </a:r>
            <a:r>
              <a:rPr lang="en-CA" i="1" dirty="0">
                <a:solidFill>
                  <a:srgbClr val="002060"/>
                </a:solidFill>
              </a:rPr>
              <a:t>open</a:t>
            </a:r>
            <a:r>
              <a:rPr lang="en-CA" dirty="0">
                <a:solidFill>
                  <a:srgbClr val="002060"/>
                </a:solidFill>
              </a:rPr>
              <a:t> wide (literally or figuratively); specifically to </a:t>
            </a:r>
            <a:r>
              <a:rPr lang="en-CA" i="1" dirty="0">
                <a:solidFill>
                  <a:srgbClr val="002060"/>
                </a:solidFill>
              </a:rPr>
              <a:t>loosen</a:t>
            </a:r>
            <a:r>
              <a:rPr lang="en-CA" dirty="0">
                <a:solidFill>
                  <a:srgbClr val="002060"/>
                </a:solidFill>
              </a:rPr>
              <a:t>, </a:t>
            </a:r>
            <a:r>
              <a:rPr lang="en-CA" i="1" dirty="0">
                <a:solidFill>
                  <a:srgbClr val="002060"/>
                </a:solidFill>
              </a:rPr>
              <a:t>begin</a:t>
            </a:r>
            <a:r>
              <a:rPr lang="en-CA" dirty="0">
                <a:solidFill>
                  <a:srgbClr val="002060"/>
                </a:solidFill>
              </a:rPr>
              <a:t>, </a:t>
            </a:r>
            <a:r>
              <a:rPr lang="en-CA" i="1" dirty="0">
                <a:solidFill>
                  <a:srgbClr val="002060"/>
                </a:solidFill>
              </a:rPr>
              <a:t>plough</a:t>
            </a:r>
            <a:r>
              <a:rPr lang="en-CA" dirty="0">
                <a:solidFill>
                  <a:srgbClr val="002060"/>
                </a:solidFill>
              </a:rPr>
              <a:t>, </a:t>
            </a:r>
            <a:r>
              <a:rPr lang="en-CA" i="1" dirty="0">
                <a:solidFill>
                  <a:srgbClr val="002060"/>
                </a:solidFill>
              </a:rPr>
              <a:t>carve: - </a:t>
            </a:r>
            <a:r>
              <a:rPr lang="en-CA" dirty="0">
                <a:solidFill>
                  <a:srgbClr val="002060"/>
                </a:solidFill>
              </a:rPr>
              <a:t>appear, break forth, draw (out), let go free, (en-) grave (-n), loose (self), (be, beset) open (-</a:t>
            </a:r>
            <a:r>
              <a:rPr lang="en-CA" dirty="0" err="1">
                <a:solidFill>
                  <a:srgbClr val="002060"/>
                </a:solidFill>
              </a:rPr>
              <a:t>ing</a:t>
            </a:r>
            <a:r>
              <a:rPr lang="en-CA" dirty="0">
                <a:solidFill>
                  <a:srgbClr val="002060"/>
                </a:solidFill>
              </a:rPr>
              <a:t>), put off, ungird, unstop, have vent.</a:t>
            </a:r>
          </a:p>
          <a:p>
            <a:endParaRPr lang="en-CA" dirty="0"/>
          </a:p>
          <a:p>
            <a:endParaRPr lang="en-CA" dirty="0"/>
          </a:p>
        </p:txBody>
      </p:sp>
      <p:sp>
        <p:nvSpPr>
          <p:cNvPr id="7" name="Down Arrow 6"/>
          <p:cNvSpPr/>
          <p:nvPr/>
        </p:nvSpPr>
        <p:spPr>
          <a:xfrm rot="16200000">
            <a:off x="4739336" y="5889195"/>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101114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t>“By his knowledge”</a:t>
            </a:r>
            <a:endParaRPr lang="en-CA" sz="3600" b="1" dirty="0"/>
          </a:p>
        </p:txBody>
      </p:sp>
      <p:sp>
        <p:nvSpPr>
          <p:cNvPr id="5" name="Content Placeholder 4"/>
          <p:cNvSpPr>
            <a:spLocks noGrp="1"/>
          </p:cNvSpPr>
          <p:nvPr>
            <p:ph sz="half" idx="1"/>
          </p:nvPr>
        </p:nvSpPr>
        <p:spPr>
          <a:xfrm>
            <a:off x="457200" y="1600200"/>
            <a:ext cx="4038600" cy="4493096"/>
          </a:xfrm>
          <a:solidFill>
            <a:schemeClr val="bg1">
              <a:lumMod val="85000"/>
            </a:schemeClr>
          </a:solidFill>
        </p:spPr>
        <p:txBody>
          <a:bodyPr>
            <a:normAutofit fontScale="62500" lnSpcReduction="20000"/>
          </a:bodyPr>
          <a:lstStyle/>
          <a:p>
            <a:pPr marL="0" indent="0">
              <a:buNone/>
            </a:pPr>
            <a:endParaRPr lang="en-CA" sz="1100" b="1" dirty="0" smtClean="0"/>
          </a:p>
          <a:p>
            <a:pPr marL="0" indent="0">
              <a:buNone/>
            </a:pPr>
            <a:r>
              <a:rPr lang="en-CA" b="1" dirty="0" smtClean="0"/>
              <a:t>Isaiah </a:t>
            </a:r>
            <a:r>
              <a:rPr lang="en-CA" b="1" dirty="0"/>
              <a:t>53:9-11</a:t>
            </a:r>
          </a:p>
          <a:p>
            <a:r>
              <a:rPr lang="en-CA" dirty="0"/>
              <a:t>9  And he made his grave with the wicked, and with the rich in his death; because he had done no violence, neither was any deceit in his mouth.</a:t>
            </a:r>
          </a:p>
          <a:p>
            <a:r>
              <a:rPr lang="en-CA" dirty="0"/>
              <a:t>10  Yet it pleased the LORD to bruise him; he hath put him to grief: when thou shalt make his soul an offering for sin, he shall see his seed, he shall prolong his days, and the pleasure of the LORD shall prosper in his hand.</a:t>
            </a:r>
          </a:p>
          <a:p>
            <a:r>
              <a:rPr lang="en-CA" dirty="0"/>
              <a:t>11  He shall see of the travail of his soul, and shall be satisfied: </a:t>
            </a:r>
            <a:r>
              <a:rPr lang="en-CA" b="1" dirty="0"/>
              <a:t>by his knowledge</a:t>
            </a:r>
            <a:r>
              <a:rPr lang="en-CA" dirty="0"/>
              <a:t> shall my righteous servant justify many; for he shall bear their iniquities.</a:t>
            </a:r>
          </a:p>
          <a:p>
            <a:endParaRPr lang="en-CA" dirty="0"/>
          </a:p>
          <a:p>
            <a:endParaRPr lang="en-CA" dirty="0"/>
          </a:p>
        </p:txBody>
      </p:sp>
      <p:sp>
        <p:nvSpPr>
          <p:cNvPr id="6" name="Content Placeholder 5"/>
          <p:cNvSpPr>
            <a:spLocks noGrp="1"/>
          </p:cNvSpPr>
          <p:nvPr>
            <p:ph sz="half" idx="2"/>
          </p:nvPr>
        </p:nvSpPr>
        <p:spPr/>
        <p:txBody>
          <a:bodyPr>
            <a:noAutofit/>
          </a:bodyPr>
          <a:lstStyle/>
          <a:p>
            <a:endParaRPr lang="en-CA" sz="2000" dirty="0" smtClean="0"/>
          </a:p>
          <a:p>
            <a:r>
              <a:rPr lang="en-CA" sz="2000" dirty="0" smtClean="0"/>
              <a:t>Knowledge is a first line of defense, </a:t>
            </a:r>
            <a:r>
              <a:rPr lang="en-CA" sz="2000" dirty="0" smtClean="0"/>
              <a:t>as such one </a:t>
            </a:r>
            <a:r>
              <a:rPr lang="en-CA" sz="2000" dirty="0" smtClean="0"/>
              <a:t>must </a:t>
            </a:r>
            <a:r>
              <a:rPr lang="en-CA" sz="2000" dirty="0" smtClean="0"/>
              <a:t>first of all know </a:t>
            </a:r>
            <a:r>
              <a:rPr lang="en-CA" sz="2000" dirty="0" smtClean="0"/>
              <a:t>what is happening.</a:t>
            </a:r>
          </a:p>
          <a:p>
            <a:r>
              <a:rPr lang="en-CA" sz="2000" dirty="0" smtClean="0"/>
              <a:t>Jesus could perceive what people were thinking.</a:t>
            </a:r>
          </a:p>
          <a:p>
            <a:r>
              <a:rPr lang="en-CA" sz="2000" dirty="0" smtClean="0"/>
              <a:t>He knew how God viewed the matter.</a:t>
            </a:r>
          </a:p>
          <a:p>
            <a:r>
              <a:rPr lang="en-CA" sz="2000" dirty="0" smtClean="0"/>
              <a:t>He recognized his role in “saving life.”</a:t>
            </a:r>
            <a:endParaRPr lang="en-CA" sz="2000" dirty="0"/>
          </a:p>
        </p:txBody>
      </p:sp>
      <p:sp>
        <p:nvSpPr>
          <p:cNvPr id="7" name="Down Arrow 6"/>
          <p:cNvSpPr/>
          <p:nvPr/>
        </p:nvSpPr>
        <p:spPr>
          <a:xfrm rot="16200000">
            <a:off x="4739336" y="5026374"/>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128711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t>“He learned obedience”</a:t>
            </a:r>
            <a:endParaRPr lang="en-CA" sz="3600" b="1" dirty="0"/>
          </a:p>
        </p:txBody>
      </p:sp>
      <p:sp>
        <p:nvSpPr>
          <p:cNvPr id="5" name="Content Placeholder 4"/>
          <p:cNvSpPr>
            <a:spLocks noGrp="1"/>
          </p:cNvSpPr>
          <p:nvPr>
            <p:ph sz="half" idx="1"/>
          </p:nvPr>
        </p:nvSpPr>
        <p:spPr>
          <a:xfrm>
            <a:off x="457200" y="1600200"/>
            <a:ext cx="4038600" cy="4277072"/>
          </a:xfrm>
          <a:solidFill>
            <a:schemeClr val="bg1">
              <a:lumMod val="85000"/>
            </a:schemeClr>
          </a:solidFill>
        </p:spPr>
        <p:txBody>
          <a:bodyPr>
            <a:normAutofit fontScale="70000" lnSpcReduction="20000"/>
          </a:bodyPr>
          <a:lstStyle/>
          <a:p>
            <a:pPr marL="0" indent="0">
              <a:buNone/>
            </a:pPr>
            <a:endParaRPr lang="en-CA" sz="1000" b="1" dirty="0" smtClean="0"/>
          </a:p>
          <a:p>
            <a:pPr marL="0" indent="0">
              <a:buNone/>
            </a:pPr>
            <a:r>
              <a:rPr lang="en-CA" b="1" dirty="0" smtClean="0"/>
              <a:t>Hebrews </a:t>
            </a:r>
            <a:r>
              <a:rPr lang="en-CA" b="1" dirty="0"/>
              <a:t>5:7-9</a:t>
            </a:r>
          </a:p>
          <a:p>
            <a:r>
              <a:rPr lang="en-CA" dirty="0"/>
              <a:t>7  Who in the days of his flesh, when he had offered up prayers and supplications with strong crying and tears unto him that was able to save him from death, and was heard in that he feared;</a:t>
            </a:r>
          </a:p>
          <a:p>
            <a:r>
              <a:rPr lang="en-CA" dirty="0"/>
              <a:t>8  Though he were a Son, yet </a:t>
            </a:r>
            <a:r>
              <a:rPr lang="en-CA" b="1" dirty="0"/>
              <a:t>learned he obedience </a:t>
            </a:r>
            <a:r>
              <a:rPr lang="en-CA" dirty="0"/>
              <a:t>by the things which he suffered;</a:t>
            </a:r>
          </a:p>
          <a:p>
            <a:r>
              <a:rPr lang="en-CA" dirty="0"/>
              <a:t>9  And being made perfect, he became the author of eternal salvation unto all them that obey him;</a:t>
            </a:r>
          </a:p>
          <a:p>
            <a:endParaRPr lang="en-CA" dirty="0"/>
          </a:p>
          <a:p>
            <a:endParaRPr lang="en-CA" dirty="0"/>
          </a:p>
          <a:p>
            <a:endParaRPr lang="en-CA" dirty="0"/>
          </a:p>
          <a:p>
            <a:endParaRPr lang="en-CA" dirty="0"/>
          </a:p>
        </p:txBody>
      </p:sp>
      <p:sp>
        <p:nvSpPr>
          <p:cNvPr id="6" name="Content Placeholder 5"/>
          <p:cNvSpPr>
            <a:spLocks noGrp="1"/>
          </p:cNvSpPr>
          <p:nvPr>
            <p:ph sz="half" idx="2"/>
          </p:nvPr>
        </p:nvSpPr>
        <p:spPr/>
        <p:txBody>
          <a:bodyPr>
            <a:normAutofit fontScale="70000" lnSpcReduction="20000"/>
          </a:bodyPr>
          <a:lstStyle/>
          <a:p>
            <a:endParaRPr lang="en-CA" dirty="0" smtClean="0"/>
          </a:p>
          <a:p>
            <a:r>
              <a:rPr lang="en-CA" dirty="0" smtClean="0"/>
              <a:t>But not by the method of “trial and error.”</a:t>
            </a:r>
          </a:p>
          <a:p>
            <a:r>
              <a:rPr lang="en-CA" dirty="0" smtClean="0"/>
              <a:t>He learned the price of obedience through what he suffered.</a:t>
            </a:r>
          </a:p>
          <a:p>
            <a:r>
              <a:rPr lang="en-CA" dirty="0" smtClean="0"/>
              <a:t>He didn’t ask for 12 legions of angels to deliver him.</a:t>
            </a:r>
          </a:p>
          <a:p>
            <a:r>
              <a:rPr lang="en-CA" dirty="0" smtClean="0"/>
              <a:t>He committed himself to </a:t>
            </a:r>
            <a:r>
              <a:rPr lang="en-CA" dirty="0" smtClean="0"/>
              <a:t>his </a:t>
            </a:r>
            <a:r>
              <a:rPr lang="en-CA" dirty="0" smtClean="0"/>
              <a:t>Father’s </a:t>
            </a:r>
            <a:r>
              <a:rPr lang="en-CA" dirty="0" smtClean="0"/>
              <a:t>protection.</a:t>
            </a:r>
            <a:endParaRPr lang="en-CA" dirty="0" smtClean="0"/>
          </a:p>
          <a:p>
            <a:endParaRPr lang="en-CA" dirty="0"/>
          </a:p>
        </p:txBody>
      </p:sp>
      <p:sp>
        <p:nvSpPr>
          <p:cNvPr id="7" name="Down Arrow 6"/>
          <p:cNvSpPr/>
          <p:nvPr/>
        </p:nvSpPr>
        <p:spPr>
          <a:xfrm rot="16200000">
            <a:off x="4739336" y="4377027"/>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00329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t>“Tempted like as we are”</a:t>
            </a:r>
            <a:endParaRPr lang="en-CA" sz="3600" b="1" dirty="0"/>
          </a:p>
        </p:txBody>
      </p:sp>
      <p:sp>
        <p:nvSpPr>
          <p:cNvPr id="5" name="Content Placeholder 4"/>
          <p:cNvSpPr>
            <a:spLocks noGrp="1"/>
          </p:cNvSpPr>
          <p:nvPr>
            <p:ph sz="half" idx="1"/>
          </p:nvPr>
        </p:nvSpPr>
        <p:spPr>
          <a:xfrm>
            <a:off x="457200" y="1600200"/>
            <a:ext cx="4038600" cy="4781128"/>
          </a:xfrm>
          <a:solidFill>
            <a:schemeClr val="bg1">
              <a:lumMod val="85000"/>
            </a:schemeClr>
          </a:solidFill>
        </p:spPr>
        <p:txBody>
          <a:bodyPr>
            <a:normAutofit fontScale="85000" lnSpcReduction="10000"/>
          </a:bodyPr>
          <a:lstStyle/>
          <a:p>
            <a:pPr marL="0" indent="0">
              <a:buNone/>
            </a:pPr>
            <a:endParaRPr lang="en-CA" sz="600" b="1" dirty="0" smtClean="0"/>
          </a:p>
          <a:p>
            <a:pPr marL="0" indent="0">
              <a:buNone/>
            </a:pPr>
            <a:r>
              <a:rPr lang="en-CA" b="1" dirty="0" smtClean="0"/>
              <a:t>Hebrews </a:t>
            </a:r>
            <a:r>
              <a:rPr lang="en-CA" b="1" dirty="0"/>
              <a:t>4:15-16</a:t>
            </a:r>
          </a:p>
          <a:p>
            <a:r>
              <a:rPr lang="en-CA" dirty="0"/>
              <a:t>15  For we have not an high priest which cannot be touched with the feeling of our infirmities; but was </a:t>
            </a:r>
            <a:r>
              <a:rPr lang="en-CA" b="1" dirty="0"/>
              <a:t>in all points tempted like as we are, yet without sin.</a:t>
            </a:r>
          </a:p>
          <a:p>
            <a:r>
              <a:rPr lang="en-CA" dirty="0"/>
              <a:t>16  Let us therefore come boldly unto the throne of grace, that we may obtain mercy, and find grace to help in time of need.</a:t>
            </a:r>
          </a:p>
          <a:p>
            <a:endParaRPr lang="en-CA" dirty="0"/>
          </a:p>
          <a:p>
            <a:endParaRPr lang="en-CA" dirty="0"/>
          </a:p>
          <a:p>
            <a:endParaRPr lang="en-CA" dirty="0"/>
          </a:p>
          <a:p>
            <a:endParaRPr lang="en-CA" dirty="0"/>
          </a:p>
          <a:p>
            <a:endParaRPr lang="en-CA" dirty="0"/>
          </a:p>
        </p:txBody>
      </p:sp>
      <p:sp>
        <p:nvSpPr>
          <p:cNvPr id="6" name="Content Placeholder 5"/>
          <p:cNvSpPr>
            <a:spLocks noGrp="1"/>
          </p:cNvSpPr>
          <p:nvPr>
            <p:ph sz="half" idx="2"/>
          </p:nvPr>
        </p:nvSpPr>
        <p:spPr/>
        <p:txBody>
          <a:bodyPr>
            <a:normAutofit fontScale="85000" lnSpcReduction="10000"/>
          </a:bodyPr>
          <a:lstStyle/>
          <a:p>
            <a:endParaRPr lang="en-CA" dirty="0" smtClean="0"/>
          </a:p>
          <a:p>
            <a:r>
              <a:rPr lang="en-CA" dirty="0" smtClean="0"/>
              <a:t>This was essential to remain “at one” with the Father.</a:t>
            </a:r>
          </a:p>
          <a:p>
            <a:r>
              <a:rPr lang="en-CA" dirty="0" smtClean="0"/>
              <a:t>It was </a:t>
            </a:r>
            <a:r>
              <a:rPr lang="en-CA" dirty="0" smtClean="0"/>
              <a:t>necessary </a:t>
            </a:r>
            <a:r>
              <a:rPr lang="en-CA" dirty="0" smtClean="0"/>
              <a:t>in order to condemn sin, “in the flesh.”</a:t>
            </a:r>
          </a:p>
          <a:p>
            <a:r>
              <a:rPr lang="en-CA" dirty="0" smtClean="0"/>
              <a:t>It was </a:t>
            </a:r>
            <a:r>
              <a:rPr lang="en-CA" dirty="0" smtClean="0"/>
              <a:t>crucial </a:t>
            </a:r>
            <a:r>
              <a:rPr lang="en-CA" dirty="0" smtClean="0"/>
              <a:t>for him to experience this in order to be </a:t>
            </a:r>
            <a:r>
              <a:rPr lang="en-CA" dirty="0" smtClean="0"/>
              <a:t>the great </a:t>
            </a:r>
            <a:r>
              <a:rPr lang="en-CA" dirty="0" smtClean="0"/>
              <a:t>High Priest and Mediator.</a:t>
            </a:r>
          </a:p>
          <a:p>
            <a:endParaRPr lang="en-CA" dirty="0"/>
          </a:p>
        </p:txBody>
      </p:sp>
      <p:sp>
        <p:nvSpPr>
          <p:cNvPr id="7" name="Down Arrow 6"/>
          <p:cNvSpPr/>
          <p:nvPr/>
        </p:nvSpPr>
        <p:spPr>
          <a:xfrm rot="16200000">
            <a:off x="4739336" y="5531599"/>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96653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Behold the Lamb of God</a:t>
            </a:r>
            <a:endParaRPr lang="en-CA" sz="3600" b="1" dirty="0"/>
          </a:p>
        </p:txBody>
      </p:sp>
      <p:sp>
        <p:nvSpPr>
          <p:cNvPr id="3" name="Content Placeholder 2"/>
          <p:cNvSpPr>
            <a:spLocks noGrp="1"/>
          </p:cNvSpPr>
          <p:nvPr>
            <p:ph sz="half" idx="1"/>
          </p:nvPr>
        </p:nvSpPr>
        <p:spPr>
          <a:xfrm>
            <a:off x="457200" y="1600200"/>
            <a:ext cx="4038600" cy="4853136"/>
          </a:xfrm>
          <a:solidFill>
            <a:schemeClr val="accent4">
              <a:lumMod val="40000"/>
              <a:lumOff val="60000"/>
            </a:schemeClr>
          </a:solidFill>
        </p:spPr>
        <p:txBody>
          <a:bodyPr>
            <a:normAutofit fontScale="85000" lnSpcReduction="20000"/>
          </a:bodyPr>
          <a:lstStyle/>
          <a:p>
            <a:pPr marL="0" indent="0">
              <a:buNone/>
            </a:pPr>
            <a:endParaRPr lang="en-CA" sz="1200" b="1" dirty="0" smtClean="0"/>
          </a:p>
          <a:p>
            <a:pPr marL="0" indent="0">
              <a:buNone/>
            </a:pPr>
            <a:r>
              <a:rPr lang="en-CA" b="1" dirty="0" smtClean="0"/>
              <a:t>John </a:t>
            </a:r>
            <a:r>
              <a:rPr lang="en-CA" b="1" dirty="0"/>
              <a:t>1:34-37</a:t>
            </a:r>
          </a:p>
          <a:p>
            <a:r>
              <a:rPr lang="en-CA" dirty="0"/>
              <a:t>34  And I saw, and bare record that this is </a:t>
            </a:r>
            <a:r>
              <a:rPr lang="en-CA" b="1" dirty="0"/>
              <a:t>the Son of God.</a:t>
            </a:r>
          </a:p>
          <a:p>
            <a:r>
              <a:rPr lang="en-CA" dirty="0"/>
              <a:t>35  Again the next day after John stood, and two of his disciples;</a:t>
            </a:r>
          </a:p>
          <a:p>
            <a:r>
              <a:rPr lang="en-CA" dirty="0"/>
              <a:t>36  And looking upon Jesus as he walked, he </a:t>
            </a:r>
            <a:r>
              <a:rPr lang="en-CA" dirty="0" err="1"/>
              <a:t>saith</a:t>
            </a:r>
            <a:r>
              <a:rPr lang="en-CA" dirty="0"/>
              <a:t>, </a:t>
            </a:r>
            <a:r>
              <a:rPr lang="en-CA" b="1" dirty="0"/>
              <a:t>Behold the Lamb of God!</a:t>
            </a:r>
          </a:p>
          <a:p>
            <a:r>
              <a:rPr lang="en-CA" dirty="0"/>
              <a:t>37  And the two disciples heard him speak, and they followed Jesus.</a:t>
            </a:r>
          </a:p>
          <a:p>
            <a:endParaRPr lang="en-CA" dirty="0"/>
          </a:p>
          <a:p>
            <a:endParaRPr lang="en-CA" dirty="0"/>
          </a:p>
          <a:p>
            <a:endParaRPr lang="en-CA" dirty="0"/>
          </a:p>
          <a:p>
            <a:endParaRPr lang="en-CA" dirty="0"/>
          </a:p>
          <a:p>
            <a:endParaRPr lang="en-CA" dirty="0"/>
          </a:p>
          <a:p>
            <a:endParaRPr lang="en-CA" dirty="0"/>
          </a:p>
        </p:txBody>
      </p:sp>
      <p:sp>
        <p:nvSpPr>
          <p:cNvPr id="4" name="Content Placeholder 3"/>
          <p:cNvSpPr>
            <a:spLocks noGrp="1"/>
          </p:cNvSpPr>
          <p:nvPr>
            <p:ph sz="half" idx="2"/>
          </p:nvPr>
        </p:nvSpPr>
        <p:spPr/>
        <p:txBody>
          <a:bodyPr>
            <a:normAutofit fontScale="85000" lnSpcReduction="20000"/>
          </a:bodyPr>
          <a:lstStyle/>
          <a:p>
            <a:endParaRPr lang="en-CA" dirty="0" smtClean="0"/>
          </a:p>
          <a:p>
            <a:r>
              <a:rPr lang="en-CA" dirty="0" smtClean="0"/>
              <a:t>This was the way in which every valley was to be exalted, every mountain and hill made low, etc.</a:t>
            </a:r>
          </a:p>
          <a:p>
            <a:endParaRPr lang="en-CA" dirty="0"/>
          </a:p>
        </p:txBody>
      </p:sp>
      <p:sp>
        <p:nvSpPr>
          <p:cNvPr id="5" name="4-Point Star 4"/>
          <p:cNvSpPr/>
          <p:nvPr/>
        </p:nvSpPr>
        <p:spPr>
          <a:xfrm>
            <a:off x="4716016" y="3140968"/>
            <a:ext cx="144016" cy="216024"/>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642818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Autofit/>
          </a:bodyPr>
          <a:lstStyle/>
          <a:p>
            <a:r>
              <a:rPr lang="en-CA" sz="3600" b="1" dirty="0" smtClean="0"/>
              <a:t/>
            </a:r>
            <a:br>
              <a:rPr lang="en-CA" sz="3600" b="1" dirty="0" smtClean="0"/>
            </a:br>
            <a:r>
              <a:rPr lang="en-CA" sz="3600" b="1" dirty="0" smtClean="0"/>
              <a:t>“That they may be one” </a:t>
            </a:r>
            <a:br>
              <a:rPr lang="en-CA" sz="3600" b="1" dirty="0" smtClean="0"/>
            </a:br>
            <a:endParaRPr lang="en-CA" sz="3600" b="1" dirty="0"/>
          </a:p>
        </p:txBody>
      </p:sp>
      <p:sp>
        <p:nvSpPr>
          <p:cNvPr id="5" name="Content Placeholder 4"/>
          <p:cNvSpPr>
            <a:spLocks noGrp="1"/>
          </p:cNvSpPr>
          <p:nvPr>
            <p:ph sz="half" idx="1"/>
          </p:nvPr>
        </p:nvSpPr>
        <p:spPr>
          <a:xfrm>
            <a:off x="457200" y="1600200"/>
            <a:ext cx="4038600" cy="4421088"/>
          </a:xfrm>
          <a:solidFill>
            <a:schemeClr val="bg1">
              <a:lumMod val="85000"/>
            </a:schemeClr>
          </a:solidFill>
        </p:spPr>
        <p:txBody>
          <a:bodyPr>
            <a:normAutofit fontScale="70000" lnSpcReduction="20000"/>
          </a:bodyPr>
          <a:lstStyle/>
          <a:p>
            <a:pPr marL="0" indent="0">
              <a:buNone/>
            </a:pPr>
            <a:endParaRPr lang="en-CA" sz="1100" b="1" dirty="0" smtClean="0"/>
          </a:p>
          <a:p>
            <a:pPr marL="0" indent="0">
              <a:buNone/>
            </a:pPr>
            <a:r>
              <a:rPr lang="en-CA" b="1" dirty="0" smtClean="0"/>
              <a:t>John </a:t>
            </a:r>
            <a:r>
              <a:rPr lang="en-CA" b="1" dirty="0"/>
              <a:t>17:21-23</a:t>
            </a:r>
          </a:p>
          <a:p>
            <a:r>
              <a:rPr lang="en-CA" dirty="0"/>
              <a:t>21  That they all may be one; as thou, Father, art in me, and I in thee, that they also may be one in us: that the world may believe that thou hast sent me.</a:t>
            </a:r>
          </a:p>
          <a:p>
            <a:r>
              <a:rPr lang="en-CA" dirty="0"/>
              <a:t>22  And the glory which thou </a:t>
            </a:r>
            <a:r>
              <a:rPr lang="en-CA" dirty="0" err="1"/>
              <a:t>gavest</a:t>
            </a:r>
            <a:r>
              <a:rPr lang="en-CA" dirty="0"/>
              <a:t> me I have given them; </a:t>
            </a:r>
            <a:r>
              <a:rPr lang="en-CA" b="1" dirty="0"/>
              <a:t>that they may be one, even as we are one:</a:t>
            </a:r>
          </a:p>
          <a:p>
            <a:r>
              <a:rPr lang="en-CA" dirty="0"/>
              <a:t>23  I in them, and thou in me, that they may be made perfect in one; and that the world may know that thou hast sent me, and hast loved them, as thou hast loved me.</a:t>
            </a:r>
          </a:p>
          <a:p>
            <a:endParaRPr lang="en-CA" dirty="0"/>
          </a:p>
          <a:p>
            <a:endParaRPr lang="en-CA" dirty="0"/>
          </a:p>
          <a:p>
            <a:endParaRPr lang="en-CA" dirty="0"/>
          </a:p>
          <a:p>
            <a:endParaRPr lang="en-CA" dirty="0"/>
          </a:p>
          <a:p>
            <a:endParaRPr lang="en-CA" dirty="0"/>
          </a:p>
        </p:txBody>
      </p:sp>
      <p:sp>
        <p:nvSpPr>
          <p:cNvPr id="6" name="Content Placeholder 5"/>
          <p:cNvSpPr>
            <a:spLocks noGrp="1"/>
          </p:cNvSpPr>
          <p:nvPr>
            <p:ph sz="half" idx="2"/>
          </p:nvPr>
        </p:nvSpPr>
        <p:spPr/>
        <p:txBody>
          <a:bodyPr>
            <a:normAutofit fontScale="70000" lnSpcReduction="20000"/>
          </a:bodyPr>
          <a:lstStyle/>
          <a:p>
            <a:endParaRPr lang="en-CA" dirty="0" smtClean="0"/>
          </a:p>
          <a:p>
            <a:r>
              <a:rPr lang="en-CA" dirty="0" smtClean="0"/>
              <a:t>God’s plan in putting the concept of “following” in place was to produce a “oneness” of spirit in all so inclined to follow.</a:t>
            </a:r>
          </a:p>
          <a:p>
            <a:r>
              <a:rPr lang="en-CA" dirty="0" smtClean="0"/>
              <a:t>That “oneness” requires us to be of the same mind as the Father and the Son. </a:t>
            </a:r>
            <a:endParaRPr lang="en-CA" dirty="0"/>
          </a:p>
        </p:txBody>
      </p:sp>
      <p:sp>
        <p:nvSpPr>
          <p:cNvPr id="7" name="Down Arrow 6"/>
          <p:cNvSpPr/>
          <p:nvPr/>
        </p:nvSpPr>
        <p:spPr>
          <a:xfrm rot="16200000">
            <a:off x="4739336" y="3944979"/>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9472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996952"/>
            <a:ext cx="8229600" cy="1143000"/>
          </a:xfrm>
          <a:noFill/>
        </p:spPr>
        <p:txBody>
          <a:bodyPr>
            <a:normAutofit fontScale="90000"/>
          </a:bodyPr>
          <a:lstStyle/>
          <a:p>
            <a:r>
              <a:rPr lang="en-CA" sz="4000" b="1" dirty="0" smtClean="0">
                <a:solidFill>
                  <a:schemeClr val="bg1"/>
                </a:solidFill>
                <a:effectLst>
                  <a:outerShdw blurRad="38100" dist="38100" dir="2700000" algn="tl">
                    <a:srgbClr val="000000">
                      <a:alpha val="43137"/>
                    </a:srgbClr>
                  </a:outerShdw>
                </a:effectLst>
              </a:rPr>
              <a:t>“Follow Me”</a:t>
            </a:r>
            <a:br>
              <a:rPr lang="en-CA" sz="4000" b="1" dirty="0" smtClean="0">
                <a:solidFill>
                  <a:schemeClr val="bg1"/>
                </a:solidFill>
                <a:effectLst>
                  <a:outerShdw blurRad="38100" dist="38100" dir="2700000" algn="tl">
                    <a:srgbClr val="000000">
                      <a:alpha val="43137"/>
                    </a:srgbClr>
                  </a:outerShdw>
                </a:effectLst>
              </a:rPr>
            </a:br>
            <a:r>
              <a:rPr lang="en-CA" sz="4000" b="1" dirty="0" smtClean="0">
                <a:solidFill>
                  <a:schemeClr val="bg1"/>
                </a:solidFill>
                <a:effectLst>
                  <a:outerShdw blurRad="38100" dist="38100" dir="2700000" algn="tl">
                    <a:srgbClr val="000000">
                      <a:alpha val="43137"/>
                    </a:srgbClr>
                  </a:outerShdw>
                </a:effectLst>
              </a:rPr>
              <a:t/>
            </a:r>
            <a:br>
              <a:rPr lang="en-CA" sz="4000" b="1" dirty="0" smtClean="0">
                <a:solidFill>
                  <a:schemeClr val="bg1"/>
                </a:solidFill>
                <a:effectLst>
                  <a:outerShdw blurRad="38100" dist="38100" dir="2700000" algn="tl">
                    <a:srgbClr val="000000">
                      <a:alpha val="43137"/>
                    </a:srgbClr>
                  </a:outerShdw>
                </a:effectLst>
              </a:rPr>
            </a:br>
            <a:r>
              <a:rPr lang="en-CA" sz="4000" b="1" dirty="0" smtClean="0">
                <a:solidFill>
                  <a:schemeClr val="bg1"/>
                </a:solidFill>
                <a:effectLst>
                  <a:outerShdw blurRad="38100" dist="38100" dir="2700000" algn="tl">
                    <a:srgbClr val="000000">
                      <a:alpha val="43137"/>
                    </a:srgbClr>
                  </a:outerShdw>
                </a:effectLst>
              </a:rPr>
              <a:t/>
            </a:r>
            <a:br>
              <a:rPr lang="en-CA" sz="4000" b="1" dirty="0" smtClean="0">
                <a:solidFill>
                  <a:schemeClr val="bg1"/>
                </a:solidFill>
                <a:effectLst>
                  <a:outerShdw blurRad="38100" dist="38100" dir="2700000" algn="tl">
                    <a:srgbClr val="000000">
                      <a:alpha val="43137"/>
                    </a:srgbClr>
                  </a:outerShdw>
                </a:effectLst>
              </a:rPr>
            </a:br>
            <a:r>
              <a:rPr lang="en-CA" sz="4000" b="1" dirty="0">
                <a:solidFill>
                  <a:schemeClr val="bg1"/>
                </a:solidFill>
                <a:effectLst>
                  <a:outerShdw blurRad="38100" dist="38100" dir="2700000" algn="tl">
                    <a:srgbClr val="000000">
                      <a:alpha val="43137"/>
                    </a:srgbClr>
                  </a:outerShdw>
                </a:effectLst>
              </a:rPr>
              <a:t/>
            </a:r>
            <a:br>
              <a:rPr lang="en-CA" sz="4000" b="1" dirty="0">
                <a:solidFill>
                  <a:schemeClr val="bg1"/>
                </a:solidFill>
                <a:effectLst>
                  <a:outerShdw blurRad="38100" dist="38100" dir="2700000" algn="tl">
                    <a:srgbClr val="000000">
                      <a:alpha val="43137"/>
                    </a:srgbClr>
                  </a:outerShdw>
                </a:effectLst>
              </a:rPr>
            </a:br>
            <a:r>
              <a:rPr lang="en-CA" sz="4000" b="1" dirty="0" smtClean="0">
                <a:solidFill>
                  <a:schemeClr val="bg1"/>
                </a:solidFill>
                <a:effectLst>
                  <a:outerShdw blurRad="38100" dist="38100" dir="2700000" algn="tl">
                    <a:srgbClr val="000000">
                      <a:alpha val="43137"/>
                    </a:srgbClr>
                  </a:outerShdw>
                </a:effectLst>
              </a:rPr>
              <a:t/>
            </a:r>
            <a:br>
              <a:rPr lang="en-CA" sz="4000" b="1" dirty="0" smtClean="0">
                <a:solidFill>
                  <a:schemeClr val="bg1"/>
                </a:solidFill>
                <a:effectLst>
                  <a:outerShdw blurRad="38100" dist="38100" dir="2700000" algn="tl">
                    <a:srgbClr val="000000">
                      <a:alpha val="43137"/>
                    </a:srgbClr>
                  </a:outerShdw>
                </a:effectLst>
              </a:rPr>
            </a:br>
            <a:r>
              <a:rPr lang="en-CA" sz="4000" b="1" dirty="0">
                <a:solidFill>
                  <a:schemeClr val="bg1"/>
                </a:solidFill>
                <a:effectLst>
                  <a:outerShdw blurRad="38100" dist="38100" dir="2700000" algn="tl">
                    <a:srgbClr val="000000">
                      <a:alpha val="43137"/>
                    </a:srgbClr>
                  </a:outerShdw>
                </a:effectLst>
              </a:rPr>
              <a:t/>
            </a:r>
            <a:br>
              <a:rPr lang="en-CA" sz="4000" b="1" dirty="0">
                <a:solidFill>
                  <a:schemeClr val="bg1"/>
                </a:solidFill>
                <a:effectLst>
                  <a:outerShdw blurRad="38100" dist="38100" dir="2700000" algn="tl">
                    <a:srgbClr val="000000">
                      <a:alpha val="43137"/>
                    </a:srgbClr>
                  </a:outerShdw>
                </a:effectLst>
              </a:rPr>
            </a:br>
            <a:r>
              <a:rPr lang="en-CA" sz="4000" b="1" dirty="0" smtClean="0">
                <a:solidFill>
                  <a:schemeClr val="bg1"/>
                </a:solidFill>
                <a:effectLst>
                  <a:outerShdw blurRad="38100" dist="38100" dir="2700000" algn="tl">
                    <a:srgbClr val="000000">
                      <a:alpha val="43137"/>
                    </a:srgbClr>
                  </a:outerShdw>
                </a:effectLst>
              </a:rPr>
              <a:t/>
            </a:r>
            <a:br>
              <a:rPr lang="en-CA" sz="4000" b="1" dirty="0" smtClean="0">
                <a:solidFill>
                  <a:schemeClr val="bg1"/>
                </a:solidFill>
                <a:effectLst>
                  <a:outerShdw blurRad="38100" dist="38100" dir="2700000" algn="tl">
                    <a:srgbClr val="000000">
                      <a:alpha val="43137"/>
                    </a:srgbClr>
                  </a:outerShdw>
                </a:effectLst>
              </a:rPr>
            </a:br>
            <a:r>
              <a:rPr lang="en-CA" sz="4000" b="1" dirty="0" smtClean="0">
                <a:solidFill>
                  <a:schemeClr val="bg1"/>
                </a:solidFill>
                <a:effectLst>
                  <a:outerShdw blurRad="38100" dist="38100" dir="2700000" algn="tl">
                    <a:srgbClr val="000000">
                      <a:alpha val="43137"/>
                    </a:srgbClr>
                  </a:outerShdw>
                </a:effectLst>
              </a:rPr>
              <a:t/>
            </a:r>
            <a:br>
              <a:rPr lang="en-CA" sz="4000" b="1" dirty="0" smtClean="0">
                <a:solidFill>
                  <a:schemeClr val="bg1"/>
                </a:solidFill>
                <a:effectLst>
                  <a:outerShdw blurRad="38100" dist="38100" dir="2700000" algn="tl">
                    <a:srgbClr val="000000">
                      <a:alpha val="43137"/>
                    </a:srgbClr>
                  </a:outerShdw>
                </a:effectLst>
              </a:rPr>
            </a:b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946292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t>“Cometh unto me”</a:t>
            </a:r>
            <a:endParaRPr lang="en-CA" sz="3600" b="1" dirty="0"/>
          </a:p>
        </p:txBody>
      </p:sp>
      <p:sp>
        <p:nvSpPr>
          <p:cNvPr id="5" name="Content Placeholder 4"/>
          <p:cNvSpPr>
            <a:spLocks noGrp="1"/>
          </p:cNvSpPr>
          <p:nvPr>
            <p:ph sz="half" idx="1"/>
          </p:nvPr>
        </p:nvSpPr>
        <p:spPr>
          <a:xfrm>
            <a:off x="457200" y="1600200"/>
            <a:ext cx="4038600" cy="4781128"/>
          </a:xfrm>
          <a:solidFill>
            <a:schemeClr val="accent1">
              <a:lumMod val="40000"/>
              <a:lumOff val="60000"/>
            </a:schemeClr>
          </a:solidFill>
        </p:spPr>
        <p:txBody>
          <a:bodyPr>
            <a:normAutofit fontScale="85000" lnSpcReduction="20000"/>
          </a:bodyPr>
          <a:lstStyle/>
          <a:p>
            <a:pPr marL="0" indent="0">
              <a:buNone/>
            </a:pPr>
            <a:endParaRPr lang="en-CA" sz="1400" b="1" dirty="0" smtClean="0"/>
          </a:p>
          <a:p>
            <a:pPr marL="0" indent="0">
              <a:buNone/>
            </a:pPr>
            <a:r>
              <a:rPr lang="en-CA" b="1" dirty="0" smtClean="0"/>
              <a:t>John </a:t>
            </a:r>
            <a:r>
              <a:rPr lang="en-CA" b="1" dirty="0"/>
              <a:t>6:44-45</a:t>
            </a:r>
          </a:p>
          <a:p>
            <a:r>
              <a:rPr lang="en-CA" dirty="0"/>
              <a:t>44  No man can come to me, </a:t>
            </a:r>
            <a:r>
              <a:rPr lang="en-CA" b="1" dirty="0"/>
              <a:t>except the Father which hath sent me draw him: </a:t>
            </a:r>
            <a:r>
              <a:rPr lang="en-CA" dirty="0"/>
              <a:t>and I will raise him up at the last day.</a:t>
            </a:r>
          </a:p>
          <a:p>
            <a:r>
              <a:rPr lang="en-CA" dirty="0"/>
              <a:t>45  It is written in the prophets, And they shall be all taught of God. Every man therefore that hath heard, and </a:t>
            </a:r>
            <a:r>
              <a:rPr lang="en-CA" b="1" dirty="0"/>
              <a:t>hath learned of the Father, cometh unto me.</a:t>
            </a:r>
          </a:p>
          <a:p>
            <a:endParaRPr lang="en-CA" dirty="0"/>
          </a:p>
          <a:p>
            <a:endParaRPr lang="en-CA" dirty="0"/>
          </a:p>
          <a:p>
            <a:endParaRPr lang="en-CA" dirty="0"/>
          </a:p>
        </p:txBody>
      </p:sp>
      <p:sp>
        <p:nvSpPr>
          <p:cNvPr id="6" name="Content Placeholder 5"/>
          <p:cNvSpPr>
            <a:spLocks noGrp="1"/>
          </p:cNvSpPr>
          <p:nvPr>
            <p:ph sz="half" idx="2"/>
          </p:nvPr>
        </p:nvSpPr>
        <p:spPr/>
        <p:txBody>
          <a:bodyPr>
            <a:normAutofit fontScale="85000" lnSpcReduction="20000"/>
          </a:bodyPr>
          <a:lstStyle/>
          <a:p>
            <a:endParaRPr lang="en-CA" dirty="0" smtClean="0"/>
          </a:p>
          <a:p>
            <a:r>
              <a:rPr lang="en-CA" dirty="0" smtClean="0"/>
              <a:t>Coming to Jesus without first having “learned of the Father” </a:t>
            </a:r>
            <a:r>
              <a:rPr lang="en-CA" dirty="0" smtClean="0"/>
              <a:t>will be </a:t>
            </a:r>
            <a:r>
              <a:rPr lang="en-CA" dirty="0" smtClean="0"/>
              <a:t>fruitless.</a:t>
            </a:r>
            <a:endParaRPr lang="en-CA" dirty="0"/>
          </a:p>
        </p:txBody>
      </p:sp>
      <p:sp>
        <p:nvSpPr>
          <p:cNvPr id="7" name="Down Arrow 6"/>
          <p:cNvSpPr/>
          <p:nvPr/>
        </p:nvSpPr>
        <p:spPr>
          <a:xfrm rot="16200000">
            <a:off x="4739336" y="3155335"/>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981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t>“With the same mind”</a:t>
            </a:r>
            <a:endParaRPr lang="en-CA" sz="3600" b="1" dirty="0"/>
          </a:p>
        </p:txBody>
      </p:sp>
      <p:sp>
        <p:nvSpPr>
          <p:cNvPr id="5" name="Content Placeholder 4"/>
          <p:cNvSpPr>
            <a:spLocks noGrp="1"/>
          </p:cNvSpPr>
          <p:nvPr>
            <p:ph sz="half" idx="1"/>
          </p:nvPr>
        </p:nvSpPr>
        <p:spPr>
          <a:xfrm>
            <a:off x="457200" y="1600200"/>
            <a:ext cx="4038600" cy="4133056"/>
          </a:xfrm>
          <a:solidFill>
            <a:schemeClr val="accent1">
              <a:lumMod val="40000"/>
              <a:lumOff val="60000"/>
            </a:schemeClr>
          </a:solidFill>
        </p:spPr>
        <p:txBody>
          <a:bodyPr>
            <a:noAutofit/>
          </a:bodyPr>
          <a:lstStyle/>
          <a:p>
            <a:pPr marL="0" indent="0">
              <a:buNone/>
            </a:pPr>
            <a:endParaRPr lang="en-CA" sz="400" b="1" dirty="0" smtClean="0"/>
          </a:p>
          <a:p>
            <a:pPr marL="0" indent="0">
              <a:buNone/>
            </a:pPr>
            <a:r>
              <a:rPr lang="en-CA" sz="2000" b="1" dirty="0" smtClean="0"/>
              <a:t>1 </a:t>
            </a:r>
            <a:r>
              <a:rPr lang="en-CA" sz="2000" b="1" dirty="0"/>
              <a:t>Peter 4:1-2</a:t>
            </a:r>
          </a:p>
          <a:p>
            <a:r>
              <a:rPr lang="en-CA" sz="2000" dirty="0"/>
              <a:t>1  Forasmuch then as Christ hath suffered for us in the flesh, </a:t>
            </a:r>
            <a:r>
              <a:rPr lang="en-CA" sz="2000" b="1" dirty="0"/>
              <a:t>arm yourselves likewise with the same mind: </a:t>
            </a:r>
            <a:r>
              <a:rPr lang="en-CA" sz="2000" dirty="0"/>
              <a:t>for he that hath suffered in the flesh hath ceased from sin;</a:t>
            </a:r>
          </a:p>
          <a:p>
            <a:r>
              <a:rPr lang="en-CA" sz="2000" dirty="0"/>
              <a:t>2  That he no longer should live the rest of his time in the flesh to the lusts of men, but to the will of God.</a:t>
            </a:r>
          </a:p>
          <a:p>
            <a:endParaRPr lang="en-CA" sz="2000" dirty="0"/>
          </a:p>
          <a:p>
            <a:endParaRPr lang="en-CA" sz="2000" dirty="0"/>
          </a:p>
          <a:p>
            <a:endParaRPr lang="en-CA" sz="2000" dirty="0"/>
          </a:p>
        </p:txBody>
      </p:sp>
      <p:sp>
        <p:nvSpPr>
          <p:cNvPr id="6" name="Content Placeholder 5"/>
          <p:cNvSpPr>
            <a:spLocks noGrp="1"/>
          </p:cNvSpPr>
          <p:nvPr>
            <p:ph sz="half" idx="2"/>
          </p:nvPr>
        </p:nvSpPr>
        <p:spPr/>
        <p:txBody>
          <a:bodyPr>
            <a:normAutofit/>
          </a:bodyPr>
          <a:lstStyle/>
          <a:p>
            <a:endParaRPr lang="en-CA" sz="2000" b="1" dirty="0" smtClean="0">
              <a:solidFill>
                <a:srgbClr val="FF0000"/>
              </a:solidFill>
            </a:endParaRPr>
          </a:p>
          <a:p>
            <a:r>
              <a:rPr lang="en-CA" sz="2000" b="1" dirty="0" smtClean="0">
                <a:solidFill>
                  <a:srgbClr val="FF0000"/>
                </a:solidFill>
              </a:rPr>
              <a:t>Arm</a:t>
            </a:r>
            <a:r>
              <a:rPr lang="en-CA" sz="2000" dirty="0" smtClean="0">
                <a:solidFill>
                  <a:srgbClr val="FF0000"/>
                </a:solidFill>
              </a:rPr>
              <a:t> G3695 </a:t>
            </a:r>
            <a:r>
              <a:rPr lang="en-CA" sz="2000" i="1" dirty="0" smtClean="0">
                <a:solidFill>
                  <a:srgbClr val="FF0000"/>
                </a:solidFill>
              </a:rPr>
              <a:t>hop-lid</a:t>
            </a:r>
            <a:r>
              <a:rPr lang="en-CA" sz="2000" i="1" dirty="0">
                <a:solidFill>
                  <a:srgbClr val="FF0000"/>
                </a:solidFill>
              </a:rPr>
              <a:t>'-</a:t>
            </a:r>
            <a:r>
              <a:rPr lang="en-CA" sz="2000" i="1" dirty="0" err="1">
                <a:solidFill>
                  <a:srgbClr val="FF0000"/>
                </a:solidFill>
              </a:rPr>
              <a:t>zo</a:t>
            </a:r>
            <a:endParaRPr lang="en-CA" sz="2000" dirty="0">
              <a:solidFill>
                <a:srgbClr val="FF0000"/>
              </a:solidFill>
            </a:endParaRPr>
          </a:p>
          <a:p>
            <a:r>
              <a:rPr lang="en-CA" sz="2000" dirty="0">
                <a:solidFill>
                  <a:srgbClr val="FF0000"/>
                </a:solidFill>
              </a:rPr>
              <a:t>From G3696; to </a:t>
            </a:r>
            <a:r>
              <a:rPr lang="en-CA" sz="2000" i="1" dirty="0">
                <a:solidFill>
                  <a:srgbClr val="FF0000"/>
                </a:solidFill>
              </a:rPr>
              <a:t>equip</a:t>
            </a:r>
            <a:r>
              <a:rPr lang="en-CA" sz="2000" dirty="0">
                <a:solidFill>
                  <a:srgbClr val="FF0000"/>
                </a:solidFill>
              </a:rPr>
              <a:t> (with weapons [middle voice and </a:t>
            </a:r>
            <a:r>
              <a:rPr lang="en-CA" sz="2000" dirty="0" smtClean="0">
                <a:solidFill>
                  <a:srgbClr val="FF0000"/>
                </a:solidFill>
              </a:rPr>
              <a:t>figuratively</a:t>
            </a:r>
            <a:r>
              <a:rPr lang="en-CA" sz="2000" dirty="0">
                <a:solidFill>
                  <a:srgbClr val="FF0000"/>
                </a:solidFill>
              </a:rPr>
              <a:t>]): - arm self</a:t>
            </a:r>
            <a:r>
              <a:rPr lang="en-CA" sz="2000" dirty="0" smtClean="0">
                <a:solidFill>
                  <a:srgbClr val="FF0000"/>
                </a:solidFill>
              </a:rPr>
              <a:t>.</a:t>
            </a:r>
          </a:p>
          <a:p>
            <a:endParaRPr lang="en-CA" sz="1050" dirty="0">
              <a:solidFill>
                <a:srgbClr val="FF0000"/>
              </a:solidFill>
            </a:endParaRPr>
          </a:p>
          <a:p>
            <a:r>
              <a:rPr lang="en-CA" sz="2000" dirty="0" smtClean="0"/>
              <a:t>This is an important part of following the Lord: we need to desire to have the same attitude and mind set towards our mission in life</a:t>
            </a:r>
            <a:r>
              <a:rPr lang="en-CA" sz="2000" dirty="0" smtClean="0"/>
              <a:t>.</a:t>
            </a:r>
          </a:p>
          <a:p>
            <a:r>
              <a:rPr lang="en-CA" sz="2000" dirty="0" smtClean="0"/>
              <a:t>It is no wonder that He said we must “eat his flesh” and “drink his blood”.</a:t>
            </a:r>
            <a:endParaRPr lang="en-CA" sz="2000" dirty="0"/>
          </a:p>
        </p:txBody>
      </p:sp>
      <p:sp>
        <p:nvSpPr>
          <p:cNvPr id="7" name="Down Arrow 6"/>
          <p:cNvSpPr/>
          <p:nvPr/>
        </p:nvSpPr>
        <p:spPr>
          <a:xfrm rot="16200000">
            <a:off x="4739336" y="6035655"/>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67677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t>“Let this mind be in you”</a:t>
            </a:r>
            <a:endParaRPr lang="en-CA" sz="3600" b="1" dirty="0"/>
          </a:p>
        </p:txBody>
      </p:sp>
      <p:sp>
        <p:nvSpPr>
          <p:cNvPr id="5" name="Content Placeholder 4"/>
          <p:cNvSpPr>
            <a:spLocks noGrp="1"/>
          </p:cNvSpPr>
          <p:nvPr>
            <p:ph sz="half" idx="1"/>
          </p:nvPr>
        </p:nvSpPr>
        <p:spPr>
          <a:xfrm>
            <a:off x="457200" y="1600200"/>
            <a:ext cx="4038600" cy="4565104"/>
          </a:xfrm>
          <a:solidFill>
            <a:schemeClr val="accent1">
              <a:lumMod val="40000"/>
              <a:lumOff val="60000"/>
            </a:schemeClr>
          </a:solidFill>
        </p:spPr>
        <p:txBody>
          <a:bodyPr>
            <a:normAutofit fontScale="70000" lnSpcReduction="20000"/>
          </a:bodyPr>
          <a:lstStyle/>
          <a:p>
            <a:pPr marL="0" indent="0">
              <a:buNone/>
            </a:pPr>
            <a:endParaRPr lang="en-CA" sz="1300" b="1" dirty="0" smtClean="0"/>
          </a:p>
          <a:p>
            <a:pPr marL="0" indent="0">
              <a:buNone/>
            </a:pPr>
            <a:r>
              <a:rPr lang="en-CA" b="1" dirty="0" smtClean="0"/>
              <a:t>Philippians </a:t>
            </a:r>
            <a:r>
              <a:rPr lang="en-CA" b="1" dirty="0"/>
              <a:t>2:5-8</a:t>
            </a:r>
          </a:p>
          <a:p>
            <a:r>
              <a:rPr lang="en-CA" dirty="0"/>
              <a:t>5  Let this mind be in you, which was also in Christ Jesus:</a:t>
            </a:r>
          </a:p>
          <a:p>
            <a:r>
              <a:rPr lang="en-CA" dirty="0"/>
              <a:t>6  Who, being in the form of God, thought it not robbery to be equal with God:</a:t>
            </a:r>
          </a:p>
          <a:p>
            <a:r>
              <a:rPr lang="en-CA" dirty="0"/>
              <a:t>7  But made himself of no reputation, and </a:t>
            </a:r>
            <a:r>
              <a:rPr lang="en-CA" b="1" dirty="0"/>
              <a:t>took upon him the form of a servant, </a:t>
            </a:r>
            <a:r>
              <a:rPr lang="en-CA" dirty="0"/>
              <a:t>and was made in the likeness of men:</a:t>
            </a:r>
          </a:p>
          <a:p>
            <a:r>
              <a:rPr lang="en-CA" dirty="0"/>
              <a:t>8  And being found in fashion as a man, he humbled himself, and became obedient unto death, even the death of the cross.</a:t>
            </a:r>
          </a:p>
          <a:p>
            <a:endParaRPr lang="en-CA" dirty="0"/>
          </a:p>
          <a:p>
            <a:endParaRPr lang="en-CA" dirty="0"/>
          </a:p>
          <a:p>
            <a:endParaRPr lang="en-CA" dirty="0"/>
          </a:p>
          <a:p>
            <a:endParaRPr lang="en-CA" dirty="0"/>
          </a:p>
        </p:txBody>
      </p:sp>
      <p:sp>
        <p:nvSpPr>
          <p:cNvPr id="6" name="Content Placeholder 5"/>
          <p:cNvSpPr>
            <a:spLocks noGrp="1"/>
          </p:cNvSpPr>
          <p:nvPr>
            <p:ph sz="half" idx="2"/>
          </p:nvPr>
        </p:nvSpPr>
        <p:spPr/>
        <p:txBody>
          <a:bodyPr>
            <a:normAutofit fontScale="70000" lnSpcReduction="20000"/>
          </a:bodyPr>
          <a:lstStyle/>
          <a:p>
            <a:r>
              <a:rPr lang="en-CA" dirty="0" smtClean="0"/>
              <a:t>Know why this passage is included in “Wrested Scriptures.”</a:t>
            </a:r>
          </a:p>
          <a:p>
            <a:endParaRPr lang="en-CA" sz="1300" dirty="0" smtClean="0"/>
          </a:p>
          <a:p>
            <a:r>
              <a:rPr lang="en-CA" b="1" dirty="0">
                <a:solidFill>
                  <a:srgbClr val="FF0000"/>
                </a:solidFill>
              </a:rPr>
              <a:t>Philippians </a:t>
            </a:r>
            <a:r>
              <a:rPr lang="en-CA" b="1" dirty="0" smtClean="0">
                <a:solidFill>
                  <a:srgbClr val="FF0000"/>
                </a:solidFill>
              </a:rPr>
              <a:t>2:6 ESV</a:t>
            </a:r>
            <a:endParaRPr lang="en-CA" b="1" dirty="0">
              <a:solidFill>
                <a:srgbClr val="FF0000"/>
              </a:solidFill>
            </a:endParaRPr>
          </a:p>
          <a:p>
            <a:r>
              <a:rPr lang="en-CA" dirty="0">
                <a:solidFill>
                  <a:srgbClr val="FF0000"/>
                </a:solidFill>
              </a:rPr>
              <a:t>6  who, though he was in the form of God, did not count equality with God a thing to be grasped,</a:t>
            </a:r>
          </a:p>
          <a:p>
            <a:endParaRPr lang="en-CA" sz="1300" dirty="0"/>
          </a:p>
          <a:p>
            <a:r>
              <a:rPr lang="en-CA" dirty="0" smtClean="0"/>
              <a:t>He was obedient to the point of giving up his life.</a:t>
            </a:r>
          </a:p>
          <a:p>
            <a:r>
              <a:rPr lang="en-CA" dirty="0" smtClean="0"/>
              <a:t>This is the price associated with following him.</a:t>
            </a:r>
            <a:endParaRPr lang="en-CA" dirty="0"/>
          </a:p>
        </p:txBody>
      </p:sp>
      <p:sp>
        <p:nvSpPr>
          <p:cNvPr id="7" name="Down Arrow 6"/>
          <p:cNvSpPr/>
          <p:nvPr/>
        </p:nvSpPr>
        <p:spPr>
          <a:xfrm rot="16200000">
            <a:off x="4739336" y="5169115"/>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775549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79712" y="548680"/>
            <a:ext cx="5122912" cy="1143000"/>
          </a:xfrm>
          <a:solidFill>
            <a:schemeClr val="bg2">
              <a:lumMod val="50000"/>
              <a:alpha val="45000"/>
            </a:schemeClr>
          </a:solidFill>
        </p:spPr>
        <p:txBody>
          <a:bodyPr/>
          <a:lstStyle/>
          <a:p>
            <a:r>
              <a:rPr lang="en-CA" b="1" dirty="0" smtClean="0">
                <a:solidFill>
                  <a:schemeClr val="bg1"/>
                </a:solidFill>
                <a:effectLst>
                  <a:outerShdw blurRad="38100" dist="38100" dir="2700000" algn="tl">
                    <a:srgbClr val="000000">
                      <a:alpha val="43137"/>
                    </a:srgbClr>
                  </a:outerShdw>
                </a:effectLst>
              </a:rPr>
              <a:t>“I am the Vine”</a:t>
            </a: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717986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Jesus is the Vine</a:t>
            </a:r>
            <a:endParaRPr lang="en-CA" sz="3600" b="1" dirty="0"/>
          </a:p>
        </p:txBody>
      </p:sp>
      <p:sp>
        <p:nvSpPr>
          <p:cNvPr id="13" name="Content Placeholder 12"/>
          <p:cNvSpPr>
            <a:spLocks noGrp="1"/>
          </p:cNvSpPr>
          <p:nvPr>
            <p:ph sz="half" idx="1"/>
          </p:nvPr>
        </p:nvSpPr>
        <p:spPr>
          <a:xfrm>
            <a:off x="457200" y="1600201"/>
            <a:ext cx="4038600" cy="4421088"/>
          </a:xfrm>
          <a:solidFill>
            <a:schemeClr val="accent1">
              <a:lumMod val="40000"/>
              <a:lumOff val="60000"/>
            </a:schemeClr>
          </a:solidFill>
        </p:spPr>
        <p:txBody>
          <a:bodyPr>
            <a:noAutofit/>
          </a:bodyPr>
          <a:lstStyle/>
          <a:p>
            <a:pPr marL="0" indent="0">
              <a:buNone/>
            </a:pPr>
            <a:endParaRPr lang="en-CA" sz="800" b="1" dirty="0" smtClean="0"/>
          </a:p>
          <a:p>
            <a:pPr marL="0" indent="0">
              <a:buNone/>
            </a:pPr>
            <a:r>
              <a:rPr lang="en-CA" sz="2400" b="1" dirty="0" smtClean="0"/>
              <a:t>John </a:t>
            </a:r>
            <a:r>
              <a:rPr lang="en-CA" sz="2400" b="1" dirty="0"/>
              <a:t>15:1-2</a:t>
            </a:r>
          </a:p>
          <a:p>
            <a:r>
              <a:rPr lang="en-CA" sz="2400" dirty="0"/>
              <a:t>1  </a:t>
            </a:r>
            <a:r>
              <a:rPr lang="en-CA" sz="2400" b="1" dirty="0"/>
              <a:t>I am the true vine, </a:t>
            </a:r>
            <a:r>
              <a:rPr lang="en-CA" sz="2400" dirty="0"/>
              <a:t>and my Father is the husbandman.</a:t>
            </a:r>
          </a:p>
          <a:p>
            <a:r>
              <a:rPr lang="en-CA" sz="2400" dirty="0"/>
              <a:t>2  Every branch in me that </a:t>
            </a:r>
            <a:r>
              <a:rPr lang="en-CA" sz="2400" dirty="0" err="1"/>
              <a:t>beareth</a:t>
            </a:r>
            <a:r>
              <a:rPr lang="en-CA" sz="2400" dirty="0"/>
              <a:t> not fruit he </a:t>
            </a:r>
            <a:r>
              <a:rPr lang="en-CA" sz="2400" dirty="0" err="1"/>
              <a:t>taketh</a:t>
            </a:r>
            <a:r>
              <a:rPr lang="en-CA" sz="2400" dirty="0"/>
              <a:t> away: and every branch that </a:t>
            </a:r>
            <a:r>
              <a:rPr lang="en-CA" sz="2400" dirty="0" err="1"/>
              <a:t>beareth</a:t>
            </a:r>
            <a:r>
              <a:rPr lang="en-CA" sz="2400" dirty="0"/>
              <a:t> fruit, he </a:t>
            </a:r>
            <a:r>
              <a:rPr lang="en-CA" sz="2400" dirty="0" err="1"/>
              <a:t>purgeth</a:t>
            </a:r>
            <a:r>
              <a:rPr lang="en-CA" sz="2400" dirty="0"/>
              <a:t> it, that it may bring forth more fruit.</a:t>
            </a:r>
          </a:p>
          <a:p>
            <a:endParaRPr lang="en-CA" sz="2400" dirty="0"/>
          </a:p>
          <a:p>
            <a:endParaRPr lang="en-CA" sz="2400" dirty="0"/>
          </a:p>
        </p:txBody>
      </p:sp>
      <p:sp>
        <p:nvSpPr>
          <p:cNvPr id="3" name="Content Placeholder 2"/>
          <p:cNvSpPr>
            <a:spLocks noGrp="1"/>
          </p:cNvSpPr>
          <p:nvPr>
            <p:ph sz="half" idx="2"/>
          </p:nvPr>
        </p:nvSpPr>
        <p:spPr>
          <a:xfrm>
            <a:off x="4648200" y="1600200"/>
            <a:ext cx="4038600" cy="4781128"/>
          </a:xfrm>
        </p:spPr>
        <p:txBody>
          <a:bodyPr>
            <a:noAutofit/>
          </a:bodyPr>
          <a:lstStyle/>
          <a:p>
            <a:endParaRPr lang="en-CA" sz="2400" dirty="0" smtClean="0"/>
          </a:p>
          <a:p>
            <a:r>
              <a:rPr lang="en-CA" sz="2400" dirty="0" smtClean="0"/>
              <a:t>This analogy is helpful in the sense of “following.”</a:t>
            </a:r>
          </a:p>
          <a:p>
            <a:r>
              <a:rPr lang="en-CA" sz="2400" dirty="0" smtClean="0"/>
              <a:t>We could never duplicate the life of Jesus.</a:t>
            </a:r>
          </a:p>
          <a:p>
            <a:r>
              <a:rPr lang="en-CA" sz="2400" dirty="0" smtClean="0"/>
              <a:t>We must be dedicated to the task of producing fruit for the “Husbandman.”</a:t>
            </a:r>
            <a:endParaRPr lang="en-CA" sz="2400" dirty="0"/>
          </a:p>
        </p:txBody>
      </p:sp>
      <p:sp>
        <p:nvSpPr>
          <p:cNvPr id="5" name="Down Arrow 4"/>
          <p:cNvSpPr/>
          <p:nvPr/>
        </p:nvSpPr>
        <p:spPr>
          <a:xfrm rot="16200000">
            <a:off x="4751258" y="4820990"/>
            <a:ext cx="45719"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873052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Jesus is the Word made Flesh</a:t>
            </a:r>
            <a:endParaRPr lang="en-CA" sz="3600" b="1" dirty="0"/>
          </a:p>
        </p:txBody>
      </p:sp>
      <p:sp>
        <p:nvSpPr>
          <p:cNvPr id="13" name="Content Placeholder 12"/>
          <p:cNvSpPr>
            <a:spLocks noGrp="1"/>
          </p:cNvSpPr>
          <p:nvPr>
            <p:ph sz="half" idx="1"/>
          </p:nvPr>
        </p:nvSpPr>
        <p:spPr>
          <a:xfrm>
            <a:off x="461392" y="1744217"/>
            <a:ext cx="4038600" cy="2620887"/>
          </a:xfrm>
          <a:solidFill>
            <a:schemeClr val="accent1">
              <a:lumMod val="40000"/>
              <a:lumOff val="60000"/>
            </a:schemeClr>
          </a:solidFill>
        </p:spPr>
        <p:txBody>
          <a:bodyPr>
            <a:normAutofit fontScale="92500" lnSpcReduction="20000"/>
          </a:bodyPr>
          <a:lstStyle/>
          <a:p>
            <a:pPr marL="0" indent="0">
              <a:buNone/>
            </a:pPr>
            <a:endParaRPr lang="en-CA" sz="1200" b="1" dirty="0" smtClean="0"/>
          </a:p>
          <a:p>
            <a:pPr marL="0" indent="0">
              <a:buNone/>
            </a:pPr>
            <a:r>
              <a:rPr lang="en-CA" sz="2400" b="1" dirty="0" smtClean="0"/>
              <a:t>John </a:t>
            </a:r>
            <a:r>
              <a:rPr lang="en-CA" sz="2400" b="1" dirty="0"/>
              <a:t>1:14</a:t>
            </a:r>
          </a:p>
          <a:p>
            <a:r>
              <a:rPr lang="en-CA" sz="2400" dirty="0"/>
              <a:t>14  </a:t>
            </a:r>
            <a:r>
              <a:rPr lang="en-CA" sz="2400" b="1" dirty="0"/>
              <a:t>And the Word was made flesh</a:t>
            </a:r>
            <a:r>
              <a:rPr lang="en-CA" sz="2400" dirty="0"/>
              <a:t>, and dwelt among us, (and we beheld his glory, the glory as of the only begotten of the Father,) full of grace and truth.</a:t>
            </a:r>
          </a:p>
          <a:p>
            <a:endParaRPr lang="en-CA" sz="2400" dirty="0"/>
          </a:p>
        </p:txBody>
      </p:sp>
      <p:sp>
        <p:nvSpPr>
          <p:cNvPr id="3" name="Content Placeholder 2"/>
          <p:cNvSpPr>
            <a:spLocks noGrp="1"/>
          </p:cNvSpPr>
          <p:nvPr>
            <p:ph sz="half" idx="2"/>
          </p:nvPr>
        </p:nvSpPr>
        <p:spPr/>
        <p:txBody>
          <a:bodyPr>
            <a:normAutofit fontScale="92500" lnSpcReduction="20000"/>
          </a:bodyPr>
          <a:lstStyle/>
          <a:p>
            <a:r>
              <a:rPr lang="en-CA" sz="2400" dirty="0" smtClean="0"/>
              <a:t>Not </a:t>
            </a:r>
            <a:r>
              <a:rPr lang="en-CA" sz="2400" b="1" dirty="0" smtClean="0"/>
              <a:t>“incarnation” </a:t>
            </a:r>
            <a:r>
              <a:rPr lang="en-CA" sz="2400" dirty="0" smtClean="0"/>
              <a:t>as Christendom sees it. </a:t>
            </a:r>
          </a:p>
          <a:p>
            <a:r>
              <a:rPr lang="en-CA" sz="2400" dirty="0" smtClean="0">
                <a:solidFill>
                  <a:srgbClr val="FF0000"/>
                </a:solidFill>
              </a:rPr>
              <a:t>Incarnation: The doctrine that the second person of the trinity assumed human form in the person of Jesus Christ.</a:t>
            </a:r>
          </a:p>
          <a:p>
            <a:r>
              <a:rPr lang="en-CA" sz="2400" dirty="0" smtClean="0">
                <a:solidFill>
                  <a:srgbClr val="FF0000"/>
                </a:solidFill>
              </a:rPr>
              <a:t>“The Incarnation is therefore the mystery of the wonderful union of the divine and human natures in the one person of the Word.”  CC483</a:t>
            </a:r>
          </a:p>
          <a:p>
            <a:r>
              <a:rPr lang="en-CA" sz="2400" dirty="0" smtClean="0"/>
              <a:t>But living by the standard of the Word of God</a:t>
            </a:r>
            <a:endParaRPr lang="en-CA" sz="2400" dirty="0"/>
          </a:p>
        </p:txBody>
      </p:sp>
      <p:sp>
        <p:nvSpPr>
          <p:cNvPr id="5" name="Down Arrow 4"/>
          <p:cNvSpPr/>
          <p:nvPr/>
        </p:nvSpPr>
        <p:spPr>
          <a:xfrm rot="16200000">
            <a:off x="4739336" y="5891639"/>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66218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Jesus is the Light of the World</a:t>
            </a:r>
            <a:endParaRPr lang="en-CA" sz="3600" b="1" dirty="0"/>
          </a:p>
        </p:txBody>
      </p:sp>
      <p:sp>
        <p:nvSpPr>
          <p:cNvPr id="13" name="Content Placeholder 12"/>
          <p:cNvSpPr>
            <a:spLocks noGrp="1"/>
          </p:cNvSpPr>
          <p:nvPr>
            <p:ph sz="half" idx="1"/>
          </p:nvPr>
        </p:nvSpPr>
        <p:spPr>
          <a:xfrm>
            <a:off x="457200" y="1600201"/>
            <a:ext cx="4038600" cy="3484984"/>
          </a:xfrm>
          <a:solidFill>
            <a:schemeClr val="accent1">
              <a:lumMod val="40000"/>
              <a:lumOff val="60000"/>
            </a:schemeClr>
          </a:solidFill>
        </p:spPr>
        <p:txBody>
          <a:bodyPr>
            <a:normAutofit/>
          </a:bodyPr>
          <a:lstStyle/>
          <a:p>
            <a:pPr marL="0" indent="0">
              <a:buNone/>
            </a:pPr>
            <a:endParaRPr lang="en-CA" sz="800" b="1" dirty="0" smtClean="0"/>
          </a:p>
          <a:p>
            <a:pPr marL="0" indent="0">
              <a:buNone/>
            </a:pPr>
            <a:r>
              <a:rPr lang="en-CA" sz="2400" b="1" dirty="0" smtClean="0"/>
              <a:t>John </a:t>
            </a:r>
            <a:r>
              <a:rPr lang="en-CA" sz="2400" b="1" dirty="0"/>
              <a:t>8:12</a:t>
            </a:r>
          </a:p>
          <a:p>
            <a:r>
              <a:rPr lang="en-CA" sz="2400" dirty="0"/>
              <a:t>12  Then </a:t>
            </a:r>
            <a:r>
              <a:rPr lang="en-CA" sz="2400" dirty="0" err="1"/>
              <a:t>spake</a:t>
            </a:r>
            <a:r>
              <a:rPr lang="en-CA" sz="2400" dirty="0"/>
              <a:t> Jesus again unto them, saying, </a:t>
            </a:r>
            <a:r>
              <a:rPr lang="en-CA" sz="2400" b="1" dirty="0"/>
              <a:t>I am the light of the world: </a:t>
            </a:r>
            <a:r>
              <a:rPr lang="en-CA" sz="2400" dirty="0"/>
              <a:t>he that </a:t>
            </a:r>
            <a:r>
              <a:rPr lang="en-CA" sz="2400" dirty="0" err="1"/>
              <a:t>followeth</a:t>
            </a:r>
            <a:r>
              <a:rPr lang="en-CA" sz="2400" dirty="0"/>
              <a:t> me shall not walk in darkness, but shall have the light of life.</a:t>
            </a:r>
          </a:p>
          <a:p>
            <a:endParaRPr lang="en-CA" sz="2400" dirty="0"/>
          </a:p>
          <a:p>
            <a:endParaRPr lang="en-CA" sz="2400" dirty="0"/>
          </a:p>
        </p:txBody>
      </p:sp>
      <p:sp>
        <p:nvSpPr>
          <p:cNvPr id="3" name="Content Placeholder 2"/>
          <p:cNvSpPr>
            <a:spLocks noGrp="1"/>
          </p:cNvSpPr>
          <p:nvPr>
            <p:ph sz="half" idx="2"/>
          </p:nvPr>
        </p:nvSpPr>
        <p:spPr/>
        <p:txBody>
          <a:bodyPr>
            <a:normAutofit/>
          </a:bodyPr>
          <a:lstStyle/>
          <a:p>
            <a:r>
              <a:rPr lang="en-CA" sz="2400" dirty="0" smtClean="0"/>
              <a:t>Jesus is unique in this.</a:t>
            </a:r>
          </a:p>
          <a:p>
            <a:r>
              <a:rPr lang="en-CA" sz="2400" dirty="0" smtClean="0"/>
              <a:t>Not Mohammed.</a:t>
            </a:r>
          </a:p>
          <a:p>
            <a:r>
              <a:rPr lang="en-CA" sz="2400" dirty="0" smtClean="0"/>
              <a:t>Not Joseph Smith.</a:t>
            </a:r>
          </a:p>
          <a:p>
            <a:r>
              <a:rPr lang="en-CA" sz="2400" dirty="0" smtClean="0"/>
              <a:t>Not Darwin.</a:t>
            </a:r>
          </a:p>
          <a:p>
            <a:r>
              <a:rPr lang="en-CA" sz="2400" dirty="0" smtClean="0"/>
              <a:t>Not Einstein.</a:t>
            </a:r>
          </a:p>
          <a:p>
            <a:r>
              <a:rPr lang="en-CA" sz="2400" dirty="0" smtClean="0"/>
              <a:t>Not everyone.</a:t>
            </a:r>
          </a:p>
          <a:p>
            <a:r>
              <a:rPr lang="en-CA" sz="2400" dirty="0" smtClean="0"/>
              <a:t>In this we must take the role of a bigot – there is only ONE “light of the world.”</a:t>
            </a:r>
            <a:endParaRPr lang="en-CA" sz="2400" dirty="0"/>
          </a:p>
        </p:txBody>
      </p:sp>
      <p:sp>
        <p:nvSpPr>
          <p:cNvPr id="5" name="Down Arrow 4"/>
          <p:cNvSpPr/>
          <p:nvPr/>
        </p:nvSpPr>
        <p:spPr>
          <a:xfrm rot="16200000">
            <a:off x="4739336" y="581963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00812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idx="1"/>
          </p:nvPr>
        </p:nvSpPr>
        <p:spPr/>
        <p:txBody>
          <a:bodyPr/>
          <a:lstStyle/>
          <a:p>
            <a:endParaRPr lang="en-CA"/>
          </a:p>
        </p:txBody>
      </p:sp>
    </p:spTree>
    <p:extLst>
      <p:ext uri="{BB962C8B-B14F-4D97-AF65-F5344CB8AC3E}">
        <p14:creationId xmlns:p14="http://schemas.microsoft.com/office/powerpoint/2010/main" val="12063939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CA" sz="3600" b="1" dirty="0" smtClean="0"/>
              <a:t>Him that sent me</a:t>
            </a:r>
            <a:endParaRPr lang="en-CA" sz="3600" b="1" dirty="0"/>
          </a:p>
        </p:txBody>
      </p:sp>
      <p:sp>
        <p:nvSpPr>
          <p:cNvPr id="3" name="Content Placeholder 2"/>
          <p:cNvSpPr>
            <a:spLocks noGrp="1"/>
          </p:cNvSpPr>
          <p:nvPr>
            <p:ph sz="half" idx="1"/>
          </p:nvPr>
        </p:nvSpPr>
        <p:spPr>
          <a:solidFill>
            <a:schemeClr val="accent4">
              <a:lumMod val="40000"/>
              <a:lumOff val="60000"/>
            </a:schemeClr>
          </a:solidFill>
        </p:spPr>
        <p:txBody>
          <a:bodyPr>
            <a:normAutofit fontScale="70000" lnSpcReduction="20000"/>
          </a:bodyPr>
          <a:lstStyle/>
          <a:p>
            <a:pPr marL="0" indent="0">
              <a:buNone/>
            </a:pPr>
            <a:endParaRPr lang="en-CA" sz="1100" b="1" dirty="0" smtClean="0"/>
          </a:p>
          <a:p>
            <a:pPr marL="0" indent="0">
              <a:buNone/>
            </a:pPr>
            <a:r>
              <a:rPr lang="en-CA" b="1" dirty="0" smtClean="0"/>
              <a:t>John </a:t>
            </a:r>
            <a:r>
              <a:rPr lang="en-CA" b="1" dirty="0"/>
              <a:t>12:44-47</a:t>
            </a:r>
          </a:p>
          <a:p>
            <a:r>
              <a:rPr lang="en-CA" dirty="0"/>
              <a:t>44  Jesus cried and said, He that believeth on me, believeth not on me, </a:t>
            </a:r>
            <a:r>
              <a:rPr lang="en-CA" b="1" dirty="0"/>
              <a:t>but on him that sent me.</a:t>
            </a:r>
          </a:p>
          <a:p>
            <a:r>
              <a:rPr lang="en-CA" dirty="0"/>
              <a:t>45  And he that </a:t>
            </a:r>
            <a:r>
              <a:rPr lang="en-CA" dirty="0" err="1"/>
              <a:t>seeth</a:t>
            </a:r>
            <a:r>
              <a:rPr lang="en-CA" dirty="0"/>
              <a:t> me </a:t>
            </a:r>
            <a:r>
              <a:rPr lang="en-CA" dirty="0" err="1"/>
              <a:t>seeth</a:t>
            </a:r>
            <a:r>
              <a:rPr lang="en-CA" dirty="0"/>
              <a:t> him that sent me.</a:t>
            </a:r>
          </a:p>
          <a:p>
            <a:r>
              <a:rPr lang="en-CA" dirty="0"/>
              <a:t>46  I am come a light into the world, that whosoever believeth on me should not abide in darkness.</a:t>
            </a:r>
          </a:p>
          <a:p>
            <a:r>
              <a:rPr lang="en-CA" dirty="0"/>
              <a:t>47  And if any man hear my words, and believe not, I judge him not: for </a:t>
            </a:r>
            <a:r>
              <a:rPr lang="en-CA" b="1" dirty="0"/>
              <a:t>I came not to judge</a:t>
            </a:r>
            <a:r>
              <a:rPr lang="en-CA" dirty="0"/>
              <a:t> the world, but to save the world.</a:t>
            </a:r>
          </a:p>
          <a:p>
            <a:endParaRPr lang="en-CA" dirty="0"/>
          </a:p>
          <a:p>
            <a:endParaRPr lang="en-CA" dirty="0"/>
          </a:p>
          <a:p>
            <a:endParaRPr lang="en-CA" dirty="0"/>
          </a:p>
          <a:p>
            <a:endParaRPr lang="en-CA" dirty="0"/>
          </a:p>
          <a:p>
            <a:endParaRPr lang="en-CA" dirty="0"/>
          </a:p>
          <a:p>
            <a:endParaRPr lang="en-CA" dirty="0"/>
          </a:p>
          <a:p>
            <a:endParaRPr lang="en-CA" dirty="0"/>
          </a:p>
        </p:txBody>
      </p:sp>
      <p:sp>
        <p:nvSpPr>
          <p:cNvPr id="4" name="Content Placeholder 3"/>
          <p:cNvSpPr>
            <a:spLocks noGrp="1"/>
          </p:cNvSpPr>
          <p:nvPr>
            <p:ph sz="half" idx="2"/>
          </p:nvPr>
        </p:nvSpPr>
        <p:spPr/>
        <p:txBody>
          <a:bodyPr>
            <a:normAutofit fontScale="70000" lnSpcReduction="20000"/>
          </a:bodyPr>
          <a:lstStyle/>
          <a:p>
            <a:endParaRPr lang="en-CA" dirty="0" smtClean="0"/>
          </a:p>
          <a:p>
            <a:r>
              <a:rPr lang="en-CA" dirty="0" smtClean="0"/>
              <a:t>Jesus </a:t>
            </a:r>
            <a:r>
              <a:rPr lang="en-CA" dirty="0" smtClean="0"/>
              <a:t>publicly acknowledges that he is following the One that sent him.</a:t>
            </a:r>
          </a:p>
          <a:p>
            <a:r>
              <a:rPr lang="en-CA" dirty="0" smtClean="0"/>
              <a:t>Jesus’ </a:t>
            </a:r>
            <a:r>
              <a:rPr lang="en-CA" dirty="0" smtClean="0"/>
              <a:t>purpose during this part of his work was to save the world.</a:t>
            </a:r>
          </a:p>
          <a:p>
            <a:r>
              <a:rPr lang="en-CA" dirty="0" smtClean="0"/>
              <a:t>His words did not mean that people wouldn’t be judged.</a:t>
            </a:r>
            <a:endParaRPr lang="en-CA" dirty="0"/>
          </a:p>
        </p:txBody>
      </p:sp>
      <p:sp>
        <p:nvSpPr>
          <p:cNvPr id="5" name="4-Point Star 4"/>
          <p:cNvSpPr/>
          <p:nvPr/>
        </p:nvSpPr>
        <p:spPr>
          <a:xfrm>
            <a:off x="4716016" y="3933056"/>
            <a:ext cx="144016" cy="216024"/>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139506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CA" sz="3600" b="1" dirty="0" smtClean="0"/>
              <a:t>He gave me a commandment</a:t>
            </a:r>
            <a:endParaRPr lang="en-CA" sz="3600" b="1" dirty="0"/>
          </a:p>
        </p:txBody>
      </p:sp>
      <p:sp>
        <p:nvSpPr>
          <p:cNvPr id="3" name="Content Placeholder 2"/>
          <p:cNvSpPr>
            <a:spLocks noGrp="1"/>
          </p:cNvSpPr>
          <p:nvPr>
            <p:ph sz="half" idx="1"/>
          </p:nvPr>
        </p:nvSpPr>
        <p:spPr>
          <a:xfrm>
            <a:off x="457200" y="1600200"/>
            <a:ext cx="4038600" cy="4925144"/>
          </a:xfrm>
          <a:solidFill>
            <a:schemeClr val="accent4">
              <a:lumMod val="40000"/>
              <a:lumOff val="60000"/>
            </a:schemeClr>
          </a:solidFill>
        </p:spPr>
        <p:txBody>
          <a:bodyPr>
            <a:normAutofit fontScale="70000" lnSpcReduction="20000"/>
          </a:bodyPr>
          <a:lstStyle/>
          <a:p>
            <a:pPr marL="0" indent="0">
              <a:buNone/>
            </a:pPr>
            <a:endParaRPr lang="en-CA" sz="700" b="1" dirty="0" smtClean="0"/>
          </a:p>
          <a:p>
            <a:pPr marL="0" indent="0">
              <a:buNone/>
            </a:pPr>
            <a:r>
              <a:rPr lang="en-CA" b="1" dirty="0" smtClean="0"/>
              <a:t>John </a:t>
            </a:r>
            <a:r>
              <a:rPr lang="en-CA" b="1" dirty="0"/>
              <a:t>12:48-50</a:t>
            </a:r>
          </a:p>
          <a:p>
            <a:r>
              <a:rPr lang="en-CA" dirty="0"/>
              <a:t>48  He that </a:t>
            </a:r>
            <a:r>
              <a:rPr lang="en-CA" dirty="0" err="1"/>
              <a:t>rejecteth</a:t>
            </a:r>
            <a:r>
              <a:rPr lang="en-CA" dirty="0"/>
              <a:t> me, and </a:t>
            </a:r>
            <a:r>
              <a:rPr lang="en-CA" dirty="0" err="1"/>
              <a:t>receiveth</a:t>
            </a:r>
            <a:r>
              <a:rPr lang="en-CA" dirty="0"/>
              <a:t> not my words, hath one that </a:t>
            </a:r>
            <a:r>
              <a:rPr lang="en-CA" dirty="0" err="1"/>
              <a:t>judgeth</a:t>
            </a:r>
            <a:r>
              <a:rPr lang="en-CA" dirty="0"/>
              <a:t> him</a:t>
            </a:r>
            <a:r>
              <a:rPr lang="en-CA" b="1" dirty="0"/>
              <a:t>: the word that I have spoken</a:t>
            </a:r>
            <a:r>
              <a:rPr lang="en-CA" dirty="0"/>
              <a:t>, the same shall judge him in the last day.</a:t>
            </a:r>
          </a:p>
          <a:p>
            <a:r>
              <a:rPr lang="en-CA" dirty="0"/>
              <a:t>49  For I have not spoken of myself; but the Father which sent me, he </a:t>
            </a:r>
            <a:r>
              <a:rPr lang="en-CA" b="1" dirty="0"/>
              <a:t>gave me a commandment</a:t>
            </a:r>
            <a:r>
              <a:rPr lang="en-CA" dirty="0"/>
              <a:t>, what I should say, and what I should speak.</a:t>
            </a:r>
          </a:p>
          <a:p>
            <a:r>
              <a:rPr lang="en-CA" dirty="0"/>
              <a:t>50  And I know that his commandment is life everlasting: whatsoever I speak therefore, even as the Father said unto me, so I speak.</a:t>
            </a:r>
          </a:p>
          <a:p>
            <a:endParaRPr lang="en-CA" dirty="0"/>
          </a:p>
          <a:p>
            <a:endParaRPr lang="en-CA" dirty="0"/>
          </a:p>
          <a:p>
            <a:endParaRPr lang="en-CA" dirty="0"/>
          </a:p>
          <a:p>
            <a:endParaRPr lang="en-CA" dirty="0"/>
          </a:p>
          <a:p>
            <a:endParaRPr lang="en-CA" dirty="0"/>
          </a:p>
          <a:p>
            <a:endParaRPr lang="en-CA" dirty="0"/>
          </a:p>
          <a:p>
            <a:endParaRPr lang="en-CA" dirty="0"/>
          </a:p>
          <a:p>
            <a:endParaRPr lang="en-CA" dirty="0"/>
          </a:p>
        </p:txBody>
      </p:sp>
      <p:sp>
        <p:nvSpPr>
          <p:cNvPr id="4" name="Content Placeholder 3"/>
          <p:cNvSpPr>
            <a:spLocks noGrp="1"/>
          </p:cNvSpPr>
          <p:nvPr>
            <p:ph sz="half" idx="2"/>
          </p:nvPr>
        </p:nvSpPr>
        <p:spPr/>
        <p:txBody>
          <a:bodyPr>
            <a:normAutofit fontScale="70000" lnSpcReduction="20000"/>
          </a:bodyPr>
          <a:lstStyle/>
          <a:p>
            <a:endParaRPr lang="en-CA" dirty="0" smtClean="0"/>
          </a:p>
          <a:p>
            <a:r>
              <a:rPr lang="en-CA" dirty="0" smtClean="0"/>
              <a:t>Again </a:t>
            </a:r>
            <a:r>
              <a:rPr lang="en-CA" dirty="0" smtClean="0"/>
              <a:t>Jesus tries to illustrate that he was following orders from his Father who sent him.</a:t>
            </a:r>
          </a:p>
          <a:p>
            <a:r>
              <a:rPr lang="en-CA" dirty="0" smtClean="0"/>
              <a:t>He was however, not ducking responsibility for what he said, but defending the honour of his Father and the truth of his message.</a:t>
            </a:r>
            <a:endParaRPr lang="en-CA" dirty="0"/>
          </a:p>
        </p:txBody>
      </p:sp>
      <p:sp>
        <p:nvSpPr>
          <p:cNvPr id="5" name="4-Point Star 4"/>
          <p:cNvSpPr/>
          <p:nvPr/>
        </p:nvSpPr>
        <p:spPr>
          <a:xfrm>
            <a:off x="4716016" y="3861048"/>
            <a:ext cx="144016" cy="216024"/>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99236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3826768" cy="1143000"/>
          </a:xfrm>
        </p:spPr>
        <p:txBody>
          <a:bodyPr>
            <a:normAutofit/>
          </a:bodyPr>
          <a:lstStyle/>
          <a:p>
            <a:r>
              <a:rPr lang="en-CA" sz="3600" b="1" dirty="0" smtClean="0">
                <a:solidFill>
                  <a:schemeClr val="bg1"/>
                </a:solidFill>
                <a:effectLst>
                  <a:outerShdw blurRad="38100" dist="38100" dir="2700000" algn="tl">
                    <a:srgbClr val="000000">
                      <a:alpha val="43137"/>
                    </a:srgbClr>
                  </a:outerShdw>
                </a:effectLst>
              </a:rPr>
              <a:t>“Follow me”</a:t>
            </a:r>
            <a:endParaRPr lang="en-CA" sz="36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178121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CA" sz="3600" b="1" dirty="0" smtClean="0"/>
              <a:t>I am the good shepherd</a:t>
            </a:r>
            <a:endParaRPr lang="en-CA" sz="3600" b="1" dirty="0"/>
          </a:p>
        </p:txBody>
      </p:sp>
      <p:sp>
        <p:nvSpPr>
          <p:cNvPr id="6" name="Content Placeholder 5"/>
          <p:cNvSpPr>
            <a:spLocks noGrp="1"/>
          </p:cNvSpPr>
          <p:nvPr>
            <p:ph sz="half" idx="1"/>
          </p:nvPr>
        </p:nvSpPr>
        <p:spPr>
          <a:xfrm>
            <a:off x="467544" y="1628800"/>
            <a:ext cx="4038600" cy="4525963"/>
          </a:xfrm>
          <a:solidFill>
            <a:schemeClr val="accent3">
              <a:lumMod val="40000"/>
              <a:lumOff val="60000"/>
            </a:schemeClr>
          </a:solidFill>
        </p:spPr>
        <p:txBody>
          <a:bodyPr>
            <a:normAutofit fontScale="85000" lnSpcReduction="20000"/>
          </a:bodyPr>
          <a:lstStyle/>
          <a:p>
            <a:pPr marL="0" indent="0">
              <a:buNone/>
            </a:pPr>
            <a:endParaRPr lang="en-CA" sz="1400" b="1" dirty="0" smtClean="0"/>
          </a:p>
          <a:p>
            <a:pPr marL="0" indent="0">
              <a:buNone/>
            </a:pPr>
            <a:r>
              <a:rPr lang="en-CA" b="1" dirty="0" smtClean="0"/>
              <a:t>John </a:t>
            </a:r>
            <a:r>
              <a:rPr lang="en-CA" b="1" dirty="0"/>
              <a:t>10:11-12</a:t>
            </a:r>
          </a:p>
          <a:p>
            <a:r>
              <a:rPr lang="en-CA" dirty="0"/>
              <a:t>11  </a:t>
            </a:r>
            <a:r>
              <a:rPr lang="en-CA" b="1" dirty="0"/>
              <a:t>I am the good shepherd</a:t>
            </a:r>
            <a:r>
              <a:rPr lang="en-CA" dirty="0"/>
              <a:t>: the good shepherd </a:t>
            </a:r>
            <a:r>
              <a:rPr lang="en-CA" dirty="0" err="1"/>
              <a:t>giveth</a:t>
            </a:r>
            <a:r>
              <a:rPr lang="en-CA" dirty="0"/>
              <a:t> his life for the sheep.</a:t>
            </a:r>
          </a:p>
          <a:p>
            <a:r>
              <a:rPr lang="en-CA" dirty="0"/>
              <a:t>12  But he that is an hireling, and not the shepherd, whose own the sheep are not, </a:t>
            </a:r>
            <a:r>
              <a:rPr lang="en-CA" dirty="0" err="1"/>
              <a:t>seeth</a:t>
            </a:r>
            <a:r>
              <a:rPr lang="en-CA" dirty="0"/>
              <a:t> the wolf coming, and </a:t>
            </a:r>
            <a:r>
              <a:rPr lang="en-CA" dirty="0" err="1"/>
              <a:t>leaveth</a:t>
            </a:r>
            <a:r>
              <a:rPr lang="en-CA" dirty="0"/>
              <a:t> the sheep, and </a:t>
            </a:r>
            <a:r>
              <a:rPr lang="en-CA" dirty="0" err="1"/>
              <a:t>fleeth</a:t>
            </a:r>
            <a:r>
              <a:rPr lang="en-CA" dirty="0"/>
              <a:t>: and the wolf </a:t>
            </a:r>
            <a:r>
              <a:rPr lang="en-CA" dirty="0" err="1"/>
              <a:t>catcheth</a:t>
            </a:r>
            <a:r>
              <a:rPr lang="en-CA" dirty="0"/>
              <a:t> them, and </a:t>
            </a:r>
            <a:r>
              <a:rPr lang="en-CA" dirty="0" err="1"/>
              <a:t>scattereth</a:t>
            </a:r>
            <a:r>
              <a:rPr lang="en-CA" dirty="0"/>
              <a:t> the sheep.</a:t>
            </a:r>
          </a:p>
          <a:p>
            <a:endParaRPr lang="en-CA" dirty="0"/>
          </a:p>
          <a:p>
            <a:endParaRPr lang="en-CA" dirty="0"/>
          </a:p>
        </p:txBody>
      </p:sp>
      <p:sp>
        <p:nvSpPr>
          <p:cNvPr id="7" name="Content Placeholder 6"/>
          <p:cNvSpPr>
            <a:spLocks noGrp="1"/>
          </p:cNvSpPr>
          <p:nvPr>
            <p:ph sz="half" idx="2"/>
          </p:nvPr>
        </p:nvSpPr>
        <p:spPr/>
        <p:txBody>
          <a:bodyPr>
            <a:normAutofit fontScale="85000" lnSpcReduction="20000"/>
          </a:bodyPr>
          <a:lstStyle/>
          <a:p>
            <a:endParaRPr lang="en-CA" dirty="0" smtClean="0"/>
          </a:p>
          <a:p>
            <a:r>
              <a:rPr lang="en-CA" dirty="0" smtClean="0"/>
              <a:t>This is a strong analogy in the Scriptures.</a:t>
            </a:r>
          </a:p>
          <a:p>
            <a:r>
              <a:rPr lang="en-CA" dirty="0" smtClean="0"/>
              <a:t>The Lord laid his life down for the sake of his sheep.</a:t>
            </a:r>
            <a:endParaRPr lang="en-CA" dirty="0"/>
          </a:p>
        </p:txBody>
      </p:sp>
      <p:sp>
        <p:nvSpPr>
          <p:cNvPr id="8" name="4-Point Star 7"/>
          <p:cNvSpPr/>
          <p:nvPr/>
        </p:nvSpPr>
        <p:spPr>
          <a:xfrm>
            <a:off x="4716016" y="3501008"/>
            <a:ext cx="144016" cy="216024"/>
          </a:xfrm>
          <a:prstGeom prst="star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084499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t>Hast thou not known me?</a:t>
            </a:r>
            <a:endParaRPr lang="en-CA" sz="3600" b="1" dirty="0"/>
          </a:p>
        </p:txBody>
      </p:sp>
      <p:sp>
        <p:nvSpPr>
          <p:cNvPr id="13" name="Content Placeholder 12"/>
          <p:cNvSpPr>
            <a:spLocks noGrp="1"/>
          </p:cNvSpPr>
          <p:nvPr>
            <p:ph sz="half" idx="1"/>
          </p:nvPr>
        </p:nvSpPr>
        <p:spPr>
          <a:solidFill>
            <a:schemeClr val="accent3">
              <a:lumMod val="40000"/>
              <a:lumOff val="60000"/>
            </a:schemeClr>
          </a:solidFill>
        </p:spPr>
        <p:txBody>
          <a:bodyPr>
            <a:normAutofit fontScale="70000" lnSpcReduction="20000"/>
          </a:bodyPr>
          <a:lstStyle/>
          <a:p>
            <a:pPr marL="0" indent="0">
              <a:buNone/>
            </a:pPr>
            <a:endParaRPr lang="en-CA" sz="900" b="1" dirty="0" smtClean="0"/>
          </a:p>
          <a:p>
            <a:pPr marL="0" indent="0">
              <a:buNone/>
            </a:pPr>
            <a:r>
              <a:rPr lang="en-CA" sz="2400" b="1" dirty="0" smtClean="0"/>
              <a:t>John </a:t>
            </a:r>
            <a:r>
              <a:rPr lang="en-CA" sz="2400" b="1" dirty="0"/>
              <a:t>14:8-11</a:t>
            </a:r>
          </a:p>
          <a:p>
            <a:r>
              <a:rPr lang="en-CA" sz="2400" dirty="0"/>
              <a:t>8  Philip </a:t>
            </a:r>
            <a:r>
              <a:rPr lang="en-CA" sz="2400" dirty="0" err="1"/>
              <a:t>saith</a:t>
            </a:r>
            <a:r>
              <a:rPr lang="en-CA" sz="2400" dirty="0"/>
              <a:t> unto him, Lord, </a:t>
            </a:r>
            <a:r>
              <a:rPr lang="en-CA" sz="2400" dirty="0" err="1"/>
              <a:t>shew</a:t>
            </a:r>
            <a:r>
              <a:rPr lang="en-CA" sz="2400" dirty="0"/>
              <a:t> us the Father, and it </a:t>
            </a:r>
            <a:r>
              <a:rPr lang="en-CA" sz="2400" dirty="0" err="1"/>
              <a:t>sufficeth</a:t>
            </a:r>
            <a:r>
              <a:rPr lang="en-CA" sz="2400" dirty="0"/>
              <a:t> us.</a:t>
            </a:r>
          </a:p>
          <a:p>
            <a:r>
              <a:rPr lang="en-CA" sz="2400" dirty="0"/>
              <a:t>9  Jesus </a:t>
            </a:r>
            <a:r>
              <a:rPr lang="en-CA" sz="2400" dirty="0" err="1"/>
              <a:t>saith</a:t>
            </a:r>
            <a:r>
              <a:rPr lang="en-CA" sz="2400" dirty="0"/>
              <a:t> unto him, Have I been so long time with you, and yet hast thou not known me, Philip? </a:t>
            </a:r>
            <a:r>
              <a:rPr lang="en-CA" sz="2400" b="1" dirty="0"/>
              <a:t>he that hath seen me hath seen the Father; </a:t>
            </a:r>
            <a:r>
              <a:rPr lang="en-CA" sz="2400" dirty="0"/>
              <a:t>and how </a:t>
            </a:r>
            <a:r>
              <a:rPr lang="en-CA" sz="2400" dirty="0" err="1"/>
              <a:t>sayest</a:t>
            </a:r>
            <a:r>
              <a:rPr lang="en-CA" sz="2400" dirty="0"/>
              <a:t> thou then, </a:t>
            </a:r>
            <a:r>
              <a:rPr lang="en-CA" sz="2400" dirty="0" err="1"/>
              <a:t>Shew</a:t>
            </a:r>
            <a:r>
              <a:rPr lang="en-CA" sz="2400" dirty="0"/>
              <a:t> us the Father?</a:t>
            </a:r>
          </a:p>
          <a:p>
            <a:r>
              <a:rPr lang="en-CA" sz="2400" dirty="0"/>
              <a:t>10  </a:t>
            </a:r>
            <a:r>
              <a:rPr lang="en-CA" sz="2400" dirty="0" err="1"/>
              <a:t>Believest</a:t>
            </a:r>
            <a:r>
              <a:rPr lang="en-CA" sz="2400" dirty="0"/>
              <a:t> thou not that I am in the Father, and the Father in me? the words that I speak unto you I speak not of myself: but the Father that </a:t>
            </a:r>
            <a:r>
              <a:rPr lang="en-CA" sz="2400" dirty="0" err="1"/>
              <a:t>dwelleth</a:t>
            </a:r>
            <a:r>
              <a:rPr lang="en-CA" sz="2400" dirty="0"/>
              <a:t> in me, he doeth the works.</a:t>
            </a:r>
          </a:p>
          <a:p>
            <a:r>
              <a:rPr lang="en-CA" sz="2400" dirty="0"/>
              <a:t>11  Believe me that I am in the Father, and the Father in me: or else believe me for the very works' sake.</a:t>
            </a:r>
          </a:p>
          <a:p>
            <a:endParaRPr lang="en-CA" sz="2400" dirty="0"/>
          </a:p>
          <a:p>
            <a:endParaRPr lang="en-CA" sz="2400" dirty="0"/>
          </a:p>
        </p:txBody>
      </p:sp>
      <p:sp>
        <p:nvSpPr>
          <p:cNvPr id="3" name="Content Placeholder 2"/>
          <p:cNvSpPr>
            <a:spLocks noGrp="1"/>
          </p:cNvSpPr>
          <p:nvPr>
            <p:ph sz="half" idx="2"/>
          </p:nvPr>
        </p:nvSpPr>
        <p:spPr/>
        <p:txBody>
          <a:bodyPr>
            <a:normAutofit fontScale="70000" lnSpcReduction="20000"/>
          </a:bodyPr>
          <a:lstStyle/>
          <a:p>
            <a:endParaRPr lang="en-CA" sz="2400" dirty="0" smtClean="0"/>
          </a:p>
          <a:p>
            <a:r>
              <a:rPr lang="en-CA" sz="2400" dirty="0" smtClean="0"/>
              <a:t>Jesus </a:t>
            </a:r>
            <a:r>
              <a:rPr lang="en-CA" sz="2400" dirty="0" smtClean="0"/>
              <a:t>did not mean that to see Jesus was to see the Father literally.</a:t>
            </a:r>
          </a:p>
          <a:p>
            <a:r>
              <a:rPr lang="en-CA" sz="2400" dirty="0" smtClean="0"/>
              <a:t>No </a:t>
            </a:r>
            <a:r>
              <a:rPr lang="en-CA" sz="2400" dirty="0" smtClean="0"/>
              <a:t>one can see the Father and live. 1Ti 6:15-16</a:t>
            </a:r>
          </a:p>
          <a:p>
            <a:r>
              <a:rPr lang="en-CA" sz="2400" dirty="0" smtClean="0"/>
              <a:t>Jesus </a:t>
            </a:r>
            <a:r>
              <a:rPr lang="en-CA" sz="2400" dirty="0" smtClean="0"/>
              <a:t>showed the character of his Father.</a:t>
            </a:r>
          </a:p>
          <a:p>
            <a:r>
              <a:rPr lang="en-CA" sz="2400" dirty="0" smtClean="0"/>
              <a:t>In that sense, he was “in his Father” and the Father was “in him.”</a:t>
            </a:r>
          </a:p>
          <a:p>
            <a:r>
              <a:rPr lang="en-CA" sz="2400" dirty="0" smtClean="0"/>
              <a:t>That is the object of “following.”</a:t>
            </a:r>
          </a:p>
          <a:p>
            <a:endParaRPr lang="en-CA" sz="2400" dirty="0" smtClean="0"/>
          </a:p>
          <a:p>
            <a:endParaRPr lang="en-CA" sz="2400" dirty="0"/>
          </a:p>
        </p:txBody>
      </p:sp>
      <p:sp>
        <p:nvSpPr>
          <p:cNvPr id="4" name="Down Arrow 3"/>
          <p:cNvSpPr/>
          <p:nvPr/>
        </p:nvSpPr>
        <p:spPr>
          <a:xfrm rot="16200000">
            <a:off x="4739336" y="4088995"/>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92017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t>“That they may be one”</a:t>
            </a:r>
            <a:endParaRPr lang="en-CA" sz="3600" b="1" dirty="0"/>
          </a:p>
        </p:txBody>
      </p:sp>
      <p:sp>
        <p:nvSpPr>
          <p:cNvPr id="5" name="Content Placeholder 4"/>
          <p:cNvSpPr>
            <a:spLocks noGrp="1"/>
          </p:cNvSpPr>
          <p:nvPr>
            <p:ph sz="half" idx="1"/>
          </p:nvPr>
        </p:nvSpPr>
        <p:spPr>
          <a:xfrm>
            <a:off x="457200" y="1600200"/>
            <a:ext cx="4038600" cy="4781128"/>
          </a:xfrm>
          <a:solidFill>
            <a:schemeClr val="accent3">
              <a:lumMod val="40000"/>
              <a:lumOff val="60000"/>
            </a:schemeClr>
          </a:solidFill>
        </p:spPr>
        <p:txBody>
          <a:bodyPr>
            <a:normAutofit fontScale="77500" lnSpcReduction="20000"/>
          </a:bodyPr>
          <a:lstStyle/>
          <a:p>
            <a:pPr marL="0" indent="0">
              <a:buNone/>
            </a:pPr>
            <a:endParaRPr lang="en-CA" sz="600" b="1" dirty="0" smtClean="0"/>
          </a:p>
          <a:p>
            <a:pPr marL="0" indent="0">
              <a:buNone/>
            </a:pPr>
            <a:r>
              <a:rPr lang="en-CA" b="1" dirty="0" smtClean="0"/>
              <a:t>John </a:t>
            </a:r>
            <a:r>
              <a:rPr lang="en-CA" b="1" dirty="0"/>
              <a:t>17:9-11</a:t>
            </a:r>
          </a:p>
          <a:p>
            <a:r>
              <a:rPr lang="en-CA" dirty="0"/>
              <a:t>9  I pray for them: I pray not for the world, but for them which thou hast given me; for they are thine.</a:t>
            </a:r>
          </a:p>
          <a:p>
            <a:r>
              <a:rPr lang="en-CA" dirty="0"/>
              <a:t>10  And all mine are thine, and thine are mine; and I am glorified in them.</a:t>
            </a:r>
          </a:p>
          <a:p>
            <a:r>
              <a:rPr lang="en-CA" dirty="0"/>
              <a:t>11  And now I am no more in the world, but these are in the world, and I come to thee. Holy Father, keep through thine own name those whom thou hast given me, </a:t>
            </a:r>
            <a:r>
              <a:rPr lang="en-CA" b="1" dirty="0"/>
              <a:t>that they may be one, as we are.</a:t>
            </a:r>
          </a:p>
          <a:p>
            <a:endParaRPr lang="en-CA" dirty="0"/>
          </a:p>
          <a:p>
            <a:endParaRPr lang="en-CA" dirty="0"/>
          </a:p>
          <a:p>
            <a:endParaRPr lang="en-CA" dirty="0"/>
          </a:p>
          <a:p>
            <a:endParaRPr lang="en-CA" dirty="0"/>
          </a:p>
          <a:p>
            <a:endParaRPr lang="en-CA" dirty="0"/>
          </a:p>
          <a:p>
            <a:endParaRPr lang="en-CA" dirty="0"/>
          </a:p>
        </p:txBody>
      </p:sp>
      <p:sp>
        <p:nvSpPr>
          <p:cNvPr id="6" name="Content Placeholder 5"/>
          <p:cNvSpPr>
            <a:spLocks noGrp="1"/>
          </p:cNvSpPr>
          <p:nvPr>
            <p:ph sz="half" idx="2"/>
          </p:nvPr>
        </p:nvSpPr>
        <p:spPr/>
        <p:txBody>
          <a:bodyPr>
            <a:normAutofit fontScale="77500" lnSpcReduction="20000"/>
          </a:bodyPr>
          <a:lstStyle/>
          <a:p>
            <a:endParaRPr lang="en-CA" dirty="0" smtClean="0"/>
          </a:p>
          <a:p>
            <a:r>
              <a:rPr lang="en-CA" dirty="0" smtClean="0"/>
              <a:t>The oneness shared between the Father and Jesus related to purpose and accomplishment.</a:t>
            </a:r>
          </a:p>
          <a:p>
            <a:r>
              <a:rPr lang="en-CA" dirty="0" smtClean="0"/>
              <a:t>He intended that the oneness should involve </a:t>
            </a:r>
            <a:r>
              <a:rPr lang="en-CA" dirty="0" smtClean="0"/>
              <a:t>many others</a:t>
            </a:r>
            <a:r>
              <a:rPr lang="en-CA" dirty="0" smtClean="0"/>
              <a:t>.</a:t>
            </a:r>
          </a:p>
          <a:p>
            <a:r>
              <a:rPr lang="en-CA" dirty="0" smtClean="0"/>
              <a:t>That is what “spiritual following” implies.</a:t>
            </a:r>
            <a:endParaRPr lang="en-CA" dirty="0"/>
          </a:p>
        </p:txBody>
      </p:sp>
      <p:sp>
        <p:nvSpPr>
          <p:cNvPr id="7" name="Down Arrow 6"/>
          <p:cNvSpPr/>
          <p:nvPr/>
        </p:nvSpPr>
        <p:spPr>
          <a:xfrm rot="16200000">
            <a:off x="4754084" y="4560091"/>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194625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t>“I delight to do thy will”</a:t>
            </a:r>
            <a:endParaRPr lang="en-CA" sz="3600" b="1" dirty="0"/>
          </a:p>
        </p:txBody>
      </p:sp>
      <p:sp>
        <p:nvSpPr>
          <p:cNvPr id="5" name="Content Placeholder 4"/>
          <p:cNvSpPr>
            <a:spLocks noGrp="1"/>
          </p:cNvSpPr>
          <p:nvPr>
            <p:ph sz="half" idx="1"/>
          </p:nvPr>
        </p:nvSpPr>
        <p:spPr>
          <a:solidFill>
            <a:schemeClr val="accent3">
              <a:lumMod val="40000"/>
              <a:lumOff val="60000"/>
            </a:schemeClr>
          </a:solidFill>
        </p:spPr>
        <p:txBody>
          <a:bodyPr>
            <a:normAutofit fontScale="85000" lnSpcReduction="20000"/>
          </a:bodyPr>
          <a:lstStyle/>
          <a:p>
            <a:pPr marL="0" indent="0">
              <a:buNone/>
            </a:pPr>
            <a:endParaRPr lang="en-CA" sz="1100" b="1" dirty="0" smtClean="0"/>
          </a:p>
          <a:p>
            <a:pPr marL="0" indent="0">
              <a:buNone/>
            </a:pPr>
            <a:r>
              <a:rPr lang="en-CA" b="1" dirty="0" smtClean="0"/>
              <a:t>Psalms </a:t>
            </a:r>
            <a:r>
              <a:rPr lang="en-CA" b="1" dirty="0"/>
              <a:t>40:6-8</a:t>
            </a:r>
          </a:p>
          <a:p>
            <a:r>
              <a:rPr lang="en-CA" dirty="0"/>
              <a:t>6  Sacrifice and offering thou didst not desire; mine ears hast thou opened: burnt offering and sin offering hast thou not required.</a:t>
            </a:r>
          </a:p>
          <a:p>
            <a:r>
              <a:rPr lang="en-CA" dirty="0"/>
              <a:t>7  Then said I, Lo, I come: in the volume of the book it is written of me,</a:t>
            </a:r>
          </a:p>
          <a:p>
            <a:r>
              <a:rPr lang="en-CA" dirty="0"/>
              <a:t>8  </a:t>
            </a:r>
            <a:r>
              <a:rPr lang="en-CA" b="1" dirty="0"/>
              <a:t>I delight to do thy will, </a:t>
            </a:r>
            <a:r>
              <a:rPr lang="en-CA" dirty="0"/>
              <a:t>O my God: yea, thy law is within my heart.</a:t>
            </a:r>
          </a:p>
          <a:p>
            <a:endParaRPr lang="en-CA" dirty="0"/>
          </a:p>
          <a:p>
            <a:endParaRPr lang="en-CA" dirty="0"/>
          </a:p>
        </p:txBody>
      </p:sp>
      <p:sp>
        <p:nvSpPr>
          <p:cNvPr id="6" name="Content Placeholder 5"/>
          <p:cNvSpPr>
            <a:spLocks noGrp="1"/>
          </p:cNvSpPr>
          <p:nvPr>
            <p:ph sz="half" idx="2"/>
          </p:nvPr>
        </p:nvSpPr>
        <p:spPr/>
        <p:txBody>
          <a:bodyPr>
            <a:normAutofit fontScale="85000" lnSpcReduction="20000"/>
          </a:bodyPr>
          <a:lstStyle/>
          <a:p>
            <a:endParaRPr lang="en-CA" dirty="0"/>
          </a:p>
          <a:p>
            <a:r>
              <a:rPr lang="en-CA" dirty="0" smtClean="0"/>
              <a:t>Sacrifice </a:t>
            </a:r>
            <a:r>
              <a:rPr lang="en-CA" dirty="0" smtClean="0"/>
              <a:t>and offering had become the object </a:t>
            </a:r>
            <a:r>
              <a:rPr lang="en-CA" dirty="0" smtClean="0"/>
              <a:t>of worship instead </a:t>
            </a:r>
            <a:r>
              <a:rPr lang="en-CA" dirty="0" smtClean="0"/>
              <a:t>of </a:t>
            </a:r>
            <a:r>
              <a:rPr lang="en-CA" dirty="0" smtClean="0"/>
              <a:t>a </a:t>
            </a:r>
            <a:r>
              <a:rPr lang="en-CA" dirty="0" smtClean="0"/>
              <a:t>means to the object.</a:t>
            </a:r>
          </a:p>
          <a:p>
            <a:r>
              <a:rPr lang="en-CA" dirty="0" smtClean="0"/>
              <a:t>Jesus </a:t>
            </a:r>
            <a:r>
              <a:rPr lang="en-CA" dirty="0" smtClean="0"/>
              <a:t>showed </a:t>
            </a:r>
            <a:r>
              <a:rPr lang="en-CA" dirty="0" smtClean="0"/>
              <a:t>the </a:t>
            </a:r>
            <a:r>
              <a:rPr lang="en-CA" dirty="0" smtClean="0"/>
              <a:t>weightier part involving everyday character. </a:t>
            </a:r>
            <a:endParaRPr lang="en-CA" dirty="0" smtClean="0"/>
          </a:p>
          <a:p>
            <a:r>
              <a:rPr lang="en-CA" dirty="0" smtClean="0"/>
              <a:t>Do we delight in doing God’s will?</a:t>
            </a:r>
            <a:endParaRPr lang="en-CA" dirty="0"/>
          </a:p>
        </p:txBody>
      </p:sp>
      <p:sp>
        <p:nvSpPr>
          <p:cNvPr id="8" name="Down Arrow 7"/>
          <p:cNvSpPr/>
          <p:nvPr/>
        </p:nvSpPr>
        <p:spPr>
          <a:xfrm rot="16200000">
            <a:off x="4739336" y="4881083"/>
            <a:ext cx="69563" cy="4571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649901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1937</TotalTime>
  <Words>3149</Words>
  <Application>Microsoft Office PowerPoint</Application>
  <PresentationFormat>On-screen Show (4:3)</PresentationFormat>
  <Paragraphs>271</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“Follow Me”</vt:lpstr>
      <vt:lpstr>Behold the Lamb of God</vt:lpstr>
      <vt:lpstr>Him that sent me</vt:lpstr>
      <vt:lpstr>He gave me a commandment</vt:lpstr>
      <vt:lpstr>“Follow me”</vt:lpstr>
      <vt:lpstr>I am the good shepherd</vt:lpstr>
      <vt:lpstr>Hast thou not known me?</vt:lpstr>
      <vt:lpstr>“That they may be one”</vt:lpstr>
      <vt:lpstr>“I delight to do thy will”</vt:lpstr>
      <vt:lpstr>“I have not hid thy righteousness”</vt:lpstr>
      <vt:lpstr>“Thy will be done”</vt:lpstr>
      <vt:lpstr>“Not as I will”</vt:lpstr>
      <vt:lpstr>“I come to do thy will”</vt:lpstr>
      <vt:lpstr>“Follow Me”</vt:lpstr>
      <vt:lpstr>“of quick understanding”</vt:lpstr>
      <vt:lpstr>“He wakeneth my ear”</vt:lpstr>
      <vt:lpstr>“By his knowledge”</vt:lpstr>
      <vt:lpstr>“He learned obedience”</vt:lpstr>
      <vt:lpstr>“Tempted like as we are”</vt:lpstr>
      <vt:lpstr> “That they may be one”  </vt:lpstr>
      <vt:lpstr>“Follow Me”        </vt:lpstr>
      <vt:lpstr>“Cometh unto me”</vt:lpstr>
      <vt:lpstr>“With the same mind”</vt:lpstr>
      <vt:lpstr>“Let this mind be in you”</vt:lpstr>
      <vt:lpstr>“I am the Vine”</vt:lpstr>
      <vt:lpstr>Jesus is the Vine</vt:lpstr>
      <vt:lpstr>Jesus is the Word made Flesh</vt:lpstr>
      <vt:lpstr>Jesus is the Light of the World</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“Follow Me” Shekinah Study Weekend 2014</dc:title>
  <dc:creator>Frank Abel</dc:creator>
  <cp:lastModifiedBy>Frank Abel</cp:lastModifiedBy>
  <cp:revision>53</cp:revision>
  <dcterms:created xsi:type="dcterms:W3CDTF">2014-05-11T20:56:09Z</dcterms:created>
  <dcterms:modified xsi:type="dcterms:W3CDTF">2014-06-23T20:51:22Z</dcterms:modified>
</cp:coreProperties>
</file>