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7"/>
  </p:handoutMasterIdLst>
  <p:sldIdLst>
    <p:sldId id="294" r:id="rId2"/>
    <p:sldId id="280" r:id="rId3"/>
    <p:sldId id="281" r:id="rId4"/>
    <p:sldId id="282" r:id="rId5"/>
    <p:sldId id="277" r:id="rId6"/>
    <p:sldId id="278" r:id="rId7"/>
    <p:sldId id="283" r:id="rId8"/>
    <p:sldId id="292" r:id="rId9"/>
    <p:sldId id="295" r:id="rId10"/>
    <p:sldId id="258" r:id="rId11"/>
    <p:sldId id="259" r:id="rId12"/>
    <p:sldId id="262" r:id="rId13"/>
    <p:sldId id="266" r:id="rId14"/>
    <p:sldId id="263" r:id="rId15"/>
    <p:sldId id="271" r:id="rId16"/>
    <p:sldId id="296" r:id="rId17"/>
    <p:sldId id="285" r:id="rId18"/>
    <p:sldId id="299" r:id="rId19"/>
    <p:sldId id="288" r:id="rId20"/>
    <p:sldId id="300" r:id="rId21"/>
    <p:sldId id="297" r:id="rId22"/>
    <p:sldId id="284" r:id="rId23"/>
    <p:sldId id="286" r:id="rId24"/>
    <p:sldId id="287" r:id="rId25"/>
    <p:sldId id="298" r:id="rId26"/>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p:cViewPr varScale="1">
        <p:scale>
          <a:sx n="65" d="100"/>
          <a:sy n="65" d="100"/>
        </p:scale>
        <p:origin x="-1230" y="-102"/>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4A263424-F1B2-43A6-A7DB-C22B42C40DD6}" type="datetimeFigureOut">
              <a:rPr lang="en-CA" smtClean="0"/>
              <a:t>24/06/2014</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E3479E7C-5FA5-4B02-BD72-6E2081CFF505}" type="slidenum">
              <a:rPr lang="en-CA" smtClean="0"/>
              <a:t>‹#›</a:t>
            </a:fld>
            <a:endParaRPr lang="en-CA"/>
          </a:p>
        </p:txBody>
      </p:sp>
    </p:spTree>
    <p:extLst>
      <p:ext uri="{BB962C8B-B14F-4D97-AF65-F5344CB8AC3E}">
        <p14:creationId xmlns:p14="http://schemas.microsoft.com/office/powerpoint/2010/main" val="13364003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C5606C59-F55D-44B1-9F75-56A4F1AD9850}"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1375246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5606C59-F55D-44B1-9F75-56A4F1AD9850}"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177751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5606C59-F55D-44B1-9F75-56A4F1AD9850}"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2734814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C5606C59-F55D-44B1-9F75-56A4F1AD9850}"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97453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606C59-F55D-44B1-9F75-56A4F1AD9850}"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1178834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C5606C59-F55D-44B1-9F75-56A4F1AD9850}"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839201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C5606C59-F55D-44B1-9F75-56A4F1AD9850}" type="datetimeFigureOut">
              <a:rPr lang="en-CA" smtClean="0"/>
              <a:t>24/06/2014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408815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C5606C59-F55D-44B1-9F75-56A4F1AD9850}" type="datetimeFigureOut">
              <a:rPr lang="en-CA" smtClean="0"/>
              <a:t>24/06/2014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170840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606C59-F55D-44B1-9F75-56A4F1AD9850}" type="datetimeFigureOut">
              <a:rPr lang="en-CA" smtClean="0"/>
              <a:t>24/06/2014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274761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06C59-F55D-44B1-9F75-56A4F1AD9850}"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1804303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606C59-F55D-44B1-9F75-56A4F1AD9850}"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AA0BF75-322D-497C-B95F-42E82A0173EF}" type="slidenum">
              <a:rPr lang="en-CA" smtClean="0"/>
              <a:t>‹#›</a:t>
            </a:fld>
            <a:endParaRPr lang="en-CA"/>
          </a:p>
        </p:txBody>
      </p:sp>
    </p:spTree>
    <p:extLst>
      <p:ext uri="{BB962C8B-B14F-4D97-AF65-F5344CB8AC3E}">
        <p14:creationId xmlns:p14="http://schemas.microsoft.com/office/powerpoint/2010/main" val="2812628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C5606C59-F55D-44B1-9F75-56A4F1AD9850}" type="datetimeFigureOut">
              <a:rPr lang="en-CA" smtClean="0"/>
              <a:pPr/>
              <a:t>24/06/2014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1AA0BF75-322D-497C-B95F-42E82A0173EF}" type="slidenum">
              <a:rPr lang="en-CA" smtClean="0"/>
              <a:pPr/>
              <a:t>‹#›</a:t>
            </a:fld>
            <a:endParaRPr lang="en-CA" dirty="0"/>
          </a:p>
        </p:txBody>
      </p:sp>
    </p:spTree>
    <p:extLst>
      <p:ext uri="{BB962C8B-B14F-4D97-AF65-F5344CB8AC3E}">
        <p14:creationId xmlns:p14="http://schemas.microsoft.com/office/powerpoint/2010/main" val="389496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700808"/>
            <a:ext cx="8229600" cy="1728192"/>
          </a:xfrm>
          <a:solidFill>
            <a:schemeClr val="tx1">
              <a:lumMod val="95000"/>
              <a:lumOff val="5000"/>
              <a:alpha val="54000"/>
            </a:schemeClr>
          </a:solidFill>
          <a:effectLst>
            <a:softEdge rad="3175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r>
              <a:rPr lang="en-CA" sz="2200" b="1" dirty="0" smtClean="0">
                <a:solidFill>
                  <a:schemeClr val="bg1"/>
                </a:solidFill>
                <a:effectLst>
                  <a:outerShdw blurRad="38100" dist="38100" dir="2700000" algn="tl">
                    <a:srgbClr val="000000">
                      <a:alpha val="43137"/>
                    </a:srgbClr>
                  </a:outerShdw>
                </a:effectLst>
              </a:rPr>
              <a:t>Class 4 </a:t>
            </a:r>
            <a:br>
              <a:rPr lang="en-CA" sz="2200" b="1" dirty="0" smtClean="0">
                <a:solidFill>
                  <a:schemeClr val="bg1"/>
                </a:solidFill>
                <a:effectLst>
                  <a:outerShdw blurRad="38100" dist="38100" dir="2700000" algn="tl">
                    <a:srgbClr val="000000">
                      <a:alpha val="43137"/>
                    </a:srgbClr>
                  </a:outerShdw>
                </a:effectLst>
              </a:rPr>
            </a:br>
            <a:r>
              <a:rPr lang="en-CA" sz="2200" b="1" dirty="0" smtClean="0">
                <a:solidFill>
                  <a:schemeClr val="bg1"/>
                </a:solidFill>
                <a:effectLst>
                  <a:outerShdw blurRad="38100" dist="38100" dir="2700000" algn="tl">
                    <a:srgbClr val="000000">
                      <a:alpha val="43137"/>
                    </a:srgbClr>
                  </a:outerShdw>
                </a:effectLst>
              </a:rPr>
              <a:t>“Take up his cross daily, and follow me” Luke 9:23</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68586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The Lord: His Command</a:t>
            </a:r>
            <a:endParaRPr lang="en-CA" sz="3600" b="1" dirty="0"/>
          </a:p>
        </p:txBody>
      </p:sp>
      <p:sp>
        <p:nvSpPr>
          <p:cNvPr id="4" name="Content Placeholder 3"/>
          <p:cNvSpPr>
            <a:spLocks noGrp="1"/>
          </p:cNvSpPr>
          <p:nvPr>
            <p:ph sz="half" idx="1"/>
          </p:nvPr>
        </p:nvSpPr>
        <p:spPr>
          <a:solidFill>
            <a:schemeClr val="accent4">
              <a:lumMod val="40000"/>
              <a:lumOff val="60000"/>
            </a:schemeClr>
          </a:solidFill>
        </p:spPr>
        <p:txBody>
          <a:bodyPr>
            <a:normAutofit fontScale="85000" lnSpcReduction="10000"/>
          </a:bodyPr>
          <a:lstStyle/>
          <a:p>
            <a:pPr marL="0" indent="0">
              <a:buNone/>
            </a:pPr>
            <a:endParaRPr lang="en-CA" sz="1200" b="1" dirty="0" smtClean="0"/>
          </a:p>
          <a:p>
            <a:pPr marL="0" indent="0">
              <a:buNone/>
            </a:pPr>
            <a:r>
              <a:rPr lang="en-CA" b="1" dirty="0" smtClean="0"/>
              <a:t>Matthew 16:24-25  </a:t>
            </a:r>
          </a:p>
          <a:p>
            <a:r>
              <a:rPr lang="en-CA" dirty="0" smtClean="0"/>
              <a:t>24  </a:t>
            </a:r>
            <a:r>
              <a:rPr lang="en-CA" dirty="0"/>
              <a:t>Then said Jesus unto his disciples, If any </a:t>
            </a:r>
            <a:r>
              <a:rPr lang="en-CA" i="1" dirty="0"/>
              <a:t>man</a:t>
            </a:r>
            <a:r>
              <a:rPr lang="en-CA" dirty="0"/>
              <a:t> will come after me, let him deny himself, and </a:t>
            </a:r>
            <a:r>
              <a:rPr lang="en-CA" b="1" dirty="0"/>
              <a:t>take up his cross, and follow me. </a:t>
            </a:r>
          </a:p>
          <a:p>
            <a:r>
              <a:rPr lang="en-CA" dirty="0" smtClean="0"/>
              <a:t>25  </a:t>
            </a:r>
            <a:r>
              <a:rPr lang="en-CA" dirty="0"/>
              <a:t>For whosoever will save his life shall lose it: and whosoever will lose his life for my sake shall find it. </a:t>
            </a:r>
          </a:p>
          <a:p>
            <a:endParaRPr lang="en-CA" dirty="0"/>
          </a:p>
        </p:txBody>
      </p:sp>
      <p:sp>
        <p:nvSpPr>
          <p:cNvPr id="5" name="Content Placeholder 4"/>
          <p:cNvSpPr>
            <a:spLocks noGrp="1"/>
          </p:cNvSpPr>
          <p:nvPr>
            <p:ph sz="half" idx="2"/>
          </p:nvPr>
        </p:nvSpPr>
        <p:spPr/>
        <p:txBody>
          <a:bodyPr>
            <a:normAutofit fontScale="85000" lnSpcReduction="10000"/>
          </a:bodyPr>
          <a:lstStyle/>
          <a:p>
            <a:endParaRPr lang="en-CA" sz="1600" dirty="0" smtClean="0"/>
          </a:p>
          <a:p>
            <a:r>
              <a:rPr lang="en-CA" dirty="0" smtClean="0"/>
              <a:t>There is no freedom for a person “taking up his cross.”</a:t>
            </a:r>
          </a:p>
          <a:p>
            <a:r>
              <a:rPr lang="en-CA" dirty="0" smtClean="0"/>
              <a:t>Who would take up following the Lord with this reward?</a:t>
            </a:r>
          </a:p>
          <a:p>
            <a:r>
              <a:rPr lang="en-CA" dirty="0" smtClean="0"/>
              <a:t>In losing one’s life for the sake of discipleship of the Lord, was to find it.</a:t>
            </a:r>
          </a:p>
          <a:p>
            <a:r>
              <a:rPr lang="en-CA" dirty="0" smtClean="0"/>
              <a:t>This requires genuine belief.</a:t>
            </a:r>
            <a:endParaRPr lang="en-CA" dirty="0"/>
          </a:p>
        </p:txBody>
      </p:sp>
      <p:sp>
        <p:nvSpPr>
          <p:cNvPr id="6" name="Down Arrow 5"/>
          <p:cNvSpPr/>
          <p:nvPr/>
        </p:nvSpPr>
        <p:spPr>
          <a:xfrm rot="16200000">
            <a:off x="4739336" y="574762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2451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The Lord and His sheep</a:t>
            </a:r>
            <a:endParaRPr lang="en-CA" sz="3600" b="1" dirty="0"/>
          </a:p>
        </p:txBody>
      </p:sp>
      <p:sp>
        <p:nvSpPr>
          <p:cNvPr id="4" name="Content Placeholder 3"/>
          <p:cNvSpPr>
            <a:spLocks noGrp="1"/>
          </p:cNvSpPr>
          <p:nvPr>
            <p:ph sz="half" idx="1"/>
          </p:nvPr>
        </p:nvSpPr>
        <p:spPr>
          <a:xfrm>
            <a:off x="457200" y="1600200"/>
            <a:ext cx="4038600" cy="4781128"/>
          </a:xfrm>
          <a:solidFill>
            <a:schemeClr val="accent4">
              <a:lumMod val="40000"/>
              <a:lumOff val="60000"/>
            </a:schemeClr>
          </a:solidFill>
        </p:spPr>
        <p:txBody>
          <a:bodyPr>
            <a:normAutofit fontScale="85000" lnSpcReduction="10000"/>
          </a:bodyPr>
          <a:lstStyle/>
          <a:p>
            <a:pPr marL="0" indent="0">
              <a:buNone/>
            </a:pPr>
            <a:endParaRPr lang="en-CA" sz="1200" b="1" dirty="0" smtClean="0"/>
          </a:p>
          <a:p>
            <a:pPr marL="0" indent="0">
              <a:buNone/>
            </a:pPr>
            <a:r>
              <a:rPr lang="en-CA" b="1" dirty="0" smtClean="0"/>
              <a:t>John 10:26-28</a:t>
            </a:r>
          </a:p>
          <a:p>
            <a:r>
              <a:rPr lang="en-CA" dirty="0" smtClean="0"/>
              <a:t>26  </a:t>
            </a:r>
            <a:r>
              <a:rPr lang="en-CA" dirty="0"/>
              <a:t>But ye believe not, because ye are not of my sheep, as I said unto you. </a:t>
            </a:r>
          </a:p>
          <a:p>
            <a:r>
              <a:rPr lang="en-CA" dirty="0" smtClean="0"/>
              <a:t>27  </a:t>
            </a:r>
            <a:r>
              <a:rPr lang="en-CA" b="1" dirty="0"/>
              <a:t>My sheep hear my voice, </a:t>
            </a:r>
            <a:r>
              <a:rPr lang="en-CA" dirty="0"/>
              <a:t>and I know them, and they follow me: </a:t>
            </a:r>
          </a:p>
          <a:p>
            <a:r>
              <a:rPr lang="en-CA" dirty="0" smtClean="0"/>
              <a:t>28  </a:t>
            </a:r>
            <a:r>
              <a:rPr lang="en-CA" dirty="0"/>
              <a:t>And I give unto them eternal life; and they shall never perish, neither shall any </a:t>
            </a:r>
            <a:r>
              <a:rPr lang="en-CA" i="1" dirty="0"/>
              <a:t>man</a:t>
            </a:r>
            <a:r>
              <a:rPr lang="en-CA" dirty="0"/>
              <a:t> pluck them out of my hand. </a:t>
            </a:r>
          </a:p>
          <a:p>
            <a:endParaRPr lang="en-US" dirty="0"/>
          </a:p>
        </p:txBody>
      </p:sp>
      <p:sp>
        <p:nvSpPr>
          <p:cNvPr id="5" name="Content Placeholder 4"/>
          <p:cNvSpPr>
            <a:spLocks noGrp="1"/>
          </p:cNvSpPr>
          <p:nvPr>
            <p:ph sz="half" idx="2"/>
          </p:nvPr>
        </p:nvSpPr>
        <p:spPr/>
        <p:txBody>
          <a:bodyPr>
            <a:normAutofit fontScale="85000" lnSpcReduction="10000"/>
          </a:bodyPr>
          <a:lstStyle/>
          <a:p>
            <a:endParaRPr lang="en-CA" dirty="0" smtClean="0"/>
          </a:p>
          <a:p>
            <a:r>
              <a:rPr lang="en-CA" dirty="0" smtClean="0"/>
              <a:t>Sheep are unique in their flocking and following.</a:t>
            </a:r>
          </a:p>
          <a:p>
            <a:r>
              <a:rPr lang="en-CA" dirty="0" smtClean="0"/>
              <a:t>They can be led, but not driven.</a:t>
            </a:r>
          </a:p>
          <a:p>
            <a:r>
              <a:rPr lang="en-CA" dirty="0" smtClean="0"/>
              <a:t>This ordinary, but remarkable scene was to underscore discipleship.</a:t>
            </a:r>
          </a:p>
          <a:p>
            <a:r>
              <a:rPr lang="en-CA" dirty="0" smtClean="0"/>
              <a:t>It implied a simple faith in the leader, a desire to follow and a resistance to be distracted. </a:t>
            </a:r>
            <a:endParaRPr lang="en-CA" dirty="0"/>
          </a:p>
        </p:txBody>
      </p:sp>
      <p:sp>
        <p:nvSpPr>
          <p:cNvPr id="6" name="Down Arrow 5"/>
          <p:cNvSpPr/>
          <p:nvPr/>
        </p:nvSpPr>
        <p:spPr>
          <a:xfrm rot="16200000">
            <a:off x="4739336" y="589163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7854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Multitudes followed him</a:t>
            </a:r>
            <a:endParaRPr lang="en-CA" sz="3600" b="1" dirty="0"/>
          </a:p>
        </p:txBody>
      </p:sp>
      <p:sp>
        <p:nvSpPr>
          <p:cNvPr id="3" name="Content Placeholder 2"/>
          <p:cNvSpPr>
            <a:spLocks noGrp="1"/>
          </p:cNvSpPr>
          <p:nvPr>
            <p:ph sz="half" idx="1"/>
          </p:nvPr>
        </p:nvSpPr>
        <p:spPr>
          <a:solidFill>
            <a:schemeClr val="accent4">
              <a:lumMod val="40000"/>
              <a:lumOff val="60000"/>
            </a:schemeClr>
          </a:solidFill>
        </p:spPr>
        <p:txBody>
          <a:bodyPr>
            <a:normAutofit/>
          </a:bodyPr>
          <a:lstStyle/>
          <a:p>
            <a:pPr marL="0" indent="0">
              <a:buNone/>
            </a:pPr>
            <a:endParaRPr lang="en-CA" sz="1050" b="1" dirty="0" smtClean="0"/>
          </a:p>
          <a:p>
            <a:pPr marL="0" indent="0">
              <a:buNone/>
            </a:pPr>
            <a:r>
              <a:rPr lang="en-CA" sz="2400" b="1" dirty="0" smtClean="0"/>
              <a:t>Matthew </a:t>
            </a:r>
            <a:r>
              <a:rPr lang="en-CA" sz="2400" b="1" dirty="0"/>
              <a:t>4:25</a:t>
            </a:r>
            <a:r>
              <a:rPr lang="en-CA" sz="2400" dirty="0"/>
              <a:t>  </a:t>
            </a:r>
            <a:endParaRPr lang="en-CA" sz="2400" dirty="0" smtClean="0"/>
          </a:p>
          <a:p>
            <a:r>
              <a:rPr lang="en-CA" sz="2400" dirty="0" smtClean="0"/>
              <a:t>25 And </a:t>
            </a:r>
            <a:r>
              <a:rPr lang="en-CA" sz="2400" dirty="0"/>
              <a:t>there followed him great multitudes of people from Galilee, and </a:t>
            </a:r>
            <a:r>
              <a:rPr lang="en-CA" sz="2400" i="1" dirty="0"/>
              <a:t>from</a:t>
            </a:r>
            <a:r>
              <a:rPr lang="en-CA" sz="2400" dirty="0"/>
              <a:t> Decapolis, and </a:t>
            </a:r>
            <a:r>
              <a:rPr lang="en-CA" sz="2400" i="1" dirty="0"/>
              <a:t>from</a:t>
            </a:r>
            <a:r>
              <a:rPr lang="en-CA" sz="2400" dirty="0"/>
              <a:t> Jerusalem, and </a:t>
            </a:r>
            <a:r>
              <a:rPr lang="en-CA" sz="2400" i="1" dirty="0"/>
              <a:t>from</a:t>
            </a:r>
            <a:r>
              <a:rPr lang="en-CA" sz="2400" dirty="0"/>
              <a:t> Judaea, and </a:t>
            </a:r>
            <a:r>
              <a:rPr lang="en-CA" sz="2400" i="1" dirty="0"/>
              <a:t>from</a:t>
            </a:r>
            <a:r>
              <a:rPr lang="en-CA" sz="2400" dirty="0"/>
              <a:t> beyond Jordan. </a:t>
            </a:r>
          </a:p>
          <a:p>
            <a:endParaRPr lang="en-CA" sz="2400" dirty="0"/>
          </a:p>
        </p:txBody>
      </p:sp>
      <p:sp>
        <p:nvSpPr>
          <p:cNvPr id="4" name="Content Placeholder 3"/>
          <p:cNvSpPr>
            <a:spLocks noGrp="1"/>
          </p:cNvSpPr>
          <p:nvPr>
            <p:ph sz="half" idx="2"/>
          </p:nvPr>
        </p:nvSpPr>
        <p:spPr/>
        <p:txBody>
          <a:bodyPr>
            <a:normAutofit/>
          </a:bodyPr>
          <a:lstStyle/>
          <a:p>
            <a:endParaRPr lang="en-CA" sz="2400" dirty="0" smtClean="0"/>
          </a:p>
          <a:p>
            <a:r>
              <a:rPr lang="en-CA" sz="2400" dirty="0" smtClean="0"/>
              <a:t>These people came to hear him, see him and to be healed.</a:t>
            </a:r>
          </a:p>
          <a:p>
            <a:r>
              <a:rPr lang="en-CA" sz="2400" dirty="0" smtClean="0"/>
              <a:t>But how many came to be his disciples?</a:t>
            </a:r>
            <a:endParaRPr lang="en-CA" sz="2400" dirty="0"/>
          </a:p>
        </p:txBody>
      </p:sp>
      <p:sp>
        <p:nvSpPr>
          <p:cNvPr id="5" name="Down Arrow 4"/>
          <p:cNvSpPr/>
          <p:nvPr/>
        </p:nvSpPr>
        <p:spPr>
          <a:xfrm rot="16200000">
            <a:off x="4739336" y="401698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3519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The women that followed</a:t>
            </a:r>
            <a:endParaRPr lang="en-CA" sz="3600" b="1" dirty="0"/>
          </a:p>
        </p:txBody>
      </p:sp>
      <p:sp>
        <p:nvSpPr>
          <p:cNvPr id="3" name="Content Placeholder 2"/>
          <p:cNvSpPr>
            <a:spLocks noGrp="1"/>
          </p:cNvSpPr>
          <p:nvPr>
            <p:ph sz="half" idx="1"/>
          </p:nvPr>
        </p:nvSpPr>
        <p:spPr>
          <a:solidFill>
            <a:schemeClr val="accent4">
              <a:lumMod val="40000"/>
              <a:lumOff val="60000"/>
            </a:schemeClr>
          </a:solidFill>
        </p:spPr>
        <p:txBody>
          <a:bodyPr>
            <a:normAutofit fontScale="62500" lnSpcReduction="20000"/>
          </a:bodyPr>
          <a:lstStyle/>
          <a:p>
            <a:pPr marL="0" indent="0">
              <a:buNone/>
            </a:pPr>
            <a:endParaRPr lang="en-CA" sz="800" b="1" dirty="0" smtClean="0"/>
          </a:p>
          <a:p>
            <a:pPr marL="0" indent="0">
              <a:buNone/>
            </a:pPr>
            <a:r>
              <a:rPr lang="en-CA" b="1" dirty="0"/>
              <a:t>Luke 8:1-3</a:t>
            </a:r>
          </a:p>
          <a:p>
            <a:r>
              <a:rPr lang="en-CA" dirty="0"/>
              <a:t>1  And it came to pass afterward, that he went throughout every city and village, preaching and </a:t>
            </a:r>
            <a:r>
              <a:rPr lang="en-CA" dirty="0" err="1"/>
              <a:t>shewing</a:t>
            </a:r>
            <a:r>
              <a:rPr lang="en-CA" dirty="0"/>
              <a:t> the glad tidings of the kingdom of God: and the twelve were with him,</a:t>
            </a:r>
          </a:p>
          <a:p>
            <a:r>
              <a:rPr lang="en-CA" dirty="0"/>
              <a:t>2  And certain women, which had been healed of evil spirits and infirmities, Mary called Magdalene, out of whom went seven devils,</a:t>
            </a:r>
          </a:p>
          <a:p>
            <a:r>
              <a:rPr lang="en-CA" dirty="0"/>
              <a:t>3  And Joanna the wife of </a:t>
            </a:r>
            <a:r>
              <a:rPr lang="en-CA" dirty="0" err="1"/>
              <a:t>Chuza</a:t>
            </a:r>
            <a:r>
              <a:rPr lang="en-CA" dirty="0"/>
              <a:t> Herod's steward, and Susanna, and many others, which ministered unto him of their substance.</a:t>
            </a:r>
          </a:p>
          <a:p>
            <a:endParaRPr lang="en-CA" dirty="0"/>
          </a:p>
        </p:txBody>
      </p:sp>
      <p:sp>
        <p:nvSpPr>
          <p:cNvPr id="4" name="Content Placeholder 3"/>
          <p:cNvSpPr>
            <a:spLocks noGrp="1"/>
          </p:cNvSpPr>
          <p:nvPr>
            <p:ph sz="half" idx="2"/>
          </p:nvPr>
        </p:nvSpPr>
        <p:spPr/>
        <p:txBody>
          <a:bodyPr>
            <a:normAutofit fontScale="62500" lnSpcReduction="20000"/>
          </a:bodyPr>
          <a:lstStyle/>
          <a:p>
            <a:endParaRPr lang="en-CA" dirty="0" smtClean="0"/>
          </a:p>
          <a:p>
            <a:r>
              <a:rPr lang="en-CA" dirty="0" smtClean="0"/>
              <a:t>If this scene occurred very often it implies the dedication of these women.</a:t>
            </a:r>
          </a:p>
          <a:p>
            <a:r>
              <a:rPr lang="en-CA" dirty="0" smtClean="0"/>
              <a:t>Jesus schedule was not published ahead of time, hence meal times and “breaks” would have been hard to manage.</a:t>
            </a:r>
            <a:endParaRPr lang="en-CA" dirty="0"/>
          </a:p>
        </p:txBody>
      </p:sp>
      <p:sp>
        <p:nvSpPr>
          <p:cNvPr id="5" name="Down Arrow 4"/>
          <p:cNvSpPr/>
          <p:nvPr/>
        </p:nvSpPr>
        <p:spPr>
          <a:xfrm rot="16200000">
            <a:off x="4739336" y="351537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9153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Ye which have followed me</a:t>
            </a:r>
            <a:endParaRPr lang="en-CA" sz="3600" b="1" dirty="0"/>
          </a:p>
        </p:txBody>
      </p:sp>
      <p:sp>
        <p:nvSpPr>
          <p:cNvPr id="3" name="Content Placeholder 2"/>
          <p:cNvSpPr>
            <a:spLocks noGrp="1"/>
          </p:cNvSpPr>
          <p:nvPr>
            <p:ph sz="half" idx="1"/>
          </p:nvPr>
        </p:nvSpPr>
        <p:spPr>
          <a:xfrm>
            <a:off x="457200" y="1600200"/>
            <a:ext cx="4038600" cy="4853136"/>
          </a:xfrm>
          <a:solidFill>
            <a:schemeClr val="accent4">
              <a:lumMod val="40000"/>
              <a:lumOff val="60000"/>
            </a:schemeClr>
          </a:solidFill>
        </p:spPr>
        <p:txBody>
          <a:bodyPr>
            <a:normAutofit fontScale="70000" lnSpcReduction="20000"/>
          </a:bodyPr>
          <a:lstStyle/>
          <a:p>
            <a:pPr marL="0" indent="0">
              <a:buNone/>
            </a:pPr>
            <a:endParaRPr lang="en-CA" sz="800" b="1" dirty="0" smtClean="0"/>
          </a:p>
          <a:p>
            <a:pPr marL="0" indent="0">
              <a:buNone/>
            </a:pPr>
            <a:r>
              <a:rPr lang="en-CA" b="1" dirty="0"/>
              <a:t>Mark 10:28-30</a:t>
            </a:r>
          </a:p>
          <a:p>
            <a:r>
              <a:rPr lang="en-CA" dirty="0"/>
              <a:t>28  Then Peter began to say unto him, Lo, we have left all, and have followed thee.</a:t>
            </a:r>
          </a:p>
          <a:p>
            <a:r>
              <a:rPr lang="en-CA" dirty="0"/>
              <a:t>29  And Jesus answered and said, Verily I say unto you, There is no man that hath left house, or brethren, or sisters, or father, or mother, or wife, or children, or lands, for my sake, and the gospel's,</a:t>
            </a:r>
          </a:p>
          <a:p>
            <a:r>
              <a:rPr lang="en-CA" dirty="0"/>
              <a:t>30  But he shall receive an hundredfold now in this time, houses, and brethren, and sisters, and mothers, and children, and lands, with persecutions; and in the world to come eternal life.</a:t>
            </a:r>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This question was bound to arise, but we are indebted to Peter to formally ask it in order to get the Lord’s answer.</a:t>
            </a:r>
          </a:p>
          <a:p>
            <a:r>
              <a:rPr lang="en-CA" dirty="0" smtClean="0"/>
              <a:t>One must believe that God is a </a:t>
            </a:r>
            <a:r>
              <a:rPr lang="en-CA" dirty="0" err="1" smtClean="0"/>
              <a:t>rewarder</a:t>
            </a:r>
            <a:r>
              <a:rPr lang="en-CA" dirty="0" smtClean="0"/>
              <a:t> of those that diligently seek him.</a:t>
            </a:r>
          </a:p>
          <a:p>
            <a:r>
              <a:rPr lang="en-CA" dirty="0" smtClean="0"/>
              <a:t>Our God is well aware of the cost of following.</a:t>
            </a:r>
            <a:endParaRPr lang="en-CA" dirty="0"/>
          </a:p>
        </p:txBody>
      </p:sp>
      <p:sp>
        <p:nvSpPr>
          <p:cNvPr id="5" name="Down Arrow 4"/>
          <p:cNvSpPr/>
          <p:nvPr/>
        </p:nvSpPr>
        <p:spPr>
          <a:xfrm rot="16200000">
            <a:off x="4739336" y="430501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3379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Serve me: Follow me</a:t>
            </a:r>
            <a:endParaRPr lang="en-CA" sz="3600" b="1" dirty="0"/>
          </a:p>
        </p:txBody>
      </p:sp>
      <p:sp>
        <p:nvSpPr>
          <p:cNvPr id="3" name="Content Placeholder 2"/>
          <p:cNvSpPr>
            <a:spLocks noGrp="1"/>
          </p:cNvSpPr>
          <p:nvPr>
            <p:ph sz="half" idx="1"/>
          </p:nvPr>
        </p:nvSpPr>
        <p:spPr>
          <a:xfrm>
            <a:off x="457200" y="1600201"/>
            <a:ext cx="4038600" cy="3773016"/>
          </a:xfrm>
          <a:solidFill>
            <a:schemeClr val="accent4">
              <a:lumMod val="40000"/>
              <a:lumOff val="60000"/>
            </a:schemeClr>
          </a:solidFill>
        </p:spPr>
        <p:txBody>
          <a:bodyPr>
            <a:normAutofit fontScale="77500" lnSpcReduction="20000"/>
          </a:bodyPr>
          <a:lstStyle/>
          <a:p>
            <a:endParaRPr lang="en-CA" sz="500" dirty="0" smtClean="0"/>
          </a:p>
          <a:p>
            <a:pPr marL="0" indent="0">
              <a:buNone/>
            </a:pPr>
            <a:r>
              <a:rPr lang="en-CA" b="1" dirty="0" smtClean="0"/>
              <a:t>John </a:t>
            </a:r>
            <a:r>
              <a:rPr lang="en-CA" b="1" dirty="0"/>
              <a:t>12:25-26</a:t>
            </a:r>
          </a:p>
          <a:p>
            <a:r>
              <a:rPr lang="en-CA" dirty="0"/>
              <a:t>25  He that </a:t>
            </a:r>
            <a:r>
              <a:rPr lang="en-CA" dirty="0" err="1"/>
              <a:t>loveth</a:t>
            </a:r>
            <a:r>
              <a:rPr lang="en-CA" dirty="0"/>
              <a:t> his life shall lose it; and he that </a:t>
            </a:r>
            <a:r>
              <a:rPr lang="en-CA" dirty="0" err="1"/>
              <a:t>hateth</a:t>
            </a:r>
            <a:r>
              <a:rPr lang="en-CA" dirty="0"/>
              <a:t> his life in this world shall keep it unto life eternal.</a:t>
            </a:r>
          </a:p>
          <a:p>
            <a:r>
              <a:rPr lang="en-CA" dirty="0"/>
              <a:t>26  If any man </a:t>
            </a:r>
            <a:r>
              <a:rPr lang="en-CA" b="1" dirty="0"/>
              <a:t>serve me, let him follow me; </a:t>
            </a:r>
            <a:r>
              <a:rPr lang="en-CA" dirty="0"/>
              <a:t>and where I am, there shall also my servant be: if any man serve me, him will my Father honour.</a:t>
            </a:r>
          </a:p>
          <a:p>
            <a:endParaRPr lang="en-CA" dirty="0"/>
          </a:p>
          <a:p>
            <a:pPr marL="0" indent="0">
              <a:buNone/>
            </a:pPr>
            <a:endParaRPr lang="en-CA" dirty="0"/>
          </a:p>
        </p:txBody>
      </p:sp>
      <p:sp>
        <p:nvSpPr>
          <p:cNvPr id="4" name="Content Placeholder 3"/>
          <p:cNvSpPr>
            <a:spLocks noGrp="1"/>
          </p:cNvSpPr>
          <p:nvPr>
            <p:ph sz="half" idx="2"/>
          </p:nvPr>
        </p:nvSpPr>
        <p:spPr/>
        <p:txBody>
          <a:bodyPr>
            <a:normAutofit fontScale="77500" lnSpcReduction="20000"/>
          </a:bodyPr>
          <a:lstStyle/>
          <a:p>
            <a:r>
              <a:rPr lang="en-CA" dirty="0" smtClean="0"/>
              <a:t>We need to think this through and identify ways in which by loving our life</a:t>
            </a:r>
            <a:r>
              <a:rPr lang="en-CA" dirty="0" smtClean="0"/>
              <a:t>, we </a:t>
            </a:r>
            <a:r>
              <a:rPr lang="en-CA" dirty="0" smtClean="0"/>
              <a:t>can lose it.</a:t>
            </a:r>
          </a:p>
          <a:p>
            <a:endParaRPr lang="en-CA" sz="1400" b="1" dirty="0" smtClean="0"/>
          </a:p>
          <a:p>
            <a:r>
              <a:rPr lang="en-CA" b="1" dirty="0" smtClean="0">
                <a:solidFill>
                  <a:srgbClr val="FF0000"/>
                </a:solidFill>
              </a:rPr>
              <a:t>Serve</a:t>
            </a:r>
            <a:r>
              <a:rPr lang="en-CA" dirty="0" smtClean="0">
                <a:solidFill>
                  <a:srgbClr val="FF0000"/>
                </a:solidFill>
              </a:rPr>
              <a:t> </a:t>
            </a:r>
            <a:r>
              <a:rPr lang="en-CA" dirty="0">
                <a:solidFill>
                  <a:srgbClr val="FF0000"/>
                </a:solidFill>
              </a:rPr>
              <a:t>G1247</a:t>
            </a:r>
          </a:p>
          <a:p>
            <a:r>
              <a:rPr lang="en-CA" i="1" dirty="0" err="1" smtClean="0">
                <a:solidFill>
                  <a:srgbClr val="FF0000"/>
                </a:solidFill>
              </a:rPr>
              <a:t>dee</a:t>
            </a:r>
            <a:r>
              <a:rPr lang="en-CA" i="1" dirty="0" smtClean="0">
                <a:solidFill>
                  <a:srgbClr val="FF0000"/>
                </a:solidFill>
              </a:rPr>
              <a:t>-</a:t>
            </a:r>
            <a:r>
              <a:rPr lang="en-CA" i="1" dirty="0" err="1" smtClean="0">
                <a:solidFill>
                  <a:srgbClr val="FF0000"/>
                </a:solidFill>
              </a:rPr>
              <a:t>ak</a:t>
            </a:r>
            <a:r>
              <a:rPr lang="en-CA" i="1" dirty="0" smtClean="0">
                <a:solidFill>
                  <a:srgbClr val="FF0000"/>
                </a:solidFill>
              </a:rPr>
              <a:t>-on-eh</a:t>
            </a:r>
            <a:r>
              <a:rPr lang="en-CA" i="1" dirty="0">
                <a:solidFill>
                  <a:srgbClr val="FF0000"/>
                </a:solidFill>
              </a:rPr>
              <a:t>'-o</a:t>
            </a:r>
            <a:endParaRPr lang="en-CA" dirty="0">
              <a:solidFill>
                <a:srgbClr val="FF0000"/>
              </a:solidFill>
            </a:endParaRPr>
          </a:p>
          <a:p>
            <a:r>
              <a:rPr lang="en-CA" dirty="0">
                <a:solidFill>
                  <a:srgbClr val="FF0000"/>
                </a:solidFill>
              </a:rPr>
              <a:t>From G1249; to </a:t>
            </a:r>
            <a:r>
              <a:rPr lang="en-CA" i="1" dirty="0">
                <a:solidFill>
                  <a:srgbClr val="FF0000"/>
                </a:solidFill>
              </a:rPr>
              <a:t>be</a:t>
            </a:r>
            <a:r>
              <a:rPr lang="en-CA" dirty="0">
                <a:solidFill>
                  <a:srgbClr val="FF0000"/>
                </a:solidFill>
              </a:rPr>
              <a:t> </a:t>
            </a:r>
            <a:r>
              <a:rPr lang="en-CA" i="1" dirty="0">
                <a:solidFill>
                  <a:srgbClr val="FF0000"/>
                </a:solidFill>
              </a:rPr>
              <a:t>an</a:t>
            </a:r>
            <a:r>
              <a:rPr lang="en-CA" dirty="0">
                <a:solidFill>
                  <a:srgbClr val="FF0000"/>
                </a:solidFill>
              </a:rPr>
              <a:t> </a:t>
            </a:r>
            <a:r>
              <a:rPr lang="en-CA" i="1" dirty="0">
                <a:solidFill>
                  <a:srgbClr val="FF0000"/>
                </a:solidFill>
              </a:rPr>
              <a:t>attendant</a:t>
            </a:r>
            <a:r>
              <a:rPr lang="en-CA" dirty="0">
                <a:solidFill>
                  <a:srgbClr val="FF0000"/>
                </a:solidFill>
              </a:rPr>
              <a:t>, that is, </a:t>
            </a:r>
            <a:r>
              <a:rPr lang="en-CA" i="1" dirty="0">
                <a:solidFill>
                  <a:srgbClr val="FF0000"/>
                </a:solidFill>
              </a:rPr>
              <a:t>wait</a:t>
            </a:r>
            <a:r>
              <a:rPr lang="en-CA" dirty="0">
                <a:solidFill>
                  <a:srgbClr val="FF0000"/>
                </a:solidFill>
              </a:rPr>
              <a:t> </a:t>
            </a:r>
            <a:r>
              <a:rPr lang="en-CA" i="1" dirty="0">
                <a:solidFill>
                  <a:srgbClr val="FF0000"/>
                </a:solidFill>
              </a:rPr>
              <a:t>upon</a:t>
            </a:r>
            <a:r>
              <a:rPr lang="en-CA" dirty="0">
                <a:solidFill>
                  <a:srgbClr val="FF0000"/>
                </a:solidFill>
              </a:rPr>
              <a:t> (menially or as a host, friend or [figuratively] teacher); technically to </a:t>
            </a:r>
            <a:r>
              <a:rPr lang="en-CA" i="1" dirty="0">
                <a:solidFill>
                  <a:srgbClr val="FF0000"/>
                </a:solidFill>
              </a:rPr>
              <a:t>act</a:t>
            </a:r>
            <a:r>
              <a:rPr lang="en-CA" dirty="0">
                <a:solidFill>
                  <a:srgbClr val="FF0000"/>
                </a:solidFill>
              </a:rPr>
              <a:t> </a:t>
            </a:r>
            <a:r>
              <a:rPr lang="en-CA" i="1" dirty="0">
                <a:solidFill>
                  <a:srgbClr val="FF0000"/>
                </a:solidFill>
              </a:rPr>
              <a:t>as</a:t>
            </a:r>
            <a:r>
              <a:rPr lang="en-CA" dirty="0">
                <a:solidFill>
                  <a:srgbClr val="FF0000"/>
                </a:solidFill>
              </a:rPr>
              <a:t> </a:t>
            </a:r>
            <a:r>
              <a:rPr lang="en-CA" i="1" dirty="0">
                <a:solidFill>
                  <a:srgbClr val="FF0000"/>
                </a:solidFill>
              </a:rPr>
              <a:t>a</a:t>
            </a:r>
            <a:r>
              <a:rPr lang="en-CA" dirty="0">
                <a:solidFill>
                  <a:srgbClr val="FF0000"/>
                </a:solidFill>
              </a:rPr>
              <a:t> Christian </a:t>
            </a:r>
            <a:r>
              <a:rPr lang="en-CA" i="1" dirty="0">
                <a:solidFill>
                  <a:srgbClr val="FF0000"/>
                </a:solidFill>
              </a:rPr>
              <a:t>deacon:</a:t>
            </a:r>
            <a:r>
              <a:rPr lang="en-CA" dirty="0">
                <a:solidFill>
                  <a:srgbClr val="FF0000"/>
                </a:solidFill>
              </a:rPr>
              <a:t> - (ad-) minister (unto), serve, use the office of a deacon.</a:t>
            </a:r>
          </a:p>
          <a:p>
            <a:endParaRPr lang="en-CA" dirty="0">
              <a:solidFill>
                <a:srgbClr val="FF0000"/>
              </a:solidFill>
            </a:endParaRPr>
          </a:p>
        </p:txBody>
      </p:sp>
      <p:sp>
        <p:nvSpPr>
          <p:cNvPr id="5" name="Down Arrow 4"/>
          <p:cNvSpPr/>
          <p:nvPr/>
        </p:nvSpPr>
        <p:spPr>
          <a:xfrm rot="16200000">
            <a:off x="4739336" y="574762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871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504" y="1772816"/>
            <a:ext cx="8229600" cy="1143000"/>
          </a:xfrm>
          <a:solidFill>
            <a:schemeClr val="tx1">
              <a:lumMod val="95000"/>
              <a:lumOff val="5000"/>
              <a:alpha val="50000"/>
            </a:schemeClr>
          </a:solidFill>
          <a:effectLst>
            <a:softEdge rad="317500"/>
          </a:effectLst>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Price of Turning Back</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8851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Looking Back ?</a:t>
            </a:r>
            <a:endParaRPr lang="en-CA" sz="3600" b="1" dirty="0"/>
          </a:p>
        </p:txBody>
      </p:sp>
      <p:sp>
        <p:nvSpPr>
          <p:cNvPr id="5" name="Content Placeholder 4"/>
          <p:cNvSpPr>
            <a:spLocks noGrp="1"/>
          </p:cNvSpPr>
          <p:nvPr>
            <p:ph sz="half" idx="1"/>
          </p:nvPr>
        </p:nvSpPr>
        <p:spPr>
          <a:solidFill>
            <a:schemeClr val="bg1">
              <a:lumMod val="85000"/>
            </a:schemeClr>
          </a:solidFill>
        </p:spPr>
        <p:txBody>
          <a:bodyPr>
            <a:normAutofit/>
          </a:bodyPr>
          <a:lstStyle/>
          <a:p>
            <a:pPr marL="0" indent="0">
              <a:buNone/>
            </a:pPr>
            <a:r>
              <a:rPr lang="en-CA" sz="2400" b="1" dirty="0"/>
              <a:t>Genesis 19:25-26</a:t>
            </a:r>
          </a:p>
          <a:p>
            <a:r>
              <a:rPr lang="en-CA" sz="2400" dirty="0"/>
              <a:t>25  And he overthrew those cities, and all the plain, and all the inhabitants of the cities, and that which grew upon the ground.</a:t>
            </a:r>
          </a:p>
          <a:p>
            <a:r>
              <a:rPr lang="en-CA" sz="2400" dirty="0"/>
              <a:t>26  </a:t>
            </a:r>
            <a:r>
              <a:rPr lang="en-CA" sz="2400" b="1" dirty="0"/>
              <a:t>But his wife looked back </a:t>
            </a:r>
            <a:r>
              <a:rPr lang="en-CA" sz="2400" dirty="0"/>
              <a:t>from behind him, and she became a pillar of salt.</a:t>
            </a:r>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a:bodyPr>
          <a:lstStyle/>
          <a:p>
            <a:endParaRPr lang="en-CA" sz="2400" dirty="0" smtClean="0"/>
          </a:p>
          <a:p>
            <a:r>
              <a:rPr lang="en-CA" sz="2400" dirty="0" smtClean="0"/>
              <a:t>Why did she look back?</a:t>
            </a:r>
          </a:p>
          <a:p>
            <a:r>
              <a:rPr lang="en-CA" sz="2400" dirty="0" smtClean="0"/>
              <a:t>Did </a:t>
            </a:r>
            <a:r>
              <a:rPr lang="en-CA" sz="2400" dirty="0" smtClean="0"/>
              <a:t>she not </a:t>
            </a:r>
            <a:r>
              <a:rPr lang="en-CA" sz="2400" dirty="0" smtClean="0"/>
              <a:t>share the abhorrence of the lifestyle of the Sodomites?</a:t>
            </a:r>
          </a:p>
          <a:p>
            <a:r>
              <a:rPr lang="en-CA" sz="2400" dirty="0" smtClean="0"/>
              <a:t>Did she rank ‘family’ above her God?</a:t>
            </a:r>
          </a:p>
          <a:p>
            <a:r>
              <a:rPr lang="en-CA" sz="2400" dirty="0" smtClean="0"/>
              <a:t>Did she forget – not to look back?</a:t>
            </a:r>
          </a:p>
        </p:txBody>
      </p:sp>
      <p:sp>
        <p:nvSpPr>
          <p:cNvPr id="7" name="Down Arrow 6"/>
          <p:cNvSpPr/>
          <p:nvPr/>
        </p:nvSpPr>
        <p:spPr>
          <a:xfrm rot="16200000">
            <a:off x="4739336" y="524356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599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Remember Lot’s wife</a:t>
            </a:r>
            <a:endParaRPr lang="en-CA" sz="3600" b="1" dirty="0"/>
          </a:p>
        </p:txBody>
      </p:sp>
      <p:sp>
        <p:nvSpPr>
          <p:cNvPr id="5" name="Content Placeholder 4"/>
          <p:cNvSpPr>
            <a:spLocks noGrp="1"/>
          </p:cNvSpPr>
          <p:nvPr>
            <p:ph sz="half" idx="1"/>
          </p:nvPr>
        </p:nvSpPr>
        <p:spPr>
          <a:solidFill>
            <a:schemeClr val="bg1">
              <a:lumMod val="85000"/>
            </a:schemeClr>
          </a:solidFill>
        </p:spPr>
        <p:txBody>
          <a:bodyPr>
            <a:normAutofit fontScale="85000" lnSpcReduction="20000"/>
          </a:bodyPr>
          <a:lstStyle/>
          <a:p>
            <a:pPr marL="0" indent="0">
              <a:buNone/>
            </a:pPr>
            <a:endParaRPr lang="en-CA" sz="800" dirty="0" smtClean="0"/>
          </a:p>
          <a:p>
            <a:pPr marL="0" indent="0">
              <a:buNone/>
            </a:pPr>
            <a:r>
              <a:rPr lang="en-CA" sz="2400" b="1" dirty="0" smtClean="0"/>
              <a:t>Luke </a:t>
            </a:r>
            <a:r>
              <a:rPr lang="en-CA" sz="2400" b="1" dirty="0"/>
              <a:t>17:30-33</a:t>
            </a:r>
          </a:p>
          <a:p>
            <a:r>
              <a:rPr lang="en-CA" sz="2400" dirty="0"/>
              <a:t>30  Even thus shall it be in the day when the Son of man is revealed.</a:t>
            </a:r>
          </a:p>
          <a:p>
            <a:r>
              <a:rPr lang="en-CA" sz="2400" dirty="0"/>
              <a:t>31  In that day, he which shall be upon the housetop, and his stuff in the house, let him not come down to take it away: and he that is in the field, let him likewise not return back.</a:t>
            </a:r>
          </a:p>
          <a:p>
            <a:r>
              <a:rPr lang="en-CA" sz="2400" dirty="0"/>
              <a:t>32 </a:t>
            </a:r>
            <a:r>
              <a:rPr lang="en-CA" sz="2400" b="1" dirty="0"/>
              <a:t> Remember Lot's wife.</a:t>
            </a:r>
          </a:p>
          <a:p>
            <a:r>
              <a:rPr lang="en-CA" sz="2400" dirty="0"/>
              <a:t>33  Whosoever shall seek to save his life shall lose it; and whosoever shall lose his life shall preserve it.</a:t>
            </a:r>
          </a:p>
          <a:p>
            <a:endParaRPr lang="en-CA" sz="2400" dirty="0"/>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fontScale="85000" lnSpcReduction="20000"/>
          </a:bodyPr>
          <a:lstStyle/>
          <a:p>
            <a:endParaRPr lang="en-CA" sz="2400" dirty="0" smtClean="0"/>
          </a:p>
          <a:p>
            <a:r>
              <a:rPr lang="en-CA" sz="2400" dirty="0" smtClean="0"/>
              <a:t>This problem will be repeated because it is typical of human behaviour. </a:t>
            </a:r>
          </a:p>
          <a:p>
            <a:r>
              <a:rPr lang="en-CA" sz="2400" dirty="0" smtClean="0"/>
              <a:t>To preserve her life, she had to be prepared to give up everything she presently had.</a:t>
            </a:r>
            <a:endParaRPr lang="en-CA" sz="2400" dirty="0"/>
          </a:p>
        </p:txBody>
      </p:sp>
      <p:sp>
        <p:nvSpPr>
          <p:cNvPr id="7" name="Down Arrow 6"/>
          <p:cNvSpPr/>
          <p:nvPr/>
        </p:nvSpPr>
        <p:spPr>
          <a:xfrm rot="16200000">
            <a:off x="4739336" y="3512930"/>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360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Better not to have known</a:t>
            </a:r>
            <a:endParaRPr lang="en-CA" sz="3600" b="1" dirty="0"/>
          </a:p>
        </p:txBody>
      </p:sp>
      <p:sp>
        <p:nvSpPr>
          <p:cNvPr id="5" name="Content Placeholder 4"/>
          <p:cNvSpPr>
            <a:spLocks noGrp="1"/>
          </p:cNvSpPr>
          <p:nvPr>
            <p:ph sz="half" idx="1"/>
          </p:nvPr>
        </p:nvSpPr>
        <p:spPr>
          <a:solidFill>
            <a:schemeClr val="bg1">
              <a:lumMod val="85000"/>
            </a:schemeClr>
          </a:solidFill>
        </p:spPr>
        <p:txBody>
          <a:bodyPr>
            <a:normAutofit/>
          </a:bodyPr>
          <a:lstStyle/>
          <a:p>
            <a:pPr marL="0" indent="0">
              <a:buNone/>
            </a:pPr>
            <a:r>
              <a:rPr lang="en-CA" sz="2000" b="1" dirty="0"/>
              <a:t>2 Peter 2:21-22</a:t>
            </a:r>
          </a:p>
          <a:p>
            <a:r>
              <a:rPr lang="en-CA" sz="2000" dirty="0"/>
              <a:t>21  For it had been </a:t>
            </a:r>
            <a:r>
              <a:rPr lang="en-CA" sz="2000" b="1" dirty="0"/>
              <a:t>better for them not to have known </a:t>
            </a:r>
            <a:r>
              <a:rPr lang="en-CA" sz="2000" dirty="0"/>
              <a:t>the way of righteousness, than, after they have known it, to turn from the holy commandment delivered unto them.</a:t>
            </a:r>
          </a:p>
          <a:p>
            <a:r>
              <a:rPr lang="en-CA" sz="2000" dirty="0"/>
              <a:t>22  But it is happened unto them according to the true proverb, The dog is turned to his own vomit again; and the sow that was washed to her wallowing in the mire.</a:t>
            </a:r>
          </a:p>
          <a:p>
            <a:endParaRPr lang="en-CA" sz="2000" dirty="0"/>
          </a:p>
          <a:p>
            <a:endParaRPr lang="en-CA" sz="2000" dirty="0"/>
          </a:p>
          <a:p>
            <a:endParaRPr lang="en-CA" sz="2400" dirty="0"/>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a:bodyPr>
          <a:lstStyle/>
          <a:p>
            <a:r>
              <a:rPr lang="en-CA" sz="2400" dirty="0" smtClean="0"/>
              <a:t>Every disciple should sort this out as best they can, before they start.</a:t>
            </a:r>
          </a:p>
          <a:p>
            <a:r>
              <a:rPr lang="en-CA" sz="2400" dirty="0" smtClean="0"/>
              <a:t>It is disgusting and revolting to see animals perform this behaviour.</a:t>
            </a:r>
            <a:endParaRPr lang="en-CA" sz="2400" dirty="0"/>
          </a:p>
        </p:txBody>
      </p:sp>
      <p:sp>
        <p:nvSpPr>
          <p:cNvPr id="7" name="Down Arrow 6"/>
          <p:cNvSpPr/>
          <p:nvPr/>
        </p:nvSpPr>
        <p:spPr>
          <a:xfrm rot="16200000">
            <a:off x="4739336" y="387297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9976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Training of the Disciples</a:t>
            </a:r>
            <a:endParaRPr lang="en-CA" sz="3600" b="1" dirty="0"/>
          </a:p>
        </p:txBody>
      </p:sp>
      <p:sp>
        <p:nvSpPr>
          <p:cNvPr id="5" name="Content Placeholder 4"/>
          <p:cNvSpPr>
            <a:spLocks noGrp="1"/>
          </p:cNvSpPr>
          <p:nvPr>
            <p:ph sz="half" idx="1"/>
          </p:nvPr>
        </p:nvSpPr>
        <p:spPr>
          <a:xfrm>
            <a:off x="457200" y="1600201"/>
            <a:ext cx="4038600" cy="4061048"/>
          </a:xfrm>
          <a:solidFill>
            <a:schemeClr val="accent3">
              <a:lumMod val="60000"/>
              <a:lumOff val="40000"/>
            </a:schemeClr>
          </a:solidFill>
        </p:spPr>
        <p:txBody>
          <a:bodyPr>
            <a:normAutofit/>
          </a:bodyPr>
          <a:lstStyle/>
          <a:p>
            <a:pPr marL="0" indent="0">
              <a:buNone/>
            </a:pPr>
            <a:r>
              <a:rPr lang="en-CA" sz="2400" b="1" dirty="0"/>
              <a:t>Luke 9:55-56</a:t>
            </a:r>
          </a:p>
          <a:p>
            <a:r>
              <a:rPr lang="en-CA" sz="2400" dirty="0"/>
              <a:t>55  But he turned, and rebuked them, and said, Ye know not what manner of spirit ye are of.</a:t>
            </a:r>
          </a:p>
          <a:p>
            <a:r>
              <a:rPr lang="en-CA" sz="2400" dirty="0"/>
              <a:t>56  For the Son of man is </a:t>
            </a:r>
            <a:r>
              <a:rPr lang="en-CA" sz="2400" b="1" dirty="0"/>
              <a:t>not come to destroy </a:t>
            </a:r>
            <a:r>
              <a:rPr lang="en-CA" sz="2400" dirty="0"/>
              <a:t>men's lives, </a:t>
            </a:r>
            <a:r>
              <a:rPr lang="en-CA" sz="2400" b="1" dirty="0"/>
              <a:t>but to save </a:t>
            </a:r>
            <a:r>
              <a:rPr lang="en-CA" sz="2400" dirty="0"/>
              <a:t>them. And they went to another village.</a:t>
            </a:r>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a:bodyPr>
          <a:lstStyle/>
          <a:p>
            <a:r>
              <a:rPr lang="en-CA" sz="2400" dirty="0" smtClean="0"/>
              <a:t>Jesus had to continually work on his disciples to establish the right attitude for the work of fishing for men.</a:t>
            </a:r>
          </a:p>
          <a:p>
            <a:endParaRPr lang="en-CA" sz="2400" dirty="0"/>
          </a:p>
        </p:txBody>
      </p:sp>
      <p:sp>
        <p:nvSpPr>
          <p:cNvPr id="7" name="Down Arrow 6"/>
          <p:cNvSpPr/>
          <p:nvPr/>
        </p:nvSpPr>
        <p:spPr>
          <a:xfrm rot="16200000">
            <a:off x="4739336" y="3443366"/>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4-Point Star 1"/>
          <p:cNvSpPr/>
          <p:nvPr/>
        </p:nvSpPr>
        <p:spPr>
          <a:xfrm>
            <a:off x="2699792" y="1772816"/>
            <a:ext cx="144016" cy="144016"/>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1650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Except ye eat the flesh …</a:t>
            </a:r>
            <a:endParaRPr lang="en-CA" sz="3600" b="1" dirty="0"/>
          </a:p>
        </p:txBody>
      </p:sp>
      <p:sp>
        <p:nvSpPr>
          <p:cNvPr id="5" name="Content Placeholder 4"/>
          <p:cNvSpPr>
            <a:spLocks noGrp="1"/>
          </p:cNvSpPr>
          <p:nvPr>
            <p:ph sz="half" idx="1"/>
          </p:nvPr>
        </p:nvSpPr>
        <p:spPr>
          <a:xfrm>
            <a:off x="457200" y="1600200"/>
            <a:ext cx="4038600" cy="4781128"/>
          </a:xfrm>
          <a:solidFill>
            <a:schemeClr val="bg1">
              <a:lumMod val="85000"/>
            </a:schemeClr>
          </a:solidFill>
        </p:spPr>
        <p:txBody>
          <a:bodyPr>
            <a:noAutofit/>
          </a:bodyPr>
          <a:lstStyle/>
          <a:p>
            <a:pPr marL="0" indent="0">
              <a:buNone/>
            </a:pPr>
            <a:r>
              <a:rPr lang="en-CA" sz="2400" b="1" dirty="0"/>
              <a:t>John 6:53-54</a:t>
            </a:r>
          </a:p>
          <a:p>
            <a:r>
              <a:rPr lang="en-CA" sz="2400" dirty="0"/>
              <a:t>53  Then Jesus said unto them, Verily, verily, I say unto you, </a:t>
            </a:r>
            <a:r>
              <a:rPr lang="en-CA" sz="2400" b="1" dirty="0"/>
              <a:t>Except ye eat the flesh</a:t>
            </a:r>
            <a:r>
              <a:rPr lang="en-CA" sz="2400" dirty="0"/>
              <a:t> of the Son of man, and drink his blood, ye have no life in you.</a:t>
            </a:r>
          </a:p>
          <a:p>
            <a:r>
              <a:rPr lang="en-CA" sz="2400" dirty="0"/>
              <a:t>54  Whoso </a:t>
            </a:r>
            <a:r>
              <a:rPr lang="en-CA" sz="2400" dirty="0" err="1"/>
              <a:t>eateth</a:t>
            </a:r>
            <a:r>
              <a:rPr lang="en-CA" sz="2400" dirty="0"/>
              <a:t> my flesh, and </a:t>
            </a:r>
            <a:r>
              <a:rPr lang="en-CA" sz="2400" dirty="0" err="1"/>
              <a:t>drinketh</a:t>
            </a:r>
            <a:r>
              <a:rPr lang="en-CA" sz="2400" dirty="0"/>
              <a:t> my blood, hath eternal life; and I will raise him up at the last day.</a:t>
            </a:r>
          </a:p>
          <a:p>
            <a:endParaRPr lang="en-CA" sz="2400" dirty="0"/>
          </a:p>
          <a:p>
            <a:endParaRPr lang="en-CA" sz="2400" dirty="0"/>
          </a:p>
          <a:p>
            <a:endParaRPr lang="en-CA" sz="2400" dirty="0"/>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a:bodyPr>
          <a:lstStyle/>
          <a:p>
            <a:r>
              <a:rPr lang="en-CA" sz="2400" dirty="0" smtClean="0"/>
              <a:t>Jesus was speaking about “following” him, so closely that they had to have the same “mind.”</a:t>
            </a:r>
          </a:p>
          <a:p>
            <a:r>
              <a:rPr lang="en-CA" sz="2400" dirty="0" smtClean="0"/>
              <a:t>They couldn’t accept the idea and couldn’t fathom the analogy.</a:t>
            </a:r>
          </a:p>
          <a:p>
            <a:endParaRPr lang="en-CA" sz="2400" dirty="0"/>
          </a:p>
        </p:txBody>
      </p:sp>
      <p:sp>
        <p:nvSpPr>
          <p:cNvPr id="7" name="Down Arrow 6"/>
          <p:cNvSpPr/>
          <p:nvPr/>
        </p:nvSpPr>
        <p:spPr>
          <a:xfrm rot="16200000">
            <a:off x="4739336" y="430501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4-Point Star 7"/>
          <p:cNvSpPr/>
          <p:nvPr/>
        </p:nvSpPr>
        <p:spPr>
          <a:xfrm>
            <a:off x="2685044" y="1802312"/>
            <a:ext cx="144016" cy="144016"/>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0319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Many disciples went back …</a:t>
            </a:r>
            <a:endParaRPr lang="en-CA" sz="3600" b="1" dirty="0"/>
          </a:p>
        </p:txBody>
      </p:sp>
      <p:sp>
        <p:nvSpPr>
          <p:cNvPr id="3" name="Content Placeholder 2"/>
          <p:cNvSpPr>
            <a:spLocks noGrp="1"/>
          </p:cNvSpPr>
          <p:nvPr>
            <p:ph sz="half" idx="1"/>
          </p:nvPr>
        </p:nvSpPr>
        <p:spPr>
          <a:xfrm>
            <a:off x="457200" y="1412776"/>
            <a:ext cx="4038600" cy="5069160"/>
          </a:xfrm>
          <a:solidFill>
            <a:schemeClr val="bg1">
              <a:lumMod val="85000"/>
            </a:schemeClr>
          </a:solidFill>
        </p:spPr>
        <p:txBody>
          <a:bodyPr>
            <a:normAutofit fontScale="77500" lnSpcReduction="20000"/>
          </a:bodyPr>
          <a:lstStyle/>
          <a:p>
            <a:pPr marL="0" indent="0">
              <a:buNone/>
            </a:pPr>
            <a:endParaRPr lang="en-CA" sz="400" b="1" dirty="0" smtClean="0"/>
          </a:p>
          <a:p>
            <a:pPr marL="0" indent="0">
              <a:buNone/>
            </a:pPr>
            <a:r>
              <a:rPr lang="en-CA" b="1" dirty="0" smtClean="0"/>
              <a:t>John </a:t>
            </a:r>
            <a:r>
              <a:rPr lang="en-CA" b="1" dirty="0"/>
              <a:t>6:66-69</a:t>
            </a:r>
          </a:p>
          <a:p>
            <a:r>
              <a:rPr lang="en-CA" dirty="0"/>
              <a:t>66  From that time </a:t>
            </a:r>
            <a:r>
              <a:rPr lang="en-CA" b="1" dirty="0"/>
              <a:t>many of his disciples went back</a:t>
            </a:r>
            <a:r>
              <a:rPr lang="en-CA" dirty="0"/>
              <a:t>, and walked no more with him.</a:t>
            </a:r>
          </a:p>
          <a:p>
            <a:r>
              <a:rPr lang="en-CA" dirty="0"/>
              <a:t>67  Then said Jesus unto the twelve, Will ye also go away?</a:t>
            </a:r>
          </a:p>
          <a:p>
            <a:r>
              <a:rPr lang="en-CA" dirty="0"/>
              <a:t>68  Then Simon Peter answered him, Lord, to whom shall we go? thou hast the words of eternal life.</a:t>
            </a:r>
          </a:p>
          <a:p>
            <a:r>
              <a:rPr lang="en-CA" dirty="0"/>
              <a:t>69  And we believe and are sure that thou art that Christ, the Son of the living God</a:t>
            </a:r>
            <a:r>
              <a:rPr lang="en-CA" dirty="0" smtClean="0"/>
              <a:t>.</a:t>
            </a:r>
            <a:endParaRPr lang="en-CA" dirty="0"/>
          </a:p>
        </p:txBody>
      </p:sp>
      <p:sp>
        <p:nvSpPr>
          <p:cNvPr id="4" name="Content Placeholder 3"/>
          <p:cNvSpPr>
            <a:spLocks noGrp="1"/>
          </p:cNvSpPr>
          <p:nvPr>
            <p:ph sz="half" idx="2"/>
          </p:nvPr>
        </p:nvSpPr>
        <p:spPr/>
        <p:txBody>
          <a:bodyPr>
            <a:normAutofit fontScale="77500" lnSpcReduction="20000"/>
          </a:bodyPr>
          <a:lstStyle/>
          <a:p>
            <a:r>
              <a:rPr lang="en-CA" dirty="0" smtClean="0"/>
              <a:t>He did not mean that his disciples must literally eat his flesh and drink his blood.</a:t>
            </a:r>
          </a:p>
          <a:p>
            <a:r>
              <a:rPr lang="en-CA" dirty="0" smtClean="0"/>
              <a:t>Jesus told them:</a:t>
            </a:r>
          </a:p>
          <a:p>
            <a:pPr marL="0" indent="0">
              <a:buNone/>
            </a:pPr>
            <a:r>
              <a:rPr lang="en-CA" b="1" dirty="0" smtClean="0">
                <a:solidFill>
                  <a:srgbClr val="FF0000"/>
                </a:solidFill>
              </a:rPr>
              <a:t>John </a:t>
            </a:r>
            <a:r>
              <a:rPr lang="en-CA" b="1" dirty="0">
                <a:solidFill>
                  <a:srgbClr val="FF0000"/>
                </a:solidFill>
              </a:rPr>
              <a:t>6:63</a:t>
            </a:r>
          </a:p>
          <a:p>
            <a:r>
              <a:rPr lang="en-CA" dirty="0">
                <a:solidFill>
                  <a:srgbClr val="FF0000"/>
                </a:solidFill>
              </a:rPr>
              <a:t>63  It is the spirit that </a:t>
            </a:r>
            <a:r>
              <a:rPr lang="en-CA" dirty="0" err="1">
                <a:solidFill>
                  <a:srgbClr val="FF0000"/>
                </a:solidFill>
              </a:rPr>
              <a:t>quickeneth</a:t>
            </a:r>
            <a:r>
              <a:rPr lang="en-CA" dirty="0">
                <a:solidFill>
                  <a:srgbClr val="FF0000"/>
                </a:solidFill>
              </a:rPr>
              <a:t>; the flesh </a:t>
            </a:r>
            <a:r>
              <a:rPr lang="en-CA" dirty="0" err="1">
                <a:solidFill>
                  <a:srgbClr val="FF0000"/>
                </a:solidFill>
              </a:rPr>
              <a:t>profiteth</a:t>
            </a:r>
            <a:r>
              <a:rPr lang="en-CA" dirty="0">
                <a:solidFill>
                  <a:srgbClr val="FF0000"/>
                </a:solidFill>
              </a:rPr>
              <a:t> nothing: the words that I speak unto you, they are spirit, and they are life</a:t>
            </a:r>
            <a:r>
              <a:rPr lang="en-CA" dirty="0" smtClean="0">
                <a:solidFill>
                  <a:srgbClr val="FF0000"/>
                </a:solidFill>
              </a:rPr>
              <a:t>.</a:t>
            </a:r>
          </a:p>
          <a:p>
            <a:r>
              <a:rPr lang="en-CA" dirty="0" smtClean="0"/>
              <a:t>Despite this many left him at this time. </a:t>
            </a:r>
          </a:p>
          <a:p>
            <a:r>
              <a:rPr lang="en-CA" dirty="0" smtClean="0"/>
              <a:t>Do </a:t>
            </a:r>
            <a:r>
              <a:rPr lang="en-CA" dirty="0" smtClean="0"/>
              <a:t>we </a:t>
            </a:r>
            <a:r>
              <a:rPr lang="en-CA" dirty="0" smtClean="0"/>
              <a:t>understand this </a:t>
            </a:r>
            <a:r>
              <a:rPr lang="en-CA" dirty="0" smtClean="0"/>
              <a:t>teaching of the Lord?</a:t>
            </a:r>
            <a:endParaRPr lang="en-CA" dirty="0"/>
          </a:p>
          <a:p>
            <a:endParaRPr lang="en-CA" dirty="0"/>
          </a:p>
        </p:txBody>
      </p:sp>
      <p:sp>
        <p:nvSpPr>
          <p:cNvPr id="5" name="Down Arrow 4"/>
          <p:cNvSpPr/>
          <p:nvPr/>
        </p:nvSpPr>
        <p:spPr>
          <a:xfrm rot="16200000">
            <a:off x="4739336" y="596364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4-Point Star 5"/>
          <p:cNvSpPr/>
          <p:nvPr/>
        </p:nvSpPr>
        <p:spPr>
          <a:xfrm>
            <a:off x="2483768" y="1628800"/>
            <a:ext cx="144016" cy="144016"/>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4382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Double mindedness</a:t>
            </a:r>
            <a:endParaRPr lang="en-CA" sz="3600" b="1" dirty="0"/>
          </a:p>
        </p:txBody>
      </p:sp>
      <p:sp>
        <p:nvSpPr>
          <p:cNvPr id="3" name="Content Placeholder 2"/>
          <p:cNvSpPr>
            <a:spLocks noGrp="1"/>
          </p:cNvSpPr>
          <p:nvPr>
            <p:ph sz="half" idx="1"/>
          </p:nvPr>
        </p:nvSpPr>
        <p:spPr>
          <a:solidFill>
            <a:schemeClr val="bg1">
              <a:lumMod val="75000"/>
            </a:schemeClr>
          </a:solidFill>
        </p:spPr>
        <p:txBody>
          <a:bodyPr>
            <a:normAutofit fontScale="85000" lnSpcReduction="10000"/>
          </a:bodyPr>
          <a:lstStyle/>
          <a:p>
            <a:pPr marL="0" indent="0">
              <a:buNone/>
            </a:pPr>
            <a:endParaRPr lang="en-CA" sz="900" b="1" dirty="0" smtClean="0"/>
          </a:p>
          <a:p>
            <a:pPr marL="0" indent="0">
              <a:buNone/>
            </a:pPr>
            <a:r>
              <a:rPr lang="en-CA" b="1" dirty="0" smtClean="0"/>
              <a:t>James </a:t>
            </a:r>
            <a:r>
              <a:rPr lang="en-CA" b="1" dirty="0"/>
              <a:t>1:6-8</a:t>
            </a:r>
          </a:p>
          <a:p>
            <a:r>
              <a:rPr lang="en-CA" dirty="0"/>
              <a:t>6  But let him ask in faith, nothing wavering. For he that </a:t>
            </a:r>
            <a:r>
              <a:rPr lang="en-CA" dirty="0" err="1"/>
              <a:t>wavereth</a:t>
            </a:r>
            <a:r>
              <a:rPr lang="en-CA" dirty="0"/>
              <a:t> is like a wave of the sea driven with the wind and tossed.</a:t>
            </a:r>
          </a:p>
          <a:p>
            <a:r>
              <a:rPr lang="en-CA" dirty="0"/>
              <a:t>7  For let not that man think that he shall receive any thing of the Lord.</a:t>
            </a:r>
          </a:p>
          <a:p>
            <a:r>
              <a:rPr lang="en-CA" dirty="0"/>
              <a:t>8  </a:t>
            </a:r>
            <a:r>
              <a:rPr lang="en-CA" b="1" dirty="0"/>
              <a:t>A double minded man is unstable </a:t>
            </a:r>
            <a:r>
              <a:rPr lang="en-CA" dirty="0"/>
              <a:t>in all his ways.</a:t>
            </a:r>
          </a:p>
          <a:p>
            <a:endParaRPr lang="en-CA" dirty="0"/>
          </a:p>
          <a:p>
            <a:endParaRPr lang="en-CA" dirty="0"/>
          </a:p>
        </p:txBody>
      </p:sp>
      <p:sp>
        <p:nvSpPr>
          <p:cNvPr id="4" name="Content Placeholder 3"/>
          <p:cNvSpPr>
            <a:spLocks noGrp="1"/>
          </p:cNvSpPr>
          <p:nvPr>
            <p:ph sz="half" idx="2"/>
          </p:nvPr>
        </p:nvSpPr>
        <p:spPr/>
        <p:txBody>
          <a:bodyPr>
            <a:normAutofit fontScale="85000" lnSpcReduction="10000"/>
          </a:bodyPr>
          <a:lstStyle/>
          <a:p>
            <a:endParaRPr lang="en-CA" dirty="0" smtClean="0"/>
          </a:p>
          <a:p>
            <a:r>
              <a:rPr lang="en-CA" dirty="0" smtClean="0"/>
              <a:t>Following the Lord is not for double minded people. </a:t>
            </a:r>
          </a:p>
          <a:p>
            <a:r>
              <a:rPr lang="en-CA" dirty="0" smtClean="0"/>
              <a:t>We either follow Him and can always be found in the crowd of disciples who are with Him, or we cannot be found there.</a:t>
            </a:r>
          </a:p>
          <a:p>
            <a:r>
              <a:rPr lang="en-CA" dirty="0" smtClean="0"/>
              <a:t>People who cannot make up their mind are counted with the disbelievers!</a:t>
            </a:r>
            <a:endParaRPr lang="en-CA" dirty="0"/>
          </a:p>
        </p:txBody>
      </p:sp>
      <p:sp>
        <p:nvSpPr>
          <p:cNvPr id="5" name="Down Arrow 4"/>
          <p:cNvSpPr/>
          <p:nvPr/>
        </p:nvSpPr>
        <p:spPr>
          <a:xfrm rot="16200000">
            <a:off x="4739336" y="58196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7733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Memories of the Past</a:t>
            </a:r>
            <a:endParaRPr lang="en-CA" sz="3600" b="1" dirty="0"/>
          </a:p>
        </p:txBody>
      </p:sp>
      <p:sp>
        <p:nvSpPr>
          <p:cNvPr id="5" name="Content Placeholder 4"/>
          <p:cNvSpPr>
            <a:spLocks noGrp="1"/>
          </p:cNvSpPr>
          <p:nvPr>
            <p:ph sz="half" idx="1"/>
          </p:nvPr>
        </p:nvSpPr>
        <p:spPr>
          <a:xfrm>
            <a:off x="457200" y="1484784"/>
            <a:ext cx="4038600" cy="4752528"/>
          </a:xfrm>
          <a:solidFill>
            <a:schemeClr val="bg1">
              <a:lumMod val="85000"/>
            </a:schemeClr>
          </a:solidFill>
        </p:spPr>
        <p:txBody>
          <a:bodyPr>
            <a:normAutofit fontScale="85000" lnSpcReduction="10000"/>
          </a:bodyPr>
          <a:lstStyle/>
          <a:p>
            <a:pPr marL="0" indent="0">
              <a:buNone/>
            </a:pPr>
            <a:endParaRPr lang="en-CA" sz="900" b="1" dirty="0" smtClean="0"/>
          </a:p>
          <a:p>
            <a:pPr marL="0" indent="0">
              <a:buNone/>
            </a:pPr>
            <a:r>
              <a:rPr lang="en-CA" sz="2400" b="1" dirty="0" smtClean="0"/>
              <a:t>Numbers </a:t>
            </a:r>
            <a:r>
              <a:rPr lang="en-CA" sz="2400" b="1" dirty="0"/>
              <a:t>11:4-6</a:t>
            </a:r>
          </a:p>
          <a:p>
            <a:r>
              <a:rPr lang="en-CA" sz="2400" dirty="0"/>
              <a:t>4  And the mixt multitude that was among them fell a lusting: and the children of Israel also wept again, and said, Who shall give us flesh to eat?</a:t>
            </a:r>
          </a:p>
          <a:p>
            <a:r>
              <a:rPr lang="en-CA" sz="2400" dirty="0"/>
              <a:t>5  </a:t>
            </a:r>
            <a:r>
              <a:rPr lang="en-CA" sz="2400" b="1" dirty="0"/>
              <a:t>We remember </a:t>
            </a:r>
            <a:r>
              <a:rPr lang="en-CA" sz="2400" dirty="0"/>
              <a:t>the fish, which we did eat in Egypt freely; the cucumbers, and the melons, and the leeks, and the onions, and the </a:t>
            </a:r>
            <a:r>
              <a:rPr lang="en-CA" sz="2400" dirty="0" err="1"/>
              <a:t>garlick</a:t>
            </a:r>
            <a:r>
              <a:rPr lang="en-CA" sz="2400" dirty="0"/>
              <a:t>:</a:t>
            </a:r>
          </a:p>
          <a:p>
            <a:r>
              <a:rPr lang="en-CA" sz="2400" dirty="0"/>
              <a:t>6  But now our soul is dried away: there is nothing at all, beside this manna, before our eyes.</a:t>
            </a:r>
          </a:p>
          <a:p>
            <a:endParaRPr lang="en-CA" sz="2400" dirty="0"/>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fontScale="85000" lnSpcReduction="10000"/>
          </a:bodyPr>
          <a:lstStyle/>
          <a:p>
            <a:r>
              <a:rPr lang="en-CA" sz="2400" dirty="0" smtClean="0"/>
              <a:t>This is a real word of caution for would-be followers of the Lord who have come from a “checkered” past. </a:t>
            </a:r>
          </a:p>
          <a:p>
            <a:r>
              <a:rPr lang="en-CA" sz="2400" dirty="0" smtClean="0"/>
              <a:t>We must reject the impulse to be entertained by mentally dwelling in the past.</a:t>
            </a:r>
            <a:endParaRPr lang="en-CA" sz="2400" dirty="0"/>
          </a:p>
        </p:txBody>
      </p:sp>
      <p:sp>
        <p:nvSpPr>
          <p:cNvPr id="7" name="Down Arrow 6"/>
          <p:cNvSpPr/>
          <p:nvPr/>
        </p:nvSpPr>
        <p:spPr>
          <a:xfrm rot="16200000">
            <a:off x="4739336" y="365694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5206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fontScale="90000"/>
          </a:bodyPr>
          <a:lstStyle/>
          <a:p>
            <a:r>
              <a:rPr lang="en-CA" sz="4000" b="1" dirty="0" smtClean="0"/>
              <a:t>Letting the imagination wander</a:t>
            </a:r>
            <a:endParaRPr lang="en-CA" sz="4000" b="1" dirty="0"/>
          </a:p>
        </p:txBody>
      </p:sp>
      <p:sp>
        <p:nvSpPr>
          <p:cNvPr id="5" name="Content Placeholder 4"/>
          <p:cNvSpPr>
            <a:spLocks noGrp="1"/>
          </p:cNvSpPr>
          <p:nvPr>
            <p:ph sz="half" idx="1"/>
          </p:nvPr>
        </p:nvSpPr>
        <p:spPr>
          <a:solidFill>
            <a:schemeClr val="bg1">
              <a:lumMod val="85000"/>
            </a:schemeClr>
          </a:solidFill>
        </p:spPr>
        <p:txBody>
          <a:bodyPr>
            <a:normAutofit fontScale="92500"/>
          </a:bodyPr>
          <a:lstStyle/>
          <a:p>
            <a:pPr marL="0" indent="0">
              <a:buNone/>
            </a:pPr>
            <a:endParaRPr lang="en-CA" sz="200" b="1" dirty="0" smtClean="0"/>
          </a:p>
          <a:p>
            <a:pPr marL="0" indent="0">
              <a:buNone/>
            </a:pPr>
            <a:r>
              <a:rPr lang="en-CA" sz="2000" b="1" dirty="0" smtClean="0"/>
              <a:t>Hebrews </a:t>
            </a:r>
            <a:r>
              <a:rPr lang="en-CA" sz="2000" b="1" dirty="0"/>
              <a:t>11:14-16</a:t>
            </a:r>
          </a:p>
          <a:p>
            <a:r>
              <a:rPr lang="en-CA" sz="2000" dirty="0"/>
              <a:t>14  For they that say such things declare plainly that they seek a country.</a:t>
            </a:r>
          </a:p>
          <a:p>
            <a:r>
              <a:rPr lang="en-CA" sz="2000" dirty="0"/>
              <a:t>15  And truly, if they had been mindful of that country from whence they came out, </a:t>
            </a:r>
            <a:r>
              <a:rPr lang="en-CA" sz="2000" b="1" dirty="0"/>
              <a:t>they might have had opportunity to have returned.</a:t>
            </a:r>
          </a:p>
          <a:p>
            <a:r>
              <a:rPr lang="en-CA" sz="2000" dirty="0"/>
              <a:t>16  But now they desire a better country, that is, an heavenly: wherefore God is not ashamed to be called their God: for he hath prepared for them a city</a:t>
            </a:r>
            <a:r>
              <a:rPr lang="en-CA" sz="2000" dirty="0" smtClean="0"/>
              <a:t>.</a:t>
            </a:r>
            <a:endParaRPr lang="en-CA" sz="2400" dirty="0"/>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fontScale="92500"/>
          </a:bodyPr>
          <a:lstStyle/>
          <a:p>
            <a:r>
              <a:rPr lang="en-CA" sz="2400" dirty="0" smtClean="0"/>
              <a:t>Again, this is a problem for those who have left behind a way of life as not worthy of discipleship.</a:t>
            </a:r>
          </a:p>
          <a:p>
            <a:r>
              <a:rPr lang="en-CA" sz="2400" dirty="0" smtClean="0"/>
              <a:t>To imagine how it may have turned out is to set a snare for yourself.</a:t>
            </a:r>
          </a:p>
          <a:p>
            <a:r>
              <a:rPr lang="en-CA" sz="2400" dirty="0" smtClean="0"/>
              <a:t>Never look back!!</a:t>
            </a:r>
            <a:endParaRPr lang="en-CA" sz="2400" dirty="0"/>
          </a:p>
        </p:txBody>
      </p:sp>
      <p:sp>
        <p:nvSpPr>
          <p:cNvPr id="7" name="Down Arrow 6"/>
          <p:cNvSpPr/>
          <p:nvPr/>
        </p:nvSpPr>
        <p:spPr>
          <a:xfrm rot="16200000">
            <a:off x="4739336" y="452104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6409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9270108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The cost of Following</a:t>
            </a:r>
            <a:endParaRPr lang="en-CA" sz="3600" b="1" dirty="0"/>
          </a:p>
        </p:txBody>
      </p:sp>
      <p:sp>
        <p:nvSpPr>
          <p:cNvPr id="5" name="Content Placeholder 4"/>
          <p:cNvSpPr>
            <a:spLocks noGrp="1"/>
          </p:cNvSpPr>
          <p:nvPr>
            <p:ph sz="half" idx="1"/>
          </p:nvPr>
        </p:nvSpPr>
        <p:spPr>
          <a:solidFill>
            <a:schemeClr val="accent3">
              <a:lumMod val="60000"/>
              <a:lumOff val="40000"/>
            </a:schemeClr>
          </a:solidFill>
        </p:spPr>
        <p:txBody>
          <a:bodyPr>
            <a:normAutofit lnSpcReduction="10000"/>
          </a:bodyPr>
          <a:lstStyle/>
          <a:p>
            <a:pPr marL="0" indent="0">
              <a:buNone/>
            </a:pPr>
            <a:r>
              <a:rPr lang="en-CA" sz="2400" b="1" dirty="0"/>
              <a:t>Luke 9:57-58</a:t>
            </a:r>
          </a:p>
          <a:p>
            <a:r>
              <a:rPr lang="en-CA" sz="2400" dirty="0"/>
              <a:t>57  And it came to pass, that, as they went in the way, a certain man said unto him, Lord, </a:t>
            </a:r>
            <a:r>
              <a:rPr lang="en-CA" sz="2400" b="1" dirty="0"/>
              <a:t>I will follow thee</a:t>
            </a:r>
            <a:r>
              <a:rPr lang="en-CA" sz="2400" dirty="0"/>
              <a:t> whithersoever thou </a:t>
            </a:r>
            <a:r>
              <a:rPr lang="en-CA" sz="2400" dirty="0" err="1"/>
              <a:t>goest</a:t>
            </a:r>
            <a:r>
              <a:rPr lang="en-CA" sz="2400" dirty="0"/>
              <a:t>.</a:t>
            </a:r>
          </a:p>
          <a:p>
            <a:r>
              <a:rPr lang="en-CA" sz="2400" dirty="0"/>
              <a:t>58  And Jesus said unto him, Foxes have holes, and birds of the air have nests; but the Son of man hath not where to lay his head.</a:t>
            </a:r>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lnSpcReduction="10000"/>
          </a:bodyPr>
          <a:lstStyle/>
          <a:p>
            <a:r>
              <a:rPr lang="en-CA" sz="2400" dirty="0" smtClean="0"/>
              <a:t>The life of a disciple is very different than that of a citizen of the world.</a:t>
            </a:r>
          </a:p>
          <a:p>
            <a:r>
              <a:rPr lang="en-CA" sz="2400" dirty="0" smtClean="0"/>
              <a:t>This person was an enthusiastic would-be follower of the Lord, but likely did not fully appreciate what was required.</a:t>
            </a:r>
          </a:p>
          <a:p>
            <a:r>
              <a:rPr lang="en-CA" sz="2400" dirty="0" smtClean="0"/>
              <a:t>We need to count the cost before the event – not after.</a:t>
            </a:r>
          </a:p>
        </p:txBody>
      </p:sp>
      <p:sp>
        <p:nvSpPr>
          <p:cNvPr id="7" name="Down Arrow 6"/>
          <p:cNvSpPr/>
          <p:nvPr/>
        </p:nvSpPr>
        <p:spPr>
          <a:xfrm rot="16200000">
            <a:off x="4739336" y="574762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0141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Suffer me first</a:t>
            </a:r>
            <a:endParaRPr lang="en-CA" sz="3600" b="1" dirty="0"/>
          </a:p>
        </p:txBody>
      </p:sp>
      <p:sp>
        <p:nvSpPr>
          <p:cNvPr id="5" name="Content Placeholder 4"/>
          <p:cNvSpPr>
            <a:spLocks noGrp="1"/>
          </p:cNvSpPr>
          <p:nvPr>
            <p:ph sz="half" idx="1"/>
          </p:nvPr>
        </p:nvSpPr>
        <p:spPr>
          <a:xfrm>
            <a:off x="457200" y="1600201"/>
            <a:ext cx="4038600" cy="3340968"/>
          </a:xfrm>
          <a:solidFill>
            <a:schemeClr val="accent3">
              <a:lumMod val="60000"/>
              <a:lumOff val="40000"/>
            </a:schemeClr>
          </a:solidFill>
        </p:spPr>
        <p:txBody>
          <a:bodyPr>
            <a:normAutofit fontScale="92500" lnSpcReduction="10000"/>
          </a:bodyPr>
          <a:lstStyle/>
          <a:p>
            <a:pPr marL="0" indent="0">
              <a:buNone/>
            </a:pPr>
            <a:endParaRPr lang="en-CA" sz="900" b="1" dirty="0" smtClean="0"/>
          </a:p>
          <a:p>
            <a:pPr marL="0" indent="0">
              <a:buNone/>
            </a:pPr>
            <a:r>
              <a:rPr lang="en-CA" sz="2400" b="1" dirty="0" smtClean="0"/>
              <a:t>Luke </a:t>
            </a:r>
            <a:r>
              <a:rPr lang="en-CA" sz="2400" b="1" dirty="0"/>
              <a:t>9:59-60</a:t>
            </a:r>
          </a:p>
          <a:p>
            <a:r>
              <a:rPr lang="en-CA" sz="2400" dirty="0"/>
              <a:t>59  And he said unto another, Follow me. But he said, Lord, suffer me first to go and bury my father.</a:t>
            </a:r>
          </a:p>
          <a:p>
            <a:r>
              <a:rPr lang="en-CA" sz="2400" dirty="0"/>
              <a:t>60  Jesus said unto him, </a:t>
            </a:r>
            <a:r>
              <a:rPr lang="en-CA" sz="2400" b="1" dirty="0"/>
              <a:t>Let the dead bury their dead: </a:t>
            </a:r>
            <a:r>
              <a:rPr lang="en-CA" sz="2400" dirty="0"/>
              <a:t>but go thou and preach the kingdom of God</a:t>
            </a:r>
            <a:r>
              <a:rPr lang="en-CA" sz="2400" dirty="0" smtClean="0"/>
              <a:t>.</a:t>
            </a:r>
            <a:endParaRPr lang="en-CA" sz="2400" dirty="0"/>
          </a:p>
        </p:txBody>
      </p:sp>
      <p:sp>
        <p:nvSpPr>
          <p:cNvPr id="6" name="Content Placeholder 5"/>
          <p:cNvSpPr>
            <a:spLocks noGrp="1"/>
          </p:cNvSpPr>
          <p:nvPr>
            <p:ph sz="half" idx="2"/>
          </p:nvPr>
        </p:nvSpPr>
        <p:spPr/>
        <p:txBody>
          <a:bodyPr>
            <a:normAutofit fontScale="92500" lnSpcReduction="10000"/>
          </a:bodyPr>
          <a:lstStyle/>
          <a:p>
            <a:r>
              <a:rPr lang="en-CA" sz="2400" dirty="0" smtClean="0"/>
              <a:t>It is unlikely that the father in question had already died and just needed to be buried.</a:t>
            </a:r>
          </a:p>
          <a:p>
            <a:r>
              <a:rPr lang="en-CA" sz="2400" dirty="0" smtClean="0"/>
              <a:t>“Bury my father” is more likely an idiom meaning to stay with one’s parents until they are dead.</a:t>
            </a:r>
          </a:p>
          <a:p>
            <a:r>
              <a:rPr lang="en-CA" sz="2400" dirty="0" smtClean="0"/>
              <a:t>Preaching the Kingdom of God is the greater task.</a:t>
            </a:r>
          </a:p>
        </p:txBody>
      </p:sp>
      <p:sp>
        <p:nvSpPr>
          <p:cNvPr id="7" name="Down Arrow 6"/>
          <p:cNvSpPr/>
          <p:nvPr/>
        </p:nvSpPr>
        <p:spPr>
          <a:xfrm rot="16200000">
            <a:off x="4739336" y="480907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5828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solidFill>
        </p:spPr>
        <p:txBody>
          <a:bodyPr>
            <a:normAutofit/>
          </a:bodyPr>
          <a:lstStyle/>
          <a:p>
            <a:r>
              <a:rPr lang="en-CA" sz="3600" b="1" dirty="0" smtClean="0"/>
              <a:t>Who are the “dead”?</a:t>
            </a:r>
            <a:endParaRPr lang="en-CA" sz="3600" b="1" dirty="0"/>
          </a:p>
        </p:txBody>
      </p:sp>
      <p:sp>
        <p:nvSpPr>
          <p:cNvPr id="7" name="Content Placeholder 6"/>
          <p:cNvSpPr>
            <a:spLocks noGrp="1"/>
          </p:cNvSpPr>
          <p:nvPr>
            <p:ph sz="half" idx="1"/>
          </p:nvPr>
        </p:nvSpPr>
        <p:spPr>
          <a:solidFill>
            <a:schemeClr val="accent3">
              <a:lumMod val="60000"/>
              <a:lumOff val="40000"/>
            </a:schemeClr>
          </a:solidFill>
        </p:spPr>
        <p:txBody>
          <a:bodyPr>
            <a:normAutofit fontScale="85000" lnSpcReduction="20000"/>
          </a:bodyPr>
          <a:lstStyle/>
          <a:p>
            <a:pPr marL="0" indent="0">
              <a:buNone/>
            </a:pPr>
            <a:endParaRPr lang="en-CA" sz="1100" b="1" dirty="0" smtClean="0"/>
          </a:p>
          <a:p>
            <a:pPr marL="0" indent="0">
              <a:buNone/>
            </a:pPr>
            <a:r>
              <a:rPr lang="en-CA" b="1" dirty="0" smtClean="0"/>
              <a:t>Ephesians </a:t>
            </a:r>
            <a:r>
              <a:rPr lang="en-CA" b="1" dirty="0"/>
              <a:t>2:1-2</a:t>
            </a:r>
          </a:p>
          <a:p>
            <a:r>
              <a:rPr lang="en-CA" dirty="0"/>
              <a:t>1  And you hath he quickened, who were </a:t>
            </a:r>
            <a:r>
              <a:rPr lang="en-CA" b="1" dirty="0"/>
              <a:t>dead in trespasses and sins;</a:t>
            </a:r>
          </a:p>
          <a:p>
            <a:r>
              <a:rPr lang="en-CA" dirty="0"/>
              <a:t>2  Wherein in time past ye walked according to the </a:t>
            </a:r>
            <a:r>
              <a:rPr lang="en-CA" b="1" dirty="0"/>
              <a:t>course of this world</a:t>
            </a:r>
            <a:r>
              <a:rPr lang="en-CA" dirty="0"/>
              <a:t>, according to the prince of the power of the air, the spirit that now </a:t>
            </a:r>
            <a:r>
              <a:rPr lang="en-CA" dirty="0" err="1"/>
              <a:t>worketh</a:t>
            </a:r>
            <a:r>
              <a:rPr lang="en-CA" dirty="0"/>
              <a:t> in the children of disobedience:</a:t>
            </a:r>
          </a:p>
          <a:p>
            <a:endParaRPr lang="en-CA" dirty="0"/>
          </a:p>
          <a:p>
            <a:endParaRPr lang="en-CA" dirty="0"/>
          </a:p>
        </p:txBody>
      </p:sp>
      <p:sp>
        <p:nvSpPr>
          <p:cNvPr id="8" name="Content Placeholder 7"/>
          <p:cNvSpPr>
            <a:spLocks noGrp="1"/>
          </p:cNvSpPr>
          <p:nvPr>
            <p:ph sz="half" idx="2"/>
          </p:nvPr>
        </p:nvSpPr>
        <p:spPr/>
        <p:txBody>
          <a:bodyPr>
            <a:normAutofit fontScale="85000" lnSpcReduction="20000"/>
          </a:bodyPr>
          <a:lstStyle/>
          <a:p>
            <a:endParaRPr lang="en-CA" dirty="0" smtClean="0"/>
          </a:p>
          <a:p>
            <a:r>
              <a:rPr lang="en-CA" dirty="0" smtClean="0"/>
              <a:t>People who are literally dead obviously cannot bury anyone.</a:t>
            </a:r>
          </a:p>
          <a:p>
            <a:r>
              <a:rPr lang="en-CA" dirty="0" smtClean="0"/>
              <a:t>But unconverted people, have different </a:t>
            </a:r>
            <a:r>
              <a:rPr lang="en-CA" dirty="0" err="1" smtClean="0"/>
              <a:t>priorites</a:t>
            </a:r>
            <a:r>
              <a:rPr lang="en-CA" dirty="0" smtClean="0"/>
              <a:t>.</a:t>
            </a:r>
            <a:endParaRPr lang="en-CA" dirty="0"/>
          </a:p>
        </p:txBody>
      </p:sp>
      <p:sp>
        <p:nvSpPr>
          <p:cNvPr id="5" name="Down Arrow 4"/>
          <p:cNvSpPr/>
          <p:nvPr/>
        </p:nvSpPr>
        <p:spPr>
          <a:xfrm rot="16200000">
            <a:off x="4739336" y="358738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6549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chemeClr val="bg1"/>
          </a:solidFill>
        </p:spPr>
        <p:txBody>
          <a:bodyPr>
            <a:normAutofit/>
          </a:bodyPr>
          <a:lstStyle/>
          <a:p>
            <a:r>
              <a:rPr lang="en-CA" sz="3600" b="1" dirty="0" smtClean="0"/>
              <a:t>Dealing with Family</a:t>
            </a:r>
            <a:endParaRPr lang="en-CA" sz="3600" b="1" dirty="0"/>
          </a:p>
        </p:txBody>
      </p:sp>
      <p:sp>
        <p:nvSpPr>
          <p:cNvPr id="7" name="Content Placeholder 6"/>
          <p:cNvSpPr>
            <a:spLocks noGrp="1"/>
          </p:cNvSpPr>
          <p:nvPr>
            <p:ph sz="half" idx="1"/>
          </p:nvPr>
        </p:nvSpPr>
        <p:spPr>
          <a:solidFill>
            <a:schemeClr val="accent3">
              <a:lumMod val="60000"/>
              <a:lumOff val="40000"/>
            </a:schemeClr>
          </a:solidFill>
        </p:spPr>
        <p:txBody>
          <a:bodyPr>
            <a:normAutofit fontScale="92500" lnSpcReduction="10000"/>
          </a:bodyPr>
          <a:lstStyle/>
          <a:p>
            <a:pPr marL="0" indent="0">
              <a:buNone/>
            </a:pPr>
            <a:endParaRPr lang="en-CA" sz="900" b="1" dirty="0" smtClean="0"/>
          </a:p>
          <a:p>
            <a:pPr marL="0" indent="0">
              <a:buNone/>
            </a:pPr>
            <a:r>
              <a:rPr lang="en-CA" b="1" dirty="0" smtClean="0"/>
              <a:t>Matthew </a:t>
            </a:r>
            <a:r>
              <a:rPr lang="en-CA" b="1" dirty="0"/>
              <a:t>10:36-37</a:t>
            </a:r>
          </a:p>
          <a:p>
            <a:r>
              <a:rPr lang="en-CA" dirty="0"/>
              <a:t>36  And a man's foes shall be they of his own household.</a:t>
            </a:r>
          </a:p>
          <a:p>
            <a:r>
              <a:rPr lang="en-CA" dirty="0"/>
              <a:t>37  He that </a:t>
            </a:r>
            <a:r>
              <a:rPr lang="en-CA" dirty="0" err="1"/>
              <a:t>loveth</a:t>
            </a:r>
            <a:r>
              <a:rPr lang="en-CA" dirty="0"/>
              <a:t> father or mother </a:t>
            </a:r>
            <a:r>
              <a:rPr lang="en-CA" b="1" dirty="0"/>
              <a:t>more than me</a:t>
            </a:r>
            <a:r>
              <a:rPr lang="en-CA" dirty="0"/>
              <a:t> is not worthy of me: and he that </a:t>
            </a:r>
            <a:r>
              <a:rPr lang="en-CA" dirty="0" err="1"/>
              <a:t>loveth</a:t>
            </a:r>
            <a:r>
              <a:rPr lang="en-CA" dirty="0"/>
              <a:t> son or daughter </a:t>
            </a:r>
            <a:r>
              <a:rPr lang="en-CA" b="1" dirty="0"/>
              <a:t>more than me </a:t>
            </a:r>
            <a:r>
              <a:rPr lang="en-CA" dirty="0"/>
              <a:t>is not worthy of me.</a:t>
            </a:r>
          </a:p>
          <a:p>
            <a:endParaRPr lang="en-CA" dirty="0"/>
          </a:p>
          <a:p>
            <a:endParaRPr lang="en-CA" dirty="0"/>
          </a:p>
          <a:p>
            <a:endParaRPr lang="en-CA" dirty="0"/>
          </a:p>
        </p:txBody>
      </p:sp>
      <p:sp>
        <p:nvSpPr>
          <p:cNvPr id="8" name="Content Placeholder 7"/>
          <p:cNvSpPr>
            <a:spLocks noGrp="1"/>
          </p:cNvSpPr>
          <p:nvPr>
            <p:ph sz="half" idx="2"/>
          </p:nvPr>
        </p:nvSpPr>
        <p:spPr/>
        <p:txBody>
          <a:bodyPr>
            <a:normAutofit fontScale="92500" lnSpcReduction="10000"/>
          </a:bodyPr>
          <a:lstStyle/>
          <a:p>
            <a:endParaRPr lang="en-CA" dirty="0" smtClean="0"/>
          </a:p>
          <a:p>
            <a:r>
              <a:rPr lang="en-CA" dirty="0" smtClean="0"/>
              <a:t>In some cases whole families are converted.</a:t>
            </a:r>
          </a:p>
          <a:p>
            <a:r>
              <a:rPr lang="en-CA" dirty="0" smtClean="0"/>
              <a:t>In many other cases, the Gospel divides families.</a:t>
            </a:r>
          </a:p>
          <a:p>
            <a:r>
              <a:rPr lang="en-CA" dirty="0" smtClean="0"/>
              <a:t>We all need to decide to what family we belong. </a:t>
            </a:r>
            <a:endParaRPr lang="en-CA" dirty="0"/>
          </a:p>
        </p:txBody>
      </p:sp>
      <p:sp>
        <p:nvSpPr>
          <p:cNvPr id="5" name="Down Arrow 4"/>
          <p:cNvSpPr/>
          <p:nvPr/>
        </p:nvSpPr>
        <p:spPr>
          <a:xfrm rot="16200000">
            <a:off x="4739336" y="473706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4-Point Star 8"/>
          <p:cNvSpPr/>
          <p:nvPr/>
        </p:nvSpPr>
        <p:spPr>
          <a:xfrm>
            <a:off x="3563888" y="1988840"/>
            <a:ext cx="144016" cy="144016"/>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7774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Bid them farewell</a:t>
            </a:r>
            <a:endParaRPr lang="en-CA" sz="3600" b="1" dirty="0"/>
          </a:p>
        </p:txBody>
      </p:sp>
      <p:sp>
        <p:nvSpPr>
          <p:cNvPr id="5" name="Content Placeholder 4"/>
          <p:cNvSpPr>
            <a:spLocks noGrp="1"/>
          </p:cNvSpPr>
          <p:nvPr>
            <p:ph sz="half" idx="1"/>
          </p:nvPr>
        </p:nvSpPr>
        <p:spPr>
          <a:solidFill>
            <a:schemeClr val="accent3">
              <a:lumMod val="60000"/>
              <a:lumOff val="40000"/>
            </a:schemeClr>
          </a:solidFill>
        </p:spPr>
        <p:txBody>
          <a:bodyPr>
            <a:normAutofit lnSpcReduction="10000"/>
          </a:bodyPr>
          <a:lstStyle/>
          <a:p>
            <a:pPr marL="0" indent="0">
              <a:buNone/>
            </a:pPr>
            <a:endParaRPr lang="en-CA" sz="2400" b="1" dirty="0" smtClean="0"/>
          </a:p>
          <a:p>
            <a:pPr marL="0" indent="0">
              <a:buNone/>
            </a:pPr>
            <a:r>
              <a:rPr lang="en-CA" sz="2400" b="1" dirty="0" smtClean="0"/>
              <a:t>Luke </a:t>
            </a:r>
            <a:r>
              <a:rPr lang="en-CA" sz="2400" b="1" dirty="0"/>
              <a:t>9:61-62</a:t>
            </a:r>
          </a:p>
          <a:p>
            <a:r>
              <a:rPr lang="en-CA" sz="2400" dirty="0"/>
              <a:t>61  And another also said, Lord, </a:t>
            </a:r>
            <a:r>
              <a:rPr lang="en-CA" sz="2400" b="1" dirty="0"/>
              <a:t>I will follow thee; but </a:t>
            </a:r>
            <a:r>
              <a:rPr lang="en-CA" sz="2400" dirty="0"/>
              <a:t>let me first go bid them farewell, which are at home at my house.</a:t>
            </a:r>
          </a:p>
          <a:p>
            <a:r>
              <a:rPr lang="en-CA" sz="2400" dirty="0"/>
              <a:t>62  And Jesus said unto him, No man, having put his hand to the plough, and looking back, is fit for the kingdom of God.</a:t>
            </a:r>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lnSpcReduction="10000"/>
          </a:bodyPr>
          <a:lstStyle/>
          <a:p>
            <a:endParaRPr lang="en-CA" sz="2400" dirty="0" smtClean="0"/>
          </a:p>
          <a:p>
            <a:r>
              <a:rPr lang="en-CA" sz="2400" dirty="0" smtClean="0"/>
              <a:t>A mere saying goodbye is quite different from “looking back” as they did in the wilderness.</a:t>
            </a:r>
          </a:p>
          <a:p>
            <a:r>
              <a:rPr lang="en-CA" sz="2400" dirty="0" smtClean="0"/>
              <a:t>Did this person really know of Elisha and was he requiting the Lord for his former response?</a:t>
            </a:r>
          </a:p>
          <a:p>
            <a:r>
              <a:rPr lang="en-CA" sz="2400" dirty="0" smtClean="0"/>
              <a:t>If this is the case, Jesus’ answer is remarkable.</a:t>
            </a:r>
          </a:p>
          <a:p>
            <a:r>
              <a:rPr lang="en-CA" sz="2400" dirty="0" smtClean="0"/>
              <a:t>Elisha was plowing.</a:t>
            </a:r>
          </a:p>
        </p:txBody>
      </p:sp>
      <p:sp>
        <p:nvSpPr>
          <p:cNvPr id="7" name="Down Arrow 6"/>
          <p:cNvSpPr/>
          <p:nvPr/>
        </p:nvSpPr>
        <p:spPr>
          <a:xfrm rot="16200000">
            <a:off x="4739336" y="596364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2377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solidFill>
        </p:spPr>
        <p:txBody>
          <a:bodyPr>
            <a:normAutofit/>
          </a:bodyPr>
          <a:lstStyle/>
          <a:p>
            <a:r>
              <a:rPr lang="en-CA" sz="3600" b="1" dirty="0" smtClean="0"/>
              <a:t>Elisha burnt the bridge back</a:t>
            </a:r>
            <a:endParaRPr lang="en-CA" sz="3600" b="1" dirty="0"/>
          </a:p>
        </p:txBody>
      </p:sp>
      <p:sp>
        <p:nvSpPr>
          <p:cNvPr id="5" name="Content Placeholder 4"/>
          <p:cNvSpPr>
            <a:spLocks noGrp="1"/>
          </p:cNvSpPr>
          <p:nvPr>
            <p:ph sz="half" idx="1"/>
          </p:nvPr>
        </p:nvSpPr>
        <p:spPr>
          <a:xfrm>
            <a:off x="457200" y="1600200"/>
            <a:ext cx="4038600" cy="4709120"/>
          </a:xfrm>
          <a:solidFill>
            <a:schemeClr val="accent3">
              <a:lumMod val="60000"/>
              <a:lumOff val="40000"/>
            </a:schemeClr>
          </a:solidFill>
        </p:spPr>
        <p:txBody>
          <a:bodyPr>
            <a:normAutofit fontScale="92500" lnSpcReduction="10000"/>
          </a:bodyPr>
          <a:lstStyle/>
          <a:p>
            <a:pPr marL="0" indent="0">
              <a:buNone/>
            </a:pPr>
            <a:r>
              <a:rPr lang="en-CA" sz="2000" b="1" dirty="0"/>
              <a:t>1 Kings 19:20-21</a:t>
            </a:r>
          </a:p>
          <a:p>
            <a:r>
              <a:rPr lang="en-CA" sz="2000" dirty="0"/>
              <a:t>20  And he left the oxen, and ran after Elijah, and said, Let me, I pray thee, kiss my father and my mother, and then I will follow thee. And he said unto him, Go back again: for what have I done to thee?</a:t>
            </a:r>
          </a:p>
          <a:p>
            <a:r>
              <a:rPr lang="en-CA" sz="2000" dirty="0"/>
              <a:t>21  And he returned back from him, and took a yoke of oxen, and slew them, and </a:t>
            </a:r>
            <a:r>
              <a:rPr lang="en-CA" sz="2000" b="1" dirty="0"/>
              <a:t>boiled their flesh with the instruments of the oxen, </a:t>
            </a:r>
            <a:r>
              <a:rPr lang="en-CA" sz="2000" dirty="0"/>
              <a:t>and gave unto the people, and they did eat. Then he arose, and went after Elijah, and ministered unto him</a:t>
            </a:r>
            <a:r>
              <a:rPr lang="en-CA" sz="2000" dirty="0" smtClean="0"/>
              <a:t>.</a:t>
            </a:r>
            <a:endParaRPr lang="en-CA" sz="2000" dirty="0"/>
          </a:p>
          <a:p>
            <a:endParaRPr lang="en-CA" sz="2000" dirty="0"/>
          </a:p>
          <a:p>
            <a:endParaRPr lang="en-CA" sz="2400" dirty="0"/>
          </a:p>
          <a:p>
            <a:endParaRPr lang="en-CA" sz="2400" dirty="0"/>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fontScale="92500" lnSpcReduction="10000"/>
          </a:bodyPr>
          <a:lstStyle/>
          <a:p>
            <a:endParaRPr lang="en-CA" sz="2000" dirty="0" smtClean="0"/>
          </a:p>
          <a:p>
            <a:r>
              <a:rPr lang="en-CA" sz="2000" dirty="0" smtClean="0"/>
              <a:t>The matter was settled in favour of the work of Yahweh.</a:t>
            </a:r>
          </a:p>
          <a:p>
            <a:r>
              <a:rPr lang="en-CA" sz="2000" dirty="0" smtClean="0"/>
              <a:t>His future was filled with a very different life style.</a:t>
            </a:r>
          </a:p>
          <a:p>
            <a:r>
              <a:rPr lang="en-CA" sz="2000" dirty="0" smtClean="0"/>
              <a:t>What is different from this and let me first bury my father?</a:t>
            </a:r>
          </a:p>
          <a:p>
            <a:pPr marL="0" indent="0">
              <a:buNone/>
            </a:pPr>
            <a:endParaRPr lang="en-CA" sz="2000" dirty="0"/>
          </a:p>
          <a:p>
            <a:endParaRPr lang="en-CA" sz="2000" dirty="0"/>
          </a:p>
        </p:txBody>
      </p:sp>
      <p:sp>
        <p:nvSpPr>
          <p:cNvPr id="7" name="Down Arrow 6"/>
          <p:cNvSpPr/>
          <p:nvPr/>
        </p:nvSpPr>
        <p:spPr>
          <a:xfrm rot="16200000">
            <a:off x="4739336" y="365694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4-Point Star 7"/>
          <p:cNvSpPr/>
          <p:nvPr/>
        </p:nvSpPr>
        <p:spPr>
          <a:xfrm>
            <a:off x="2554044" y="1715556"/>
            <a:ext cx="144016" cy="144016"/>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9427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1760" y="4653136"/>
            <a:ext cx="3384376" cy="864096"/>
          </a:xfrm>
          <a:noFill/>
        </p:spPr>
        <p:txBody>
          <a:bodyPr>
            <a:normAutofit fontScale="90000"/>
          </a:bodyPr>
          <a:lstStyle/>
          <a:p>
            <a:r>
              <a:rPr lang="en-CA" sz="4000" b="1" dirty="0" smtClean="0"/>
              <a:t/>
            </a:r>
            <a:br>
              <a:rPr lang="en-CA" sz="4000" b="1" dirty="0" smtClean="0"/>
            </a:br>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8992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928</TotalTime>
  <Words>2418</Words>
  <Application>Microsoft Office PowerPoint</Application>
  <PresentationFormat>On-screen Show (4:3)</PresentationFormat>
  <Paragraphs>215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“Follow Me” Class 4  “Take up his cross daily, and follow me” Luke 9:23</vt:lpstr>
      <vt:lpstr>Training of the Disciples</vt:lpstr>
      <vt:lpstr>The cost of Following</vt:lpstr>
      <vt:lpstr>Suffer me first</vt:lpstr>
      <vt:lpstr>Who are the “dead”?</vt:lpstr>
      <vt:lpstr>Dealing with Family</vt:lpstr>
      <vt:lpstr>Bid them farewell</vt:lpstr>
      <vt:lpstr>Elisha burnt the bridge back</vt:lpstr>
      <vt:lpstr> “Follow Me” </vt:lpstr>
      <vt:lpstr>The Lord: His Command</vt:lpstr>
      <vt:lpstr>The Lord and His sheep</vt:lpstr>
      <vt:lpstr>Multitudes followed him</vt:lpstr>
      <vt:lpstr>The women that followed</vt:lpstr>
      <vt:lpstr>Ye which have followed me</vt:lpstr>
      <vt:lpstr>Serve me: Follow me</vt:lpstr>
      <vt:lpstr>The Price of Turning Back</vt:lpstr>
      <vt:lpstr>Looking Back ?</vt:lpstr>
      <vt:lpstr>Remember Lot’s wife</vt:lpstr>
      <vt:lpstr>Better not to have known</vt:lpstr>
      <vt:lpstr>Except ye eat the flesh …</vt:lpstr>
      <vt:lpstr>Many disciples went back …</vt:lpstr>
      <vt:lpstr>Double mindedness</vt:lpstr>
      <vt:lpstr>Memories of the Past</vt:lpstr>
      <vt:lpstr>Letting the imagination wander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 Me” Shekinah Study Weekend 2014</dc:title>
  <dc:creator>Frank Abel</dc:creator>
  <cp:lastModifiedBy>Frank Abel</cp:lastModifiedBy>
  <cp:revision>38</cp:revision>
  <cp:lastPrinted>2014-06-09T22:53:41Z</cp:lastPrinted>
  <dcterms:created xsi:type="dcterms:W3CDTF">2014-05-11T20:38:29Z</dcterms:created>
  <dcterms:modified xsi:type="dcterms:W3CDTF">2014-06-24T13:15:38Z</dcterms:modified>
</cp:coreProperties>
</file>