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0"/>
  </p:handoutMasterIdLst>
  <p:sldIdLst>
    <p:sldId id="256" r:id="rId2"/>
    <p:sldId id="279" r:id="rId3"/>
    <p:sldId id="278" r:id="rId4"/>
    <p:sldId id="276" r:id="rId5"/>
    <p:sldId id="287" r:id="rId6"/>
    <p:sldId id="275" r:id="rId7"/>
    <p:sldId id="260" r:id="rId8"/>
    <p:sldId id="266" r:id="rId9"/>
    <p:sldId id="280" r:id="rId10"/>
    <p:sldId id="265" r:id="rId11"/>
    <p:sldId id="258" r:id="rId12"/>
    <p:sldId id="259" r:id="rId13"/>
    <p:sldId id="261" r:id="rId14"/>
    <p:sldId id="264" r:id="rId15"/>
    <p:sldId id="263" r:id="rId16"/>
    <p:sldId id="267" r:id="rId17"/>
    <p:sldId id="268" r:id="rId18"/>
    <p:sldId id="270" r:id="rId19"/>
    <p:sldId id="269" r:id="rId20"/>
    <p:sldId id="273" r:id="rId21"/>
    <p:sldId id="271" r:id="rId22"/>
    <p:sldId id="286" r:id="rId23"/>
    <p:sldId id="272" r:id="rId24"/>
    <p:sldId id="281" r:id="rId25"/>
    <p:sldId id="282" r:id="rId26"/>
    <p:sldId id="283" r:id="rId27"/>
    <p:sldId id="284" r:id="rId28"/>
    <p:sldId id="285" r:id="rId29"/>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5" d="100"/>
          <a:sy n="65" d="100"/>
        </p:scale>
        <p:origin x="-1230" y="-102"/>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A530EDEB-96BC-428D-BC4B-DBB98A083532}" type="datetimeFigureOut">
              <a:rPr lang="en-CA" smtClean="0"/>
              <a:t>24/06/2014</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E6CFF354-3B8A-4D3B-8867-09FC5E19BAE2}" type="slidenum">
              <a:rPr lang="en-CA" smtClean="0"/>
              <a:t>‹#›</a:t>
            </a:fld>
            <a:endParaRPr lang="en-CA"/>
          </a:p>
        </p:txBody>
      </p:sp>
    </p:spTree>
    <p:extLst>
      <p:ext uri="{BB962C8B-B14F-4D97-AF65-F5344CB8AC3E}">
        <p14:creationId xmlns:p14="http://schemas.microsoft.com/office/powerpoint/2010/main" val="29632516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E0598346-BB6F-4D56-AD51-89DD16AE85AF}"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3660490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0598346-BB6F-4D56-AD51-89DD16AE85AF}"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320076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0598346-BB6F-4D56-AD51-89DD16AE85AF}"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385581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0598346-BB6F-4D56-AD51-89DD16AE85AF}"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135199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598346-BB6F-4D56-AD51-89DD16AE85AF}" type="datetimeFigureOut">
              <a:rPr lang="en-CA" smtClean="0"/>
              <a:t>24/06/2014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308879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E0598346-BB6F-4D56-AD51-89DD16AE85AF}"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2123229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E0598346-BB6F-4D56-AD51-89DD16AE85AF}" type="datetimeFigureOut">
              <a:rPr lang="en-CA" smtClean="0"/>
              <a:t>24/06/2014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669481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E0598346-BB6F-4D56-AD51-89DD16AE85AF}" type="datetimeFigureOut">
              <a:rPr lang="en-CA" smtClean="0"/>
              <a:t>24/06/2014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80546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8346-BB6F-4D56-AD51-89DD16AE85AF}" type="datetimeFigureOut">
              <a:rPr lang="en-CA" smtClean="0"/>
              <a:t>24/06/2014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306771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598346-BB6F-4D56-AD51-89DD16AE85AF}"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2126471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598346-BB6F-4D56-AD51-89DD16AE85AF}" type="datetimeFigureOut">
              <a:rPr lang="en-CA" smtClean="0"/>
              <a:t>24/06/2014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3F9E810-68BC-4AC4-8284-411BC533B8EA}" type="slidenum">
              <a:rPr lang="en-CA" smtClean="0"/>
              <a:t>‹#›</a:t>
            </a:fld>
            <a:endParaRPr lang="en-CA"/>
          </a:p>
        </p:txBody>
      </p:sp>
    </p:spTree>
    <p:extLst>
      <p:ext uri="{BB962C8B-B14F-4D97-AF65-F5344CB8AC3E}">
        <p14:creationId xmlns:p14="http://schemas.microsoft.com/office/powerpoint/2010/main" val="1860003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E0598346-BB6F-4D56-AD51-89DD16AE85AF}" type="datetimeFigureOut">
              <a:rPr lang="en-CA" smtClean="0"/>
              <a:pPr/>
              <a:t>24/06/2014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33F9E810-68BC-4AC4-8284-411BC533B8EA}" type="slidenum">
              <a:rPr lang="en-CA" smtClean="0"/>
              <a:pPr/>
              <a:t>‹#›</a:t>
            </a:fld>
            <a:endParaRPr lang="en-CA" dirty="0"/>
          </a:p>
        </p:txBody>
      </p:sp>
    </p:spTree>
    <p:extLst>
      <p:ext uri="{BB962C8B-B14F-4D97-AF65-F5344CB8AC3E}">
        <p14:creationId xmlns:p14="http://schemas.microsoft.com/office/powerpoint/2010/main" val="4164704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7" name="TextBox 6"/>
          <p:cNvSpPr txBox="1"/>
          <p:nvPr/>
        </p:nvSpPr>
        <p:spPr>
          <a:xfrm>
            <a:off x="1907704" y="3197875"/>
            <a:ext cx="5364596" cy="369332"/>
          </a:xfrm>
          <a:prstGeom prst="rect">
            <a:avLst/>
          </a:prstGeom>
          <a:solidFill>
            <a:schemeClr val="tx1">
              <a:alpha val="40000"/>
            </a:schemeClr>
          </a:solidFill>
          <a:effectLst>
            <a:softEdge rad="127000"/>
          </a:effectLst>
        </p:spPr>
        <p:txBody>
          <a:bodyPr wrap="square" rtlCol="0">
            <a:spAutoFit/>
          </a:bodyPr>
          <a:lstStyle/>
          <a:p>
            <a:pPr algn="ctr"/>
            <a:endParaRPr lang="en-CA" dirty="0"/>
          </a:p>
        </p:txBody>
      </p:sp>
      <p:sp>
        <p:nvSpPr>
          <p:cNvPr id="8" name="Title 1"/>
          <p:cNvSpPr txBox="1">
            <a:spLocks/>
          </p:cNvSpPr>
          <p:nvPr/>
        </p:nvSpPr>
        <p:spPr>
          <a:xfrm>
            <a:off x="1015844" y="4581128"/>
            <a:ext cx="7077472" cy="1800200"/>
          </a:xfrm>
          <a:prstGeom prst="rect">
            <a:avLst/>
          </a:prstGeom>
          <a:solidFill>
            <a:schemeClr val="bg2">
              <a:lumMod val="25000"/>
              <a:alpha val="46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Class 5 </a:t>
            </a:r>
            <a:br>
              <a:rPr lang="en-CA" sz="2400" b="1" dirty="0" smtClean="0">
                <a:solidFill>
                  <a:schemeClr val="bg1"/>
                </a:solidFill>
                <a:effectLst>
                  <a:outerShdw blurRad="38100" dist="38100" dir="2700000" algn="tl">
                    <a:srgbClr val="000000">
                      <a:alpha val="43137"/>
                    </a:srgbClr>
                  </a:outerShdw>
                </a:effectLst>
              </a:rPr>
            </a:br>
            <a:r>
              <a:rPr lang="en-CA" sz="2400" b="1" dirty="0" smtClean="0">
                <a:solidFill>
                  <a:schemeClr val="bg1"/>
                </a:solidFill>
                <a:effectLst>
                  <a:outerShdw blurRad="38100" dist="38100" dir="2700000" algn="tl">
                    <a:srgbClr val="000000">
                      <a:alpha val="43137"/>
                    </a:srgbClr>
                  </a:outerShdw>
                </a:effectLst>
              </a:rPr>
              <a:t>“When thou art converted strengthen thy brethren” Luke 22:32</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0507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noFill/>
        </p:spPr>
        <p:txBody>
          <a:bodyPr>
            <a:normAutofit/>
          </a:bodyPr>
          <a:lstStyle/>
          <a:p>
            <a:r>
              <a:rPr lang="en-CA" sz="3600" b="1" dirty="0" smtClean="0"/>
              <a:t>Follow but not too close</a:t>
            </a:r>
            <a:r>
              <a:rPr lang="en-CA" sz="2400" b="1" dirty="0" smtClean="0"/>
              <a:t>                             </a:t>
            </a:r>
            <a:endParaRPr lang="en-CA" sz="1800" b="1" dirty="0"/>
          </a:p>
        </p:txBody>
      </p:sp>
      <p:sp>
        <p:nvSpPr>
          <p:cNvPr id="5" name="Content Placeholder 4"/>
          <p:cNvSpPr>
            <a:spLocks noGrp="1"/>
          </p:cNvSpPr>
          <p:nvPr>
            <p:ph sz="half" idx="1"/>
          </p:nvPr>
        </p:nvSpPr>
        <p:spPr>
          <a:xfrm>
            <a:off x="457200" y="1484784"/>
            <a:ext cx="4038600" cy="5040560"/>
          </a:xfrm>
          <a:solidFill>
            <a:schemeClr val="accent2">
              <a:lumMod val="40000"/>
              <a:lumOff val="60000"/>
            </a:schemeClr>
          </a:solidFill>
        </p:spPr>
        <p:txBody>
          <a:bodyPr>
            <a:normAutofit fontScale="70000" lnSpcReduction="20000"/>
          </a:bodyPr>
          <a:lstStyle/>
          <a:p>
            <a:pPr marL="0" indent="0">
              <a:buNone/>
            </a:pPr>
            <a:endParaRPr lang="en-CA" sz="900" b="1" dirty="0" smtClean="0"/>
          </a:p>
          <a:p>
            <a:pPr marL="0" indent="0">
              <a:buNone/>
            </a:pPr>
            <a:r>
              <a:rPr lang="en-CA" b="1" dirty="0" smtClean="0"/>
              <a:t>Mark </a:t>
            </a:r>
            <a:r>
              <a:rPr lang="en-CA" b="1" dirty="0"/>
              <a:t>8:31-33</a:t>
            </a:r>
          </a:p>
          <a:p>
            <a:r>
              <a:rPr lang="en-CA" dirty="0"/>
              <a:t>31  And he began to teach them, that the Son of man must suffer many things, and be rejected of the elders, and of the chief priests, and scribes, and be killed, and after three days rise again.</a:t>
            </a:r>
          </a:p>
          <a:p>
            <a:r>
              <a:rPr lang="en-CA" dirty="0"/>
              <a:t>32  And he </a:t>
            </a:r>
            <a:r>
              <a:rPr lang="en-CA" dirty="0" err="1"/>
              <a:t>spake</a:t>
            </a:r>
            <a:r>
              <a:rPr lang="en-CA" dirty="0"/>
              <a:t> that saying openly. And </a:t>
            </a:r>
            <a:r>
              <a:rPr lang="en-CA" b="1" dirty="0"/>
              <a:t>Peter took him, and began to rebuke him.</a:t>
            </a:r>
          </a:p>
          <a:p>
            <a:r>
              <a:rPr lang="en-CA" dirty="0"/>
              <a:t>33  But when he had turned about and looked on his disciples, he rebuked Peter, saying</a:t>
            </a:r>
            <a:r>
              <a:rPr lang="en-CA" b="1" dirty="0"/>
              <a:t>, Get thee behind me, Satan: </a:t>
            </a:r>
            <a:r>
              <a:rPr lang="en-CA" dirty="0"/>
              <a:t>for thou </a:t>
            </a:r>
            <a:r>
              <a:rPr lang="en-CA" dirty="0" err="1"/>
              <a:t>savourest</a:t>
            </a:r>
            <a:r>
              <a:rPr lang="en-CA" dirty="0"/>
              <a:t> not the things that be of God, but the things that be of men</a:t>
            </a:r>
            <a:r>
              <a:rPr lang="en-CA" dirty="0" smtClean="0"/>
              <a:t>.</a:t>
            </a:r>
            <a:endParaRPr lang="en-CA" dirty="0"/>
          </a:p>
          <a:p>
            <a:endParaRPr lang="en-CA" dirty="0"/>
          </a:p>
        </p:txBody>
      </p:sp>
      <p:sp>
        <p:nvSpPr>
          <p:cNvPr id="6" name="Content Placeholder 5"/>
          <p:cNvSpPr>
            <a:spLocks noGrp="1"/>
          </p:cNvSpPr>
          <p:nvPr>
            <p:ph sz="half" idx="2"/>
          </p:nvPr>
        </p:nvSpPr>
        <p:spPr/>
        <p:txBody>
          <a:bodyPr>
            <a:normAutofit fontScale="70000" lnSpcReduction="20000"/>
          </a:bodyPr>
          <a:lstStyle/>
          <a:p>
            <a:endParaRPr lang="en-CA" dirty="0" smtClean="0"/>
          </a:p>
          <a:p>
            <a:r>
              <a:rPr lang="en-CA" dirty="0" smtClean="0"/>
              <a:t>Peter </a:t>
            </a:r>
            <a:r>
              <a:rPr lang="en-CA" dirty="0" smtClean="0"/>
              <a:t>at this time </a:t>
            </a:r>
            <a:r>
              <a:rPr lang="en-CA" dirty="0" smtClean="0"/>
              <a:t>was </a:t>
            </a:r>
            <a:r>
              <a:rPr lang="en-CA" dirty="0" smtClean="0"/>
              <a:t>following too close and not prepared for the things that would happen to Jesus.</a:t>
            </a:r>
          </a:p>
          <a:p>
            <a:r>
              <a:rPr lang="en-CA" dirty="0" smtClean="0"/>
              <a:t>He was anticipating Jesus’ moves on a human scale.</a:t>
            </a:r>
          </a:p>
          <a:p>
            <a:r>
              <a:rPr lang="en-CA" dirty="0" smtClean="0"/>
              <a:t>Even his loyalty for Jesus was getting in the way of things Jesus knew had to happen.</a:t>
            </a:r>
          </a:p>
          <a:p>
            <a:r>
              <a:rPr lang="en-CA" dirty="0" smtClean="0"/>
              <a:t>Peter was distracted.</a:t>
            </a:r>
          </a:p>
          <a:p>
            <a:r>
              <a:rPr lang="en-CA" dirty="0" smtClean="0"/>
              <a:t>Jesus said the same words to the devil in </a:t>
            </a:r>
            <a:r>
              <a:rPr lang="en-CA" b="1" dirty="0" smtClean="0"/>
              <a:t>Luke 4:8</a:t>
            </a:r>
            <a:endParaRPr lang="en-CA" b="1" dirty="0"/>
          </a:p>
        </p:txBody>
      </p:sp>
      <p:sp>
        <p:nvSpPr>
          <p:cNvPr id="7" name="Down Arrow 6"/>
          <p:cNvSpPr/>
          <p:nvPr/>
        </p:nvSpPr>
        <p:spPr>
          <a:xfrm rot="16200000">
            <a:off x="4739336" y="509955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44473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Whither I go ye cannot come</a:t>
            </a:r>
            <a:endParaRPr lang="en-CA" sz="1800" b="1" dirty="0"/>
          </a:p>
        </p:txBody>
      </p:sp>
      <p:sp>
        <p:nvSpPr>
          <p:cNvPr id="7" name="Content Placeholder 6"/>
          <p:cNvSpPr>
            <a:spLocks noGrp="1"/>
          </p:cNvSpPr>
          <p:nvPr>
            <p:ph sz="half" idx="1"/>
          </p:nvPr>
        </p:nvSpPr>
        <p:spPr>
          <a:xfrm>
            <a:off x="457200" y="1412776"/>
            <a:ext cx="4038600" cy="4896544"/>
          </a:xfrm>
          <a:solidFill>
            <a:schemeClr val="accent2">
              <a:lumMod val="40000"/>
              <a:lumOff val="60000"/>
            </a:schemeClr>
          </a:solidFill>
        </p:spPr>
        <p:txBody>
          <a:bodyPr>
            <a:normAutofit fontScale="77500" lnSpcReduction="20000"/>
          </a:bodyPr>
          <a:lstStyle/>
          <a:p>
            <a:pPr marL="0" indent="0">
              <a:buNone/>
            </a:pPr>
            <a:endParaRPr lang="en-CA" sz="400" b="1" dirty="0" smtClean="0"/>
          </a:p>
          <a:p>
            <a:pPr marL="0" indent="0">
              <a:buNone/>
            </a:pPr>
            <a:r>
              <a:rPr lang="en-CA" b="1" dirty="0" smtClean="0"/>
              <a:t>John </a:t>
            </a:r>
            <a:r>
              <a:rPr lang="en-CA" b="1" dirty="0"/>
              <a:t>13:33-35</a:t>
            </a:r>
          </a:p>
          <a:p>
            <a:r>
              <a:rPr lang="en-CA" dirty="0"/>
              <a:t>33  Little children, yet a little while I am with you. Ye shall seek me: and as I said unto the Jews, Whither I go, ye cannot come; so now I say to you.</a:t>
            </a:r>
          </a:p>
          <a:p>
            <a:r>
              <a:rPr lang="en-CA" dirty="0"/>
              <a:t>34  A new commandment I give unto you,</a:t>
            </a:r>
            <a:r>
              <a:rPr lang="en-CA" b="1" dirty="0"/>
              <a:t> That ye love one another; as I have loved you, </a:t>
            </a:r>
            <a:r>
              <a:rPr lang="en-CA" dirty="0"/>
              <a:t>that ye also love one another.</a:t>
            </a:r>
          </a:p>
          <a:p>
            <a:r>
              <a:rPr lang="en-CA" dirty="0"/>
              <a:t>35  By this shall all men know that ye are my disciples, if ye have love one to another</a:t>
            </a:r>
            <a:r>
              <a:rPr lang="en-CA" dirty="0" smtClean="0"/>
              <a:t>.</a:t>
            </a:r>
            <a:endParaRPr lang="en-CA" dirty="0"/>
          </a:p>
        </p:txBody>
      </p:sp>
      <p:sp>
        <p:nvSpPr>
          <p:cNvPr id="8" name="Content Placeholder 7"/>
          <p:cNvSpPr>
            <a:spLocks noGrp="1"/>
          </p:cNvSpPr>
          <p:nvPr>
            <p:ph sz="half" idx="2"/>
          </p:nvPr>
        </p:nvSpPr>
        <p:spPr/>
        <p:txBody>
          <a:bodyPr>
            <a:normAutofit fontScale="77500" lnSpcReduction="20000"/>
          </a:bodyPr>
          <a:lstStyle/>
          <a:p>
            <a:endParaRPr lang="en-CA" dirty="0" smtClean="0"/>
          </a:p>
          <a:p>
            <a:r>
              <a:rPr lang="en-CA" dirty="0" smtClean="0"/>
              <a:t>Jesus knew he would be departing </a:t>
            </a:r>
            <a:r>
              <a:rPr lang="en-CA" dirty="0" smtClean="0"/>
              <a:t>from them, </a:t>
            </a:r>
            <a:r>
              <a:rPr lang="en-CA" dirty="0" smtClean="0"/>
              <a:t>and he </a:t>
            </a:r>
            <a:r>
              <a:rPr lang="en-CA" dirty="0" smtClean="0"/>
              <a:t>wanted them to have the same care for one another as he had </a:t>
            </a:r>
            <a:r>
              <a:rPr lang="en-CA" dirty="0" smtClean="0"/>
              <a:t>shown for </a:t>
            </a:r>
            <a:r>
              <a:rPr lang="en-CA" dirty="0" smtClean="0"/>
              <a:t>them.</a:t>
            </a:r>
          </a:p>
          <a:p>
            <a:r>
              <a:rPr lang="en-CA" dirty="0" smtClean="0"/>
              <a:t>He wanted it to be a mark of distinction.</a:t>
            </a:r>
          </a:p>
          <a:p>
            <a:r>
              <a:rPr lang="en-CA" dirty="0" smtClean="0"/>
              <a:t>They would learn </a:t>
            </a:r>
            <a:r>
              <a:rPr lang="en-CA" dirty="0" smtClean="0"/>
              <a:t>later that </a:t>
            </a:r>
            <a:r>
              <a:rPr lang="en-CA" dirty="0" smtClean="0"/>
              <a:t>this meant they would be called upon to lay down their lives for one another.</a:t>
            </a:r>
            <a:endParaRPr lang="en-CA" dirty="0"/>
          </a:p>
        </p:txBody>
      </p:sp>
      <p:sp>
        <p:nvSpPr>
          <p:cNvPr id="5" name="Down Arrow 4"/>
          <p:cNvSpPr/>
          <p:nvPr/>
        </p:nvSpPr>
        <p:spPr>
          <a:xfrm rot="16200000">
            <a:off x="4739336" y="509955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16071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Ye cannot follow me now</a:t>
            </a:r>
            <a:endParaRPr lang="en-CA" sz="1800" b="1" dirty="0"/>
          </a:p>
        </p:txBody>
      </p:sp>
      <p:sp>
        <p:nvSpPr>
          <p:cNvPr id="7" name="Content Placeholder 6"/>
          <p:cNvSpPr>
            <a:spLocks noGrp="1"/>
          </p:cNvSpPr>
          <p:nvPr>
            <p:ph sz="half" idx="1"/>
          </p:nvPr>
        </p:nvSpPr>
        <p:spPr>
          <a:xfrm>
            <a:off x="457200" y="1600200"/>
            <a:ext cx="4038600" cy="4709120"/>
          </a:xfrm>
          <a:solidFill>
            <a:schemeClr val="accent2">
              <a:lumMod val="40000"/>
              <a:lumOff val="60000"/>
            </a:schemeClr>
          </a:solidFill>
        </p:spPr>
        <p:txBody>
          <a:bodyPr>
            <a:normAutofit fontScale="70000" lnSpcReduction="20000"/>
          </a:bodyPr>
          <a:lstStyle/>
          <a:p>
            <a:pPr marL="0" indent="0">
              <a:buNone/>
            </a:pPr>
            <a:endParaRPr lang="en-CA" sz="900" b="1" dirty="0" smtClean="0"/>
          </a:p>
          <a:p>
            <a:pPr marL="0" indent="0">
              <a:buNone/>
            </a:pPr>
            <a:r>
              <a:rPr lang="en-CA" b="1" dirty="0" smtClean="0"/>
              <a:t>John </a:t>
            </a:r>
            <a:r>
              <a:rPr lang="en-CA" b="1" dirty="0"/>
              <a:t>13:36-38</a:t>
            </a:r>
          </a:p>
          <a:p>
            <a:r>
              <a:rPr lang="en-CA" dirty="0"/>
              <a:t>36  Simon Peter said unto him, Lord, whither </a:t>
            </a:r>
            <a:r>
              <a:rPr lang="en-CA" dirty="0" err="1"/>
              <a:t>goest</a:t>
            </a:r>
            <a:r>
              <a:rPr lang="en-CA" dirty="0"/>
              <a:t> thou? Jesus answered him, Whither I go, </a:t>
            </a:r>
            <a:r>
              <a:rPr lang="en-CA" b="1" dirty="0"/>
              <a:t>thou canst not follow me now;</a:t>
            </a:r>
            <a:r>
              <a:rPr lang="en-CA" dirty="0"/>
              <a:t> but thou shalt follow me afterwards.</a:t>
            </a:r>
          </a:p>
          <a:p>
            <a:r>
              <a:rPr lang="en-CA" dirty="0"/>
              <a:t>37  Peter said unto him, Lord, </a:t>
            </a:r>
            <a:r>
              <a:rPr lang="en-CA" b="1" dirty="0"/>
              <a:t>why cannot I follow thee now?</a:t>
            </a:r>
            <a:r>
              <a:rPr lang="en-CA" dirty="0"/>
              <a:t> I will lay down my life for thy sake.</a:t>
            </a:r>
          </a:p>
          <a:p>
            <a:r>
              <a:rPr lang="en-CA" dirty="0"/>
              <a:t>38  Jesus answered him, Wilt thou lay down thy life for my sake? Verily, verily, I say unto thee, The cock shall not crow, till thou hast denied me thrice.</a:t>
            </a:r>
          </a:p>
          <a:p>
            <a:endParaRPr lang="en-CA" dirty="0"/>
          </a:p>
        </p:txBody>
      </p:sp>
      <p:sp>
        <p:nvSpPr>
          <p:cNvPr id="8" name="Content Placeholder 7"/>
          <p:cNvSpPr>
            <a:spLocks noGrp="1"/>
          </p:cNvSpPr>
          <p:nvPr>
            <p:ph sz="half" idx="2"/>
          </p:nvPr>
        </p:nvSpPr>
        <p:spPr/>
        <p:txBody>
          <a:bodyPr>
            <a:normAutofit fontScale="70000" lnSpcReduction="20000"/>
          </a:bodyPr>
          <a:lstStyle/>
          <a:p>
            <a:endParaRPr lang="en-CA" dirty="0" smtClean="0"/>
          </a:p>
          <a:p>
            <a:r>
              <a:rPr lang="en-CA" dirty="0" smtClean="0"/>
              <a:t>Rather than just being puzzled about where Jesus was going, Peter seems to question the reason why he could not follow.</a:t>
            </a:r>
          </a:p>
          <a:p>
            <a:r>
              <a:rPr lang="en-CA" dirty="0" smtClean="0"/>
              <a:t>Many of us would have said the same thing.</a:t>
            </a:r>
          </a:p>
          <a:p>
            <a:r>
              <a:rPr lang="en-CA" dirty="0" smtClean="0"/>
              <a:t>Jesus was speaking about dying by crucifixion, and he knew that Peter was not ready for that at that time.</a:t>
            </a:r>
          </a:p>
          <a:p>
            <a:r>
              <a:rPr lang="en-CA" dirty="0" smtClean="0"/>
              <a:t>Peter’s challenge </a:t>
            </a:r>
            <a:r>
              <a:rPr lang="en-CA" dirty="0" smtClean="0"/>
              <a:t>of Jesus assessment however</a:t>
            </a:r>
            <a:r>
              <a:rPr lang="en-CA" dirty="0" smtClean="0"/>
              <a:t>, led the Lord to </a:t>
            </a:r>
            <a:r>
              <a:rPr lang="en-CA" dirty="0" smtClean="0"/>
              <a:t>have to prove </a:t>
            </a:r>
            <a:r>
              <a:rPr lang="en-CA" dirty="0" smtClean="0"/>
              <a:t>the truth of his remarks.</a:t>
            </a:r>
            <a:endParaRPr lang="en-CA" dirty="0"/>
          </a:p>
        </p:txBody>
      </p:sp>
      <p:sp>
        <p:nvSpPr>
          <p:cNvPr id="5" name="Down Arrow 4"/>
          <p:cNvSpPr/>
          <p:nvPr/>
        </p:nvSpPr>
        <p:spPr>
          <a:xfrm rot="16200000">
            <a:off x="4772583" y="5745178"/>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7601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When thou art converted</a:t>
            </a:r>
            <a:endParaRPr lang="en-CA" sz="1800" b="1" dirty="0"/>
          </a:p>
        </p:txBody>
      </p:sp>
      <p:sp>
        <p:nvSpPr>
          <p:cNvPr id="7" name="Content Placeholder 6"/>
          <p:cNvSpPr>
            <a:spLocks noGrp="1"/>
          </p:cNvSpPr>
          <p:nvPr>
            <p:ph sz="half" idx="1"/>
          </p:nvPr>
        </p:nvSpPr>
        <p:spPr>
          <a:xfrm>
            <a:off x="395536" y="1268760"/>
            <a:ext cx="4038600" cy="5184576"/>
          </a:xfrm>
          <a:solidFill>
            <a:schemeClr val="accent2">
              <a:lumMod val="40000"/>
              <a:lumOff val="60000"/>
            </a:schemeClr>
          </a:solidFill>
        </p:spPr>
        <p:txBody>
          <a:bodyPr>
            <a:noAutofit/>
          </a:bodyPr>
          <a:lstStyle/>
          <a:p>
            <a:pPr marL="0" indent="0">
              <a:buNone/>
            </a:pPr>
            <a:endParaRPr lang="en-CA" sz="400" b="1" dirty="0" smtClean="0"/>
          </a:p>
          <a:p>
            <a:pPr marL="0" indent="0">
              <a:buNone/>
            </a:pPr>
            <a:r>
              <a:rPr lang="en-CA" sz="1800" b="1" dirty="0" smtClean="0"/>
              <a:t>Luke </a:t>
            </a:r>
            <a:r>
              <a:rPr lang="en-CA" sz="1800" b="1" dirty="0"/>
              <a:t>22:31-34</a:t>
            </a:r>
          </a:p>
          <a:p>
            <a:r>
              <a:rPr lang="en-CA" sz="1800" dirty="0"/>
              <a:t>31  And the Lord said, Simon, Simon, behold, Satan hath desired to have you, that he may sift you as wheat:</a:t>
            </a:r>
          </a:p>
          <a:p>
            <a:r>
              <a:rPr lang="en-CA" sz="1800" dirty="0"/>
              <a:t>32  But I have prayed for thee, that thy faith fail not: and </a:t>
            </a:r>
            <a:r>
              <a:rPr lang="en-CA" sz="1800" b="1" dirty="0"/>
              <a:t>when thou art converted, </a:t>
            </a:r>
            <a:r>
              <a:rPr lang="en-CA" sz="1800" dirty="0"/>
              <a:t>strengthen thy brethren.</a:t>
            </a:r>
          </a:p>
          <a:p>
            <a:r>
              <a:rPr lang="en-CA" sz="1800" dirty="0"/>
              <a:t>33  And he said unto him, Lord, I am ready to go with thee, both into prison, and to death.</a:t>
            </a:r>
          </a:p>
          <a:p>
            <a:r>
              <a:rPr lang="en-CA" sz="1800" dirty="0"/>
              <a:t>34  And he said, I tell thee, Peter, the cock shall not crow this day, before that thou shalt thrice deny that thou </a:t>
            </a:r>
            <a:r>
              <a:rPr lang="en-CA" sz="1800" dirty="0" err="1"/>
              <a:t>knowest</a:t>
            </a:r>
            <a:r>
              <a:rPr lang="en-CA" sz="1800" dirty="0"/>
              <a:t> me</a:t>
            </a:r>
            <a:r>
              <a:rPr lang="en-CA" sz="1800" dirty="0" smtClean="0"/>
              <a:t>.</a:t>
            </a:r>
            <a:endParaRPr lang="en-CA" sz="1800" dirty="0"/>
          </a:p>
        </p:txBody>
      </p:sp>
      <p:sp>
        <p:nvSpPr>
          <p:cNvPr id="8" name="Content Placeholder 7"/>
          <p:cNvSpPr>
            <a:spLocks noGrp="1"/>
          </p:cNvSpPr>
          <p:nvPr>
            <p:ph sz="half" idx="2"/>
          </p:nvPr>
        </p:nvSpPr>
        <p:spPr>
          <a:xfrm>
            <a:off x="4648200" y="1600200"/>
            <a:ext cx="4038600" cy="4853136"/>
          </a:xfrm>
        </p:spPr>
        <p:txBody>
          <a:bodyPr>
            <a:normAutofit fontScale="62500" lnSpcReduction="20000"/>
          </a:bodyPr>
          <a:lstStyle/>
          <a:p>
            <a:r>
              <a:rPr lang="en-CA" dirty="0" smtClean="0"/>
              <a:t>Peter misjudged his spiritual stature and thought he was in better condition.</a:t>
            </a:r>
          </a:p>
          <a:p>
            <a:r>
              <a:rPr lang="en-CA" dirty="0" smtClean="0"/>
              <a:t>Peter was likely in strife with the other disciples about who would be greatest in the Kingdom.</a:t>
            </a:r>
          </a:p>
          <a:p>
            <a:r>
              <a:rPr lang="en-CA" dirty="0" smtClean="0"/>
              <a:t>It is to be expected that this would have been very annoying to Jesus.</a:t>
            </a:r>
          </a:p>
          <a:p>
            <a:r>
              <a:rPr lang="en-CA" dirty="0" smtClean="0"/>
              <a:t>Verse 32 – what a challenging verse.</a:t>
            </a:r>
          </a:p>
          <a:p>
            <a:r>
              <a:rPr lang="en-CA" dirty="0" smtClean="0"/>
              <a:t>When are we converted?</a:t>
            </a:r>
          </a:p>
          <a:p>
            <a:r>
              <a:rPr lang="en-CA" dirty="0" smtClean="0">
                <a:solidFill>
                  <a:srgbClr val="FF0000"/>
                </a:solidFill>
              </a:rPr>
              <a:t>Converted </a:t>
            </a:r>
            <a:r>
              <a:rPr lang="en-CA" b="1" dirty="0" smtClean="0">
                <a:solidFill>
                  <a:srgbClr val="FF0000"/>
                </a:solidFill>
              </a:rPr>
              <a:t>G1994  </a:t>
            </a:r>
            <a:r>
              <a:rPr lang="en-CA" dirty="0" err="1" smtClean="0">
                <a:solidFill>
                  <a:srgbClr val="FF0000"/>
                </a:solidFill>
              </a:rPr>
              <a:t>epistrepho</a:t>
            </a:r>
            <a:r>
              <a:rPr lang="en-CA" dirty="0">
                <a:solidFill>
                  <a:srgbClr val="FF0000"/>
                </a:solidFill>
              </a:rPr>
              <a:t>̄</a:t>
            </a:r>
          </a:p>
          <a:p>
            <a:r>
              <a:rPr lang="en-CA" i="1" dirty="0" err="1">
                <a:solidFill>
                  <a:srgbClr val="FF0000"/>
                </a:solidFill>
              </a:rPr>
              <a:t>ep</a:t>
            </a:r>
            <a:r>
              <a:rPr lang="en-CA" i="1" dirty="0">
                <a:solidFill>
                  <a:srgbClr val="FF0000"/>
                </a:solidFill>
              </a:rPr>
              <a:t>-</a:t>
            </a:r>
            <a:r>
              <a:rPr lang="en-CA" i="1" dirty="0" err="1">
                <a:solidFill>
                  <a:srgbClr val="FF0000"/>
                </a:solidFill>
              </a:rPr>
              <a:t>ee</a:t>
            </a:r>
            <a:r>
              <a:rPr lang="en-CA" i="1" dirty="0">
                <a:solidFill>
                  <a:srgbClr val="FF0000"/>
                </a:solidFill>
              </a:rPr>
              <a:t>-</a:t>
            </a:r>
            <a:r>
              <a:rPr lang="en-CA" i="1" dirty="0" err="1">
                <a:solidFill>
                  <a:srgbClr val="FF0000"/>
                </a:solidFill>
              </a:rPr>
              <a:t>stref</a:t>
            </a:r>
            <a:r>
              <a:rPr lang="en-CA" i="1" dirty="0">
                <a:solidFill>
                  <a:srgbClr val="FF0000"/>
                </a:solidFill>
              </a:rPr>
              <a:t>'-o</a:t>
            </a:r>
            <a:endParaRPr lang="en-CA" dirty="0">
              <a:solidFill>
                <a:srgbClr val="FF0000"/>
              </a:solidFill>
            </a:endParaRPr>
          </a:p>
          <a:p>
            <a:r>
              <a:rPr lang="en-CA" dirty="0">
                <a:solidFill>
                  <a:srgbClr val="FF0000"/>
                </a:solidFill>
              </a:rPr>
              <a:t>From G1909 and G4762; to </a:t>
            </a:r>
            <a:r>
              <a:rPr lang="en-CA" i="1" dirty="0">
                <a:solidFill>
                  <a:srgbClr val="FF0000"/>
                </a:solidFill>
              </a:rPr>
              <a:t>revert</a:t>
            </a:r>
            <a:r>
              <a:rPr lang="en-CA" dirty="0">
                <a:solidFill>
                  <a:srgbClr val="FF0000"/>
                </a:solidFill>
              </a:rPr>
              <a:t> (literally, figuratively or morally): - come (go) again, convert, (re-) turn (about, again).</a:t>
            </a:r>
          </a:p>
          <a:p>
            <a:endParaRPr lang="en-CA" dirty="0"/>
          </a:p>
        </p:txBody>
      </p:sp>
      <p:sp>
        <p:nvSpPr>
          <p:cNvPr id="5" name="Down Arrow 4"/>
          <p:cNvSpPr/>
          <p:nvPr/>
        </p:nvSpPr>
        <p:spPr>
          <a:xfrm rot="16200000">
            <a:off x="4739336" y="574762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2780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7" name="Title 5"/>
          <p:cNvSpPr>
            <a:spLocks noGrp="1"/>
          </p:cNvSpPr>
          <p:nvPr>
            <p:ph type="title"/>
          </p:nvPr>
        </p:nvSpPr>
        <p:spPr>
          <a:noFill/>
        </p:spPr>
        <p:txBody>
          <a:bodyPr>
            <a:normAutofit/>
          </a:bodyPr>
          <a:lstStyle/>
          <a:p>
            <a:r>
              <a:rPr lang="en-CA" sz="4000" b="1" dirty="0" smtClean="0">
                <a:solidFill>
                  <a:schemeClr val="bg1"/>
                </a:solidFill>
                <a:effectLst>
                  <a:outerShdw blurRad="38100" dist="38100" dir="2700000" algn="tl">
                    <a:srgbClr val="000000">
                      <a:alpha val="43137"/>
                    </a:srgbClr>
                  </a:outerShdw>
                </a:effectLst>
              </a:rPr>
              <a:t>“Follow Me”</a:t>
            </a:r>
            <a:endParaRPr lang="en-CA"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09474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Here are two swords</a:t>
            </a:r>
            <a:endParaRPr lang="en-CA" sz="1800" b="1" dirty="0"/>
          </a:p>
        </p:txBody>
      </p:sp>
      <p:sp>
        <p:nvSpPr>
          <p:cNvPr id="7" name="Content Placeholder 6"/>
          <p:cNvSpPr>
            <a:spLocks noGrp="1"/>
          </p:cNvSpPr>
          <p:nvPr>
            <p:ph sz="half" idx="1"/>
          </p:nvPr>
        </p:nvSpPr>
        <p:spPr>
          <a:xfrm>
            <a:off x="395536" y="1600200"/>
            <a:ext cx="4038600" cy="4709120"/>
          </a:xfrm>
          <a:solidFill>
            <a:schemeClr val="bg1">
              <a:lumMod val="85000"/>
            </a:schemeClr>
          </a:solidFill>
        </p:spPr>
        <p:txBody>
          <a:bodyPr>
            <a:normAutofit fontScale="70000" lnSpcReduction="20000"/>
          </a:bodyPr>
          <a:lstStyle/>
          <a:p>
            <a:pPr marL="0" indent="0">
              <a:buNone/>
            </a:pPr>
            <a:endParaRPr lang="en-CA" sz="1100" dirty="0" smtClean="0"/>
          </a:p>
          <a:p>
            <a:pPr marL="0" indent="0">
              <a:buNone/>
            </a:pPr>
            <a:r>
              <a:rPr lang="en-CA" b="1" dirty="0"/>
              <a:t>Luke 22:36-38</a:t>
            </a:r>
          </a:p>
          <a:p>
            <a:r>
              <a:rPr lang="en-CA" dirty="0"/>
              <a:t>36  Then said he unto them, But now, he that hath a purse, let him take it, and likewise his scrip: and </a:t>
            </a:r>
            <a:r>
              <a:rPr lang="en-CA" b="1" dirty="0"/>
              <a:t>he that hath no sword</a:t>
            </a:r>
            <a:r>
              <a:rPr lang="en-CA" dirty="0"/>
              <a:t>, let him sell his garment, and buy one.</a:t>
            </a:r>
          </a:p>
          <a:p>
            <a:r>
              <a:rPr lang="en-CA" dirty="0"/>
              <a:t>37  For I say unto you, that this that is written must yet be accomplished in me, And he was reckoned among the transgressors: for the things concerning me have an end.</a:t>
            </a:r>
          </a:p>
          <a:p>
            <a:r>
              <a:rPr lang="en-CA" dirty="0"/>
              <a:t>38  And they said, Lord, behold, </a:t>
            </a:r>
            <a:r>
              <a:rPr lang="en-CA" b="1" dirty="0"/>
              <a:t>here are two swords. </a:t>
            </a:r>
            <a:r>
              <a:rPr lang="en-CA" dirty="0"/>
              <a:t>And he said unto them, It is enough.</a:t>
            </a:r>
          </a:p>
          <a:p>
            <a:endParaRPr lang="en-CA" dirty="0"/>
          </a:p>
        </p:txBody>
      </p:sp>
      <p:sp>
        <p:nvSpPr>
          <p:cNvPr id="8" name="Content Placeholder 7"/>
          <p:cNvSpPr>
            <a:spLocks noGrp="1"/>
          </p:cNvSpPr>
          <p:nvPr>
            <p:ph sz="half" idx="2"/>
          </p:nvPr>
        </p:nvSpPr>
        <p:spPr>
          <a:xfrm rot="21600000">
            <a:off x="4648200" y="1600200"/>
            <a:ext cx="4038600" cy="4853136"/>
          </a:xfrm>
        </p:spPr>
        <p:txBody>
          <a:bodyPr>
            <a:normAutofit fontScale="70000" lnSpcReduction="20000"/>
          </a:bodyPr>
          <a:lstStyle/>
          <a:p>
            <a:endParaRPr lang="en-CA" dirty="0" smtClean="0"/>
          </a:p>
          <a:p>
            <a:r>
              <a:rPr lang="en-CA" dirty="0" smtClean="0"/>
              <a:t>The ready availability of </a:t>
            </a:r>
            <a:r>
              <a:rPr lang="en-CA" dirty="0" smtClean="0"/>
              <a:t>the swords </a:t>
            </a:r>
            <a:r>
              <a:rPr lang="en-CA" dirty="0" smtClean="0"/>
              <a:t>implies they may have felt they would have to use them someday.</a:t>
            </a:r>
          </a:p>
          <a:p>
            <a:r>
              <a:rPr lang="en-CA" dirty="0" smtClean="0"/>
              <a:t>Why would just two swords be enough? </a:t>
            </a:r>
          </a:p>
          <a:p>
            <a:endParaRPr lang="en-CA" dirty="0"/>
          </a:p>
          <a:p>
            <a:endParaRPr lang="en-CA" dirty="0"/>
          </a:p>
        </p:txBody>
      </p:sp>
      <p:sp>
        <p:nvSpPr>
          <p:cNvPr id="5" name="Down Arrow 4"/>
          <p:cNvSpPr/>
          <p:nvPr/>
        </p:nvSpPr>
        <p:spPr>
          <a:xfrm rot="16200000">
            <a:off x="4739336" y="351537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2410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Put up thy sword</a:t>
            </a:r>
            <a:endParaRPr lang="en-CA" sz="1800" b="1" dirty="0"/>
          </a:p>
        </p:txBody>
      </p:sp>
      <p:sp>
        <p:nvSpPr>
          <p:cNvPr id="7" name="Content Placeholder 6"/>
          <p:cNvSpPr>
            <a:spLocks noGrp="1"/>
          </p:cNvSpPr>
          <p:nvPr>
            <p:ph sz="half" idx="1"/>
          </p:nvPr>
        </p:nvSpPr>
        <p:spPr>
          <a:xfrm>
            <a:off x="395536" y="1600200"/>
            <a:ext cx="4038600" cy="4709120"/>
          </a:xfrm>
          <a:solidFill>
            <a:schemeClr val="bg1">
              <a:lumMod val="85000"/>
            </a:schemeClr>
          </a:solidFill>
        </p:spPr>
        <p:txBody>
          <a:bodyPr>
            <a:normAutofit fontScale="85000" lnSpcReduction="20000"/>
          </a:bodyPr>
          <a:lstStyle/>
          <a:p>
            <a:pPr marL="0" indent="0">
              <a:buNone/>
            </a:pPr>
            <a:endParaRPr lang="en-CA" sz="900" b="1" dirty="0" smtClean="0"/>
          </a:p>
          <a:p>
            <a:pPr marL="0" indent="0">
              <a:buNone/>
            </a:pPr>
            <a:r>
              <a:rPr lang="en-CA" b="1" dirty="0" smtClean="0"/>
              <a:t>John </a:t>
            </a:r>
            <a:r>
              <a:rPr lang="en-CA" b="1" dirty="0"/>
              <a:t>18:10-11</a:t>
            </a:r>
          </a:p>
          <a:p>
            <a:r>
              <a:rPr lang="en-CA" dirty="0"/>
              <a:t>10  Then Simon Peter </a:t>
            </a:r>
            <a:r>
              <a:rPr lang="en-CA" b="1" dirty="0"/>
              <a:t>having a sword drew it, </a:t>
            </a:r>
            <a:r>
              <a:rPr lang="en-CA" dirty="0"/>
              <a:t>and smote the high priest's servant, and cut off his right ear. The servant's name was </a:t>
            </a:r>
            <a:r>
              <a:rPr lang="en-CA" dirty="0" err="1"/>
              <a:t>Malchus</a:t>
            </a:r>
            <a:r>
              <a:rPr lang="en-CA" dirty="0"/>
              <a:t>.</a:t>
            </a:r>
          </a:p>
          <a:p>
            <a:r>
              <a:rPr lang="en-CA" dirty="0"/>
              <a:t>11  Then said Jesus unto Peter, Put up thy sword into the sheath: the cup which my Father hath given me, shall I not drink it?</a:t>
            </a:r>
          </a:p>
          <a:p>
            <a:endParaRPr lang="en-CA" dirty="0"/>
          </a:p>
        </p:txBody>
      </p:sp>
      <p:sp>
        <p:nvSpPr>
          <p:cNvPr id="8" name="Content Placeholder 7"/>
          <p:cNvSpPr>
            <a:spLocks noGrp="1"/>
          </p:cNvSpPr>
          <p:nvPr>
            <p:ph sz="half" idx="2"/>
          </p:nvPr>
        </p:nvSpPr>
        <p:spPr>
          <a:xfrm rot="21600000">
            <a:off x="4648200" y="1600200"/>
            <a:ext cx="4038600" cy="4853136"/>
          </a:xfrm>
        </p:spPr>
        <p:txBody>
          <a:bodyPr>
            <a:normAutofit fontScale="85000" lnSpcReduction="20000"/>
          </a:bodyPr>
          <a:lstStyle/>
          <a:p>
            <a:endParaRPr lang="en-CA" dirty="0" smtClean="0"/>
          </a:p>
          <a:p>
            <a:r>
              <a:rPr lang="en-CA" dirty="0" smtClean="0"/>
              <a:t>Did Peter do this out of fear or loyalty?</a:t>
            </a:r>
          </a:p>
          <a:p>
            <a:r>
              <a:rPr lang="en-CA" dirty="0" smtClean="0"/>
              <a:t>Jesus asked them to bring a sword and Peter was ready to use it.</a:t>
            </a:r>
          </a:p>
          <a:p>
            <a:r>
              <a:rPr lang="en-CA" dirty="0" smtClean="0"/>
              <a:t>Now Jesus says that they are not to use the sword in their defence. </a:t>
            </a:r>
          </a:p>
          <a:p>
            <a:endParaRPr lang="en-CA" dirty="0"/>
          </a:p>
          <a:p>
            <a:endParaRPr lang="en-CA" dirty="0"/>
          </a:p>
        </p:txBody>
      </p:sp>
      <p:sp>
        <p:nvSpPr>
          <p:cNvPr id="5" name="Down Arrow 4"/>
          <p:cNvSpPr/>
          <p:nvPr/>
        </p:nvSpPr>
        <p:spPr>
          <a:xfrm rot="16200000">
            <a:off x="4739336" y="445147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40719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60648"/>
            <a:ext cx="8229600" cy="1143000"/>
          </a:xfrm>
          <a:noFill/>
        </p:spPr>
        <p:txBody>
          <a:bodyPr>
            <a:normAutofit/>
          </a:bodyPr>
          <a:lstStyle/>
          <a:p>
            <a:r>
              <a:rPr lang="en-CA" sz="3600" b="1" dirty="0" smtClean="0"/>
              <a:t>Shall perish with the sword</a:t>
            </a:r>
            <a:endParaRPr lang="en-CA" sz="1800" b="1" dirty="0"/>
          </a:p>
        </p:txBody>
      </p:sp>
      <p:sp>
        <p:nvSpPr>
          <p:cNvPr id="7" name="Content Placeholder 6"/>
          <p:cNvSpPr>
            <a:spLocks noGrp="1"/>
          </p:cNvSpPr>
          <p:nvPr>
            <p:ph sz="half" idx="1"/>
          </p:nvPr>
        </p:nvSpPr>
        <p:spPr>
          <a:xfrm>
            <a:off x="395536" y="1600200"/>
            <a:ext cx="4038600" cy="4277072"/>
          </a:xfrm>
          <a:solidFill>
            <a:schemeClr val="bg1">
              <a:lumMod val="85000"/>
            </a:schemeClr>
          </a:solidFill>
        </p:spPr>
        <p:txBody>
          <a:bodyPr>
            <a:normAutofit fontScale="62500" lnSpcReduction="20000"/>
          </a:bodyPr>
          <a:lstStyle/>
          <a:p>
            <a:pPr marL="0" indent="0">
              <a:buNone/>
            </a:pPr>
            <a:endParaRPr lang="en-CA" sz="600" b="1" dirty="0" smtClean="0"/>
          </a:p>
          <a:p>
            <a:pPr marL="0" indent="0">
              <a:buNone/>
            </a:pPr>
            <a:r>
              <a:rPr lang="en-CA" b="1" dirty="0" smtClean="0"/>
              <a:t>Matthew </a:t>
            </a:r>
            <a:r>
              <a:rPr lang="en-CA" b="1" dirty="0"/>
              <a:t>26:51-54</a:t>
            </a:r>
          </a:p>
          <a:p>
            <a:r>
              <a:rPr lang="en-CA" dirty="0"/>
              <a:t>51  And, behold, one of them which were with Jesus stretched out his hand, and drew his sword, and struck a servant of the high priest's, and smote off his ear.</a:t>
            </a:r>
          </a:p>
          <a:p>
            <a:r>
              <a:rPr lang="en-CA" dirty="0"/>
              <a:t>52  Then said Jesus unto him, </a:t>
            </a:r>
            <a:r>
              <a:rPr lang="en-CA" b="1" dirty="0"/>
              <a:t>Put up again thy sword into his place: </a:t>
            </a:r>
            <a:r>
              <a:rPr lang="en-CA" dirty="0"/>
              <a:t>for all they that take the sword shall perish with the sword.</a:t>
            </a:r>
          </a:p>
          <a:p>
            <a:r>
              <a:rPr lang="en-CA" dirty="0"/>
              <a:t>53  </a:t>
            </a:r>
            <a:r>
              <a:rPr lang="en-CA" dirty="0" err="1"/>
              <a:t>Thinkest</a:t>
            </a:r>
            <a:r>
              <a:rPr lang="en-CA" dirty="0"/>
              <a:t> thou that I cannot now pray to my Father, and he shall presently give me more than twelve legions of angels?</a:t>
            </a:r>
          </a:p>
          <a:p>
            <a:r>
              <a:rPr lang="en-CA" dirty="0"/>
              <a:t>54  But how then shall the scriptures be fulfilled, that thus it must be</a:t>
            </a:r>
            <a:r>
              <a:rPr lang="en-CA" dirty="0" smtClean="0"/>
              <a:t>?</a:t>
            </a:r>
            <a:endParaRPr lang="en-CA" dirty="0"/>
          </a:p>
        </p:txBody>
      </p:sp>
      <p:sp>
        <p:nvSpPr>
          <p:cNvPr id="8" name="Content Placeholder 7"/>
          <p:cNvSpPr>
            <a:spLocks noGrp="1"/>
          </p:cNvSpPr>
          <p:nvPr>
            <p:ph sz="half" idx="2"/>
          </p:nvPr>
        </p:nvSpPr>
        <p:spPr>
          <a:xfrm rot="21600000">
            <a:off x="4648200" y="1600200"/>
            <a:ext cx="4038600" cy="4853136"/>
          </a:xfrm>
        </p:spPr>
        <p:txBody>
          <a:bodyPr>
            <a:normAutofit fontScale="62500" lnSpcReduction="20000"/>
          </a:bodyPr>
          <a:lstStyle/>
          <a:p>
            <a:endParaRPr lang="en-CA" dirty="0" smtClean="0"/>
          </a:p>
          <a:p>
            <a:r>
              <a:rPr lang="en-CA" dirty="0" smtClean="0"/>
              <a:t>If you take up the sword, be prepared to </a:t>
            </a:r>
            <a:r>
              <a:rPr lang="en-CA" dirty="0" smtClean="0"/>
              <a:t>perish with the </a:t>
            </a:r>
            <a:r>
              <a:rPr lang="en-CA" dirty="0" smtClean="0"/>
              <a:t>sword.</a:t>
            </a:r>
          </a:p>
          <a:p>
            <a:r>
              <a:rPr lang="en-CA" dirty="0" smtClean="0"/>
              <a:t>That is Jesus’ </a:t>
            </a:r>
            <a:r>
              <a:rPr lang="en-CA" dirty="0" smtClean="0"/>
              <a:t>answer </a:t>
            </a:r>
            <a:r>
              <a:rPr lang="en-CA" dirty="0" smtClean="0"/>
              <a:t>for settling disputes in this way, for now.</a:t>
            </a:r>
          </a:p>
          <a:p>
            <a:r>
              <a:rPr lang="en-CA" dirty="0" smtClean="0"/>
              <a:t>Peter probably didn’t think that Jesus could ask for 12,000 angels to defend him.</a:t>
            </a:r>
          </a:p>
          <a:p>
            <a:r>
              <a:rPr lang="en-CA" dirty="0" smtClean="0"/>
              <a:t>Did Peter </a:t>
            </a:r>
            <a:r>
              <a:rPr lang="en-CA" dirty="0" smtClean="0"/>
              <a:t>know </a:t>
            </a:r>
            <a:r>
              <a:rPr lang="en-CA" dirty="0" smtClean="0"/>
              <a:t>what Scriptures the Lord was referring to?</a:t>
            </a:r>
          </a:p>
          <a:p>
            <a:endParaRPr lang="en-CA" dirty="0"/>
          </a:p>
        </p:txBody>
      </p:sp>
      <p:sp>
        <p:nvSpPr>
          <p:cNvPr id="5" name="Down Arrow 4"/>
          <p:cNvSpPr/>
          <p:nvPr/>
        </p:nvSpPr>
        <p:spPr>
          <a:xfrm rot="16200000">
            <a:off x="4739336" y="423545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96204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solidFill>
                  <a:schemeClr val="bg1"/>
                </a:solidFill>
                <a:effectLst>
                  <a:outerShdw blurRad="38100" dist="38100" dir="2700000" algn="tl">
                    <a:srgbClr val="000000">
                      <a:alpha val="43137"/>
                    </a:srgbClr>
                  </a:outerShdw>
                </a:effectLst>
              </a:rPr>
              <a:t>“Follow Me”</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063362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Peter followed afar off</a:t>
            </a:r>
            <a:endParaRPr lang="en-CA" sz="1800" b="1" dirty="0"/>
          </a:p>
        </p:txBody>
      </p:sp>
      <p:sp>
        <p:nvSpPr>
          <p:cNvPr id="7" name="Content Placeholder 6"/>
          <p:cNvSpPr>
            <a:spLocks noGrp="1"/>
          </p:cNvSpPr>
          <p:nvPr>
            <p:ph sz="half" idx="1"/>
          </p:nvPr>
        </p:nvSpPr>
        <p:spPr>
          <a:xfrm>
            <a:off x="395536" y="1672208"/>
            <a:ext cx="4038600" cy="3484984"/>
          </a:xfrm>
          <a:solidFill>
            <a:schemeClr val="bg1">
              <a:lumMod val="75000"/>
            </a:schemeClr>
          </a:solidFill>
        </p:spPr>
        <p:txBody>
          <a:bodyPr>
            <a:normAutofit/>
          </a:bodyPr>
          <a:lstStyle/>
          <a:p>
            <a:pPr marL="0" indent="0">
              <a:buNone/>
            </a:pPr>
            <a:endParaRPr lang="en-CA" sz="900" b="1" dirty="0" smtClean="0"/>
          </a:p>
          <a:p>
            <a:pPr marL="0" indent="0">
              <a:buNone/>
            </a:pPr>
            <a:r>
              <a:rPr lang="en-CA" sz="2000" b="1" dirty="0" smtClean="0"/>
              <a:t>Luke </a:t>
            </a:r>
            <a:r>
              <a:rPr lang="en-CA" sz="2000" b="1" dirty="0"/>
              <a:t>22:54-55</a:t>
            </a:r>
          </a:p>
          <a:p>
            <a:r>
              <a:rPr lang="en-CA" sz="2000" dirty="0"/>
              <a:t>54  Then took they him, and led him, and brought him into the high priest's house. And Peter </a:t>
            </a:r>
            <a:r>
              <a:rPr lang="en-CA" sz="2000" b="1" dirty="0"/>
              <a:t>followed afar off.</a:t>
            </a:r>
          </a:p>
          <a:p>
            <a:r>
              <a:rPr lang="en-CA" sz="2000" dirty="0"/>
              <a:t>55  And when they had kindled a fire in the midst of the hall, and were set down together, Peter sat down among them.</a:t>
            </a:r>
          </a:p>
          <a:p>
            <a:endParaRPr lang="en-CA" sz="2000" dirty="0"/>
          </a:p>
        </p:txBody>
      </p:sp>
      <p:sp>
        <p:nvSpPr>
          <p:cNvPr id="8" name="Content Placeholder 7"/>
          <p:cNvSpPr>
            <a:spLocks noGrp="1"/>
          </p:cNvSpPr>
          <p:nvPr>
            <p:ph sz="half" idx="2"/>
          </p:nvPr>
        </p:nvSpPr>
        <p:spPr>
          <a:xfrm rot="21600000">
            <a:off x="4648200" y="1600200"/>
            <a:ext cx="4038600" cy="4853136"/>
          </a:xfrm>
        </p:spPr>
        <p:txBody>
          <a:bodyPr>
            <a:noAutofit/>
          </a:bodyPr>
          <a:lstStyle/>
          <a:p>
            <a:endParaRPr lang="en-CA" sz="900" dirty="0" smtClean="0"/>
          </a:p>
          <a:p>
            <a:r>
              <a:rPr lang="en-CA" sz="2000" dirty="0" smtClean="0"/>
              <a:t>Falling back led to Peter’s denials.</a:t>
            </a:r>
          </a:p>
          <a:p>
            <a:r>
              <a:rPr lang="en-CA" sz="2000" dirty="0" smtClean="0"/>
              <a:t>He wasn’t prepared to follow the Lord under these conditions.</a:t>
            </a:r>
          </a:p>
          <a:p>
            <a:r>
              <a:rPr lang="en-CA" sz="2000" dirty="0" smtClean="0"/>
              <a:t>He needed more preparation.</a:t>
            </a:r>
          </a:p>
          <a:p>
            <a:r>
              <a:rPr lang="en-CA" sz="2000" dirty="0" smtClean="0"/>
              <a:t>Is this where the expression “Petered Out” originated?</a:t>
            </a:r>
          </a:p>
          <a:p>
            <a:r>
              <a:rPr lang="en-CA" sz="2000" dirty="0" smtClean="0"/>
              <a:t>There are </a:t>
            </a:r>
            <a:r>
              <a:rPr lang="en-CA" sz="2000" dirty="0" smtClean="0"/>
              <a:t>real dangers and evils for one who is following too far back. </a:t>
            </a:r>
            <a:endParaRPr lang="en-CA" sz="2000" dirty="0" smtClean="0"/>
          </a:p>
          <a:p>
            <a:endParaRPr lang="en-CA" sz="2000" dirty="0"/>
          </a:p>
          <a:p>
            <a:endParaRPr lang="en-CA" sz="2000" dirty="0"/>
          </a:p>
        </p:txBody>
      </p:sp>
      <p:sp>
        <p:nvSpPr>
          <p:cNvPr id="5" name="Down Arrow 4"/>
          <p:cNvSpPr/>
          <p:nvPr/>
        </p:nvSpPr>
        <p:spPr>
          <a:xfrm rot="16200000">
            <a:off x="4739336" y="545714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4-Point Star 8"/>
          <p:cNvSpPr/>
          <p:nvPr/>
        </p:nvSpPr>
        <p:spPr>
          <a:xfrm>
            <a:off x="2411760" y="1988840"/>
            <a:ext cx="144016" cy="216024"/>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0918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Preparation of the Soil</a:t>
            </a:r>
            <a:endParaRPr lang="en-CA" sz="3600" b="1" dirty="0"/>
          </a:p>
        </p:txBody>
      </p:sp>
      <p:sp>
        <p:nvSpPr>
          <p:cNvPr id="5" name="Content Placeholder 4"/>
          <p:cNvSpPr>
            <a:spLocks noGrp="1"/>
          </p:cNvSpPr>
          <p:nvPr>
            <p:ph sz="half" idx="1"/>
          </p:nvPr>
        </p:nvSpPr>
        <p:spPr>
          <a:solidFill>
            <a:schemeClr val="tx2">
              <a:lumMod val="40000"/>
              <a:lumOff val="60000"/>
            </a:schemeClr>
          </a:solidFill>
        </p:spPr>
        <p:txBody>
          <a:bodyPr>
            <a:normAutofit fontScale="85000" lnSpcReduction="20000"/>
          </a:bodyPr>
          <a:lstStyle/>
          <a:p>
            <a:pPr marL="0" indent="0">
              <a:buNone/>
            </a:pPr>
            <a:endParaRPr lang="en-CA" sz="400" b="1" dirty="0" smtClean="0"/>
          </a:p>
          <a:p>
            <a:pPr marL="0" indent="0">
              <a:buNone/>
            </a:pPr>
            <a:r>
              <a:rPr lang="en-CA" sz="2400" b="1" dirty="0"/>
              <a:t>John 1:40-42</a:t>
            </a:r>
          </a:p>
          <a:p>
            <a:r>
              <a:rPr lang="en-CA" sz="2400" dirty="0"/>
              <a:t>40  One of the two which heard John speak, and followed him, was Andrew, </a:t>
            </a:r>
            <a:r>
              <a:rPr lang="en-CA" sz="2400" b="1" dirty="0"/>
              <a:t>Simon Peter's </a:t>
            </a:r>
            <a:r>
              <a:rPr lang="en-CA" sz="2400" dirty="0"/>
              <a:t>brother.</a:t>
            </a:r>
          </a:p>
          <a:p>
            <a:r>
              <a:rPr lang="en-CA" sz="2400" dirty="0"/>
              <a:t>41  He first </a:t>
            </a:r>
            <a:r>
              <a:rPr lang="en-CA" sz="2400" dirty="0" err="1"/>
              <a:t>findeth</a:t>
            </a:r>
            <a:r>
              <a:rPr lang="en-CA" sz="2400" dirty="0"/>
              <a:t> his own brother </a:t>
            </a:r>
            <a:r>
              <a:rPr lang="en-CA" sz="2400" b="1" dirty="0"/>
              <a:t>Simon,</a:t>
            </a:r>
            <a:r>
              <a:rPr lang="en-CA" sz="2400" dirty="0"/>
              <a:t> and </a:t>
            </a:r>
            <a:r>
              <a:rPr lang="en-CA" sz="2400" dirty="0" err="1"/>
              <a:t>saith</a:t>
            </a:r>
            <a:r>
              <a:rPr lang="en-CA" sz="2400" dirty="0"/>
              <a:t> unto him, We have found the </a:t>
            </a:r>
            <a:r>
              <a:rPr lang="en-CA" sz="2400" dirty="0" err="1"/>
              <a:t>Messias</a:t>
            </a:r>
            <a:r>
              <a:rPr lang="en-CA" sz="2400" dirty="0"/>
              <a:t>, which is, being interpreted, the Christ.</a:t>
            </a:r>
          </a:p>
          <a:p>
            <a:r>
              <a:rPr lang="en-CA" sz="2400" dirty="0"/>
              <a:t>42  And he brought him to Jesus. And when Jesus beheld him, he said, Thou </a:t>
            </a:r>
            <a:r>
              <a:rPr lang="en-CA" sz="2400" b="1" dirty="0"/>
              <a:t>art Simon the son of </a:t>
            </a:r>
            <a:r>
              <a:rPr lang="en-CA" sz="2400" b="1" dirty="0" err="1"/>
              <a:t>Jona</a:t>
            </a:r>
            <a:r>
              <a:rPr lang="en-CA" sz="2400" b="1" dirty="0"/>
              <a:t>:</a:t>
            </a:r>
            <a:r>
              <a:rPr lang="en-CA" sz="2400" dirty="0"/>
              <a:t> thou shalt be called </a:t>
            </a:r>
            <a:r>
              <a:rPr lang="en-CA" sz="2400" b="1" dirty="0" err="1"/>
              <a:t>Cephas</a:t>
            </a:r>
            <a:r>
              <a:rPr lang="en-CA" sz="2400" dirty="0"/>
              <a:t>, which is by interpretation, A stone.</a:t>
            </a:r>
          </a:p>
          <a:p>
            <a:endParaRPr lang="en-CA" sz="2400" dirty="0"/>
          </a:p>
          <a:p>
            <a:endParaRPr lang="en-CA" sz="2400" dirty="0"/>
          </a:p>
          <a:p>
            <a:endParaRPr lang="en-CA" sz="2400" dirty="0"/>
          </a:p>
        </p:txBody>
      </p:sp>
      <p:sp>
        <p:nvSpPr>
          <p:cNvPr id="6" name="Content Placeholder 5"/>
          <p:cNvSpPr>
            <a:spLocks noGrp="1"/>
          </p:cNvSpPr>
          <p:nvPr>
            <p:ph sz="half" idx="2"/>
          </p:nvPr>
        </p:nvSpPr>
        <p:spPr/>
        <p:txBody>
          <a:bodyPr>
            <a:normAutofit fontScale="85000" lnSpcReduction="20000"/>
          </a:bodyPr>
          <a:lstStyle/>
          <a:p>
            <a:r>
              <a:rPr lang="en-CA" sz="2400" dirty="0" smtClean="0"/>
              <a:t>John the Baptist’s work involved preparing people for the ministry of the Jesus.</a:t>
            </a:r>
          </a:p>
          <a:p>
            <a:r>
              <a:rPr lang="en-CA" sz="2400" dirty="0" smtClean="0"/>
              <a:t>Thus his disciples were prepared to accept that they had “found” the Messiah.</a:t>
            </a:r>
          </a:p>
          <a:p>
            <a:r>
              <a:rPr lang="en-CA" sz="2400" dirty="0" smtClean="0"/>
              <a:t>Following him was another matter, as Peter was married and appears to have had a fishing business.</a:t>
            </a:r>
            <a:endParaRPr lang="en-CA" sz="2400" dirty="0"/>
          </a:p>
        </p:txBody>
      </p:sp>
      <p:sp>
        <p:nvSpPr>
          <p:cNvPr id="7" name="Down Arrow 6"/>
          <p:cNvSpPr/>
          <p:nvPr/>
        </p:nvSpPr>
        <p:spPr>
          <a:xfrm rot="16200000">
            <a:off x="4739336" y="423545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16033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solidFill>
            <a:schemeClr val="bg1">
              <a:lumMod val="75000"/>
            </a:schemeClr>
          </a:solidFill>
        </p:spPr>
        <p:txBody>
          <a:bodyPr>
            <a:normAutofit fontScale="77500" lnSpcReduction="20000"/>
          </a:bodyPr>
          <a:lstStyle/>
          <a:p>
            <a:pPr marL="0" indent="0">
              <a:buNone/>
            </a:pPr>
            <a:endParaRPr lang="en-CA" sz="1500" b="1" dirty="0" smtClean="0"/>
          </a:p>
          <a:p>
            <a:pPr marL="0" indent="0">
              <a:buNone/>
            </a:pPr>
            <a:r>
              <a:rPr lang="en-CA" b="1" dirty="0" smtClean="0"/>
              <a:t>Luke </a:t>
            </a:r>
            <a:r>
              <a:rPr lang="en-CA" b="1" dirty="0"/>
              <a:t>22:60-62</a:t>
            </a:r>
          </a:p>
          <a:p>
            <a:r>
              <a:rPr lang="en-CA" dirty="0"/>
              <a:t>60  And Peter said, Man, I know not what thou </a:t>
            </a:r>
            <a:r>
              <a:rPr lang="en-CA" dirty="0" err="1"/>
              <a:t>sayest</a:t>
            </a:r>
            <a:r>
              <a:rPr lang="en-CA" dirty="0"/>
              <a:t>. And immediately, while he yet </a:t>
            </a:r>
            <a:r>
              <a:rPr lang="en-CA" dirty="0" err="1"/>
              <a:t>spake</a:t>
            </a:r>
            <a:r>
              <a:rPr lang="en-CA" dirty="0"/>
              <a:t>, the cock crew.</a:t>
            </a:r>
          </a:p>
          <a:p>
            <a:r>
              <a:rPr lang="en-CA" dirty="0"/>
              <a:t>61  And the Lord turned, and looked upon Peter. And Peter remembered the word of the Lord, how he had said unto him, Before the cock crow, thou shalt deny me thrice.</a:t>
            </a:r>
          </a:p>
          <a:p>
            <a:r>
              <a:rPr lang="en-CA" dirty="0"/>
              <a:t>62  And </a:t>
            </a:r>
            <a:r>
              <a:rPr lang="en-CA" b="1" dirty="0"/>
              <a:t>Peter went out, and wept bitterly</a:t>
            </a:r>
            <a:r>
              <a:rPr lang="en-CA" b="1" dirty="0" smtClean="0"/>
              <a:t>.</a:t>
            </a:r>
            <a:endParaRPr lang="en-CA" b="1" dirty="0"/>
          </a:p>
        </p:txBody>
      </p:sp>
      <p:sp>
        <p:nvSpPr>
          <p:cNvPr id="4" name="Content Placeholder 3"/>
          <p:cNvSpPr>
            <a:spLocks noGrp="1"/>
          </p:cNvSpPr>
          <p:nvPr>
            <p:ph sz="half" idx="2"/>
          </p:nvPr>
        </p:nvSpPr>
        <p:spPr/>
        <p:txBody>
          <a:bodyPr>
            <a:normAutofit fontScale="77500" lnSpcReduction="20000"/>
          </a:bodyPr>
          <a:lstStyle/>
          <a:p>
            <a:endParaRPr lang="en-CA" dirty="0" smtClean="0"/>
          </a:p>
          <a:p>
            <a:r>
              <a:rPr lang="en-CA" dirty="0" smtClean="0"/>
              <a:t>How many disciples upon seeing how </a:t>
            </a:r>
            <a:r>
              <a:rPr lang="en-CA" dirty="0" smtClean="0"/>
              <a:t>little faith they really had would </a:t>
            </a:r>
            <a:r>
              <a:rPr lang="en-CA" dirty="0" smtClean="0"/>
              <a:t>go out and weep bitterly?</a:t>
            </a:r>
          </a:p>
          <a:p>
            <a:r>
              <a:rPr lang="en-CA" dirty="0" smtClean="0"/>
              <a:t>How many disciples </a:t>
            </a:r>
            <a:r>
              <a:rPr lang="en-CA" dirty="0" smtClean="0"/>
              <a:t>learn </a:t>
            </a:r>
            <a:r>
              <a:rPr lang="en-CA" dirty="0" smtClean="0"/>
              <a:t>from their mistakes?</a:t>
            </a:r>
          </a:p>
          <a:p>
            <a:r>
              <a:rPr lang="en-CA" dirty="0" smtClean="0"/>
              <a:t>Events like this in our life have a special </a:t>
            </a:r>
            <a:r>
              <a:rPr lang="en-CA" dirty="0" smtClean="0"/>
              <a:t>importance in </a:t>
            </a:r>
            <a:r>
              <a:rPr lang="en-CA" dirty="0" smtClean="0"/>
              <a:t>our learning </a:t>
            </a:r>
            <a:r>
              <a:rPr lang="en-CA" dirty="0" smtClean="0"/>
              <a:t>how to </a:t>
            </a:r>
            <a:r>
              <a:rPr lang="en-CA" dirty="0" smtClean="0"/>
              <a:t>follow.</a:t>
            </a:r>
            <a:endParaRPr lang="en-CA" dirty="0"/>
          </a:p>
        </p:txBody>
      </p:sp>
      <p:sp>
        <p:nvSpPr>
          <p:cNvPr id="5" name="Title 5"/>
          <p:cNvSpPr>
            <a:spLocks noGrp="1"/>
          </p:cNvSpPr>
          <p:nvPr>
            <p:ph type="title"/>
          </p:nvPr>
        </p:nvSpPr>
        <p:spPr>
          <a:noFill/>
        </p:spPr>
        <p:txBody>
          <a:bodyPr>
            <a:normAutofit/>
          </a:bodyPr>
          <a:lstStyle/>
          <a:p>
            <a:r>
              <a:rPr lang="en-CA" sz="3600" b="1" dirty="0" smtClean="0"/>
              <a:t>Peter denied knowing Jesus</a:t>
            </a:r>
            <a:endParaRPr lang="en-CA" sz="1800" b="1" dirty="0"/>
          </a:p>
        </p:txBody>
      </p:sp>
      <p:sp>
        <p:nvSpPr>
          <p:cNvPr id="6" name="Down Arrow 5"/>
          <p:cNvSpPr/>
          <p:nvPr/>
        </p:nvSpPr>
        <p:spPr>
          <a:xfrm rot="16200000">
            <a:off x="4739336" y="452104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59563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The faint and weary </a:t>
            </a:r>
            <a:endParaRPr lang="en-CA" sz="1800" b="1" dirty="0"/>
          </a:p>
        </p:txBody>
      </p:sp>
      <p:sp>
        <p:nvSpPr>
          <p:cNvPr id="7" name="Content Placeholder 6"/>
          <p:cNvSpPr>
            <a:spLocks noGrp="1"/>
          </p:cNvSpPr>
          <p:nvPr>
            <p:ph sz="half" idx="1"/>
          </p:nvPr>
        </p:nvSpPr>
        <p:spPr>
          <a:xfrm>
            <a:off x="395536" y="1600200"/>
            <a:ext cx="4038600" cy="3917032"/>
          </a:xfrm>
          <a:solidFill>
            <a:schemeClr val="bg1">
              <a:lumMod val="75000"/>
            </a:schemeClr>
          </a:solidFill>
        </p:spPr>
        <p:txBody>
          <a:bodyPr>
            <a:noAutofit/>
          </a:bodyPr>
          <a:lstStyle/>
          <a:p>
            <a:pPr marL="0" indent="0">
              <a:buNone/>
            </a:pPr>
            <a:endParaRPr lang="en-CA" sz="500" b="1" dirty="0" smtClean="0"/>
          </a:p>
          <a:p>
            <a:pPr marL="0" indent="0">
              <a:buNone/>
            </a:pPr>
            <a:r>
              <a:rPr lang="en-CA" sz="2000" b="1" dirty="0" smtClean="0"/>
              <a:t>Deuteronomy </a:t>
            </a:r>
            <a:r>
              <a:rPr lang="en-CA" sz="2000" b="1" dirty="0"/>
              <a:t>25:17-18</a:t>
            </a:r>
          </a:p>
          <a:p>
            <a:r>
              <a:rPr lang="en-CA" sz="2000" dirty="0"/>
              <a:t>17  Remember what </a:t>
            </a:r>
            <a:r>
              <a:rPr lang="en-CA" sz="2000" dirty="0" err="1"/>
              <a:t>Amalek</a:t>
            </a:r>
            <a:r>
              <a:rPr lang="en-CA" sz="2000" dirty="0"/>
              <a:t> did unto thee by the way, when ye were come forth out of Egypt;</a:t>
            </a:r>
          </a:p>
          <a:p>
            <a:r>
              <a:rPr lang="en-CA" sz="2000" dirty="0"/>
              <a:t>18  How he met thee by the way, and smote the </a:t>
            </a:r>
            <a:r>
              <a:rPr lang="en-CA" sz="2000" b="1" dirty="0"/>
              <a:t>hindmost</a:t>
            </a:r>
            <a:r>
              <a:rPr lang="en-CA" sz="2000" dirty="0"/>
              <a:t> of thee, even all that were feeble behind thee, when thou </a:t>
            </a:r>
            <a:r>
              <a:rPr lang="en-CA" sz="2000" dirty="0" err="1"/>
              <a:t>wast</a:t>
            </a:r>
            <a:r>
              <a:rPr lang="en-CA" sz="2000" dirty="0"/>
              <a:t> faint and weary; and he feared not God.</a:t>
            </a:r>
          </a:p>
          <a:p>
            <a:endParaRPr lang="en-CA" sz="2000" dirty="0"/>
          </a:p>
          <a:p>
            <a:endParaRPr lang="en-CA" sz="2000" dirty="0"/>
          </a:p>
        </p:txBody>
      </p:sp>
      <p:sp>
        <p:nvSpPr>
          <p:cNvPr id="8" name="Content Placeholder 7"/>
          <p:cNvSpPr>
            <a:spLocks noGrp="1"/>
          </p:cNvSpPr>
          <p:nvPr>
            <p:ph sz="half" idx="2"/>
          </p:nvPr>
        </p:nvSpPr>
        <p:spPr>
          <a:xfrm rot="21600000">
            <a:off x="4648200" y="1600200"/>
            <a:ext cx="4038600" cy="4853136"/>
          </a:xfrm>
        </p:spPr>
        <p:txBody>
          <a:bodyPr>
            <a:normAutofit/>
          </a:bodyPr>
          <a:lstStyle/>
          <a:p>
            <a:endParaRPr lang="en-CA" sz="2000" dirty="0" smtClean="0"/>
          </a:p>
          <a:p>
            <a:r>
              <a:rPr lang="en-CA" sz="2000" dirty="0" smtClean="0"/>
              <a:t>Falling behind </a:t>
            </a:r>
            <a:r>
              <a:rPr lang="en-CA" sz="2000" dirty="0" smtClean="0"/>
              <a:t>leads a person into unique </a:t>
            </a:r>
            <a:r>
              <a:rPr lang="en-CA" sz="2000" dirty="0" smtClean="0"/>
              <a:t>risks </a:t>
            </a:r>
            <a:r>
              <a:rPr lang="en-CA" sz="2000" dirty="0" smtClean="0"/>
              <a:t>and </a:t>
            </a:r>
            <a:r>
              <a:rPr lang="en-CA" sz="2000" dirty="0" smtClean="0"/>
              <a:t>special </a:t>
            </a:r>
            <a:r>
              <a:rPr lang="en-CA" sz="2000" dirty="0" smtClean="0"/>
              <a:t>trials.</a:t>
            </a:r>
            <a:endParaRPr lang="en-CA" sz="2000" dirty="0" smtClean="0"/>
          </a:p>
          <a:p>
            <a:endParaRPr lang="en-CA" sz="2000" dirty="0"/>
          </a:p>
          <a:p>
            <a:endParaRPr lang="en-CA" sz="2000" dirty="0"/>
          </a:p>
        </p:txBody>
      </p:sp>
      <p:sp>
        <p:nvSpPr>
          <p:cNvPr id="5" name="Down Arrow 4"/>
          <p:cNvSpPr/>
          <p:nvPr/>
        </p:nvSpPr>
        <p:spPr>
          <a:xfrm rot="16200000">
            <a:off x="4739336" y="3008874"/>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28794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73832"/>
            <a:ext cx="8229600" cy="1143000"/>
          </a:xfrm>
        </p:spPr>
        <p:txBody>
          <a:bodyPr/>
          <a:lstStyle/>
          <a:p>
            <a:r>
              <a:rPr lang="en-CA" b="1" dirty="0" smtClean="0">
                <a:solidFill>
                  <a:schemeClr val="bg1"/>
                </a:solidFill>
                <a:effectLst>
                  <a:outerShdw blurRad="38100" dist="38100" dir="2700000" algn="tl">
                    <a:srgbClr val="000000">
                      <a:alpha val="43137"/>
                    </a:srgbClr>
                  </a:outerShdw>
                </a:effectLst>
              </a:rPr>
              <a:t>“Follow Me”</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849119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noFill/>
        </p:spPr>
        <p:txBody>
          <a:bodyPr>
            <a:normAutofit/>
          </a:bodyPr>
          <a:lstStyle/>
          <a:p>
            <a:r>
              <a:rPr lang="en-CA" sz="3600" b="1" dirty="0" smtClean="0"/>
              <a:t>We ought to obey God</a:t>
            </a:r>
            <a:endParaRPr lang="en-CA" sz="1800" b="1" dirty="0"/>
          </a:p>
        </p:txBody>
      </p:sp>
      <p:sp>
        <p:nvSpPr>
          <p:cNvPr id="7" name="Content Placeholder 6"/>
          <p:cNvSpPr>
            <a:spLocks noGrp="1"/>
          </p:cNvSpPr>
          <p:nvPr>
            <p:ph sz="half" idx="1"/>
          </p:nvPr>
        </p:nvSpPr>
        <p:spPr>
          <a:xfrm>
            <a:off x="395536" y="1600200"/>
            <a:ext cx="4038600" cy="4709120"/>
          </a:xfrm>
          <a:solidFill>
            <a:schemeClr val="accent3">
              <a:lumMod val="60000"/>
              <a:lumOff val="40000"/>
            </a:schemeClr>
          </a:solidFill>
        </p:spPr>
        <p:txBody>
          <a:bodyPr>
            <a:normAutofit fontScale="70000" lnSpcReduction="20000"/>
          </a:bodyPr>
          <a:lstStyle/>
          <a:p>
            <a:pPr marL="0" indent="0">
              <a:buNone/>
            </a:pPr>
            <a:endParaRPr lang="en-CA" sz="1600" b="1" dirty="0" smtClean="0"/>
          </a:p>
          <a:p>
            <a:pPr marL="0" indent="0">
              <a:buNone/>
            </a:pPr>
            <a:r>
              <a:rPr lang="en-CA" b="1" dirty="0" smtClean="0"/>
              <a:t>Acts </a:t>
            </a:r>
            <a:r>
              <a:rPr lang="en-CA" b="1" dirty="0"/>
              <a:t>5:27-29</a:t>
            </a:r>
          </a:p>
          <a:p>
            <a:r>
              <a:rPr lang="en-CA" dirty="0"/>
              <a:t>27  And when they had brought them, they set them before the council: and the high priest asked them,</a:t>
            </a:r>
          </a:p>
          <a:p>
            <a:r>
              <a:rPr lang="en-CA" dirty="0"/>
              <a:t>28  Saying, Did not we </a:t>
            </a:r>
            <a:r>
              <a:rPr lang="en-CA" dirty="0" err="1"/>
              <a:t>straitly</a:t>
            </a:r>
            <a:r>
              <a:rPr lang="en-CA" dirty="0"/>
              <a:t> command you that ye should not teach in this name? and, behold, ye have filled Jerusalem with your doctrine, and intend to bring this man's blood upon us.</a:t>
            </a:r>
          </a:p>
          <a:p>
            <a:r>
              <a:rPr lang="en-CA" dirty="0"/>
              <a:t>29  Then Peter and the other apostles answered and said, </a:t>
            </a:r>
            <a:r>
              <a:rPr lang="en-CA" b="1" dirty="0"/>
              <a:t>We ought to obey God rather than men.</a:t>
            </a:r>
          </a:p>
          <a:p>
            <a:endParaRPr lang="en-CA" dirty="0"/>
          </a:p>
          <a:p>
            <a:endParaRPr lang="en-CA" dirty="0"/>
          </a:p>
        </p:txBody>
      </p:sp>
      <p:sp>
        <p:nvSpPr>
          <p:cNvPr id="8" name="Content Placeholder 7"/>
          <p:cNvSpPr>
            <a:spLocks noGrp="1"/>
          </p:cNvSpPr>
          <p:nvPr>
            <p:ph sz="half" idx="2"/>
          </p:nvPr>
        </p:nvSpPr>
        <p:spPr>
          <a:xfrm rot="21600000">
            <a:off x="4648200" y="1600200"/>
            <a:ext cx="4038600" cy="4853136"/>
          </a:xfrm>
        </p:spPr>
        <p:txBody>
          <a:bodyPr>
            <a:normAutofit fontScale="70000" lnSpcReduction="20000"/>
          </a:bodyPr>
          <a:lstStyle/>
          <a:p>
            <a:endParaRPr lang="en-CA" dirty="0" smtClean="0"/>
          </a:p>
          <a:p>
            <a:r>
              <a:rPr lang="en-CA" dirty="0" smtClean="0"/>
              <a:t>Peter learned his lesson and we find him later following his Lord to the point of martyrdom. </a:t>
            </a:r>
          </a:p>
          <a:p>
            <a:endParaRPr lang="en-CA" dirty="0"/>
          </a:p>
          <a:p>
            <a:endParaRPr lang="en-CA" dirty="0"/>
          </a:p>
        </p:txBody>
      </p:sp>
      <p:sp>
        <p:nvSpPr>
          <p:cNvPr id="5" name="Down Arrow 4"/>
          <p:cNvSpPr/>
          <p:nvPr/>
        </p:nvSpPr>
        <p:spPr>
          <a:xfrm rot="16200000">
            <a:off x="4739336" y="2936866"/>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06929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Leaving us an example</a:t>
            </a:r>
            <a:endParaRPr lang="en-CA" sz="3600" b="1" dirty="0"/>
          </a:p>
        </p:txBody>
      </p:sp>
      <p:sp>
        <p:nvSpPr>
          <p:cNvPr id="3" name="Content Placeholder 2"/>
          <p:cNvSpPr>
            <a:spLocks noGrp="1"/>
          </p:cNvSpPr>
          <p:nvPr>
            <p:ph sz="half" idx="1"/>
          </p:nvPr>
        </p:nvSpPr>
        <p:spPr>
          <a:solidFill>
            <a:schemeClr val="accent3">
              <a:lumMod val="60000"/>
              <a:lumOff val="40000"/>
            </a:schemeClr>
          </a:solidFill>
        </p:spPr>
        <p:txBody>
          <a:bodyPr>
            <a:normAutofit fontScale="77500" lnSpcReduction="20000"/>
          </a:bodyPr>
          <a:lstStyle/>
          <a:p>
            <a:pPr marL="0" indent="0">
              <a:buNone/>
            </a:pPr>
            <a:endParaRPr lang="en-CA" sz="600" b="1" dirty="0" smtClean="0"/>
          </a:p>
          <a:p>
            <a:pPr marL="0" indent="0">
              <a:buNone/>
            </a:pPr>
            <a:r>
              <a:rPr lang="en-CA" b="1" dirty="0" smtClean="0"/>
              <a:t>1 </a:t>
            </a:r>
            <a:r>
              <a:rPr lang="en-CA" b="1" dirty="0"/>
              <a:t>Peter 2:21-23</a:t>
            </a:r>
          </a:p>
          <a:p>
            <a:r>
              <a:rPr lang="en-CA" dirty="0"/>
              <a:t>21  For even hereunto were ye called: because Christ also suffered for us, </a:t>
            </a:r>
            <a:r>
              <a:rPr lang="en-CA" b="1" dirty="0"/>
              <a:t>leaving us an example,</a:t>
            </a:r>
            <a:r>
              <a:rPr lang="en-CA" dirty="0"/>
              <a:t> that ye should </a:t>
            </a:r>
            <a:r>
              <a:rPr lang="en-CA" b="1" dirty="0"/>
              <a:t>follow his steps</a:t>
            </a:r>
            <a:r>
              <a:rPr lang="en-CA" dirty="0"/>
              <a:t>:</a:t>
            </a:r>
          </a:p>
          <a:p>
            <a:r>
              <a:rPr lang="en-CA" dirty="0"/>
              <a:t>22  Who did no sin, neither was guile found in his mouth:</a:t>
            </a:r>
          </a:p>
          <a:p>
            <a:r>
              <a:rPr lang="en-CA" dirty="0"/>
              <a:t>23  Who, when he was reviled, reviled not again; when he suffered, he threatened not; but committed himself to him that </a:t>
            </a:r>
            <a:r>
              <a:rPr lang="en-CA" dirty="0" err="1"/>
              <a:t>judgeth</a:t>
            </a:r>
            <a:r>
              <a:rPr lang="en-CA" dirty="0"/>
              <a:t> righteously</a:t>
            </a:r>
            <a:r>
              <a:rPr lang="en-CA" dirty="0" smtClean="0"/>
              <a:t>:                           </a:t>
            </a:r>
            <a:endParaRPr lang="en-CA" dirty="0"/>
          </a:p>
        </p:txBody>
      </p:sp>
      <p:sp>
        <p:nvSpPr>
          <p:cNvPr id="4" name="Content Placeholder 3"/>
          <p:cNvSpPr>
            <a:spLocks noGrp="1"/>
          </p:cNvSpPr>
          <p:nvPr>
            <p:ph sz="half" idx="2"/>
          </p:nvPr>
        </p:nvSpPr>
        <p:spPr/>
        <p:txBody>
          <a:bodyPr>
            <a:normAutofit fontScale="77500" lnSpcReduction="20000"/>
          </a:bodyPr>
          <a:lstStyle/>
          <a:p>
            <a:r>
              <a:rPr lang="en-CA" dirty="0" smtClean="0"/>
              <a:t>We have footsteps to follow and at times they are very valuable.</a:t>
            </a:r>
          </a:p>
          <a:p>
            <a:r>
              <a:rPr lang="en-CA" dirty="0" smtClean="0"/>
              <a:t>Under great pressure, Jesus never disobeyed his Father, did not use guile or stoop to using reviling language</a:t>
            </a:r>
            <a:r>
              <a:rPr lang="en-CA" dirty="0" smtClean="0"/>
              <a:t>.</a:t>
            </a:r>
            <a:endParaRPr lang="en-CA" dirty="0" smtClean="0"/>
          </a:p>
          <a:p>
            <a:r>
              <a:rPr lang="en-CA" dirty="0" smtClean="0"/>
              <a:t>He </a:t>
            </a:r>
            <a:r>
              <a:rPr lang="en-CA" dirty="0" smtClean="0"/>
              <a:t>did not threaten as a means to deter his persecutors.</a:t>
            </a:r>
          </a:p>
          <a:p>
            <a:r>
              <a:rPr lang="en-CA" dirty="0" smtClean="0"/>
              <a:t>He left the situation in the hands of his Father.</a:t>
            </a:r>
          </a:p>
          <a:p>
            <a:r>
              <a:rPr lang="en-CA" dirty="0" smtClean="0"/>
              <a:t>That’s the measure of trust we must have as well.</a:t>
            </a:r>
            <a:endParaRPr lang="en-CA" dirty="0"/>
          </a:p>
        </p:txBody>
      </p:sp>
      <p:sp>
        <p:nvSpPr>
          <p:cNvPr id="5" name="Down Arrow 4"/>
          <p:cNvSpPr/>
          <p:nvPr/>
        </p:nvSpPr>
        <p:spPr>
          <a:xfrm rot="16200000">
            <a:off x="4739336" y="553159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80190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Feed the flock of God</a:t>
            </a:r>
            <a:endParaRPr lang="en-CA" sz="3600" b="1" dirty="0"/>
          </a:p>
        </p:txBody>
      </p:sp>
      <p:sp>
        <p:nvSpPr>
          <p:cNvPr id="3" name="Content Placeholder 2"/>
          <p:cNvSpPr>
            <a:spLocks noGrp="1"/>
          </p:cNvSpPr>
          <p:nvPr>
            <p:ph sz="half" idx="1"/>
          </p:nvPr>
        </p:nvSpPr>
        <p:spPr>
          <a:xfrm>
            <a:off x="457200" y="1600200"/>
            <a:ext cx="4038600" cy="4709120"/>
          </a:xfrm>
          <a:solidFill>
            <a:schemeClr val="accent3">
              <a:lumMod val="60000"/>
              <a:lumOff val="40000"/>
            </a:schemeClr>
          </a:solidFill>
        </p:spPr>
        <p:txBody>
          <a:bodyPr>
            <a:normAutofit fontScale="70000" lnSpcReduction="20000"/>
          </a:bodyPr>
          <a:lstStyle/>
          <a:p>
            <a:pPr marL="0" indent="0">
              <a:buNone/>
            </a:pPr>
            <a:endParaRPr lang="en-CA" sz="700" b="1" dirty="0" smtClean="0"/>
          </a:p>
          <a:p>
            <a:pPr marL="0" indent="0">
              <a:buNone/>
            </a:pPr>
            <a:r>
              <a:rPr lang="en-CA" sz="3400" b="1" dirty="0" smtClean="0"/>
              <a:t>1 </a:t>
            </a:r>
            <a:r>
              <a:rPr lang="en-CA" sz="3400" b="1" dirty="0"/>
              <a:t>Peter 5:1-3</a:t>
            </a:r>
          </a:p>
          <a:p>
            <a:r>
              <a:rPr lang="en-CA" dirty="0"/>
              <a:t>1  The elders which are among you I exhort, who am also an elder, and a witness of the sufferings of Christ, and also a partaker of the glory that shall be revealed:</a:t>
            </a:r>
          </a:p>
          <a:p>
            <a:r>
              <a:rPr lang="en-CA" dirty="0"/>
              <a:t>2  Feed the </a:t>
            </a:r>
            <a:r>
              <a:rPr lang="en-CA" b="1" dirty="0"/>
              <a:t>flock of God </a:t>
            </a:r>
            <a:r>
              <a:rPr lang="en-CA" dirty="0" smtClean="0"/>
              <a:t>which  </a:t>
            </a:r>
            <a:r>
              <a:rPr lang="en-CA" dirty="0"/>
              <a:t>is among you, taking the oversight thereof, not by constraint, but willingly; not for filthy lucre, but of a ready mind;</a:t>
            </a:r>
          </a:p>
          <a:p>
            <a:r>
              <a:rPr lang="en-CA" dirty="0"/>
              <a:t>3  Neither as being lords over God's heritage, but being </a:t>
            </a:r>
            <a:r>
              <a:rPr lang="en-CA" b="1" dirty="0"/>
              <a:t>ensamples to the flock</a:t>
            </a:r>
            <a:r>
              <a:rPr lang="en-CA" dirty="0"/>
              <a:t>.</a:t>
            </a:r>
          </a:p>
          <a:p>
            <a:endParaRPr lang="en-CA" dirty="0"/>
          </a:p>
        </p:txBody>
      </p:sp>
      <p:sp>
        <p:nvSpPr>
          <p:cNvPr id="4" name="Content Placeholder 3"/>
          <p:cNvSpPr>
            <a:spLocks noGrp="1"/>
          </p:cNvSpPr>
          <p:nvPr>
            <p:ph sz="half" idx="2"/>
          </p:nvPr>
        </p:nvSpPr>
        <p:spPr/>
        <p:txBody>
          <a:bodyPr>
            <a:normAutofit fontScale="70000" lnSpcReduction="20000"/>
          </a:bodyPr>
          <a:lstStyle/>
          <a:p>
            <a:r>
              <a:rPr lang="en-CA" dirty="0" smtClean="0"/>
              <a:t>Peter’s use of these words for this exhortation indicates he was able to recall </a:t>
            </a:r>
            <a:r>
              <a:rPr lang="en-CA" dirty="0" smtClean="0"/>
              <a:t>the lessons he </a:t>
            </a:r>
            <a:r>
              <a:rPr lang="en-CA" dirty="0" smtClean="0"/>
              <a:t>learned in this regard.</a:t>
            </a:r>
          </a:p>
          <a:p>
            <a:r>
              <a:rPr lang="en-CA" dirty="0" smtClean="0"/>
              <a:t>We should not try to </a:t>
            </a:r>
            <a:r>
              <a:rPr lang="en-CA" dirty="0" smtClean="0"/>
              <a:t>be a master over our fellow disciples but rise to the higher calling of being examples of behaviour that they can follow. </a:t>
            </a:r>
            <a:endParaRPr lang="en-CA" dirty="0"/>
          </a:p>
        </p:txBody>
      </p:sp>
      <p:sp>
        <p:nvSpPr>
          <p:cNvPr id="5" name="Down Arrow 4"/>
          <p:cNvSpPr/>
          <p:nvPr/>
        </p:nvSpPr>
        <p:spPr>
          <a:xfrm rot="16200000">
            <a:off x="4739336" y="387541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14682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Always in Remembrance</a:t>
            </a:r>
            <a:endParaRPr lang="en-CA" sz="3600" b="1" dirty="0"/>
          </a:p>
        </p:txBody>
      </p:sp>
      <p:sp>
        <p:nvSpPr>
          <p:cNvPr id="3" name="Content Placeholder 2"/>
          <p:cNvSpPr>
            <a:spLocks noGrp="1"/>
          </p:cNvSpPr>
          <p:nvPr>
            <p:ph sz="half" idx="1"/>
          </p:nvPr>
        </p:nvSpPr>
        <p:spPr>
          <a:solidFill>
            <a:schemeClr val="accent3">
              <a:lumMod val="60000"/>
              <a:lumOff val="40000"/>
            </a:schemeClr>
          </a:solidFill>
        </p:spPr>
        <p:txBody>
          <a:bodyPr>
            <a:normAutofit fontScale="85000" lnSpcReduction="20000"/>
          </a:bodyPr>
          <a:lstStyle/>
          <a:p>
            <a:pPr marL="0" indent="0">
              <a:buNone/>
            </a:pPr>
            <a:endParaRPr lang="en-CA" sz="700" b="1" dirty="0" smtClean="0"/>
          </a:p>
          <a:p>
            <a:pPr marL="0" indent="0">
              <a:buNone/>
            </a:pPr>
            <a:r>
              <a:rPr lang="en-CA" b="1" dirty="0" smtClean="0"/>
              <a:t>2 </a:t>
            </a:r>
            <a:r>
              <a:rPr lang="en-CA" b="1" dirty="0"/>
              <a:t>Peter 1:12-13</a:t>
            </a:r>
          </a:p>
          <a:p>
            <a:r>
              <a:rPr lang="en-CA" dirty="0"/>
              <a:t>12  Wherefore I will not be negligent to put you always in </a:t>
            </a:r>
            <a:r>
              <a:rPr lang="en-CA" b="1" dirty="0"/>
              <a:t>remembrance</a:t>
            </a:r>
            <a:r>
              <a:rPr lang="en-CA" dirty="0"/>
              <a:t> of these things, though ye know them, and be established in the present truth.</a:t>
            </a:r>
          </a:p>
          <a:p>
            <a:r>
              <a:rPr lang="en-CA" dirty="0"/>
              <a:t>13  Yea, I think it meet, as long as I am in this tabernacle, to stir you up by putting you in </a:t>
            </a:r>
            <a:r>
              <a:rPr lang="en-CA" b="1" dirty="0"/>
              <a:t>remembrance;</a:t>
            </a:r>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endParaRPr lang="en-CA" sz="2400" dirty="0" smtClean="0"/>
          </a:p>
          <a:p>
            <a:r>
              <a:rPr lang="en-CA" sz="2400" dirty="0" smtClean="0"/>
              <a:t>This aspect of our discipleship can be too easily despised.</a:t>
            </a:r>
          </a:p>
          <a:p>
            <a:r>
              <a:rPr lang="en-CA" sz="2400" dirty="0" smtClean="0"/>
              <a:t>In many cases our problems are </a:t>
            </a:r>
            <a:r>
              <a:rPr lang="en-CA" sz="2400" dirty="0" smtClean="0"/>
              <a:t>simply related </a:t>
            </a:r>
            <a:r>
              <a:rPr lang="en-CA" sz="2400" dirty="0" smtClean="0"/>
              <a:t>to our lack of </a:t>
            </a:r>
            <a:r>
              <a:rPr lang="en-CA" sz="2400" dirty="0" smtClean="0"/>
              <a:t>having a ‘presence </a:t>
            </a:r>
            <a:r>
              <a:rPr lang="en-CA" sz="2400" dirty="0" smtClean="0"/>
              <a:t>of mind</a:t>
            </a:r>
            <a:r>
              <a:rPr lang="en-CA" sz="2400" dirty="0" smtClean="0"/>
              <a:t>’ related to spiritual things.</a:t>
            </a:r>
            <a:endParaRPr lang="en-CA" sz="2400" dirty="0"/>
          </a:p>
        </p:txBody>
      </p:sp>
      <p:sp>
        <p:nvSpPr>
          <p:cNvPr id="5" name="Down Arrow 4"/>
          <p:cNvSpPr/>
          <p:nvPr/>
        </p:nvSpPr>
        <p:spPr>
          <a:xfrm rot="16200000">
            <a:off x="4739336" y="365939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46476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CA" sz="3600" b="1" dirty="0" smtClean="0"/>
              <a:t>After you have suffered awhile</a:t>
            </a:r>
            <a:endParaRPr lang="en-CA" sz="3600" b="1" dirty="0"/>
          </a:p>
        </p:txBody>
      </p:sp>
      <p:sp>
        <p:nvSpPr>
          <p:cNvPr id="3" name="Content Placeholder 2"/>
          <p:cNvSpPr>
            <a:spLocks noGrp="1"/>
          </p:cNvSpPr>
          <p:nvPr>
            <p:ph sz="half" idx="1"/>
          </p:nvPr>
        </p:nvSpPr>
        <p:spPr>
          <a:xfrm>
            <a:off x="457200" y="1600201"/>
            <a:ext cx="4038600" cy="3917032"/>
          </a:xfrm>
          <a:solidFill>
            <a:schemeClr val="accent3">
              <a:lumMod val="60000"/>
              <a:lumOff val="40000"/>
            </a:schemeClr>
          </a:solidFill>
        </p:spPr>
        <p:txBody>
          <a:bodyPr>
            <a:normAutofit/>
          </a:bodyPr>
          <a:lstStyle/>
          <a:p>
            <a:pPr marL="0" indent="0">
              <a:buNone/>
            </a:pPr>
            <a:endParaRPr lang="en-CA" sz="800" b="1" dirty="0" smtClean="0"/>
          </a:p>
          <a:p>
            <a:pPr marL="0" indent="0">
              <a:buNone/>
            </a:pPr>
            <a:r>
              <a:rPr lang="en-CA" sz="2400" b="1" dirty="0" smtClean="0"/>
              <a:t>1 </a:t>
            </a:r>
            <a:r>
              <a:rPr lang="en-CA" sz="2400" b="1" dirty="0"/>
              <a:t>Peter 5:10</a:t>
            </a:r>
          </a:p>
          <a:p>
            <a:r>
              <a:rPr lang="en-CA" sz="2400" dirty="0"/>
              <a:t>10  But the God of all grace, who hath called us unto his eternal glory by Christ Jesus, after that ye have </a:t>
            </a:r>
            <a:r>
              <a:rPr lang="en-CA" sz="2400" b="1" dirty="0"/>
              <a:t>suffered a while</a:t>
            </a:r>
            <a:r>
              <a:rPr lang="en-CA" sz="2400" dirty="0"/>
              <a:t>, make you </a:t>
            </a:r>
            <a:r>
              <a:rPr lang="en-CA" sz="2400" b="1" dirty="0" smtClean="0"/>
              <a:t>perfect</a:t>
            </a:r>
            <a:r>
              <a:rPr lang="en-CA" sz="2400" dirty="0" smtClean="0"/>
              <a:t>, </a:t>
            </a:r>
            <a:r>
              <a:rPr lang="en-CA" sz="2400" b="1" dirty="0" err="1" smtClean="0"/>
              <a:t>stablish</a:t>
            </a:r>
            <a:r>
              <a:rPr lang="en-CA" sz="2400" dirty="0"/>
              <a:t>, </a:t>
            </a:r>
            <a:r>
              <a:rPr lang="en-CA" sz="2400" b="1" dirty="0"/>
              <a:t>strengthen</a:t>
            </a:r>
            <a:r>
              <a:rPr lang="en-CA" sz="2400" dirty="0"/>
              <a:t>, </a:t>
            </a:r>
            <a:r>
              <a:rPr lang="en-CA" sz="2400" b="1" dirty="0"/>
              <a:t>settle</a:t>
            </a:r>
            <a:r>
              <a:rPr lang="en-CA" sz="2400" dirty="0"/>
              <a:t> you.</a:t>
            </a:r>
          </a:p>
          <a:p>
            <a:endParaRPr lang="en-CA" sz="2400" dirty="0"/>
          </a:p>
          <a:p>
            <a:endParaRPr lang="en-CA" sz="2400" dirty="0"/>
          </a:p>
          <a:p>
            <a:endParaRPr lang="en-CA" sz="2400" dirty="0"/>
          </a:p>
        </p:txBody>
      </p:sp>
      <p:sp>
        <p:nvSpPr>
          <p:cNvPr id="4" name="Content Placeholder 3"/>
          <p:cNvSpPr>
            <a:spLocks noGrp="1"/>
          </p:cNvSpPr>
          <p:nvPr>
            <p:ph sz="half" idx="2"/>
          </p:nvPr>
        </p:nvSpPr>
        <p:spPr/>
        <p:txBody>
          <a:bodyPr>
            <a:normAutofit/>
          </a:bodyPr>
          <a:lstStyle/>
          <a:p>
            <a:endParaRPr lang="en-CA" sz="700" dirty="0" smtClean="0"/>
          </a:p>
          <a:p>
            <a:r>
              <a:rPr lang="en-CA" sz="2400" dirty="0" smtClean="0"/>
              <a:t>Suffering is but for a little </a:t>
            </a:r>
            <a:r>
              <a:rPr lang="en-CA" sz="2400" dirty="0" smtClean="0"/>
              <a:t>while.</a:t>
            </a:r>
          </a:p>
          <a:p>
            <a:r>
              <a:rPr lang="en-CA" sz="2400" dirty="0" smtClean="0"/>
              <a:t>Perfect </a:t>
            </a:r>
            <a:r>
              <a:rPr lang="en-CA" sz="2400" dirty="0" smtClean="0"/>
              <a:t> - complete</a:t>
            </a:r>
            <a:r>
              <a:rPr lang="en-CA" sz="2400" dirty="0" smtClean="0"/>
              <a:t>.</a:t>
            </a:r>
          </a:p>
          <a:p>
            <a:r>
              <a:rPr lang="en-CA" sz="2400" dirty="0" err="1" smtClean="0"/>
              <a:t>Stablish</a:t>
            </a:r>
            <a:r>
              <a:rPr lang="en-CA" sz="2400" dirty="0" smtClean="0"/>
              <a:t> </a:t>
            </a:r>
            <a:r>
              <a:rPr lang="en-CA" sz="2400" dirty="0" smtClean="0"/>
              <a:t>- place </a:t>
            </a:r>
            <a:r>
              <a:rPr lang="en-CA" sz="2400" dirty="0" smtClean="0"/>
              <a:t>in position.</a:t>
            </a:r>
          </a:p>
          <a:p>
            <a:r>
              <a:rPr lang="en-CA" sz="2400" dirty="0" smtClean="0"/>
              <a:t>Strengthen - by </a:t>
            </a:r>
            <a:r>
              <a:rPr lang="en-CA" sz="2400" dirty="0" smtClean="0"/>
              <a:t>using props.</a:t>
            </a:r>
          </a:p>
          <a:p>
            <a:r>
              <a:rPr lang="en-CA" sz="2400" dirty="0" smtClean="0"/>
              <a:t>Settle </a:t>
            </a:r>
            <a:r>
              <a:rPr lang="en-CA" sz="2400" dirty="0" smtClean="0"/>
              <a:t>- by firming up the </a:t>
            </a:r>
            <a:r>
              <a:rPr lang="en-CA" sz="2400" dirty="0" smtClean="0"/>
              <a:t>ground around us.</a:t>
            </a:r>
            <a:endParaRPr lang="en-CA" sz="2400" dirty="0"/>
          </a:p>
        </p:txBody>
      </p:sp>
      <p:sp>
        <p:nvSpPr>
          <p:cNvPr id="5" name="Down Arrow 4"/>
          <p:cNvSpPr/>
          <p:nvPr/>
        </p:nvSpPr>
        <p:spPr>
          <a:xfrm rot="16200000">
            <a:off x="4739336" y="53131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8214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Follow me</a:t>
            </a:r>
            <a:endParaRPr lang="en-CA" sz="3600" b="1" dirty="0"/>
          </a:p>
        </p:txBody>
      </p:sp>
      <p:sp>
        <p:nvSpPr>
          <p:cNvPr id="3" name="Content Placeholder 2"/>
          <p:cNvSpPr>
            <a:spLocks noGrp="1"/>
          </p:cNvSpPr>
          <p:nvPr>
            <p:ph sz="half" idx="1"/>
          </p:nvPr>
        </p:nvSpPr>
        <p:spPr>
          <a:xfrm>
            <a:off x="457200" y="1600201"/>
            <a:ext cx="4038600" cy="4205064"/>
          </a:xfrm>
          <a:solidFill>
            <a:schemeClr val="accent3">
              <a:lumMod val="60000"/>
              <a:lumOff val="40000"/>
            </a:schemeClr>
          </a:solidFill>
        </p:spPr>
        <p:txBody>
          <a:bodyPr>
            <a:normAutofit fontScale="70000" lnSpcReduction="20000"/>
          </a:bodyPr>
          <a:lstStyle/>
          <a:p>
            <a:pPr marL="0" indent="0">
              <a:buNone/>
            </a:pPr>
            <a:endParaRPr lang="en-CA" sz="1300" b="1" dirty="0" smtClean="0"/>
          </a:p>
          <a:p>
            <a:pPr marL="0" indent="0">
              <a:buNone/>
            </a:pPr>
            <a:r>
              <a:rPr lang="en-CA" b="1" dirty="0" smtClean="0"/>
              <a:t>John </a:t>
            </a:r>
            <a:r>
              <a:rPr lang="en-CA" b="1" dirty="0"/>
              <a:t>21:18-19</a:t>
            </a:r>
          </a:p>
          <a:p>
            <a:r>
              <a:rPr lang="en-CA" dirty="0"/>
              <a:t>18  Verily, verily, I say unto thee, When thou </a:t>
            </a:r>
            <a:r>
              <a:rPr lang="en-CA" dirty="0" err="1"/>
              <a:t>wast</a:t>
            </a:r>
            <a:r>
              <a:rPr lang="en-CA" dirty="0"/>
              <a:t> young, thou </a:t>
            </a:r>
            <a:r>
              <a:rPr lang="en-CA" dirty="0" err="1"/>
              <a:t>girdedst</a:t>
            </a:r>
            <a:r>
              <a:rPr lang="en-CA" dirty="0"/>
              <a:t> thyself, and </a:t>
            </a:r>
            <a:r>
              <a:rPr lang="en-CA" dirty="0" err="1"/>
              <a:t>walkedst</a:t>
            </a:r>
            <a:r>
              <a:rPr lang="en-CA" dirty="0"/>
              <a:t> whither thou </a:t>
            </a:r>
            <a:r>
              <a:rPr lang="en-CA" dirty="0" err="1"/>
              <a:t>wouldest</a:t>
            </a:r>
            <a:r>
              <a:rPr lang="en-CA" dirty="0"/>
              <a:t>: but when thou shalt be old, thou shalt stretch forth thy hands, and another shall gird thee, and carry thee whither thou </a:t>
            </a:r>
            <a:r>
              <a:rPr lang="en-CA" dirty="0" err="1"/>
              <a:t>wouldest</a:t>
            </a:r>
            <a:r>
              <a:rPr lang="en-CA" dirty="0"/>
              <a:t> not.</a:t>
            </a:r>
          </a:p>
          <a:p>
            <a:r>
              <a:rPr lang="en-CA" dirty="0"/>
              <a:t>19  This </a:t>
            </a:r>
            <a:r>
              <a:rPr lang="en-CA" dirty="0" err="1"/>
              <a:t>spake</a:t>
            </a:r>
            <a:r>
              <a:rPr lang="en-CA" dirty="0"/>
              <a:t> he, signifying by what death he should glorify God. And when he had spoken this, he </a:t>
            </a:r>
            <a:r>
              <a:rPr lang="en-CA" dirty="0" err="1"/>
              <a:t>saith</a:t>
            </a:r>
            <a:r>
              <a:rPr lang="en-CA" dirty="0"/>
              <a:t> unto him, </a:t>
            </a:r>
            <a:r>
              <a:rPr lang="en-CA" b="1" dirty="0"/>
              <a:t>Follow me</a:t>
            </a:r>
            <a:r>
              <a:rPr lang="en-CA" b="1" dirty="0" smtClean="0"/>
              <a:t>.</a:t>
            </a:r>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These </a:t>
            </a:r>
            <a:r>
              <a:rPr lang="en-CA" dirty="0" smtClean="0"/>
              <a:t>words would have had special significance to Peter.</a:t>
            </a:r>
          </a:p>
          <a:p>
            <a:r>
              <a:rPr lang="en-CA" dirty="0" smtClean="0"/>
              <a:t>He had heard them before and now knew much more about what they meant.</a:t>
            </a:r>
          </a:p>
          <a:p>
            <a:r>
              <a:rPr lang="en-CA" dirty="0" smtClean="0"/>
              <a:t>Are </a:t>
            </a:r>
            <a:r>
              <a:rPr lang="en-CA" dirty="0" smtClean="0"/>
              <a:t>we </a:t>
            </a:r>
            <a:r>
              <a:rPr lang="en-CA" dirty="0" smtClean="0"/>
              <a:t>prepared </a:t>
            </a:r>
            <a:r>
              <a:rPr lang="en-CA" dirty="0" smtClean="0"/>
              <a:t>to “Follow Him”?</a:t>
            </a:r>
            <a:endParaRPr lang="en-CA" dirty="0"/>
          </a:p>
        </p:txBody>
      </p:sp>
      <p:sp>
        <p:nvSpPr>
          <p:cNvPr id="5" name="Down Arrow 4"/>
          <p:cNvSpPr/>
          <p:nvPr/>
        </p:nvSpPr>
        <p:spPr>
          <a:xfrm rot="16200000">
            <a:off x="4739336" y="387297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18389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Lord: His Command</a:t>
            </a:r>
            <a:endParaRPr lang="en-CA" sz="3600" b="1" dirty="0"/>
          </a:p>
        </p:txBody>
      </p:sp>
      <p:sp>
        <p:nvSpPr>
          <p:cNvPr id="4" name="Content Placeholder 3"/>
          <p:cNvSpPr>
            <a:spLocks noGrp="1"/>
          </p:cNvSpPr>
          <p:nvPr>
            <p:ph sz="half" idx="1"/>
          </p:nvPr>
        </p:nvSpPr>
        <p:spPr>
          <a:solidFill>
            <a:schemeClr val="tx2">
              <a:lumMod val="40000"/>
              <a:lumOff val="60000"/>
            </a:schemeClr>
          </a:solidFill>
        </p:spPr>
        <p:txBody>
          <a:bodyPr>
            <a:normAutofit fontScale="77500" lnSpcReduction="20000"/>
          </a:bodyPr>
          <a:lstStyle/>
          <a:p>
            <a:pPr marL="0" indent="0">
              <a:buNone/>
            </a:pPr>
            <a:endParaRPr lang="en-CA" sz="1300" b="1" dirty="0" smtClean="0"/>
          </a:p>
          <a:p>
            <a:pPr marL="0" indent="0">
              <a:buNone/>
            </a:pPr>
            <a:r>
              <a:rPr lang="en-CA" b="1" dirty="0" smtClean="0"/>
              <a:t>Matthew </a:t>
            </a:r>
            <a:r>
              <a:rPr lang="en-CA" b="1" dirty="0"/>
              <a:t>4:18-20</a:t>
            </a:r>
          </a:p>
          <a:p>
            <a:r>
              <a:rPr lang="en-CA" dirty="0"/>
              <a:t>18  And Jesus, walking by the sea of Galilee, saw two brethren, Simon called Peter, and Andrew his brother, casting a net into the sea: for they were fishers.</a:t>
            </a:r>
          </a:p>
          <a:p>
            <a:r>
              <a:rPr lang="en-CA" dirty="0"/>
              <a:t>19  And he </a:t>
            </a:r>
            <a:r>
              <a:rPr lang="en-CA" dirty="0" err="1"/>
              <a:t>saith</a:t>
            </a:r>
            <a:r>
              <a:rPr lang="en-CA" dirty="0"/>
              <a:t> unto them, </a:t>
            </a:r>
            <a:r>
              <a:rPr lang="en-CA" b="1" dirty="0"/>
              <a:t>Follow me, </a:t>
            </a:r>
            <a:r>
              <a:rPr lang="en-CA" dirty="0"/>
              <a:t>and I will make you fishers of men.</a:t>
            </a:r>
          </a:p>
          <a:p>
            <a:r>
              <a:rPr lang="en-CA" dirty="0"/>
              <a:t>20  And they straightway left their nets, and followed him.</a:t>
            </a:r>
          </a:p>
          <a:p>
            <a:endParaRPr lang="en-CA" dirty="0"/>
          </a:p>
        </p:txBody>
      </p:sp>
      <p:sp>
        <p:nvSpPr>
          <p:cNvPr id="5" name="Content Placeholder 4"/>
          <p:cNvSpPr>
            <a:spLocks noGrp="1"/>
          </p:cNvSpPr>
          <p:nvPr>
            <p:ph sz="half" idx="2"/>
          </p:nvPr>
        </p:nvSpPr>
        <p:spPr/>
        <p:txBody>
          <a:bodyPr>
            <a:normAutofit fontScale="77500" lnSpcReduction="20000"/>
          </a:bodyPr>
          <a:lstStyle/>
          <a:p>
            <a:endParaRPr lang="en-CA" dirty="0" smtClean="0"/>
          </a:p>
          <a:p>
            <a:r>
              <a:rPr lang="en-CA" dirty="0" smtClean="0"/>
              <a:t>The words </a:t>
            </a:r>
            <a:r>
              <a:rPr lang="en-CA" dirty="0" smtClean="0"/>
              <a:t>“follow me” may have </a:t>
            </a:r>
            <a:r>
              <a:rPr lang="en-CA" dirty="0" smtClean="0"/>
              <a:t>sounded like </a:t>
            </a:r>
            <a:r>
              <a:rPr lang="en-CA" dirty="0" smtClean="0"/>
              <a:t>an invitation</a:t>
            </a:r>
            <a:r>
              <a:rPr lang="en-CA" dirty="0" smtClean="0"/>
              <a:t>.</a:t>
            </a:r>
          </a:p>
          <a:p>
            <a:r>
              <a:rPr lang="en-CA" dirty="0" smtClean="0"/>
              <a:t>More likely, they would have sounded </a:t>
            </a:r>
            <a:r>
              <a:rPr lang="en-CA" dirty="0" smtClean="0"/>
              <a:t>like a command from a leader.</a:t>
            </a:r>
            <a:endParaRPr lang="en-CA" dirty="0"/>
          </a:p>
        </p:txBody>
      </p:sp>
      <p:sp>
        <p:nvSpPr>
          <p:cNvPr id="6" name="Down Arrow 5"/>
          <p:cNvSpPr/>
          <p:nvPr/>
        </p:nvSpPr>
        <p:spPr>
          <a:xfrm rot="16200000">
            <a:off x="4739336" y="365939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23857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They followed him</a:t>
            </a:r>
            <a:endParaRPr lang="en-CA" sz="3600" b="1" dirty="0"/>
          </a:p>
        </p:txBody>
      </p:sp>
      <p:sp>
        <p:nvSpPr>
          <p:cNvPr id="3" name="Content Placeholder 2"/>
          <p:cNvSpPr>
            <a:spLocks noGrp="1"/>
          </p:cNvSpPr>
          <p:nvPr>
            <p:ph sz="half" idx="1"/>
          </p:nvPr>
        </p:nvSpPr>
        <p:spPr>
          <a:solidFill>
            <a:schemeClr val="tx2">
              <a:lumMod val="40000"/>
              <a:lumOff val="60000"/>
            </a:schemeClr>
          </a:solidFill>
        </p:spPr>
        <p:txBody>
          <a:bodyPr>
            <a:normAutofit fontScale="85000" lnSpcReduction="10000"/>
          </a:bodyPr>
          <a:lstStyle/>
          <a:p>
            <a:endParaRPr lang="en-CA" sz="900" dirty="0" smtClean="0"/>
          </a:p>
          <a:p>
            <a:pPr marL="0" indent="0">
              <a:buNone/>
            </a:pPr>
            <a:r>
              <a:rPr lang="en-CA" b="1" dirty="0" smtClean="0"/>
              <a:t>Matthew </a:t>
            </a:r>
            <a:r>
              <a:rPr lang="en-CA" b="1" dirty="0"/>
              <a:t>4:21-22</a:t>
            </a:r>
          </a:p>
          <a:p>
            <a:r>
              <a:rPr lang="en-CA" dirty="0"/>
              <a:t>21  And going on from thence, he saw other two brethren, </a:t>
            </a:r>
            <a:r>
              <a:rPr lang="en-CA" b="1" dirty="0"/>
              <a:t>James</a:t>
            </a:r>
            <a:r>
              <a:rPr lang="en-CA" dirty="0"/>
              <a:t> the son of Zebedee, and </a:t>
            </a:r>
            <a:r>
              <a:rPr lang="en-CA" b="1" dirty="0"/>
              <a:t>John</a:t>
            </a:r>
            <a:r>
              <a:rPr lang="en-CA" dirty="0"/>
              <a:t> his brother, in a ship with Zebedee their father, mending their nets; and he called them.</a:t>
            </a:r>
          </a:p>
          <a:p>
            <a:r>
              <a:rPr lang="en-CA" dirty="0"/>
              <a:t>22  And they immediately left the ship and their father, and followed him.</a:t>
            </a:r>
          </a:p>
          <a:p>
            <a:pPr marL="0" indent="0">
              <a:buNone/>
            </a:pPr>
            <a:endParaRPr lang="en-CA" dirty="0"/>
          </a:p>
          <a:p>
            <a:endParaRPr lang="en-CA" dirty="0"/>
          </a:p>
        </p:txBody>
      </p:sp>
      <p:sp>
        <p:nvSpPr>
          <p:cNvPr id="4" name="Content Placeholder 3"/>
          <p:cNvSpPr>
            <a:spLocks noGrp="1"/>
          </p:cNvSpPr>
          <p:nvPr>
            <p:ph sz="half" idx="2"/>
          </p:nvPr>
        </p:nvSpPr>
        <p:spPr/>
        <p:txBody>
          <a:bodyPr>
            <a:normAutofit fontScale="85000" lnSpcReduction="10000"/>
          </a:bodyPr>
          <a:lstStyle/>
          <a:p>
            <a:endParaRPr lang="en-CA" dirty="0" smtClean="0"/>
          </a:p>
          <a:p>
            <a:r>
              <a:rPr lang="en-CA" dirty="0" smtClean="0"/>
              <a:t>Jesus must have known who he was calling.</a:t>
            </a:r>
          </a:p>
          <a:p>
            <a:r>
              <a:rPr lang="en-CA" dirty="0" smtClean="0"/>
              <a:t>The fact of their immediate response </a:t>
            </a:r>
            <a:r>
              <a:rPr lang="en-CA" dirty="0" smtClean="0"/>
              <a:t>of </a:t>
            </a:r>
            <a:r>
              <a:rPr lang="en-CA" dirty="0" smtClean="0"/>
              <a:t>James and John </a:t>
            </a:r>
            <a:r>
              <a:rPr lang="en-CA" dirty="0" smtClean="0"/>
              <a:t>to </a:t>
            </a:r>
            <a:r>
              <a:rPr lang="en-CA" dirty="0" smtClean="0"/>
              <a:t>leave their profession and their father indicates </a:t>
            </a:r>
            <a:r>
              <a:rPr lang="en-CA" dirty="0" smtClean="0"/>
              <a:t>their preparation to receive him as a leader. </a:t>
            </a:r>
            <a:endParaRPr lang="en-CA" dirty="0"/>
          </a:p>
        </p:txBody>
      </p:sp>
      <p:sp>
        <p:nvSpPr>
          <p:cNvPr id="5" name="Down Arrow 4"/>
          <p:cNvSpPr/>
          <p:nvPr/>
        </p:nvSpPr>
        <p:spPr>
          <a:xfrm rot="16200000">
            <a:off x="4739336" y="509955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59618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What did “follow me” mean?</a:t>
            </a:r>
            <a:endParaRPr lang="en-CA" sz="3600" b="1" dirty="0"/>
          </a:p>
        </p:txBody>
      </p:sp>
      <p:sp>
        <p:nvSpPr>
          <p:cNvPr id="3" name="Content Placeholder 2"/>
          <p:cNvSpPr>
            <a:spLocks noGrp="1"/>
          </p:cNvSpPr>
          <p:nvPr>
            <p:ph sz="half" idx="1"/>
          </p:nvPr>
        </p:nvSpPr>
        <p:spPr>
          <a:xfrm>
            <a:off x="457200" y="1484784"/>
            <a:ext cx="4038600" cy="4752528"/>
          </a:xfrm>
          <a:solidFill>
            <a:schemeClr val="tx2">
              <a:lumMod val="40000"/>
              <a:lumOff val="60000"/>
            </a:schemeClr>
          </a:solidFill>
        </p:spPr>
        <p:txBody>
          <a:bodyPr>
            <a:noAutofit/>
          </a:bodyPr>
          <a:lstStyle/>
          <a:p>
            <a:endParaRPr lang="en-CA" sz="600" dirty="0" smtClean="0"/>
          </a:p>
          <a:p>
            <a:pPr marL="0" indent="0">
              <a:buNone/>
            </a:pPr>
            <a:r>
              <a:rPr lang="en-CA" sz="1600" b="1" dirty="0"/>
              <a:t>Luke 5:1-4</a:t>
            </a:r>
          </a:p>
          <a:p>
            <a:r>
              <a:rPr lang="en-CA" sz="1600" dirty="0"/>
              <a:t>1  And it came to pass, that, as the people pressed upon him to hear the word of God, he stood by the lake of </a:t>
            </a:r>
            <a:r>
              <a:rPr lang="en-CA" sz="1600" dirty="0" err="1"/>
              <a:t>Gennesaret</a:t>
            </a:r>
            <a:r>
              <a:rPr lang="en-CA" sz="1600" dirty="0"/>
              <a:t>,</a:t>
            </a:r>
          </a:p>
          <a:p>
            <a:r>
              <a:rPr lang="en-CA" sz="1600" dirty="0"/>
              <a:t>2  And saw two ships standing by the lake: but the fishermen were gone out of them, and were washing their nets.</a:t>
            </a:r>
          </a:p>
          <a:p>
            <a:r>
              <a:rPr lang="en-CA" sz="1600" dirty="0"/>
              <a:t>3  And he entered into one of the ships, which was Simon's, and prayed him that he would thrust out a little from the land. And he sat down, and taught the people out of the ship.</a:t>
            </a:r>
          </a:p>
          <a:p>
            <a:r>
              <a:rPr lang="en-CA" sz="1600" dirty="0"/>
              <a:t>4  Now when he had left speaking, he said unto Simon, </a:t>
            </a:r>
            <a:r>
              <a:rPr lang="en-CA" sz="1600" b="1" dirty="0"/>
              <a:t>Launch out into the deep, and let down your nets for a draught</a:t>
            </a:r>
            <a:r>
              <a:rPr lang="en-CA" sz="1600" b="1" dirty="0" smtClean="0"/>
              <a:t>.</a:t>
            </a:r>
            <a:endParaRPr lang="en-CA" sz="1600" b="1" dirty="0"/>
          </a:p>
        </p:txBody>
      </p:sp>
      <p:sp>
        <p:nvSpPr>
          <p:cNvPr id="4" name="Content Placeholder 3"/>
          <p:cNvSpPr>
            <a:spLocks noGrp="1"/>
          </p:cNvSpPr>
          <p:nvPr>
            <p:ph sz="half" idx="2"/>
          </p:nvPr>
        </p:nvSpPr>
        <p:spPr/>
        <p:txBody>
          <a:bodyPr>
            <a:normAutofit/>
          </a:bodyPr>
          <a:lstStyle/>
          <a:p>
            <a:endParaRPr lang="en-CA" sz="2000" dirty="0" smtClean="0"/>
          </a:p>
          <a:p>
            <a:r>
              <a:rPr lang="en-CA" sz="2000" dirty="0" smtClean="0"/>
              <a:t>This appears to be a second incident where Jesus calls these disciples.</a:t>
            </a:r>
          </a:p>
          <a:p>
            <a:r>
              <a:rPr lang="en-CA" sz="2000" dirty="0" smtClean="0"/>
              <a:t>These fishermen would now learn </a:t>
            </a:r>
            <a:r>
              <a:rPr lang="en-CA" sz="2000" dirty="0" smtClean="0"/>
              <a:t>that the Lord was a better fisherman than themselves. </a:t>
            </a:r>
            <a:endParaRPr lang="en-CA" sz="2000" dirty="0" smtClean="0"/>
          </a:p>
          <a:p>
            <a:r>
              <a:rPr lang="en-CA" sz="2000" dirty="0" smtClean="0"/>
              <a:t>He wanted them to be fishers of men.</a:t>
            </a:r>
            <a:endParaRPr lang="en-CA" sz="2000" dirty="0"/>
          </a:p>
        </p:txBody>
      </p:sp>
      <p:sp>
        <p:nvSpPr>
          <p:cNvPr id="5" name="Down Arrow 4"/>
          <p:cNvSpPr/>
          <p:nvPr/>
        </p:nvSpPr>
        <p:spPr>
          <a:xfrm rot="16200000">
            <a:off x="4739336" y="488352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12386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The 2</a:t>
            </a:r>
            <a:r>
              <a:rPr lang="en-CA" sz="3600" b="1" baseline="30000" dirty="0" smtClean="0"/>
              <a:t>nd</a:t>
            </a:r>
            <a:r>
              <a:rPr lang="en-CA" sz="3600" b="1" dirty="0" smtClean="0"/>
              <a:t> Calling to Follow</a:t>
            </a:r>
            <a:endParaRPr lang="en-CA" sz="3600" b="1" dirty="0"/>
          </a:p>
        </p:txBody>
      </p:sp>
      <p:sp>
        <p:nvSpPr>
          <p:cNvPr id="3" name="Content Placeholder 2"/>
          <p:cNvSpPr>
            <a:spLocks noGrp="1"/>
          </p:cNvSpPr>
          <p:nvPr>
            <p:ph sz="half" idx="1"/>
          </p:nvPr>
        </p:nvSpPr>
        <p:spPr>
          <a:solidFill>
            <a:schemeClr val="tx2">
              <a:lumMod val="40000"/>
              <a:lumOff val="60000"/>
            </a:schemeClr>
          </a:solidFill>
        </p:spPr>
        <p:txBody>
          <a:bodyPr>
            <a:normAutofit fontScale="85000" lnSpcReduction="20000"/>
          </a:bodyPr>
          <a:lstStyle/>
          <a:p>
            <a:pPr marL="0" indent="0">
              <a:buNone/>
            </a:pPr>
            <a:endParaRPr lang="en-CA" sz="1400" b="1" dirty="0" smtClean="0"/>
          </a:p>
          <a:p>
            <a:pPr marL="0" indent="0">
              <a:buNone/>
            </a:pPr>
            <a:r>
              <a:rPr lang="en-CA" b="1" dirty="0" smtClean="0"/>
              <a:t>Luke </a:t>
            </a:r>
            <a:r>
              <a:rPr lang="en-CA" b="1" dirty="0"/>
              <a:t>5:10-11</a:t>
            </a:r>
          </a:p>
          <a:p>
            <a:r>
              <a:rPr lang="en-CA" dirty="0"/>
              <a:t>10  And so was also James, and John, the sons of Zebedee, which were partners with Simon. And Jesus said unto Simon, Fear not; from henceforth thou shalt catch men.</a:t>
            </a:r>
          </a:p>
          <a:p>
            <a:r>
              <a:rPr lang="en-CA" dirty="0"/>
              <a:t>11  And when they had brought their ships to land, </a:t>
            </a:r>
            <a:r>
              <a:rPr lang="en-CA" b="1" dirty="0"/>
              <a:t>they forsook all, and followed him.</a:t>
            </a:r>
          </a:p>
          <a:p>
            <a:endParaRPr lang="en-CA" dirty="0"/>
          </a:p>
        </p:txBody>
      </p:sp>
      <p:sp>
        <p:nvSpPr>
          <p:cNvPr id="4" name="Content Placeholder 3"/>
          <p:cNvSpPr>
            <a:spLocks noGrp="1"/>
          </p:cNvSpPr>
          <p:nvPr>
            <p:ph sz="half" idx="2"/>
          </p:nvPr>
        </p:nvSpPr>
        <p:spPr/>
        <p:txBody>
          <a:bodyPr>
            <a:normAutofit fontScale="85000" lnSpcReduction="20000"/>
          </a:bodyPr>
          <a:lstStyle/>
          <a:p>
            <a:r>
              <a:rPr lang="en-CA" dirty="0" smtClean="0"/>
              <a:t>It is hard to imagine that they left the fish to </a:t>
            </a:r>
            <a:r>
              <a:rPr lang="en-CA" dirty="0" smtClean="0"/>
              <a:t>rot because they had their father and hired men to help.</a:t>
            </a:r>
            <a:endParaRPr lang="en-CA" dirty="0" smtClean="0"/>
          </a:p>
          <a:p>
            <a:r>
              <a:rPr lang="en-CA" dirty="0" smtClean="0"/>
              <a:t>But they did </a:t>
            </a:r>
            <a:r>
              <a:rPr lang="en-CA" dirty="0" smtClean="0"/>
              <a:t>need to forsake </a:t>
            </a:r>
            <a:r>
              <a:rPr lang="en-CA" dirty="0" smtClean="0"/>
              <a:t>their profession </a:t>
            </a:r>
            <a:r>
              <a:rPr lang="en-CA" dirty="0" smtClean="0"/>
              <a:t>in order to </a:t>
            </a:r>
            <a:r>
              <a:rPr lang="en-CA" dirty="0" smtClean="0"/>
              <a:t>follow him.</a:t>
            </a:r>
            <a:endParaRPr lang="en-CA" dirty="0"/>
          </a:p>
        </p:txBody>
      </p:sp>
      <p:sp>
        <p:nvSpPr>
          <p:cNvPr id="5" name="Down Arrow 4"/>
          <p:cNvSpPr/>
          <p:nvPr/>
        </p:nvSpPr>
        <p:spPr>
          <a:xfrm rot="16200000">
            <a:off x="4762195" y="40194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425027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7103" y="1600200"/>
            <a:ext cx="6529793" cy="4525963"/>
          </a:xfrm>
        </p:spPr>
      </p:pic>
      <p:sp>
        <p:nvSpPr>
          <p:cNvPr id="6" name="Title 5"/>
          <p:cNvSpPr>
            <a:spLocks noGrp="1"/>
          </p:cNvSpPr>
          <p:nvPr>
            <p:ph type="title"/>
          </p:nvPr>
        </p:nvSpPr>
        <p:spPr>
          <a:solidFill>
            <a:schemeClr val="bg1">
              <a:lumMod val="85000"/>
            </a:schemeClr>
          </a:solidFill>
        </p:spPr>
        <p:txBody>
          <a:bodyPr>
            <a:normAutofit/>
          </a:bodyPr>
          <a:lstStyle/>
          <a:p>
            <a:r>
              <a:rPr lang="en-CA" sz="4000" b="1" dirty="0" smtClean="0"/>
              <a:t>Learning to follow                           </a:t>
            </a:r>
            <a:r>
              <a:rPr lang="en-CA" sz="2700" b="1" dirty="0" smtClean="0"/>
              <a:t>                                 </a:t>
            </a:r>
            <a:endParaRPr lang="en-CA" sz="2000" b="1" dirty="0"/>
          </a:p>
        </p:txBody>
      </p:sp>
    </p:spTree>
    <p:extLst>
      <p:ext uri="{BB962C8B-B14F-4D97-AF65-F5344CB8AC3E}">
        <p14:creationId xmlns:p14="http://schemas.microsoft.com/office/powerpoint/2010/main" val="1858877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noFill/>
        </p:spPr>
        <p:txBody>
          <a:bodyPr>
            <a:normAutofit/>
          </a:bodyPr>
          <a:lstStyle/>
          <a:p>
            <a:r>
              <a:rPr lang="en-CA" sz="3600" b="1" dirty="0" smtClean="0"/>
              <a:t>Know who you are following</a:t>
            </a:r>
            <a:r>
              <a:rPr lang="en-CA" b="1" dirty="0" smtClean="0"/>
              <a:t>                                  </a:t>
            </a:r>
            <a:endParaRPr lang="en-CA" sz="3600" b="1" dirty="0"/>
          </a:p>
        </p:txBody>
      </p:sp>
      <p:sp>
        <p:nvSpPr>
          <p:cNvPr id="5" name="Content Placeholder 4"/>
          <p:cNvSpPr>
            <a:spLocks noGrp="1"/>
          </p:cNvSpPr>
          <p:nvPr>
            <p:ph sz="half" idx="1"/>
          </p:nvPr>
        </p:nvSpPr>
        <p:spPr>
          <a:xfrm>
            <a:off x="457200" y="1484784"/>
            <a:ext cx="4038600" cy="4968552"/>
          </a:xfrm>
          <a:solidFill>
            <a:schemeClr val="accent2">
              <a:lumMod val="40000"/>
              <a:lumOff val="60000"/>
            </a:schemeClr>
          </a:solidFill>
        </p:spPr>
        <p:txBody>
          <a:bodyPr>
            <a:normAutofit fontScale="70000" lnSpcReduction="20000"/>
          </a:bodyPr>
          <a:lstStyle/>
          <a:p>
            <a:pPr marL="0" indent="0">
              <a:buNone/>
            </a:pPr>
            <a:endParaRPr lang="en-CA" sz="300" b="1" dirty="0" smtClean="0"/>
          </a:p>
          <a:p>
            <a:pPr marL="0" indent="0">
              <a:buNone/>
            </a:pPr>
            <a:r>
              <a:rPr lang="en-CA" b="1" dirty="0" smtClean="0"/>
              <a:t>Mark </a:t>
            </a:r>
            <a:r>
              <a:rPr lang="en-CA" b="1" dirty="0"/>
              <a:t>8:27-30</a:t>
            </a:r>
          </a:p>
          <a:p>
            <a:r>
              <a:rPr lang="en-CA" dirty="0"/>
              <a:t>27  And Jesus went out, and his disciples, into the towns of Caesarea Philippi: and by the way he asked his disciples, saying unto them, Whom do men say that I am?</a:t>
            </a:r>
          </a:p>
          <a:p>
            <a:r>
              <a:rPr lang="en-CA" dirty="0"/>
              <a:t>28  And they answered, John the Baptist: but some say, Elias; and others, One of the prophets.</a:t>
            </a:r>
          </a:p>
          <a:p>
            <a:r>
              <a:rPr lang="en-CA" dirty="0"/>
              <a:t>29  And he </a:t>
            </a:r>
            <a:r>
              <a:rPr lang="en-CA" dirty="0" err="1"/>
              <a:t>saith</a:t>
            </a:r>
            <a:r>
              <a:rPr lang="en-CA" dirty="0"/>
              <a:t> unto them, But whom say ye that I am? And Peter </a:t>
            </a:r>
            <a:r>
              <a:rPr lang="en-CA" dirty="0" err="1"/>
              <a:t>answereth</a:t>
            </a:r>
            <a:r>
              <a:rPr lang="en-CA" dirty="0"/>
              <a:t> and </a:t>
            </a:r>
            <a:r>
              <a:rPr lang="en-CA" dirty="0" err="1"/>
              <a:t>saith</a:t>
            </a:r>
            <a:r>
              <a:rPr lang="en-CA" dirty="0"/>
              <a:t> unto him, </a:t>
            </a:r>
            <a:r>
              <a:rPr lang="en-CA" b="1" dirty="0"/>
              <a:t>Thou art the Christ</a:t>
            </a:r>
            <a:r>
              <a:rPr lang="en-CA" dirty="0"/>
              <a:t>.</a:t>
            </a:r>
          </a:p>
          <a:p>
            <a:r>
              <a:rPr lang="en-CA" dirty="0"/>
              <a:t>30  And he charged them that they should tell no man of him.</a:t>
            </a:r>
          </a:p>
          <a:p>
            <a:endParaRPr lang="en-CA" dirty="0"/>
          </a:p>
          <a:p>
            <a:endParaRPr lang="en-CA" dirty="0"/>
          </a:p>
        </p:txBody>
      </p:sp>
      <p:sp>
        <p:nvSpPr>
          <p:cNvPr id="6" name="Content Placeholder 5"/>
          <p:cNvSpPr>
            <a:spLocks noGrp="1"/>
          </p:cNvSpPr>
          <p:nvPr>
            <p:ph sz="half" idx="2"/>
          </p:nvPr>
        </p:nvSpPr>
        <p:spPr/>
        <p:txBody>
          <a:bodyPr>
            <a:normAutofit fontScale="70000" lnSpcReduction="20000"/>
          </a:bodyPr>
          <a:lstStyle/>
          <a:p>
            <a:endParaRPr lang="en-CA" dirty="0" smtClean="0"/>
          </a:p>
          <a:p>
            <a:r>
              <a:rPr lang="en-CA" dirty="0" smtClean="0"/>
              <a:t>Jesus put this question to them in an interesting way.</a:t>
            </a:r>
          </a:p>
          <a:p>
            <a:r>
              <a:rPr lang="en-CA" dirty="0" smtClean="0"/>
              <a:t>They needed to know for sure who Jesus was by way of His fulfillment of the Scriptures.</a:t>
            </a:r>
          </a:p>
          <a:p>
            <a:r>
              <a:rPr lang="en-CA" dirty="0" smtClean="0"/>
              <a:t>Peter knew – he was following because of his knowledge.</a:t>
            </a:r>
            <a:endParaRPr lang="en-CA" dirty="0"/>
          </a:p>
        </p:txBody>
      </p:sp>
      <p:sp>
        <p:nvSpPr>
          <p:cNvPr id="7" name="Down Arrow 6"/>
          <p:cNvSpPr/>
          <p:nvPr/>
        </p:nvSpPr>
        <p:spPr>
          <a:xfrm rot="16200000">
            <a:off x="4739336" y="380340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4945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noFill/>
        </p:spPr>
        <p:txBody>
          <a:bodyPr>
            <a:normAutofit/>
          </a:bodyPr>
          <a:lstStyle/>
          <a:p>
            <a:r>
              <a:rPr lang="en-CA" sz="3600" b="1" dirty="0" smtClean="0"/>
              <a:t>If ye believe not I am he</a:t>
            </a:r>
            <a:endParaRPr lang="en-CA" sz="1800" b="1" dirty="0"/>
          </a:p>
        </p:txBody>
      </p:sp>
      <p:sp>
        <p:nvSpPr>
          <p:cNvPr id="5" name="Content Placeholder 4"/>
          <p:cNvSpPr>
            <a:spLocks noGrp="1"/>
          </p:cNvSpPr>
          <p:nvPr>
            <p:ph sz="half" idx="1"/>
          </p:nvPr>
        </p:nvSpPr>
        <p:spPr>
          <a:solidFill>
            <a:schemeClr val="accent2">
              <a:lumMod val="40000"/>
              <a:lumOff val="60000"/>
            </a:schemeClr>
          </a:solidFill>
        </p:spPr>
        <p:txBody>
          <a:bodyPr>
            <a:normAutofit fontScale="77500" lnSpcReduction="20000"/>
          </a:bodyPr>
          <a:lstStyle/>
          <a:p>
            <a:pPr marL="0" indent="0">
              <a:buNone/>
            </a:pPr>
            <a:endParaRPr lang="en-CA" sz="800" b="1" dirty="0" smtClean="0"/>
          </a:p>
          <a:p>
            <a:pPr marL="0" indent="0">
              <a:buNone/>
            </a:pPr>
            <a:r>
              <a:rPr lang="en-CA" b="1" dirty="0" smtClean="0"/>
              <a:t>John </a:t>
            </a:r>
            <a:r>
              <a:rPr lang="en-CA" b="1" dirty="0"/>
              <a:t>8:22-24</a:t>
            </a:r>
          </a:p>
          <a:p>
            <a:r>
              <a:rPr lang="en-CA" dirty="0"/>
              <a:t>22  Then said the Jews, Will he kill himself? because he </a:t>
            </a:r>
            <a:r>
              <a:rPr lang="en-CA" dirty="0" err="1"/>
              <a:t>saith</a:t>
            </a:r>
            <a:r>
              <a:rPr lang="en-CA" dirty="0"/>
              <a:t>, Whither I go, ye cannot come.</a:t>
            </a:r>
          </a:p>
          <a:p>
            <a:r>
              <a:rPr lang="en-CA" dirty="0"/>
              <a:t>23  And he said unto them, Ye are from beneath; I am from above: ye are of this world; I am not of this world.</a:t>
            </a:r>
          </a:p>
          <a:p>
            <a:r>
              <a:rPr lang="en-CA" dirty="0"/>
              <a:t>24  I said therefore unto you, that ye shall die in your sins: for </a:t>
            </a:r>
            <a:r>
              <a:rPr lang="en-CA" b="1" dirty="0"/>
              <a:t>if ye believe not that I am he, </a:t>
            </a:r>
            <a:r>
              <a:rPr lang="en-CA" dirty="0"/>
              <a:t>ye shall die in your sins.</a:t>
            </a:r>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7500" lnSpcReduction="20000"/>
          </a:bodyPr>
          <a:lstStyle/>
          <a:p>
            <a:endParaRPr lang="en-CA" dirty="0" smtClean="0"/>
          </a:p>
          <a:p>
            <a:r>
              <a:rPr lang="en-CA" dirty="0" smtClean="0"/>
              <a:t>Jesus </a:t>
            </a:r>
            <a:r>
              <a:rPr lang="en-CA" dirty="0" smtClean="0"/>
              <a:t>was the one the prophets had spoken about.</a:t>
            </a:r>
          </a:p>
          <a:p>
            <a:r>
              <a:rPr lang="en-CA" dirty="0" smtClean="0"/>
              <a:t>They foretold where </a:t>
            </a:r>
            <a:r>
              <a:rPr lang="en-CA" dirty="0" smtClean="0"/>
              <a:t>he would be </a:t>
            </a:r>
            <a:r>
              <a:rPr lang="en-CA" dirty="0" smtClean="0"/>
              <a:t>born, his ancestry, and his </a:t>
            </a:r>
            <a:r>
              <a:rPr lang="en-CA" dirty="0" smtClean="0"/>
              <a:t>desire to serve God.</a:t>
            </a:r>
          </a:p>
          <a:p>
            <a:r>
              <a:rPr lang="en-CA" dirty="0" smtClean="0"/>
              <a:t>He was to be a </a:t>
            </a:r>
            <a:r>
              <a:rPr lang="en-CA" dirty="0" smtClean="0"/>
              <a:t>prophet like Moses.</a:t>
            </a:r>
          </a:p>
          <a:p>
            <a:r>
              <a:rPr lang="en-CA" dirty="0" smtClean="0"/>
              <a:t>He was to be </a:t>
            </a:r>
            <a:r>
              <a:rPr lang="en-CA" dirty="0" smtClean="0"/>
              <a:t>the King of Israel.</a:t>
            </a:r>
            <a:endParaRPr lang="en-CA" dirty="0"/>
          </a:p>
          <a:p>
            <a:r>
              <a:rPr lang="en-CA" dirty="0" smtClean="0"/>
              <a:t>But many things associated with his sufferings they hadn’t </a:t>
            </a:r>
            <a:r>
              <a:rPr lang="en-CA" dirty="0" smtClean="0"/>
              <a:t>yet understood.</a:t>
            </a:r>
            <a:endParaRPr lang="en-CA" dirty="0" smtClean="0"/>
          </a:p>
        </p:txBody>
      </p:sp>
      <p:sp>
        <p:nvSpPr>
          <p:cNvPr id="7" name="Down Arrow 6"/>
          <p:cNvSpPr/>
          <p:nvPr/>
        </p:nvSpPr>
        <p:spPr>
          <a:xfrm rot="16200000">
            <a:off x="4785055" y="5457146"/>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4-Point Star 1"/>
          <p:cNvSpPr/>
          <p:nvPr/>
        </p:nvSpPr>
        <p:spPr>
          <a:xfrm>
            <a:off x="2555776" y="1844824"/>
            <a:ext cx="144016" cy="216024"/>
          </a:xfrm>
          <a:prstGeom prst="star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9339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1649</TotalTime>
  <Words>3073</Words>
  <Application>Microsoft Office PowerPoint</Application>
  <PresentationFormat>On-screen Show (4:3)</PresentationFormat>
  <Paragraphs>236</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Preparation of the Soil</vt:lpstr>
      <vt:lpstr>The Lord: His Command</vt:lpstr>
      <vt:lpstr>They followed him</vt:lpstr>
      <vt:lpstr>What did “follow me” mean?</vt:lpstr>
      <vt:lpstr>The 2nd Calling to Follow</vt:lpstr>
      <vt:lpstr>Learning to follow                                                            </vt:lpstr>
      <vt:lpstr>Know who you are following                                  </vt:lpstr>
      <vt:lpstr>If ye believe not I am he</vt:lpstr>
      <vt:lpstr>Follow but not too close                             </vt:lpstr>
      <vt:lpstr>Whither I go ye cannot come</vt:lpstr>
      <vt:lpstr>Ye cannot follow me now</vt:lpstr>
      <vt:lpstr>When thou art converted</vt:lpstr>
      <vt:lpstr>“Follow Me”</vt:lpstr>
      <vt:lpstr>Here are two swords</vt:lpstr>
      <vt:lpstr>Put up thy sword</vt:lpstr>
      <vt:lpstr>Shall perish with the sword</vt:lpstr>
      <vt:lpstr>“Follow Me”</vt:lpstr>
      <vt:lpstr>Peter followed afar off</vt:lpstr>
      <vt:lpstr>Peter denied knowing Jesus</vt:lpstr>
      <vt:lpstr>The faint and weary </vt:lpstr>
      <vt:lpstr>“Follow Me”</vt:lpstr>
      <vt:lpstr>We ought to obey God</vt:lpstr>
      <vt:lpstr>Leaving us an example</vt:lpstr>
      <vt:lpstr>Feed the flock of God</vt:lpstr>
      <vt:lpstr>Always in Remembrance</vt:lpstr>
      <vt:lpstr>After you have suffered awhile</vt:lpstr>
      <vt:lpstr>Follow 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 Me” Shekinah Study Weekend 2014</dc:title>
  <dc:creator>Frank Abel</dc:creator>
  <cp:lastModifiedBy>Frank Abel</cp:lastModifiedBy>
  <cp:revision>44</cp:revision>
  <cp:lastPrinted>2014-06-10T01:06:02Z</cp:lastPrinted>
  <dcterms:created xsi:type="dcterms:W3CDTF">2014-05-17T10:42:37Z</dcterms:created>
  <dcterms:modified xsi:type="dcterms:W3CDTF">2014-06-24T14:04:54Z</dcterms:modified>
</cp:coreProperties>
</file>