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5"/>
  </p:handoutMasterIdLst>
  <p:sldIdLst>
    <p:sldId id="314" r:id="rId2"/>
    <p:sldId id="309" r:id="rId3"/>
    <p:sldId id="306" r:id="rId4"/>
    <p:sldId id="305" r:id="rId5"/>
    <p:sldId id="307" r:id="rId6"/>
    <p:sldId id="308" r:id="rId7"/>
    <p:sldId id="324" r:id="rId8"/>
    <p:sldId id="330" r:id="rId9"/>
    <p:sldId id="321" r:id="rId10"/>
    <p:sldId id="302" r:id="rId11"/>
    <p:sldId id="319" r:id="rId12"/>
    <p:sldId id="329" r:id="rId13"/>
    <p:sldId id="320" r:id="rId14"/>
    <p:sldId id="310" r:id="rId15"/>
    <p:sldId id="303" r:id="rId16"/>
    <p:sldId id="315" r:id="rId17"/>
    <p:sldId id="316" r:id="rId18"/>
    <p:sldId id="317" r:id="rId19"/>
    <p:sldId id="318" r:id="rId20"/>
    <p:sldId id="327" r:id="rId21"/>
    <p:sldId id="322" r:id="rId22"/>
    <p:sldId id="323" r:id="rId23"/>
    <p:sldId id="325" r:id="rId24"/>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5" d="100"/>
          <a:sy n="65" d="100"/>
        </p:scale>
        <p:origin x="-1230" y="-102"/>
      </p:cViewPr>
      <p:guideLst>
        <p:guide orient="horz" pos="2160"/>
        <p:guide pos="2880"/>
      </p:guideLst>
    </p:cSldViewPr>
  </p:slid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40B53583-A2E7-4864-BEC9-3DC93638D78F}" type="datetimeFigureOut">
              <a:rPr lang="en-CA" smtClean="0"/>
              <a:t>24/06/2014</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69F86ECF-F57A-4CAC-80AC-BA1D6E7346A2}" type="slidenum">
              <a:rPr lang="en-CA" smtClean="0"/>
              <a:t>‹#›</a:t>
            </a:fld>
            <a:endParaRPr lang="en-CA"/>
          </a:p>
        </p:txBody>
      </p:sp>
    </p:spTree>
    <p:extLst>
      <p:ext uri="{BB962C8B-B14F-4D97-AF65-F5344CB8AC3E}">
        <p14:creationId xmlns:p14="http://schemas.microsoft.com/office/powerpoint/2010/main" val="409634614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33967C17-C109-49EF-BABE-4C8509C1BBC7}"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3579012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33967C17-C109-49EF-BABE-4C8509C1BBC7}"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3809398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33967C17-C109-49EF-BABE-4C8509C1BBC7}"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3147172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33967C17-C109-49EF-BABE-4C8509C1BBC7}"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38446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967C17-C109-49EF-BABE-4C8509C1BBC7}"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4204217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33967C17-C109-49EF-BABE-4C8509C1BBC7}"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2059783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33967C17-C109-49EF-BABE-4C8509C1BBC7}" type="datetimeFigureOut">
              <a:rPr lang="en-CA" smtClean="0"/>
              <a:t>24/06/2014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805341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33967C17-C109-49EF-BABE-4C8509C1BBC7}" type="datetimeFigureOut">
              <a:rPr lang="en-CA" smtClean="0"/>
              <a:t>24/06/2014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3393322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967C17-C109-49EF-BABE-4C8509C1BBC7}" type="datetimeFigureOut">
              <a:rPr lang="en-CA" smtClean="0"/>
              <a:t>24/06/2014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277273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967C17-C109-49EF-BABE-4C8509C1BBC7}"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1081440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967C17-C109-49EF-BABE-4C8509C1BBC7}"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0634AD34-F376-4B3B-BE82-2377256039C3}" type="slidenum">
              <a:rPr lang="en-CA" smtClean="0"/>
              <a:t>‹#›</a:t>
            </a:fld>
            <a:endParaRPr lang="en-CA"/>
          </a:p>
        </p:txBody>
      </p:sp>
    </p:spTree>
    <p:extLst>
      <p:ext uri="{BB962C8B-B14F-4D97-AF65-F5344CB8AC3E}">
        <p14:creationId xmlns:p14="http://schemas.microsoft.com/office/powerpoint/2010/main" val="1194366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Georgia" panose="02040502050405020303" pitchFamily="18" charset="0"/>
              </a:defRPr>
            </a:lvl1pPr>
          </a:lstStyle>
          <a:p>
            <a:fld id="{33967C17-C109-49EF-BABE-4C8509C1BBC7}" type="datetimeFigureOut">
              <a:rPr lang="en-CA" smtClean="0"/>
              <a:pPr/>
              <a:t>24/06/2014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Georgia" panose="02040502050405020303" pitchFamily="18"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Georgia" panose="02040502050405020303" pitchFamily="18" charset="0"/>
              </a:defRPr>
            </a:lvl1pPr>
          </a:lstStyle>
          <a:p>
            <a:fld id="{0634AD34-F376-4B3B-BE82-2377256039C3}" type="slidenum">
              <a:rPr lang="en-CA" smtClean="0"/>
              <a:pPr/>
              <a:t>‹#›</a:t>
            </a:fld>
            <a:endParaRPr lang="en-CA" dirty="0"/>
          </a:p>
        </p:txBody>
      </p:sp>
    </p:spTree>
    <p:extLst>
      <p:ext uri="{BB962C8B-B14F-4D97-AF65-F5344CB8AC3E}">
        <p14:creationId xmlns:p14="http://schemas.microsoft.com/office/powerpoint/2010/main" val="3499308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Georgia" panose="02040502050405020303"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Georgia" panose="02040502050405020303"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Georgia" panose="02040502050405020303"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853952"/>
            <a:ext cx="8229600" cy="1143000"/>
          </a:xfrm>
          <a:noFill/>
        </p:spPr>
        <p:txBody>
          <a:bodyPr>
            <a:noAutofit/>
          </a:bodyPr>
          <a:lstStyle/>
          <a:p>
            <a:r>
              <a:rPr lang="en-CA" sz="4000" b="1" dirty="0" smtClean="0">
                <a:solidFill>
                  <a:schemeClr val="bg1"/>
                </a:solidFill>
                <a:effectLst>
                  <a:outerShdw blurRad="38100" dist="38100" dir="2700000" algn="tl">
                    <a:srgbClr val="000000">
                      <a:alpha val="43137"/>
                    </a:srgbClr>
                  </a:outerShdw>
                </a:effectLst>
              </a:rPr>
              <a:t>“Follow Me”</a:t>
            </a:r>
            <a:br>
              <a:rPr lang="en-CA" sz="4000" b="1" dirty="0" smtClean="0">
                <a:solidFill>
                  <a:schemeClr val="bg1"/>
                </a:solidFill>
                <a:effectLst>
                  <a:outerShdw blurRad="38100" dist="38100" dir="2700000" algn="tl">
                    <a:srgbClr val="000000">
                      <a:alpha val="43137"/>
                    </a:srgbClr>
                  </a:outerShdw>
                </a:effectLst>
              </a:rPr>
            </a:br>
            <a:r>
              <a:rPr lang="en-CA" sz="2400" b="1" dirty="0" smtClean="0">
                <a:solidFill>
                  <a:schemeClr val="bg1"/>
                </a:solidFill>
                <a:effectLst>
                  <a:outerShdw blurRad="38100" dist="38100" dir="2700000" algn="tl">
                    <a:srgbClr val="000000">
                      <a:alpha val="43137"/>
                    </a:srgbClr>
                  </a:outerShdw>
                </a:effectLst>
              </a:rPr>
              <a:t>Class 6 </a:t>
            </a:r>
            <a:br>
              <a:rPr lang="en-CA" sz="2400" b="1" dirty="0" smtClean="0">
                <a:solidFill>
                  <a:schemeClr val="bg1"/>
                </a:solidFill>
                <a:effectLst>
                  <a:outerShdw blurRad="38100" dist="38100" dir="2700000" algn="tl">
                    <a:srgbClr val="000000">
                      <a:alpha val="43137"/>
                    </a:srgbClr>
                  </a:outerShdw>
                </a:effectLst>
              </a:rPr>
            </a:br>
            <a:r>
              <a:rPr lang="en-CA" sz="2400" b="1" dirty="0" smtClean="0">
                <a:solidFill>
                  <a:schemeClr val="bg1"/>
                </a:solidFill>
                <a:effectLst>
                  <a:outerShdw blurRad="38100" dist="38100" dir="2700000" algn="tl">
                    <a:srgbClr val="000000">
                      <a:alpha val="43137"/>
                    </a:srgbClr>
                  </a:outerShdw>
                </a:effectLst>
              </a:rPr>
              <a:t/>
            </a:r>
            <a:br>
              <a:rPr lang="en-CA" sz="2400" b="1" dirty="0" smtClean="0">
                <a:solidFill>
                  <a:schemeClr val="bg1"/>
                </a:solidFill>
                <a:effectLst>
                  <a:outerShdw blurRad="38100" dist="38100" dir="2700000" algn="tl">
                    <a:srgbClr val="000000">
                      <a:alpha val="43137"/>
                    </a:srgbClr>
                  </a:outerShdw>
                </a:effectLst>
              </a:rPr>
            </a:br>
            <a:r>
              <a:rPr lang="en-CA" sz="2400" b="1" dirty="0" smtClean="0">
                <a:solidFill>
                  <a:schemeClr val="bg1"/>
                </a:solidFill>
                <a:effectLst>
                  <a:outerShdw blurRad="38100" dist="38100" dir="2700000" algn="tl">
                    <a:srgbClr val="000000">
                      <a:alpha val="43137"/>
                    </a:srgbClr>
                  </a:outerShdw>
                </a:effectLst>
              </a:rPr>
              <a:t>“Be ye followers of me as I also am of Christ”                         1Corinthians 11:1</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876017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Follow – to imitate</a:t>
            </a:r>
            <a:endParaRPr lang="en-CA" sz="3600" b="1" dirty="0"/>
          </a:p>
        </p:txBody>
      </p:sp>
      <p:sp>
        <p:nvSpPr>
          <p:cNvPr id="3" name="Content Placeholder 2"/>
          <p:cNvSpPr>
            <a:spLocks noGrp="1"/>
          </p:cNvSpPr>
          <p:nvPr>
            <p:ph sz="half" idx="1"/>
          </p:nvPr>
        </p:nvSpPr>
        <p:spPr>
          <a:xfrm>
            <a:off x="457200" y="1600200"/>
            <a:ext cx="4038600" cy="4565104"/>
          </a:xfrm>
          <a:solidFill>
            <a:schemeClr val="bg2">
              <a:lumMod val="75000"/>
            </a:schemeClr>
          </a:solidFill>
        </p:spPr>
        <p:txBody>
          <a:bodyPr>
            <a:normAutofit fontScale="77500" lnSpcReduction="20000"/>
          </a:bodyPr>
          <a:lstStyle/>
          <a:p>
            <a:pPr marL="0" indent="0">
              <a:buNone/>
            </a:pPr>
            <a:endParaRPr lang="en-CA" sz="500" b="1" dirty="0" smtClean="0"/>
          </a:p>
          <a:p>
            <a:pPr marL="0" indent="0">
              <a:buNone/>
            </a:pPr>
            <a:r>
              <a:rPr lang="en-CA" b="1" dirty="0" smtClean="0"/>
              <a:t>2 </a:t>
            </a:r>
            <a:r>
              <a:rPr lang="en-CA" b="1" dirty="0"/>
              <a:t>Thessalonians 3:7-9</a:t>
            </a:r>
          </a:p>
          <a:p>
            <a:r>
              <a:rPr lang="en-CA" dirty="0"/>
              <a:t>7  For yourselves know how ye ought </a:t>
            </a:r>
            <a:r>
              <a:rPr lang="en-CA" b="1" dirty="0"/>
              <a:t>to follow </a:t>
            </a:r>
            <a:r>
              <a:rPr lang="en-CA" dirty="0"/>
              <a:t>us: for we behaved not ourselves disorderly among you;</a:t>
            </a:r>
          </a:p>
          <a:p>
            <a:r>
              <a:rPr lang="en-CA" dirty="0"/>
              <a:t>8  Neither did we eat any man's bread for nought; but wrought with labour and travail night and day, that we might not be chargeable to any of you:</a:t>
            </a:r>
          </a:p>
          <a:p>
            <a:r>
              <a:rPr lang="en-CA" dirty="0"/>
              <a:t>9  Not because we have not power, but to make ourselves </a:t>
            </a:r>
            <a:r>
              <a:rPr lang="en-CA" b="1" dirty="0"/>
              <a:t>an ensample unto you to follow us.</a:t>
            </a:r>
          </a:p>
          <a:p>
            <a:endParaRPr lang="en-CA" dirty="0"/>
          </a:p>
          <a:p>
            <a:endParaRPr lang="en-CA" dirty="0"/>
          </a:p>
        </p:txBody>
      </p:sp>
      <p:sp>
        <p:nvSpPr>
          <p:cNvPr id="4" name="Content Placeholder 3"/>
          <p:cNvSpPr>
            <a:spLocks noGrp="1"/>
          </p:cNvSpPr>
          <p:nvPr>
            <p:ph sz="half" idx="2"/>
          </p:nvPr>
        </p:nvSpPr>
        <p:spPr/>
        <p:txBody>
          <a:bodyPr>
            <a:normAutofit fontScale="77500" lnSpcReduction="20000"/>
          </a:bodyPr>
          <a:lstStyle/>
          <a:p>
            <a:endParaRPr lang="en-CA" dirty="0" smtClean="0"/>
          </a:p>
          <a:p>
            <a:r>
              <a:rPr lang="en-CA" dirty="0" smtClean="0"/>
              <a:t>These brethren understood that the Apostle was setting an example which needed to be followed.</a:t>
            </a:r>
          </a:p>
          <a:p>
            <a:r>
              <a:rPr lang="en-CA" dirty="0" smtClean="0"/>
              <a:t>By not following the Apostle’s </a:t>
            </a:r>
            <a:r>
              <a:rPr lang="en-CA" dirty="0" smtClean="0"/>
              <a:t>pattern </a:t>
            </a:r>
            <a:r>
              <a:rPr lang="en-CA" dirty="0" smtClean="0"/>
              <a:t>in these very matters, many people have made shipwreck of their faith.</a:t>
            </a:r>
            <a:endParaRPr lang="en-CA" dirty="0"/>
          </a:p>
        </p:txBody>
      </p:sp>
      <p:sp>
        <p:nvSpPr>
          <p:cNvPr id="5" name="Down Arrow 4"/>
          <p:cNvSpPr/>
          <p:nvPr/>
        </p:nvSpPr>
        <p:spPr>
          <a:xfrm rot="16200000">
            <a:off x="4739336" y="452348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87080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The Apostle’s manner of life</a:t>
            </a:r>
            <a:endParaRPr lang="en-CA" sz="3600" b="1" dirty="0"/>
          </a:p>
        </p:txBody>
      </p:sp>
      <p:sp>
        <p:nvSpPr>
          <p:cNvPr id="3" name="Content Placeholder 2"/>
          <p:cNvSpPr>
            <a:spLocks noGrp="1"/>
          </p:cNvSpPr>
          <p:nvPr>
            <p:ph sz="half" idx="1"/>
          </p:nvPr>
        </p:nvSpPr>
        <p:spPr>
          <a:xfrm>
            <a:off x="457200" y="1600201"/>
            <a:ext cx="4038600" cy="3917032"/>
          </a:xfrm>
          <a:solidFill>
            <a:schemeClr val="bg2">
              <a:lumMod val="75000"/>
            </a:schemeClr>
          </a:solidFill>
        </p:spPr>
        <p:txBody>
          <a:bodyPr>
            <a:normAutofit fontScale="77500" lnSpcReduction="20000"/>
          </a:bodyPr>
          <a:lstStyle/>
          <a:p>
            <a:pPr marL="0" indent="0">
              <a:buNone/>
            </a:pPr>
            <a:endParaRPr lang="en-CA" sz="1200" b="1" dirty="0" smtClean="0"/>
          </a:p>
          <a:p>
            <a:pPr marL="0" indent="0">
              <a:buNone/>
            </a:pPr>
            <a:r>
              <a:rPr lang="en-CA" b="1" dirty="0" smtClean="0"/>
              <a:t>Philippians </a:t>
            </a:r>
            <a:r>
              <a:rPr lang="en-CA" b="1" dirty="0"/>
              <a:t>4:9-10</a:t>
            </a:r>
          </a:p>
          <a:p>
            <a:r>
              <a:rPr lang="en-CA" dirty="0"/>
              <a:t>9  </a:t>
            </a:r>
            <a:r>
              <a:rPr lang="en-CA" b="1" dirty="0"/>
              <a:t>Those things</a:t>
            </a:r>
            <a:r>
              <a:rPr lang="en-CA" dirty="0"/>
              <a:t>, which ye have both learned, and received, and heard, and seen in me, </a:t>
            </a:r>
            <a:r>
              <a:rPr lang="en-CA" b="1" dirty="0"/>
              <a:t>do:</a:t>
            </a:r>
            <a:r>
              <a:rPr lang="en-CA" dirty="0"/>
              <a:t> and the God of peace shall be with you.</a:t>
            </a:r>
          </a:p>
          <a:p>
            <a:r>
              <a:rPr lang="en-CA" dirty="0"/>
              <a:t>10  But I rejoiced in the Lord greatly, that now at the last your care of me hath flourished again; wherein ye were also careful, but ye lacked opportunity</a:t>
            </a:r>
            <a:r>
              <a:rPr lang="en-CA" dirty="0" smtClean="0"/>
              <a:t>.</a:t>
            </a:r>
            <a:endParaRPr lang="en-CA" dirty="0"/>
          </a:p>
        </p:txBody>
      </p:sp>
      <p:sp>
        <p:nvSpPr>
          <p:cNvPr id="4" name="Content Placeholder 3"/>
          <p:cNvSpPr>
            <a:spLocks noGrp="1"/>
          </p:cNvSpPr>
          <p:nvPr>
            <p:ph sz="half" idx="2"/>
          </p:nvPr>
        </p:nvSpPr>
        <p:spPr/>
        <p:txBody>
          <a:bodyPr>
            <a:normAutofit fontScale="77500" lnSpcReduction="20000"/>
          </a:bodyPr>
          <a:lstStyle/>
          <a:p>
            <a:endParaRPr lang="en-CA" dirty="0" smtClean="0"/>
          </a:p>
          <a:p>
            <a:r>
              <a:rPr lang="en-CA" dirty="0" smtClean="0"/>
              <a:t>The Apostle Paul wanted us to follow </a:t>
            </a:r>
            <a:r>
              <a:rPr lang="en-CA" dirty="0" smtClean="0"/>
              <a:t>this standard.</a:t>
            </a:r>
            <a:endParaRPr lang="en-CA" dirty="0" smtClean="0"/>
          </a:p>
          <a:p>
            <a:r>
              <a:rPr lang="en-CA" dirty="0" smtClean="0"/>
              <a:t>How mindful are we, to </a:t>
            </a:r>
            <a:r>
              <a:rPr lang="en-CA" dirty="0" smtClean="0"/>
              <a:t>even try to set this standard for ourselves? </a:t>
            </a:r>
            <a:endParaRPr lang="en-CA" dirty="0" smtClean="0"/>
          </a:p>
          <a:p>
            <a:r>
              <a:rPr lang="en-CA" dirty="0" smtClean="0"/>
              <a:t>An exhortation </a:t>
            </a:r>
            <a:r>
              <a:rPr lang="en-CA" dirty="0" smtClean="0"/>
              <a:t>by real-life experience </a:t>
            </a:r>
            <a:r>
              <a:rPr lang="en-CA" dirty="0" smtClean="0"/>
              <a:t>is </a:t>
            </a:r>
            <a:r>
              <a:rPr lang="en-CA" dirty="0" smtClean="0"/>
              <a:t>stronger than an exhortation of </a:t>
            </a:r>
            <a:r>
              <a:rPr lang="en-CA" dirty="0" smtClean="0"/>
              <a:t>words alone.</a:t>
            </a:r>
            <a:endParaRPr lang="en-CA" dirty="0"/>
          </a:p>
        </p:txBody>
      </p:sp>
      <p:sp>
        <p:nvSpPr>
          <p:cNvPr id="5" name="Down Arrow 4"/>
          <p:cNvSpPr/>
          <p:nvPr/>
        </p:nvSpPr>
        <p:spPr>
          <a:xfrm rot="16200000">
            <a:off x="4739336" y="452348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22181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CA" sz="3600" b="1" dirty="0" smtClean="0"/>
              <a:t>“I had rather see a sermon” </a:t>
            </a:r>
            <a:br>
              <a:rPr lang="en-CA" sz="3600" b="1" dirty="0" smtClean="0"/>
            </a:br>
            <a:r>
              <a:rPr lang="en-CA" sz="1600" b="1" dirty="0" smtClean="0"/>
              <a:t>by Edgar A. Guest</a:t>
            </a:r>
            <a:endParaRPr lang="en-CA" sz="1600" b="1" dirty="0"/>
          </a:p>
        </p:txBody>
      </p:sp>
      <p:sp>
        <p:nvSpPr>
          <p:cNvPr id="9" name="Content Placeholder 8"/>
          <p:cNvSpPr>
            <a:spLocks noGrp="1"/>
          </p:cNvSpPr>
          <p:nvPr>
            <p:ph idx="1"/>
          </p:nvPr>
        </p:nvSpPr>
        <p:spPr>
          <a:xfrm>
            <a:off x="457200" y="1600200"/>
            <a:ext cx="8229600" cy="4709120"/>
          </a:xfrm>
          <a:solidFill>
            <a:schemeClr val="bg2">
              <a:lumMod val="75000"/>
            </a:schemeClr>
          </a:solidFill>
        </p:spPr>
        <p:txBody>
          <a:bodyPr numCol="2">
            <a:normAutofit fontScale="55000" lnSpcReduction="20000"/>
          </a:bodyPr>
          <a:lstStyle/>
          <a:p>
            <a:endParaRPr lang="en-CA" sz="1300" dirty="0" smtClean="0"/>
          </a:p>
          <a:p>
            <a:r>
              <a:rPr lang="en-CA" dirty="0" smtClean="0"/>
              <a:t>I'd </a:t>
            </a:r>
            <a:r>
              <a:rPr lang="en-CA" dirty="0"/>
              <a:t>rather see a sermon</a:t>
            </a:r>
            <a:br>
              <a:rPr lang="en-CA" dirty="0"/>
            </a:br>
            <a:r>
              <a:rPr lang="en-CA" dirty="0"/>
              <a:t>than hear one any day</a:t>
            </a:r>
            <a:r>
              <a:rPr lang="en-CA" dirty="0" smtClean="0"/>
              <a:t>;</a:t>
            </a:r>
          </a:p>
          <a:p>
            <a:endParaRPr lang="en-CA" dirty="0" smtClean="0"/>
          </a:p>
          <a:p>
            <a:r>
              <a:rPr lang="en-CA" dirty="0" smtClean="0"/>
              <a:t>I'd </a:t>
            </a:r>
            <a:r>
              <a:rPr lang="en-CA" dirty="0"/>
              <a:t>rather one should walk with </a:t>
            </a:r>
            <a:r>
              <a:rPr lang="en-CA" dirty="0" smtClean="0"/>
              <a:t>me than </a:t>
            </a:r>
            <a:r>
              <a:rPr lang="en-CA" dirty="0"/>
              <a:t>merely tell the way.</a:t>
            </a:r>
            <a:br>
              <a:rPr lang="en-CA" dirty="0"/>
            </a:br>
            <a:endParaRPr lang="en-CA" dirty="0" smtClean="0"/>
          </a:p>
          <a:p>
            <a:r>
              <a:rPr lang="en-CA" dirty="0" smtClean="0"/>
              <a:t>The </a:t>
            </a:r>
            <a:r>
              <a:rPr lang="en-CA" dirty="0"/>
              <a:t>eye's a better pupil</a:t>
            </a:r>
            <a:br>
              <a:rPr lang="en-CA" dirty="0"/>
            </a:br>
            <a:r>
              <a:rPr lang="en-CA" dirty="0"/>
              <a:t>and more </a:t>
            </a:r>
            <a:r>
              <a:rPr lang="en-CA" u="sng" dirty="0"/>
              <a:t>willing</a:t>
            </a:r>
            <a:r>
              <a:rPr lang="en-CA" dirty="0"/>
              <a:t> than the ear,</a:t>
            </a:r>
            <a:br>
              <a:rPr lang="en-CA" dirty="0"/>
            </a:br>
            <a:endParaRPr lang="en-CA" dirty="0" smtClean="0"/>
          </a:p>
          <a:p>
            <a:r>
              <a:rPr lang="en-CA" dirty="0" smtClean="0"/>
              <a:t>Fine</a:t>
            </a:r>
            <a:r>
              <a:rPr lang="en-CA" dirty="0"/>
              <a:t> </a:t>
            </a:r>
            <a:r>
              <a:rPr lang="en-CA" u="sng" dirty="0"/>
              <a:t>counsel</a:t>
            </a:r>
            <a:r>
              <a:rPr lang="en-CA" dirty="0"/>
              <a:t> is confusing,</a:t>
            </a:r>
            <a:br>
              <a:rPr lang="en-CA" dirty="0"/>
            </a:br>
            <a:r>
              <a:rPr lang="en-CA" dirty="0"/>
              <a:t>but example's always clear</a:t>
            </a:r>
            <a:r>
              <a:rPr lang="en-CA" dirty="0" smtClean="0"/>
              <a:t>;</a:t>
            </a:r>
          </a:p>
          <a:p>
            <a:endParaRPr lang="en-CA" dirty="0" smtClean="0"/>
          </a:p>
          <a:p>
            <a:r>
              <a:rPr lang="en-CA" dirty="0" smtClean="0"/>
              <a:t>And </a:t>
            </a:r>
            <a:r>
              <a:rPr lang="en-CA" dirty="0"/>
              <a:t>the best of all preachers</a:t>
            </a:r>
            <a:br>
              <a:rPr lang="en-CA" dirty="0"/>
            </a:br>
            <a:r>
              <a:rPr lang="en-CA" dirty="0"/>
              <a:t>are the </a:t>
            </a:r>
            <a:r>
              <a:rPr lang="en-CA" u="sng" dirty="0"/>
              <a:t>men</a:t>
            </a:r>
            <a:r>
              <a:rPr lang="en-CA" dirty="0"/>
              <a:t> who live their creeds</a:t>
            </a:r>
            <a:r>
              <a:rPr lang="en-CA" dirty="0" smtClean="0"/>
              <a:t>,</a:t>
            </a:r>
          </a:p>
          <a:p>
            <a:endParaRPr lang="en-CA" dirty="0" smtClean="0"/>
          </a:p>
          <a:p>
            <a:r>
              <a:rPr lang="en-CA" dirty="0" smtClean="0"/>
              <a:t>For </a:t>
            </a:r>
            <a:r>
              <a:rPr lang="en-CA" dirty="0"/>
              <a:t>to see good put in action</a:t>
            </a:r>
            <a:br>
              <a:rPr lang="en-CA" dirty="0"/>
            </a:br>
            <a:r>
              <a:rPr lang="en-CA" dirty="0"/>
              <a:t>is what </a:t>
            </a:r>
            <a:r>
              <a:rPr lang="en-CA" u="sng" dirty="0"/>
              <a:t>everybody </a:t>
            </a:r>
            <a:r>
              <a:rPr lang="en-CA" u="sng" dirty="0" smtClean="0"/>
              <a:t>needs</a:t>
            </a:r>
            <a:r>
              <a:rPr lang="en-CA" dirty="0" smtClean="0"/>
              <a:t>.</a:t>
            </a:r>
          </a:p>
          <a:p>
            <a:endParaRPr lang="en-CA" dirty="0" smtClean="0"/>
          </a:p>
          <a:p>
            <a:endParaRPr lang="en-CA" sz="1300" dirty="0" smtClean="0"/>
          </a:p>
          <a:p>
            <a:r>
              <a:rPr lang="en-CA" dirty="0" smtClean="0"/>
              <a:t>I </a:t>
            </a:r>
            <a:r>
              <a:rPr lang="en-CA" dirty="0"/>
              <a:t>soon can learn to do it</a:t>
            </a:r>
            <a:br>
              <a:rPr lang="en-CA" dirty="0"/>
            </a:br>
            <a:r>
              <a:rPr lang="en-CA" dirty="0"/>
              <a:t>if you'll let me see it done</a:t>
            </a:r>
            <a:r>
              <a:rPr lang="en-CA" dirty="0" smtClean="0"/>
              <a:t>;</a:t>
            </a:r>
          </a:p>
          <a:p>
            <a:endParaRPr lang="en-CA" dirty="0" smtClean="0"/>
          </a:p>
          <a:p>
            <a:r>
              <a:rPr lang="en-CA" dirty="0" smtClean="0"/>
              <a:t>I </a:t>
            </a:r>
            <a:r>
              <a:rPr lang="en-CA" dirty="0"/>
              <a:t>can watch your hands in action,</a:t>
            </a:r>
            <a:br>
              <a:rPr lang="en-CA" dirty="0"/>
            </a:br>
            <a:r>
              <a:rPr lang="en-CA" dirty="0"/>
              <a:t>but your </a:t>
            </a:r>
            <a:r>
              <a:rPr lang="en-CA" u="sng" dirty="0"/>
              <a:t>tongue</a:t>
            </a:r>
            <a:r>
              <a:rPr lang="en-CA" dirty="0"/>
              <a:t> too fast may run</a:t>
            </a:r>
            <a:r>
              <a:rPr lang="en-CA" dirty="0" smtClean="0"/>
              <a:t>.</a:t>
            </a:r>
          </a:p>
          <a:p>
            <a:endParaRPr lang="en-CA" dirty="0" smtClean="0"/>
          </a:p>
          <a:p>
            <a:r>
              <a:rPr lang="en-CA" dirty="0" smtClean="0"/>
              <a:t>And </a:t>
            </a:r>
            <a:r>
              <a:rPr lang="en-CA" dirty="0"/>
              <a:t>the </a:t>
            </a:r>
            <a:r>
              <a:rPr lang="en-CA" u="sng" dirty="0"/>
              <a:t>lecture</a:t>
            </a:r>
            <a:r>
              <a:rPr lang="en-CA" dirty="0"/>
              <a:t> you deliver</a:t>
            </a:r>
            <a:br>
              <a:rPr lang="en-CA" dirty="0"/>
            </a:br>
            <a:r>
              <a:rPr lang="en-CA" dirty="0"/>
              <a:t>may be very wise and true</a:t>
            </a:r>
            <a:r>
              <a:rPr lang="en-CA" dirty="0" smtClean="0"/>
              <a:t>,</a:t>
            </a:r>
          </a:p>
          <a:p>
            <a:endParaRPr lang="en-CA" dirty="0" smtClean="0"/>
          </a:p>
          <a:p>
            <a:r>
              <a:rPr lang="en-CA" dirty="0" smtClean="0"/>
              <a:t>But </a:t>
            </a:r>
            <a:r>
              <a:rPr lang="en-CA" dirty="0"/>
              <a:t>I'd rather get my lessons</a:t>
            </a:r>
            <a:br>
              <a:rPr lang="en-CA" dirty="0"/>
            </a:br>
            <a:r>
              <a:rPr lang="en-CA" dirty="0"/>
              <a:t>by </a:t>
            </a:r>
            <a:r>
              <a:rPr lang="en-CA" u="sng" dirty="0"/>
              <a:t>observing</a:t>
            </a:r>
            <a:r>
              <a:rPr lang="en-CA" dirty="0"/>
              <a:t> what you do</a:t>
            </a:r>
            <a:r>
              <a:rPr lang="en-CA" dirty="0" smtClean="0"/>
              <a:t>;</a:t>
            </a:r>
          </a:p>
          <a:p>
            <a:endParaRPr lang="en-CA" dirty="0" smtClean="0"/>
          </a:p>
          <a:p>
            <a:r>
              <a:rPr lang="en-CA" dirty="0" smtClean="0"/>
              <a:t>For </a:t>
            </a:r>
            <a:r>
              <a:rPr lang="en-CA" dirty="0"/>
              <a:t>I might misunderstand you</a:t>
            </a:r>
            <a:br>
              <a:rPr lang="en-CA" dirty="0"/>
            </a:br>
            <a:r>
              <a:rPr lang="en-CA" dirty="0"/>
              <a:t>and the high advice you give</a:t>
            </a:r>
            <a:r>
              <a:rPr lang="en-CA" dirty="0" smtClean="0"/>
              <a:t>,</a:t>
            </a:r>
          </a:p>
          <a:p>
            <a:endParaRPr lang="en-CA" dirty="0" smtClean="0"/>
          </a:p>
          <a:p>
            <a:r>
              <a:rPr lang="en-CA" dirty="0" smtClean="0"/>
              <a:t>But </a:t>
            </a:r>
            <a:r>
              <a:rPr lang="en-CA" dirty="0"/>
              <a:t>there's no misunderstanding</a:t>
            </a:r>
            <a:br>
              <a:rPr lang="en-CA" dirty="0"/>
            </a:br>
            <a:r>
              <a:rPr lang="en-CA" dirty="0"/>
              <a:t>how you act and how you </a:t>
            </a:r>
            <a:r>
              <a:rPr lang="en-CA" u="sng" dirty="0"/>
              <a:t>live</a:t>
            </a:r>
            <a:r>
              <a:rPr lang="en-CA" dirty="0"/>
              <a:t>.</a:t>
            </a:r>
          </a:p>
        </p:txBody>
      </p:sp>
    </p:spTree>
    <p:extLst>
      <p:ext uri="{BB962C8B-B14F-4D97-AF65-F5344CB8AC3E}">
        <p14:creationId xmlns:p14="http://schemas.microsoft.com/office/powerpoint/2010/main" val="225159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xEl>
                                              <p:pRg st="14" end="1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xEl>
                                              <p:pRg st="16" end="16"/>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xEl>
                                              <p:pRg st="18" end="1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
                                            <p:txEl>
                                              <p:pRg st="20" end="2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9">
                                            <p:txEl>
                                              <p:pRg st="22" end="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853952"/>
            <a:ext cx="8229600" cy="1143000"/>
          </a:xfrm>
          <a:noFill/>
        </p:spPr>
        <p:txBody>
          <a:bodyPr>
            <a:noAutofit/>
          </a:bodyPr>
          <a:lstStyle/>
          <a:p>
            <a:r>
              <a:rPr lang="en-CA" sz="4000" b="1" dirty="0" smtClean="0">
                <a:solidFill>
                  <a:schemeClr val="bg1"/>
                </a:solidFill>
                <a:effectLst>
                  <a:outerShdw blurRad="38100" dist="38100" dir="2700000" algn="tl">
                    <a:srgbClr val="000000">
                      <a:alpha val="43137"/>
                    </a:srgbClr>
                  </a:outerShdw>
                </a:effectLst>
              </a:rPr>
              <a:t>“Follow Me”</a:t>
            </a:r>
            <a:br>
              <a:rPr lang="en-CA" sz="4000" b="1" dirty="0" smtClean="0">
                <a:solidFill>
                  <a:schemeClr val="bg1"/>
                </a:solidFill>
                <a:effectLst>
                  <a:outerShdw blurRad="38100" dist="38100" dir="2700000" algn="tl">
                    <a:srgbClr val="000000">
                      <a:alpha val="43137"/>
                    </a:srgbClr>
                  </a:outerShdw>
                </a:effectLst>
              </a:rPr>
            </a:b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441233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Role Models to Others</a:t>
            </a:r>
            <a:endParaRPr lang="en-CA" sz="3600" b="1" dirty="0"/>
          </a:p>
        </p:txBody>
      </p:sp>
      <p:sp>
        <p:nvSpPr>
          <p:cNvPr id="3" name="Content Placeholder 2"/>
          <p:cNvSpPr>
            <a:spLocks noGrp="1"/>
          </p:cNvSpPr>
          <p:nvPr>
            <p:ph sz="half" idx="1"/>
          </p:nvPr>
        </p:nvSpPr>
        <p:spPr>
          <a:solidFill>
            <a:schemeClr val="accent1">
              <a:lumMod val="40000"/>
              <a:lumOff val="60000"/>
            </a:schemeClr>
          </a:solidFill>
        </p:spPr>
        <p:txBody>
          <a:bodyPr>
            <a:normAutofit/>
          </a:bodyPr>
          <a:lstStyle/>
          <a:p>
            <a:pPr marL="0" indent="0">
              <a:buNone/>
            </a:pPr>
            <a:endParaRPr lang="en-CA" sz="200" b="1" dirty="0" smtClean="0"/>
          </a:p>
          <a:p>
            <a:pPr marL="0" indent="0">
              <a:buNone/>
            </a:pPr>
            <a:r>
              <a:rPr lang="en-CA" sz="2400" b="1" dirty="0" smtClean="0"/>
              <a:t>Hebrews </a:t>
            </a:r>
            <a:r>
              <a:rPr lang="en-CA" sz="2000" b="1" dirty="0"/>
              <a:t>6:11-12</a:t>
            </a:r>
            <a:endParaRPr lang="en-CA" sz="2400" b="1" dirty="0"/>
          </a:p>
          <a:p>
            <a:r>
              <a:rPr lang="en-CA" sz="2400" dirty="0"/>
              <a:t>11  And we desire that every one of you do </a:t>
            </a:r>
            <a:r>
              <a:rPr lang="en-CA" sz="2400" dirty="0" err="1"/>
              <a:t>shew</a:t>
            </a:r>
            <a:r>
              <a:rPr lang="en-CA" sz="2400" dirty="0"/>
              <a:t> the same diligence to the full assurance of hope unto the end:</a:t>
            </a:r>
          </a:p>
          <a:p>
            <a:r>
              <a:rPr lang="en-CA" sz="2400" dirty="0"/>
              <a:t>12  That ye be not slothful, </a:t>
            </a:r>
            <a:r>
              <a:rPr lang="en-CA" sz="2400" b="1" dirty="0"/>
              <a:t>but followers of them</a:t>
            </a:r>
            <a:r>
              <a:rPr lang="en-CA" sz="2400" dirty="0"/>
              <a:t> who through faith and patience inherit the promises.</a:t>
            </a:r>
          </a:p>
          <a:p>
            <a:endParaRPr lang="en-CA" sz="2400" dirty="0"/>
          </a:p>
        </p:txBody>
      </p:sp>
      <p:sp>
        <p:nvSpPr>
          <p:cNvPr id="4" name="Content Placeholder 3"/>
          <p:cNvSpPr>
            <a:spLocks noGrp="1"/>
          </p:cNvSpPr>
          <p:nvPr>
            <p:ph sz="half" idx="2"/>
          </p:nvPr>
        </p:nvSpPr>
        <p:spPr/>
        <p:txBody>
          <a:bodyPr>
            <a:normAutofit/>
          </a:bodyPr>
          <a:lstStyle/>
          <a:p>
            <a:r>
              <a:rPr lang="en-CA" sz="2400" b="1" dirty="0" smtClean="0">
                <a:solidFill>
                  <a:srgbClr val="FF0000"/>
                </a:solidFill>
              </a:rPr>
              <a:t>Follower</a:t>
            </a:r>
            <a:r>
              <a:rPr lang="en-CA" sz="2400" dirty="0" smtClean="0">
                <a:solidFill>
                  <a:srgbClr val="FF0000"/>
                </a:solidFill>
              </a:rPr>
              <a:t> G3402</a:t>
            </a:r>
            <a:endParaRPr lang="en-CA" sz="2400" dirty="0">
              <a:solidFill>
                <a:srgbClr val="FF0000"/>
              </a:solidFill>
            </a:endParaRPr>
          </a:p>
          <a:p>
            <a:r>
              <a:rPr lang="en-CA" sz="2400" i="1" dirty="0" err="1" smtClean="0">
                <a:solidFill>
                  <a:srgbClr val="FF0000"/>
                </a:solidFill>
              </a:rPr>
              <a:t>mim</a:t>
            </a:r>
            <a:r>
              <a:rPr lang="en-CA" sz="2400" i="1" dirty="0" smtClean="0">
                <a:solidFill>
                  <a:srgbClr val="FF0000"/>
                </a:solidFill>
              </a:rPr>
              <a:t>-ay-</a:t>
            </a:r>
            <a:r>
              <a:rPr lang="en-CA" sz="2400" i="1" dirty="0" err="1" smtClean="0">
                <a:solidFill>
                  <a:srgbClr val="FF0000"/>
                </a:solidFill>
              </a:rPr>
              <a:t>tace</a:t>
            </a:r>
            <a:r>
              <a:rPr lang="en-CA" sz="2400" i="1" dirty="0">
                <a:solidFill>
                  <a:srgbClr val="FF0000"/>
                </a:solidFill>
              </a:rPr>
              <a:t>'</a:t>
            </a:r>
            <a:endParaRPr lang="en-CA" sz="2400" dirty="0">
              <a:solidFill>
                <a:srgbClr val="FF0000"/>
              </a:solidFill>
            </a:endParaRPr>
          </a:p>
          <a:p>
            <a:r>
              <a:rPr lang="en-CA" sz="2400" dirty="0">
                <a:solidFill>
                  <a:srgbClr val="FF0000"/>
                </a:solidFill>
              </a:rPr>
              <a:t>From G3401; an </a:t>
            </a:r>
            <a:r>
              <a:rPr lang="en-CA" sz="2400" i="1" dirty="0">
                <a:solidFill>
                  <a:srgbClr val="FF0000"/>
                </a:solidFill>
              </a:rPr>
              <a:t>imitator:</a:t>
            </a:r>
            <a:r>
              <a:rPr lang="en-CA" sz="2400" dirty="0">
                <a:solidFill>
                  <a:srgbClr val="FF0000"/>
                </a:solidFill>
              </a:rPr>
              <a:t> - follower</a:t>
            </a:r>
            <a:r>
              <a:rPr lang="en-CA" sz="2400" dirty="0" smtClean="0">
                <a:solidFill>
                  <a:srgbClr val="FF0000"/>
                </a:solidFill>
              </a:rPr>
              <a:t>.</a:t>
            </a:r>
          </a:p>
          <a:p>
            <a:endParaRPr lang="en-CA" sz="1400" dirty="0">
              <a:solidFill>
                <a:srgbClr val="FF0000"/>
              </a:solidFill>
            </a:endParaRPr>
          </a:p>
          <a:p>
            <a:r>
              <a:rPr lang="en-CA" sz="2400" dirty="0" smtClean="0"/>
              <a:t>Hence, to seek out others who are prepared to show you how to live.</a:t>
            </a:r>
            <a:endParaRPr lang="en-CA" sz="2400" dirty="0"/>
          </a:p>
        </p:txBody>
      </p:sp>
      <p:sp>
        <p:nvSpPr>
          <p:cNvPr id="5" name="Down Arrow 4"/>
          <p:cNvSpPr/>
          <p:nvPr/>
        </p:nvSpPr>
        <p:spPr>
          <a:xfrm rot="16200000">
            <a:off x="4739336" y="473951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37261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Whose faith follow</a:t>
            </a:r>
            <a:endParaRPr lang="en-CA" sz="3600" b="1" dirty="0"/>
          </a:p>
        </p:txBody>
      </p:sp>
      <p:sp>
        <p:nvSpPr>
          <p:cNvPr id="3" name="Content Placeholder 2"/>
          <p:cNvSpPr>
            <a:spLocks noGrp="1"/>
          </p:cNvSpPr>
          <p:nvPr>
            <p:ph sz="half" idx="1"/>
          </p:nvPr>
        </p:nvSpPr>
        <p:spPr>
          <a:solidFill>
            <a:schemeClr val="accent1">
              <a:lumMod val="40000"/>
              <a:lumOff val="60000"/>
            </a:schemeClr>
          </a:solidFill>
        </p:spPr>
        <p:txBody>
          <a:bodyPr>
            <a:normAutofit fontScale="85000" lnSpcReduction="20000"/>
          </a:bodyPr>
          <a:lstStyle/>
          <a:p>
            <a:endParaRPr lang="en-CA" sz="800" b="1" dirty="0" smtClean="0"/>
          </a:p>
          <a:p>
            <a:pPr marL="0" indent="0">
              <a:buNone/>
            </a:pPr>
            <a:r>
              <a:rPr lang="en-CA" b="1" dirty="0" smtClean="0"/>
              <a:t>Hebrews </a:t>
            </a:r>
            <a:r>
              <a:rPr lang="en-CA" b="1" dirty="0"/>
              <a:t>13:6-7</a:t>
            </a:r>
          </a:p>
          <a:p>
            <a:r>
              <a:rPr lang="en-CA" dirty="0"/>
              <a:t>6  So that we may boldly say, The Lord is my helper, and I will not fear what man shall do unto me.</a:t>
            </a:r>
          </a:p>
          <a:p>
            <a:r>
              <a:rPr lang="en-CA" dirty="0"/>
              <a:t>7  Remember them which have the rule over you, who have spoken unto you the word of God: </a:t>
            </a:r>
            <a:r>
              <a:rPr lang="en-CA" b="1" dirty="0"/>
              <a:t>whose faith follow, </a:t>
            </a:r>
            <a:r>
              <a:rPr lang="en-CA" dirty="0"/>
              <a:t>considering the end of their conversation.</a:t>
            </a:r>
          </a:p>
          <a:p>
            <a:endParaRPr lang="en-CA" dirty="0"/>
          </a:p>
          <a:p>
            <a:endParaRPr lang="en-CA" dirty="0"/>
          </a:p>
        </p:txBody>
      </p:sp>
      <p:sp>
        <p:nvSpPr>
          <p:cNvPr id="4" name="Content Placeholder 3"/>
          <p:cNvSpPr>
            <a:spLocks noGrp="1"/>
          </p:cNvSpPr>
          <p:nvPr>
            <p:ph sz="half" idx="2"/>
          </p:nvPr>
        </p:nvSpPr>
        <p:spPr/>
        <p:txBody>
          <a:bodyPr>
            <a:normAutofit fontScale="85000" lnSpcReduction="20000"/>
          </a:bodyPr>
          <a:lstStyle/>
          <a:p>
            <a:r>
              <a:rPr lang="en-CA" dirty="0" smtClean="0">
                <a:solidFill>
                  <a:srgbClr val="FF0000"/>
                </a:solidFill>
              </a:rPr>
              <a:t>Follow </a:t>
            </a:r>
            <a:r>
              <a:rPr lang="en-CA" b="1" dirty="0">
                <a:solidFill>
                  <a:srgbClr val="FF0000"/>
                </a:solidFill>
              </a:rPr>
              <a:t>G3401</a:t>
            </a:r>
            <a:endParaRPr lang="en-CA" dirty="0">
              <a:solidFill>
                <a:srgbClr val="FF0000"/>
              </a:solidFill>
            </a:endParaRPr>
          </a:p>
          <a:p>
            <a:r>
              <a:rPr lang="en-CA" i="1" dirty="0" err="1" smtClean="0">
                <a:solidFill>
                  <a:srgbClr val="FF0000"/>
                </a:solidFill>
              </a:rPr>
              <a:t>mim</a:t>
            </a:r>
            <a:r>
              <a:rPr lang="en-CA" i="1" dirty="0" smtClean="0">
                <a:solidFill>
                  <a:srgbClr val="FF0000"/>
                </a:solidFill>
              </a:rPr>
              <a:t>-eh</a:t>
            </a:r>
            <a:r>
              <a:rPr lang="en-CA" i="1" dirty="0">
                <a:solidFill>
                  <a:srgbClr val="FF0000"/>
                </a:solidFill>
              </a:rPr>
              <a:t>'-om-</a:t>
            </a:r>
            <a:r>
              <a:rPr lang="en-CA" i="1" dirty="0" err="1">
                <a:solidFill>
                  <a:srgbClr val="FF0000"/>
                </a:solidFill>
              </a:rPr>
              <a:t>ahee</a:t>
            </a:r>
            <a:endParaRPr lang="en-CA" dirty="0">
              <a:solidFill>
                <a:srgbClr val="FF0000"/>
              </a:solidFill>
            </a:endParaRPr>
          </a:p>
          <a:p>
            <a:r>
              <a:rPr lang="en-CA" dirty="0">
                <a:solidFill>
                  <a:srgbClr val="FF0000"/>
                </a:solidFill>
              </a:rPr>
              <a:t>Middle voice from </a:t>
            </a:r>
            <a:r>
              <a:rPr lang="en-CA" dirty="0" err="1">
                <a:solidFill>
                  <a:srgbClr val="FF0000"/>
                </a:solidFill>
              </a:rPr>
              <a:t>μῖμος</a:t>
            </a:r>
            <a:r>
              <a:rPr lang="en-CA" dirty="0">
                <a:solidFill>
                  <a:srgbClr val="FF0000"/>
                </a:solidFill>
              </a:rPr>
              <a:t> </a:t>
            </a:r>
            <a:r>
              <a:rPr lang="en-CA" dirty="0" err="1">
                <a:solidFill>
                  <a:srgbClr val="FF0000"/>
                </a:solidFill>
              </a:rPr>
              <a:t>mimos</a:t>
            </a:r>
            <a:r>
              <a:rPr lang="en-CA" dirty="0">
                <a:solidFill>
                  <a:srgbClr val="FF0000"/>
                </a:solidFill>
              </a:rPr>
              <a:t> (a “mimic”); to </a:t>
            </a:r>
            <a:r>
              <a:rPr lang="en-CA" i="1" dirty="0">
                <a:solidFill>
                  <a:srgbClr val="FF0000"/>
                </a:solidFill>
              </a:rPr>
              <a:t>imitate:</a:t>
            </a:r>
            <a:r>
              <a:rPr lang="en-CA" dirty="0">
                <a:solidFill>
                  <a:srgbClr val="FF0000"/>
                </a:solidFill>
              </a:rPr>
              <a:t> - follow</a:t>
            </a:r>
            <a:r>
              <a:rPr lang="en-CA" dirty="0" smtClean="0">
                <a:solidFill>
                  <a:srgbClr val="FF0000"/>
                </a:solidFill>
              </a:rPr>
              <a:t>.</a:t>
            </a:r>
          </a:p>
          <a:p>
            <a:endParaRPr lang="en-CA" dirty="0"/>
          </a:p>
          <a:p>
            <a:r>
              <a:rPr lang="en-CA" dirty="0" smtClean="0"/>
              <a:t>Those who have the rule over us today, are those who ‘lead’ us, or those we select to be our ecclesial servants.</a:t>
            </a:r>
          </a:p>
          <a:p>
            <a:r>
              <a:rPr lang="en-CA" dirty="0" smtClean="0"/>
              <a:t>We are directed to </a:t>
            </a:r>
            <a:r>
              <a:rPr lang="en-CA" dirty="0" smtClean="0"/>
              <a:t>follow their faith.</a:t>
            </a:r>
          </a:p>
          <a:p>
            <a:endParaRPr lang="en-CA" dirty="0"/>
          </a:p>
        </p:txBody>
      </p:sp>
      <p:sp>
        <p:nvSpPr>
          <p:cNvPr id="5" name="Down Arrow 4"/>
          <p:cNvSpPr/>
          <p:nvPr/>
        </p:nvSpPr>
        <p:spPr>
          <a:xfrm rot="16200000">
            <a:off x="4739336" y="589163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8211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As Ambassadors for Christ</a:t>
            </a:r>
            <a:endParaRPr lang="en-CA" sz="3600" b="1" dirty="0"/>
          </a:p>
        </p:txBody>
      </p:sp>
      <p:sp>
        <p:nvSpPr>
          <p:cNvPr id="3" name="Content Placeholder 2"/>
          <p:cNvSpPr>
            <a:spLocks noGrp="1"/>
          </p:cNvSpPr>
          <p:nvPr>
            <p:ph sz="half" idx="1"/>
          </p:nvPr>
        </p:nvSpPr>
        <p:spPr>
          <a:xfrm>
            <a:off x="457200" y="1600200"/>
            <a:ext cx="4038600" cy="4709120"/>
          </a:xfrm>
          <a:solidFill>
            <a:schemeClr val="accent1">
              <a:lumMod val="40000"/>
              <a:lumOff val="60000"/>
            </a:schemeClr>
          </a:solidFill>
        </p:spPr>
        <p:txBody>
          <a:bodyPr>
            <a:normAutofit fontScale="70000" lnSpcReduction="20000"/>
          </a:bodyPr>
          <a:lstStyle/>
          <a:p>
            <a:endParaRPr lang="en-CA" sz="800" b="1" dirty="0" smtClean="0"/>
          </a:p>
          <a:p>
            <a:pPr marL="0" indent="0">
              <a:buNone/>
            </a:pPr>
            <a:r>
              <a:rPr lang="en-CA" b="1" dirty="0"/>
              <a:t>2 Corinthians 5:18-20</a:t>
            </a:r>
          </a:p>
          <a:p>
            <a:r>
              <a:rPr lang="en-CA" dirty="0"/>
              <a:t>18  And all things are of God, who hath reconciled us to himself by Jesus Christ, and hath given to us the ministry of reconciliation;</a:t>
            </a:r>
          </a:p>
          <a:p>
            <a:r>
              <a:rPr lang="en-CA" dirty="0"/>
              <a:t>19  To wit, that God was in Christ, reconciling the world unto himself, not imputing their trespasses unto them; and hath committed unto us the word of reconciliation.</a:t>
            </a:r>
          </a:p>
          <a:p>
            <a:r>
              <a:rPr lang="en-CA" dirty="0"/>
              <a:t>20  </a:t>
            </a:r>
            <a:r>
              <a:rPr lang="en-CA" b="1" dirty="0"/>
              <a:t>Now then we are ambassadors </a:t>
            </a:r>
            <a:r>
              <a:rPr lang="en-CA" dirty="0"/>
              <a:t>for Christ, as though God did beseech you by us: we pray you in Christ's stead, be ye reconciled to God.</a:t>
            </a:r>
          </a:p>
          <a:p>
            <a:endParaRPr lang="en-CA" dirty="0"/>
          </a:p>
        </p:txBody>
      </p:sp>
      <p:sp>
        <p:nvSpPr>
          <p:cNvPr id="4" name="Content Placeholder 3"/>
          <p:cNvSpPr>
            <a:spLocks noGrp="1"/>
          </p:cNvSpPr>
          <p:nvPr>
            <p:ph sz="half" idx="2"/>
          </p:nvPr>
        </p:nvSpPr>
        <p:spPr/>
        <p:txBody>
          <a:bodyPr>
            <a:normAutofit fontScale="70000" lnSpcReduction="20000"/>
          </a:bodyPr>
          <a:lstStyle/>
          <a:p>
            <a:endParaRPr lang="en-CA" b="1" dirty="0" smtClean="0">
              <a:solidFill>
                <a:srgbClr val="FF0000"/>
              </a:solidFill>
            </a:endParaRPr>
          </a:p>
          <a:p>
            <a:r>
              <a:rPr lang="en-CA" b="1" dirty="0" smtClean="0">
                <a:solidFill>
                  <a:srgbClr val="FF0000"/>
                </a:solidFill>
              </a:rPr>
              <a:t>Ambassadors</a:t>
            </a:r>
            <a:r>
              <a:rPr lang="en-CA" dirty="0" smtClean="0">
                <a:solidFill>
                  <a:srgbClr val="FF0000"/>
                </a:solidFill>
              </a:rPr>
              <a:t> </a:t>
            </a:r>
            <a:r>
              <a:rPr lang="en-CA" dirty="0">
                <a:solidFill>
                  <a:srgbClr val="FF0000"/>
                </a:solidFill>
              </a:rPr>
              <a:t>G4243</a:t>
            </a:r>
          </a:p>
          <a:p>
            <a:r>
              <a:rPr lang="en-CA" i="1" dirty="0" err="1" smtClean="0">
                <a:solidFill>
                  <a:srgbClr val="FF0000"/>
                </a:solidFill>
              </a:rPr>
              <a:t>pres</a:t>
            </a:r>
            <a:r>
              <a:rPr lang="en-CA" i="1" dirty="0" smtClean="0">
                <a:solidFill>
                  <a:srgbClr val="FF0000"/>
                </a:solidFill>
              </a:rPr>
              <a:t>-</a:t>
            </a:r>
            <a:r>
              <a:rPr lang="en-CA" i="1" dirty="0" err="1" smtClean="0">
                <a:solidFill>
                  <a:srgbClr val="FF0000"/>
                </a:solidFill>
              </a:rPr>
              <a:t>byoo</a:t>
            </a:r>
            <a:r>
              <a:rPr lang="en-CA" i="1" dirty="0">
                <a:solidFill>
                  <a:srgbClr val="FF0000"/>
                </a:solidFill>
              </a:rPr>
              <a:t>'-o</a:t>
            </a:r>
            <a:endParaRPr lang="en-CA" dirty="0">
              <a:solidFill>
                <a:srgbClr val="FF0000"/>
              </a:solidFill>
            </a:endParaRPr>
          </a:p>
          <a:p>
            <a:r>
              <a:rPr lang="en-CA" dirty="0">
                <a:solidFill>
                  <a:srgbClr val="FF0000"/>
                </a:solidFill>
              </a:rPr>
              <a:t>From the base of G4245; to be a </a:t>
            </a:r>
            <a:r>
              <a:rPr lang="en-CA" i="1" dirty="0">
                <a:solidFill>
                  <a:srgbClr val="FF0000"/>
                </a:solidFill>
              </a:rPr>
              <a:t>senior</a:t>
            </a:r>
            <a:r>
              <a:rPr lang="en-CA" dirty="0">
                <a:solidFill>
                  <a:srgbClr val="FF0000"/>
                </a:solidFill>
              </a:rPr>
              <a:t>, that is, (by implication) </a:t>
            </a:r>
            <a:r>
              <a:rPr lang="en-CA" i="1" dirty="0">
                <a:solidFill>
                  <a:srgbClr val="FF0000"/>
                </a:solidFill>
              </a:rPr>
              <a:t>act</a:t>
            </a:r>
            <a:r>
              <a:rPr lang="en-CA" dirty="0">
                <a:solidFill>
                  <a:srgbClr val="FF0000"/>
                </a:solidFill>
              </a:rPr>
              <a:t> </a:t>
            </a:r>
            <a:r>
              <a:rPr lang="en-CA" i="1" dirty="0">
                <a:solidFill>
                  <a:srgbClr val="FF0000"/>
                </a:solidFill>
              </a:rPr>
              <a:t>as</a:t>
            </a:r>
            <a:r>
              <a:rPr lang="en-CA" dirty="0">
                <a:solidFill>
                  <a:srgbClr val="FF0000"/>
                </a:solidFill>
              </a:rPr>
              <a:t> </a:t>
            </a:r>
            <a:r>
              <a:rPr lang="en-CA" i="1" dirty="0">
                <a:solidFill>
                  <a:srgbClr val="FF0000"/>
                </a:solidFill>
              </a:rPr>
              <a:t>a</a:t>
            </a:r>
            <a:r>
              <a:rPr lang="en-CA" dirty="0">
                <a:solidFill>
                  <a:srgbClr val="FF0000"/>
                </a:solidFill>
              </a:rPr>
              <a:t> </a:t>
            </a:r>
            <a:r>
              <a:rPr lang="en-CA" i="1" dirty="0">
                <a:solidFill>
                  <a:srgbClr val="FF0000"/>
                </a:solidFill>
              </a:rPr>
              <a:t>representative</a:t>
            </a:r>
            <a:r>
              <a:rPr lang="en-CA" dirty="0">
                <a:solidFill>
                  <a:srgbClr val="FF0000"/>
                </a:solidFill>
              </a:rPr>
              <a:t> (figuratively </a:t>
            </a:r>
            <a:r>
              <a:rPr lang="en-CA" i="1" dirty="0">
                <a:solidFill>
                  <a:srgbClr val="FF0000"/>
                </a:solidFill>
              </a:rPr>
              <a:t>preacher</a:t>
            </a:r>
            <a:r>
              <a:rPr lang="en-CA" dirty="0">
                <a:solidFill>
                  <a:srgbClr val="FF0000"/>
                </a:solidFill>
              </a:rPr>
              <a:t>): - be an ambassador</a:t>
            </a:r>
            <a:r>
              <a:rPr lang="en-CA" dirty="0" smtClean="0">
                <a:solidFill>
                  <a:srgbClr val="FF0000"/>
                </a:solidFill>
              </a:rPr>
              <a:t>.</a:t>
            </a:r>
          </a:p>
          <a:p>
            <a:endParaRPr lang="en-CA" sz="1600" dirty="0"/>
          </a:p>
          <a:p>
            <a:r>
              <a:rPr lang="en-CA" dirty="0" smtClean="0"/>
              <a:t>This is a reminder that the work of preaching is the Lord’s work – we are representatives and must ensure this.</a:t>
            </a:r>
          </a:p>
          <a:p>
            <a:endParaRPr lang="en-CA" dirty="0"/>
          </a:p>
        </p:txBody>
      </p:sp>
      <p:sp>
        <p:nvSpPr>
          <p:cNvPr id="5" name="Down Arrow 4"/>
          <p:cNvSpPr/>
          <p:nvPr/>
        </p:nvSpPr>
        <p:spPr>
          <a:xfrm rot="16200000">
            <a:off x="4739336" y="5243566"/>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68074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For a Pattern</a:t>
            </a:r>
            <a:endParaRPr lang="en-CA" sz="3600" b="1" dirty="0"/>
          </a:p>
        </p:txBody>
      </p:sp>
      <p:sp>
        <p:nvSpPr>
          <p:cNvPr id="3" name="Content Placeholder 2"/>
          <p:cNvSpPr>
            <a:spLocks noGrp="1"/>
          </p:cNvSpPr>
          <p:nvPr>
            <p:ph sz="half" idx="1"/>
          </p:nvPr>
        </p:nvSpPr>
        <p:spPr>
          <a:xfrm>
            <a:off x="457200" y="1600200"/>
            <a:ext cx="4038600" cy="4709120"/>
          </a:xfrm>
          <a:solidFill>
            <a:schemeClr val="accent1">
              <a:lumMod val="40000"/>
              <a:lumOff val="60000"/>
            </a:schemeClr>
          </a:solidFill>
        </p:spPr>
        <p:txBody>
          <a:bodyPr>
            <a:normAutofit fontScale="77500" lnSpcReduction="20000"/>
          </a:bodyPr>
          <a:lstStyle/>
          <a:p>
            <a:endParaRPr lang="en-CA" sz="800" b="1" dirty="0" smtClean="0"/>
          </a:p>
          <a:p>
            <a:pPr marL="0" indent="0">
              <a:buNone/>
            </a:pPr>
            <a:r>
              <a:rPr lang="en-CA" b="1" dirty="0"/>
              <a:t>1 Timothy 1:15-16</a:t>
            </a:r>
          </a:p>
          <a:p>
            <a:r>
              <a:rPr lang="en-CA" dirty="0"/>
              <a:t>15  This is a faithful saying, and worthy of all acceptation, that Christ Jesus came into the world to save sinners; of whom I am chief.</a:t>
            </a:r>
          </a:p>
          <a:p>
            <a:r>
              <a:rPr lang="en-CA" dirty="0"/>
              <a:t>16  Howbeit for this cause I obtained mercy, that in me first Jesus Christ might </a:t>
            </a:r>
            <a:r>
              <a:rPr lang="en-CA" dirty="0" err="1"/>
              <a:t>shew</a:t>
            </a:r>
            <a:r>
              <a:rPr lang="en-CA" dirty="0"/>
              <a:t> forth all longsuffering, </a:t>
            </a:r>
            <a:r>
              <a:rPr lang="en-CA" b="1" dirty="0"/>
              <a:t>for a pattern </a:t>
            </a:r>
            <a:r>
              <a:rPr lang="en-CA" dirty="0"/>
              <a:t>to them which should hereafter believe on him to life everlasting.</a:t>
            </a:r>
          </a:p>
          <a:p>
            <a:endParaRPr lang="en-CA" dirty="0"/>
          </a:p>
        </p:txBody>
      </p:sp>
      <p:sp>
        <p:nvSpPr>
          <p:cNvPr id="4" name="Content Placeholder 3"/>
          <p:cNvSpPr>
            <a:spLocks noGrp="1"/>
          </p:cNvSpPr>
          <p:nvPr>
            <p:ph sz="half" idx="2"/>
          </p:nvPr>
        </p:nvSpPr>
        <p:spPr/>
        <p:txBody>
          <a:bodyPr>
            <a:normAutofit fontScale="77500" lnSpcReduction="20000"/>
          </a:bodyPr>
          <a:lstStyle/>
          <a:p>
            <a:r>
              <a:rPr lang="en-CA" b="1" dirty="0" smtClean="0">
                <a:solidFill>
                  <a:srgbClr val="FF0000"/>
                </a:solidFill>
              </a:rPr>
              <a:t>Pattern </a:t>
            </a:r>
            <a:r>
              <a:rPr lang="en-CA" dirty="0">
                <a:solidFill>
                  <a:srgbClr val="FF0000"/>
                </a:solidFill>
              </a:rPr>
              <a:t>G5296</a:t>
            </a:r>
          </a:p>
          <a:p>
            <a:r>
              <a:rPr lang="vi-VN" dirty="0" smtClean="0">
                <a:solidFill>
                  <a:srgbClr val="FF0000"/>
                </a:solidFill>
              </a:rPr>
              <a:t>υ</a:t>
            </a:r>
            <a:r>
              <a:rPr lang="en-CA" i="1" dirty="0" smtClean="0">
                <a:solidFill>
                  <a:srgbClr val="FF0000"/>
                </a:solidFill>
              </a:rPr>
              <a:t>hoop-</a:t>
            </a:r>
            <a:r>
              <a:rPr lang="en-CA" i="1" dirty="0" err="1" smtClean="0">
                <a:solidFill>
                  <a:srgbClr val="FF0000"/>
                </a:solidFill>
              </a:rPr>
              <a:t>ot</a:t>
            </a:r>
            <a:r>
              <a:rPr lang="en-CA" i="1" dirty="0" smtClean="0">
                <a:solidFill>
                  <a:srgbClr val="FF0000"/>
                </a:solidFill>
              </a:rPr>
              <a:t>-</a:t>
            </a:r>
            <a:r>
              <a:rPr lang="en-CA" i="1" dirty="0" err="1" smtClean="0">
                <a:solidFill>
                  <a:srgbClr val="FF0000"/>
                </a:solidFill>
              </a:rPr>
              <a:t>oop</a:t>
            </a:r>
            <a:r>
              <a:rPr lang="en-CA" i="1" dirty="0">
                <a:solidFill>
                  <a:srgbClr val="FF0000"/>
                </a:solidFill>
              </a:rPr>
              <a:t>'-o-sis</a:t>
            </a:r>
            <a:endParaRPr lang="en-CA" dirty="0">
              <a:solidFill>
                <a:srgbClr val="FF0000"/>
              </a:solidFill>
            </a:endParaRPr>
          </a:p>
          <a:p>
            <a:r>
              <a:rPr lang="en-CA" dirty="0">
                <a:solidFill>
                  <a:srgbClr val="FF0000"/>
                </a:solidFill>
              </a:rPr>
              <a:t>From a compound of G5259 and a derivative of G5179; </a:t>
            </a:r>
            <a:r>
              <a:rPr lang="en-CA" i="1" dirty="0" err="1">
                <a:solidFill>
                  <a:srgbClr val="FF0000"/>
                </a:solidFill>
              </a:rPr>
              <a:t>typification</a:t>
            </a:r>
            <a:r>
              <a:rPr lang="en-CA" dirty="0">
                <a:solidFill>
                  <a:srgbClr val="FF0000"/>
                </a:solidFill>
              </a:rPr>
              <a:t> </a:t>
            </a:r>
            <a:r>
              <a:rPr lang="en-CA" i="1" dirty="0">
                <a:solidFill>
                  <a:srgbClr val="FF0000"/>
                </a:solidFill>
              </a:rPr>
              <a:t>under</a:t>
            </a:r>
            <a:r>
              <a:rPr lang="en-CA" dirty="0">
                <a:solidFill>
                  <a:srgbClr val="FF0000"/>
                </a:solidFill>
              </a:rPr>
              <a:t> (</a:t>
            </a:r>
            <a:r>
              <a:rPr lang="en-CA" i="1" dirty="0">
                <a:solidFill>
                  <a:srgbClr val="FF0000"/>
                </a:solidFill>
              </a:rPr>
              <a:t>after</a:t>
            </a:r>
            <a:r>
              <a:rPr lang="en-CA" dirty="0">
                <a:solidFill>
                  <a:srgbClr val="FF0000"/>
                </a:solidFill>
              </a:rPr>
              <a:t>), that is, (concretely) a </a:t>
            </a:r>
            <a:r>
              <a:rPr lang="en-CA" i="1" dirty="0">
                <a:solidFill>
                  <a:srgbClr val="FF0000"/>
                </a:solidFill>
              </a:rPr>
              <a:t>sketch</a:t>
            </a:r>
            <a:r>
              <a:rPr lang="en-CA" dirty="0">
                <a:solidFill>
                  <a:srgbClr val="FF0000"/>
                </a:solidFill>
              </a:rPr>
              <a:t> (figuratively) for imitation: - form, pattern</a:t>
            </a:r>
            <a:r>
              <a:rPr lang="en-CA" dirty="0" smtClean="0">
                <a:solidFill>
                  <a:srgbClr val="FF0000"/>
                </a:solidFill>
              </a:rPr>
              <a:t>.</a:t>
            </a:r>
          </a:p>
          <a:p>
            <a:endParaRPr lang="en-CA" sz="1800" dirty="0"/>
          </a:p>
          <a:p>
            <a:r>
              <a:rPr lang="en-CA" dirty="0" smtClean="0"/>
              <a:t>This pattern must be wonderful news to those who had formerly persecuted the ecclesia.</a:t>
            </a:r>
            <a:endParaRPr lang="en-CA" dirty="0"/>
          </a:p>
          <a:p>
            <a:endParaRPr lang="en-CA" dirty="0"/>
          </a:p>
        </p:txBody>
      </p:sp>
      <p:sp>
        <p:nvSpPr>
          <p:cNvPr id="5" name="Down Arrow 4"/>
          <p:cNvSpPr/>
          <p:nvPr/>
        </p:nvSpPr>
        <p:spPr>
          <a:xfrm rot="16200000">
            <a:off x="4739336" y="538758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07724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Thou </a:t>
            </a:r>
            <a:r>
              <a:rPr lang="en-CA" sz="3600" b="1" dirty="0" err="1" smtClean="0"/>
              <a:t>forgavest</a:t>
            </a:r>
            <a:r>
              <a:rPr lang="en-CA" sz="3600" b="1" dirty="0" smtClean="0"/>
              <a:t> the iniquity</a:t>
            </a:r>
            <a:endParaRPr lang="en-CA" sz="3600" b="1" dirty="0"/>
          </a:p>
        </p:txBody>
      </p:sp>
      <p:sp>
        <p:nvSpPr>
          <p:cNvPr id="3" name="Content Placeholder 2"/>
          <p:cNvSpPr>
            <a:spLocks noGrp="1"/>
          </p:cNvSpPr>
          <p:nvPr>
            <p:ph sz="half" idx="1"/>
          </p:nvPr>
        </p:nvSpPr>
        <p:spPr>
          <a:xfrm>
            <a:off x="457200" y="1600200"/>
            <a:ext cx="4038600" cy="4709120"/>
          </a:xfrm>
          <a:solidFill>
            <a:schemeClr val="accent1">
              <a:lumMod val="40000"/>
              <a:lumOff val="60000"/>
            </a:schemeClr>
          </a:solidFill>
        </p:spPr>
        <p:txBody>
          <a:bodyPr>
            <a:normAutofit fontScale="77500" lnSpcReduction="20000"/>
          </a:bodyPr>
          <a:lstStyle/>
          <a:p>
            <a:endParaRPr lang="en-CA" sz="800" b="1" dirty="0" smtClean="0"/>
          </a:p>
          <a:p>
            <a:pPr marL="0" indent="0">
              <a:buNone/>
            </a:pPr>
            <a:r>
              <a:rPr lang="en-CA" b="1" dirty="0"/>
              <a:t>Psalms 32:5-6</a:t>
            </a:r>
          </a:p>
          <a:p>
            <a:r>
              <a:rPr lang="en-CA" dirty="0"/>
              <a:t>5  I acknowledged my sin unto thee, and mine iniquity have I not hid. I said, I will confess my transgressions unto the LORD; and thou </a:t>
            </a:r>
            <a:r>
              <a:rPr lang="en-CA" dirty="0" err="1"/>
              <a:t>forgavest</a:t>
            </a:r>
            <a:r>
              <a:rPr lang="en-CA" dirty="0"/>
              <a:t> the iniquity of my sin. Selah.</a:t>
            </a:r>
          </a:p>
          <a:p>
            <a:r>
              <a:rPr lang="en-CA" dirty="0"/>
              <a:t>6  </a:t>
            </a:r>
            <a:r>
              <a:rPr lang="en-CA" b="1" dirty="0"/>
              <a:t>For this </a:t>
            </a:r>
            <a:r>
              <a:rPr lang="en-CA" dirty="0"/>
              <a:t>shall every one that is godly pray unto thee in a time when thou </a:t>
            </a:r>
            <a:r>
              <a:rPr lang="en-CA" dirty="0" err="1"/>
              <a:t>mayest</a:t>
            </a:r>
            <a:r>
              <a:rPr lang="en-CA" dirty="0"/>
              <a:t> be found: surely in the floods of great waters they shall not come nigh unto him.</a:t>
            </a:r>
          </a:p>
          <a:p>
            <a:endParaRPr lang="en-CA" dirty="0"/>
          </a:p>
          <a:p>
            <a:endParaRPr lang="en-CA" dirty="0"/>
          </a:p>
        </p:txBody>
      </p:sp>
      <p:sp>
        <p:nvSpPr>
          <p:cNvPr id="4" name="Content Placeholder 3"/>
          <p:cNvSpPr>
            <a:spLocks noGrp="1"/>
          </p:cNvSpPr>
          <p:nvPr>
            <p:ph sz="half" idx="2"/>
          </p:nvPr>
        </p:nvSpPr>
        <p:spPr/>
        <p:txBody>
          <a:bodyPr>
            <a:normAutofit fontScale="77500" lnSpcReduction="20000"/>
          </a:bodyPr>
          <a:lstStyle/>
          <a:p>
            <a:endParaRPr lang="en-CA" dirty="0" smtClean="0"/>
          </a:p>
          <a:p>
            <a:r>
              <a:rPr lang="en-CA" dirty="0" smtClean="0"/>
              <a:t>This aspect of forgiveness is prominent in the word and must be one of the ways in which God ‘draws’ people.</a:t>
            </a:r>
            <a:endParaRPr lang="en-CA" dirty="0"/>
          </a:p>
        </p:txBody>
      </p:sp>
      <p:sp>
        <p:nvSpPr>
          <p:cNvPr id="5" name="Down Arrow 4"/>
          <p:cNvSpPr/>
          <p:nvPr/>
        </p:nvSpPr>
        <p:spPr>
          <a:xfrm rot="16200000">
            <a:off x="4739336" y="3152890"/>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03796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Sinners shall be converted</a:t>
            </a:r>
            <a:endParaRPr lang="en-CA" sz="3600" b="1" dirty="0"/>
          </a:p>
        </p:txBody>
      </p:sp>
      <p:sp>
        <p:nvSpPr>
          <p:cNvPr id="3" name="Content Placeholder 2"/>
          <p:cNvSpPr>
            <a:spLocks noGrp="1"/>
          </p:cNvSpPr>
          <p:nvPr>
            <p:ph sz="half" idx="1"/>
          </p:nvPr>
        </p:nvSpPr>
        <p:spPr>
          <a:xfrm>
            <a:off x="457200" y="1340768"/>
            <a:ext cx="4038600" cy="4968552"/>
          </a:xfrm>
          <a:solidFill>
            <a:schemeClr val="accent1">
              <a:lumMod val="40000"/>
              <a:lumOff val="60000"/>
            </a:schemeClr>
          </a:solidFill>
        </p:spPr>
        <p:txBody>
          <a:bodyPr>
            <a:noAutofit/>
          </a:bodyPr>
          <a:lstStyle/>
          <a:p>
            <a:pPr marL="0" indent="0">
              <a:spcBef>
                <a:spcPts val="0"/>
              </a:spcBef>
              <a:buNone/>
            </a:pPr>
            <a:endParaRPr lang="en-CA" sz="100" b="1" dirty="0" smtClean="0"/>
          </a:p>
          <a:p>
            <a:pPr marL="0" indent="0">
              <a:spcBef>
                <a:spcPts val="0"/>
              </a:spcBef>
              <a:buNone/>
            </a:pPr>
            <a:r>
              <a:rPr lang="en-CA" sz="2400" b="1" dirty="0" smtClean="0"/>
              <a:t>Psalms </a:t>
            </a:r>
            <a:r>
              <a:rPr lang="en-CA" sz="2400" b="1" dirty="0"/>
              <a:t>51:11-13</a:t>
            </a:r>
          </a:p>
          <a:p>
            <a:pPr>
              <a:spcBef>
                <a:spcPts val="0"/>
              </a:spcBef>
            </a:pPr>
            <a:r>
              <a:rPr lang="en-CA" sz="2400" dirty="0"/>
              <a:t>11  Cast me not away from thy presence; and take not thy holy spirit from me.</a:t>
            </a:r>
          </a:p>
          <a:p>
            <a:pPr>
              <a:spcBef>
                <a:spcPts val="0"/>
              </a:spcBef>
            </a:pPr>
            <a:r>
              <a:rPr lang="en-CA" sz="2400" dirty="0"/>
              <a:t>12  Restore unto me the joy of thy salvation; and uphold me with thy free spirit.</a:t>
            </a:r>
          </a:p>
          <a:p>
            <a:pPr>
              <a:spcBef>
                <a:spcPts val="0"/>
              </a:spcBef>
            </a:pPr>
            <a:r>
              <a:rPr lang="en-CA" sz="2400" dirty="0"/>
              <a:t>13  Then will I teach transgressors thy ways; and </a:t>
            </a:r>
            <a:r>
              <a:rPr lang="en-CA" sz="2400" b="1" dirty="0"/>
              <a:t>sinners shall be converted </a:t>
            </a:r>
            <a:r>
              <a:rPr lang="en-CA" sz="2400" dirty="0"/>
              <a:t>unto thee.</a:t>
            </a:r>
          </a:p>
          <a:p>
            <a:pPr>
              <a:spcBef>
                <a:spcPts val="0"/>
              </a:spcBef>
            </a:pPr>
            <a:endParaRPr lang="en-CA" sz="2400" dirty="0"/>
          </a:p>
          <a:p>
            <a:pPr>
              <a:spcBef>
                <a:spcPts val="0"/>
              </a:spcBef>
            </a:pPr>
            <a:endParaRPr lang="en-CA" sz="2400" dirty="0"/>
          </a:p>
          <a:p>
            <a:pPr>
              <a:spcBef>
                <a:spcPts val="0"/>
              </a:spcBef>
            </a:pPr>
            <a:endParaRPr lang="en-CA" sz="2400" dirty="0"/>
          </a:p>
        </p:txBody>
      </p:sp>
      <p:sp>
        <p:nvSpPr>
          <p:cNvPr id="4" name="Content Placeholder 3"/>
          <p:cNvSpPr>
            <a:spLocks noGrp="1"/>
          </p:cNvSpPr>
          <p:nvPr>
            <p:ph sz="half" idx="2"/>
          </p:nvPr>
        </p:nvSpPr>
        <p:spPr>
          <a:xfrm>
            <a:off x="4648200" y="1600201"/>
            <a:ext cx="4038600" cy="2620888"/>
          </a:xfrm>
        </p:spPr>
        <p:txBody>
          <a:bodyPr>
            <a:normAutofit lnSpcReduction="10000"/>
          </a:bodyPr>
          <a:lstStyle/>
          <a:p>
            <a:r>
              <a:rPr lang="en-CA" sz="2400" dirty="0" smtClean="0"/>
              <a:t>David </a:t>
            </a:r>
            <a:r>
              <a:rPr lang="en-CA" sz="2400" dirty="0" smtClean="0"/>
              <a:t>brought shame upon the name of his God, </a:t>
            </a:r>
            <a:r>
              <a:rPr lang="en-CA" sz="2400" dirty="0" smtClean="0"/>
              <a:t>but his </a:t>
            </a:r>
            <a:r>
              <a:rPr lang="en-CA" sz="2400" dirty="0" smtClean="0"/>
              <a:t>sin also brought </a:t>
            </a:r>
            <a:r>
              <a:rPr lang="en-CA" sz="2400" dirty="0" smtClean="0"/>
              <a:t>to light the relief  of forgiveness for </a:t>
            </a:r>
            <a:r>
              <a:rPr lang="en-CA" sz="2400" dirty="0" smtClean="0"/>
              <a:t>others who were tormented by similar misdeeds.</a:t>
            </a:r>
            <a:endParaRPr lang="en-CA" sz="2400" dirty="0"/>
          </a:p>
        </p:txBody>
      </p:sp>
      <p:sp>
        <p:nvSpPr>
          <p:cNvPr id="5" name="Down Arrow 4"/>
          <p:cNvSpPr/>
          <p:nvPr/>
        </p:nvSpPr>
        <p:spPr>
          <a:xfrm rot="16200000">
            <a:off x="4739336" y="401943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90526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The power of the Word of God</a:t>
            </a:r>
            <a:endParaRPr lang="en-CA" sz="3600" b="1" dirty="0"/>
          </a:p>
        </p:txBody>
      </p:sp>
      <p:sp>
        <p:nvSpPr>
          <p:cNvPr id="3" name="Content Placeholder 2"/>
          <p:cNvSpPr>
            <a:spLocks noGrp="1"/>
          </p:cNvSpPr>
          <p:nvPr>
            <p:ph sz="half" idx="1"/>
          </p:nvPr>
        </p:nvSpPr>
        <p:spPr>
          <a:solidFill>
            <a:schemeClr val="bg2">
              <a:lumMod val="75000"/>
            </a:schemeClr>
          </a:solidFill>
        </p:spPr>
        <p:txBody>
          <a:bodyPr>
            <a:normAutofit fontScale="70000" lnSpcReduction="20000"/>
          </a:bodyPr>
          <a:lstStyle/>
          <a:p>
            <a:pPr marL="0" indent="0">
              <a:buNone/>
            </a:pPr>
            <a:endParaRPr lang="en-CA" sz="700" b="1" dirty="0" smtClean="0"/>
          </a:p>
          <a:p>
            <a:pPr marL="0" indent="0">
              <a:buNone/>
            </a:pPr>
            <a:r>
              <a:rPr lang="en-CA" b="1" dirty="0" smtClean="0"/>
              <a:t>1 </a:t>
            </a:r>
            <a:r>
              <a:rPr lang="en-CA" b="1" dirty="0"/>
              <a:t>Thessalonians 2:13-14</a:t>
            </a:r>
          </a:p>
          <a:p>
            <a:r>
              <a:rPr lang="en-CA" dirty="0"/>
              <a:t>13  For this cause also thank we God without ceasing, because, when ye received the word of God which ye heard of us, ye received it not as the word of men, but as it is in truth, the word of God, which </a:t>
            </a:r>
            <a:r>
              <a:rPr lang="en-CA" b="1" dirty="0"/>
              <a:t>effectually </a:t>
            </a:r>
            <a:r>
              <a:rPr lang="en-CA" b="1" dirty="0" err="1"/>
              <a:t>worketh</a:t>
            </a:r>
            <a:r>
              <a:rPr lang="en-CA" b="1" dirty="0"/>
              <a:t> </a:t>
            </a:r>
            <a:r>
              <a:rPr lang="en-CA" dirty="0"/>
              <a:t>also in you that believe.</a:t>
            </a:r>
          </a:p>
          <a:p>
            <a:r>
              <a:rPr lang="en-CA" dirty="0"/>
              <a:t>14  For ye, brethren, became followers of the churches of God which in Judaea are in Christ Jesus: for ye also have suffered like things of your own countrymen, even as they have of the Jews:</a:t>
            </a:r>
          </a:p>
          <a:p>
            <a:endParaRPr lang="en-CA" dirty="0">
              <a:solidFill>
                <a:schemeClr val="bg1"/>
              </a:solidFill>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70000" lnSpcReduction="20000"/>
          </a:bodyPr>
          <a:lstStyle/>
          <a:p>
            <a:r>
              <a:rPr lang="en-CA" b="1" dirty="0" smtClean="0">
                <a:solidFill>
                  <a:srgbClr val="FF0000"/>
                </a:solidFill>
              </a:rPr>
              <a:t>Effectively </a:t>
            </a:r>
            <a:r>
              <a:rPr lang="en-CA" b="1" dirty="0" err="1" smtClean="0">
                <a:solidFill>
                  <a:srgbClr val="FF0000"/>
                </a:solidFill>
              </a:rPr>
              <a:t>worketh</a:t>
            </a:r>
            <a:r>
              <a:rPr lang="en-CA" dirty="0" smtClean="0">
                <a:solidFill>
                  <a:srgbClr val="FF0000"/>
                </a:solidFill>
              </a:rPr>
              <a:t> </a:t>
            </a:r>
            <a:r>
              <a:rPr lang="en-CA" dirty="0">
                <a:solidFill>
                  <a:srgbClr val="FF0000"/>
                </a:solidFill>
              </a:rPr>
              <a:t>G1754</a:t>
            </a:r>
          </a:p>
          <a:p>
            <a:r>
              <a:rPr lang="en-CA" i="1" dirty="0" smtClean="0">
                <a:solidFill>
                  <a:srgbClr val="FF0000"/>
                </a:solidFill>
              </a:rPr>
              <a:t>en-erg-eh</a:t>
            </a:r>
            <a:r>
              <a:rPr lang="en-CA" i="1" dirty="0">
                <a:solidFill>
                  <a:srgbClr val="FF0000"/>
                </a:solidFill>
              </a:rPr>
              <a:t>'-o</a:t>
            </a:r>
            <a:endParaRPr lang="en-CA" dirty="0">
              <a:solidFill>
                <a:srgbClr val="FF0000"/>
              </a:solidFill>
            </a:endParaRPr>
          </a:p>
          <a:p>
            <a:r>
              <a:rPr lang="en-CA" dirty="0">
                <a:solidFill>
                  <a:srgbClr val="FF0000"/>
                </a:solidFill>
              </a:rPr>
              <a:t>From G1756; to </a:t>
            </a:r>
            <a:r>
              <a:rPr lang="en-CA" i="1" dirty="0">
                <a:solidFill>
                  <a:srgbClr val="FF0000"/>
                </a:solidFill>
              </a:rPr>
              <a:t>be</a:t>
            </a:r>
            <a:r>
              <a:rPr lang="en-CA" dirty="0">
                <a:solidFill>
                  <a:srgbClr val="FF0000"/>
                </a:solidFill>
              </a:rPr>
              <a:t> </a:t>
            </a:r>
            <a:r>
              <a:rPr lang="en-CA" i="1" dirty="0">
                <a:solidFill>
                  <a:srgbClr val="FF0000"/>
                </a:solidFill>
              </a:rPr>
              <a:t>active</a:t>
            </a:r>
            <a:r>
              <a:rPr lang="en-CA" dirty="0">
                <a:solidFill>
                  <a:srgbClr val="FF0000"/>
                </a:solidFill>
              </a:rPr>
              <a:t>, </a:t>
            </a:r>
            <a:r>
              <a:rPr lang="en-CA" i="1" dirty="0">
                <a:solidFill>
                  <a:srgbClr val="FF0000"/>
                </a:solidFill>
              </a:rPr>
              <a:t>efficient:</a:t>
            </a:r>
            <a:r>
              <a:rPr lang="en-CA" dirty="0">
                <a:solidFill>
                  <a:srgbClr val="FF0000"/>
                </a:solidFill>
              </a:rPr>
              <a:t> - do, (be) effectual (fervent), be mighty in, </a:t>
            </a:r>
            <a:r>
              <a:rPr lang="en-CA" dirty="0" err="1">
                <a:solidFill>
                  <a:srgbClr val="FF0000"/>
                </a:solidFill>
              </a:rPr>
              <a:t>shew</a:t>
            </a:r>
            <a:r>
              <a:rPr lang="en-CA" dirty="0">
                <a:solidFill>
                  <a:srgbClr val="FF0000"/>
                </a:solidFill>
              </a:rPr>
              <a:t> forth self, work (effectually in</a:t>
            </a:r>
            <a:r>
              <a:rPr lang="en-CA" dirty="0" smtClean="0">
                <a:solidFill>
                  <a:srgbClr val="FF0000"/>
                </a:solidFill>
              </a:rPr>
              <a:t>).</a:t>
            </a:r>
          </a:p>
          <a:p>
            <a:endParaRPr lang="en-CA" sz="1100" dirty="0"/>
          </a:p>
          <a:p>
            <a:r>
              <a:rPr lang="en-CA" dirty="0" smtClean="0"/>
              <a:t>This is the understanding from </a:t>
            </a:r>
            <a:r>
              <a:rPr lang="en-CA" dirty="0" smtClean="0"/>
              <a:t>which </a:t>
            </a:r>
            <a:r>
              <a:rPr lang="en-CA" dirty="0" smtClean="0"/>
              <a:t>we anchor </a:t>
            </a:r>
            <a:r>
              <a:rPr lang="en-CA" dirty="0" smtClean="0"/>
              <a:t>our </a:t>
            </a:r>
            <a:r>
              <a:rPr lang="en-CA" dirty="0" smtClean="0"/>
              <a:t>life-style.</a:t>
            </a:r>
            <a:endParaRPr lang="en-CA" dirty="0"/>
          </a:p>
        </p:txBody>
      </p:sp>
      <p:sp>
        <p:nvSpPr>
          <p:cNvPr id="5" name="Down Arrow 4"/>
          <p:cNvSpPr/>
          <p:nvPr/>
        </p:nvSpPr>
        <p:spPr>
          <a:xfrm rot="16200000">
            <a:off x="4739336" y="394497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53500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1143000"/>
          </a:xfrm>
          <a:noFill/>
        </p:spPr>
        <p:txBody>
          <a:bodyPr>
            <a:noAutofit/>
          </a:bodyPr>
          <a:lstStyle/>
          <a:p>
            <a:r>
              <a:rPr lang="en-CA" sz="4000" b="1" dirty="0" smtClean="0">
                <a:solidFill>
                  <a:schemeClr val="bg1"/>
                </a:solidFill>
                <a:effectLst>
                  <a:outerShdw blurRad="38100" dist="38100" dir="2700000" algn="tl">
                    <a:srgbClr val="000000">
                      <a:alpha val="43137"/>
                    </a:srgbClr>
                  </a:outerShdw>
                </a:effectLst>
              </a:rPr>
              <a:t>“Follow Me”</a:t>
            </a:r>
            <a:br>
              <a:rPr lang="en-CA" sz="4000" b="1" dirty="0" smtClean="0">
                <a:solidFill>
                  <a:schemeClr val="bg1"/>
                </a:solidFill>
                <a:effectLst>
                  <a:outerShdw blurRad="38100" dist="38100" dir="2700000" algn="tl">
                    <a:srgbClr val="000000">
                      <a:alpha val="43137"/>
                    </a:srgbClr>
                  </a:outerShdw>
                </a:effectLst>
              </a:rPr>
            </a:b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978205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The Gospel is Passed on</a:t>
            </a:r>
            <a:endParaRPr lang="en-CA" sz="3600" b="1" dirty="0"/>
          </a:p>
        </p:txBody>
      </p:sp>
      <p:sp>
        <p:nvSpPr>
          <p:cNvPr id="3" name="Content Placeholder 2"/>
          <p:cNvSpPr>
            <a:spLocks noGrp="1"/>
          </p:cNvSpPr>
          <p:nvPr>
            <p:ph sz="half" idx="1"/>
          </p:nvPr>
        </p:nvSpPr>
        <p:spPr>
          <a:solidFill>
            <a:schemeClr val="accent6">
              <a:lumMod val="40000"/>
              <a:lumOff val="60000"/>
            </a:schemeClr>
          </a:solidFill>
        </p:spPr>
        <p:txBody>
          <a:bodyPr>
            <a:normAutofit/>
          </a:bodyPr>
          <a:lstStyle/>
          <a:p>
            <a:pPr marL="0" indent="0">
              <a:buNone/>
            </a:pPr>
            <a:endParaRPr lang="en-CA" sz="1000" b="1" dirty="0" smtClean="0"/>
          </a:p>
          <a:p>
            <a:pPr marL="0" indent="0">
              <a:buNone/>
            </a:pPr>
            <a:r>
              <a:rPr lang="en-CA" sz="2400" b="1" dirty="0" smtClean="0"/>
              <a:t>2 </a:t>
            </a:r>
            <a:r>
              <a:rPr lang="en-CA" sz="2400" b="1" dirty="0"/>
              <a:t>Timothy 2:1-2</a:t>
            </a:r>
          </a:p>
          <a:p>
            <a:r>
              <a:rPr lang="en-CA" sz="2400" dirty="0"/>
              <a:t>1  Thou therefore, my son, be strong in the grace that is in Christ Jesus.</a:t>
            </a:r>
          </a:p>
          <a:p>
            <a:r>
              <a:rPr lang="en-CA" sz="2400" dirty="0"/>
              <a:t>2  And the things that thou hast heard of me among many witnesses, the same commit thou to faithful men, </a:t>
            </a:r>
            <a:r>
              <a:rPr lang="en-CA" sz="2400" b="1" dirty="0"/>
              <a:t>who shall be able to teach others also.</a:t>
            </a:r>
          </a:p>
          <a:p>
            <a:endParaRPr lang="en-CA" sz="2400" dirty="0"/>
          </a:p>
          <a:p>
            <a:endParaRPr lang="en-CA" sz="2400" dirty="0"/>
          </a:p>
          <a:p>
            <a:endParaRPr lang="en-CA" sz="2400" dirty="0"/>
          </a:p>
        </p:txBody>
      </p:sp>
      <p:sp>
        <p:nvSpPr>
          <p:cNvPr id="4" name="Content Placeholder 3"/>
          <p:cNvSpPr>
            <a:spLocks noGrp="1"/>
          </p:cNvSpPr>
          <p:nvPr>
            <p:ph sz="half" idx="2"/>
          </p:nvPr>
        </p:nvSpPr>
        <p:spPr/>
        <p:txBody>
          <a:bodyPr>
            <a:normAutofit/>
          </a:bodyPr>
          <a:lstStyle/>
          <a:p>
            <a:endParaRPr lang="en-CA" sz="2400" dirty="0" smtClean="0"/>
          </a:p>
          <a:p>
            <a:r>
              <a:rPr lang="en-CA" sz="2400" dirty="0" smtClean="0"/>
              <a:t>The concept of a relay race is </a:t>
            </a:r>
            <a:r>
              <a:rPr lang="en-CA" sz="2400" dirty="0" smtClean="0"/>
              <a:t>a good way to see </a:t>
            </a:r>
            <a:r>
              <a:rPr lang="en-CA" sz="2400" dirty="0" smtClean="0"/>
              <a:t>the operation of </a:t>
            </a:r>
            <a:r>
              <a:rPr lang="en-CA" sz="2400" dirty="0" smtClean="0"/>
              <a:t>the growth of the ecclesia. </a:t>
            </a:r>
            <a:endParaRPr lang="en-CA" sz="2400" dirty="0" smtClean="0"/>
          </a:p>
          <a:p>
            <a:r>
              <a:rPr lang="en-CA" sz="2400" dirty="0" smtClean="0"/>
              <a:t>We train to ‘pass on’ the </a:t>
            </a:r>
            <a:r>
              <a:rPr lang="en-CA" sz="2400" dirty="0" smtClean="0"/>
              <a:t>truth of God’s word </a:t>
            </a:r>
            <a:r>
              <a:rPr lang="en-CA" sz="2400" dirty="0" smtClean="0"/>
              <a:t>to other ‘faithful’ </a:t>
            </a:r>
            <a:r>
              <a:rPr lang="en-CA" sz="2400" dirty="0" smtClean="0"/>
              <a:t>individuals.</a:t>
            </a:r>
            <a:endParaRPr lang="en-CA" sz="2400" dirty="0"/>
          </a:p>
        </p:txBody>
      </p:sp>
      <p:sp>
        <p:nvSpPr>
          <p:cNvPr id="5" name="Down Arrow 4"/>
          <p:cNvSpPr/>
          <p:nvPr/>
        </p:nvSpPr>
        <p:spPr>
          <a:xfrm rot="16200000">
            <a:off x="4730383" y="509955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04972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Keep it without spot</a:t>
            </a:r>
            <a:endParaRPr lang="en-CA" sz="3600" b="1" dirty="0"/>
          </a:p>
        </p:txBody>
      </p:sp>
      <p:sp>
        <p:nvSpPr>
          <p:cNvPr id="3" name="Content Placeholder 2"/>
          <p:cNvSpPr>
            <a:spLocks noGrp="1"/>
          </p:cNvSpPr>
          <p:nvPr>
            <p:ph sz="half" idx="1"/>
          </p:nvPr>
        </p:nvSpPr>
        <p:spPr>
          <a:solidFill>
            <a:schemeClr val="accent6">
              <a:lumMod val="60000"/>
              <a:lumOff val="40000"/>
            </a:schemeClr>
          </a:solidFill>
        </p:spPr>
        <p:txBody>
          <a:bodyPr>
            <a:normAutofit fontScale="85000" lnSpcReduction="20000"/>
          </a:bodyPr>
          <a:lstStyle/>
          <a:p>
            <a:pPr marL="0" indent="0">
              <a:buNone/>
            </a:pPr>
            <a:endParaRPr lang="en-CA" sz="1200" b="1" dirty="0" smtClean="0"/>
          </a:p>
          <a:p>
            <a:pPr marL="0" indent="0">
              <a:buNone/>
            </a:pPr>
            <a:r>
              <a:rPr lang="en-CA" b="1" dirty="0" smtClean="0"/>
              <a:t>1 </a:t>
            </a:r>
            <a:r>
              <a:rPr lang="en-CA" b="1" dirty="0"/>
              <a:t>Timothy 6:13-14</a:t>
            </a:r>
          </a:p>
          <a:p>
            <a:r>
              <a:rPr lang="en-CA" dirty="0"/>
              <a:t>13  I give thee charge in the sight of God, who </a:t>
            </a:r>
            <a:r>
              <a:rPr lang="en-CA" dirty="0" err="1"/>
              <a:t>quickeneth</a:t>
            </a:r>
            <a:r>
              <a:rPr lang="en-CA" dirty="0"/>
              <a:t> all things, and before Christ Jesus, who before Pontius Pilate witnessed a good confession;</a:t>
            </a:r>
          </a:p>
          <a:p>
            <a:r>
              <a:rPr lang="en-CA" dirty="0"/>
              <a:t>14  That thou keep this commandment </a:t>
            </a:r>
            <a:r>
              <a:rPr lang="en-CA" b="1" dirty="0"/>
              <a:t>without spot, </a:t>
            </a:r>
            <a:r>
              <a:rPr lang="en-CA" b="1" dirty="0" err="1"/>
              <a:t>unrebukeable</a:t>
            </a:r>
            <a:r>
              <a:rPr lang="en-CA" dirty="0"/>
              <a:t>, until the appearing of our Lord Jesus Christ:</a:t>
            </a:r>
          </a:p>
          <a:p>
            <a:endParaRPr lang="en-CA" dirty="0"/>
          </a:p>
          <a:p>
            <a:endParaRPr lang="en-CA" dirty="0"/>
          </a:p>
          <a:p>
            <a:endParaRPr lang="en-CA" dirty="0"/>
          </a:p>
        </p:txBody>
      </p:sp>
      <p:sp>
        <p:nvSpPr>
          <p:cNvPr id="4" name="Content Placeholder 3"/>
          <p:cNvSpPr>
            <a:spLocks noGrp="1"/>
          </p:cNvSpPr>
          <p:nvPr>
            <p:ph sz="half" idx="2"/>
          </p:nvPr>
        </p:nvSpPr>
        <p:spPr/>
        <p:txBody>
          <a:bodyPr>
            <a:normAutofit fontScale="85000" lnSpcReduction="20000"/>
          </a:bodyPr>
          <a:lstStyle/>
          <a:p>
            <a:endParaRPr lang="en-CA" dirty="0" smtClean="0"/>
          </a:p>
          <a:p>
            <a:r>
              <a:rPr lang="en-CA" dirty="0" smtClean="0"/>
              <a:t>In order to pass </a:t>
            </a:r>
            <a:r>
              <a:rPr lang="en-CA" dirty="0" smtClean="0"/>
              <a:t>on to others </a:t>
            </a:r>
            <a:r>
              <a:rPr lang="en-CA" dirty="0" smtClean="0"/>
              <a:t>the </a:t>
            </a:r>
            <a:r>
              <a:rPr lang="en-CA" dirty="0" smtClean="0"/>
              <a:t>Gospel that saves, </a:t>
            </a:r>
            <a:r>
              <a:rPr lang="en-CA" dirty="0" smtClean="0"/>
              <a:t>we </a:t>
            </a:r>
            <a:r>
              <a:rPr lang="en-CA" dirty="0" smtClean="0"/>
              <a:t>must be very careful not to </a:t>
            </a:r>
            <a:r>
              <a:rPr lang="en-CA" dirty="0" smtClean="0"/>
              <a:t>allow any corruption into </a:t>
            </a:r>
            <a:r>
              <a:rPr lang="en-CA" dirty="0" smtClean="0"/>
              <a:t>the process.</a:t>
            </a:r>
            <a:endParaRPr lang="en-CA" dirty="0"/>
          </a:p>
        </p:txBody>
      </p:sp>
      <p:sp>
        <p:nvSpPr>
          <p:cNvPr id="5" name="Down Arrow 4"/>
          <p:cNvSpPr/>
          <p:nvPr/>
        </p:nvSpPr>
        <p:spPr>
          <a:xfrm rot="16200000">
            <a:off x="4739336" y="380340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32741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sz="half" idx="1"/>
          </p:nvPr>
        </p:nvSpPr>
        <p:spPr/>
        <p:txBody>
          <a:bodyPr/>
          <a:lstStyle/>
          <a:p>
            <a:endParaRPr lang="en-CA"/>
          </a:p>
        </p:txBody>
      </p:sp>
      <p:sp>
        <p:nvSpPr>
          <p:cNvPr id="4" name="Content Placeholder 3"/>
          <p:cNvSpPr>
            <a:spLocks noGrp="1"/>
          </p:cNvSpPr>
          <p:nvPr>
            <p:ph sz="half" idx="2"/>
          </p:nvPr>
        </p:nvSpPr>
        <p:spPr/>
        <p:txBody>
          <a:bodyPr/>
          <a:lstStyle/>
          <a:p>
            <a:endParaRPr lang="en-CA"/>
          </a:p>
        </p:txBody>
      </p:sp>
    </p:spTree>
    <p:extLst>
      <p:ext uri="{BB962C8B-B14F-4D97-AF65-F5344CB8AC3E}">
        <p14:creationId xmlns:p14="http://schemas.microsoft.com/office/powerpoint/2010/main" val="29644673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Even as I also am of Christ</a:t>
            </a:r>
            <a:endParaRPr lang="en-CA" sz="3600" b="1" dirty="0"/>
          </a:p>
        </p:txBody>
      </p:sp>
      <p:sp>
        <p:nvSpPr>
          <p:cNvPr id="3" name="Content Placeholder 2"/>
          <p:cNvSpPr>
            <a:spLocks noGrp="1"/>
          </p:cNvSpPr>
          <p:nvPr>
            <p:ph sz="half" idx="1"/>
          </p:nvPr>
        </p:nvSpPr>
        <p:spPr>
          <a:xfrm>
            <a:off x="457200" y="1600201"/>
            <a:ext cx="4038600" cy="4205064"/>
          </a:xfrm>
          <a:solidFill>
            <a:schemeClr val="bg2">
              <a:lumMod val="75000"/>
            </a:schemeClr>
          </a:solidFill>
        </p:spPr>
        <p:txBody>
          <a:bodyPr>
            <a:normAutofit/>
          </a:bodyPr>
          <a:lstStyle/>
          <a:p>
            <a:pPr marL="0" indent="0">
              <a:buNone/>
            </a:pPr>
            <a:endParaRPr lang="en-CA" sz="500" b="1" dirty="0" smtClean="0"/>
          </a:p>
          <a:p>
            <a:pPr marL="0" indent="0">
              <a:buNone/>
            </a:pPr>
            <a:r>
              <a:rPr lang="en-CA" sz="2400" b="1" dirty="0" smtClean="0"/>
              <a:t>1 </a:t>
            </a:r>
            <a:r>
              <a:rPr lang="en-CA" sz="2400" b="1" dirty="0"/>
              <a:t>Corinthians 11:1-2</a:t>
            </a:r>
          </a:p>
          <a:p>
            <a:r>
              <a:rPr lang="en-CA" sz="2400" dirty="0"/>
              <a:t>1  Be ye </a:t>
            </a:r>
            <a:r>
              <a:rPr lang="en-CA" sz="2400" b="1" dirty="0"/>
              <a:t>followers</a:t>
            </a:r>
            <a:r>
              <a:rPr lang="en-CA" sz="2400" dirty="0"/>
              <a:t> of me, </a:t>
            </a:r>
            <a:r>
              <a:rPr lang="en-CA" sz="2400" b="1" dirty="0"/>
              <a:t>even as I also am of Christ.</a:t>
            </a:r>
          </a:p>
          <a:p>
            <a:r>
              <a:rPr lang="en-CA" sz="2400" dirty="0"/>
              <a:t>2  Now I praise you, brethren, that ye remember me in all things, and keep the ordinances, as I delivered them to you.</a:t>
            </a:r>
          </a:p>
          <a:p>
            <a:endParaRPr lang="en-CA" sz="2400" dirty="0"/>
          </a:p>
        </p:txBody>
      </p:sp>
      <p:sp>
        <p:nvSpPr>
          <p:cNvPr id="4" name="Content Placeholder 3"/>
          <p:cNvSpPr>
            <a:spLocks noGrp="1"/>
          </p:cNvSpPr>
          <p:nvPr>
            <p:ph sz="half" idx="2"/>
          </p:nvPr>
        </p:nvSpPr>
        <p:spPr/>
        <p:txBody>
          <a:bodyPr>
            <a:normAutofit/>
          </a:bodyPr>
          <a:lstStyle/>
          <a:p>
            <a:endParaRPr lang="en-CA" sz="2000" b="1" dirty="0" smtClean="0">
              <a:solidFill>
                <a:srgbClr val="FF0000"/>
              </a:solidFill>
            </a:endParaRPr>
          </a:p>
          <a:p>
            <a:r>
              <a:rPr lang="en-CA" sz="2000" b="1" dirty="0" smtClean="0">
                <a:solidFill>
                  <a:srgbClr val="FF0000"/>
                </a:solidFill>
              </a:rPr>
              <a:t>Follower</a:t>
            </a:r>
            <a:r>
              <a:rPr lang="en-CA" sz="2000" dirty="0" smtClean="0">
                <a:solidFill>
                  <a:srgbClr val="FF0000"/>
                </a:solidFill>
              </a:rPr>
              <a:t> G3402</a:t>
            </a:r>
            <a:endParaRPr lang="en-CA" sz="2000" dirty="0">
              <a:solidFill>
                <a:srgbClr val="FF0000"/>
              </a:solidFill>
            </a:endParaRPr>
          </a:p>
          <a:p>
            <a:r>
              <a:rPr lang="en-CA" sz="2000" i="1" dirty="0" err="1" smtClean="0">
                <a:solidFill>
                  <a:srgbClr val="FF0000"/>
                </a:solidFill>
              </a:rPr>
              <a:t>mim</a:t>
            </a:r>
            <a:r>
              <a:rPr lang="en-CA" sz="2000" i="1" dirty="0" smtClean="0">
                <a:solidFill>
                  <a:srgbClr val="FF0000"/>
                </a:solidFill>
              </a:rPr>
              <a:t>-ay-</a:t>
            </a:r>
            <a:r>
              <a:rPr lang="en-CA" sz="2000" i="1" dirty="0" err="1" smtClean="0">
                <a:solidFill>
                  <a:srgbClr val="FF0000"/>
                </a:solidFill>
              </a:rPr>
              <a:t>tace</a:t>
            </a:r>
            <a:r>
              <a:rPr lang="en-CA" sz="2000" i="1" dirty="0">
                <a:solidFill>
                  <a:srgbClr val="FF0000"/>
                </a:solidFill>
              </a:rPr>
              <a:t>'</a:t>
            </a:r>
            <a:endParaRPr lang="en-CA" sz="2000" dirty="0">
              <a:solidFill>
                <a:srgbClr val="FF0000"/>
              </a:solidFill>
            </a:endParaRPr>
          </a:p>
          <a:p>
            <a:r>
              <a:rPr lang="en-CA" sz="2000" dirty="0">
                <a:solidFill>
                  <a:srgbClr val="FF0000"/>
                </a:solidFill>
              </a:rPr>
              <a:t>From G3401; an </a:t>
            </a:r>
            <a:r>
              <a:rPr lang="en-CA" sz="2000" i="1" dirty="0">
                <a:solidFill>
                  <a:srgbClr val="FF0000"/>
                </a:solidFill>
              </a:rPr>
              <a:t>imitator:</a:t>
            </a:r>
            <a:r>
              <a:rPr lang="en-CA" sz="2000" dirty="0">
                <a:solidFill>
                  <a:srgbClr val="FF0000"/>
                </a:solidFill>
              </a:rPr>
              <a:t> - follower</a:t>
            </a:r>
            <a:r>
              <a:rPr lang="en-CA" sz="2000" dirty="0" smtClean="0">
                <a:solidFill>
                  <a:srgbClr val="FF0000"/>
                </a:solidFill>
              </a:rPr>
              <a:t>.</a:t>
            </a:r>
          </a:p>
          <a:p>
            <a:endParaRPr lang="en-CA" sz="500" dirty="0"/>
          </a:p>
          <a:p>
            <a:r>
              <a:rPr lang="en-CA" sz="2000" dirty="0" smtClean="0"/>
              <a:t>We should pay careful attention to the difference between innovating and imitating.</a:t>
            </a:r>
          </a:p>
          <a:p>
            <a:endParaRPr lang="en-CA" sz="500" dirty="0"/>
          </a:p>
          <a:p>
            <a:r>
              <a:rPr lang="en-CA" sz="2000" dirty="0" smtClean="0"/>
              <a:t>We belong to a line of imitators.</a:t>
            </a:r>
            <a:endParaRPr lang="en-CA" sz="2000" dirty="0"/>
          </a:p>
        </p:txBody>
      </p:sp>
      <p:sp>
        <p:nvSpPr>
          <p:cNvPr id="5" name="Down Arrow 4"/>
          <p:cNvSpPr/>
          <p:nvPr/>
        </p:nvSpPr>
        <p:spPr>
          <a:xfrm rot="16200000">
            <a:off x="4739336" y="545959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75861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Be ye followers of me</a:t>
            </a:r>
            <a:endParaRPr lang="en-CA" sz="3600" b="1" dirty="0"/>
          </a:p>
        </p:txBody>
      </p:sp>
      <p:sp>
        <p:nvSpPr>
          <p:cNvPr id="3" name="Content Placeholder 2"/>
          <p:cNvSpPr>
            <a:spLocks noGrp="1"/>
          </p:cNvSpPr>
          <p:nvPr>
            <p:ph sz="half" idx="1"/>
          </p:nvPr>
        </p:nvSpPr>
        <p:spPr>
          <a:solidFill>
            <a:schemeClr val="bg2">
              <a:lumMod val="75000"/>
            </a:schemeClr>
          </a:solidFill>
        </p:spPr>
        <p:txBody>
          <a:bodyPr>
            <a:normAutofit fontScale="92500" lnSpcReduction="10000"/>
          </a:bodyPr>
          <a:lstStyle/>
          <a:p>
            <a:pPr marL="0" indent="0">
              <a:buNone/>
            </a:pPr>
            <a:endParaRPr lang="en-CA" sz="1100" b="1" dirty="0" smtClean="0"/>
          </a:p>
          <a:p>
            <a:pPr marL="0" indent="0">
              <a:buNone/>
            </a:pPr>
            <a:r>
              <a:rPr lang="en-CA" b="1" dirty="0" smtClean="0"/>
              <a:t>1 </a:t>
            </a:r>
            <a:r>
              <a:rPr lang="en-CA" b="1" dirty="0"/>
              <a:t>Corinthians 4:15-16</a:t>
            </a:r>
          </a:p>
          <a:p>
            <a:r>
              <a:rPr lang="en-CA" dirty="0"/>
              <a:t>15  For though ye have ten thousand instructors in Christ, yet have ye not many fathers: for in Christ Jesus I have begotten you through the gospel.</a:t>
            </a:r>
          </a:p>
          <a:p>
            <a:r>
              <a:rPr lang="en-CA" dirty="0"/>
              <a:t>16  Wherefore I beseech you, be ye </a:t>
            </a:r>
            <a:r>
              <a:rPr lang="en-CA" b="1" dirty="0"/>
              <a:t>followers</a:t>
            </a:r>
            <a:r>
              <a:rPr lang="en-CA" dirty="0"/>
              <a:t> of me.</a:t>
            </a:r>
          </a:p>
          <a:p>
            <a:endParaRPr lang="en-CA" dirty="0"/>
          </a:p>
          <a:p>
            <a:endParaRPr lang="en-CA" dirty="0"/>
          </a:p>
        </p:txBody>
      </p:sp>
      <p:sp>
        <p:nvSpPr>
          <p:cNvPr id="4" name="Content Placeholder 3"/>
          <p:cNvSpPr>
            <a:spLocks noGrp="1"/>
          </p:cNvSpPr>
          <p:nvPr>
            <p:ph sz="half" idx="2"/>
          </p:nvPr>
        </p:nvSpPr>
        <p:spPr/>
        <p:txBody>
          <a:bodyPr>
            <a:normAutofit fontScale="92500" lnSpcReduction="10000"/>
          </a:bodyPr>
          <a:lstStyle/>
          <a:p>
            <a:r>
              <a:rPr lang="en-CA" dirty="0" smtClean="0">
                <a:solidFill>
                  <a:srgbClr val="FF0000"/>
                </a:solidFill>
              </a:rPr>
              <a:t>Follower G3402</a:t>
            </a:r>
            <a:endParaRPr lang="en-CA" dirty="0">
              <a:solidFill>
                <a:srgbClr val="FF0000"/>
              </a:solidFill>
            </a:endParaRPr>
          </a:p>
          <a:p>
            <a:r>
              <a:rPr lang="en-CA" i="1" dirty="0" err="1" smtClean="0">
                <a:solidFill>
                  <a:srgbClr val="FF0000"/>
                </a:solidFill>
              </a:rPr>
              <a:t>mim</a:t>
            </a:r>
            <a:r>
              <a:rPr lang="en-CA" i="1" dirty="0" smtClean="0">
                <a:solidFill>
                  <a:srgbClr val="FF0000"/>
                </a:solidFill>
              </a:rPr>
              <a:t>-ay-</a:t>
            </a:r>
            <a:r>
              <a:rPr lang="en-CA" i="1" dirty="0" err="1" smtClean="0">
                <a:solidFill>
                  <a:srgbClr val="FF0000"/>
                </a:solidFill>
              </a:rPr>
              <a:t>tace</a:t>
            </a:r>
            <a:r>
              <a:rPr lang="en-CA" i="1" dirty="0">
                <a:solidFill>
                  <a:srgbClr val="FF0000"/>
                </a:solidFill>
              </a:rPr>
              <a:t>'</a:t>
            </a:r>
            <a:endParaRPr lang="en-CA" dirty="0">
              <a:solidFill>
                <a:srgbClr val="FF0000"/>
              </a:solidFill>
            </a:endParaRPr>
          </a:p>
          <a:p>
            <a:r>
              <a:rPr lang="en-CA" dirty="0">
                <a:solidFill>
                  <a:srgbClr val="FF0000"/>
                </a:solidFill>
              </a:rPr>
              <a:t>From G3401; an </a:t>
            </a:r>
            <a:r>
              <a:rPr lang="en-CA" i="1" dirty="0">
                <a:solidFill>
                  <a:srgbClr val="FF0000"/>
                </a:solidFill>
              </a:rPr>
              <a:t>imitator:</a:t>
            </a:r>
            <a:r>
              <a:rPr lang="en-CA" dirty="0">
                <a:solidFill>
                  <a:srgbClr val="FF0000"/>
                </a:solidFill>
              </a:rPr>
              <a:t> - follower</a:t>
            </a:r>
            <a:r>
              <a:rPr lang="en-CA" dirty="0" smtClean="0">
                <a:solidFill>
                  <a:srgbClr val="FF0000"/>
                </a:solidFill>
              </a:rPr>
              <a:t>.</a:t>
            </a:r>
          </a:p>
          <a:p>
            <a:endParaRPr lang="en-CA" sz="1000" dirty="0"/>
          </a:p>
          <a:p>
            <a:r>
              <a:rPr lang="en-CA" dirty="0" smtClean="0"/>
              <a:t>Note the special emphasis on ‘fathers.’</a:t>
            </a:r>
          </a:p>
          <a:p>
            <a:endParaRPr lang="en-CA" sz="1000" dirty="0"/>
          </a:p>
          <a:p>
            <a:r>
              <a:rPr lang="en-CA" dirty="0" smtClean="0"/>
              <a:t>The </a:t>
            </a:r>
            <a:r>
              <a:rPr lang="en-CA" dirty="0" smtClean="0"/>
              <a:t>Apostle’s later life was a ‘</a:t>
            </a:r>
            <a:r>
              <a:rPr lang="en-CA" dirty="0" smtClean="0"/>
              <a:t>role </a:t>
            </a:r>
            <a:r>
              <a:rPr lang="en-CA" dirty="0" smtClean="0"/>
              <a:t>model’ for us all.</a:t>
            </a:r>
            <a:endParaRPr lang="en-CA" dirty="0"/>
          </a:p>
        </p:txBody>
      </p:sp>
      <p:sp>
        <p:nvSpPr>
          <p:cNvPr id="5" name="Down Arrow 4"/>
          <p:cNvSpPr/>
          <p:nvPr/>
        </p:nvSpPr>
        <p:spPr>
          <a:xfrm rot="16200000">
            <a:off x="4739336" y="545959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410484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Follower – Of God / Of His Christ</a:t>
            </a:r>
            <a:endParaRPr lang="en-CA" sz="3600" b="1" dirty="0"/>
          </a:p>
        </p:txBody>
      </p:sp>
      <p:sp>
        <p:nvSpPr>
          <p:cNvPr id="3" name="Content Placeholder 2"/>
          <p:cNvSpPr>
            <a:spLocks noGrp="1"/>
          </p:cNvSpPr>
          <p:nvPr>
            <p:ph sz="half" idx="1"/>
          </p:nvPr>
        </p:nvSpPr>
        <p:spPr>
          <a:xfrm>
            <a:off x="457200" y="1600201"/>
            <a:ext cx="4038600" cy="4277072"/>
          </a:xfrm>
          <a:solidFill>
            <a:schemeClr val="bg2">
              <a:lumMod val="75000"/>
            </a:schemeClr>
          </a:solidFill>
        </p:spPr>
        <p:txBody>
          <a:bodyPr>
            <a:normAutofit lnSpcReduction="10000"/>
          </a:bodyPr>
          <a:lstStyle/>
          <a:p>
            <a:pPr marL="0" indent="0">
              <a:buNone/>
            </a:pPr>
            <a:endParaRPr lang="en-CA" sz="600" b="1" dirty="0" smtClean="0"/>
          </a:p>
          <a:p>
            <a:pPr marL="0" indent="0">
              <a:buNone/>
            </a:pPr>
            <a:r>
              <a:rPr lang="en-CA" sz="2400" b="1" dirty="0" smtClean="0"/>
              <a:t>Ephesians </a:t>
            </a:r>
            <a:r>
              <a:rPr lang="en-CA" sz="2400" b="1" dirty="0"/>
              <a:t>5:1-2</a:t>
            </a:r>
          </a:p>
          <a:p>
            <a:r>
              <a:rPr lang="en-CA" sz="2400" dirty="0"/>
              <a:t>1  Be ye therefore </a:t>
            </a:r>
            <a:r>
              <a:rPr lang="en-CA" sz="2400" b="1" dirty="0"/>
              <a:t>followers</a:t>
            </a:r>
            <a:r>
              <a:rPr lang="en-CA" sz="2400" dirty="0"/>
              <a:t> of God, as dear children;</a:t>
            </a:r>
          </a:p>
          <a:p>
            <a:r>
              <a:rPr lang="en-CA" sz="2400" dirty="0"/>
              <a:t>2  And walk in love, as Christ also hath loved us, and hath given himself for us an offering and a sacrifice to God for a </a:t>
            </a:r>
            <a:r>
              <a:rPr lang="en-CA" sz="2400" dirty="0" err="1"/>
              <a:t>sweetsmelling</a:t>
            </a:r>
            <a:r>
              <a:rPr lang="en-CA" sz="2400" dirty="0"/>
              <a:t> savour.</a:t>
            </a:r>
          </a:p>
          <a:p>
            <a:endParaRPr lang="en-CA" sz="2400" dirty="0"/>
          </a:p>
        </p:txBody>
      </p:sp>
      <p:sp>
        <p:nvSpPr>
          <p:cNvPr id="4" name="Content Placeholder 3"/>
          <p:cNvSpPr>
            <a:spLocks noGrp="1"/>
          </p:cNvSpPr>
          <p:nvPr>
            <p:ph sz="half" idx="2"/>
          </p:nvPr>
        </p:nvSpPr>
        <p:spPr>
          <a:xfrm>
            <a:off x="4648200" y="1600201"/>
            <a:ext cx="4038600" cy="3845024"/>
          </a:xfrm>
        </p:spPr>
        <p:txBody>
          <a:bodyPr>
            <a:normAutofit lnSpcReduction="10000"/>
          </a:bodyPr>
          <a:lstStyle/>
          <a:p>
            <a:endParaRPr lang="en-CA" sz="2400" b="1" dirty="0" smtClean="0">
              <a:solidFill>
                <a:srgbClr val="FF0000"/>
              </a:solidFill>
            </a:endParaRPr>
          </a:p>
          <a:p>
            <a:r>
              <a:rPr lang="en-CA" sz="2400" b="1" dirty="0" smtClean="0">
                <a:solidFill>
                  <a:srgbClr val="FF0000"/>
                </a:solidFill>
              </a:rPr>
              <a:t>Follower</a:t>
            </a:r>
            <a:r>
              <a:rPr lang="en-CA" sz="2400" dirty="0" smtClean="0">
                <a:solidFill>
                  <a:srgbClr val="FF0000"/>
                </a:solidFill>
              </a:rPr>
              <a:t> G3402</a:t>
            </a:r>
            <a:endParaRPr lang="en-CA" sz="2400" dirty="0">
              <a:solidFill>
                <a:srgbClr val="FF0000"/>
              </a:solidFill>
            </a:endParaRPr>
          </a:p>
          <a:p>
            <a:r>
              <a:rPr lang="en-CA" sz="2400" i="1" dirty="0" err="1" smtClean="0">
                <a:solidFill>
                  <a:srgbClr val="FF0000"/>
                </a:solidFill>
              </a:rPr>
              <a:t>mim</a:t>
            </a:r>
            <a:r>
              <a:rPr lang="en-CA" sz="2400" i="1" dirty="0" smtClean="0">
                <a:solidFill>
                  <a:srgbClr val="FF0000"/>
                </a:solidFill>
              </a:rPr>
              <a:t>-ay-</a:t>
            </a:r>
            <a:r>
              <a:rPr lang="en-CA" sz="2400" i="1" dirty="0" err="1" smtClean="0">
                <a:solidFill>
                  <a:srgbClr val="FF0000"/>
                </a:solidFill>
              </a:rPr>
              <a:t>tace</a:t>
            </a:r>
            <a:r>
              <a:rPr lang="en-CA" sz="2400" i="1" dirty="0">
                <a:solidFill>
                  <a:srgbClr val="FF0000"/>
                </a:solidFill>
              </a:rPr>
              <a:t>'</a:t>
            </a:r>
            <a:endParaRPr lang="en-CA" sz="2400" dirty="0">
              <a:solidFill>
                <a:srgbClr val="FF0000"/>
              </a:solidFill>
            </a:endParaRPr>
          </a:p>
          <a:p>
            <a:r>
              <a:rPr lang="en-CA" sz="2400" dirty="0">
                <a:solidFill>
                  <a:srgbClr val="FF0000"/>
                </a:solidFill>
              </a:rPr>
              <a:t>From G3401; an </a:t>
            </a:r>
            <a:r>
              <a:rPr lang="en-CA" sz="2400" i="1" dirty="0">
                <a:solidFill>
                  <a:srgbClr val="FF0000"/>
                </a:solidFill>
              </a:rPr>
              <a:t>imitator:</a:t>
            </a:r>
            <a:r>
              <a:rPr lang="en-CA" sz="2400" dirty="0">
                <a:solidFill>
                  <a:srgbClr val="FF0000"/>
                </a:solidFill>
              </a:rPr>
              <a:t> - follower</a:t>
            </a:r>
            <a:r>
              <a:rPr lang="en-CA" sz="2400" dirty="0" smtClean="0">
                <a:solidFill>
                  <a:srgbClr val="FF0000"/>
                </a:solidFill>
              </a:rPr>
              <a:t>.</a:t>
            </a:r>
          </a:p>
          <a:p>
            <a:endParaRPr lang="en-CA" sz="1000" dirty="0"/>
          </a:p>
          <a:p>
            <a:r>
              <a:rPr lang="en-CA" sz="2400" dirty="0" smtClean="0"/>
              <a:t>The Apostle is careful </a:t>
            </a:r>
            <a:r>
              <a:rPr lang="en-CA" sz="2400" dirty="0" smtClean="0"/>
              <a:t>to establish that the idea of ‘following’ starts with our </a:t>
            </a:r>
            <a:r>
              <a:rPr lang="en-CA" sz="2400" dirty="0" smtClean="0"/>
              <a:t>God. </a:t>
            </a:r>
            <a:endParaRPr lang="en-CA" sz="2400" dirty="0" smtClean="0"/>
          </a:p>
          <a:p>
            <a:endParaRPr lang="en-CA" sz="2400" dirty="0"/>
          </a:p>
          <a:p>
            <a:endParaRPr lang="en-CA" sz="2400" dirty="0"/>
          </a:p>
        </p:txBody>
      </p:sp>
      <p:sp>
        <p:nvSpPr>
          <p:cNvPr id="5" name="Down Arrow 4"/>
          <p:cNvSpPr/>
          <p:nvPr/>
        </p:nvSpPr>
        <p:spPr>
          <a:xfrm rot="16200000">
            <a:off x="4739336" y="509710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13285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Role Models to Others</a:t>
            </a:r>
            <a:endParaRPr lang="en-CA" sz="3600" b="1" dirty="0"/>
          </a:p>
        </p:txBody>
      </p:sp>
      <p:sp>
        <p:nvSpPr>
          <p:cNvPr id="3" name="Content Placeholder 2"/>
          <p:cNvSpPr>
            <a:spLocks noGrp="1"/>
          </p:cNvSpPr>
          <p:nvPr>
            <p:ph sz="half" idx="1"/>
          </p:nvPr>
        </p:nvSpPr>
        <p:spPr>
          <a:xfrm>
            <a:off x="395536" y="1816224"/>
            <a:ext cx="4038600" cy="3268960"/>
          </a:xfrm>
          <a:solidFill>
            <a:schemeClr val="bg2">
              <a:lumMod val="75000"/>
            </a:schemeClr>
          </a:solidFill>
        </p:spPr>
        <p:txBody>
          <a:bodyPr>
            <a:normAutofit fontScale="77500" lnSpcReduction="20000"/>
          </a:bodyPr>
          <a:lstStyle/>
          <a:p>
            <a:pPr marL="0" indent="0">
              <a:buNone/>
            </a:pPr>
            <a:endParaRPr lang="en-CA" sz="1000" b="1" dirty="0" smtClean="0"/>
          </a:p>
          <a:p>
            <a:pPr marL="0" indent="0">
              <a:buNone/>
            </a:pPr>
            <a:r>
              <a:rPr lang="en-CA" b="1" dirty="0" smtClean="0"/>
              <a:t>1 </a:t>
            </a:r>
            <a:r>
              <a:rPr lang="en-CA" b="1" dirty="0"/>
              <a:t>Thessalonians 1:6-7</a:t>
            </a:r>
          </a:p>
          <a:p>
            <a:r>
              <a:rPr lang="en-CA" dirty="0"/>
              <a:t>6  And ye became </a:t>
            </a:r>
            <a:r>
              <a:rPr lang="en-CA" b="1" dirty="0"/>
              <a:t>followers</a:t>
            </a:r>
            <a:r>
              <a:rPr lang="en-CA" dirty="0"/>
              <a:t> of us, </a:t>
            </a:r>
            <a:r>
              <a:rPr lang="en-CA" b="1" dirty="0"/>
              <a:t>and of </a:t>
            </a:r>
            <a:r>
              <a:rPr lang="en-CA" dirty="0"/>
              <a:t>the Lord, having received the word in much affliction, with joy of the Holy Ghost:</a:t>
            </a:r>
          </a:p>
          <a:p>
            <a:r>
              <a:rPr lang="en-CA" dirty="0"/>
              <a:t>7  So that ye were </a:t>
            </a:r>
            <a:r>
              <a:rPr lang="en-CA" b="1" dirty="0"/>
              <a:t>ensamples to all </a:t>
            </a:r>
            <a:r>
              <a:rPr lang="en-CA" dirty="0"/>
              <a:t>that believe in Macedonia and Achaia</a:t>
            </a:r>
            <a:r>
              <a:rPr lang="en-CA" dirty="0" smtClean="0"/>
              <a:t>.</a:t>
            </a:r>
            <a:endParaRPr lang="en-CA" dirty="0"/>
          </a:p>
        </p:txBody>
      </p:sp>
      <p:sp>
        <p:nvSpPr>
          <p:cNvPr id="4" name="Content Placeholder 3"/>
          <p:cNvSpPr>
            <a:spLocks noGrp="1"/>
          </p:cNvSpPr>
          <p:nvPr>
            <p:ph sz="half" idx="2"/>
          </p:nvPr>
        </p:nvSpPr>
        <p:spPr>
          <a:xfrm>
            <a:off x="4648200" y="1600200"/>
            <a:ext cx="4038600" cy="4709120"/>
          </a:xfrm>
        </p:spPr>
        <p:txBody>
          <a:bodyPr>
            <a:normAutofit fontScale="77500" lnSpcReduction="20000"/>
          </a:bodyPr>
          <a:lstStyle/>
          <a:p>
            <a:r>
              <a:rPr lang="en-CA" b="1" dirty="0" smtClean="0">
                <a:solidFill>
                  <a:srgbClr val="FF0000"/>
                </a:solidFill>
              </a:rPr>
              <a:t>Ensamples</a:t>
            </a:r>
            <a:r>
              <a:rPr lang="en-CA" dirty="0" smtClean="0">
                <a:solidFill>
                  <a:srgbClr val="FF0000"/>
                </a:solidFill>
              </a:rPr>
              <a:t>  G5179 </a:t>
            </a:r>
            <a:r>
              <a:rPr lang="en-CA" i="1" dirty="0" smtClean="0">
                <a:solidFill>
                  <a:srgbClr val="FF0000"/>
                </a:solidFill>
              </a:rPr>
              <a:t>too</a:t>
            </a:r>
            <a:r>
              <a:rPr lang="en-CA" i="1" dirty="0">
                <a:solidFill>
                  <a:srgbClr val="FF0000"/>
                </a:solidFill>
              </a:rPr>
              <a:t>'-</a:t>
            </a:r>
            <a:r>
              <a:rPr lang="en-CA" i="1" dirty="0" err="1">
                <a:solidFill>
                  <a:srgbClr val="FF0000"/>
                </a:solidFill>
              </a:rPr>
              <a:t>pos</a:t>
            </a:r>
            <a:endParaRPr lang="en-CA" dirty="0">
              <a:solidFill>
                <a:srgbClr val="FF0000"/>
              </a:solidFill>
            </a:endParaRPr>
          </a:p>
          <a:p>
            <a:r>
              <a:rPr lang="en-CA" dirty="0">
                <a:solidFill>
                  <a:srgbClr val="FF0000"/>
                </a:solidFill>
              </a:rPr>
              <a:t>From G5180; a </a:t>
            </a:r>
            <a:r>
              <a:rPr lang="en-CA" i="1" dirty="0">
                <a:solidFill>
                  <a:srgbClr val="FF0000"/>
                </a:solidFill>
              </a:rPr>
              <a:t>die</a:t>
            </a:r>
            <a:r>
              <a:rPr lang="en-CA" dirty="0">
                <a:solidFill>
                  <a:srgbClr val="FF0000"/>
                </a:solidFill>
              </a:rPr>
              <a:t> (as </a:t>
            </a:r>
            <a:r>
              <a:rPr lang="en-CA" i="1" dirty="0">
                <a:solidFill>
                  <a:srgbClr val="FF0000"/>
                </a:solidFill>
              </a:rPr>
              <a:t>struck</a:t>
            </a:r>
            <a:r>
              <a:rPr lang="en-CA" dirty="0">
                <a:solidFill>
                  <a:srgbClr val="FF0000"/>
                </a:solidFill>
              </a:rPr>
              <a:t>), that is, (by implication) a </a:t>
            </a:r>
            <a:r>
              <a:rPr lang="en-CA" i="1" dirty="0">
                <a:solidFill>
                  <a:srgbClr val="FF0000"/>
                </a:solidFill>
              </a:rPr>
              <a:t>stamp</a:t>
            </a:r>
            <a:r>
              <a:rPr lang="en-CA" dirty="0">
                <a:solidFill>
                  <a:srgbClr val="FF0000"/>
                </a:solidFill>
              </a:rPr>
              <a:t> or </a:t>
            </a:r>
            <a:r>
              <a:rPr lang="en-CA" i="1" dirty="0">
                <a:solidFill>
                  <a:srgbClr val="FF0000"/>
                </a:solidFill>
              </a:rPr>
              <a:t>scar</a:t>
            </a:r>
            <a:r>
              <a:rPr lang="en-CA" dirty="0">
                <a:solidFill>
                  <a:srgbClr val="FF0000"/>
                </a:solidFill>
              </a:rPr>
              <a:t>; by analogy a </a:t>
            </a:r>
            <a:r>
              <a:rPr lang="en-CA" i="1" dirty="0">
                <a:solidFill>
                  <a:srgbClr val="FF0000"/>
                </a:solidFill>
              </a:rPr>
              <a:t>shape</a:t>
            </a:r>
            <a:r>
              <a:rPr lang="en-CA" dirty="0">
                <a:solidFill>
                  <a:srgbClr val="FF0000"/>
                </a:solidFill>
              </a:rPr>
              <a:t>, that is, a </a:t>
            </a:r>
            <a:r>
              <a:rPr lang="en-CA" i="1" dirty="0">
                <a:solidFill>
                  <a:srgbClr val="FF0000"/>
                </a:solidFill>
              </a:rPr>
              <a:t>statue</a:t>
            </a:r>
            <a:r>
              <a:rPr lang="en-CA" dirty="0">
                <a:solidFill>
                  <a:srgbClr val="FF0000"/>
                </a:solidFill>
              </a:rPr>
              <a:t>, (figuratively) </a:t>
            </a:r>
            <a:r>
              <a:rPr lang="en-CA" i="1" dirty="0">
                <a:solidFill>
                  <a:srgbClr val="FF0000"/>
                </a:solidFill>
              </a:rPr>
              <a:t>style</a:t>
            </a:r>
            <a:r>
              <a:rPr lang="en-CA" dirty="0">
                <a:solidFill>
                  <a:srgbClr val="FF0000"/>
                </a:solidFill>
              </a:rPr>
              <a:t> or </a:t>
            </a:r>
            <a:r>
              <a:rPr lang="en-CA" i="1" dirty="0">
                <a:solidFill>
                  <a:srgbClr val="FF0000"/>
                </a:solidFill>
              </a:rPr>
              <a:t>resemblance</a:t>
            </a:r>
            <a:r>
              <a:rPr lang="en-CA" dirty="0">
                <a:solidFill>
                  <a:srgbClr val="FF0000"/>
                </a:solidFill>
              </a:rPr>
              <a:t>; specifically a </a:t>
            </a:r>
            <a:r>
              <a:rPr lang="en-CA" i="1" dirty="0">
                <a:solidFill>
                  <a:srgbClr val="FF0000"/>
                </a:solidFill>
              </a:rPr>
              <a:t>sampler</a:t>
            </a:r>
            <a:r>
              <a:rPr lang="en-CA" dirty="0">
                <a:solidFill>
                  <a:srgbClr val="FF0000"/>
                </a:solidFill>
              </a:rPr>
              <a:t> (“type”), that is, a </a:t>
            </a:r>
            <a:r>
              <a:rPr lang="en-CA" i="1" dirty="0">
                <a:solidFill>
                  <a:srgbClr val="FF0000"/>
                </a:solidFill>
              </a:rPr>
              <a:t>model</a:t>
            </a:r>
            <a:r>
              <a:rPr lang="en-CA" dirty="0">
                <a:solidFill>
                  <a:srgbClr val="FF0000"/>
                </a:solidFill>
              </a:rPr>
              <a:t> (for imitation) or </a:t>
            </a:r>
            <a:r>
              <a:rPr lang="en-CA" i="1" dirty="0">
                <a:solidFill>
                  <a:srgbClr val="FF0000"/>
                </a:solidFill>
              </a:rPr>
              <a:t>instance</a:t>
            </a:r>
            <a:r>
              <a:rPr lang="en-CA" dirty="0">
                <a:solidFill>
                  <a:srgbClr val="FF0000"/>
                </a:solidFill>
              </a:rPr>
              <a:t> (for warning</a:t>
            </a:r>
            <a:r>
              <a:rPr lang="en-CA" dirty="0" smtClean="0">
                <a:solidFill>
                  <a:srgbClr val="FF0000"/>
                </a:solidFill>
              </a:rPr>
              <a:t>):</a:t>
            </a:r>
          </a:p>
          <a:p>
            <a:endParaRPr lang="en-CA" sz="700" dirty="0"/>
          </a:p>
          <a:p>
            <a:r>
              <a:rPr lang="en-CA" dirty="0" smtClean="0"/>
              <a:t>In a sense we are all examples to someone else, but what are we examples of?</a:t>
            </a:r>
            <a:endParaRPr lang="en-CA" dirty="0"/>
          </a:p>
        </p:txBody>
      </p:sp>
      <p:sp>
        <p:nvSpPr>
          <p:cNvPr id="5" name="Down Arrow 4"/>
          <p:cNvSpPr/>
          <p:nvPr/>
        </p:nvSpPr>
        <p:spPr>
          <a:xfrm rot="16200000">
            <a:off x="4739336" y="625167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023345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An important view of suffering</a:t>
            </a:r>
            <a:endParaRPr lang="en-CA" sz="3600" b="1" dirty="0"/>
          </a:p>
        </p:txBody>
      </p:sp>
      <p:sp>
        <p:nvSpPr>
          <p:cNvPr id="3" name="Content Placeholder 2"/>
          <p:cNvSpPr>
            <a:spLocks noGrp="1"/>
          </p:cNvSpPr>
          <p:nvPr>
            <p:ph sz="half" idx="1"/>
          </p:nvPr>
        </p:nvSpPr>
        <p:spPr>
          <a:xfrm>
            <a:off x="457200" y="1600200"/>
            <a:ext cx="4038600" cy="4637111"/>
          </a:xfrm>
          <a:solidFill>
            <a:schemeClr val="bg2">
              <a:lumMod val="75000"/>
            </a:schemeClr>
          </a:solidFill>
        </p:spPr>
        <p:txBody>
          <a:bodyPr>
            <a:normAutofit fontScale="77500" lnSpcReduction="20000"/>
          </a:bodyPr>
          <a:lstStyle/>
          <a:p>
            <a:pPr marL="0" indent="0">
              <a:buNone/>
            </a:pPr>
            <a:endParaRPr lang="en-CA" sz="1200" b="1" dirty="0" smtClean="0"/>
          </a:p>
          <a:p>
            <a:pPr marL="0" indent="0">
              <a:buNone/>
            </a:pPr>
            <a:r>
              <a:rPr lang="en-CA" b="1" dirty="0" smtClean="0"/>
              <a:t>2 </a:t>
            </a:r>
            <a:r>
              <a:rPr lang="en-CA" b="1" dirty="0"/>
              <a:t>Corinthians 1:5-6</a:t>
            </a:r>
          </a:p>
          <a:p>
            <a:r>
              <a:rPr lang="en-CA" dirty="0"/>
              <a:t>5  For as the sufferings of Christ abound in us, so our consolation also </a:t>
            </a:r>
            <a:r>
              <a:rPr lang="en-CA" dirty="0" err="1"/>
              <a:t>aboundeth</a:t>
            </a:r>
            <a:r>
              <a:rPr lang="en-CA" dirty="0"/>
              <a:t> by Christ.</a:t>
            </a:r>
          </a:p>
          <a:p>
            <a:r>
              <a:rPr lang="en-CA" dirty="0"/>
              <a:t>6  And whether we be afflicted, </a:t>
            </a:r>
            <a:r>
              <a:rPr lang="en-CA" b="1" dirty="0"/>
              <a:t>it is for your consolation and salvation, </a:t>
            </a:r>
            <a:r>
              <a:rPr lang="en-CA" dirty="0"/>
              <a:t>which is effectual in the enduring of the same sufferings which we also suffer: or whether we be comforted, it is for your consolation and salvation</a:t>
            </a:r>
            <a:r>
              <a:rPr lang="en-CA" dirty="0" smtClean="0"/>
              <a:t>.</a:t>
            </a:r>
            <a:endParaRPr lang="en-CA" dirty="0"/>
          </a:p>
          <a:p>
            <a:endParaRPr lang="en-CA" dirty="0"/>
          </a:p>
          <a:p>
            <a:endParaRPr lang="en-CA" dirty="0"/>
          </a:p>
          <a:p>
            <a:endParaRPr lang="en-CA" dirty="0"/>
          </a:p>
        </p:txBody>
      </p:sp>
      <p:sp>
        <p:nvSpPr>
          <p:cNvPr id="4" name="Content Placeholder 3"/>
          <p:cNvSpPr>
            <a:spLocks noGrp="1"/>
          </p:cNvSpPr>
          <p:nvPr>
            <p:ph sz="half" idx="2"/>
          </p:nvPr>
        </p:nvSpPr>
        <p:spPr/>
        <p:txBody>
          <a:bodyPr>
            <a:normAutofit fontScale="77500" lnSpcReduction="20000"/>
          </a:bodyPr>
          <a:lstStyle/>
          <a:p>
            <a:endParaRPr lang="en-CA" dirty="0" smtClean="0"/>
          </a:p>
          <a:p>
            <a:r>
              <a:rPr lang="en-CA" dirty="0" smtClean="0"/>
              <a:t>Most of us suffer in pity of self.</a:t>
            </a:r>
          </a:p>
          <a:p>
            <a:r>
              <a:rPr lang="en-CA" dirty="0" smtClean="0"/>
              <a:t>The Apostle saw his sufferings as an extension of the sufferings of Christ.</a:t>
            </a:r>
          </a:p>
          <a:p>
            <a:r>
              <a:rPr lang="en-CA" dirty="0" smtClean="0"/>
              <a:t>He saw the need to establish a view of suffering that would be </a:t>
            </a:r>
            <a:r>
              <a:rPr lang="en-CA" dirty="0" smtClean="0"/>
              <a:t>help </a:t>
            </a:r>
            <a:r>
              <a:rPr lang="en-CA" dirty="0" smtClean="0"/>
              <a:t>others who were a novice to </a:t>
            </a:r>
            <a:r>
              <a:rPr lang="en-CA" dirty="0" smtClean="0"/>
              <a:t>sin and its consequences.</a:t>
            </a:r>
            <a:endParaRPr lang="en-CA" dirty="0"/>
          </a:p>
        </p:txBody>
      </p:sp>
      <p:sp>
        <p:nvSpPr>
          <p:cNvPr id="5" name="Down Arrow 4"/>
          <p:cNvSpPr/>
          <p:nvPr/>
        </p:nvSpPr>
        <p:spPr>
          <a:xfrm rot="16200000">
            <a:off x="4739336" y="473951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4-Point Star 5"/>
          <p:cNvSpPr/>
          <p:nvPr/>
        </p:nvSpPr>
        <p:spPr>
          <a:xfrm>
            <a:off x="3311860" y="1844824"/>
            <a:ext cx="108012" cy="216024"/>
          </a:xfrm>
          <a:prstGeom prst="star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537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“By their fruits …</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637112"/>
          </a:xfrm>
          <a:solidFill>
            <a:schemeClr val="tx1">
              <a:alpha val="46000"/>
            </a:schemeClr>
          </a:solidFill>
          <a:effectLst>
            <a:softEdge rad="127000"/>
          </a:effectLst>
        </p:spPr>
        <p:txBody>
          <a:bodyPr>
            <a:normAutofit fontScale="85000" lnSpcReduction="20000"/>
          </a:bodyPr>
          <a:lstStyle/>
          <a:p>
            <a:pPr marL="0" indent="0">
              <a:buNone/>
            </a:pPr>
            <a:endParaRPr lang="en-CA" sz="1200" b="1" dirty="0" smtClean="0">
              <a:solidFill>
                <a:schemeClr val="bg1"/>
              </a:solidFill>
              <a:effectLst>
                <a:outerShdw blurRad="38100" dist="38100" dir="2700000" algn="tl">
                  <a:srgbClr val="000000">
                    <a:alpha val="43137"/>
                  </a:srgbClr>
                </a:outerShdw>
              </a:effectLst>
            </a:endParaRPr>
          </a:p>
          <a:p>
            <a:pPr marL="0" indent="0">
              <a:buNone/>
            </a:pPr>
            <a:r>
              <a:rPr lang="en-CA" b="1" dirty="0" smtClean="0">
                <a:solidFill>
                  <a:schemeClr val="bg1"/>
                </a:solidFill>
                <a:effectLst>
                  <a:outerShdw blurRad="38100" dist="38100" dir="2700000" algn="tl">
                    <a:srgbClr val="000000">
                      <a:alpha val="43137"/>
                    </a:srgbClr>
                  </a:outerShdw>
                </a:effectLst>
              </a:rPr>
              <a:t>Matthew </a:t>
            </a:r>
            <a:r>
              <a:rPr lang="en-CA" b="1" dirty="0">
                <a:solidFill>
                  <a:schemeClr val="bg1"/>
                </a:solidFill>
                <a:effectLst>
                  <a:outerShdw blurRad="38100" dist="38100" dir="2700000" algn="tl">
                    <a:srgbClr val="000000">
                      <a:alpha val="43137"/>
                    </a:srgbClr>
                  </a:outerShdw>
                </a:effectLst>
              </a:rPr>
              <a:t>7:16-20</a:t>
            </a:r>
          </a:p>
          <a:p>
            <a:r>
              <a:rPr lang="en-CA" dirty="0">
                <a:solidFill>
                  <a:schemeClr val="bg1"/>
                </a:solidFill>
                <a:effectLst>
                  <a:outerShdw blurRad="38100" dist="38100" dir="2700000" algn="tl">
                    <a:srgbClr val="000000">
                      <a:alpha val="43137"/>
                    </a:srgbClr>
                  </a:outerShdw>
                </a:effectLst>
              </a:rPr>
              <a:t>16  Ye shall know them by their fruits. Do men gather grapes of thorns, or figs of thistles?</a:t>
            </a:r>
          </a:p>
          <a:p>
            <a:r>
              <a:rPr lang="en-CA" dirty="0">
                <a:solidFill>
                  <a:schemeClr val="bg1"/>
                </a:solidFill>
                <a:effectLst>
                  <a:outerShdw blurRad="38100" dist="38100" dir="2700000" algn="tl">
                    <a:srgbClr val="000000">
                      <a:alpha val="43137"/>
                    </a:srgbClr>
                  </a:outerShdw>
                </a:effectLst>
              </a:rPr>
              <a:t>17  Even so every good tree </a:t>
            </a:r>
            <a:r>
              <a:rPr lang="en-CA" dirty="0" err="1">
                <a:solidFill>
                  <a:schemeClr val="bg1"/>
                </a:solidFill>
                <a:effectLst>
                  <a:outerShdw blurRad="38100" dist="38100" dir="2700000" algn="tl">
                    <a:srgbClr val="000000">
                      <a:alpha val="43137"/>
                    </a:srgbClr>
                  </a:outerShdw>
                </a:effectLst>
              </a:rPr>
              <a:t>bringeth</a:t>
            </a:r>
            <a:r>
              <a:rPr lang="en-CA" dirty="0">
                <a:solidFill>
                  <a:schemeClr val="bg1"/>
                </a:solidFill>
                <a:effectLst>
                  <a:outerShdw blurRad="38100" dist="38100" dir="2700000" algn="tl">
                    <a:srgbClr val="000000">
                      <a:alpha val="43137"/>
                    </a:srgbClr>
                  </a:outerShdw>
                </a:effectLst>
              </a:rPr>
              <a:t> forth good fruit; but a corrupt tree </a:t>
            </a:r>
            <a:r>
              <a:rPr lang="en-CA" dirty="0" err="1">
                <a:solidFill>
                  <a:schemeClr val="bg1"/>
                </a:solidFill>
                <a:effectLst>
                  <a:outerShdw blurRad="38100" dist="38100" dir="2700000" algn="tl">
                    <a:srgbClr val="000000">
                      <a:alpha val="43137"/>
                    </a:srgbClr>
                  </a:outerShdw>
                </a:effectLst>
              </a:rPr>
              <a:t>bringeth</a:t>
            </a:r>
            <a:r>
              <a:rPr lang="en-CA" dirty="0">
                <a:solidFill>
                  <a:schemeClr val="bg1"/>
                </a:solidFill>
                <a:effectLst>
                  <a:outerShdw blurRad="38100" dist="38100" dir="2700000" algn="tl">
                    <a:srgbClr val="000000">
                      <a:alpha val="43137"/>
                    </a:srgbClr>
                  </a:outerShdw>
                </a:effectLst>
              </a:rPr>
              <a:t> forth evil fruit.</a:t>
            </a:r>
          </a:p>
          <a:p>
            <a:r>
              <a:rPr lang="en-CA" dirty="0">
                <a:solidFill>
                  <a:schemeClr val="bg1"/>
                </a:solidFill>
                <a:effectLst>
                  <a:outerShdw blurRad="38100" dist="38100" dir="2700000" algn="tl">
                    <a:srgbClr val="000000">
                      <a:alpha val="43137"/>
                    </a:srgbClr>
                  </a:outerShdw>
                </a:effectLst>
              </a:rPr>
              <a:t>18  A good tree cannot bring forth evil fruit, neither can a corrupt tree bring forth good fruit.</a:t>
            </a:r>
          </a:p>
          <a:p>
            <a:r>
              <a:rPr lang="en-CA" dirty="0">
                <a:solidFill>
                  <a:schemeClr val="bg1"/>
                </a:solidFill>
                <a:effectLst>
                  <a:outerShdw blurRad="38100" dist="38100" dir="2700000" algn="tl">
                    <a:srgbClr val="000000">
                      <a:alpha val="43137"/>
                    </a:srgbClr>
                  </a:outerShdw>
                </a:effectLst>
              </a:rPr>
              <a:t>19  Every tree that </a:t>
            </a:r>
            <a:r>
              <a:rPr lang="en-CA" dirty="0" err="1">
                <a:solidFill>
                  <a:schemeClr val="bg1"/>
                </a:solidFill>
                <a:effectLst>
                  <a:outerShdw blurRad="38100" dist="38100" dir="2700000" algn="tl">
                    <a:srgbClr val="000000">
                      <a:alpha val="43137"/>
                    </a:srgbClr>
                  </a:outerShdw>
                </a:effectLst>
              </a:rPr>
              <a:t>bringeth</a:t>
            </a:r>
            <a:r>
              <a:rPr lang="en-CA" dirty="0">
                <a:solidFill>
                  <a:schemeClr val="bg1"/>
                </a:solidFill>
                <a:effectLst>
                  <a:outerShdw blurRad="38100" dist="38100" dir="2700000" algn="tl">
                    <a:srgbClr val="000000">
                      <a:alpha val="43137"/>
                    </a:srgbClr>
                  </a:outerShdw>
                </a:effectLst>
              </a:rPr>
              <a:t> not forth good fruit is hewn down, and cast into the fire.</a:t>
            </a:r>
          </a:p>
          <a:p>
            <a:r>
              <a:rPr lang="en-CA" dirty="0">
                <a:solidFill>
                  <a:schemeClr val="bg1"/>
                </a:solidFill>
                <a:effectLst>
                  <a:outerShdw blurRad="38100" dist="38100" dir="2700000" algn="tl">
                    <a:srgbClr val="000000">
                      <a:alpha val="43137"/>
                    </a:srgbClr>
                  </a:outerShdw>
                </a:effectLst>
              </a:rPr>
              <a:t>20  Wherefore </a:t>
            </a:r>
            <a:r>
              <a:rPr lang="en-CA" b="1" dirty="0">
                <a:solidFill>
                  <a:schemeClr val="bg1"/>
                </a:solidFill>
                <a:effectLst>
                  <a:outerShdw blurRad="38100" dist="38100" dir="2700000" algn="tl">
                    <a:srgbClr val="000000">
                      <a:alpha val="43137"/>
                    </a:srgbClr>
                  </a:outerShdw>
                </a:effectLst>
              </a:rPr>
              <a:t>by their fruits ye shall know them.</a:t>
            </a:r>
          </a:p>
          <a:p>
            <a:pPr marL="0" indent="0">
              <a:buNone/>
            </a:pPr>
            <a:endParaRPr lang="en-CA" b="1"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29471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Paul’s manner of life</a:t>
            </a:r>
            <a:endParaRPr lang="en-CA" sz="3600" b="1" dirty="0"/>
          </a:p>
        </p:txBody>
      </p:sp>
      <p:sp>
        <p:nvSpPr>
          <p:cNvPr id="3" name="Content Placeholder 2"/>
          <p:cNvSpPr>
            <a:spLocks noGrp="1"/>
          </p:cNvSpPr>
          <p:nvPr>
            <p:ph sz="half" idx="1"/>
          </p:nvPr>
        </p:nvSpPr>
        <p:spPr>
          <a:xfrm>
            <a:off x="457200" y="1600201"/>
            <a:ext cx="4038600" cy="4277072"/>
          </a:xfrm>
          <a:solidFill>
            <a:schemeClr val="bg2">
              <a:lumMod val="75000"/>
            </a:schemeClr>
          </a:solidFill>
        </p:spPr>
        <p:txBody>
          <a:bodyPr>
            <a:normAutofit fontScale="70000" lnSpcReduction="20000"/>
          </a:bodyPr>
          <a:lstStyle/>
          <a:p>
            <a:pPr marL="0" indent="0">
              <a:buNone/>
            </a:pPr>
            <a:endParaRPr lang="en-CA" sz="700" b="1" dirty="0" smtClean="0"/>
          </a:p>
          <a:p>
            <a:pPr marL="0" indent="0">
              <a:buNone/>
            </a:pPr>
            <a:r>
              <a:rPr lang="en-CA" b="1" dirty="0" smtClean="0"/>
              <a:t>1 </a:t>
            </a:r>
            <a:r>
              <a:rPr lang="en-CA" b="1" dirty="0"/>
              <a:t>Thessalonians 2:4-6</a:t>
            </a:r>
          </a:p>
          <a:p>
            <a:r>
              <a:rPr lang="en-CA" dirty="0"/>
              <a:t>4  But as we were allowed of God to be put in trust with the gospel, </a:t>
            </a:r>
            <a:r>
              <a:rPr lang="en-CA" b="1" dirty="0"/>
              <a:t>even so we speak</a:t>
            </a:r>
            <a:r>
              <a:rPr lang="en-CA" dirty="0"/>
              <a:t>; not as pleasing men, but God, which </a:t>
            </a:r>
            <a:r>
              <a:rPr lang="en-CA" dirty="0" err="1"/>
              <a:t>trieth</a:t>
            </a:r>
            <a:r>
              <a:rPr lang="en-CA" dirty="0"/>
              <a:t> our hearts.</a:t>
            </a:r>
          </a:p>
          <a:p>
            <a:r>
              <a:rPr lang="en-CA" dirty="0"/>
              <a:t>5  For </a:t>
            </a:r>
            <a:r>
              <a:rPr lang="en-CA" b="1" dirty="0"/>
              <a:t>neither at any time </a:t>
            </a:r>
            <a:r>
              <a:rPr lang="en-CA" dirty="0"/>
              <a:t>used we flattering words, as ye know, nor a </a:t>
            </a:r>
            <a:r>
              <a:rPr lang="en-CA" dirty="0" err="1"/>
              <a:t>cloke</a:t>
            </a:r>
            <a:r>
              <a:rPr lang="en-CA" dirty="0"/>
              <a:t> of covetousness; God is witness:</a:t>
            </a:r>
          </a:p>
          <a:p>
            <a:r>
              <a:rPr lang="en-CA" dirty="0"/>
              <a:t>6  Nor of men </a:t>
            </a:r>
            <a:r>
              <a:rPr lang="en-CA" b="1" dirty="0"/>
              <a:t>sought we glory</a:t>
            </a:r>
            <a:r>
              <a:rPr lang="en-CA" dirty="0"/>
              <a:t>, neither of you, nor yet of others, when we might have been burdensome, as the apostles of Christ.</a:t>
            </a:r>
          </a:p>
          <a:p>
            <a:endParaRPr lang="en-CA" dirty="0"/>
          </a:p>
          <a:p>
            <a:endParaRPr lang="en-CA" dirty="0"/>
          </a:p>
        </p:txBody>
      </p:sp>
      <p:sp>
        <p:nvSpPr>
          <p:cNvPr id="4" name="Content Placeholder 3"/>
          <p:cNvSpPr>
            <a:spLocks noGrp="1"/>
          </p:cNvSpPr>
          <p:nvPr>
            <p:ph sz="half" idx="2"/>
          </p:nvPr>
        </p:nvSpPr>
        <p:spPr/>
        <p:txBody>
          <a:bodyPr>
            <a:normAutofit fontScale="70000" lnSpcReduction="20000"/>
          </a:bodyPr>
          <a:lstStyle/>
          <a:p>
            <a:endParaRPr lang="en-CA" sz="3200" dirty="0" smtClean="0"/>
          </a:p>
          <a:p>
            <a:r>
              <a:rPr lang="en-CA" sz="3200" dirty="0" smtClean="0"/>
              <a:t>The example of Paul’s manner of life is exemplary.</a:t>
            </a:r>
          </a:p>
          <a:p>
            <a:r>
              <a:rPr lang="en-CA" sz="3200" dirty="0" smtClean="0"/>
              <a:t>His standard </a:t>
            </a:r>
            <a:r>
              <a:rPr lang="en-CA" sz="3200" dirty="0" smtClean="0"/>
              <a:t>of leadership </a:t>
            </a:r>
            <a:r>
              <a:rPr lang="en-CA" sz="3200" dirty="0" smtClean="0"/>
              <a:t>is rarely </a:t>
            </a:r>
            <a:r>
              <a:rPr lang="en-CA" sz="3200" dirty="0" smtClean="0"/>
              <a:t>ever set, never mind actually met!</a:t>
            </a:r>
            <a:endParaRPr lang="en-CA" sz="3200" dirty="0"/>
          </a:p>
        </p:txBody>
      </p:sp>
      <p:sp>
        <p:nvSpPr>
          <p:cNvPr id="5" name="Down Arrow 4"/>
          <p:cNvSpPr/>
          <p:nvPr/>
        </p:nvSpPr>
        <p:spPr>
          <a:xfrm rot="16200000">
            <a:off x="4739336" y="3443366"/>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97969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1200</TotalTime>
  <Words>1993</Words>
  <Application>Microsoft Office PowerPoint</Application>
  <PresentationFormat>On-screen Show (4:3)</PresentationFormat>
  <Paragraphs>202</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“Follow Me” Class 6   “Be ye followers of me as I also am of Christ”                         1Corinthians 11:1</vt:lpstr>
      <vt:lpstr>The power of the Word of God</vt:lpstr>
      <vt:lpstr>Even as I also am of Christ</vt:lpstr>
      <vt:lpstr>Be ye followers of me</vt:lpstr>
      <vt:lpstr>Follower – Of God / Of His Christ</vt:lpstr>
      <vt:lpstr>Role Models to Others</vt:lpstr>
      <vt:lpstr>An important view of suffering</vt:lpstr>
      <vt:lpstr>“By their fruits …</vt:lpstr>
      <vt:lpstr>Paul’s manner of life</vt:lpstr>
      <vt:lpstr>Follow – to imitate</vt:lpstr>
      <vt:lpstr>The Apostle’s manner of life</vt:lpstr>
      <vt:lpstr>“I had rather see a sermon”  by Edgar A. Guest</vt:lpstr>
      <vt:lpstr>“Follow Me” </vt:lpstr>
      <vt:lpstr>Role Models to Others</vt:lpstr>
      <vt:lpstr>Whose faith follow</vt:lpstr>
      <vt:lpstr>As Ambassadors for Christ</vt:lpstr>
      <vt:lpstr>For a Pattern</vt:lpstr>
      <vt:lpstr>Thou forgavest the iniquity</vt:lpstr>
      <vt:lpstr>Sinners shall be converted</vt:lpstr>
      <vt:lpstr>“Follow Me” </vt:lpstr>
      <vt:lpstr>The Gospel is Passed on</vt:lpstr>
      <vt:lpstr>Keep it without spot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“Follow Me”</dc:title>
  <dc:creator>Frank Abel</dc:creator>
  <cp:lastModifiedBy>Frank Abel</cp:lastModifiedBy>
  <cp:revision>72</cp:revision>
  <cp:lastPrinted>2014-06-24T15:21:33Z</cp:lastPrinted>
  <dcterms:created xsi:type="dcterms:W3CDTF">2014-04-04T17:07:23Z</dcterms:created>
  <dcterms:modified xsi:type="dcterms:W3CDTF">2014-06-24T16:18:23Z</dcterms:modified>
</cp:coreProperties>
</file>