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1"/>
  </p:handoutMasterIdLst>
  <p:sldIdLst>
    <p:sldId id="256" r:id="rId2"/>
    <p:sldId id="270" r:id="rId3"/>
    <p:sldId id="293" r:id="rId4"/>
    <p:sldId id="285" r:id="rId5"/>
    <p:sldId id="271" r:id="rId6"/>
    <p:sldId id="272" r:id="rId7"/>
    <p:sldId id="273" r:id="rId8"/>
    <p:sldId id="295" r:id="rId9"/>
    <p:sldId id="292" r:id="rId10"/>
    <p:sldId id="274" r:id="rId11"/>
    <p:sldId id="275" r:id="rId12"/>
    <p:sldId id="276" r:id="rId13"/>
    <p:sldId id="277" r:id="rId14"/>
    <p:sldId id="278" r:id="rId15"/>
    <p:sldId id="280" r:id="rId16"/>
    <p:sldId id="286" r:id="rId17"/>
    <p:sldId id="300" r:id="rId18"/>
    <p:sldId id="287" r:id="rId19"/>
    <p:sldId id="298" r:id="rId20"/>
    <p:sldId id="301" r:id="rId21"/>
    <p:sldId id="297" r:id="rId22"/>
    <p:sldId id="303" r:id="rId23"/>
    <p:sldId id="284" r:id="rId24"/>
    <p:sldId id="304" r:id="rId25"/>
    <p:sldId id="299" r:id="rId26"/>
    <p:sldId id="283" r:id="rId27"/>
    <p:sldId id="282" r:id="rId28"/>
    <p:sldId id="279" r:id="rId29"/>
    <p:sldId id="302" r:id="rId30"/>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71" autoAdjust="0"/>
  </p:normalViewPr>
  <p:slideViewPr>
    <p:cSldViewPr>
      <p:cViewPr varScale="1">
        <p:scale>
          <a:sx n="66" d="100"/>
          <a:sy n="66" d="100"/>
        </p:scale>
        <p:origin x="-1200" y="-9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20137962-AC8D-46E1-B34F-B5C3E9BB10ED}" type="datetimeFigureOut">
              <a:rPr lang="en-CA" smtClean="0"/>
              <a:t>24/06/2014</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BC523A76-BA29-4183-A237-99233D64647C}" type="slidenum">
              <a:rPr lang="en-CA" smtClean="0"/>
              <a:t>‹#›</a:t>
            </a:fld>
            <a:endParaRPr lang="en-CA"/>
          </a:p>
        </p:txBody>
      </p:sp>
    </p:spTree>
    <p:extLst>
      <p:ext uri="{BB962C8B-B14F-4D97-AF65-F5344CB8AC3E}">
        <p14:creationId xmlns:p14="http://schemas.microsoft.com/office/powerpoint/2010/main" val="407060708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EB95EE36-B2F8-4779-A820-A7E2D6F6B806}"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98603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B95EE36-B2F8-4779-A820-A7E2D6F6B806}"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3030472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B95EE36-B2F8-4779-A820-A7E2D6F6B806}"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4079346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B95EE36-B2F8-4779-A820-A7E2D6F6B806}"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961344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95EE36-B2F8-4779-A820-A7E2D6F6B806}"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300087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EB95EE36-B2F8-4779-A820-A7E2D6F6B806}"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121593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EB95EE36-B2F8-4779-A820-A7E2D6F6B806}" type="datetimeFigureOut">
              <a:rPr lang="en-CA" smtClean="0"/>
              <a:t>24/06/2014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1435692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EB95EE36-B2F8-4779-A820-A7E2D6F6B806}" type="datetimeFigureOut">
              <a:rPr lang="en-CA" smtClean="0"/>
              <a:t>24/06/2014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7463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95EE36-B2F8-4779-A820-A7E2D6F6B806}" type="datetimeFigureOut">
              <a:rPr lang="en-CA" smtClean="0"/>
              <a:t>24/06/2014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1763563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95EE36-B2F8-4779-A820-A7E2D6F6B806}"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3662197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95EE36-B2F8-4779-A820-A7E2D6F6B806}"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D1BD2F1-0A01-4F35-BA0C-8B39B53AA8B2}" type="slidenum">
              <a:rPr lang="en-CA" smtClean="0"/>
              <a:t>‹#›</a:t>
            </a:fld>
            <a:endParaRPr lang="en-CA"/>
          </a:p>
        </p:txBody>
      </p:sp>
    </p:spTree>
    <p:extLst>
      <p:ext uri="{BB962C8B-B14F-4D97-AF65-F5344CB8AC3E}">
        <p14:creationId xmlns:p14="http://schemas.microsoft.com/office/powerpoint/2010/main" val="3504495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EB95EE36-B2F8-4779-A820-A7E2D6F6B806}" type="datetimeFigureOut">
              <a:rPr lang="en-CA" smtClean="0"/>
              <a:pPr/>
              <a:t>24/06/2014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1D1BD2F1-0A01-4F35-BA0C-8B39B53AA8B2}" type="slidenum">
              <a:rPr lang="en-CA" smtClean="0"/>
              <a:pPr/>
              <a:t>‹#›</a:t>
            </a:fld>
            <a:endParaRPr lang="en-CA" dirty="0"/>
          </a:p>
        </p:txBody>
      </p:sp>
    </p:spTree>
    <p:extLst>
      <p:ext uri="{BB962C8B-B14F-4D97-AF65-F5344CB8AC3E}">
        <p14:creationId xmlns:p14="http://schemas.microsoft.com/office/powerpoint/2010/main" val="462655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b="1" dirty="0" smtClean="0">
                <a:solidFill>
                  <a:schemeClr val="bg1"/>
                </a:solidFill>
                <a:effectLst>
                  <a:outerShdw blurRad="38100" dist="38100" dir="2700000" algn="tl">
                    <a:srgbClr val="000000">
                      <a:alpha val="43137"/>
                    </a:srgbClr>
                  </a:outerShdw>
                </a:effectLst>
              </a:rPr>
              <a:t>Follow Me</a:t>
            </a:r>
            <a:endParaRPr lang="en-CA" b="1"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11560" y="3886200"/>
            <a:ext cx="7920880" cy="1752600"/>
          </a:xfrm>
        </p:spPr>
        <p:txBody>
          <a:bodyPr>
            <a:noAutofit/>
          </a:bodyPr>
          <a:lstStyle/>
          <a:p>
            <a:r>
              <a:rPr lang="en-CA" sz="2400" b="1" dirty="0" smtClean="0">
                <a:solidFill>
                  <a:schemeClr val="bg1"/>
                </a:solidFill>
                <a:effectLst>
                  <a:outerShdw blurRad="38100" dist="38100" dir="2700000" algn="tl">
                    <a:srgbClr val="000000">
                      <a:alpha val="43137"/>
                    </a:srgbClr>
                  </a:outerShdw>
                </a:effectLst>
              </a:rPr>
              <a:t>Class 7 </a:t>
            </a:r>
          </a:p>
          <a:p>
            <a:r>
              <a:rPr lang="en-CA" sz="2400" b="1" dirty="0" smtClean="0">
                <a:solidFill>
                  <a:schemeClr val="bg1"/>
                </a:solidFill>
                <a:effectLst>
                  <a:outerShdw blurRad="38100" dist="38100" dir="2700000" algn="tl">
                    <a:srgbClr val="000000">
                      <a:alpha val="43137"/>
                    </a:srgbClr>
                  </a:outerShdw>
                </a:effectLst>
              </a:rPr>
              <a:t>“I will make you fishers of men” Matthew 4:19</a:t>
            </a:r>
          </a:p>
        </p:txBody>
      </p:sp>
    </p:spTree>
    <p:extLst>
      <p:ext uri="{BB962C8B-B14F-4D97-AF65-F5344CB8AC3E}">
        <p14:creationId xmlns:p14="http://schemas.microsoft.com/office/powerpoint/2010/main" val="7191136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They caught nothing</a:t>
            </a:r>
            <a:endParaRPr lang="en-CA" sz="3600" b="1" dirty="0"/>
          </a:p>
        </p:txBody>
      </p:sp>
      <p:sp>
        <p:nvSpPr>
          <p:cNvPr id="3" name="Content Placeholder 2"/>
          <p:cNvSpPr>
            <a:spLocks noGrp="1"/>
          </p:cNvSpPr>
          <p:nvPr>
            <p:ph sz="half" idx="1"/>
          </p:nvPr>
        </p:nvSpPr>
        <p:spPr>
          <a:xfrm>
            <a:off x="457200" y="1412776"/>
            <a:ext cx="4038600" cy="4896544"/>
          </a:xfrm>
          <a:solidFill>
            <a:schemeClr val="accent3">
              <a:lumMod val="60000"/>
              <a:lumOff val="40000"/>
            </a:schemeClr>
          </a:solidFill>
        </p:spPr>
        <p:txBody>
          <a:bodyPr>
            <a:normAutofit fontScale="85000" lnSpcReduction="20000"/>
          </a:bodyPr>
          <a:lstStyle/>
          <a:p>
            <a:endParaRPr lang="en-CA" sz="700" b="1" dirty="0" smtClean="0"/>
          </a:p>
          <a:p>
            <a:pPr marL="0" indent="0">
              <a:buNone/>
            </a:pPr>
            <a:r>
              <a:rPr lang="en-CA" b="1" dirty="0"/>
              <a:t>John 21:3-4</a:t>
            </a:r>
          </a:p>
          <a:p>
            <a:r>
              <a:rPr lang="en-CA" dirty="0"/>
              <a:t>3  Simon Peter </a:t>
            </a:r>
            <a:r>
              <a:rPr lang="en-CA" dirty="0" err="1"/>
              <a:t>saith</a:t>
            </a:r>
            <a:r>
              <a:rPr lang="en-CA" dirty="0"/>
              <a:t> unto them, </a:t>
            </a:r>
            <a:r>
              <a:rPr lang="en-CA" b="1" dirty="0"/>
              <a:t>I go a fishing</a:t>
            </a:r>
            <a:r>
              <a:rPr lang="en-CA" dirty="0"/>
              <a:t>. They say unto him, We also go with thee. They went forth, and entered into a ship immediately; and that night </a:t>
            </a:r>
            <a:r>
              <a:rPr lang="en-CA" b="1" dirty="0"/>
              <a:t>they caught nothing.</a:t>
            </a:r>
          </a:p>
          <a:p>
            <a:r>
              <a:rPr lang="en-CA" dirty="0"/>
              <a:t>4  But when the morning was now come, Jesus stood on the shore: but the disciples knew not that it was Jesus.</a:t>
            </a:r>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85000" lnSpcReduction="20000"/>
          </a:bodyPr>
          <a:lstStyle/>
          <a:p>
            <a:r>
              <a:rPr lang="en-CA" dirty="0" smtClean="0"/>
              <a:t>This </a:t>
            </a:r>
            <a:r>
              <a:rPr lang="en-CA" dirty="0" smtClean="0"/>
              <a:t>is “looking back” which puts even the best of us at risk of spiritual disaster</a:t>
            </a:r>
            <a:r>
              <a:rPr lang="en-CA" dirty="0"/>
              <a:t>. </a:t>
            </a:r>
            <a:endParaRPr lang="en-CA" dirty="0" smtClean="0"/>
          </a:p>
          <a:p>
            <a:r>
              <a:rPr lang="en-CA" dirty="0" smtClean="0"/>
              <a:t>Once </a:t>
            </a:r>
            <a:r>
              <a:rPr lang="en-CA" dirty="0"/>
              <a:t>again the fishermen were faced with catching nothing.</a:t>
            </a:r>
          </a:p>
          <a:p>
            <a:endParaRPr lang="en-CA" dirty="0"/>
          </a:p>
        </p:txBody>
      </p:sp>
      <p:sp>
        <p:nvSpPr>
          <p:cNvPr id="5" name="Down Arrow 4"/>
          <p:cNvSpPr/>
          <p:nvPr/>
        </p:nvSpPr>
        <p:spPr>
          <a:xfrm rot="16200000">
            <a:off x="4739336" y="3800963"/>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048645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Cast the net on the right side</a:t>
            </a:r>
            <a:endParaRPr lang="en-CA" sz="3600" b="1" dirty="0"/>
          </a:p>
        </p:txBody>
      </p:sp>
      <p:sp>
        <p:nvSpPr>
          <p:cNvPr id="3" name="Content Placeholder 2"/>
          <p:cNvSpPr>
            <a:spLocks noGrp="1"/>
          </p:cNvSpPr>
          <p:nvPr>
            <p:ph sz="half" idx="1"/>
          </p:nvPr>
        </p:nvSpPr>
        <p:spPr>
          <a:xfrm>
            <a:off x="457200" y="1412776"/>
            <a:ext cx="4038600" cy="4896544"/>
          </a:xfrm>
          <a:solidFill>
            <a:schemeClr val="accent3">
              <a:lumMod val="60000"/>
              <a:lumOff val="40000"/>
            </a:schemeClr>
          </a:solidFill>
        </p:spPr>
        <p:txBody>
          <a:bodyPr>
            <a:normAutofit fontScale="70000" lnSpcReduction="20000"/>
          </a:bodyPr>
          <a:lstStyle/>
          <a:p>
            <a:endParaRPr lang="en-CA" sz="700" b="1" dirty="0" smtClean="0"/>
          </a:p>
          <a:p>
            <a:pPr marL="0" indent="0">
              <a:buNone/>
            </a:pPr>
            <a:r>
              <a:rPr lang="en-CA" b="1" dirty="0"/>
              <a:t>John 21:5-7</a:t>
            </a:r>
          </a:p>
          <a:p>
            <a:r>
              <a:rPr lang="en-CA" dirty="0"/>
              <a:t>5  Then Jesus </a:t>
            </a:r>
            <a:r>
              <a:rPr lang="en-CA" dirty="0" err="1"/>
              <a:t>saith</a:t>
            </a:r>
            <a:r>
              <a:rPr lang="en-CA" dirty="0"/>
              <a:t> unto them, Children, have ye any meat? They answered him, No.</a:t>
            </a:r>
          </a:p>
          <a:p>
            <a:r>
              <a:rPr lang="en-CA" dirty="0"/>
              <a:t>6  And he said unto them, Cast the net on the right side of the ship, and ye shall find. They cast therefore, and now they were </a:t>
            </a:r>
            <a:r>
              <a:rPr lang="en-CA" b="1" dirty="0"/>
              <a:t>not able to draw it for the multitude of fishes</a:t>
            </a:r>
            <a:r>
              <a:rPr lang="en-CA" dirty="0"/>
              <a:t>.</a:t>
            </a:r>
          </a:p>
          <a:p>
            <a:r>
              <a:rPr lang="en-CA" dirty="0"/>
              <a:t>7  Therefore that disciple whom Jesus loved </a:t>
            </a:r>
            <a:r>
              <a:rPr lang="en-CA" dirty="0" err="1"/>
              <a:t>saith</a:t>
            </a:r>
            <a:r>
              <a:rPr lang="en-CA" dirty="0"/>
              <a:t> unto Peter, It is the Lord. Now when Simon Peter heard that it was the Lord, he girt his fisher's coat unto him, (for he was naked,) and did cast himself into the sea.</a:t>
            </a:r>
          </a:p>
          <a:p>
            <a:endParaRPr lang="en-CA" dirty="0"/>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0000" lnSpcReduction="20000"/>
          </a:bodyPr>
          <a:lstStyle/>
          <a:p>
            <a:r>
              <a:rPr lang="en-CA" dirty="0" smtClean="0"/>
              <a:t>Surely the fish had not been there before the word of the Lord.</a:t>
            </a:r>
          </a:p>
          <a:p>
            <a:r>
              <a:rPr lang="en-CA" dirty="0" smtClean="0"/>
              <a:t>They may have </a:t>
            </a:r>
            <a:r>
              <a:rPr lang="en-CA" dirty="0" smtClean="0"/>
              <a:t>concluded </a:t>
            </a:r>
            <a:r>
              <a:rPr lang="en-CA" dirty="0" smtClean="0"/>
              <a:t>that without the Lord’s direction fishing was a waste of time.</a:t>
            </a:r>
          </a:p>
          <a:p>
            <a:endParaRPr lang="en-CA" dirty="0"/>
          </a:p>
        </p:txBody>
      </p:sp>
      <p:sp>
        <p:nvSpPr>
          <p:cNvPr id="5" name="Down Arrow 4"/>
          <p:cNvSpPr/>
          <p:nvPr/>
        </p:nvSpPr>
        <p:spPr>
          <a:xfrm rot="16200000">
            <a:off x="4739336" y="3224899"/>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74284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Fish laid thereon, and bread</a:t>
            </a:r>
            <a:endParaRPr lang="en-CA" sz="3600" b="1" dirty="0"/>
          </a:p>
        </p:txBody>
      </p:sp>
      <p:sp>
        <p:nvSpPr>
          <p:cNvPr id="3" name="Content Placeholder 2"/>
          <p:cNvSpPr>
            <a:spLocks noGrp="1"/>
          </p:cNvSpPr>
          <p:nvPr>
            <p:ph sz="half" idx="1"/>
          </p:nvPr>
        </p:nvSpPr>
        <p:spPr>
          <a:xfrm>
            <a:off x="457200" y="1412776"/>
            <a:ext cx="4038600" cy="4392488"/>
          </a:xfrm>
          <a:solidFill>
            <a:schemeClr val="accent3">
              <a:lumMod val="60000"/>
              <a:lumOff val="40000"/>
            </a:schemeClr>
          </a:solidFill>
        </p:spPr>
        <p:txBody>
          <a:bodyPr>
            <a:normAutofit fontScale="77500" lnSpcReduction="20000"/>
          </a:bodyPr>
          <a:lstStyle/>
          <a:p>
            <a:endParaRPr lang="en-CA" sz="700" b="1" dirty="0" smtClean="0"/>
          </a:p>
          <a:p>
            <a:pPr marL="0" indent="0">
              <a:buNone/>
            </a:pPr>
            <a:r>
              <a:rPr lang="en-CA" b="1" dirty="0"/>
              <a:t>John 21:8-10</a:t>
            </a:r>
          </a:p>
          <a:p>
            <a:r>
              <a:rPr lang="en-CA" dirty="0"/>
              <a:t>8  And the other disciples came in a little ship; (for they were not far from land, but as it were two hundred cubits,) dragging the net with fishes.</a:t>
            </a:r>
          </a:p>
          <a:p>
            <a:r>
              <a:rPr lang="en-CA" dirty="0"/>
              <a:t>9  As soon then as they were come to land, they saw a fire of coals there, and fish laid thereon, and bread.</a:t>
            </a:r>
          </a:p>
          <a:p>
            <a:r>
              <a:rPr lang="en-CA" dirty="0"/>
              <a:t>10  Jesus </a:t>
            </a:r>
            <a:r>
              <a:rPr lang="en-CA" dirty="0" err="1"/>
              <a:t>saith</a:t>
            </a:r>
            <a:r>
              <a:rPr lang="en-CA" dirty="0"/>
              <a:t> unto them, </a:t>
            </a:r>
            <a:r>
              <a:rPr lang="en-CA" b="1" dirty="0"/>
              <a:t>Bring of the fish which ye have now caught.</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7500" lnSpcReduction="20000"/>
          </a:bodyPr>
          <a:lstStyle/>
          <a:p>
            <a:r>
              <a:rPr lang="en-CA" dirty="0" smtClean="0"/>
              <a:t>Jesus invited them to have a meal with food he was able to supply.</a:t>
            </a:r>
          </a:p>
          <a:p>
            <a:r>
              <a:rPr lang="en-CA" dirty="0" smtClean="0"/>
              <a:t>Why bring the fish they had caught?</a:t>
            </a:r>
          </a:p>
          <a:p>
            <a:endParaRPr lang="en-CA" dirty="0"/>
          </a:p>
        </p:txBody>
      </p:sp>
      <p:sp>
        <p:nvSpPr>
          <p:cNvPr id="5" name="Down Arrow 4"/>
          <p:cNvSpPr/>
          <p:nvPr/>
        </p:nvSpPr>
        <p:spPr>
          <a:xfrm rot="16200000">
            <a:off x="4739336" y="3224899"/>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67645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net was not broken</a:t>
            </a:r>
            <a:endParaRPr lang="en-CA" sz="3600" b="1" dirty="0"/>
          </a:p>
        </p:txBody>
      </p:sp>
      <p:sp>
        <p:nvSpPr>
          <p:cNvPr id="3" name="Content Placeholder 2"/>
          <p:cNvSpPr>
            <a:spLocks noGrp="1"/>
          </p:cNvSpPr>
          <p:nvPr>
            <p:ph sz="half" idx="1"/>
          </p:nvPr>
        </p:nvSpPr>
        <p:spPr>
          <a:xfrm>
            <a:off x="457200" y="1412776"/>
            <a:ext cx="4038600" cy="4896544"/>
          </a:xfrm>
          <a:solidFill>
            <a:schemeClr val="accent3">
              <a:lumMod val="60000"/>
              <a:lumOff val="40000"/>
            </a:schemeClr>
          </a:solidFill>
        </p:spPr>
        <p:txBody>
          <a:bodyPr>
            <a:normAutofit fontScale="77500" lnSpcReduction="20000"/>
          </a:bodyPr>
          <a:lstStyle/>
          <a:p>
            <a:endParaRPr lang="en-CA" sz="700" b="1" dirty="0" smtClean="0"/>
          </a:p>
          <a:p>
            <a:pPr marL="0" indent="0">
              <a:buNone/>
            </a:pPr>
            <a:r>
              <a:rPr lang="en-CA" b="1" dirty="0"/>
              <a:t>John 21:11-13</a:t>
            </a:r>
          </a:p>
          <a:p>
            <a:r>
              <a:rPr lang="en-CA" dirty="0"/>
              <a:t>11  Simon Peter went up, and drew the net to land full of great fishes, an hundred and fifty and three: and for all there were so many, </a:t>
            </a:r>
            <a:r>
              <a:rPr lang="en-CA" b="1" dirty="0"/>
              <a:t>yet was not the net broken.</a:t>
            </a:r>
          </a:p>
          <a:p>
            <a:r>
              <a:rPr lang="en-CA" dirty="0"/>
              <a:t>12  Jesus </a:t>
            </a:r>
            <a:r>
              <a:rPr lang="en-CA" dirty="0" err="1"/>
              <a:t>saith</a:t>
            </a:r>
            <a:r>
              <a:rPr lang="en-CA" dirty="0"/>
              <a:t> unto them, Come and dine. And none of the disciples durst ask him, Who art thou? knowing that it was the Lord.</a:t>
            </a:r>
          </a:p>
          <a:p>
            <a:r>
              <a:rPr lang="en-CA" dirty="0"/>
              <a:t>13  Jesus then cometh, and </a:t>
            </a:r>
            <a:r>
              <a:rPr lang="en-CA" b="1" dirty="0" err="1"/>
              <a:t>taketh</a:t>
            </a:r>
            <a:r>
              <a:rPr lang="en-CA" b="1" dirty="0"/>
              <a:t> </a:t>
            </a:r>
            <a:r>
              <a:rPr lang="en-CA" dirty="0"/>
              <a:t>bread, and </a:t>
            </a:r>
            <a:r>
              <a:rPr lang="en-CA" b="1" dirty="0" err="1"/>
              <a:t>giveth</a:t>
            </a:r>
            <a:r>
              <a:rPr lang="en-CA" dirty="0"/>
              <a:t> them, and fish likewise.</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7500" lnSpcReduction="20000"/>
          </a:bodyPr>
          <a:lstStyle/>
          <a:p>
            <a:r>
              <a:rPr lang="en-CA" dirty="0" smtClean="0"/>
              <a:t>It must have been remarkable that the net was not broken.</a:t>
            </a:r>
          </a:p>
          <a:p>
            <a:r>
              <a:rPr lang="en-CA" dirty="0" smtClean="0"/>
              <a:t>Peter again took the initiative and he was the focus of the lesson.</a:t>
            </a:r>
            <a:endParaRPr lang="en-CA" dirty="0"/>
          </a:p>
        </p:txBody>
      </p:sp>
      <p:sp>
        <p:nvSpPr>
          <p:cNvPr id="5" name="Down Arrow 4"/>
          <p:cNvSpPr/>
          <p:nvPr/>
        </p:nvSpPr>
        <p:spPr>
          <a:xfrm rot="16200000">
            <a:off x="4739336" y="3440923"/>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93007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err="1" smtClean="0"/>
              <a:t>Lovest</a:t>
            </a:r>
            <a:r>
              <a:rPr lang="en-CA" sz="3200" b="1" dirty="0" smtClean="0"/>
              <a:t> thou me more than these?</a:t>
            </a:r>
            <a:endParaRPr lang="en-CA" sz="3200" b="1" dirty="0"/>
          </a:p>
        </p:txBody>
      </p:sp>
      <p:sp>
        <p:nvSpPr>
          <p:cNvPr id="3" name="Content Placeholder 2"/>
          <p:cNvSpPr>
            <a:spLocks noGrp="1"/>
          </p:cNvSpPr>
          <p:nvPr>
            <p:ph sz="half" idx="1"/>
          </p:nvPr>
        </p:nvSpPr>
        <p:spPr>
          <a:xfrm>
            <a:off x="457200" y="1412776"/>
            <a:ext cx="4038600" cy="4896544"/>
          </a:xfrm>
          <a:solidFill>
            <a:schemeClr val="accent3">
              <a:lumMod val="60000"/>
              <a:lumOff val="40000"/>
            </a:schemeClr>
          </a:solidFill>
        </p:spPr>
        <p:txBody>
          <a:bodyPr>
            <a:normAutofit fontScale="85000" lnSpcReduction="20000"/>
          </a:bodyPr>
          <a:lstStyle/>
          <a:p>
            <a:endParaRPr lang="en-CA" sz="700" b="1" dirty="0" smtClean="0"/>
          </a:p>
          <a:p>
            <a:pPr marL="0" indent="0">
              <a:buNone/>
            </a:pPr>
            <a:r>
              <a:rPr lang="en-CA" b="1" dirty="0"/>
              <a:t>John 21:14-15</a:t>
            </a:r>
          </a:p>
          <a:p>
            <a:r>
              <a:rPr lang="en-CA" dirty="0"/>
              <a:t>14  This is now the third time that Jesus </a:t>
            </a:r>
            <a:r>
              <a:rPr lang="en-CA" dirty="0" err="1"/>
              <a:t>shewed</a:t>
            </a:r>
            <a:r>
              <a:rPr lang="en-CA" dirty="0"/>
              <a:t> himself to his disciples, after that he was risen from the dead.</a:t>
            </a:r>
          </a:p>
          <a:p>
            <a:r>
              <a:rPr lang="en-CA" dirty="0"/>
              <a:t>15  So when they had dined, Jesus </a:t>
            </a:r>
            <a:r>
              <a:rPr lang="en-CA" dirty="0" err="1"/>
              <a:t>saith</a:t>
            </a:r>
            <a:r>
              <a:rPr lang="en-CA" dirty="0"/>
              <a:t> to Simon Peter, Simon, son of Jonas, </a:t>
            </a:r>
            <a:r>
              <a:rPr lang="en-CA" b="1" dirty="0" err="1"/>
              <a:t>lovest</a:t>
            </a:r>
            <a:r>
              <a:rPr lang="en-CA" b="1" dirty="0"/>
              <a:t> thou me more than these?</a:t>
            </a:r>
            <a:r>
              <a:rPr lang="en-CA" dirty="0"/>
              <a:t> He </a:t>
            </a:r>
            <a:r>
              <a:rPr lang="en-CA" dirty="0" err="1"/>
              <a:t>saith</a:t>
            </a:r>
            <a:r>
              <a:rPr lang="en-CA" dirty="0"/>
              <a:t> unto him, Yea, Lord; thou </a:t>
            </a:r>
            <a:r>
              <a:rPr lang="en-CA" dirty="0" err="1"/>
              <a:t>knowest</a:t>
            </a:r>
            <a:r>
              <a:rPr lang="en-CA" dirty="0"/>
              <a:t> that I love thee. He </a:t>
            </a:r>
            <a:r>
              <a:rPr lang="en-CA" dirty="0" err="1"/>
              <a:t>saith</a:t>
            </a:r>
            <a:r>
              <a:rPr lang="en-CA" dirty="0"/>
              <a:t> unto him, Feed my lambs.</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85000" lnSpcReduction="20000"/>
          </a:bodyPr>
          <a:lstStyle/>
          <a:p>
            <a:r>
              <a:rPr lang="en-CA" b="1" dirty="0" smtClean="0">
                <a:solidFill>
                  <a:srgbClr val="FF0000"/>
                </a:solidFill>
              </a:rPr>
              <a:t>More</a:t>
            </a:r>
            <a:r>
              <a:rPr lang="en-CA" dirty="0" smtClean="0">
                <a:solidFill>
                  <a:srgbClr val="FF0000"/>
                </a:solidFill>
              </a:rPr>
              <a:t> </a:t>
            </a:r>
            <a:r>
              <a:rPr lang="en-CA" dirty="0">
                <a:solidFill>
                  <a:srgbClr val="FF0000"/>
                </a:solidFill>
              </a:rPr>
              <a:t>G4119</a:t>
            </a:r>
          </a:p>
          <a:p>
            <a:r>
              <a:rPr lang="en-CA" dirty="0" err="1" smtClean="0">
                <a:solidFill>
                  <a:srgbClr val="FF0000"/>
                </a:solidFill>
              </a:rPr>
              <a:t>pli</a:t>
            </a:r>
            <a:r>
              <a:rPr lang="en-CA" dirty="0">
                <a:solidFill>
                  <a:srgbClr val="FF0000"/>
                </a:solidFill>
              </a:rPr>
              <a:t>'-own, </a:t>
            </a:r>
            <a:r>
              <a:rPr lang="en-CA" dirty="0" err="1">
                <a:solidFill>
                  <a:srgbClr val="FF0000"/>
                </a:solidFill>
              </a:rPr>
              <a:t>pli</a:t>
            </a:r>
            <a:r>
              <a:rPr lang="en-CA" dirty="0">
                <a:solidFill>
                  <a:srgbClr val="FF0000"/>
                </a:solidFill>
              </a:rPr>
              <a:t>'-on, </a:t>
            </a:r>
            <a:r>
              <a:rPr lang="en-CA" dirty="0" err="1">
                <a:solidFill>
                  <a:srgbClr val="FF0000"/>
                </a:solidFill>
              </a:rPr>
              <a:t>pleh</a:t>
            </a:r>
            <a:r>
              <a:rPr lang="en-CA" dirty="0">
                <a:solidFill>
                  <a:srgbClr val="FF0000"/>
                </a:solidFill>
              </a:rPr>
              <a:t>'-on</a:t>
            </a:r>
          </a:p>
          <a:p>
            <a:r>
              <a:rPr lang="en-CA" dirty="0">
                <a:solidFill>
                  <a:srgbClr val="FF0000"/>
                </a:solidFill>
              </a:rPr>
              <a:t>Comparative of G4183; more in quantity, number, or quality; also (in plural) the major portion</a:t>
            </a:r>
            <a:r>
              <a:rPr lang="en-CA" dirty="0" smtClean="0">
                <a:solidFill>
                  <a:srgbClr val="FF0000"/>
                </a:solidFill>
              </a:rPr>
              <a:t>:</a:t>
            </a:r>
          </a:p>
          <a:p>
            <a:endParaRPr lang="en-CA" sz="900" dirty="0"/>
          </a:p>
          <a:p>
            <a:r>
              <a:rPr lang="en-CA" dirty="0" smtClean="0"/>
              <a:t>The lesson seems to be related to the fish. </a:t>
            </a:r>
          </a:p>
          <a:p>
            <a:r>
              <a:rPr lang="en-CA" dirty="0" smtClean="0"/>
              <a:t>Would these men </a:t>
            </a:r>
            <a:r>
              <a:rPr lang="en-CA" dirty="0" smtClean="0"/>
              <a:t>regress to fishing for fish, or advance to fishing for men?</a:t>
            </a:r>
            <a:endParaRPr lang="en-CA" dirty="0"/>
          </a:p>
        </p:txBody>
      </p:sp>
      <p:sp>
        <p:nvSpPr>
          <p:cNvPr id="5" name="Down Arrow 4"/>
          <p:cNvSpPr/>
          <p:nvPr/>
        </p:nvSpPr>
        <p:spPr>
          <a:xfrm rot="16200000">
            <a:off x="4739336" y="5819630"/>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11470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err="1" smtClean="0"/>
              <a:t>Lovest</a:t>
            </a:r>
            <a:r>
              <a:rPr lang="en-CA" sz="3600" b="1" dirty="0" smtClean="0"/>
              <a:t> thou me more than these?</a:t>
            </a:r>
            <a:endParaRPr lang="en-CA" sz="3600" b="1" dirty="0"/>
          </a:p>
        </p:txBody>
      </p:sp>
      <p:sp>
        <p:nvSpPr>
          <p:cNvPr id="3" name="Content Placeholder 2"/>
          <p:cNvSpPr>
            <a:spLocks noGrp="1"/>
          </p:cNvSpPr>
          <p:nvPr>
            <p:ph sz="half" idx="1"/>
          </p:nvPr>
        </p:nvSpPr>
        <p:spPr>
          <a:xfrm>
            <a:off x="457200" y="1628800"/>
            <a:ext cx="4038600" cy="4680520"/>
          </a:xfrm>
          <a:solidFill>
            <a:schemeClr val="accent3">
              <a:lumMod val="60000"/>
              <a:lumOff val="40000"/>
            </a:schemeClr>
          </a:solidFill>
        </p:spPr>
        <p:txBody>
          <a:bodyPr>
            <a:normAutofit fontScale="70000" lnSpcReduction="20000"/>
          </a:bodyPr>
          <a:lstStyle/>
          <a:p>
            <a:endParaRPr lang="en-CA" sz="700" b="1" dirty="0" smtClean="0"/>
          </a:p>
          <a:p>
            <a:pPr marL="0" indent="0">
              <a:buNone/>
            </a:pPr>
            <a:r>
              <a:rPr lang="en-CA" b="1" dirty="0" smtClean="0"/>
              <a:t>John </a:t>
            </a:r>
            <a:r>
              <a:rPr lang="en-CA" b="1" dirty="0"/>
              <a:t>21:16-17</a:t>
            </a:r>
          </a:p>
          <a:p>
            <a:r>
              <a:rPr lang="en-CA" dirty="0"/>
              <a:t>16  He </a:t>
            </a:r>
            <a:r>
              <a:rPr lang="en-CA" dirty="0" err="1"/>
              <a:t>saith</a:t>
            </a:r>
            <a:r>
              <a:rPr lang="en-CA" dirty="0"/>
              <a:t> to him again the second time, Simon, son of Jonas, </a:t>
            </a:r>
            <a:r>
              <a:rPr lang="en-CA" dirty="0" err="1"/>
              <a:t>lovest</a:t>
            </a:r>
            <a:r>
              <a:rPr lang="en-CA" dirty="0"/>
              <a:t> thou me? He </a:t>
            </a:r>
            <a:r>
              <a:rPr lang="en-CA" dirty="0" err="1"/>
              <a:t>saith</a:t>
            </a:r>
            <a:r>
              <a:rPr lang="en-CA" dirty="0"/>
              <a:t> unto him, Yea, Lord; thou </a:t>
            </a:r>
            <a:r>
              <a:rPr lang="en-CA" dirty="0" err="1"/>
              <a:t>knowest</a:t>
            </a:r>
            <a:r>
              <a:rPr lang="en-CA" dirty="0"/>
              <a:t> that I love thee. He </a:t>
            </a:r>
            <a:r>
              <a:rPr lang="en-CA" dirty="0" err="1"/>
              <a:t>saith</a:t>
            </a:r>
            <a:r>
              <a:rPr lang="en-CA" dirty="0"/>
              <a:t> unto him, Feed my sheep.</a:t>
            </a:r>
          </a:p>
          <a:p>
            <a:r>
              <a:rPr lang="en-CA" dirty="0"/>
              <a:t>17  He </a:t>
            </a:r>
            <a:r>
              <a:rPr lang="en-CA" dirty="0" err="1"/>
              <a:t>saith</a:t>
            </a:r>
            <a:r>
              <a:rPr lang="en-CA" dirty="0"/>
              <a:t> unto him the third time, Simon, son of Jonas, </a:t>
            </a:r>
            <a:r>
              <a:rPr lang="en-CA" dirty="0" err="1"/>
              <a:t>lovest</a:t>
            </a:r>
            <a:r>
              <a:rPr lang="en-CA" dirty="0"/>
              <a:t> thou me? </a:t>
            </a:r>
            <a:r>
              <a:rPr lang="en-CA" b="1" dirty="0"/>
              <a:t>Peter was grieved because he said unto him the third time, </a:t>
            </a:r>
            <a:r>
              <a:rPr lang="en-CA" dirty="0" err="1"/>
              <a:t>Lovest</a:t>
            </a:r>
            <a:r>
              <a:rPr lang="en-CA" dirty="0"/>
              <a:t> thou me? And he said unto him, Lord, thou </a:t>
            </a:r>
            <a:r>
              <a:rPr lang="en-CA" dirty="0" err="1"/>
              <a:t>knowest</a:t>
            </a:r>
            <a:r>
              <a:rPr lang="en-CA" dirty="0"/>
              <a:t> all things; thou </a:t>
            </a:r>
            <a:r>
              <a:rPr lang="en-CA" dirty="0" err="1"/>
              <a:t>knowest</a:t>
            </a:r>
            <a:r>
              <a:rPr lang="en-CA" dirty="0"/>
              <a:t> that I love thee. Jesus </a:t>
            </a:r>
            <a:r>
              <a:rPr lang="en-CA" dirty="0" err="1"/>
              <a:t>saith</a:t>
            </a:r>
            <a:r>
              <a:rPr lang="en-CA" dirty="0"/>
              <a:t> unto him, Feed my sheep.</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Jesus had </a:t>
            </a:r>
            <a:r>
              <a:rPr lang="en-CA" dirty="0" smtClean="0"/>
              <a:t>exhorted Peter to strengthen </a:t>
            </a:r>
            <a:r>
              <a:rPr lang="en-CA" dirty="0" smtClean="0"/>
              <a:t>his brethren.</a:t>
            </a:r>
          </a:p>
          <a:p>
            <a:r>
              <a:rPr lang="en-CA" dirty="0" smtClean="0"/>
              <a:t>Now he was being asked whether he really “loved” the Lord.</a:t>
            </a:r>
          </a:p>
          <a:p>
            <a:r>
              <a:rPr lang="en-CA" dirty="0" smtClean="0"/>
              <a:t>To love the Lord </a:t>
            </a:r>
            <a:r>
              <a:rPr lang="en-CA" dirty="0" smtClean="0"/>
              <a:t>is to </a:t>
            </a:r>
            <a:r>
              <a:rPr lang="en-CA" b="1" dirty="0" smtClean="0"/>
              <a:t>accept</a:t>
            </a:r>
            <a:r>
              <a:rPr lang="en-CA" dirty="0" smtClean="0"/>
              <a:t> the task of </a:t>
            </a:r>
            <a:r>
              <a:rPr lang="en-CA" b="1" dirty="0" smtClean="0"/>
              <a:t>giving</a:t>
            </a:r>
            <a:r>
              <a:rPr lang="en-CA" dirty="0" smtClean="0"/>
              <a:t> provender unto the sheep.  </a:t>
            </a:r>
          </a:p>
          <a:p>
            <a:r>
              <a:rPr lang="en-CA" dirty="0" smtClean="0"/>
              <a:t>It is needless to say that sheep do not eat fish.</a:t>
            </a:r>
            <a:endParaRPr lang="en-CA" dirty="0"/>
          </a:p>
        </p:txBody>
      </p:sp>
      <p:sp>
        <p:nvSpPr>
          <p:cNvPr id="5" name="Down Arrow 4"/>
          <p:cNvSpPr/>
          <p:nvPr/>
        </p:nvSpPr>
        <p:spPr>
          <a:xfrm rot="16200000">
            <a:off x="4739336" y="4523486"/>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3182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5696" y="1349896"/>
            <a:ext cx="5482952" cy="1143000"/>
          </a:xfrm>
          <a:solidFill>
            <a:schemeClr val="tx1">
              <a:alpha val="41000"/>
            </a:schemeClr>
          </a:solidFill>
        </p:spPr>
        <p:txBody>
          <a:bodyPr/>
          <a:lstStyle/>
          <a:p>
            <a:r>
              <a:rPr lang="en-CA" b="1" dirty="0" smtClean="0">
                <a:solidFill>
                  <a:schemeClr val="bg1"/>
                </a:solidFill>
                <a:effectLst>
                  <a:outerShdw blurRad="38100" dist="38100" dir="2700000" algn="tl">
                    <a:srgbClr val="000000">
                      <a:alpha val="43137"/>
                    </a:srgbClr>
                  </a:outerShdw>
                </a:effectLst>
              </a:rPr>
              <a:t>Fishers of men</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96834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To call out of them a people</a:t>
            </a:r>
            <a:endParaRPr lang="en-CA" sz="3600" b="1" dirty="0"/>
          </a:p>
        </p:txBody>
      </p:sp>
      <p:sp>
        <p:nvSpPr>
          <p:cNvPr id="3" name="Content Placeholder 2"/>
          <p:cNvSpPr>
            <a:spLocks noGrp="1"/>
          </p:cNvSpPr>
          <p:nvPr>
            <p:ph sz="half" idx="1"/>
          </p:nvPr>
        </p:nvSpPr>
        <p:spPr>
          <a:xfrm>
            <a:off x="457200" y="1600201"/>
            <a:ext cx="4038600" cy="4349080"/>
          </a:xfrm>
          <a:solidFill>
            <a:schemeClr val="accent4">
              <a:lumMod val="60000"/>
              <a:lumOff val="40000"/>
            </a:schemeClr>
          </a:solidFill>
        </p:spPr>
        <p:txBody>
          <a:bodyPr>
            <a:normAutofit fontScale="62500" lnSpcReduction="20000"/>
          </a:bodyPr>
          <a:lstStyle/>
          <a:p>
            <a:pPr marL="0" indent="0">
              <a:buNone/>
            </a:pPr>
            <a:endParaRPr lang="en-CA" sz="600" b="1" dirty="0" smtClean="0"/>
          </a:p>
          <a:p>
            <a:pPr marL="0" indent="0">
              <a:buNone/>
            </a:pPr>
            <a:r>
              <a:rPr lang="en-CA" b="1" dirty="0"/>
              <a:t>Acts 15:14-17</a:t>
            </a:r>
          </a:p>
          <a:p>
            <a:r>
              <a:rPr lang="en-CA" dirty="0"/>
              <a:t>14  Simeon hath declared how God at the first did visit the Gentiles, </a:t>
            </a:r>
            <a:r>
              <a:rPr lang="en-CA" b="1" dirty="0"/>
              <a:t>to take out of them a people for his name.</a:t>
            </a:r>
          </a:p>
          <a:p>
            <a:r>
              <a:rPr lang="en-CA" dirty="0"/>
              <a:t>15  And to this agree the words of the prophets; as it is written,</a:t>
            </a:r>
          </a:p>
          <a:p>
            <a:r>
              <a:rPr lang="en-CA" dirty="0"/>
              <a:t>16  After this I will return, and will build again the tabernacle of David, which is fallen down; and I will build again the ruins thereof, and I will set it up:</a:t>
            </a:r>
          </a:p>
          <a:p>
            <a:r>
              <a:rPr lang="en-CA" dirty="0"/>
              <a:t>17  That the </a:t>
            </a:r>
            <a:r>
              <a:rPr lang="en-CA" b="1" dirty="0"/>
              <a:t>residue of men </a:t>
            </a:r>
            <a:r>
              <a:rPr lang="en-CA" dirty="0"/>
              <a:t>might seek after the Lord, and all the </a:t>
            </a:r>
            <a:r>
              <a:rPr lang="en-CA" b="1" dirty="0"/>
              <a:t>Gentiles</a:t>
            </a:r>
            <a:r>
              <a:rPr lang="en-CA" dirty="0"/>
              <a:t>, upon whom my name is called, </a:t>
            </a:r>
            <a:r>
              <a:rPr lang="en-CA" dirty="0" err="1"/>
              <a:t>saith</a:t>
            </a:r>
            <a:r>
              <a:rPr lang="en-CA" dirty="0"/>
              <a:t> the Lord, who doeth all these things.</a:t>
            </a:r>
          </a:p>
          <a:p>
            <a:endParaRPr lang="en-CA" dirty="0"/>
          </a:p>
          <a:p>
            <a:endParaRPr lang="en-CA" dirty="0"/>
          </a:p>
        </p:txBody>
      </p:sp>
      <p:sp>
        <p:nvSpPr>
          <p:cNvPr id="4" name="Content Placeholder 3"/>
          <p:cNvSpPr>
            <a:spLocks noGrp="1"/>
          </p:cNvSpPr>
          <p:nvPr>
            <p:ph sz="half" idx="2"/>
          </p:nvPr>
        </p:nvSpPr>
        <p:spPr/>
        <p:txBody>
          <a:bodyPr>
            <a:normAutofit fontScale="62500" lnSpcReduction="20000"/>
          </a:bodyPr>
          <a:lstStyle/>
          <a:p>
            <a:endParaRPr lang="en-CA" dirty="0" smtClean="0"/>
          </a:p>
          <a:p>
            <a:r>
              <a:rPr lang="en-CA" dirty="0" smtClean="0"/>
              <a:t>This is the purpose of Deity with flesh – not primarily to save mankind, but to call out a people from the multitudes who will bear His name in the future age</a:t>
            </a:r>
            <a:r>
              <a:rPr lang="en-CA" dirty="0" smtClean="0"/>
              <a:t>.</a:t>
            </a:r>
          </a:p>
          <a:p>
            <a:r>
              <a:rPr lang="en-CA" dirty="0" smtClean="0"/>
              <a:t>The Kingdom Age will not be a time for the ‘saints’ to put their feet up and relax.</a:t>
            </a:r>
          </a:p>
          <a:p>
            <a:r>
              <a:rPr lang="en-CA" dirty="0" smtClean="0"/>
              <a:t>The work of gathering in the great harvest provides a sense of ‘mission’ for a spiritual mind.</a:t>
            </a:r>
            <a:endParaRPr lang="en-CA" dirty="0"/>
          </a:p>
        </p:txBody>
      </p:sp>
      <p:sp>
        <p:nvSpPr>
          <p:cNvPr id="5" name="Down Arrow 4"/>
          <p:cNvSpPr/>
          <p:nvPr/>
        </p:nvSpPr>
        <p:spPr>
          <a:xfrm rot="16200000">
            <a:off x="4739336" y="4451478"/>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66026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God draws them to him</a:t>
            </a:r>
            <a:endParaRPr lang="en-CA" sz="3600" b="1" dirty="0"/>
          </a:p>
        </p:txBody>
      </p:sp>
      <p:sp>
        <p:nvSpPr>
          <p:cNvPr id="3" name="Content Placeholder 2"/>
          <p:cNvSpPr>
            <a:spLocks noGrp="1"/>
          </p:cNvSpPr>
          <p:nvPr>
            <p:ph sz="half" idx="1"/>
          </p:nvPr>
        </p:nvSpPr>
        <p:spPr>
          <a:solidFill>
            <a:schemeClr val="accent4">
              <a:lumMod val="60000"/>
              <a:lumOff val="40000"/>
            </a:schemeClr>
          </a:solidFill>
        </p:spPr>
        <p:txBody>
          <a:bodyPr>
            <a:normAutofit fontScale="85000" lnSpcReduction="20000"/>
          </a:bodyPr>
          <a:lstStyle/>
          <a:p>
            <a:pPr marL="0" indent="0">
              <a:buNone/>
            </a:pPr>
            <a:endParaRPr lang="en-CA" sz="600" b="1" dirty="0" smtClean="0"/>
          </a:p>
          <a:p>
            <a:pPr marL="0" indent="0">
              <a:buNone/>
            </a:pPr>
            <a:r>
              <a:rPr lang="en-CA" b="1" dirty="0"/>
              <a:t>John 6:44-45</a:t>
            </a:r>
          </a:p>
          <a:p>
            <a:r>
              <a:rPr lang="en-CA" dirty="0"/>
              <a:t>44  No man can come to me, </a:t>
            </a:r>
            <a:r>
              <a:rPr lang="en-CA" b="1" dirty="0"/>
              <a:t>except the Father which hath sent me draw him:</a:t>
            </a:r>
            <a:r>
              <a:rPr lang="en-CA" dirty="0"/>
              <a:t> and I will raise him up at the last day.</a:t>
            </a:r>
          </a:p>
          <a:p>
            <a:r>
              <a:rPr lang="en-CA" dirty="0"/>
              <a:t>45  It is written in the prophets, And they shall be all taught of God. Every man therefore that hath heard, and hath learned of the Father, cometh unto me.</a:t>
            </a:r>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endParaRPr lang="en-CA" dirty="0" smtClean="0"/>
          </a:p>
          <a:p>
            <a:r>
              <a:rPr lang="en-CA" dirty="0" smtClean="0"/>
              <a:t>The fundamental work of drawing out a people is the Father’s.</a:t>
            </a:r>
          </a:p>
          <a:p>
            <a:r>
              <a:rPr lang="en-CA" dirty="0" smtClean="0"/>
              <a:t>By his goodness; mercy; longsuffering; promises; unfailing help, etc. </a:t>
            </a:r>
            <a:endParaRPr lang="en-CA" dirty="0" smtClean="0"/>
          </a:p>
          <a:p>
            <a:r>
              <a:rPr lang="en-CA" dirty="0" smtClean="0"/>
              <a:t>It is wise therefore, for fishermen to keep these ideas in their </a:t>
            </a:r>
            <a:r>
              <a:rPr lang="en-CA" dirty="0" err="1" smtClean="0"/>
              <a:t>tacklebox</a:t>
            </a:r>
            <a:r>
              <a:rPr lang="en-CA" dirty="0" smtClean="0"/>
              <a:t>.</a:t>
            </a:r>
            <a:endParaRPr lang="en-CA" dirty="0"/>
          </a:p>
        </p:txBody>
      </p:sp>
      <p:sp>
        <p:nvSpPr>
          <p:cNvPr id="5" name="Down Arrow 4"/>
          <p:cNvSpPr/>
          <p:nvPr/>
        </p:nvSpPr>
        <p:spPr>
          <a:xfrm rot="16200000">
            <a:off x="4739336" y="4811518"/>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20578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Prophetic vision</a:t>
            </a:r>
            <a:endParaRPr lang="en-CA" sz="3600" b="1" dirty="0"/>
          </a:p>
        </p:txBody>
      </p:sp>
      <p:sp>
        <p:nvSpPr>
          <p:cNvPr id="3" name="Content Placeholder 2"/>
          <p:cNvSpPr>
            <a:spLocks noGrp="1"/>
          </p:cNvSpPr>
          <p:nvPr>
            <p:ph sz="half" idx="1"/>
          </p:nvPr>
        </p:nvSpPr>
        <p:spPr>
          <a:xfrm>
            <a:off x="457200" y="1600200"/>
            <a:ext cx="4038600" cy="2836912"/>
          </a:xfrm>
          <a:solidFill>
            <a:schemeClr val="accent4">
              <a:lumMod val="60000"/>
              <a:lumOff val="40000"/>
            </a:schemeClr>
          </a:solidFill>
        </p:spPr>
        <p:txBody>
          <a:bodyPr>
            <a:normAutofit/>
          </a:bodyPr>
          <a:lstStyle/>
          <a:p>
            <a:pPr marL="0" indent="0">
              <a:buNone/>
            </a:pPr>
            <a:endParaRPr lang="en-CA" sz="1050" b="1" dirty="0" smtClean="0"/>
          </a:p>
          <a:p>
            <a:pPr marL="0" indent="0">
              <a:buNone/>
            </a:pPr>
            <a:r>
              <a:rPr lang="en-CA" sz="2400" b="1" dirty="0"/>
              <a:t>Proverbs </a:t>
            </a:r>
            <a:r>
              <a:rPr lang="en-CA" sz="2400" b="1" dirty="0" smtClean="0"/>
              <a:t>29:18 ESV</a:t>
            </a:r>
            <a:endParaRPr lang="en-CA" sz="2400" b="1" dirty="0"/>
          </a:p>
          <a:p>
            <a:r>
              <a:rPr lang="en-CA" sz="2400" dirty="0"/>
              <a:t>18  Where there is no </a:t>
            </a:r>
            <a:r>
              <a:rPr lang="en-CA" sz="2400" b="1" dirty="0"/>
              <a:t>prophetic vision </a:t>
            </a:r>
            <a:r>
              <a:rPr lang="en-CA" sz="2400" dirty="0"/>
              <a:t>the people cast off restraint, but blessed is he who keeps the law.</a:t>
            </a:r>
          </a:p>
          <a:p>
            <a:endParaRPr lang="en-CA" sz="2400" dirty="0"/>
          </a:p>
          <a:p>
            <a:endParaRPr lang="en-CA" sz="2400" dirty="0"/>
          </a:p>
          <a:p>
            <a:endParaRPr lang="en-CA" sz="2400" dirty="0"/>
          </a:p>
          <a:p>
            <a:endParaRPr lang="en-CA" sz="2400" dirty="0"/>
          </a:p>
          <a:p>
            <a:endParaRPr lang="en-CA" sz="2400" dirty="0"/>
          </a:p>
        </p:txBody>
      </p:sp>
      <p:sp>
        <p:nvSpPr>
          <p:cNvPr id="4" name="Content Placeholder 3"/>
          <p:cNvSpPr>
            <a:spLocks noGrp="1"/>
          </p:cNvSpPr>
          <p:nvPr>
            <p:ph sz="half" idx="2"/>
          </p:nvPr>
        </p:nvSpPr>
        <p:spPr/>
        <p:txBody>
          <a:bodyPr>
            <a:normAutofit/>
          </a:bodyPr>
          <a:lstStyle/>
          <a:p>
            <a:endParaRPr lang="en-CA" sz="2400" dirty="0" smtClean="0"/>
          </a:p>
          <a:p>
            <a:r>
              <a:rPr lang="en-CA" sz="2400" dirty="0" smtClean="0"/>
              <a:t>Some people are attracted by the vision of the future which God alone is able to give and guarantee</a:t>
            </a:r>
            <a:r>
              <a:rPr lang="en-CA" sz="2400" dirty="0" smtClean="0"/>
              <a:t>.</a:t>
            </a:r>
          </a:p>
          <a:p>
            <a:r>
              <a:rPr lang="en-CA" sz="2400" dirty="0" smtClean="0"/>
              <a:t>God’s promises are treasured by those who admire their practical application to today’s world problems. </a:t>
            </a:r>
            <a:endParaRPr lang="en-CA" sz="2400" dirty="0"/>
          </a:p>
        </p:txBody>
      </p:sp>
      <p:sp>
        <p:nvSpPr>
          <p:cNvPr id="5" name="Down Arrow 4"/>
          <p:cNvSpPr/>
          <p:nvPr/>
        </p:nvSpPr>
        <p:spPr>
          <a:xfrm rot="16200000">
            <a:off x="4739336" y="5459590"/>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27736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Parable about fishing</a:t>
            </a:r>
            <a:endParaRPr lang="en-CA" sz="3600" b="1" dirty="0"/>
          </a:p>
        </p:txBody>
      </p:sp>
      <p:sp>
        <p:nvSpPr>
          <p:cNvPr id="3" name="Content Placeholder 2"/>
          <p:cNvSpPr>
            <a:spLocks noGrp="1"/>
          </p:cNvSpPr>
          <p:nvPr>
            <p:ph sz="half" idx="1"/>
          </p:nvPr>
        </p:nvSpPr>
        <p:spPr>
          <a:xfrm>
            <a:off x="457200" y="1412776"/>
            <a:ext cx="4038600" cy="5112568"/>
          </a:xfrm>
          <a:solidFill>
            <a:schemeClr val="bg1">
              <a:lumMod val="75000"/>
            </a:schemeClr>
          </a:solidFill>
        </p:spPr>
        <p:txBody>
          <a:bodyPr>
            <a:normAutofit fontScale="70000" lnSpcReduction="20000"/>
          </a:bodyPr>
          <a:lstStyle/>
          <a:p>
            <a:endParaRPr lang="en-CA" sz="700" dirty="0" smtClean="0">
              <a:effectLst>
                <a:outerShdw blurRad="38100" dist="38100" dir="2700000" algn="tl">
                  <a:srgbClr val="000000">
                    <a:alpha val="43137"/>
                  </a:srgbClr>
                </a:outerShdw>
              </a:effectLst>
            </a:endParaRPr>
          </a:p>
          <a:p>
            <a:pPr marL="0" indent="0">
              <a:buNone/>
            </a:pPr>
            <a:r>
              <a:rPr lang="en-CA" b="1" dirty="0"/>
              <a:t>Matthew 13:47-50</a:t>
            </a:r>
          </a:p>
          <a:p>
            <a:r>
              <a:rPr lang="en-CA" dirty="0"/>
              <a:t>47  Again, the kingdom of heaven is </a:t>
            </a:r>
            <a:r>
              <a:rPr lang="en-CA" b="1" dirty="0"/>
              <a:t>like unto a net</a:t>
            </a:r>
            <a:r>
              <a:rPr lang="en-CA" dirty="0"/>
              <a:t>, that was cast into the sea, and </a:t>
            </a:r>
            <a:r>
              <a:rPr lang="en-CA" b="1" dirty="0"/>
              <a:t>gathered of every kind:</a:t>
            </a:r>
          </a:p>
          <a:p>
            <a:r>
              <a:rPr lang="en-CA" dirty="0"/>
              <a:t>48  Which, when it was full, they drew to shore, and sat down, and gathered the good into vessels, but cast the bad away.</a:t>
            </a:r>
          </a:p>
          <a:p>
            <a:r>
              <a:rPr lang="en-CA" dirty="0"/>
              <a:t>49  So shall it be at the end of the world: the angels shall come forth, and </a:t>
            </a:r>
            <a:r>
              <a:rPr lang="en-CA" b="1" dirty="0"/>
              <a:t>sever the wicked from among the just</a:t>
            </a:r>
            <a:r>
              <a:rPr lang="en-CA" dirty="0"/>
              <a:t>,</a:t>
            </a:r>
          </a:p>
          <a:p>
            <a:r>
              <a:rPr lang="en-CA" dirty="0"/>
              <a:t>50  And shall cast them into the furnace of fire: there shall be wailing and gnashing of teeth.</a:t>
            </a:r>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The Kingdom of a heaven is like a net that was cast into the sea of mankind.</a:t>
            </a:r>
          </a:p>
          <a:p>
            <a:r>
              <a:rPr lang="en-CA" dirty="0" smtClean="0"/>
              <a:t>The gospel net </a:t>
            </a:r>
            <a:r>
              <a:rPr lang="en-CA" dirty="0" smtClean="0"/>
              <a:t>draws </a:t>
            </a:r>
            <a:r>
              <a:rPr lang="en-CA" dirty="0" smtClean="0"/>
              <a:t>in people of all kinds.</a:t>
            </a:r>
          </a:p>
          <a:p>
            <a:r>
              <a:rPr lang="en-CA" dirty="0" smtClean="0"/>
              <a:t>They will be sorted by the angels.</a:t>
            </a:r>
            <a:endParaRPr lang="en-CA" dirty="0"/>
          </a:p>
        </p:txBody>
      </p:sp>
      <p:sp>
        <p:nvSpPr>
          <p:cNvPr id="5" name="Down Arrow 4"/>
          <p:cNvSpPr/>
          <p:nvPr/>
        </p:nvSpPr>
        <p:spPr>
          <a:xfrm rot="16200000">
            <a:off x="4739336" y="3872971"/>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33621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Jesus draws them to him</a:t>
            </a:r>
            <a:endParaRPr lang="en-CA" sz="3600" b="1" dirty="0"/>
          </a:p>
        </p:txBody>
      </p:sp>
      <p:sp>
        <p:nvSpPr>
          <p:cNvPr id="3" name="Content Placeholder 2"/>
          <p:cNvSpPr>
            <a:spLocks noGrp="1"/>
          </p:cNvSpPr>
          <p:nvPr>
            <p:ph sz="half" idx="1"/>
          </p:nvPr>
        </p:nvSpPr>
        <p:spPr>
          <a:xfrm>
            <a:off x="457200" y="1412776"/>
            <a:ext cx="4038600" cy="4925144"/>
          </a:xfrm>
          <a:solidFill>
            <a:schemeClr val="accent4">
              <a:lumMod val="60000"/>
              <a:lumOff val="40000"/>
            </a:schemeClr>
          </a:solidFill>
        </p:spPr>
        <p:txBody>
          <a:bodyPr>
            <a:noAutofit/>
          </a:bodyPr>
          <a:lstStyle/>
          <a:p>
            <a:pPr marL="0" indent="0">
              <a:buNone/>
            </a:pPr>
            <a:endParaRPr lang="en-CA" sz="500" b="1" dirty="0" smtClean="0"/>
          </a:p>
          <a:p>
            <a:pPr marL="0" indent="0">
              <a:buNone/>
            </a:pPr>
            <a:r>
              <a:rPr lang="en-CA" sz="2400" b="1" dirty="0"/>
              <a:t>John 12:31-33</a:t>
            </a:r>
          </a:p>
          <a:p>
            <a:r>
              <a:rPr lang="en-CA" sz="2400" dirty="0"/>
              <a:t>31  Now is the judgment of this world: now shall the prince of this world be cast out.</a:t>
            </a:r>
          </a:p>
          <a:p>
            <a:r>
              <a:rPr lang="en-CA" sz="2400" dirty="0"/>
              <a:t>32  And I, if I be lifted up from the earth, </a:t>
            </a:r>
            <a:r>
              <a:rPr lang="en-CA" sz="2400" b="1" dirty="0"/>
              <a:t>will draw all men unto me.</a:t>
            </a:r>
          </a:p>
          <a:p>
            <a:r>
              <a:rPr lang="en-CA" sz="2400" dirty="0"/>
              <a:t>33  This he said, signifying what death he should die.</a:t>
            </a:r>
          </a:p>
          <a:p>
            <a:endParaRPr lang="en-CA" sz="2400" dirty="0"/>
          </a:p>
          <a:p>
            <a:endParaRPr lang="en-CA" sz="2400" dirty="0"/>
          </a:p>
        </p:txBody>
      </p:sp>
      <p:sp>
        <p:nvSpPr>
          <p:cNvPr id="4" name="Content Placeholder 3"/>
          <p:cNvSpPr>
            <a:spLocks noGrp="1"/>
          </p:cNvSpPr>
          <p:nvPr>
            <p:ph sz="half" idx="2"/>
          </p:nvPr>
        </p:nvSpPr>
        <p:spPr/>
        <p:txBody>
          <a:bodyPr>
            <a:normAutofit/>
          </a:bodyPr>
          <a:lstStyle/>
          <a:p>
            <a:r>
              <a:rPr lang="en-CA" sz="2400" dirty="0" smtClean="0"/>
              <a:t>Jesus, a man sent from God to supplement the task of selecting a multitude for the Name is also able to draw all men unto him.</a:t>
            </a:r>
          </a:p>
          <a:p>
            <a:r>
              <a:rPr lang="en-CA" sz="2400" dirty="0" smtClean="0"/>
              <a:t>Since we all disobey at times, we need the Lord and his role as Saviour and Mediator.</a:t>
            </a:r>
            <a:endParaRPr lang="en-CA" sz="2400" dirty="0"/>
          </a:p>
        </p:txBody>
      </p:sp>
      <p:sp>
        <p:nvSpPr>
          <p:cNvPr id="5" name="Down Arrow 4"/>
          <p:cNvSpPr/>
          <p:nvPr/>
        </p:nvSpPr>
        <p:spPr>
          <a:xfrm rot="16200000">
            <a:off x="4739336" y="5387582"/>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23742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a:t>
            </a:r>
            <a:r>
              <a:rPr lang="en-CA" sz="3600" b="1" dirty="0" err="1" smtClean="0"/>
              <a:t>firstfruits</a:t>
            </a:r>
            <a:r>
              <a:rPr lang="en-CA" sz="3600" b="1" dirty="0" smtClean="0"/>
              <a:t> unto God</a:t>
            </a:r>
            <a:endParaRPr lang="en-CA" sz="3600" b="1" dirty="0"/>
          </a:p>
        </p:txBody>
      </p:sp>
      <p:sp>
        <p:nvSpPr>
          <p:cNvPr id="3" name="Content Placeholder 2"/>
          <p:cNvSpPr>
            <a:spLocks noGrp="1"/>
          </p:cNvSpPr>
          <p:nvPr>
            <p:ph sz="half" idx="1"/>
          </p:nvPr>
        </p:nvSpPr>
        <p:spPr>
          <a:xfrm>
            <a:off x="457200" y="1600200"/>
            <a:ext cx="4038600" cy="4493096"/>
          </a:xfrm>
          <a:solidFill>
            <a:schemeClr val="accent4">
              <a:lumMod val="60000"/>
              <a:lumOff val="40000"/>
            </a:schemeClr>
          </a:solidFill>
        </p:spPr>
        <p:txBody>
          <a:bodyPr>
            <a:normAutofit fontScale="77500" lnSpcReduction="20000"/>
          </a:bodyPr>
          <a:lstStyle/>
          <a:p>
            <a:pPr marL="0" indent="0">
              <a:buNone/>
            </a:pPr>
            <a:endParaRPr lang="en-CA" sz="1100" b="1" dirty="0" smtClean="0"/>
          </a:p>
          <a:p>
            <a:pPr marL="0" indent="0">
              <a:buNone/>
            </a:pPr>
            <a:r>
              <a:rPr lang="en-CA" b="1" dirty="0"/>
              <a:t>Revelation 14:4-5</a:t>
            </a:r>
          </a:p>
          <a:p>
            <a:r>
              <a:rPr lang="en-CA" dirty="0"/>
              <a:t>4  These are they which were not defiled with women; for they are virgins. These are they which follow the Lamb whithersoever he </a:t>
            </a:r>
            <a:r>
              <a:rPr lang="en-CA" dirty="0" err="1"/>
              <a:t>goeth</a:t>
            </a:r>
            <a:r>
              <a:rPr lang="en-CA" dirty="0"/>
              <a:t>. These were redeemed from among men, </a:t>
            </a:r>
            <a:r>
              <a:rPr lang="en-CA" b="1" dirty="0"/>
              <a:t>being the </a:t>
            </a:r>
            <a:r>
              <a:rPr lang="en-CA" b="1" dirty="0" err="1"/>
              <a:t>firstfruits</a:t>
            </a:r>
            <a:r>
              <a:rPr lang="en-CA" b="1" dirty="0"/>
              <a:t> unto God and to the Lamb.</a:t>
            </a:r>
          </a:p>
          <a:p>
            <a:r>
              <a:rPr lang="en-CA" dirty="0"/>
              <a:t>5  And in their mouth was found no guile: for they are without fault before the throne of God.</a:t>
            </a:r>
          </a:p>
          <a:p>
            <a:endParaRPr lang="en-CA" dirty="0"/>
          </a:p>
          <a:p>
            <a:endParaRPr lang="en-CA" dirty="0"/>
          </a:p>
          <a:p>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All those selected by God at the resurrection and judgment of mankind will constitute the </a:t>
            </a:r>
            <a:r>
              <a:rPr lang="en-CA" dirty="0" err="1" smtClean="0"/>
              <a:t>firstfruits</a:t>
            </a:r>
            <a:r>
              <a:rPr lang="en-CA" dirty="0" smtClean="0"/>
              <a:t>.</a:t>
            </a:r>
          </a:p>
          <a:p>
            <a:r>
              <a:rPr lang="en-CA" dirty="0" smtClean="0"/>
              <a:t>The greater work of the harvest will take place at the hands of the </a:t>
            </a:r>
            <a:r>
              <a:rPr lang="en-CA" dirty="0" err="1" smtClean="0"/>
              <a:t>firstfruits</a:t>
            </a:r>
            <a:r>
              <a:rPr lang="en-CA" dirty="0" smtClean="0"/>
              <a:t>.</a:t>
            </a:r>
            <a:endParaRPr lang="en-CA" dirty="0"/>
          </a:p>
        </p:txBody>
      </p:sp>
      <p:sp>
        <p:nvSpPr>
          <p:cNvPr id="5" name="Down Arrow 4"/>
          <p:cNvSpPr/>
          <p:nvPr/>
        </p:nvSpPr>
        <p:spPr>
          <a:xfrm rot="16200000">
            <a:off x="4739336" y="3944979"/>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99243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Techniques – be ready always</a:t>
            </a:r>
            <a:endParaRPr lang="en-CA" sz="3600" b="1" dirty="0"/>
          </a:p>
        </p:txBody>
      </p:sp>
      <p:sp>
        <p:nvSpPr>
          <p:cNvPr id="3" name="Content Placeholder 2"/>
          <p:cNvSpPr>
            <a:spLocks noGrp="1"/>
          </p:cNvSpPr>
          <p:nvPr>
            <p:ph sz="half" idx="1"/>
          </p:nvPr>
        </p:nvSpPr>
        <p:spPr>
          <a:solidFill>
            <a:schemeClr val="accent4">
              <a:lumMod val="60000"/>
              <a:lumOff val="40000"/>
            </a:schemeClr>
          </a:solidFill>
        </p:spPr>
        <p:txBody>
          <a:bodyPr>
            <a:normAutofit fontScale="77500" lnSpcReduction="20000"/>
          </a:bodyPr>
          <a:lstStyle/>
          <a:p>
            <a:pPr marL="0" indent="0">
              <a:buNone/>
            </a:pPr>
            <a:endParaRPr lang="en-CA" sz="900" b="1" dirty="0" smtClean="0"/>
          </a:p>
          <a:p>
            <a:pPr marL="0" indent="0">
              <a:buNone/>
            </a:pPr>
            <a:r>
              <a:rPr lang="en-CA" b="1" dirty="0"/>
              <a:t>1 Peter 3:15-16</a:t>
            </a:r>
          </a:p>
          <a:p>
            <a:r>
              <a:rPr lang="en-CA" dirty="0"/>
              <a:t>15  But sanctify the Lord God in your hearts: and </a:t>
            </a:r>
            <a:r>
              <a:rPr lang="en-CA" b="1" dirty="0" smtClean="0"/>
              <a:t>be ready always to give </a:t>
            </a:r>
            <a:r>
              <a:rPr lang="en-CA" b="1" dirty="0"/>
              <a:t>an answer </a:t>
            </a:r>
            <a:r>
              <a:rPr lang="en-CA" dirty="0"/>
              <a:t>to every man that </a:t>
            </a:r>
            <a:r>
              <a:rPr lang="en-CA" dirty="0" err="1"/>
              <a:t>asketh</a:t>
            </a:r>
            <a:r>
              <a:rPr lang="en-CA" dirty="0"/>
              <a:t> you a reason of the hope that is in you with meekness and fear:</a:t>
            </a:r>
          </a:p>
          <a:p>
            <a:r>
              <a:rPr lang="en-CA" dirty="0"/>
              <a:t>16  Having a good conscience; that, whereas they speak evil of you, as of evildoers, they may be ashamed that falsely accuse your good conversation in Christ.</a:t>
            </a:r>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Peter always appeared ready to react to the Lord.</a:t>
            </a:r>
          </a:p>
          <a:p>
            <a:r>
              <a:rPr lang="en-CA" dirty="0" smtClean="0"/>
              <a:t>His testimony illustrated his loyalty, </a:t>
            </a:r>
            <a:r>
              <a:rPr lang="en-CA" dirty="0" smtClean="0"/>
              <a:t>understanding </a:t>
            </a:r>
            <a:r>
              <a:rPr lang="en-CA" dirty="0" smtClean="0"/>
              <a:t>and to some extent his weaknesses.</a:t>
            </a:r>
            <a:endParaRPr lang="en-CA" dirty="0"/>
          </a:p>
        </p:txBody>
      </p:sp>
      <p:sp>
        <p:nvSpPr>
          <p:cNvPr id="5" name="Down Arrow 4"/>
          <p:cNvSpPr/>
          <p:nvPr/>
        </p:nvSpPr>
        <p:spPr>
          <a:xfrm rot="16200000">
            <a:off x="4739336" y="3659390"/>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53824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That I might gain the more</a:t>
            </a:r>
            <a:endParaRPr lang="en-CA" sz="3600" b="1" dirty="0"/>
          </a:p>
        </p:txBody>
      </p:sp>
      <p:sp>
        <p:nvSpPr>
          <p:cNvPr id="3" name="Content Placeholder 2"/>
          <p:cNvSpPr>
            <a:spLocks noGrp="1"/>
          </p:cNvSpPr>
          <p:nvPr>
            <p:ph sz="half" idx="1"/>
          </p:nvPr>
        </p:nvSpPr>
        <p:spPr>
          <a:xfrm>
            <a:off x="457200" y="1600200"/>
            <a:ext cx="4038600" cy="4493096"/>
          </a:xfrm>
          <a:solidFill>
            <a:schemeClr val="accent4">
              <a:lumMod val="60000"/>
              <a:lumOff val="40000"/>
            </a:schemeClr>
          </a:solidFill>
        </p:spPr>
        <p:txBody>
          <a:bodyPr>
            <a:normAutofit fontScale="70000" lnSpcReduction="20000"/>
          </a:bodyPr>
          <a:lstStyle/>
          <a:p>
            <a:pPr marL="0" indent="0">
              <a:buNone/>
            </a:pPr>
            <a:endParaRPr lang="en-CA" sz="1100" b="1" dirty="0" smtClean="0"/>
          </a:p>
          <a:p>
            <a:pPr marL="0" indent="0">
              <a:buNone/>
            </a:pPr>
            <a:r>
              <a:rPr lang="en-CA" b="1" dirty="0" smtClean="0"/>
              <a:t>1 </a:t>
            </a:r>
            <a:r>
              <a:rPr lang="en-CA" b="1" dirty="0"/>
              <a:t>Corinthians 9:19-21</a:t>
            </a:r>
          </a:p>
          <a:p>
            <a:r>
              <a:rPr lang="en-CA" dirty="0"/>
              <a:t>19  For though I be free from all men, yet have </a:t>
            </a:r>
            <a:r>
              <a:rPr lang="en-CA" b="1" dirty="0"/>
              <a:t>I made myself servant unto all, that I might gain the more.</a:t>
            </a:r>
          </a:p>
          <a:p>
            <a:r>
              <a:rPr lang="en-CA" dirty="0"/>
              <a:t>20  And unto the Jews I became as a Jew, that I might gain the Jews; to them that are under the law, as under the law, that I might gain them that are under the law;</a:t>
            </a:r>
          </a:p>
          <a:p>
            <a:r>
              <a:rPr lang="en-CA" dirty="0"/>
              <a:t>21  To them that are without law, as without law, (being not without law to God, but under the law to Christ,) that I might gain them that are without law.</a:t>
            </a:r>
          </a:p>
          <a:p>
            <a:endParaRPr lang="en-CA" dirty="0"/>
          </a:p>
          <a:p>
            <a:endParaRPr lang="en-CA" dirty="0"/>
          </a:p>
          <a:p>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The Apostle Paul was a follower of the Lord and an ambassador for the work of God.</a:t>
            </a:r>
          </a:p>
          <a:p>
            <a:r>
              <a:rPr lang="en-CA" dirty="0" smtClean="0"/>
              <a:t>He was willing to do whatever he had to do to accomplish this work.</a:t>
            </a:r>
          </a:p>
          <a:p>
            <a:r>
              <a:rPr lang="en-CA" dirty="0" smtClean="0"/>
              <a:t>Yet he never stepped over the line into disobedience of his God.</a:t>
            </a:r>
            <a:endParaRPr lang="en-CA" dirty="0"/>
          </a:p>
        </p:txBody>
      </p:sp>
      <p:sp>
        <p:nvSpPr>
          <p:cNvPr id="5" name="Down Arrow 4"/>
          <p:cNvSpPr/>
          <p:nvPr/>
        </p:nvSpPr>
        <p:spPr>
          <a:xfrm rot="16200000">
            <a:off x="4739336" y="4521043"/>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8482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41376" y="1988840"/>
            <a:ext cx="5122912" cy="1143000"/>
          </a:xfrm>
          <a:solidFill>
            <a:schemeClr val="tx1">
              <a:alpha val="58000"/>
            </a:schemeClr>
          </a:solidFill>
          <a:effectLst>
            <a:softEdge rad="3175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rPr>
              <a:t>Fishing for men</a:t>
            </a:r>
            <a:endParaRPr lang="en-CA" sz="4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273879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Be gentle unto all men …</a:t>
            </a:r>
            <a:endParaRPr lang="en-CA" sz="3600" b="1" dirty="0"/>
          </a:p>
        </p:txBody>
      </p:sp>
      <p:sp>
        <p:nvSpPr>
          <p:cNvPr id="3" name="Content Placeholder 2"/>
          <p:cNvSpPr>
            <a:spLocks noGrp="1"/>
          </p:cNvSpPr>
          <p:nvPr>
            <p:ph sz="half" idx="1"/>
          </p:nvPr>
        </p:nvSpPr>
        <p:spPr>
          <a:xfrm>
            <a:off x="457200" y="1600201"/>
            <a:ext cx="4038600" cy="4061048"/>
          </a:xfrm>
          <a:solidFill>
            <a:schemeClr val="accent4">
              <a:lumMod val="60000"/>
              <a:lumOff val="40000"/>
            </a:schemeClr>
          </a:solidFill>
        </p:spPr>
        <p:txBody>
          <a:bodyPr>
            <a:normAutofit fontScale="70000" lnSpcReduction="20000"/>
          </a:bodyPr>
          <a:lstStyle/>
          <a:p>
            <a:pPr marL="0" indent="0">
              <a:buNone/>
            </a:pPr>
            <a:endParaRPr lang="en-CA" sz="600" b="1" dirty="0" smtClean="0"/>
          </a:p>
          <a:p>
            <a:pPr marL="0" indent="0">
              <a:buNone/>
            </a:pPr>
            <a:r>
              <a:rPr lang="en-CA" b="1" dirty="0"/>
              <a:t>2 Timothy 2:24-26</a:t>
            </a:r>
          </a:p>
          <a:p>
            <a:r>
              <a:rPr lang="en-CA" dirty="0"/>
              <a:t>24  And the servant of the Lord must not strive; </a:t>
            </a:r>
            <a:r>
              <a:rPr lang="en-CA" b="1" dirty="0"/>
              <a:t>but be gentle unto all men, apt to teach, </a:t>
            </a:r>
            <a:r>
              <a:rPr lang="en-CA" dirty="0"/>
              <a:t>patient,</a:t>
            </a:r>
          </a:p>
          <a:p>
            <a:r>
              <a:rPr lang="en-CA" dirty="0"/>
              <a:t>25  In meekness instructing those that oppose themselves; if God peradventure will give them repentance to the acknowledging of the truth;</a:t>
            </a:r>
          </a:p>
          <a:p>
            <a:r>
              <a:rPr lang="en-CA" dirty="0"/>
              <a:t>26  And that they may recover themselves out of the snare of the devil, who are taken captive by him at his will.</a:t>
            </a:r>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In teaching others it is important to remember that we are trying to save men and women, not to destroy them.</a:t>
            </a:r>
          </a:p>
          <a:p>
            <a:r>
              <a:rPr lang="en-CA" dirty="0" smtClean="0"/>
              <a:t>Being understanding of the great decisions that must be made we are likely to be more patient and apt to teach.</a:t>
            </a:r>
            <a:endParaRPr lang="en-CA" dirty="0"/>
          </a:p>
        </p:txBody>
      </p:sp>
      <p:sp>
        <p:nvSpPr>
          <p:cNvPr id="5" name="Down Arrow 4"/>
          <p:cNvSpPr/>
          <p:nvPr/>
        </p:nvSpPr>
        <p:spPr>
          <a:xfrm rot="16200000">
            <a:off x="4739336" y="4016987"/>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23408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Be won by the behaviour</a:t>
            </a:r>
            <a:endParaRPr lang="en-CA" sz="3600" b="1" dirty="0"/>
          </a:p>
        </p:txBody>
      </p:sp>
      <p:sp>
        <p:nvSpPr>
          <p:cNvPr id="3" name="Content Placeholder 2"/>
          <p:cNvSpPr>
            <a:spLocks noGrp="1"/>
          </p:cNvSpPr>
          <p:nvPr>
            <p:ph sz="half" idx="1"/>
          </p:nvPr>
        </p:nvSpPr>
        <p:spPr>
          <a:xfrm>
            <a:off x="457200" y="1600200"/>
            <a:ext cx="4038600" cy="4493096"/>
          </a:xfrm>
          <a:solidFill>
            <a:schemeClr val="accent4">
              <a:lumMod val="60000"/>
              <a:lumOff val="40000"/>
            </a:schemeClr>
          </a:solidFill>
        </p:spPr>
        <p:txBody>
          <a:bodyPr>
            <a:normAutofit fontScale="62500" lnSpcReduction="20000"/>
          </a:bodyPr>
          <a:lstStyle/>
          <a:p>
            <a:pPr marL="0" indent="0">
              <a:buNone/>
            </a:pPr>
            <a:endParaRPr lang="en-CA" sz="800" b="1" dirty="0" smtClean="0"/>
          </a:p>
          <a:p>
            <a:pPr marL="0" indent="0">
              <a:buNone/>
            </a:pPr>
            <a:r>
              <a:rPr lang="en-CA" b="1" dirty="0" smtClean="0"/>
              <a:t>1 </a:t>
            </a:r>
            <a:r>
              <a:rPr lang="en-CA" b="1" dirty="0"/>
              <a:t>Peter 3:1-4</a:t>
            </a:r>
          </a:p>
          <a:p>
            <a:r>
              <a:rPr lang="en-CA" dirty="0"/>
              <a:t>1  Likewise, ye wives, be in subjection to your own husbands; that, if any obey not the word, they also may without the word be </a:t>
            </a:r>
            <a:r>
              <a:rPr lang="en-CA" b="1" dirty="0"/>
              <a:t>won by the conversation of the wives;</a:t>
            </a:r>
          </a:p>
          <a:p>
            <a:r>
              <a:rPr lang="en-CA" dirty="0"/>
              <a:t>2  While they behold your chaste conversation coupled with fear.</a:t>
            </a:r>
          </a:p>
          <a:p>
            <a:r>
              <a:rPr lang="en-CA" dirty="0"/>
              <a:t>3  Whose adorning let it not be that outward adorning of plaiting the hair, and of wearing of gold, or of putting on of apparel;</a:t>
            </a:r>
          </a:p>
          <a:p>
            <a:r>
              <a:rPr lang="en-CA" dirty="0"/>
              <a:t>4  But let it be the hidden man of the heart, in that which is not corruptible, even the ornament of a meek and quiet spirit, which is in the sight of God of great price</a:t>
            </a:r>
            <a:r>
              <a:rPr lang="en-CA" dirty="0" smtClean="0"/>
              <a:t>.</a:t>
            </a:r>
            <a:endParaRPr lang="en-CA" dirty="0"/>
          </a:p>
          <a:p>
            <a:endParaRPr lang="en-CA" dirty="0"/>
          </a:p>
          <a:p>
            <a:endParaRPr lang="en-CA" dirty="0"/>
          </a:p>
        </p:txBody>
      </p:sp>
      <p:sp>
        <p:nvSpPr>
          <p:cNvPr id="4" name="Content Placeholder 3"/>
          <p:cNvSpPr>
            <a:spLocks noGrp="1"/>
          </p:cNvSpPr>
          <p:nvPr>
            <p:ph sz="half" idx="2"/>
          </p:nvPr>
        </p:nvSpPr>
        <p:spPr/>
        <p:txBody>
          <a:bodyPr>
            <a:normAutofit fontScale="62500" lnSpcReduction="20000"/>
          </a:bodyPr>
          <a:lstStyle/>
          <a:p>
            <a:endParaRPr lang="en-CA" dirty="0" smtClean="0"/>
          </a:p>
          <a:p>
            <a:r>
              <a:rPr lang="en-CA" dirty="0" smtClean="0"/>
              <a:t>Just witnessing the plain discipline to the Word of God in others is a powerful testimony.</a:t>
            </a:r>
          </a:p>
          <a:p>
            <a:r>
              <a:rPr lang="en-CA" dirty="0" smtClean="0"/>
              <a:t>It is required of all who follow the examples of the righteous.</a:t>
            </a:r>
            <a:endParaRPr lang="en-CA" dirty="0"/>
          </a:p>
        </p:txBody>
      </p:sp>
      <p:sp>
        <p:nvSpPr>
          <p:cNvPr id="5" name="Down Arrow 4"/>
          <p:cNvSpPr/>
          <p:nvPr/>
        </p:nvSpPr>
        <p:spPr>
          <a:xfrm rot="16200000">
            <a:off x="4739336" y="3224899"/>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06691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fontScale="90000"/>
          </a:bodyPr>
          <a:lstStyle/>
          <a:p>
            <a:r>
              <a:rPr lang="en-CA" sz="3600" b="1" dirty="0" smtClean="0"/>
              <a:t>Whether thou shalt save thy husband</a:t>
            </a:r>
            <a:endParaRPr lang="en-CA" sz="3600" b="1" dirty="0"/>
          </a:p>
        </p:txBody>
      </p:sp>
      <p:sp>
        <p:nvSpPr>
          <p:cNvPr id="3" name="Content Placeholder 2"/>
          <p:cNvSpPr>
            <a:spLocks noGrp="1"/>
          </p:cNvSpPr>
          <p:nvPr>
            <p:ph sz="half" idx="1"/>
          </p:nvPr>
        </p:nvSpPr>
        <p:spPr>
          <a:xfrm>
            <a:off x="457200" y="1600200"/>
            <a:ext cx="4038600" cy="4925144"/>
          </a:xfrm>
          <a:solidFill>
            <a:schemeClr val="accent4">
              <a:lumMod val="60000"/>
              <a:lumOff val="40000"/>
            </a:schemeClr>
          </a:solidFill>
        </p:spPr>
        <p:txBody>
          <a:bodyPr>
            <a:normAutofit/>
          </a:bodyPr>
          <a:lstStyle/>
          <a:p>
            <a:pPr marL="0" indent="0">
              <a:buNone/>
            </a:pPr>
            <a:endParaRPr lang="en-CA" sz="200" b="1" dirty="0" smtClean="0"/>
          </a:p>
          <a:p>
            <a:pPr marL="0" indent="0">
              <a:buNone/>
            </a:pPr>
            <a:r>
              <a:rPr lang="en-CA" sz="1600" b="1" dirty="0" smtClean="0"/>
              <a:t>1 </a:t>
            </a:r>
            <a:r>
              <a:rPr lang="en-CA" sz="1600" b="1" dirty="0"/>
              <a:t>Corinthians 7:13-16</a:t>
            </a:r>
          </a:p>
          <a:p>
            <a:r>
              <a:rPr lang="en-CA" sz="1600" dirty="0"/>
              <a:t>13  And the woman which hath an husband that believeth not, and if he be pleased to dwell with her, let her not leave him.</a:t>
            </a:r>
          </a:p>
          <a:p>
            <a:r>
              <a:rPr lang="en-CA" sz="1600" dirty="0"/>
              <a:t>14  For the unbelieving husband is sanctified by the wife, and the unbelieving wife is sanctified by the husband: else were your children unclean; but now are they holy.</a:t>
            </a:r>
          </a:p>
          <a:p>
            <a:r>
              <a:rPr lang="en-CA" sz="1600" dirty="0"/>
              <a:t>15  But if the unbelieving depart, let him depart. A brother or a sister is not under bondage in such cases: but God hath called us to peace.</a:t>
            </a:r>
          </a:p>
          <a:p>
            <a:r>
              <a:rPr lang="en-CA" sz="1600" dirty="0"/>
              <a:t>16  </a:t>
            </a:r>
            <a:r>
              <a:rPr lang="en-CA" sz="1600" b="1" dirty="0"/>
              <a:t>For what </a:t>
            </a:r>
            <a:r>
              <a:rPr lang="en-CA" sz="1600" b="1" dirty="0" err="1"/>
              <a:t>knowest</a:t>
            </a:r>
            <a:r>
              <a:rPr lang="en-CA" sz="1600" b="1" dirty="0"/>
              <a:t> thou, O wife, whether thou shalt save thy husband? </a:t>
            </a:r>
            <a:r>
              <a:rPr lang="en-CA" sz="1600" dirty="0"/>
              <a:t>or how </a:t>
            </a:r>
            <a:r>
              <a:rPr lang="en-CA" sz="1600" dirty="0" err="1"/>
              <a:t>knowest</a:t>
            </a:r>
            <a:r>
              <a:rPr lang="en-CA" sz="1600" dirty="0"/>
              <a:t> thou, O man, whether thou shalt save thy wife?</a:t>
            </a:r>
          </a:p>
          <a:p>
            <a:endParaRPr lang="en-CA" sz="1600" dirty="0"/>
          </a:p>
          <a:p>
            <a:endParaRPr lang="en-CA" sz="1600" dirty="0"/>
          </a:p>
          <a:p>
            <a:endParaRPr lang="en-CA" sz="1600" dirty="0"/>
          </a:p>
        </p:txBody>
      </p:sp>
      <p:sp>
        <p:nvSpPr>
          <p:cNvPr id="4" name="Content Placeholder 3"/>
          <p:cNvSpPr>
            <a:spLocks noGrp="1"/>
          </p:cNvSpPr>
          <p:nvPr>
            <p:ph sz="half" idx="2"/>
          </p:nvPr>
        </p:nvSpPr>
        <p:spPr/>
        <p:txBody>
          <a:bodyPr>
            <a:normAutofit/>
          </a:bodyPr>
          <a:lstStyle/>
          <a:p>
            <a:endParaRPr lang="en-CA" sz="2000" dirty="0" smtClean="0"/>
          </a:p>
          <a:p>
            <a:r>
              <a:rPr lang="en-CA" sz="2000" dirty="0" smtClean="0"/>
              <a:t>Perseverance and patience  coupled with strong faith is a powerful agent in marriage and family settings.</a:t>
            </a:r>
            <a:endParaRPr lang="en-CA" sz="2000" dirty="0"/>
          </a:p>
        </p:txBody>
      </p:sp>
      <p:sp>
        <p:nvSpPr>
          <p:cNvPr id="5" name="Down Arrow 4"/>
          <p:cNvSpPr/>
          <p:nvPr/>
        </p:nvSpPr>
        <p:spPr>
          <a:xfrm rot="16200000">
            <a:off x="4739336" y="3368915"/>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85251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Preach the Word</a:t>
            </a:r>
            <a:endParaRPr lang="en-CA" sz="3600" b="1" dirty="0"/>
          </a:p>
        </p:txBody>
      </p:sp>
      <p:sp>
        <p:nvSpPr>
          <p:cNvPr id="3" name="Content Placeholder 2"/>
          <p:cNvSpPr>
            <a:spLocks noGrp="1"/>
          </p:cNvSpPr>
          <p:nvPr>
            <p:ph sz="half" idx="1"/>
          </p:nvPr>
        </p:nvSpPr>
        <p:spPr>
          <a:solidFill>
            <a:schemeClr val="accent4">
              <a:lumMod val="60000"/>
              <a:lumOff val="40000"/>
            </a:schemeClr>
          </a:solidFill>
        </p:spPr>
        <p:txBody>
          <a:bodyPr>
            <a:normAutofit fontScale="85000" lnSpcReduction="20000"/>
          </a:bodyPr>
          <a:lstStyle/>
          <a:p>
            <a:pPr marL="0" indent="0">
              <a:buNone/>
            </a:pPr>
            <a:endParaRPr lang="en-CA" sz="900" b="1" dirty="0" smtClean="0"/>
          </a:p>
          <a:p>
            <a:pPr marL="0" indent="0">
              <a:buNone/>
            </a:pPr>
            <a:r>
              <a:rPr lang="en-CA" b="1" dirty="0" smtClean="0"/>
              <a:t>2 </a:t>
            </a:r>
            <a:r>
              <a:rPr lang="en-CA" b="1" dirty="0"/>
              <a:t>Timothy 4:1-2</a:t>
            </a:r>
          </a:p>
          <a:p>
            <a:r>
              <a:rPr lang="en-CA" dirty="0"/>
              <a:t>1  I charge thee therefore before God, and the Lord Jesus Christ, who shall judge the quick and the dead at his appearing and his kingdom;</a:t>
            </a:r>
          </a:p>
          <a:p>
            <a:r>
              <a:rPr lang="en-CA" dirty="0"/>
              <a:t>2  </a:t>
            </a:r>
            <a:r>
              <a:rPr lang="en-CA" b="1" dirty="0"/>
              <a:t>Preach the word; </a:t>
            </a:r>
            <a:r>
              <a:rPr lang="en-CA" dirty="0"/>
              <a:t>be instant in season, out of season; reprove, rebuke, exhort with all longsuffering and doctrine.</a:t>
            </a:r>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endParaRPr lang="en-CA" dirty="0" smtClean="0"/>
          </a:p>
          <a:p>
            <a:r>
              <a:rPr lang="en-CA" dirty="0" smtClean="0"/>
              <a:t>Preaching the Word to others with the urgency of this text must be </a:t>
            </a:r>
            <a:r>
              <a:rPr lang="en-CA" dirty="0" smtClean="0"/>
              <a:t>done in word and deed.</a:t>
            </a:r>
          </a:p>
          <a:p>
            <a:r>
              <a:rPr lang="en-CA" dirty="0" smtClean="0"/>
              <a:t>To do so is to align our purpose for living with our God and to follow the examples of all those who accepted the high calling of the Lord to take up their cross and “Follow me.”</a:t>
            </a:r>
            <a:endParaRPr lang="en-CA" dirty="0"/>
          </a:p>
        </p:txBody>
      </p:sp>
      <p:sp>
        <p:nvSpPr>
          <p:cNvPr id="5" name="Down Arrow 4"/>
          <p:cNvSpPr/>
          <p:nvPr/>
        </p:nvSpPr>
        <p:spPr>
          <a:xfrm rot="16200000">
            <a:off x="4716476" y="5601163"/>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12483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half" idx="1"/>
          </p:nvPr>
        </p:nvSpPr>
        <p:spPr/>
        <p:txBody>
          <a:bodyPr/>
          <a:lstStyle/>
          <a:p>
            <a:endParaRPr lang="en-CA"/>
          </a:p>
        </p:txBody>
      </p:sp>
      <p:sp>
        <p:nvSpPr>
          <p:cNvPr id="4" name="Content Placeholder 3"/>
          <p:cNvSpPr>
            <a:spLocks noGrp="1"/>
          </p:cNvSpPr>
          <p:nvPr>
            <p:ph sz="half" idx="2"/>
          </p:nvPr>
        </p:nvSpPr>
        <p:spPr/>
        <p:txBody>
          <a:bodyPr/>
          <a:lstStyle/>
          <a:p>
            <a:endParaRPr lang="en-CA"/>
          </a:p>
        </p:txBody>
      </p:sp>
    </p:spTree>
    <p:extLst>
      <p:ext uri="{BB962C8B-B14F-4D97-AF65-F5344CB8AC3E}">
        <p14:creationId xmlns:p14="http://schemas.microsoft.com/office/powerpoint/2010/main" val="21599702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9712" y="1556792"/>
            <a:ext cx="4906888" cy="1143000"/>
          </a:xfrm>
          <a:solidFill>
            <a:schemeClr val="tx1">
              <a:alpha val="42000"/>
            </a:schemeClr>
          </a:solidFill>
          <a:effectLst>
            <a:softEdge rad="63500"/>
          </a:effectLst>
        </p:spPr>
        <p:txBody>
          <a:bodyPr>
            <a:normAutofit fontScale="90000"/>
          </a:bodyPr>
          <a:lstStyle/>
          <a:p>
            <a:r>
              <a:rPr lang="en-CA" b="1" dirty="0" smtClean="0">
                <a:solidFill>
                  <a:schemeClr val="bg1"/>
                </a:solidFill>
              </a:rPr>
              <a:t>“I will make you Fishers of men”</a:t>
            </a:r>
            <a:endParaRPr lang="en-CA" b="1" dirty="0">
              <a:solidFill>
                <a:schemeClr val="bg1"/>
              </a:solidFill>
            </a:endParaRPr>
          </a:p>
        </p:txBody>
      </p:sp>
    </p:spTree>
    <p:extLst>
      <p:ext uri="{BB962C8B-B14F-4D97-AF65-F5344CB8AC3E}">
        <p14:creationId xmlns:p14="http://schemas.microsoft.com/office/powerpoint/2010/main" val="2237069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Fishing … only to kill</a:t>
            </a:r>
            <a:endParaRPr lang="en-CA" sz="3600" b="1" dirty="0"/>
          </a:p>
        </p:txBody>
      </p:sp>
      <p:sp>
        <p:nvSpPr>
          <p:cNvPr id="3" name="Content Placeholder 2"/>
          <p:cNvSpPr>
            <a:spLocks noGrp="1"/>
          </p:cNvSpPr>
          <p:nvPr>
            <p:ph sz="half" idx="1"/>
          </p:nvPr>
        </p:nvSpPr>
        <p:spPr>
          <a:xfrm>
            <a:off x="457200" y="1600200"/>
            <a:ext cx="4038600" cy="4205064"/>
          </a:xfrm>
          <a:solidFill>
            <a:schemeClr val="bg1">
              <a:lumMod val="75000"/>
            </a:schemeClr>
          </a:solidFill>
        </p:spPr>
        <p:txBody>
          <a:bodyPr>
            <a:normAutofit lnSpcReduction="10000"/>
          </a:bodyPr>
          <a:lstStyle/>
          <a:p>
            <a:pPr marL="0" indent="0">
              <a:buNone/>
            </a:pPr>
            <a:endParaRPr lang="en-CA" sz="300" b="1" dirty="0" smtClean="0"/>
          </a:p>
          <a:p>
            <a:pPr marL="0" indent="0">
              <a:buNone/>
            </a:pPr>
            <a:r>
              <a:rPr lang="en-CA" sz="2400" b="1" dirty="0" smtClean="0"/>
              <a:t>Jeremiah </a:t>
            </a:r>
            <a:r>
              <a:rPr lang="en-CA" sz="2400" b="1" dirty="0"/>
              <a:t>16:16</a:t>
            </a:r>
          </a:p>
          <a:p>
            <a:r>
              <a:rPr lang="en-CA" sz="2400" dirty="0"/>
              <a:t>16  Behold, I will send for many </a:t>
            </a:r>
            <a:r>
              <a:rPr lang="en-CA" sz="2400" b="1" dirty="0"/>
              <a:t>fishers</a:t>
            </a:r>
            <a:r>
              <a:rPr lang="en-CA" sz="2400" dirty="0"/>
              <a:t> </a:t>
            </a:r>
            <a:r>
              <a:rPr lang="en-CA" sz="2400" dirty="0" err="1"/>
              <a:t>saith</a:t>
            </a:r>
            <a:r>
              <a:rPr lang="en-CA" sz="2400" dirty="0"/>
              <a:t> the LORD, and </a:t>
            </a:r>
            <a:r>
              <a:rPr lang="en-CA" sz="2400" b="1" dirty="0"/>
              <a:t>they shall fish them; </a:t>
            </a:r>
            <a:r>
              <a:rPr lang="en-CA" sz="2400" dirty="0"/>
              <a:t>and afterward I will send for many hunters, and they shall hunt them from every mountain, and from every hill, and out of the holes of the rocks.</a:t>
            </a:r>
          </a:p>
          <a:p>
            <a:endParaRPr lang="en-CA" sz="2400" dirty="0"/>
          </a:p>
          <a:p>
            <a:endParaRPr lang="en-CA" sz="2400" dirty="0"/>
          </a:p>
          <a:p>
            <a:endParaRPr lang="en-CA" sz="2400" dirty="0"/>
          </a:p>
          <a:p>
            <a:endParaRPr lang="en-CA" sz="2400" dirty="0"/>
          </a:p>
          <a:p>
            <a:endParaRPr lang="en-CA" sz="2400" dirty="0"/>
          </a:p>
          <a:p>
            <a:endParaRPr lang="en-CA" sz="2400" dirty="0"/>
          </a:p>
          <a:p>
            <a:endParaRPr lang="en-CA" sz="2400"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48706"/>
            <a:ext cx="4038600" cy="3028950"/>
          </a:xfrm>
        </p:spPr>
      </p:pic>
    </p:spTree>
    <p:extLst>
      <p:ext uri="{BB962C8B-B14F-4D97-AF65-F5344CB8AC3E}">
        <p14:creationId xmlns:p14="http://schemas.microsoft.com/office/powerpoint/2010/main" val="2028471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Peter’s 2</a:t>
            </a:r>
            <a:r>
              <a:rPr lang="en-CA" sz="3600" b="1" baseline="30000" dirty="0" smtClean="0"/>
              <a:t>nd</a:t>
            </a:r>
            <a:r>
              <a:rPr lang="en-CA" sz="3600" b="1" dirty="0" smtClean="0"/>
              <a:t> calling</a:t>
            </a:r>
            <a:endParaRPr lang="en-CA" sz="3600" b="1" dirty="0"/>
          </a:p>
        </p:txBody>
      </p:sp>
      <p:sp>
        <p:nvSpPr>
          <p:cNvPr id="3" name="Content Placeholder 2"/>
          <p:cNvSpPr>
            <a:spLocks noGrp="1"/>
          </p:cNvSpPr>
          <p:nvPr>
            <p:ph sz="half" idx="1"/>
          </p:nvPr>
        </p:nvSpPr>
        <p:spPr>
          <a:xfrm>
            <a:off x="457200" y="1412776"/>
            <a:ext cx="4038600" cy="4464496"/>
          </a:xfrm>
          <a:solidFill>
            <a:schemeClr val="bg1">
              <a:lumMod val="75000"/>
            </a:schemeClr>
          </a:solidFill>
        </p:spPr>
        <p:txBody>
          <a:bodyPr>
            <a:normAutofit fontScale="70000" lnSpcReduction="20000"/>
          </a:bodyPr>
          <a:lstStyle/>
          <a:p>
            <a:endParaRPr lang="en-CA" sz="700" b="1" dirty="0" smtClean="0"/>
          </a:p>
          <a:p>
            <a:pPr marL="0" indent="0">
              <a:buNone/>
            </a:pPr>
            <a:r>
              <a:rPr lang="en-CA" b="1" dirty="0"/>
              <a:t>Luke 5:4-6</a:t>
            </a:r>
          </a:p>
          <a:p>
            <a:r>
              <a:rPr lang="en-CA" dirty="0"/>
              <a:t>4  Now when he had left speaking, he said unto Simon, Launch out into the deep, and let down your nets for a draught.</a:t>
            </a:r>
          </a:p>
          <a:p>
            <a:r>
              <a:rPr lang="en-CA" dirty="0"/>
              <a:t>5  And Simon answering said unto him, Master, we have toiled all the night, and have taken nothing: </a:t>
            </a:r>
            <a:r>
              <a:rPr lang="en-CA" b="1" dirty="0"/>
              <a:t>nevertheless at thy word I will let down the net.</a:t>
            </a:r>
          </a:p>
          <a:p>
            <a:r>
              <a:rPr lang="en-CA" dirty="0"/>
              <a:t>6  And when they had this done, they </a:t>
            </a:r>
            <a:r>
              <a:rPr lang="en-CA" dirty="0" err="1"/>
              <a:t>inclosed</a:t>
            </a:r>
            <a:r>
              <a:rPr lang="en-CA" dirty="0"/>
              <a:t> a great multitude of fishes: and their net brake</a:t>
            </a:r>
            <a:r>
              <a:rPr lang="en-CA" dirty="0" smtClean="0"/>
              <a:t>.</a:t>
            </a:r>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The command of the Lord was sufficient to make a difference.</a:t>
            </a:r>
          </a:p>
          <a:p>
            <a:endParaRPr lang="en-CA" sz="1100" dirty="0"/>
          </a:p>
          <a:p>
            <a:r>
              <a:rPr lang="en-CA" dirty="0" smtClean="0"/>
              <a:t>The net broke – due to their unpreparedness for such a haul of fish.</a:t>
            </a:r>
          </a:p>
          <a:p>
            <a:endParaRPr lang="en-CA" sz="1300" dirty="0"/>
          </a:p>
          <a:p>
            <a:r>
              <a:rPr lang="en-CA" dirty="0" smtClean="0"/>
              <a:t>How strong are our nets?</a:t>
            </a:r>
            <a:endParaRPr lang="en-CA" dirty="0"/>
          </a:p>
        </p:txBody>
      </p:sp>
      <p:sp>
        <p:nvSpPr>
          <p:cNvPr id="5" name="Down Arrow 4"/>
          <p:cNvSpPr/>
          <p:nvPr/>
        </p:nvSpPr>
        <p:spPr>
          <a:xfrm rot="16200000">
            <a:off x="4739336" y="3872971"/>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9240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Both ships began to sink</a:t>
            </a:r>
            <a:endParaRPr lang="en-CA" sz="3600" b="1" dirty="0"/>
          </a:p>
        </p:txBody>
      </p:sp>
      <p:sp>
        <p:nvSpPr>
          <p:cNvPr id="3" name="Content Placeholder 2"/>
          <p:cNvSpPr>
            <a:spLocks noGrp="1"/>
          </p:cNvSpPr>
          <p:nvPr>
            <p:ph sz="half" idx="1"/>
          </p:nvPr>
        </p:nvSpPr>
        <p:spPr>
          <a:xfrm>
            <a:off x="457200" y="1412776"/>
            <a:ext cx="4038600" cy="4896544"/>
          </a:xfrm>
          <a:solidFill>
            <a:schemeClr val="bg1">
              <a:lumMod val="75000"/>
            </a:schemeClr>
          </a:solidFill>
        </p:spPr>
        <p:txBody>
          <a:bodyPr>
            <a:normAutofit fontScale="77500" lnSpcReduction="20000"/>
          </a:bodyPr>
          <a:lstStyle/>
          <a:p>
            <a:endParaRPr lang="en-CA" sz="700" b="1" dirty="0" smtClean="0"/>
          </a:p>
          <a:p>
            <a:pPr marL="0" indent="0">
              <a:buNone/>
            </a:pPr>
            <a:r>
              <a:rPr lang="en-CA" b="1" dirty="0"/>
              <a:t>Luke 5:7-9</a:t>
            </a:r>
          </a:p>
          <a:p>
            <a:r>
              <a:rPr lang="en-CA" dirty="0"/>
              <a:t>7  And they beckoned unto their partners, which were in the other ship, that they should come and help them. And they came, and filled both the ships, </a:t>
            </a:r>
            <a:r>
              <a:rPr lang="en-CA" b="1" dirty="0"/>
              <a:t>so that they began to sink.</a:t>
            </a:r>
          </a:p>
          <a:p>
            <a:r>
              <a:rPr lang="en-CA" dirty="0"/>
              <a:t>8  When Simon Peter saw it, he fell down at Jesus' knees, saying, Depart from me; for I am a sinful man, O Lord.</a:t>
            </a:r>
          </a:p>
          <a:p>
            <a:r>
              <a:rPr lang="en-CA" dirty="0"/>
              <a:t>9  For </a:t>
            </a:r>
            <a:r>
              <a:rPr lang="en-CA" b="1" dirty="0"/>
              <a:t>he was astonished</a:t>
            </a:r>
            <a:r>
              <a:rPr lang="en-CA" dirty="0"/>
              <a:t>, and all that were with him, at the draught of the fishes which they had taken:</a:t>
            </a:r>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77500" lnSpcReduction="20000"/>
          </a:bodyPr>
          <a:lstStyle/>
          <a:p>
            <a:r>
              <a:rPr lang="en-CA" dirty="0" smtClean="0"/>
              <a:t>The fishermen were amazed by the great harvest.</a:t>
            </a:r>
          </a:p>
          <a:p>
            <a:r>
              <a:rPr lang="en-CA" dirty="0" smtClean="0"/>
              <a:t>The mark of distinction was the advice of the Lord to cast the net. </a:t>
            </a:r>
            <a:endParaRPr lang="en-CA" dirty="0"/>
          </a:p>
        </p:txBody>
      </p:sp>
      <p:sp>
        <p:nvSpPr>
          <p:cNvPr id="5" name="Down Arrow 4"/>
          <p:cNvSpPr/>
          <p:nvPr/>
        </p:nvSpPr>
        <p:spPr>
          <a:xfrm rot="16200000">
            <a:off x="4739336" y="3083326"/>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52143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Thou shalt catch men</a:t>
            </a:r>
            <a:endParaRPr lang="en-CA" sz="3600" b="1" dirty="0"/>
          </a:p>
        </p:txBody>
      </p:sp>
      <p:sp>
        <p:nvSpPr>
          <p:cNvPr id="3" name="Content Placeholder 2"/>
          <p:cNvSpPr>
            <a:spLocks noGrp="1"/>
          </p:cNvSpPr>
          <p:nvPr>
            <p:ph sz="half" idx="1"/>
          </p:nvPr>
        </p:nvSpPr>
        <p:spPr>
          <a:xfrm>
            <a:off x="457200" y="1412776"/>
            <a:ext cx="4038600" cy="4896544"/>
          </a:xfrm>
          <a:solidFill>
            <a:schemeClr val="bg1">
              <a:lumMod val="75000"/>
            </a:schemeClr>
          </a:solidFill>
        </p:spPr>
        <p:txBody>
          <a:bodyPr>
            <a:normAutofit fontScale="92500" lnSpcReduction="20000"/>
          </a:bodyPr>
          <a:lstStyle/>
          <a:p>
            <a:endParaRPr lang="en-CA" sz="700" b="1" dirty="0" smtClean="0"/>
          </a:p>
          <a:p>
            <a:pPr marL="0" indent="0">
              <a:buNone/>
            </a:pPr>
            <a:r>
              <a:rPr lang="en-CA" b="1" dirty="0"/>
              <a:t>Luke 5:10-11</a:t>
            </a:r>
          </a:p>
          <a:p>
            <a:r>
              <a:rPr lang="en-CA" dirty="0"/>
              <a:t>10  And so was also James, and John, the sons of Zebedee, which were partners with Simon. And Jesus said unto Simon, Fear not; from henceforth thou shalt </a:t>
            </a:r>
            <a:r>
              <a:rPr lang="en-CA" b="1" dirty="0"/>
              <a:t>catch</a:t>
            </a:r>
            <a:r>
              <a:rPr lang="en-CA" dirty="0"/>
              <a:t> men.</a:t>
            </a:r>
          </a:p>
          <a:p>
            <a:r>
              <a:rPr lang="en-CA" dirty="0"/>
              <a:t>11  And when they had brought their ships to land, they forsook all, and followed him.</a:t>
            </a:r>
          </a:p>
          <a:p>
            <a:endParaRPr lang="en-CA" dirty="0"/>
          </a:p>
          <a:p>
            <a:endParaRPr lang="en-CA" dirty="0"/>
          </a:p>
          <a:p>
            <a:endParaRPr lang="en-CA" dirty="0"/>
          </a:p>
          <a:p>
            <a:endParaRPr lang="en-CA" dirty="0"/>
          </a:p>
          <a:p>
            <a:endParaRPr lang="en-CA" dirty="0"/>
          </a:p>
          <a:p>
            <a:endParaRPr lang="en-CA" dirty="0">
              <a:effectLst>
                <a:outerShdw blurRad="38100" dist="38100" dir="2700000" algn="tl">
                  <a:srgbClr val="000000">
                    <a:alpha val="43137"/>
                  </a:srgbClr>
                </a:outerShdw>
              </a:effectLst>
            </a:endParaRPr>
          </a:p>
          <a:p>
            <a:endParaRPr lang="en-CA"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92500" lnSpcReduction="20000"/>
          </a:bodyPr>
          <a:lstStyle/>
          <a:p>
            <a:r>
              <a:rPr lang="en-CA" sz="2400" b="1" dirty="0" smtClean="0">
                <a:solidFill>
                  <a:srgbClr val="FF0000"/>
                </a:solidFill>
              </a:rPr>
              <a:t>Catch</a:t>
            </a:r>
            <a:r>
              <a:rPr lang="en-CA" sz="2400" dirty="0" smtClean="0">
                <a:solidFill>
                  <a:srgbClr val="FF0000"/>
                </a:solidFill>
              </a:rPr>
              <a:t> </a:t>
            </a:r>
            <a:r>
              <a:rPr lang="en-CA" sz="2400" dirty="0">
                <a:solidFill>
                  <a:srgbClr val="FF0000"/>
                </a:solidFill>
              </a:rPr>
              <a:t>G2221</a:t>
            </a:r>
          </a:p>
          <a:p>
            <a:r>
              <a:rPr lang="en-CA" sz="2400" i="1" dirty="0" err="1" smtClean="0">
                <a:solidFill>
                  <a:srgbClr val="FF0000"/>
                </a:solidFill>
              </a:rPr>
              <a:t>dzogue</a:t>
            </a:r>
            <a:r>
              <a:rPr lang="en-CA" sz="2400" i="1" dirty="0" smtClean="0">
                <a:solidFill>
                  <a:srgbClr val="FF0000"/>
                </a:solidFill>
              </a:rPr>
              <a:t>-</a:t>
            </a:r>
            <a:r>
              <a:rPr lang="en-CA" sz="2400" i="1" dirty="0" err="1" smtClean="0">
                <a:solidFill>
                  <a:srgbClr val="FF0000"/>
                </a:solidFill>
              </a:rPr>
              <a:t>reh</a:t>
            </a:r>
            <a:r>
              <a:rPr lang="en-CA" sz="2400" i="1" dirty="0">
                <a:solidFill>
                  <a:srgbClr val="FF0000"/>
                </a:solidFill>
              </a:rPr>
              <a:t>'-o</a:t>
            </a:r>
            <a:endParaRPr lang="en-CA" sz="2400" dirty="0">
              <a:solidFill>
                <a:srgbClr val="FF0000"/>
              </a:solidFill>
            </a:endParaRPr>
          </a:p>
          <a:p>
            <a:r>
              <a:rPr lang="en-CA" sz="2400" dirty="0">
                <a:solidFill>
                  <a:srgbClr val="FF0000"/>
                </a:solidFill>
              </a:rPr>
              <a:t>From the same as G2226 and G64; to </a:t>
            </a:r>
            <a:r>
              <a:rPr lang="en-CA" sz="2400" i="1" dirty="0">
                <a:solidFill>
                  <a:srgbClr val="FF0000"/>
                </a:solidFill>
              </a:rPr>
              <a:t>take</a:t>
            </a:r>
            <a:r>
              <a:rPr lang="en-CA" sz="2400" dirty="0">
                <a:solidFill>
                  <a:srgbClr val="FF0000"/>
                </a:solidFill>
              </a:rPr>
              <a:t> </a:t>
            </a:r>
            <a:r>
              <a:rPr lang="en-CA" sz="2400" i="1" dirty="0">
                <a:solidFill>
                  <a:srgbClr val="FF0000"/>
                </a:solidFill>
              </a:rPr>
              <a:t>alive</a:t>
            </a:r>
            <a:r>
              <a:rPr lang="en-CA" sz="2400" dirty="0">
                <a:solidFill>
                  <a:srgbClr val="FF0000"/>
                </a:solidFill>
              </a:rPr>
              <a:t> (</a:t>
            </a:r>
            <a:r>
              <a:rPr lang="en-CA" sz="2400" i="1" dirty="0">
                <a:solidFill>
                  <a:srgbClr val="FF0000"/>
                </a:solidFill>
              </a:rPr>
              <a:t>make</a:t>
            </a:r>
            <a:r>
              <a:rPr lang="en-CA" sz="2400" dirty="0">
                <a:solidFill>
                  <a:srgbClr val="FF0000"/>
                </a:solidFill>
              </a:rPr>
              <a:t> </a:t>
            </a:r>
            <a:r>
              <a:rPr lang="en-CA" sz="2400" i="1" dirty="0">
                <a:solidFill>
                  <a:srgbClr val="FF0000"/>
                </a:solidFill>
              </a:rPr>
              <a:t>a</a:t>
            </a:r>
            <a:r>
              <a:rPr lang="en-CA" sz="2400" dirty="0">
                <a:solidFill>
                  <a:srgbClr val="FF0000"/>
                </a:solidFill>
              </a:rPr>
              <a:t> </a:t>
            </a:r>
            <a:r>
              <a:rPr lang="en-CA" sz="2400" i="1" dirty="0">
                <a:solidFill>
                  <a:srgbClr val="FF0000"/>
                </a:solidFill>
              </a:rPr>
              <a:t>prisoner</a:t>
            </a:r>
            <a:r>
              <a:rPr lang="en-CA" sz="2400" dirty="0">
                <a:solidFill>
                  <a:srgbClr val="FF0000"/>
                </a:solidFill>
              </a:rPr>
              <a:t> </a:t>
            </a:r>
            <a:r>
              <a:rPr lang="en-CA" sz="2400" i="1" dirty="0">
                <a:solidFill>
                  <a:srgbClr val="FF0000"/>
                </a:solidFill>
              </a:rPr>
              <a:t>of</a:t>
            </a:r>
            <a:r>
              <a:rPr lang="en-CA" sz="2400" dirty="0">
                <a:solidFill>
                  <a:srgbClr val="FF0000"/>
                </a:solidFill>
              </a:rPr>
              <a:t> </a:t>
            </a:r>
            <a:r>
              <a:rPr lang="en-CA" sz="2400" i="1" dirty="0">
                <a:solidFill>
                  <a:srgbClr val="FF0000"/>
                </a:solidFill>
              </a:rPr>
              <a:t>war</a:t>
            </a:r>
            <a:r>
              <a:rPr lang="en-CA" sz="2400" dirty="0">
                <a:solidFill>
                  <a:srgbClr val="FF0000"/>
                </a:solidFill>
              </a:rPr>
              <a:t>), that is, (figuratively) to </a:t>
            </a:r>
            <a:r>
              <a:rPr lang="en-CA" sz="2400" i="1" dirty="0">
                <a:solidFill>
                  <a:srgbClr val="FF0000"/>
                </a:solidFill>
              </a:rPr>
              <a:t>capture</a:t>
            </a:r>
            <a:r>
              <a:rPr lang="en-CA" sz="2400" dirty="0">
                <a:solidFill>
                  <a:srgbClr val="FF0000"/>
                </a:solidFill>
              </a:rPr>
              <a:t> or </a:t>
            </a:r>
            <a:r>
              <a:rPr lang="en-CA" sz="2400" i="1" dirty="0">
                <a:solidFill>
                  <a:srgbClr val="FF0000"/>
                </a:solidFill>
              </a:rPr>
              <a:t>ensnare:</a:t>
            </a:r>
            <a:r>
              <a:rPr lang="en-CA" sz="2400" dirty="0">
                <a:solidFill>
                  <a:srgbClr val="FF0000"/>
                </a:solidFill>
              </a:rPr>
              <a:t> - take captive, catch</a:t>
            </a:r>
            <a:r>
              <a:rPr lang="en-CA" sz="2400" dirty="0" smtClean="0">
                <a:solidFill>
                  <a:srgbClr val="FF0000"/>
                </a:solidFill>
              </a:rPr>
              <a:t>.</a:t>
            </a:r>
          </a:p>
          <a:p>
            <a:r>
              <a:rPr lang="en-CA" sz="2400" dirty="0" smtClean="0"/>
              <a:t>Only other place this word is used is 2Ti 2:26</a:t>
            </a:r>
            <a:endParaRPr lang="en-CA" sz="2400" dirty="0"/>
          </a:p>
        </p:txBody>
      </p:sp>
      <p:sp>
        <p:nvSpPr>
          <p:cNvPr id="5" name="Down Arrow 4"/>
          <p:cNvSpPr/>
          <p:nvPr/>
        </p:nvSpPr>
        <p:spPr>
          <a:xfrm rot="16200000">
            <a:off x="4739336" y="4521043"/>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96324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They were trying to catch him</a:t>
            </a:r>
            <a:endParaRPr lang="en-CA" sz="3600" b="1" dirty="0"/>
          </a:p>
        </p:txBody>
      </p:sp>
      <p:sp>
        <p:nvSpPr>
          <p:cNvPr id="3" name="Content Placeholder 2"/>
          <p:cNvSpPr>
            <a:spLocks noGrp="1"/>
          </p:cNvSpPr>
          <p:nvPr>
            <p:ph sz="half" idx="1"/>
          </p:nvPr>
        </p:nvSpPr>
        <p:spPr>
          <a:xfrm>
            <a:off x="457200" y="1412776"/>
            <a:ext cx="4038600" cy="4896544"/>
          </a:xfrm>
          <a:solidFill>
            <a:schemeClr val="bg1">
              <a:lumMod val="75000"/>
            </a:schemeClr>
          </a:solidFill>
        </p:spPr>
        <p:txBody>
          <a:bodyPr>
            <a:normAutofit fontScale="92500" lnSpcReduction="20000"/>
          </a:bodyPr>
          <a:lstStyle/>
          <a:p>
            <a:endParaRPr lang="en-CA" sz="700" b="1" dirty="0" smtClean="0">
              <a:solidFill>
                <a:schemeClr val="bg1"/>
              </a:solidFill>
            </a:endParaRPr>
          </a:p>
          <a:p>
            <a:pPr marL="0" indent="0">
              <a:buNone/>
            </a:pPr>
            <a:r>
              <a:rPr lang="en-CA" b="1" dirty="0"/>
              <a:t>Luke 11:53-54</a:t>
            </a:r>
          </a:p>
          <a:p>
            <a:r>
              <a:rPr lang="en-CA" dirty="0"/>
              <a:t>53  And as he said these things unto them, the scribes and the Pharisees began to urge him vehemently, and to provoke him to speak of many things:</a:t>
            </a:r>
          </a:p>
          <a:p>
            <a:r>
              <a:rPr lang="en-CA" dirty="0"/>
              <a:t>54  Laying wait for him, and seeking to </a:t>
            </a:r>
            <a:r>
              <a:rPr lang="en-CA" b="1" dirty="0"/>
              <a:t>catch</a:t>
            </a:r>
            <a:r>
              <a:rPr lang="en-CA" dirty="0"/>
              <a:t> something out of his mouth, that they might accuse him.</a:t>
            </a:r>
          </a:p>
          <a:p>
            <a:endParaRPr lang="en-CA" dirty="0"/>
          </a:p>
          <a:p>
            <a:endParaRPr lang="en-CA" dirty="0"/>
          </a:p>
          <a:p>
            <a:endParaRPr lang="en-CA" dirty="0">
              <a:solidFill>
                <a:schemeClr val="bg1"/>
              </a:solidFill>
            </a:endParaRPr>
          </a:p>
          <a:p>
            <a:endParaRPr lang="en-CA" dirty="0">
              <a:solidFill>
                <a:schemeClr val="bg1"/>
              </a:solidFill>
            </a:endParaRPr>
          </a:p>
          <a:p>
            <a:endParaRPr lang="en-CA" dirty="0">
              <a:solidFill>
                <a:schemeClr val="bg1"/>
              </a:solidFill>
            </a:endParaRPr>
          </a:p>
          <a:p>
            <a:endParaRPr lang="en-CA" dirty="0">
              <a:solidFill>
                <a:schemeClr val="bg1"/>
              </a:solidFill>
            </a:endParaRPr>
          </a:p>
          <a:p>
            <a:endParaRPr lang="en-CA" dirty="0">
              <a:solidFill>
                <a:schemeClr val="bg1"/>
              </a:solidFill>
            </a:endParaRP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normAutofit fontScale="92500" lnSpcReduction="20000"/>
          </a:bodyPr>
          <a:lstStyle/>
          <a:p>
            <a:endParaRPr lang="en-CA" sz="2400" dirty="0" smtClean="0"/>
          </a:p>
          <a:p>
            <a:r>
              <a:rPr lang="en-CA" sz="2400" b="1" dirty="0" smtClean="0">
                <a:solidFill>
                  <a:srgbClr val="FF0000"/>
                </a:solidFill>
              </a:rPr>
              <a:t>Catch</a:t>
            </a:r>
            <a:r>
              <a:rPr lang="en-CA" sz="2400" dirty="0" smtClean="0">
                <a:solidFill>
                  <a:srgbClr val="FF0000"/>
                </a:solidFill>
              </a:rPr>
              <a:t> </a:t>
            </a:r>
            <a:r>
              <a:rPr lang="en-CA" sz="2400" dirty="0">
                <a:solidFill>
                  <a:srgbClr val="FF0000"/>
                </a:solidFill>
              </a:rPr>
              <a:t>G2340</a:t>
            </a:r>
          </a:p>
          <a:p>
            <a:r>
              <a:rPr lang="en-CA" sz="2400" i="1" dirty="0" err="1" smtClean="0">
                <a:solidFill>
                  <a:srgbClr val="FF0000"/>
                </a:solidFill>
              </a:rPr>
              <a:t>thay</a:t>
            </a:r>
            <a:r>
              <a:rPr lang="en-CA" sz="2400" i="1" dirty="0" smtClean="0">
                <a:solidFill>
                  <a:srgbClr val="FF0000"/>
                </a:solidFill>
              </a:rPr>
              <a:t>-</a:t>
            </a:r>
            <a:r>
              <a:rPr lang="en-CA" sz="2400" i="1" dirty="0" err="1" smtClean="0">
                <a:solidFill>
                  <a:srgbClr val="FF0000"/>
                </a:solidFill>
              </a:rPr>
              <a:t>ryoo</a:t>
            </a:r>
            <a:r>
              <a:rPr lang="en-CA" sz="2400" i="1" dirty="0">
                <a:solidFill>
                  <a:srgbClr val="FF0000"/>
                </a:solidFill>
              </a:rPr>
              <a:t>'-o</a:t>
            </a:r>
            <a:endParaRPr lang="en-CA" sz="2400" dirty="0">
              <a:solidFill>
                <a:srgbClr val="FF0000"/>
              </a:solidFill>
            </a:endParaRPr>
          </a:p>
          <a:p>
            <a:r>
              <a:rPr lang="en-CA" sz="2400" dirty="0">
                <a:solidFill>
                  <a:srgbClr val="FF0000"/>
                </a:solidFill>
              </a:rPr>
              <a:t>From G2339; to </a:t>
            </a:r>
            <a:r>
              <a:rPr lang="en-CA" sz="2400" i="1" dirty="0">
                <a:solidFill>
                  <a:srgbClr val="FF0000"/>
                </a:solidFill>
              </a:rPr>
              <a:t>hunt</a:t>
            </a:r>
            <a:r>
              <a:rPr lang="en-CA" sz="2400" dirty="0">
                <a:solidFill>
                  <a:srgbClr val="FF0000"/>
                </a:solidFill>
              </a:rPr>
              <a:t> (an animal), that is, (figuratively) to </a:t>
            </a:r>
            <a:r>
              <a:rPr lang="en-CA" sz="2400" i="1" dirty="0">
                <a:solidFill>
                  <a:srgbClr val="FF0000"/>
                </a:solidFill>
              </a:rPr>
              <a:t>carp</a:t>
            </a:r>
            <a:r>
              <a:rPr lang="en-CA" sz="2400" dirty="0">
                <a:solidFill>
                  <a:srgbClr val="FF0000"/>
                </a:solidFill>
              </a:rPr>
              <a:t> </a:t>
            </a:r>
            <a:r>
              <a:rPr lang="en-CA" sz="2400" i="1" dirty="0">
                <a:solidFill>
                  <a:srgbClr val="FF0000"/>
                </a:solidFill>
              </a:rPr>
              <a:t>at:</a:t>
            </a:r>
            <a:r>
              <a:rPr lang="en-CA" sz="2400" dirty="0">
                <a:solidFill>
                  <a:srgbClr val="FF0000"/>
                </a:solidFill>
              </a:rPr>
              <a:t> - catch</a:t>
            </a:r>
            <a:r>
              <a:rPr lang="en-CA" sz="2400" dirty="0" smtClean="0">
                <a:solidFill>
                  <a:srgbClr val="FF0000"/>
                </a:solidFill>
              </a:rPr>
              <a:t>.</a:t>
            </a:r>
          </a:p>
          <a:p>
            <a:endParaRPr lang="en-CA" sz="900" dirty="0">
              <a:solidFill>
                <a:srgbClr val="FF0000"/>
              </a:solidFill>
            </a:endParaRPr>
          </a:p>
          <a:p>
            <a:r>
              <a:rPr lang="en-CA" sz="2400" dirty="0" smtClean="0"/>
              <a:t>This word is associated with evil intent.</a:t>
            </a:r>
          </a:p>
          <a:p>
            <a:endParaRPr lang="en-CA" sz="2400" dirty="0"/>
          </a:p>
          <a:p>
            <a:endParaRPr lang="en-CA" sz="2400" dirty="0"/>
          </a:p>
        </p:txBody>
      </p:sp>
      <p:sp>
        <p:nvSpPr>
          <p:cNvPr id="5" name="Down Arrow 4"/>
          <p:cNvSpPr/>
          <p:nvPr/>
        </p:nvSpPr>
        <p:spPr>
          <a:xfrm rot="16200000">
            <a:off x="4739336" y="4449035"/>
            <a:ext cx="69564"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78935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They were sorted</a:t>
            </a:r>
            <a:endParaRPr lang="en-CA" sz="4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38810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2873</Words>
  <Application>Microsoft Office PowerPoint</Application>
  <PresentationFormat>On-screen Show (4:3)</PresentationFormat>
  <Paragraphs>299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Follow Me</vt:lpstr>
      <vt:lpstr>Parable about fishing</vt:lpstr>
      <vt:lpstr>“I will make you Fishers of men”</vt:lpstr>
      <vt:lpstr>Fishing … only to kill</vt:lpstr>
      <vt:lpstr>Peter’s 2nd calling</vt:lpstr>
      <vt:lpstr>Both ships began to sink</vt:lpstr>
      <vt:lpstr>Thou shalt catch men</vt:lpstr>
      <vt:lpstr>They were trying to catch him</vt:lpstr>
      <vt:lpstr>They were sorted</vt:lpstr>
      <vt:lpstr>They caught nothing</vt:lpstr>
      <vt:lpstr>Cast the net on the right side</vt:lpstr>
      <vt:lpstr>Fish laid thereon, and bread</vt:lpstr>
      <vt:lpstr>The net was not broken</vt:lpstr>
      <vt:lpstr>Lovest thou me more than these?</vt:lpstr>
      <vt:lpstr>Lovest thou me more than these?</vt:lpstr>
      <vt:lpstr>Fishers of men</vt:lpstr>
      <vt:lpstr>To call out of them a people</vt:lpstr>
      <vt:lpstr>God draws them to him</vt:lpstr>
      <vt:lpstr>Prophetic vision</vt:lpstr>
      <vt:lpstr>Jesus draws them to him</vt:lpstr>
      <vt:lpstr>The firstfruits unto God</vt:lpstr>
      <vt:lpstr>Techniques – be ready always</vt:lpstr>
      <vt:lpstr>That I might gain the more</vt:lpstr>
      <vt:lpstr>Fishing for men</vt:lpstr>
      <vt:lpstr>Be gentle unto all men …</vt:lpstr>
      <vt:lpstr>Be won by the behaviour</vt:lpstr>
      <vt:lpstr>Whether thou shalt save thy husband</vt:lpstr>
      <vt:lpstr>Preach the Word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 ME</dc:title>
  <dc:creator>Frank Abel</dc:creator>
  <cp:lastModifiedBy>Frank Abel</cp:lastModifiedBy>
  <cp:revision>68</cp:revision>
  <cp:lastPrinted>2014-06-24T16:16:24Z</cp:lastPrinted>
  <dcterms:created xsi:type="dcterms:W3CDTF">2014-05-08T18:57:12Z</dcterms:created>
  <dcterms:modified xsi:type="dcterms:W3CDTF">2014-06-24T16:18:10Z</dcterms:modified>
</cp:coreProperties>
</file>