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4" r:id="rId2"/>
    <p:sldId id="439" r:id="rId3"/>
    <p:sldId id="411" r:id="rId4"/>
    <p:sldId id="400" r:id="rId5"/>
    <p:sldId id="403" r:id="rId6"/>
    <p:sldId id="413" r:id="rId7"/>
    <p:sldId id="401" r:id="rId8"/>
    <p:sldId id="402" r:id="rId9"/>
    <p:sldId id="409" r:id="rId10"/>
    <p:sldId id="397" r:id="rId11"/>
    <p:sldId id="394" r:id="rId12"/>
    <p:sldId id="359" r:id="rId13"/>
    <p:sldId id="436" r:id="rId14"/>
    <p:sldId id="357" r:id="rId15"/>
    <p:sldId id="395" r:id="rId16"/>
    <p:sldId id="437" r:id="rId17"/>
    <p:sldId id="388" r:id="rId18"/>
    <p:sldId id="417" r:id="rId19"/>
    <p:sldId id="418" r:id="rId20"/>
    <p:sldId id="429" r:id="rId21"/>
    <p:sldId id="428" r:id="rId22"/>
    <p:sldId id="432" r:id="rId23"/>
    <p:sldId id="419" r:id="rId24"/>
    <p:sldId id="433" r:id="rId25"/>
    <p:sldId id="421" r:id="rId26"/>
    <p:sldId id="431" r:id="rId27"/>
    <p:sldId id="430" r:id="rId28"/>
    <p:sldId id="435" r:id="rId29"/>
    <p:sldId id="434" r:id="rId30"/>
    <p:sldId id="393" r:id="rId31"/>
    <p:sldId id="416" r:id="rId32"/>
    <p:sldId id="415" r:id="rId33"/>
    <p:sldId id="4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061" y="-18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1</a:t>
            </a:fld>
            <a:endParaRPr lang="en-US"/>
          </a:p>
        </p:txBody>
      </p:sp>
    </p:spTree>
    <p:extLst>
      <p:ext uri="{BB962C8B-B14F-4D97-AF65-F5344CB8AC3E}">
        <p14:creationId xmlns:p14="http://schemas.microsoft.com/office/powerpoint/2010/main" val="167298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309435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231204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329840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242705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3294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157868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237815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173029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4980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25522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346158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7597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1065068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1194201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4253471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1755871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2069362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2589171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2871748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05487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230233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623511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349315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75385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324445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80338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249082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4008147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66925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59945" y="381000"/>
            <a:ext cx="4479877" cy="2514600"/>
          </a:xfrm>
        </p:spPr>
        <p:txBody>
          <a:bodyPr>
            <a:noAutofit/>
          </a:bodyPr>
          <a:lstStyle/>
          <a:p>
            <a:pPr>
              <a:defRPr/>
            </a:pPr>
            <a:r>
              <a:rPr lang="en-US" sz="7200" b="1" dirty="0" smtClean="0">
                <a:solidFill>
                  <a:srgbClr val="FF0000"/>
                </a:solidFill>
              </a:rPr>
              <a:t>Christ’s Last Day</a:t>
            </a:r>
            <a:endParaRPr lang="en-US" sz="7200" b="1" dirty="0">
              <a:solidFill>
                <a:srgbClr val="FF0000"/>
              </a:solidFill>
            </a:endParaRPr>
          </a:p>
        </p:txBody>
      </p:sp>
      <p:sp>
        <p:nvSpPr>
          <p:cNvPr id="7" name="Title 1"/>
          <p:cNvSpPr txBox="1">
            <a:spLocks/>
          </p:cNvSpPr>
          <p:nvPr/>
        </p:nvSpPr>
        <p:spPr bwMode="auto">
          <a:xfrm>
            <a:off x="4876799" y="3886200"/>
            <a:ext cx="4108923"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6000" b="1" kern="0" dirty="0" smtClean="0">
                <a:solidFill>
                  <a:srgbClr val="00B050"/>
                </a:solidFill>
                <a:latin typeface="Comic Sans MS" panose="030F0702030302020204" pitchFamily="66" charset="0"/>
                <a:ea typeface="+mj-ea"/>
                <a:cs typeface="+mj-cs"/>
              </a:rPr>
              <a:t>The </a:t>
            </a:r>
            <a:r>
              <a:rPr lang="en-US" sz="6000" b="1" kern="0" smtClean="0">
                <a:solidFill>
                  <a:srgbClr val="00B050"/>
                </a:solidFill>
                <a:latin typeface="Comic Sans MS" panose="030F0702030302020204" pitchFamily="66" charset="0"/>
                <a:ea typeface="+mj-ea"/>
                <a:cs typeface="+mj-cs"/>
              </a:rPr>
              <a:t>Upper Room</a:t>
            </a:r>
            <a:endParaRPr kumimoji="0" lang="en-US" sz="6000" b="1" i="0" u="none" strike="noStrike" kern="0" cap="none" spc="0" normalizeH="0" baseline="0" noProof="0" dirty="0">
              <a:ln>
                <a:noFill/>
              </a:ln>
              <a:solidFill>
                <a:srgbClr val="00B050"/>
              </a:solidFill>
              <a:uLnTx/>
              <a:uFillTx/>
              <a:latin typeface="Comic Sans MS" panose="030F0702030302020204" pitchFamily="66" charset="0"/>
              <a:ea typeface="+mj-ea"/>
              <a:cs typeface="+mj-cs"/>
            </a:endParaRPr>
          </a:p>
        </p:txBody>
      </p:sp>
      <p:pic>
        <p:nvPicPr>
          <p:cNvPr id="1026" name="Picture 2" descr="http://4.bp.blogspot.com/-RaWsTQDL_Uc/TlY7yj3bDTI/AAAAAAAAADY/p2Gu91j5Wq8/s1600/jesus-on-the-cross_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5999"/>
            <a:ext cx="3965575" cy="3469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uthbook.com/images/site_images/Harold_Copping_The_Last_Supper_525.jpg"/>
          <p:cNvPicPr>
            <a:picLocks noChangeAspect="1" noChangeArrowheads="1"/>
          </p:cNvPicPr>
          <p:nvPr/>
        </p:nvPicPr>
        <p:blipFill rotWithShape="1">
          <a:blip r:embed="rId4">
            <a:extLst>
              <a:ext uri="{28A0092B-C50C-407E-A947-70E740481C1C}">
                <a14:useLocalDpi xmlns:a14="http://schemas.microsoft.com/office/drawing/2010/main" val="0"/>
              </a:ext>
            </a:extLst>
          </a:blip>
          <a:srcRect l="4171" r="3557" b="6091"/>
          <a:stretch/>
        </p:blipFill>
        <p:spPr bwMode="auto">
          <a:xfrm>
            <a:off x="197668" y="3429000"/>
            <a:ext cx="4550120" cy="309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495300" y="609600"/>
            <a:ext cx="8153400" cy="5257800"/>
          </a:xfrm>
        </p:spPr>
        <p:txBody>
          <a:bodyPr>
            <a:noAutofit/>
          </a:bodyPr>
          <a:lstStyle/>
          <a:p>
            <a:r>
              <a:rPr lang="en-US" sz="11500" b="1" dirty="0" smtClean="0">
                <a:solidFill>
                  <a:srgbClr val="FFFF00"/>
                </a:solidFill>
                <a:latin typeface="EraserDust" pitchFamily="34" charset="0"/>
              </a:rPr>
              <a:t>Lessons from Today to take home </a:t>
            </a:r>
          </a:p>
        </p:txBody>
      </p:sp>
    </p:spTree>
    <p:extLst>
      <p:ext uri="{BB962C8B-B14F-4D97-AF65-F5344CB8AC3E}">
        <p14:creationId xmlns:p14="http://schemas.microsoft.com/office/powerpoint/2010/main" val="417104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500" t="22001" r="14166" b="25999"/>
          <a:stretch/>
        </p:blipFill>
        <p:spPr>
          <a:xfrm>
            <a:off x="0" y="381000"/>
            <a:ext cx="9144000" cy="4052455"/>
          </a:xfrm>
          <a:prstGeom prst="rect">
            <a:avLst/>
          </a:prstGeom>
        </p:spPr>
      </p:pic>
      <p:sp>
        <p:nvSpPr>
          <p:cNvPr id="6" name="Text Box 5"/>
          <p:cNvSpPr txBox="1">
            <a:spLocks noChangeArrowheads="1"/>
          </p:cNvSpPr>
          <p:nvPr/>
        </p:nvSpPr>
        <p:spPr bwMode="auto">
          <a:xfrm>
            <a:off x="304800" y="4953000"/>
            <a:ext cx="85344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Jesus ate the last supper on the evening before the Passover meal </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860417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486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Luke 22:14-16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00200"/>
            <a:ext cx="7086600" cy="4114800"/>
          </a:xfrm>
        </p:spPr>
        <p:txBody>
          <a:bodyPr>
            <a:normAutofit/>
          </a:bodyPr>
          <a:lstStyle/>
          <a:p>
            <a:pPr marL="0" indent="231775">
              <a:buNone/>
            </a:pPr>
            <a:r>
              <a:rPr lang="en-US" dirty="0" smtClean="0"/>
              <a:t>14 </a:t>
            </a:r>
            <a:r>
              <a:rPr lang="en-US" dirty="0"/>
              <a:t>When the hour had come, He sat down, and the twelve apostles with Him. 15 Then He said to them, </a:t>
            </a:r>
            <a:r>
              <a:rPr lang="en-US" b="1" dirty="0">
                <a:solidFill>
                  <a:srgbClr val="0000CC"/>
                </a:solidFill>
              </a:rPr>
              <a:t>"With fervent desire I have desired to eat this Passover with you before I suffer; </a:t>
            </a:r>
            <a:r>
              <a:rPr lang="en-US" dirty="0"/>
              <a:t> 16 for I say to you, I will no longer eat of it until it is fulfilled in the kingdom of God."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7" name="Text Box 5"/>
          <p:cNvSpPr txBox="1">
            <a:spLocks noChangeArrowheads="1"/>
          </p:cNvSpPr>
          <p:nvPr/>
        </p:nvSpPr>
        <p:spPr bwMode="auto">
          <a:xfrm>
            <a:off x="1600200" y="5599093"/>
            <a:ext cx="5614916"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wanted help &amp; he wanted to help his disciples!</a:t>
            </a:r>
          </a:p>
        </p:txBody>
      </p:sp>
    </p:spTree>
    <p:extLst>
      <p:ext uri="{BB962C8B-B14F-4D97-AF65-F5344CB8AC3E}">
        <p14:creationId xmlns:p14="http://schemas.microsoft.com/office/powerpoint/2010/main" val="1106064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064774"/>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623220"/>
            <a:ext cx="7010400" cy="914400"/>
          </a:xfrm>
        </p:spPr>
        <p:txBody>
          <a:bodyPr>
            <a:noAutofit/>
          </a:bodyPr>
          <a:lstStyle/>
          <a:p>
            <a:r>
              <a:rPr lang="en-US" sz="4800" b="1" dirty="0" smtClean="0">
                <a:solidFill>
                  <a:srgbClr val="663300"/>
                </a:solidFill>
              </a:rPr>
              <a:t>Exodus 12:15-20</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95759"/>
            <a:ext cx="7086600" cy="3886200"/>
          </a:xfrm>
        </p:spPr>
        <p:txBody>
          <a:bodyPr>
            <a:normAutofit fontScale="70000" lnSpcReduction="20000"/>
          </a:bodyPr>
          <a:lstStyle/>
          <a:p>
            <a:pPr marL="0" indent="231775">
              <a:buNone/>
            </a:pPr>
            <a:r>
              <a:rPr lang="en-US" dirty="0" smtClean="0"/>
              <a:t>15 Seven </a:t>
            </a:r>
            <a:r>
              <a:rPr lang="en-US" dirty="0"/>
              <a:t>days you shall eat unleavened bread. </a:t>
            </a:r>
            <a:r>
              <a:rPr lang="en-US" b="1" dirty="0">
                <a:solidFill>
                  <a:srgbClr val="0000CC"/>
                </a:solidFill>
              </a:rPr>
              <a:t>On the first day you shall remove leaven from your houses</a:t>
            </a:r>
            <a:r>
              <a:rPr lang="en-US" dirty="0"/>
              <a:t>. For whoever eats leavened bread from the first day until the seventh day, that person shall be cut off from Israel. </a:t>
            </a:r>
            <a:endParaRPr lang="en-US" dirty="0" smtClean="0"/>
          </a:p>
          <a:p>
            <a:pPr marL="0" indent="231775">
              <a:buNone/>
            </a:pPr>
            <a:endParaRPr lang="en-US" sz="1300" dirty="0"/>
          </a:p>
          <a:p>
            <a:pPr marL="0" indent="231775">
              <a:buNone/>
            </a:pPr>
            <a:r>
              <a:rPr lang="en-US" dirty="0" smtClean="0"/>
              <a:t>18 </a:t>
            </a:r>
            <a:r>
              <a:rPr lang="en-US" dirty="0"/>
              <a:t>In the first month, on the fourteenth day of the month at evening, you shall eat unleavened bread, until the twenty-first day of the month at evening. </a:t>
            </a:r>
            <a:r>
              <a:rPr lang="en-US" b="1" dirty="0">
                <a:solidFill>
                  <a:srgbClr val="0000CC"/>
                </a:solidFill>
              </a:rPr>
              <a:t>19 For seven days no leaven shall be found in your houses, since whoever eats what is leavened, that same person shall be cut off from the congregation of Israel, whether he is a stranger or a native of the land. </a:t>
            </a:r>
            <a:r>
              <a:rPr lang="en-US" dirty="0"/>
              <a:t>20 You shall eat nothing leavened; in all your dwellings you shall eat unleavened bread.'" </a:t>
            </a:r>
          </a:p>
          <a:p>
            <a:pPr marL="0" indent="231775">
              <a:buNone/>
            </a:pP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Leaven (yeast)</a:t>
            </a:r>
          </a:p>
        </p:txBody>
      </p:sp>
      <p:sp>
        <p:nvSpPr>
          <p:cNvPr id="7" name="Text Box 5"/>
          <p:cNvSpPr txBox="1">
            <a:spLocks noChangeArrowheads="1"/>
          </p:cNvSpPr>
          <p:nvPr/>
        </p:nvSpPr>
        <p:spPr bwMode="auto">
          <a:xfrm>
            <a:off x="1181100" y="5105400"/>
            <a:ext cx="69342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Therefore </a:t>
            </a:r>
            <a:r>
              <a:rPr lang="en-US" sz="2400" b="1" dirty="0">
                <a:solidFill>
                  <a:srgbClr val="00B050"/>
                </a:solidFill>
                <a:latin typeface="Comic Sans MS" pitchFamily="66" charset="0"/>
              </a:rPr>
              <a:t>let us keep the feast, not with old leaven, nor with the leaven of malice and wickedness, but with </a:t>
            </a:r>
            <a:r>
              <a:rPr lang="en-US" sz="2400" b="1" dirty="0">
                <a:solidFill>
                  <a:srgbClr val="C00000"/>
                </a:solidFill>
                <a:latin typeface="Comic Sans MS" pitchFamily="66" charset="0"/>
              </a:rPr>
              <a:t>the unleavened bread of sincerity and truth. </a:t>
            </a:r>
            <a:r>
              <a:rPr lang="en-US" sz="2400" b="1" dirty="0" smtClean="0">
                <a:solidFill>
                  <a:srgbClr val="00B050"/>
                </a:solidFill>
                <a:latin typeface="Comic Sans MS" pitchFamily="66" charset="0"/>
              </a:rPr>
              <a:t>(1Cor 5:8)</a:t>
            </a:r>
            <a:endParaRPr lang="en-US" sz="2800" b="1" dirty="0" smtClean="0">
              <a:solidFill>
                <a:srgbClr val="00B050"/>
              </a:solidFill>
              <a:latin typeface="Comic Sans MS" pitchFamily="66" charset="0"/>
            </a:endParaRPr>
          </a:p>
        </p:txBody>
      </p:sp>
    </p:spTree>
    <p:extLst>
      <p:ext uri="{BB962C8B-B14F-4D97-AF65-F5344CB8AC3E}">
        <p14:creationId xmlns:p14="http://schemas.microsoft.com/office/powerpoint/2010/main" val="9296274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13:2-5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2 </a:t>
            </a:r>
            <a:r>
              <a:rPr lang="en-US" dirty="0"/>
              <a:t>And supper being ended, the devil having already put it into the heart of Judas Iscariot, Simon's son, to betray Him, 3 </a:t>
            </a:r>
            <a:r>
              <a:rPr lang="en-US" b="1" dirty="0">
                <a:solidFill>
                  <a:srgbClr val="0000CC"/>
                </a:solidFill>
              </a:rPr>
              <a:t>Jesus, knowing that the Father had given all things into His hands, and that He had come from God and was going to God</a:t>
            </a:r>
            <a:r>
              <a:rPr lang="en-US" dirty="0"/>
              <a:t>, 4 rose from supper and laid aside His garments, took a towel and girded Himself. </a:t>
            </a:r>
            <a:r>
              <a:rPr lang="en-US" dirty="0" smtClean="0"/>
              <a:t>   5 </a:t>
            </a:r>
            <a:r>
              <a:rPr lang="en-US" dirty="0"/>
              <a:t>After that, He poured water into a basin and </a:t>
            </a:r>
            <a:r>
              <a:rPr lang="en-US" b="1" dirty="0">
                <a:solidFill>
                  <a:srgbClr val="0000CC"/>
                </a:solidFill>
              </a:rPr>
              <a:t>began to wash the disciples' feet, and to wipe them with the towel with which He was girded. </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Comic Sans MS" pitchFamily="66" charset="0"/>
              </a:rPr>
              <a:t>Christ’s Focus</a:t>
            </a:r>
          </a:p>
        </p:txBody>
      </p:sp>
      <p:sp>
        <p:nvSpPr>
          <p:cNvPr id="7" name="Text Box 5"/>
          <p:cNvSpPr txBox="1">
            <a:spLocks noChangeArrowheads="1"/>
          </p:cNvSpPr>
          <p:nvPr/>
        </p:nvSpPr>
        <p:spPr bwMode="auto">
          <a:xfrm>
            <a:off x="685800" y="5735430"/>
            <a:ext cx="7989762" cy="1015663"/>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although </a:t>
            </a:r>
            <a:r>
              <a:rPr lang="en-US" sz="2000" b="1" dirty="0">
                <a:solidFill>
                  <a:srgbClr val="00B050"/>
                </a:solidFill>
                <a:latin typeface="Comic Sans MS" pitchFamily="66" charset="0"/>
              </a:rPr>
              <a:t>He existed in the form of God, did not regard equality with God a thing to be grasped, </a:t>
            </a:r>
            <a:r>
              <a:rPr lang="en-US" sz="2000" b="1" dirty="0" smtClean="0">
                <a:solidFill>
                  <a:srgbClr val="00B050"/>
                </a:solidFill>
                <a:latin typeface="Comic Sans MS" pitchFamily="66" charset="0"/>
              </a:rPr>
              <a:t>but </a:t>
            </a:r>
            <a:r>
              <a:rPr lang="en-US" sz="2000" b="1" dirty="0">
                <a:solidFill>
                  <a:srgbClr val="00B050"/>
                </a:solidFill>
                <a:latin typeface="Comic Sans MS" pitchFamily="66" charset="0"/>
              </a:rPr>
              <a:t>emptied Himself, taking the form of a </a:t>
            </a:r>
            <a:r>
              <a:rPr lang="en-US" sz="2000" b="1" dirty="0" smtClean="0">
                <a:solidFill>
                  <a:srgbClr val="00B050"/>
                </a:solidFill>
                <a:latin typeface="Comic Sans MS" pitchFamily="66" charset="0"/>
              </a:rPr>
              <a:t>bond-servant (Phil 2:6-7)  </a:t>
            </a:r>
            <a:r>
              <a:rPr lang="en-US" b="1" dirty="0" smtClean="0">
                <a:solidFill>
                  <a:srgbClr val="00B050"/>
                </a:solidFill>
                <a:latin typeface="Comic Sans MS" pitchFamily="66" charset="0"/>
              </a:rPr>
              <a:t>NASB</a:t>
            </a:r>
            <a:endParaRPr lang="en-US" b="1" dirty="0">
              <a:solidFill>
                <a:srgbClr val="00B050"/>
              </a:solidFill>
              <a:latin typeface="Comic Sans MS" pitchFamily="66" charset="0"/>
            </a:endParaRPr>
          </a:p>
        </p:txBody>
      </p:sp>
    </p:spTree>
    <p:extLst>
      <p:ext uri="{BB962C8B-B14F-4D97-AF65-F5344CB8AC3E}">
        <p14:creationId xmlns:p14="http://schemas.microsoft.com/office/powerpoint/2010/main" val="3839184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4406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13:12-17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20000"/>
          </a:bodyPr>
          <a:lstStyle/>
          <a:p>
            <a:pPr marL="0" indent="231775">
              <a:buNone/>
            </a:pPr>
            <a:r>
              <a:rPr lang="en-US" dirty="0" smtClean="0"/>
              <a:t>12 </a:t>
            </a:r>
            <a:r>
              <a:rPr lang="en-US" dirty="0"/>
              <a:t>So when He had washed their feet, taken His garments, and sat down again, He said to them, "Do you know what I have done to you?  13 You call Me Teacher and Lord, and you say well, for so I am.  14 </a:t>
            </a:r>
            <a:r>
              <a:rPr lang="en-US" b="1" dirty="0">
                <a:solidFill>
                  <a:srgbClr val="0000CC"/>
                </a:solidFill>
              </a:rPr>
              <a:t>If I then, your Lord and Teacher, have washed your feet, you also ought to wash one another's feet.  15 For I have given you an example, that you should do as I have done to you. </a:t>
            </a:r>
            <a:r>
              <a:rPr lang="en-US" dirty="0"/>
              <a:t> 16 Most assuredly, I say to you, a servant is not greater than his master; nor is he who is sent greater than he who sent him.  17 </a:t>
            </a:r>
            <a:r>
              <a:rPr lang="en-US" b="1" dirty="0">
                <a:solidFill>
                  <a:srgbClr val="00B050"/>
                </a:solidFill>
              </a:rPr>
              <a:t>If you know these things, blessed are you if you do them.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8" name="Text Box 5"/>
          <p:cNvSpPr txBox="1">
            <a:spLocks noChangeArrowheads="1"/>
          </p:cNvSpPr>
          <p:nvPr/>
        </p:nvSpPr>
        <p:spPr bwMode="auto">
          <a:xfrm>
            <a:off x="689780" y="5781019"/>
            <a:ext cx="776443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In the midst of his great suffering,   Jesus showed us how to serve one another!</a:t>
            </a:r>
          </a:p>
        </p:txBody>
      </p:sp>
    </p:spTree>
    <p:extLst>
      <p:ext uri="{BB962C8B-B14F-4D97-AF65-F5344CB8AC3E}">
        <p14:creationId xmlns:p14="http://schemas.microsoft.com/office/powerpoint/2010/main" val="3978226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Galatians 5:13-15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lnSpcReduction="10000"/>
          </a:bodyPr>
          <a:lstStyle/>
          <a:p>
            <a:pPr marL="0" indent="231775">
              <a:buNone/>
            </a:pPr>
            <a:r>
              <a:rPr lang="en-US" dirty="0" smtClean="0"/>
              <a:t>13 </a:t>
            </a:r>
            <a:r>
              <a:rPr lang="en-US" dirty="0"/>
              <a:t>For you, brethren, have been called to liberty; only do not use liberty as an opportunity for the flesh, but </a:t>
            </a:r>
            <a:r>
              <a:rPr lang="en-US" b="1" dirty="0">
                <a:solidFill>
                  <a:srgbClr val="0000CC"/>
                </a:solidFill>
              </a:rPr>
              <a:t>through love serve one another. </a:t>
            </a:r>
            <a:r>
              <a:rPr lang="en-US" dirty="0"/>
              <a:t>14 For all the law is fulfilled in one word, even in this: "You shall love your neighbor as yourself."  15 But if you bite and devour one another, beware lest you be consumed by one another! </a:t>
            </a:r>
          </a:p>
          <a:p>
            <a:pPr marL="0" indent="231775">
              <a:buNone/>
            </a:pPr>
            <a:endParaRPr lang="en-US" dirty="0" smtClean="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Paul’s warning about ecclesial life</a:t>
            </a:r>
          </a:p>
        </p:txBody>
      </p:sp>
      <p:sp>
        <p:nvSpPr>
          <p:cNvPr id="7" name="Text Box 5"/>
          <p:cNvSpPr txBox="1">
            <a:spLocks noChangeArrowheads="1"/>
          </p:cNvSpPr>
          <p:nvPr/>
        </p:nvSpPr>
        <p:spPr bwMode="auto">
          <a:xfrm>
            <a:off x="228600" y="5794176"/>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expects us to fight our natural    tendencies &amp; learn to serve each other in love!</a:t>
            </a:r>
          </a:p>
        </p:txBody>
      </p:sp>
    </p:spTree>
    <p:extLst>
      <p:ext uri="{BB962C8B-B14F-4D97-AF65-F5344CB8AC3E}">
        <p14:creationId xmlns:p14="http://schemas.microsoft.com/office/powerpoint/2010/main" val="9471210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13:33-35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038600"/>
          </a:xfrm>
        </p:spPr>
        <p:txBody>
          <a:bodyPr>
            <a:normAutofit fontScale="92500" lnSpcReduction="10000"/>
          </a:bodyPr>
          <a:lstStyle/>
          <a:p>
            <a:pPr marL="0" indent="231775">
              <a:buNone/>
            </a:pPr>
            <a:r>
              <a:rPr lang="en-US" dirty="0" smtClean="0"/>
              <a:t>33 </a:t>
            </a:r>
            <a:r>
              <a:rPr lang="en-US" dirty="0"/>
              <a:t>Little children, I shall be with you a little while longer. You will seek Me; and as I said to the Jews, 'Where I am going, you cannot come,' so now I say to you.  34 </a:t>
            </a:r>
            <a:r>
              <a:rPr lang="en-US" b="1" dirty="0">
                <a:solidFill>
                  <a:srgbClr val="0000CC"/>
                </a:solidFill>
              </a:rPr>
              <a:t>A new commandment I give to you, that you love one another; as I have loved you, that you also love one another.  </a:t>
            </a:r>
            <a:r>
              <a:rPr lang="en-US" dirty="0"/>
              <a:t>35 By this all will know that you are My disciples, if you have love for one another."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7" name="Text Box 5"/>
          <p:cNvSpPr txBox="1">
            <a:spLocks noChangeArrowheads="1"/>
          </p:cNvSpPr>
          <p:nvPr/>
        </p:nvSpPr>
        <p:spPr bwMode="auto">
          <a:xfrm>
            <a:off x="785750" y="6215390"/>
            <a:ext cx="74962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becomes a testimony to unbelievers</a:t>
            </a:r>
          </a:p>
        </p:txBody>
      </p:sp>
    </p:spTree>
    <p:extLst>
      <p:ext uri="{BB962C8B-B14F-4D97-AF65-F5344CB8AC3E}">
        <p14:creationId xmlns:p14="http://schemas.microsoft.com/office/powerpoint/2010/main" val="3431188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14:1-3  (NIV)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Do not </a:t>
            </a:r>
            <a:r>
              <a:rPr lang="en-US" dirty="0"/>
              <a:t>let your hearts be troubled. Trust in God; trust also in me. 2 </a:t>
            </a:r>
            <a:r>
              <a:rPr lang="en-US" b="1" dirty="0">
                <a:solidFill>
                  <a:srgbClr val="0000CC"/>
                </a:solidFill>
              </a:rPr>
              <a:t>In my Father's house are many rooms; </a:t>
            </a:r>
            <a:r>
              <a:rPr lang="en-US" dirty="0"/>
              <a:t>if it were not so, I would have told you. </a:t>
            </a:r>
            <a:r>
              <a:rPr lang="en-US" b="1" dirty="0">
                <a:solidFill>
                  <a:srgbClr val="0000CC"/>
                </a:solidFill>
              </a:rPr>
              <a:t>I am going there to prepare a place for you. </a:t>
            </a:r>
            <a:r>
              <a:rPr lang="en-US" dirty="0"/>
              <a:t>3 And if I go and prepare a place for you, I will come back and take you to be with me that you also may be where I am</a:t>
            </a:r>
            <a:r>
              <a:rPr lang="en-US" dirty="0" smtClean="0"/>
              <a:t>.</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He’s on his way to His Father</a:t>
            </a:r>
          </a:p>
        </p:txBody>
      </p:sp>
    </p:spTree>
    <p:extLst>
      <p:ext uri="{BB962C8B-B14F-4D97-AF65-F5344CB8AC3E}">
        <p14:creationId xmlns:p14="http://schemas.microsoft.com/office/powerpoint/2010/main" val="3424553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14:12-14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12 </a:t>
            </a:r>
            <a:r>
              <a:rPr lang="en-US" dirty="0"/>
              <a:t>"Most assuredly, I say to you, he who believes in Me, the works that I do he will do also; and greater works than these he will do, </a:t>
            </a:r>
            <a:r>
              <a:rPr lang="en-US" b="1" dirty="0">
                <a:solidFill>
                  <a:srgbClr val="0000CC"/>
                </a:solidFill>
              </a:rPr>
              <a:t>because I go to My Father.  </a:t>
            </a:r>
            <a:r>
              <a:rPr lang="en-US" dirty="0"/>
              <a:t>13 And whatever you ask in My name, that I will do, that the Father may be glorified in the Son.  14 </a:t>
            </a:r>
            <a:r>
              <a:rPr lang="en-US" b="1" dirty="0">
                <a:solidFill>
                  <a:srgbClr val="0000CC"/>
                </a:solidFill>
              </a:rPr>
              <a:t>If you ask anything in My name, I will do it.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Comic Sans MS" pitchFamily="66" charset="0"/>
              </a:rPr>
              <a:t>Christ’s Focus</a:t>
            </a:r>
          </a:p>
        </p:txBody>
      </p:sp>
      <p:sp>
        <p:nvSpPr>
          <p:cNvPr id="7" name="Text Box 5"/>
          <p:cNvSpPr txBox="1">
            <a:spLocks noChangeArrowheads="1"/>
          </p:cNvSpPr>
          <p:nvPr/>
        </p:nvSpPr>
        <p:spPr bwMode="auto">
          <a:xfrm>
            <a:off x="1143000" y="5809447"/>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Now Jesus can help us everyday because he has gone to his Father!</a:t>
            </a:r>
          </a:p>
        </p:txBody>
      </p:sp>
    </p:spTree>
    <p:extLst>
      <p:ext uri="{BB962C8B-B14F-4D97-AF65-F5344CB8AC3E}">
        <p14:creationId xmlns:p14="http://schemas.microsoft.com/office/powerpoint/2010/main" val="3625175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1933" t="23958" r="11347" b="10417"/>
          <a:stretch/>
        </p:blipFill>
        <p:spPr>
          <a:xfrm>
            <a:off x="0" y="1828800"/>
            <a:ext cx="9144000" cy="4397496"/>
          </a:xfrm>
          <a:prstGeom prst="rect">
            <a:avLst/>
          </a:prstGeom>
        </p:spPr>
      </p:pic>
      <p:sp>
        <p:nvSpPr>
          <p:cNvPr id="4098" name="Rectangle 2"/>
          <p:cNvSpPr>
            <a:spLocks noGrp="1" noChangeArrowheads="1"/>
          </p:cNvSpPr>
          <p:nvPr>
            <p:ph type="title"/>
          </p:nvPr>
        </p:nvSpPr>
        <p:spPr>
          <a:xfrm>
            <a:off x="457200" y="0"/>
            <a:ext cx="8229600" cy="1981200"/>
          </a:xfrm>
        </p:spPr>
        <p:txBody>
          <a:bodyPr>
            <a:normAutofit fontScale="90000"/>
          </a:bodyPr>
          <a:lstStyle/>
          <a:p>
            <a:pPr eaLnBrk="1" hangingPunct="1"/>
            <a:r>
              <a:rPr lang="en-US" sz="6000" b="1" dirty="0" smtClean="0">
                <a:solidFill>
                  <a:srgbClr val="FF0000"/>
                </a:solidFill>
                <a:latin typeface="Comic Sans MS" pitchFamily="66" charset="0"/>
              </a:rPr>
              <a:t>Where are we today?</a:t>
            </a:r>
            <a:r>
              <a:rPr lang="en-US" sz="4000" b="1" u="sng" dirty="0" smtClean="0">
                <a:solidFill>
                  <a:srgbClr val="FF0000"/>
                </a:solidFill>
                <a:latin typeface="Comic Sans MS" pitchFamily="66" charset="0"/>
              </a:rPr>
              <a:t/>
            </a:r>
            <a:br>
              <a:rPr lang="en-US" sz="4000" b="1" u="sng" dirty="0" smtClean="0">
                <a:solidFill>
                  <a:srgbClr val="FF0000"/>
                </a:solidFill>
                <a:latin typeface="Comic Sans MS" pitchFamily="66" charset="0"/>
              </a:rPr>
            </a:br>
            <a:r>
              <a:rPr lang="en-US" b="1" dirty="0" smtClean="0">
                <a:solidFill>
                  <a:srgbClr val="0000CC"/>
                </a:solidFill>
                <a:latin typeface="Comic Sans MS" pitchFamily="66" charset="0"/>
              </a:rPr>
              <a:t>Background &amp; Upper Room</a:t>
            </a:r>
          </a:p>
        </p:txBody>
      </p:sp>
      <p:sp>
        <p:nvSpPr>
          <p:cNvPr id="4" name="Rectangle 3"/>
          <p:cNvSpPr/>
          <p:nvPr/>
        </p:nvSpPr>
        <p:spPr>
          <a:xfrm>
            <a:off x="18144" y="5715000"/>
            <a:ext cx="5696856"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02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14:15-18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10000"/>
          </a:bodyPr>
          <a:lstStyle/>
          <a:p>
            <a:pPr marL="0" indent="231775">
              <a:buNone/>
            </a:pPr>
            <a:r>
              <a:rPr lang="en-US" dirty="0" smtClean="0"/>
              <a:t>15 </a:t>
            </a:r>
            <a:r>
              <a:rPr lang="en-US" dirty="0"/>
              <a:t>"If you love Me, keep My </a:t>
            </a:r>
            <a:r>
              <a:rPr lang="en-US" dirty="0" smtClean="0"/>
              <a:t>command-</a:t>
            </a:r>
            <a:r>
              <a:rPr lang="en-US" dirty="0" err="1" smtClean="0"/>
              <a:t>ments</a:t>
            </a:r>
            <a:r>
              <a:rPr lang="en-US" dirty="0"/>
              <a:t>.  16 And </a:t>
            </a:r>
            <a:r>
              <a:rPr lang="en-US" b="1" dirty="0">
                <a:solidFill>
                  <a:srgbClr val="0000CC"/>
                </a:solidFill>
              </a:rPr>
              <a:t>I will pray the Father, and He will give you another Helper, that He may abide with you forever —   17 the Spirit of truth,</a:t>
            </a:r>
            <a:r>
              <a:rPr lang="en-US" dirty="0"/>
              <a:t> whom the world cannot receive, because it neither sees Him nor knows Him; but you know Him, for He dwells with you and will be in you.  </a:t>
            </a:r>
            <a:r>
              <a:rPr lang="en-US" b="1" dirty="0">
                <a:solidFill>
                  <a:srgbClr val="0000CC"/>
                </a:solidFill>
              </a:rPr>
              <a:t>18 I will not leave you orphans; I will come to you.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7" name="Text Box 5"/>
          <p:cNvSpPr txBox="1">
            <a:spLocks noChangeArrowheads="1"/>
          </p:cNvSpPr>
          <p:nvPr/>
        </p:nvSpPr>
        <p:spPr bwMode="auto">
          <a:xfrm>
            <a:off x="1129352" y="5740021"/>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He would not leave them helpless &amp;  he won’t leave us helpless either!</a:t>
            </a:r>
          </a:p>
        </p:txBody>
      </p:sp>
    </p:spTree>
    <p:extLst>
      <p:ext uri="{BB962C8B-B14F-4D97-AF65-F5344CB8AC3E}">
        <p14:creationId xmlns:p14="http://schemas.microsoft.com/office/powerpoint/2010/main" val="13878647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15:1-8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267201"/>
          </a:xfrm>
        </p:spPr>
        <p:txBody>
          <a:bodyPr>
            <a:normAutofit fontScale="85000" lnSpcReduction="20000"/>
          </a:bodyPr>
          <a:lstStyle/>
          <a:p>
            <a:pPr marL="0" indent="231775">
              <a:buNone/>
            </a:pPr>
            <a:r>
              <a:rPr lang="en-US" b="1" dirty="0" smtClean="0">
                <a:solidFill>
                  <a:srgbClr val="0000CC"/>
                </a:solidFill>
              </a:rPr>
              <a:t>"</a:t>
            </a:r>
            <a:r>
              <a:rPr lang="en-US" b="1" dirty="0">
                <a:solidFill>
                  <a:srgbClr val="0000CC"/>
                </a:solidFill>
              </a:rPr>
              <a:t>I am the true vine</a:t>
            </a:r>
            <a:r>
              <a:rPr lang="en-US" dirty="0"/>
              <a:t>, and My Father is the vinedresser.  2 Every branch in Me that does not bear fruit He takes away; and every branch that bears fruit He prunes, that it may bear more fruit.  3 You are already clean because of the word which I have spoken to you.  4 </a:t>
            </a:r>
            <a:r>
              <a:rPr lang="en-US" b="1" dirty="0">
                <a:solidFill>
                  <a:srgbClr val="0000CC"/>
                </a:solidFill>
              </a:rPr>
              <a:t>Abide in Me, and I in you. As the branch cannot bear fruit of itself, unless it abides in the vine, neither can you, unless you abide in Me. </a:t>
            </a:r>
          </a:p>
          <a:p>
            <a:pPr marL="0" indent="231775">
              <a:buNone/>
            </a:pPr>
            <a:r>
              <a:rPr lang="en-US" dirty="0" smtClean="0"/>
              <a:t>5 </a:t>
            </a:r>
            <a:r>
              <a:rPr lang="en-US" dirty="0"/>
              <a:t>"I am the vine, you are the branches. He who abides in Me, and I in him, bears much fruit; for without Me you can do nothing. </a:t>
            </a:r>
            <a:r>
              <a:rPr lang="en-US" dirty="0" smtClean="0"/>
              <a:t>. </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7" name="Text Box 5"/>
          <p:cNvSpPr txBox="1">
            <a:spLocks noChangeArrowheads="1"/>
          </p:cNvSpPr>
          <p:nvPr/>
        </p:nvSpPr>
        <p:spPr bwMode="auto">
          <a:xfrm>
            <a:off x="1066800" y="5835813"/>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Our fruit production depends           on abiding in Christ</a:t>
            </a:r>
          </a:p>
        </p:txBody>
      </p:sp>
    </p:spTree>
    <p:extLst>
      <p:ext uri="{BB962C8B-B14F-4D97-AF65-F5344CB8AC3E}">
        <p14:creationId xmlns:p14="http://schemas.microsoft.com/office/powerpoint/2010/main" val="26711308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15:11-17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3962401"/>
          </a:xfrm>
        </p:spPr>
        <p:txBody>
          <a:bodyPr>
            <a:normAutofit fontScale="70000" lnSpcReduction="20000"/>
          </a:bodyPr>
          <a:lstStyle/>
          <a:p>
            <a:pPr marL="0" indent="231775">
              <a:buNone/>
            </a:pPr>
            <a:r>
              <a:rPr lang="en-US" dirty="0" smtClean="0"/>
              <a:t>11 </a:t>
            </a:r>
            <a:r>
              <a:rPr lang="en-US" dirty="0"/>
              <a:t>"These things I have spoken to you, that My joy may remain in you, and that your joy may be full.  12 </a:t>
            </a:r>
            <a:r>
              <a:rPr lang="en-US" b="1" dirty="0">
                <a:solidFill>
                  <a:srgbClr val="0000CC"/>
                </a:solidFill>
              </a:rPr>
              <a:t>This is My commandment, that you love one another as I have loved you.  13 Greater love has no one than this, than to lay down one's life for his friends.  </a:t>
            </a:r>
            <a:r>
              <a:rPr lang="en-US" dirty="0"/>
              <a:t>14 </a:t>
            </a:r>
            <a:r>
              <a:rPr lang="en-US" b="1" dirty="0">
                <a:solidFill>
                  <a:srgbClr val="0000CC"/>
                </a:solidFill>
              </a:rPr>
              <a:t>You are My friends if you do whatever I command you.  15 No longer do I call you servants</a:t>
            </a:r>
            <a:r>
              <a:rPr lang="en-US" dirty="0"/>
              <a:t>, for a servant does not know what his master is doing; </a:t>
            </a:r>
            <a:r>
              <a:rPr lang="en-US" b="1" dirty="0">
                <a:solidFill>
                  <a:srgbClr val="0000CC"/>
                </a:solidFill>
              </a:rPr>
              <a:t>but I have called you friends</a:t>
            </a:r>
            <a:r>
              <a:rPr lang="en-US" dirty="0"/>
              <a:t>, for all things that I heard from My Father I have made known to you.  16 </a:t>
            </a:r>
            <a:r>
              <a:rPr lang="en-US" b="1" dirty="0">
                <a:solidFill>
                  <a:srgbClr val="0000CC"/>
                </a:solidFill>
              </a:rPr>
              <a:t>You did not choose Me, but I chose you and appointed you that you should go and bear fruit,</a:t>
            </a:r>
            <a:r>
              <a:rPr lang="en-US" dirty="0"/>
              <a:t> and that your fruit should remain, that whatever you ask the Father in My name He may give you.  17 These things I command you, that you love one another.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7" name="Text Box 5"/>
          <p:cNvSpPr txBox="1">
            <a:spLocks noChangeArrowheads="1"/>
          </p:cNvSpPr>
          <p:nvPr/>
        </p:nvSpPr>
        <p:spPr bwMode="auto">
          <a:xfrm>
            <a:off x="1135825" y="5794176"/>
            <a:ext cx="679615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Our relationship as friends of Jesus will compel us to love one another</a:t>
            </a:r>
          </a:p>
        </p:txBody>
      </p:sp>
    </p:spTree>
    <p:extLst>
      <p:ext uri="{BB962C8B-B14F-4D97-AF65-F5344CB8AC3E}">
        <p14:creationId xmlns:p14="http://schemas.microsoft.com/office/powerpoint/2010/main" val="28846791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16:5-11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5 </a:t>
            </a:r>
            <a:r>
              <a:rPr lang="en-US" dirty="0"/>
              <a:t>"</a:t>
            </a:r>
            <a:r>
              <a:rPr lang="en-US" b="1" dirty="0">
                <a:solidFill>
                  <a:srgbClr val="0000CC"/>
                </a:solidFill>
              </a:rPr>
              <a:t>But now I go away to Him who sent Me</a:t>
            </a:r>
            <a:r>
              <a:rPr lang="en-US" dirty="0"/>
              <a:t>, and none of you asks Me, 'Where are You going?'  6 But because I have said these things to you, sorrow has filled your heart.  7 Nevertheless I tell you the truth. It is to your advantage that I go away; for </a:t>
            </a:r>
            <a:r>
              <a:rPr lang="en-US" b="1" dirty="0">
                <a:solidFill>
                  <a:srgbClr val="0000CC"/>
                </a:solidFill>
              </a:rPr>
              <a:t>if I do not go away, the Helper will not come to you; but if I depart, I will send Him to you.</a:t>
            </a:r>
            <a:r>
              <a:rPr lang="en-US" dirty="0"/>
              <a:t>  8 </a:t>
            </a:r>
            <a:r>
              <a:rPr lang="en-US" b="1" dirty="0">
                <a:solidFill>
                  <a:srgbClr val="0000CC"/>
                </a:solidFill>
              </a:rPr>
              <a:t>And when He has come, He will convict the world of sin</a:t>
            </a:r>
            <a:r>
              <a:rPr lang="en-US" dirty="0"/>
              <a:t>, and of righteousness, and of judgment:  9 of sin, because they do not believe in Me;  10 of righteousness, </a:t>
            </a:r>
            <a:r>
              <a:rPr lang="en-US" b="1" dirty="0">
                <a:solidFill>
                  <a:srgbClr val="0000CC"/>
                </a:solidFill>
              </a:rPr>
              <a:t>because I go to My Father </a:t>
            </a:r>
            <a:r>
              <a:rPr lang="en-US" dirty="0"/>
              <a:t>and you see Me no more;  11 of judgment, because the ruler of this world is judged. </a:t>
            </a:r>
            <a:r>
              <a:rPr lang="en-US" dirty="0" smtClean="0"/>
              <a:t>   </a:t>
            </a:r>
            <a:r>
              <a:rPr lang="en-US" b="1" dirty="0" smtClean="0">
                <a:solidFill>
                  <a:srgbClr val="FF0000"/>
                </a:solidFill>
              </a:rPr>
              <a:t>[Sin….not the Romans!]</a:t>
            </a:r>
            <a:endParaRPr lang="en-US" b="1" dirty="0">
              <a:solidFill>
                <a:srgbClr val="FF0000"/>
              </a:solidFill>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Comic Sans MS" pitchFamily="66" charset="0"/>
              </a:rPr>
              <a:t>Christ’s Focus</a:t>
            </a:r>
          </a:p>
        </p:txBody>
      </p:sp>
      <p:sp>
        <p:nvSpPr>
          <p:cNvPr id="7" name="Text Box 5"/>
          <p:cNvSpPr txBox="1">
            <a:spLocks noChangeArrowheads="1"/>
          </p:cNvSpPr>
          <p:nvPr/>
        </p:nvSpPr>
        <p:spPr bwMode="auto">
          <a:xfrm>
            <a:off x="381000" y="5747891"/>
            <a:ext cx="8763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Jesus wanted to go to his Father so      he could send the Helper to assist them</a:t>
            </a:r>
          </a:p>
        </p:txBody>
      </p:sp>
    </p:spTree>
    <p:extLst>
      <p:ext uri="{BB962C8B-B14F-4D97-AF65-F5344CB8AC3E}">
        <p14:creationId xmlns:p14="http://schemas.microsoft.com/office/powerpoint/2010/main" val="3052468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16:16-18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16 </a:t>
            </a:r>
            <a:r>
              <a:rPr lang="en-US" dirty="0"/>
              <a:t>"A little while, and you will not see Me; and again a little while, and you will see Me, </a:t>
            </a:r>
            <a:r>
              <a:rPr lang="en-US" b="1" dirty="0">
                <a:solidFill>
                  <a:srgbClr val="0000CC"/>
                </a:solidFill>
              </a:rPr>
              <a:t>because I go to the Father." </a:t>
            </a:r>
          </a:p>
          <a:p>
            <a:pPr marL="0" indent="231775">
              <a:buNone/>
            </a:pPr>
            <a:r>
              <a:rPr lang="en-US" dirty="0"/>
              <a:t>17 Then some of His disciples said among themselves, "What is this that He says to us, 'A little while, and you will not see Me; and again a little while, and you will see Me'; and, </a:t>
            </a:r>
            <a:r>
              <a:rPr lang="en-US" b="1" dirty="0">
                <a:solidFill>
                  <a:srgbClr val="0000CC"/>
                </a:solidFill>
              </a:rPr>
              <a:t>'because I go to the Father'?"</a:t>
            </a:r>
            <a:r>
              <a:rPr lang="en-US" dirty="0"/>
              <a:t> 18 They said therefore, "What is this that He says, 'A little while'? </a:t>
            </a:r>
            <a:r>
              <a:rPr lang="en-US" b="1" dirty="0">
                <a:solidFill>
                  <a:srgbClr val="FF0000"/>
                </a:solidFill>
              </a:rPr>
              <a:t>We do not know what He is saying."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Comic Sans MS" pitchFamily="66" charset="0"/>
              </a:rPr>
              <a:t>Christ’s Focus</a:t>
            </a:r>
          </a:p>
        </p:txBody>
      </p:sp>
      <p:sp>
        <p:nvSpPr>
          <p:cNvPr id="7" name="Text Box 5"/>
          <p:cNvSpPr txBox="1">
            <a:spLocks noChangeArrowheads="1"/>
          </p:cNvSpPr>
          <p:nvPr/>
        </p:nvSpPr>
        <p:spPr bwMode="auto">
          <a:xfrm>
            <a:off x="795151" y="5680931"/>
            <a:ext cx="74200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 disciples had trouble understanding that Jesus was on his way to his Father</a:t>
            </a:r>
          </a:p>
        </p:txBody>
      </p:sp>
    </p:spTree>
    <p:extLst>
      <p:ext uri="{BB962C8B-B14F-4D97-AF65-F5344CB8AC3E}">
        <p14:creationId xmlns:p14="http://schemas.microsoft.com/office/powerpoint/2010/main" val="2261146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16:25-28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25 </a:t>
            </a:r>
            <a:r>
              <a:rPr lang="en-US" dirty="0"/>
              <a:t>"These things I have spoken to you in figurative language; but the time is coming when I will no longer speak to you in figurative language, but I will tell you plainly about the Father.  26 In that day you will ask in My name, and I do not say to you that I shall pray the Father for you;  27 </a:t>
            </a:r>
            <a:r>
              <a:rPr lang="en-US" b="1" dirty="0">
                <a:solidFill>
                  <a:srgbClr val="0000CC"/>
                </a:solidFill>
              </a:rPr>
              <a:t>for the Father Himself loves you, because you have loved Me, and have believed that I came forth from God.  </a:t>
            </a:r>
            <a:r>
              <a:rPr lang="en-US" dirty="0"/>
              <a:t>28 I came forth from the Father and have come into the world. </a:t>
            </a:r>
            <a:r>
              <a:rPr lang="en-US" b="1" dirty="0">
                <a:solidFill>
                  <a:srgbClr val="0000CC"/>
                </a:solidFill>
              </a:rPr>
              <a:t>Again, I leave the world and go to the Father."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Comic Sans MS" pitchFamily="66" charset="0"/>
              </a:rPr>
              <a:t>Christ’s Focus</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loves us &amp; wants us to join Him!</a:t>
            </a:r>
          </a:p>
        </p:txBody>
      </p:sp>
    </p:spTree>
    <p:extLst>
      <p:ext uri="{BB962C8B-B14F-4D97-AF65-F5344CB8AC3E}">
        <p14:creationId xmlns:p14="http://schemas.microsoft.com/office/powerpoint/2010/main" val="3959719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562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16:32-33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61901" y="1447799"/>
            <a:ext cx="7086600" cy="3886201"/>
          </a:xfrm>
        </p:spPr>
        <p:txBody>
          <a:bodyPr>
            <a:normAutofit fontScale="92500"/>
          </a:bodyPr>
          <a:lstStyle/>
          <a:p>
            <a:pPr marL="0" indent="231775">
              <a:buNone/>
            </a:pPr>
            <a:r>
              <a:rPr lang="en-US" dirty="0" smtClean="0"/>
              <a:t>32 </a:t>
            </a:r>
            <a:r>
              <a:rPr lang="en-US" dirty="0"/>
              <a:t>Indeed the hour is coming, yes, has now come, that </a:t>
            </a:r>
            <a:r>
              <a:rPr lang="en-US" b="1" dirty="0">
                <a:solidFill>
                  <a:srgbClr val="0000CC"/>
                </a:solidFill>
              </a:rPr>
              <a:t>you will be scattered, each to his own, and will leave Me alone. And yet I am not alone, because the Father is with Me.  </a:t>
            </a:r>
            <a:r>
              <a:rPr lang="en-US" dirty="0"/>
              <a:t>33 These things I have spoken to you, </a:t>
            </a:r>
            <a:r>
              <a:rPr lang="en-US" b="1" dirty="0">
                <a:solidFill>
                  <a:srgbClr val="0000CC"/>
                </a:solidFill>
              </a:rPr>
              <a:t>that in Me you may have peace. </a:t>
            </a:r>
            <a:r>
              <a:rPr lang="en-US" dirty="0"/>
              <a:t>In the world you will have tribulation; but be of good cheer, I have overcome the world."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a:t>
            </a:r>
          </a:p>
        </p:txBody>
      </p:sp>
      <p:sp>
        <p:nvSpPr>
          <p:cNvPr id="7" name="Text Box 5"/>
          <p:cNvSpPr txBox="1">
            <a:spLocks noChangeArrowheads="1"/>
          </p:cNvSpPr>
          <p:nvPr/>
        </p:nvSpPr>
        <p:spPr bwMode="auto">
          <a:xfrm>
            <a:off x="795151" y="5680931"/>
            <a:ext cx="74200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had overcome the world and he was trying to help his followers do it too!</a:t>
            </a:r>
          </a:p>
        </p:txBody>
      </p:sp>
    </p:spTree>
    <p:extLst>
      <p:ext uri="{BB962C8B-B14F-4D97-AF65-F5344CB8AC3E}">
        <p14:creationId xmlns:p14="http://schemas.microsoft.com/office/powerpoint/2010/main" val="42157597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872709"/>
            <a:ext cx="7010400" cy="914400"/>
          </a:xfrm>
        </p:spPr>
        <p:txBody>
          <a:bodyPr>
            <a:noAutofit/>
          </a:bodyPr>
          <a:lstStyle/>
          <a:p>
            <a:r>
              <a:rPr lang="en-US" sz="4800" b="1" dirty="0" smtClean="0">
                <a:solidFill>
                  <a:srgbClr val="663300"/>
                </a:solidFill>
              </a:rPr>
              <a:t>John 17:1-5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87773"/>
            <a:ext cx="7086600" cy="3810000"/>
          </a:xfrm>
        </p:spPr>
        <p:txBody>
          <a:bodyPr>
            <a:normAutofit fontScale="77500" lnSpcReduction="20000"/>
          </a:bodyPr>
          <a:lstStyle/>
          <a:p>
            <a:pPr marL="0" indent="231775">
              <a:buNone/>
            </a:pPr>
            <a:r>
              <a:rPr lang="en-US" dirty="0" smtClean="0"/>
              <a:t>1  </a:t>
            </a:r>
            <a:r>
              <a:rPr lang="en-US" dirty="0"/>
              <a:t>Jesus spoke these words, lifted up His eyes to heaven, and said: </a:t>
            </a:r>
            <a:r>
              <a:rPr lang="en-US" b="1" dirty="0">
                <a:solidFill>
                  <a:srgbClr val="0000CC"/>
                </a:solidFill>
              </a:rPr>
              <a:t>"Father, the hour has come. Glorify Your Son, that Your Son also may glorify You, </a:t>
            </a:r>
            <a:r>
              <a:rPr lang="en-US" dirty="0"/>
              <a:t> 2 as You have given Him authority over all flesh, that He should give eternal life to as many as You have given Him.  3 </a:t>
            </a:r>
            <a:r>
              <a:rPr lang="en-US" b="1" dirty="0">
                <a:solidFill>
                  <a:srgbClr val="FF0000"/>
                </a:solidFill>
              </a:rPr>
              <a:t>And this is eternal life, </a:t>
            </a:r>
            <a:r>
              <a:rPr lang="en-US" b="1" dirty="0">
                <a:solidFill>
                  <a:srgbClr val="0000CC"/>
                </a:solidFill>
              </a:rPr>
              <a:t>that they may know You, the only true God, and Jesus Christ whom You have sent.  </a:t>
            </a:r>
            <a:r>
              <a:rPr lang="en-US" dirty="0"/>
              <a:t>4 I have glorified You on the earth. I have finished the work which You have given Me to do.  5 And now, O Father, glorify Me together with Yourself, with the glory which I had with You before the world was.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Christ’s Focus – His prayer</a:t>
            </a:r>
          </a:p>
        </p:txBody>
      </p:sp>
      <p:sp>
        <p:nvSpPr>
          <p:cNvPr id="7" name="Text Box 5"/>
          <p:cNvSpPr txBox="1">
            <a:spLocks noChangeArrowheads="1"/>
          </p:cNvSpPr>
          <p:nvPr/>
        </p:nvSpPr>
        <p:spPr bwMode="auto">
          <a:xfrm>
            <a:off x="1066800" y="5717692"/>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Knowing our Father &amp; Jesus Christ produces an eternal life in us</a:t>
            </a:r>
          </a:p>
        </p:txBody>
      </p:sp>
    </p:spTree>
    <p:extLst>
      <p:ext uri="{BB962C8B-B14F-4D97-AF65-F5344CB8AC3E}">
        <p14:creationId xmlns:p14="http://schemas.microsoft.com/office/powerpoint/2010/main" val="282735722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17:6-12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6 </a:t>
            </a:r>
            <a:r>
              <a:rPr lang="en-US" b="1" dirty="0">
                <a:solidFill>
                  <a:srgbClr val="0000CC"/>
                </a:solidFill>
              </a:rPr>
              <a:t>"I have manifested Your name to the men whom You have given Me </a:t>
            </a:r>
            <a:r>
              <a:rPr lang="en-US" dirty="0"/>
              <a:t>out of the world. They were Yours, You gave them to Me, and they have kept Your word.  7 Now they have known that all things which You have given Me are from You.  8 For I have given to them the words which You have given Me; and they have received them, and have known surely that I came forth from You; and they have believed that You sent Me. </a:t>
            </a:r>
          </a:p>
          <a:p>
            <a:pPr marL="0" indent="231775">
              <a:buNone/>
            </a:pPr>
            <a:r>
              <a:rPr lang="en-US" dirty="0" smtClean="0"/>
              <a:t>9 </a:t>
            </a:r>
            <a:r>
              <a:rPr lang="en-US" b="1" dirty="0">
                <a:solidFill>
                  <a:srgbClr val="0000CC"/>
                </a:solidFill>
              </a:rPr>
              <a:t>"I pray for them. I do not pray for the world but for those whom You have given Me, for they are Yours</a:t>
            </a:r>
            <a:r>
              <a:rPr lang="en-US" dirty="0"/>
              <a:t>.  10 And all Mine are Yours, and Yours are Mine, and I am glorified in them.  11 Now I am no longer in the world, but these are in the world, and </a:t>
            </a:r>
            <a:r>
              <a:rPr lang="en-US" b="1" dirty="0">
                <a:solidFill>
                  <a:srgbClr val="0000CC"/>
                </a:solidFill>
              </a:rPr>
              <a:t>I come to You.</a:t>
            </a:r>
            <a:r>
              <a:rPr lang="en-US" dirty="0"/>
              <a:t> Holy Father, keep through Your name those whom You have given Me, that they may be one as We are.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Comic Sans MS" pitchFamily="66" charset="0"/>
              </a:rPr>
              <a:t>Christ’s Focus – His prayer</a:t>
            </a:r>
          </a:p>
        </p:txBody>
      </p:sp>
      <p:sp>
        <p:nvSpPr>
          <p:cNvPr id="7" name="Text Box 5"/>
          <p:cNvSpPr txBox="1">
            <a:spLocks noChangeArrowheads="1"/>
          </p:cNvSpPr>
          <p:nvPr/>
        </p:nvSpPr>
        <p:spPr bwMode="auto">
          <a:xfrm>
            <a:off x="1152099" y="5884171"/>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prayed for his disciples when he was going through his greatest test</a:t>
            </a:r>
          </a:p>
        </p:txBody>
      </p:sp>
    </p:spTree>
    <p:extLst>
      <p:ext uri="{BB962C8B-B14F-4D97-AF65-F5344CB8AC3E}">
        <p14:creationId xmlns:p14="http://schemas.microsoft.com/office/powerpoint/2010/main" val="3414241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John 17:13-19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7500" lnSpcReduction="20000"/>
          </a:bodyPr>
          <a:lstStyle/>
          <a:p>
            <a:pPr marL="0" indent="231775">
              <a:buNone/>
            </a:pPr>
            <a:r>
              <a:rPr lang="en-US" dirty="0" smtClean="0"/>
              <a:t>13 </a:t>
            </a:r>
            <a:r>
              <a:rPr lang="en-US" b="1" dirty="0" smtClean="0">
                <a:solidFill>
                  <a:srgbClr val="0000CC"/>
                </a:solidFill>
              </a:rPr>
              <a:t>But </a:t>
            </a:r>
            <a:r>
              <a:rPr lang="en-US" b="1" dirty="0">
                <a:solidFill>
                  <a:srgbClr val="0000CC"/>
                </a:solidFill>
              </a:rPr>
              <a:t>now I come to You</a:t>
            </a:r>
            <a:r>
              <a:rPr lang="en-US" dirty="0"/>
              <a:t>, and these things I speak in the world, that they may have My joy fulfilled in themselves.  14 </a:t>
            </a:r>
            <a:r>
              <a:rPr lang="en-US" b="1" dirty="0">
                <a:solidFill>
                  <a:srgbClr val="0000CC"/>
                </a:solidFill>
              </a:rPr>
              <a:t>I have given them Your word; </a:t>
            </a:r>
            <a:r>
              <a:rPr lang="en-US" dirty="0"/>
              <a:t>and the world has hated them because they are not of the world, just as I am not of the world.  </a:t>
            </a:r>
            <a:r>
              <a:rPr lang="en-US" b="1" dirty="0">
                <a:solidFill>
                  <a:srgbClr val="0000CC"/>
                </a:solidFill>
              </a:rPr>
              <a:t>15 I do not pray that You should take them out of the world, but that You should keep them from the evil one.  16 They are not of the world, just as I am not of the world.</a:t>
            </a:r>
            <a:r>
              <a:rPr lang="en-US" dirty="0"/>
              <a:t>  17 Sanctify them by Your truth. Your word is truth.  18 As You sent Me into the world, I also have sent them into the world.  19 </a:t>
            </a:r>
            <a:r>
              <a:rPr lang="en-US" b="1" dirty="0">
                <a:solidFill>
                  <a:srgbClr val="0000CC"/>
                </a:solidFill>
              </a:rPr>
              <a:t>And for their sakes I sanctify Myself, that they also may be sanctified by the truth.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latin typeface="Comic Sans MS" pitchFamily="66" charset="0"/>
              </a:rPr>
              <a:t>Christ’s Focus – His prayer</a:t>
            </a:r>
          </a:p>
        </p:txBody>
      </p:sp>
      <p:sp>
        <p:nvSpPr>
          <p:cNvPr id="7" name="Text Box 5"/>
          <p:cNvSpPr txBox="1">
            <a:spLocks noChangeArrowheads="1"/>
          </p:cNvSpPr>
          <p:nvPr/>
        </p:nvSpPr>
        <p:spPr bwMode="auto">
          <a:xfrm>
            <a:off x="469710" y="5717184"/>
            <a:ext cx="8204579"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Christ sanctified himself for his disciples’ sake – so he could save them!</a:t>
            </a:r>
          </a:p>
        </p:txBody>
      </p:sp>
    </p:spTree>
    <p:extLst>
      <p:ext uri="{BB962C8B-B14F-4D97-AF65-F5344CB8AC3E}">
        <p14:creationId xmlns:p14="http://schemas.microsoft.com/office/powerpoint/2010/main" val="3571547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6010"/>
            <a:ext cx="8027090" cy="6851990"/>
          </a:xfrm>
          <a:prstGeom prst="rect">
            <a:avLst/>
          </a:prstGeom>
        </p:spPr>
      </p:pic>
    </p:spTree>
    <p:extLst>
      <p:ext uri="{BB962C8B-B14F-4D97-AF65-F5344CB8AC3E}">
        <p14:creationId xmlns:p14="http://schemas.microsoft.com/office/powerpoint/2010/main" val="714185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197" y="159793"/>
            <a:ext cx="6934200" cy="1143000"/>
          </a:xfrm>
        </p:spPr>
        <p:txBody>
          <a:bodyPr>
            <a:normAutofit fontScale="90000"/>
          </a:bodyPr>
          <a:lstStyle/>
          <a:p>
            <a:pPr eaLnBrk="1" hangingPunct="1"/>
            <a:r>
              <a:rPr lang="en-US" sz="4000" b="1" dirty="0" smtClean="0">
                <a:solidFill>
                  <a:srgbClr val="FF0000"/>
                </a:solidFill>
                <a:latin typeface="Comic Sans MS" pitchFamily="66" charset="0"/>
              </a:rPr>
              <a:t>Where was Christ’s Focus?</a:t>
            </a:r>
            <a:br>
              <a:rPr lang="en-US" sz="4000" b="1" dirty="0" smtClean="0">
                <a:solidFill>
                  <a:srgbClr val="FF0000"/>
                </a:solidFill>
                <a:latin typeface="Comic Sans MS" pitchFamily="66" charset="0"/>
              </a:rPr>
            </a:br>
            <a:r>
              <a:rPr lang="en-US" sz="3100" b="1" dirty="0" smtClean="0">
                <a:solidFill>
                  <a:srgbClr val="0000CC"/>
                </a:solidFill>
                <a:latin typeface="Comic Sans MS" pitchFamily="66" charset="0"/>
              </a:rPr>
              <a:t>(John illustrates this in 12-17)</a:t>
            </a:r>
          </a:p>
        </p:txBody>
      </p:sp>
      <p:sp>
        <p:nvSpPr>
          <p:cNvPr id="4099" name="Rectangle 3"/>
          <p:cNvSpPr>
            <a:spLocks noGrp="1" noChangeArrowheads="1"/>
          </p:cNvSpPr>
          <p:nvPr>
            <p:ph type="body" idx="1"/>
          </p:nvPr>
        </p:nvSpPr>
        <p:spPr>
          <a:xfrm>
            <a:off x="381000" y="1342030"/>
            <a:ext cx="8617469" cy="4343400"/>
          </a:xfrm>
        </p:spPr>
        <p:txBody>
          <a:bodyPr>
            <a:normAutofit/>
          </a:bodyPr>
          <a:lstStyle/>
          <a:p>
            <a:pPr eaLnBrk="1" hangingPunct="1">
              <a:lnSpc>
                <a:spcPct val="90000"/>
              </a:lnSpc>
            </a:pPr>
            <a:r>
              <a:rPr lang="en-US" dirty="0" smtClean="0"/>
              <a:t>He is on his way to his Father –                              committed to do his Father’s will,                           not his own</a:t>
            </a:r>
          </a:p>
          <a:p>
            <a:pPr eaLnBrk="1" hangingPunct="1">
              <a:lnSpc>
                <a:spcPct val="90000"/>
              </a:lnSpc>
            </a:pPr>
            <a:r>
              <a:rPr lang="en-US" dirty="0" smtClean="0"/>
              <a:t>Tries to raise the spiritual minds of his disciples</a:t>
            </a:r>
          </a:p>
          <a:p>
            <a:pPr lvl="1">
              <a:lnSpc>
                <a:spcPct val="90000"/>
              </a:lnSpc>
            </a:pPr>
            <a:r>
              <a:rPr lang="en-US" dirty="0" smtClean="0"/>
              <a:t>New commandment:  love one another</a:t>
            </a:r>
          </a:p>
          <a:p>
            <a:pPr lvl="1">
              <a:lnSpc>
                <a:spcPct val="90000"/>
              </a:lnSpc>
            </a:pPr>
            <a:r>
              <a:rPr lang="en-US" dirty="0" smtClean="0"/>
              <a:t>Serve one another in love</a:t>
            </a:r>
          </a:p>
          <a:p>
            <a:pPr lvl="1">
              <a:lnSpc>
                <a:spcPct val="90000"/>
              </a:lnSpc>
            </a:pPr>
            <a:r>
              <a:rPr lang="en-US" dirty="0" smtClean="0"/>
              <a:t>Told them what would happen, so they could believe when it came to pass</a:t>
            </a:r>
          </a:p>
          <a:p>
            <a:pPr eaLnBrk="1" hangingPunct="1">
              <a:lnSpc>
                <a:spcPct val="90000"/>
              </a:lnSpc>
            </a:pPr>
            <a:r>
              <a:rPr lang="en-US" dirty="0" smtClean="0"/>
              <a:t>Gives Judas one last chance to stop his betrayal</a:t>
            </a:r>
          </a:p>
        </p:txBody>
      </p:sp>
      <p:sp>
        <p:nvSpPr>
          <p:cNvPr id="4100" name="Text Box 5"/>
          <p:cNvSpPr txBox="1">
            <a:spLocks noChangeArrowheads="1"/>
          </p:cNvSpPr>
          <p:nvPr/>
        </p:nvSpPr>
        <p:spPr bwMode="auto">
          <a:xfrm>
            <a:off x="26158" y="5671782"/>
            <a:ext cx="9144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Focusing on God’s will &amp; helping others will get us through our difficult times of life</a:t>
            </a:r>
            <a:endParaRPr lang="en-US" sz="3200" b="1" dirty="0">
              <a:solidFill>
                <a:srgbClr val="00B050"/>
              </a:solidFill>
              <a:latin typeface="Comic Sans MS" pitchFamily="66" charset="0"/>
            </a:endParaRPr>
          </a:p>
        </p:txBody>
      </p:sp>
      <p:pic>
        <p:nvPicPr>
          <p:cNvPr id="2052" name="Picture 4" descr="http://i379.photobucket.com/albums/oo237/Riveroflight/Jesus_praying-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009" b="9302"/>
          <a:stretch/>
        </p:blipFill>
        <p:spPr bwMode="auto">
          <a:xfrm>
            <a:off x="6934200" y="120555"/>
            <a:ext cx="206426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37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8:1-5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20000"/>
          </a:bodyPr>
          <a:lstStyle/>
          <a:p>
            <a:pPr marL="0" indent="231775">
              <a:buNone/>
            </a:pPr>
            <a:r>
              <a:rPr lang="en-US" dirty="0" smtClean="0"/>
              <a:t> </a:t>
            </a:r>
            <a:r>
              <a:rPr lang="en-US" dirty="0"/>
              <a:t>There is </a:t>
            </a:r>
            <a:r>
              <a:rPr lang="en-US" b="1" dirty="0">
                <a:solidFill>
                  <a:srgbClr val="0000CC"/>
                </a:solidFill>
              </a:rPr>
              <a:t>therefore now no condemnation to those who are in Christ Jesus, who do not walk according to the flesh, but according to the Spirit. </a:t>
            </a:r>
            <a:r>
              <a:rPr lang="en-US" dirty="0"/>
              <a:t>2 For the law of the Spirit of life in Christ Jesus has made me free from the law of sin and death. 3 </a:t>
            </a:r>
            <a:r>
              <a:rPr lang="en-US" b="1" dirty="0">
                <a:solidFill>
                  <a:srgbClr val="0000CC"/>
                </a:solidFill>
              </a:rPr>
              <a:t>For what the law could not do in that it was weak through the flesh, God did by sending His own Son in the likeness of sinful flesh, on account of sin: He condemned sin in the flesh, </a:t>
            </a:r>
            <a:r>
              <a:rPr lang="en-US" dirty="0"/>
              <a:t>4 that the righteous requirement of the law might be fulfilled in us who do not walk according to the flesh but </a:t>
            </a:r>
            <a:r>
              <a:rPr lang="en-US" b="1" dirty="0">
                <a:solidFill>
                  <a:srgbClr val="C00000"/>
                </a:solidFill>
              </a:rPr>
              <a:t>according to the Spirit</a:t>
            </a:r>
            <a:r>
              <a:rPr lang="en-US" b="1" dirty="0">
                <a:solidFill>
                  <a:srgbClr val="00B050"/>
                </a:solidFill>
              </a:rPr>
              <a:t>.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won the battle in Christ</a:t>
            </a:r>
          </a:p>
        </p:txBody>
      </p:sp>
      <p:sp>
        <p:nvSpPr>
          <p:cNvPr id="7" name="Text Box 5"/>
          <p:cNvSpPr txBox="1">
            <a:spLocks noChangeArrowheads="1"/>
          </p:cNvSpPr>
          <p:nvPr/>
        </p:nvSpPr>
        <p:spPr bwMode="auto">
          <a:xfrm>
            <a:off x="861950" y="6129010"/>
            <a:ext cx="73438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Now He’s willing to fight the battle in us</a:t>
            </a:r>
          </a:p>
        </p:txBody>
      </p:sp>
    </p:spTree>
    <p:extLst>
      <p:ext uri="{BB962C8B-B14F-4D97-AF65-F5344CB8AC3E}">
        <p14:creationId xmlns:p14="http://schemas.microsoft.com/office/powerpoint/2010/main" val="687657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lnSpcReduction="10000"/>
          </a:bodyPr>
          <a:lstStyle/>
          <a:p>
            <a:pPr hangingPunct="0"/>
            <a:r>
              <a:rPr lang="en-US" dirty="0" smtClean="0">
                <a:solidFill>
                  <a:srgbClr val="FFC000"/>
                </a:solidFill>
                <a:latin typeface="EraserDust" pitchFamily="34" charset="0"/>
              </a:rPr>
              <a:t>God is in control….we need to believe it</a:t>
            </a:r>
          </a:p>
          <a:p>
            <a:pPr hangingPunct="0"/>
            <a:r>
              <a:rPr lang="en-US" dirty="0" smtClean="0">
                <a:solidFill>
                  <a:srgbClr val="FFC000"/>
                </a:solidFill>
                <a:latin typeface="EraserDust" pitchFamily="34" charset="0"/>
              </a:rPr>
              <a:t>Focus on what’s important – service to others – “serve one another in love”</a:t>
            </a:r>
          </a:p>
          <a:p>
            <a:pPr hangingPunct="0"/>
            <a:r>
              <a:rPr lang="en-US" dirty="0" smtClean="0">
                <a:solidFill>
                  <a:srgbClr val="FFC000"/>
                </a:solidFill>
                <a:latin typeface="EraserDust" pitchFamily="34" charset="0"/>
              </a:rPr>
              <a:t>Become so familiar with the scriptures that we can reflect on sections that will help us get through trials of life</a:t>
            </a:r>
          </a:p>
          <a:p>
            <a:pPr hangingPunct="0"/>
            <a:r>
              <a:rPr lang="en-US" dirty="0" smtClean="0">
                <a:solidFill>
                  <a:srgbClr val="FFC000"/>
                </a:solidFill>
                <a:latin typeface="EraserDust" pitchFamily="34" charset="0"/>
              </a:rPr>
              <a:t>Live like Jesus:  on our way to our Father</a:t>
            </a:r>
          </a:p>
          <a:p>
            <a:pPr hangingPunct="0"/>
            <a:r>
              <a:rPr lang="en-US" dirty="0" smtClean="0">
                <a:solidFill>
                  <a:srgbClr val="FFC000"/>
                </a:solidFill>
                <a:latin typeface="EraserDust" pitchFamily="34" charset="0"/>
              </a:rPr>
              <a:t>Try to develop the eternal life that comes from knowing God &amp; Jesus Christ</a:t>
            </a:r>
          </a:p>
          <a:p>
            <a:pPr hangingPunct="0"/>
            <a:r>
              <a:rPr lang="en-US" dirty="0" smtClean="0">
                <a:solidFill>
                  <a:srgbClr val="FFC000"/>
                </a:solidFill>
                <a:latin typeface="EraserDust" pitchFamily="34" charset="0"/>
              </a:rPr>
              <a:t>Thank Jesus for his victory – then join him!</a:t>
            </a:r>
          </a:p>
          <a:p>
            <a:pPr hangingPunct="0"/>
            <a:endParaRPr lang="en-US" dirty="0" smtClean="0">
              <a:solidFill>
                <a:srgbClr val="FFC000"/>
              </a:solidFill>
              <a:latin typeface="EraserDust" pitchFamily="34" charset="0"/>
            </a:endParaRPr>
          </a:p>
          <a:p>
            <a:pPr hangingPunct="0"/>
            <a:endParaRPr lang="en-US" dirty="0" smtClean="0">
              <a:solidFill>
                <a:srgbClr val="FFC000"/>
              </a:solidFill>
              <a:latin typeface="EraserDust" pitchFamily="34" charset="0"/>
            </a:endParaRPr>
          </a:p>
          <a:p>
            <a:pPr marL="0" indent="0" hangingPunct="0">
              <a:buNone/>
            </a:pPr>
            <a:endParaRPr lang="en-US" dirty="0" smtClean="0"/>
          </a:p>
        </p:txBody>
      </p:sp>
    </p:spTree>
    <p:extLst>
      <p:ext uri="{BB962C8B-B14F-4D97-AF65-F5344CB8AC3E}">
        <p14:creationId xmlns:p14="http://schemas.microsoft.com/office/powerpoint/2010/main" val="1153008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kxb-aWguIfSSL9iI9gW4FnRig4kb-WD2LSY1yQX9R6eEp6_V-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867" y="-156613"/>
            <a:ext cx="5753100" cy="396661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52400" y="-1349"/>
            <a:ext cx="2895600" cy="3276600"/>
          </a:xfrm>
        </p:spPr>
        <p:txBody>
          <a:bodyPr>
            <a:normAutofit/>
          </a:bodyPr>
          <a:lstStyle/>
          <a:p>
            <a:pPr eaLnBrk="1" hangingPunct="1"/>
            <a:r>
              <a:rPr lang="en-US" sz="4000" b="1" dirty="0" smtClean="0">
                <a:solidFill>
                  <a:srgbClr val="FF0000"/>
                </a:solidFill>
                <a:latin typeface="Comic Sans MS" pitchFamily="66" charset="0"/>
              </a:rPr>
              <a:t>Let’s go home and put it into practice!</a:t>
            </a:r>
          </a:p>
        </p:txBody>
      </p:sp>
      <p:sp>
        <p:nvSpPr>
          <p:cNvPr id="4100" name="Text Box 5"/>
          <p:cNvSpPr txBox="1">
            <a:spLocks noChangeArrowheads="1"/>
          </p:cNvSpPr>
          <p:nvPr/>
        </p:nvSpPr>
        <p:spPr bwMode="auto">
          <a:xfrm>
            <a:off x="609600" y="3657600"/>
            <a:ext cx="8077200" cy="2677656"/>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No </a:t>
            </a:r>
            <a:r>
              <a:rPr lang="en-US" sz="2400" b="1" dirty="0">
                <a:solidFill>
                  <a:srgbClr val="00B050"/>
                </a:solidFill>
                <a:latin typeface="Comic Sans MS" pitchFamily="66" charset="0"/>
              </a:rPr>
              <a:t>one born of God makes a practice of sinning, </a:t>
            </a:r>
            <a:r>
              <a:rPr lang="en-US" sz="2400" b="1" dirty="0" smtClean="0">
                <a:solidFill>
                  <a:srgbClr val="00B050"/>
                </a:solidFill>
                <a:latin typeface="Comic Sans MS" pitchFamily="66" charset="0"/>
              </a:rPr>
              <a:t> for </a:t>
            </a:r>
            <a:r>
              <a:rPr lang="en-US" sz="2400" b="1" dirty="0">
                <a:solidFill>
                  <a:srgbClr val="00B050"/>
                </a:solidFill>
                <a:latin typeface="Comic Sans MS" pitchFamily="66" charset="0"/>
              </a:rPr>
              <a:t>God's seed abides in him, and he cannot keep on sinning because he has been born of God. </a:t>
            </a:r>
            <a:r>
              <a:rPr lang="en-US" sz="2400" b="1" dirty="0" smtClean="0">
                <a:solidFill>
                  <a:srgbClr val="00B050"/>
                </a:solidFill>
                <a:latin typeface="Comic Sans MS" pitchFamily="66" charset="0"/>
              </a:rPr>
              <a:t>By </a:t>
            </a:r>
            <a:r>
              <a:rPr lang="en-US" sz="2400" b="1" dirty="0">
                <a:solidFill>
                  <a:srgbClr val="00B050"/>
                </a:solidFill>
                <a:latin typeface="Comic Sans MS" pitchFamily="66" charset="0"/>
              </a:rPr>
              <a:t>this it is evident who are the children of God, and who are the children of the devil: whoever does not practice righteousness is not of God, nor is the one who does not love his brother. 1 John </a:t>
            </a:r>
            <a:r>
              <a:rPr lang="en-US" sz="2400" b="1" dirty="0" smtClean="0">
                <a:solidFill>
                  <a:srgbClr val="00B050"/>
                </a:solidFill>
                <a:latin typeface="Comic Sans MS" pitchFamily="66" charset="0"/>
              </a:rPr>
              <a:t>3:9-10  (</a:t>
            </a:r>
            <a:r>
              <a:rPr lang="en-US" sz="2000" b="1" dirty="0" smtClean="0">
                <a:solidFill>
                  <a:srgbClr val="00B050"/>
                </a:solidFill>
                <a:latin typeface="Comic Sans MS" pitchFamily="66" charset="0"/>
              </a:rPr>
              <a:t>ESV)</a:t>
            </a:r>
            <a:endParaRPr lang="en-US" sz="2000" b="1" dirty="0">
              <a:solidFill>
                <a:srgbClr val="00B050"/>
              </a:solidFill>
              <a:latin typeface="Comic Sans MS" pitchFamily="66" charset="0"/>
            </a:endParaRPr>
          </a:p>
        </p:txBody>
      </p:sp>
    </p:spTree>
    <p:extLst>
      <p:ext uri="{BB962C8B-B14F-4D97-AF65-F5344CB8AC3E}">
        <p14:creationId xmlns:p14="http://schemas.microsoft.com/office/powerpoint/2010/main" val="234284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1631" y="266700"/>
            <a:ext cx="4267200" cy="1371600"/>
          </a:xfrm>
        </p:spPr>
        <p:txBody>
          <a:bodyPr/>
          <a:lstStyle/>
          <a:p>
            <a:pPr eaLnBrk="1" hangingPunct="1"/>
            <a:r>
              <a:rPr lang="en-US" sz="4000" b="1" dirty="0" smtClean="0">
                <a:solidFill>
                  <a:srgbClr val="FF0000"/>
                </a:solidFill>
                <a:latin typeface="Comic Sans MS" pitchFamily="66" charset="0"/>
              </a:rPr>
              <a:t>Look for the Lessons!</a:t>
            </a:r>
          </a:p>
        </p:txBody>
      </p:sp>
      <p:sp>
        <p:nvSpPr>
          <p:cNvPr id="4099" name="Rectangle 3"/>
          <p:cNvSpPr>
            <a:spLocks noGrp="1" noChangeArrowheads="1"/>
          </p:cNvSpPr>
          <p:nvPr>
            <p:ph type="body" idx="1"/>
          </p:nvPr>
        </p:nvSpPr>
        <p:spPr>
          <a:xfrm>
            <a:off x="246062" y="1752600"/>
            <a:ext cx="8651875" cy="4343400"/>
          </a:xfrm>
        </p:spPr>
        <p:txBody>
          <a:bodyPr/>
          <a:lstStyle/>
          <a:p>
            <a:pPr eaLnBrk="1" hangingPunct="1">
              <a:lnSpc>
                <a:spcPct val="90000"/>
              </a:lnSpc>
            </a:pPr>
            <a:r>
              <a:rPr lang="en-US" b="1" dirty="0" smtClean="0">
                <a:solidFill>
                  <a:srgbClr val="0000CC"/>
                </a:solidFill>
              </a:rPr>
              <a:t>Don’t get hung up on                                                     sequence of events</a:t>
            </a:r>
          </a:p>
          <a:p>
            <a:pPr lvl="1">
              <a:lnSpc>
                <a:spcPct val="90000"/>
              </a:lnSpc>
            </a:pPr>
            <a:r>
              <a:rPr lang="en-US" dirty="0" smtClean="0"/>
              <a:t>Must not be important or the gospels would present a consistent timeline</a:t>
            </a:r>
          </a:p>
          <a:p>
            <a:pPr eaLnBrk="1" hangingPunct="1">
              <a:lnSpc>
                <a:spcPct val="90000"/>
              </a:lnSpc>
            </a:pPr>
            <a:r>
              <a:rPr lang="en-US" b="1" dirty="0" smtClean="0">
                <a:solidFill>
                  <a:srgbClr val="0000CC"/>
                </a:solidFill>
              </a:rPr>
              <a:t>Don’t get side tracked on little details</a:t>
            </a:r>
          </a:p>
          <a:p>
            <a:pPr lvl="1">
              <a:lnSpc>
                <a:spcPct val="90000"/>
              </a:lnSpc>
            </a:pPr>
            <a:r>
              <a:rPr lang="en-US" dirty="0" smtClean="0"/>
              <a:t>These can be interesting, but they don’t affect how we live our lives</a:t>
            </a:r>
          </a:p>
          <a:p>
            <a:pPr eaLnBrk="1" hangingPunct="1">
              <a:lnSpc>
                <a:spcPct val="90000"/>
              </a:lnSpc>
            </a:pPr>
            <a:r>
              <a:rPr lang="en-US" b="1" dirty="0" smtClean="0">
                <a:solidFill>
                  <a:srgbClr val="0000CC"/>
                </a:solidFill>
              </a:rPr>
              <a:t>Look for daily life lessons </a:t>
            </a:r>
            <a:r>
              <a:rPr lang="en-US" dirty="0" smtClean="0"/>
              <a:t>from these studies that you can take home and try to implement</a:t>
            </a:r>
          </a:p>
        </p:txBody>
      </p:sp>
      <p:sp>
        <p:nvSpPr>
          <p:cNvPr id="4100" name="Text Box 5"/>
          <p:cNvSpPr txBox="1">
            <a:spLocks noChangeArrowheads="1"/>
          </p:cNvSpPr>
          <p:nvPr/>
        </p:nvSpPr>
        <p:spPr bwMode="auto">
          <a:xfrm>
            <a:off x="0" y="6093725"/>
            <a:ext cx="9143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These studies must change our lives!</a:t>
            </a:r>
            <a:endParaRPr lang="en-US" sz="3600" b="1" dirty="0">
              <a:solidFill>
                <a:srgbClr val="00B050"/>
              </a:solidFill>
              <a:latin typeface="Comic Sans MS" pitchFamily="66" charset="0"/>
            </a:endParaRPr>
          </a:p>
        </p:txBody>
      </p:sp>
      <p:pic>
        <p:nvPicPr>
          <p:cNvPr id="1026" name="Picture 2" descr="https://encrypted-tbn3.gstatic.com/images?q=tbn:ANd9GcSRT2S2L3LszrywnTH9G7oy7j_qqsTGt-PTd6ynQ9_U5_3ERC7y5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
            <a:ext cx="4232275" cy="255104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5943600" y="294382"/>
            <a:ext cx="3505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C000"/>
                </a:solidFill>
                <a:latin typeface="Comic Sans MS" pitchFamily="66" charset="0"/>
              </a:rPr>
              <a:t>Daily </a:t>
            </a:r>
            <a:r>
              <a:rPr lang="en-US" sz="3200" b="1" dirty="0">
                <a:solidFill>
                  <a:srgbClr val="FFC000"/>
                </a:solidFill>
                <a:latin typeface="Comic Sans MS" pitchFamily="66" charset="0"/>
              </a:rPr>
              <a:t>L</a:t>
            </a:r>
            <a:r>
              <a:rPr lang="en-US" sz="3200" b="1" dirty="0" smtClean="0">
                <a:solidFill>
                  <a:srgbClr val="FFC000"/>
                </a:solidFill>
                <a:latin typeface="Comic Sans MS" pitchFamily="66" charset="0"/>
              </a:rPr>
              <a:t>ife Lessons</a:t>
            </a:r>
            <a:endParaRPr lang="en-US" sz="3200" b="1" dirty="0">
              <a:solidFill>
                <a:srgbClr val="FFC000"/>
              </a:solidFill>
              <a:latin typeface="Comic Sans MS" pitchFamily="66" charset="0"/>
            </a:endParaRPr>
          </a:p>
        </p:txBody>
      </p:sp>
    </p:spTree>
    <p:extLst>
      <p:ext uri="{BB962C8B-B14F-4D97-AF65-F5344CB8AC3E}">
        <p14:creationId xmlns:p14="http://schemas.microsoft.com/office/powerpoint/2010/main" val="120081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35590" y="1752599"/>
            <a:ext cx="8251209" cy="4157425"/>
          </a:xfrm>
        </p:spPr>
        <p:txBody>
          <a:bodyPr>
            <a:normAutofit fontScale="92500" lnSpcReduction="10000"/>
          </a:bodyPr>
          <a:lstStyle/>
          <a:p>
            <a:pPr eaLnBrk="1" hangingPunct="1">
              <a:lnSpc>
                <a:spcPct val="90000"/>
              </a:lnSpc>
            </a:pPr>
            <a:r>
              <a:rPr lang="en-US" b="1" dirty="0" smtClean="0">
                <a:solidFill>
                  <a:srgbClr val="0000CC"/>
                </a:solidFill>
              </a:rPr>
              <a:t>God was in control </a:t>
            </a:r>
            <a:r>
              <a:rPr lang="en-US" dirty="0" smtClean="0"/>
              <a:t>&amp; Jesus knew it</a:t>
            </a:r>
          </a:p>
          <a:p>
            <a:pPr lvl="1">
              <a:lnSpc>
                <a:spcPct val="90000"/>
              </a:lnSpc>
            </a:pPr>
            <a:r>
              <a:rPr lang="en-US" dirty="0" smtClean="0"/>
              <a:t>Faith in action:  trusting what God knows is best</a:t>
            </a:r>
          </a:p>
          <a:p>
            <a:pPr eaLnBrk="1" hangingPunct="1">
              <a:lnSpc>
                <a:spcPct val="90000"/>
              </a:lnSpc>
            </a:pPr>
            <a:r>
              <a:rPr lang="en-US" b="1" dirty="0" smtClean="0">
                <a:solidFill>
                  <a:srgbClr val="0000CC"/>
                </a:solidFill>
              </a:rPr>
              <a:t>Note Jesus’ focus:  </a:t>
            </a:r>
            <a:r>
              <a:rPr lang="en-US" dirty="0" smtClean="0"/>
              <a:t>he was committed to helping to save others</a:t>
            </a:r>
          </a:p>
          <a:p>
            <a:pPr lvl="1">
              <a:lnSpc>
                <a:spcPct val="90000"/>
              </a:lnSpc>
            </a:pPr>
            <a:r>
              <a:rPr lang="en-US" dirty="0" smtClean="0"/>
              <a:t>Attempt to change Judas</a:t>
            </a:r>
          </a:p>
          <a:p>
            <a:pPr lvl="1">
              <a:lnSpc>
                <a:spcPct val="90000"/>
              </a:lnSpc>
            </a:pPr>
            <a:r>
              <a:rPr lang="en-US" dirty="0" smtClean="0"/>
              <a:t>Effort to help Peter</a:t>
            </a:r>
          </a:p>
          <a:p>
            <a:pPr lvl="1">
              <a:lnSpc>
                <a:spcPct val="90000"/>
              </a:lnSpc>
            </a:pPr>
            <a:r>
              <a:rPr lang="en-US" dirty="0" smtClean="0"/>
              <a:t>Help everyone survive events they did not understand</a:t>
            </a:r>
            <a:endParaRPr lang="en-US" dirty="0"/>
          </a:p>
          <a:p>
            <a:pPr eaLnBrk="1" hangingPunct="1">
              <a:lnSpc>
                <a:spcPct val="90000"/>
              </a:lnSpc>
            </a:pPr>
            <a:r>
              <a:rPr lang="en-US" b="1" dirty="0" smtClean="0">
                <a:solidFill>
                  <a:srgbClr val="0000CC"/>
                </a:solidFill>
              </a:rPr>
              <a:t>Timeline</a:t>
            </a:r>
            <a:r>
              <a:rPr lang="en-US" dirty="0" smtClean="0"/>
              <a:t>:  try to figure out when the lamb was killed &amp; when the Passover meal was eaten, &amp; when the feast of unleavened bread took place</a:t>
            </a: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1311889" y="5685791"/>
            <a:ext cx="649861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Let this mind be in you which was also in Christ Jesus</a:t>
            </a:r>
            <a:endParaRPr lang="en-US" sz="3200" b="1" dirty="0">
              <a:solidFill>
                <a:srgbClr val="00B050"/>
              </a:solidFill>
              <a:latin typeface="Comic Sans MS" pitchFamily="66" charset="0"/>
            </a:endParaRPr>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537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4191000" cy="1752600"/>
          </a:xfrm>
        </p:spPr>
        <p:txBody>
          <a:bodyPr/>
          <a:lstStyle/>
          <a:p>
            <a:pPr eaLnBrk="1" hangingPunct="1"/>
            <a:r>
              <a:rPr lang="en-US" sz="4000" b="1" dirty="0" smtClean="0">
                <a:solidFill>
                  <a:srgbClr val="FF0000"/>
                </a:solidFill>
                <a:latin typeface="Comic Sans MS" pitchFamily="66" charset="0"/>
              </a:rPr>
              <a:t>Things to look for today</a:t>
            </a:r>
          </a:p>
        </p:txBody>
      </p:sp>
      <p:sp>
        <p:nvSpPr>
          <p:cNvPr id="4099" name="Rectangle 3"/>
          <p:cNvSpPr>
            <a:spLocks noGrp="1" noChangeArrowheads="1"/>
          </p:cNvSpPr>
          <p:nvPr>
            <p:ph type="body" idx="1"/>
          </p:nvPr>
        </p:nvSpPr>
        <p:spPr>
          <a:xfrm>
            <a:off x="435590" y="1752599"/>
            <a:ext cx="8251209" cy="4157425"/>
          </a:xfrm>
        </p:spPr>
        <p:txBody>
          <a:bodyPr>
            <a:normAutofit fontScale="92500" lnSpcReduction="10000"/>
          </a:bodyPr>
          <a:lstStyle/>
          <a:p>
            <a:pPr eaLnBrk="1" hangingPunct="1">
              <a:lnSpc>
                <a:spcPct val="90000"/>
              </a:lnSpc>
            </a:pPr>
            <a:r>
              <a:rPr lang="en-US" b="1" dirty="0" smtClean="0">
                <a:solidFill>
                  <a:srgbClr val="0000CC"/>
                </a:solidFill>
              </a:rPr>
              <a:t>Purpose of the Passover &amp; Feast of Unleavened bread </a:t>
            </a:r>
            <a:r>
              <a:rPr lang="en-US" dirty="0" smtClean="0"/>
              <a:t>– what message did God intend believers to get from these events?</a:t>
            </a:r>
          </a:p>
          <a:p>
            <a:pPr eaLnBrk="1" hangingPunct="1">
              <a:lnSpc>
                <a:spcPct val="90000"/>
              </a:lnSpc>
            </a:pPr>
            <a:r>
              <a:rPr lang="en-US" b="1" dirty="0" smtClean="0">
                <a:solidFill>
                  <a:srgbClr val="0000CC"/>
                </a:solidFill>
              </a:rPr>
              <a:t>Why did Jesus wash their feet?  </a:t>
            </a:r>
            <a:r>
              <a:rPr lang="en-US" dirty="0" smtClean="0"/>
              <a:t>What did he hope this would accomplish?</a:t>
            </a:r>
          </a:p>
          <a:p>
            <a:pPr eaLnBrk="1" hangingPunct="1">
              <a:lnSpc>
                <a:spcPct val="90000"/>
              </a:lnSpc>
            </a:pPr>
            <a:r>
              <a:rPr lang="en-US" b="1" dirty="0" smtClean="0">
                <a:solidFill>
                  <a:srgbClr val="0000CC"/>
                </a:solidFill>
              </a:rPr>
              <a:t>Predetermined vs freewill:  </a:t>
            </a:r>
            <a:r>
              <a:rPr lang="en-US" dirty="0" smtClean="0"/>
              <a:t>how do these two items co-exist in God family?</a:t>
            </a:r>
            <a:endParaRPr lang="en-US" dirty="0"/>
          </a:p>
          <a:p>
            <a:pPr eaLnBrk="1" hangingPunct="1">
              <a:lnSpc>
                <a:spcPct val="90000"/>
              </a:lnSpc>
            </a:pPr>
            <a:r>
              <a:rPr lang="en-US" b="1" dirty="0" smtClean="0">
                <a:solidFill>
                  <a:srgbClr val="0000CC"/>
                </a:solidFill>
              </a:rPr>
              <a:t>Ways to get encouragement from reading the Bible:  </a:t>
            </a:r>
            <a:r>
              <a:rPr lang="en-US" dirty="0" smtClean="0"/>
              <a:t>Like Jesus may have from reading the Psalms 111-118</a:t>
            </a: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1311889" y="5685791"/>
            <a:ext cx="649861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Let this mind be in you which was also in Christ Jesus</a:t>
            </a:r>
            <a:endParaRPr lang="en-US" sz="3200" b="1" dirty="0">
              <a:solidFill>
                <a:srgbClr val="00B050"/>
              </a:solidFill>
              <a:latin typeface="Comic Sans MS" pitchFamily="66" charset="0"/>
            </a:endParaRPr>
          </a:p>
        </p:txBody>
      </p:sp>
      <p:pic>
        <p:nvPicPr>
          <p:cNvPr id="1026" name="Picture 2" descr="http://activerain.trulia.com/image_store/uploads/7/8/8/3/2/ar132815804023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0362"/>
            <a:ext cx="3965575" cy="151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12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46964" y="109631"/>
            <a:ext cx="4800600" cy="1752600"/>
          </a:xfrm>
        </p:spPr>
        <p:txBody>
          <a:bodyPr>
            <a:normAutofit/>
          </a:bodyPr>
          <a:lstStyle/>
          <a:p>
            <a:pPr eaLnBrk="1" hangingPunct="1"/>
            <a:r>
              <a:rPr lang="en-US" sz="3600" b="1" dirty="0" smtClean="0">
                <a:solidFill>
                  <a:srgbClr val="FF0000"/>
                </a:solidFill>
                <a:latin typeface="Comic Sans MS" pitchFamily="66" charset="0"/>
              </a:rPr>
              <a:t>Watch the Battle!   </a:t>
            </a:r>
            <a:r>
              <a:rPr lang="en-US" sz="2800" b="1" dirty="0" smtClean="0">
                <a:solidFill>
                  <a:srgbClr val="0000CC"/>
                </a:solidFill>
                <a:latin typeface="Comic Sans MS" pitchFamily="66" charset="0"/>
              </a:rPr>
              <a:t>This study is about the greatest war ever fought</a:t>
            </a:r>
          </a:p>
        </p:txBody>
      </p:sp>
      <p:sp>
        <p:nvSpPr>
          <p:cNvPr id="4099" name="Rectangle 3"/>
          <p:cNvSpPr>
            <a:spLocks noGrp="1" noChangeArrowheads="1"/>
          </p:cNvSpPr>
          <p:nvPr>
            <p:ph type="body" idx="1"/>
          </p:nvPr>
        </p:nvSpPr>
        <p:spPr>
          <a:xfrm>
            <a:off x="228600" y="2027237"/>
            <a:ext cx="8610600" cy="3886200"/>
          </a:xfrm>
        </p:spPr>
        <p:txBody>
          <a:bodyPr>
            <a:normAutofit fontScale="92500" lnSpcReduction="10000"/>
          </a:bodyPr>
          <a:lstStyle/>
          <a:p>
            <a:pPr eaLnBrk="1" hangingPunct="1">
              <a:lnSpc>
                <a:spcPct val="90000"/>
              </a:lnSpc>
            </a:pPr>
            <a:r>
              <a:rPr lang="en-US" dirty="0" smtClean="0"/>
              <a:t>God set out to war against                                          Sin &amp; completely defeat it</a:t>
            </a:r>
          </a:p>
          <a:p>
            <a:pPr eaLnBrk="1" hangingPunct="1">
              <a:lnSpc>
                <a:spcPct val="90000"/>
              </a:lnSpc>
            </a:pPr>
            <a:r>
              <a:rPr lang="en-US" dirty="0" smtClean="0"/>
              <a:t>Jesus fully cooperated and agreed with the war</a:t>
            </a:r>
          </a:p>
          <a:p>
            <a:pPr eaLnBrk="1" hangingPunct="1">
              <a:lnSpc>
                <a:spcPct val="90000"/>
              </a:lnSpc>
            </a:pPr>
            <a:r>
              <a:rPr lang="en-US" dirty="0" smtClean="0"/>
              <a:t>Together, they conquered the greatest enemy of all and freed us from its power so we can live as children of God – no longer slaves to Sin</a:t>
            </a:r>
          </a:p>
          <a:p>
            <a:pPr eaLnBrk="1" hangingPunct="1">
              <a:lnSpc>
                <a:spcPct val="90000"/>
              </a:lnSpc>
            </a:pPr>
            <a:r>
              <a:rPr lang="en-US" dirty="0" smtClean="0"/>
              <a:t>We have to join the war;  God will strengthen us for the battle;  Jesus will forgive us for the battles we lose</a:t>
            </a:r>
          </a:p>
        </p:txBody>
      </p:sp>
      <p:sp>
        <p:nvSpPr>
          <p:cNvPr id="4100" name="Text Box 5"/>
          <p:cNvSpPr txBox="1">
            <a:spLocks noChangeArrowheads="1"/>
          </p:cNvSpPr>
          <p:nvPr/>
        </p:nvSpPr>
        <p:spPr bwMode="auto">
          <a:xfrm>
            <a:off x="878006" y="5416723"/>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What are we waiting for?   Join the Battle now!</a:t>
            </a:r>
            <a:endParaRPr lang="en-US" sz="4000" b="1" dirty="0">
              <a:solidFill>
                <a:srgbClr val="00B050"/>
              </a:solidFill>
              <a:latin typeface="Comic Sans MS" pitchFamily="66" charset="0"/>
            </a:endParaRPr>
          </a:p>
        </p:txBody>
      </p:sp>
      <p:pic>
        <p:nvPicPr>
          <p:cNvPr id="2050" name="Picture 2" descr="http://4.bp.blogspot.com/_PHHZqwGynuI/S_8HSdNJBbI/AAAAAAAAAho/U35ryDHnbik/s1600/TheGreatWa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656" y="85652"/>
            <a:ext cx="3508169" cy="235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493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Ephesians 6:14-18  </a:t>
            </a:r>
            <a:r>
              <a:rPr lang="en-US" sz="3600" b="1" dirty="0" smtClean="0">
                <a:solidFill>
                  <a:srgbClr val="663300"/>
                </a:solidFill>
              </a:rPr>
              <a:t>(NIV)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20000"/>
          </a:bodyPr>
          <a:lstStyle/>
          <a:p>
            <a:pPr marL="0" indent="231775">
              <a:buNone/>
            </a:pPr>
            <a:r>
              <a:rPr lang="en-US" dirty="0" smtClean="0"/>
              <a:t>14  Stand </a:t>
            </a:r>
            <a:r>
              <a:rPr lang="en-US" dirty="0"/>
              <a:t>firm then, with the belt of truth buckled around your waist, with the breastplate of righteousness in place, 15 and with your feet fitted with the readiness that comes from the gospel of peace. 16 In addition to all this, take up the shield of faith, with which you can extinguish all the flaming arrows of the evil one. 17 Take the helmet of salvation and the sword of the Spirit, which is the word of God. 18 And pray in the Spirit on all occasions with all kinds of prayers and requests. With this in mind, be alert and always keep on praying for all the saints.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Get prepared for the Battle!</a:t>
            </a:r>
          </a:p>
        </p:txBody>
      </p:sp>
      <p:sp>
        <p:nvSpPr>
          <p:cNvPr id="7" name="Text Box 5"/>
          <p:cNvSpPr txBox="1">
            <a:spLocks noChangeArrowheads="1"/>
          </p:cNvSpPr>
          <p:nvPr/>
        </p:nvSpPr>
        <p:spPr bwMode="auto">
          <a:xfrm>
            <a:off x="1128215" y="5794176"/>
            <a:ext cx="6934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will bless those who are prepared to join His fight with Sin</a:t>
            </a:r>
          </a:p>
        </p:txBody>
      </p:sp>
    </p:spTree>
    <p:extLst>
      <p:ext uri="{BB962C8B-B14F-4D97-AF65-F5344CB8AC3E}">
        <p14:creationId xmlns:p14="http://schemas.microsoft.com/office/powerpoint/2010/main" val="3139344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img.ehowcdn.com/article-new-thumbnail/ehow/images/a08/3t/jp/discussion-topics-adult-bible-study-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
            <a:ext cx="912495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533741" y="-381000"/>
            <a:ext cx="7010309" cy="1630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7030A0"/>
                </a:solidFill>
                <a:latin typeface="Comic Sans MS" panose="030F0702030302020204" pitchFamily="66" charset="0"/>
              </a:rPr>
              <a:t>Discussion Time!</a:t>
            </a:r>
            <a:endParaRPr lang="en-US" sz="54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477526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3427</Words>
  <Application>Microsoft Office PowerPoint</Application>
  <PresentationFormat>On-screen Show (4:3)</PresentationFormat>
  <Paragraphs>169</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Christ’s Last Day</vt:lpstr>
      <vt:lpstr>Where are we today? Background &amp; Upper Room</vt:lpstr>
      <vt:lpstr>PowerPoint Presentation</vt:lpstr>
      <vt:lpstr>Look for the Lessons!</vt:lpstr>
      <vt:lpstr>Things to look for today</vt:lpstr>
      <vt:lpstr>Things to look for today</vt:lpstr>
      <vt:lpstr>Watch the Battle!   This study is about the greatest war ever fought</vt:lpstr>
      <vt:lpstr>Ephesians 6:14-18  (NIV)</vt:lpstr>
      <vt:lpstr>PowerPoint Presentation</vt:lpstr>
      <vt:lpstr>Lessons from Today to take home </vt:lpstr>
      <vt:lpstr>PowerPoint Presentation</vt:lpstr>
      <vt:lpstr>Luke 22:14-16</vt:lpstr>
      <vt:lpstr>Exodus 12:15-20</vt:lpstr>
      <vt:lpstr>John 13:2-5</vt:lpstr>
      <vt:lpstr>John 13:12-17</vt:lpstr>
      <vt:lpstr>Galatians 5:13-15</vt:lpstr>
      <vt:lpstr>John 13:33-35</vt:lpstr>
      <vt:lpstr>John 14:1-3  (NIV)</vt:lpstr>
      <vt:lpstr>John 14:12-14</vt:lpstr>
      <vt:lpstr>John 14:15-18</vt:lpstr>
      <vt:lpstr>John 15:1-8</vt:lpstr>
      <vt:lpstr>John 15:11-17</vt:lpstr>
      <vt:lpstr>John 16:5-11</vt:lpstr>
      <vt:lpstr>John 16:16-18</vt:lpstr>
      <vt:lpstr>John 16:25-28</vt:lpstr>
      <vt:lpstr>John 16:32-33</vt:lpstr>
      <vt:lpstr>John 17:1-5</vt:lpstr>
      <vt:lpstr>John 17:6-12</vt:lpstr>
      <vt:lpstr>John 17:13-19</vt:lpstr>
      <vt:lpstr>Where was Christ’s Focus? (John illustrates this in 12-17)</vt:lpstr>
      <vt:lpstr>Romans 8:1-5</vt:lpstr>
      <vt:lpstr>Lessons from Today </vt:lpstr>
      <vt:lpstr>Let’s go home and put it into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Skp Bartholomew</cp:lastModifiedBy>
  <cp:revision>149</cp:revision>
  <dcterms:created xsi:type="dcterms:W3CDTF">2010-08-16T17:29:37Z</dcterms:created>
  <dcterms:modified xsi:type="dcterms:W3CDTF">2014-07-21T03:56:07Z</dcterms:modified>
</cp:coreProperties>
</file>