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01" r:id="rId2"/>
    <p:sldId id="408" r:id="rId3"/>
    <p:sldId id="416" r:id="rId4"/>
    <p:sldId id="406" r:id="rId5"/>
    <p:sldId id="417" r:id="rId6"/>
    <p:sldId id="407" r:id="rId7"/>
    <p:sldId id="404" r:id="rId8"/>
    <p:sldId id="403" r:id="rId9"/>
    <p:sldId id="419" r:id="rId10"/>
    <p:sldId id="421" r:id="rId11"/>
    <p:sldId id="420" r:id="rId12"/>
    <p:sldId id="412" r:id="rId13"/>
    <p:sldId id="413" r:id="rId14"/>
    <p:sldId id="339" r:id="rId15"/>
    <p:sldId id="394" r:id="rId16"/>
    <p:sldId id="409" r:id="rId17"/>
    <p:sldId id="411" r:id="rId18"/>
    <p:sldId id="422" r:id="rId19"/>
    <p:sldId id="424" r:id="rId20"/>
    <p:sldId id="398" r:id="rId21"/>
    <p:sldId id="425" r:id="rId22"/>
    <p:sldId id="418" r:id="rId23"/>
    <p:sldId id="40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7/18/2014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a:t>
            </a:fld>
            <a:endParaRPr lang="en-US"/>
          </a:p>
        </p:txBody>
      </p:sp>
    </p:spTree>
    <p:extLst>
      <p:ext uri="{BB962C8B-B14F-4D97-AF65-F5344CB8AC3E}">
        <p14:creationId xmlns:p14="http://schemas.microsoft.com/office/powerpoint/2010/main" val="216401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354524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196734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3734402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17760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119687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26292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3577984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273804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297633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133427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283341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1603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235125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28918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411220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310652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7/18/2014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7/18/2014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7/18/2014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7/18/2014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9945" y="381000"/>
            <a:ext cx="4479877" cy="2514600"/>
          </a:xfrm>
        </p:spPr>
        <p:txBody>
          <a:bodyPr>
            <a:noAutofit/>
          </a:bodyPr>
          <a:lstStyle/>
          <a:p>
            <a:pPr>
              <a:defRPr/>
            </a:pPr>
            <a:r>
              <a:rPr lang="en-US" sz="7200" b="1" dirty="0" smtClean="0">
                <a:solidFill>
                  <a:srgbClr val="FF0000"/>
                </a:solidFill>
              </a:rPr>
              <a:t>Christ’s Last Day</a:t>
            </a:r>
            <a:endParaRPr lang="en-US" sz="7200" b="1" dirty="0">
              <a:solidFill>
                <a:srgbClr val="FF0000"/>
              </a:solidFill>
            </a:endParaRPr>
          </a:p>
        </p:txBody>
      </p:sp>
      <p:sp>
        <p:nvSpPr>
          <p:cNvPr id="7" name="Title 1"/>
          <p:cNvSpPr txBox="1">
            <a:spLocks/>
          </p:cNvSpPr>
          <p:nvPr/>
        </p:nvSpPr>
        <p:spPr bwMode="auto">
          <a:xfrm>
            <a:off x="4876799" y="3886200"/>
            <a:ext cx="4108923" cy="2743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800" b="1" kern="0" dirty="0" smtClean="0">
                <a:solidFill>
                  <a:srgbClr val="00B050"/>
                </a:solidFill>
                <a:latin typeface="Comic Sans MS" panose="030F0702030302020204" pitchFamily="66" charset="0"/>
                <a:ea typeface="+mj-ea"/>
                <a:cs typeface="+mj-cs"/>
              </a:rPr>
              <a:t>Gethsemane &amp; Judas’ Betrayal</a:t>
            </a:r>
            <a:endParaRPr kumimoji="0" lang="en-US" sz="4800" b="1" i="0" u="none" strike="noStrike" kern="0" cap="none" spc="0" normalizeH="0" baseline="0" noProof="0" dirty="0">
              <a:ln>
                <a:noFill/>
              </a:ln>
              <a:solidFill>
                <a:srgbClr val="00B050"/>
              </a:solidFill>
              <a:uLnTx/>
              <a:uFillTx/>
              <a:latin typeface="Comic Sans MS" panose="030F0702030302020204" pitchFamily="66" charset="0"/>
              <a:ea typeface="+mj-ea"/>
              <a:cs typeface="+mj-cs"/>
            </a:endParaRPr>
          </a:p>
        </p:txBody>
      </p:sp>
      <p:pic>
        <p:nvPicPr>
          <p:cNvPr id="1026" name="Picture 2" descr="http://4.bp.blogspot.com/-RaWsTQDL_Uc/TlY7yj3bDTI/AAAAAAAAADY/p2Gu91j5Wq8/s1600/jesus-on-the-cross_close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5999"/>
            <a:ext cx="3965575" cy="3469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ruthbook.com/images/site_images/Harold_Copping_The_Last_Supper_525.jpg"/>
          <p:cNvPicPr>
            <a:picLocks noChangeAspect="1" noChangeArrowheads="1"/>
          </p:cNvPicPr>
          <p:nvPr/>
        </p:nvPicPr>
        <p:blipFill rotWithShape="1">
          <a:blip r:embed="rId4">
            <a:extLst>
              <a:ext uri="{28A0092B-C50C-407E-A947-70E740481C1C}">
                <a14:useLocalDpi xmlns:a14="http://schemas.microsoft.com/office/drawing/2010/main" val="0"/>
              </a:ext>
            </a:extLst>
          </a:blip>
          <a:srcRect l="4171" r="3557" b="6091"/>
          <a:stretch/>
        </p:blipFill>
        <p:spPr bwMode="auto">
          <a:xfrm>
            <a:off x="197668" y="3429000"/>
            <a:ext cx="4550120" cy="309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028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Romans 5:12-19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114800"/>
          </a:xfrm>
        </p:spPr>
        <p:txBody>
          <a:bodyPr>
            <a:normAutofit fontScale="77500" lnSpcReduction="20000"/>
          </a:bodyPr>
          <a:lstStyle/>
          <a:p>
            <a:pPr marL="0" indent="231775">
              <a:buNone/>
            </a:pPr>
            <a:r>
              <a:rPr lang="en-US" dirty="0" smtClean="0"/>
              <a:t>15 </a:t>
            </a:r>
            <a:r>
              <a:rPr lang="en-US" dirty="0"/>
              <a:t>But the free gift is not like the offense. For if by the one man's offense many died, </a:t>
            </a:r>
            <a:r>
              <a:rPr lang="en-US" b="1" dirty="0">
                <a:solidFill>
                  <a:srgbClr val="0000CC"/>
                </a:solidFill>
              </a:rPr>
              <a:t>much more the grace of God and the gift by the grace of the one Man, Jesus Christ, abounded to many. </a:t>
            </a:r>
            <a:r>
              <a:rPr lang="en-US" dirty="0"/>
              <a:t>16 And the gift is not like that which came through the one who sinned. For the judgment which came from one offense resulted in condemnation, </a:t>
            </a:r>
            <a:r>
              <a:rPr lang="en-US" b="1" dirty="0">
                <a:solidFill>
                  <a:srgbClr val="0000CC"/>
                </a:solidFill>
              </a:rPr>
              <a:t>but the free gift which came from many offenses resulted in justification.</a:t>
            </a:r>
            <a:r>
              <a:rPr lang="en-US" dirty="0"/>
              <a:t> 17 For if by the one man's offense death reigned through the one, much more those who receive abundance of grace and of the gift of righteousness will reign in life through the One, Jesus Christ.) </a:t>
            </a:r>
          </a:p>
          <a:p>
            <a:pPr marL="0" indent="231775">
              <a:buNone/>
            </a:pPr>
            <a:endParaRPr lang="en-US" dirty="0" smtClean="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Look at the grace of God</a:t>
            </a:r>
          </a:p>
        </p:txBody>
      </p:sp>
      <p:sp>
        <p:nvSpPr>
          <p:cNvPr id="7" name="Text Box 5"/>
          <p:cNvSpPr txBox="1">
            <a:spLocks noChangeArrowheads="1"/>
          </p:cNvSpPr>
          <p:nvPr/>
        </p:nvSpPr>
        <p:spPr bwMode="auto">
          <a:xfrm>
            <a:off x="1097643" y="5835813"/>
            <a:ext cx="703909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God’s grace through Jesus is far greater than his condemnation in Adam</a:t>
            </a:r>
          </a:p>
        </p:txBody>
      </p:sp>
    </p:spTree>
    <p:extLst>
      <p:ext uri="{BB962C8B-B14F-4D97-AF65-F5344CB8AC3E}">
        <p14:creationId xmlns:p14="http://schemas.microsoft.com/office/powerpoint/2010/main" val="36100367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90600"/>
          </a:xfrm>
        </p:spPr>
        <p:txBody>
          <a:bodyPr>
            <a:noAutofit/>
          </a:bodyPr>
          <a:lstStyle/>
          <a:p>
            <a:r>
              <a:rPr lang="en-US" sz="4800" b="1" dirty="0" smtClean="0">
                <a:solidFill>
                  <a:srgbClr val="663300"/>
                </a:solidFill>
              </a:rPr>
              <a:t>Romans 5:18-19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752600"/>
            <a:ext cx="7086600" cy="3962400"/>
          </a:xfrm>
        </p:spPr>
        <p:txBody>
          <a:bodyPr>
            <a:normAutofit fontScale="92500"/>
          </a:bodyPr>
          <a:lstStyle/>
          <a:p>
            <a:pPr marL="0" indent="231775">
              <a:buNone/>
            </a:pPr>
            <a:r>
              <a:rPr lang="en-US" dirty="0" smtClean="0"/>
              <a:t>18 </a:t>
            </a:r>
            <a:r>
              <a:rPr lang="en-US" dirty="0"/>
              <a:t>Therefore, as through one man's offense judgment came to all men, resulting in condemnation, </a:t>
            </a:r>
            <a:r>
              <a:rPr lang="en-US" b="1" dirty="0">
                <a:solidFill>
                  <a:srgbClr val="0000CC"/>
                </a:solidFill>
              </a:rPr>
              <a:t>even so through one Man's righteous act the free gift came to all men, resulting in justification of life. </a:t>
            </a:r>
            <a:r>
              <a:rPr lang="en-US" dirty="0"/>
              <a:t>19 For as by one man's disobedience many were made sinners, </a:t>
            </a:r>
            <a:r>
              <a:rPr lang="en-US" b="1" dirty="0">
                <a:solidFill>
                  <a:srgbClr val="0000CC"/>
                </a:solidFill>
              </a:rPr>
              <a:t>so also by one Man's obedience many will be made righteous. </a:t>
            </a:r>
          </a:p>
          <a:p>
            <a:pPr marL="0" indent="231775">
              <a:buNone/>
            </a:pPr>
            <a:endParaRPr lang="en-US" dirty="0" smtClean="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Look at the grace of God</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benefits of being “in Christ”</a:t>
            </a:r>
          </a:p>
        </p:txBody>
      </p:sp>
    </p:spTree>
    <p:extLst>
      <p:ext uri="{BB962C8B-B14F-4D97-AF65-F5344CB8AC3E}">
        <p14:creationId xmlns:p14="http://schemas.microsoft.com/office/powerpoint/2010/main" val="28275415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08614"/>
            <a:ext cx="6327872" cy="1143000"/>
          </a:xfrm>
        </p:spPr>
        <p:txBody>
          <a:bodyPr/>
          <a:lstStyle/>
          <a:p>
            <a:pPr eaLnBrk="1" hangingPunct="1"/>
            <a:r>
              <a:rPr lang="en-US" sz="4000" b="1" dirty="0" smtClean="0">
                <a:solidFill>
                  <a:srgbClr val="FF0000"/>
                </a:solidFill>
                <a:latin typeface="Comic Sans MS" pitchFamily="66" charset="0"/>
              </a:rPr>
              <a:t>The Power of Prayer</a:t>
            </a:r>
          </a:p>
        </p:txBody>
      </p:sp>
      <p:sp>
        <p:nvSpPr>
          <p:cNvPr id="4099" name="Rectangle 3"/>
          <p:cNvSpPr>
            <a:spLocks noGrp="1" noChangeArrowheads="1"/>
          </p:cNvSpPr>
          <p:nvPr>
            <p:ph type="body" idx="1"/>
          </p:nvPr>
        </p:nvSpPr>
        <p:spPr>
          <a:xfrm>
            <a:off x="342900" y="854038"/>
            <a:ext cx="8458200" cy="4718145"/>
          </a:xfrm>
        </p:spPr>
        <p:txBody>
          <a:bodyPr>
            <a:normAutofit lnSpcReduction="10000"/>
          </a:bodyPr>
          <a:lstStyle/>
          <a:p>
            <a:pPr eaLnBrk="1" hangingPunct="1">
              <a:lnSpc>
                <a:spcPct val="90000"/>
              </a:lnSpc>
            </a:pPr>
            <a:r>
              <a:rPr lang="en-US" dirty="0" smtClean="0"/>
              <a:t>“If it is possible, let this cup pass                        from me” (Mat 26:39)</a:t>
            </a:r>
          </a:p>
          <a:p>
            <a:pPr eaLnBrk="1" hangingPunct="1">
              <a:lnSpc>
                <a:spcPct val="90000"/>
              </a:lnSpc>
            </a:pPr>
            <a:r>
              <a:rPr lang="en-US" dirty="0" smtClean="0"/>
              <a:t>“Watch &amp; pray lest you enter into                  temptation” (Mat 26:40)</a:t>
            </a:r>
          </a:p>
          <a:p>
            <a:pPr eaLnBrk="1" hangingPunct="1">
              <a:lnSpc>
                <a:spcPct val="90000"/>
              </a:lnSpc>
            </a:pPr>
            <a:r>
              <a:rPr lang="en-US" dirty="0" smtClean="0"/>
              <a:t>Simon: “I have prayed for you that                       your faith should not fail” (</a:t>
            </a:r>
            <a:r>
              <a:rPr lang="en-US" dirty="0" err="1" smtClean="0"/>
              <a:t>Lk</a:t>
            </a:r>
            <a:r>
              <a:rPr lang="en-US" dirty="0" smtClean="0"/>
              <a:t> 22:32)</a:t>
            </a:r>
          </a:p>
          <a:p>
            <a:pPr eaLnBrk="1" hangingPunct="1">
              <a:lnSpc>
                <a:spcPct val="90000"/>
              </a:lnSpc>
            </a:pPr>
            <a:r>
              <a:rPr lang="en-US" dirty="0" smtClean="0"/>
              <a:t>“Watch &amp; pray, for you do not know when the time is” (Mk 13:33)</a:t>
            </a:r>
          </a:p>
          <a:p>
            <a:pPr eaLnBrk="1" hangingPunct="1">
              <a:lnSpc>
                <a:spcPct val="90000"/>
              </a:lnSpc>
            </a:pPr>
            <a:r>
              <a:rPr lang="en-US" dirty="0" smtClean="0"/>
              <a:t>Parable of the persistent woman (</a:t>
            </a:r>
            <a:r>
              <a:rPr lang="en-US" dirty="0" err="1" smtClean="0"/>
              <a:t>Lk</a:t>
            </a:r>
            <a:r>
              <a:rPr lang="en-US" dirty="0" smtClean="0"/>
              <a:t> 18:1) “that men ought always to pray &amp; not lose heart”</a:t>
            </a:r>
          </a:p>
        </p:txBody>
      </p:sp>
      <p:sp>
        <p:nvSpPr>
          <p:cNvPr id="4100" name="Text Box 5"/>
          <p:cNvSpPr txBox="1">
            <a:spLocks noChangeArrowheads="1"/>
          </p:cNvSpPr>
          <p:nvPr/>
        </p:nvSpPr>
        <p:spPr bwMode="auto">
          <a:xfrm>
            <a:off x="457200" y="528834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“whatever </a:t>
            </a:r>
            <a:r>
              <a:rPr lang="en-US" sz="3200" b="1" dirty="0">
                <a:solidFill>
                  <a:srgbClr val="00B050"/>
                </a:solidFill>
                <a:latin typeface="Comic Sans MS" pitchFamily="66" charset="0"/>
              </a:rPr>
              <a:t>things you ask when you pray, believe that you receive them, and you will have </a:t>
            </a:r>
            <a:r>
              <a:rPr lang="en-US" sz="3200" b="1" dirty="0" smtClean="0">
                <a:solidFill>
                  <a:srgbClr val="00B050"/>
                </a:solidFill>
                <a:latin typeface="Comic Sans MS" pitchFamily="66" charset="0"/>
              </a:rPr>
              <a:t>them” (Mk 11:24)</a:t>
            </a:r>
            <a:endParaRPr lang="en-US" sz="3200" b="1" dirty="0">
              <a:solidFill>
                <a:srgbClr val="00B050"/>
              </a:solidFill>
              <a:latin typeface="Comic Sans MS" pitchFamily="66" charset="0"/>
            </a:endParaRPr>
          </a:p>
        </p:txBody>
      </p:sp>
      <p:pic>
        <p:nvPicPr>
          <p:cNvPr id="1026" name="Picture 2" descr="http://2cherish2commend.files.wordpress.com/2011/06/jesus-praying-in-the-gar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
            <a:ext cx="238197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537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1.bp.blogspot.com/-YB6mFz2-3lM/UQJkdldYp-I/AAAAAAAALbE/jpuAB6F01vM/s1600/pray+without+ceas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20" y="0"/>
            <a:ext cx="91744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6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49001"/>
            <a:ext cx="6602599" cy="1143000"/>
          </a:xfrm>
        </p:spPr>
        <p:txBody>
          <a:bodyPr>
            <a:normAutofit fontScale="90000"/>
          </a:bodyPr>
          <a:lstStyle/>
          <a:p>
            <a:pPr eaLnBrk="1" hangingPunct="1"/>
            <a:r>
              <a:rPr lang="en-US" sz="4000" b="1" dirty="0" smtClean="0">
                <a:solidFill>
                  <a:srgbClr val="FF0000"/>
                </a:solidFill>
                <a:latin typeface="Comic Sans MS" pitchFamily="66" charset="0"/>
              </a:rPr>
              <a:t>What if others fail us?</a:t>
            </a:r>
            <a:br>
              <a:rPr lang="en-US" sz="4000" b="1" dirty="0" smtClean="0">
                <a:solidFill>
                  <a:srgbClr val="FF0000"/>
                </a:solidFill>
                <a:latin typeface="Comic Sans MS" pitchFamily="66" charset="0"/>
              </a:rPr>
            </a:br>
            <a:r>
              <a:rPr lang="en-US" sz="3100" b="1" dirty="0" smtClean="0">
                <a:solidFill>
                  <a:srgbClr val="FF0000"/>
                </a:solidFill>
                <a:latin typeface="Comic Sans MS" pitchFamily="66" charset="0"/>
              </a:rPr>
              <a:t>(family, friends, ecclesia)</a:t>
            </a:r>
            <a:endParaRPr lang="en-US" sz="4000" b="1" dirty="0" smtClean="0">
              <a:solidFill>
                <a:srgbClr val="FF0000"/>
              </a:solidFill>
              <a:latin typeface="Comic Sans MS" pitchFamily="66" charset="0"/>
            </a:endParaRPr>
          </a:p>
        </p:txBody>
      </p:sp>
      <p:sp>
        <p:nvSpPr>
          <p:cNvPr id="4099" name="Rectangle 3"/>
          <p:cNvSpPr>
            <a:spLocks noGrp="1" noChangeArrowheads="1"/>
          </p:cNvSpPr>
          <p:nvPr>
            <p:ph type="body" idx="1"/>
          </p:nvPr>
        </p:nvSpPr>
        <p:spPr>
          <a:xfrm>
            <a:off x="153782" y="1359405"/>
            <a:ext cx="8685417" cy="4343400"/>
          </a:xfrm>
        </p:spPr>
        <p:txBody>
          <a:bodyPr/>
          <a:lstStyle/>
          <a:p>
            <a:pPr eaLnBrk="1" hangingPunct="1">
              <a:lnSpc>
                <a:spcPct val="90000"/>
              </a:lnSpc>
            </a:pPr>
            <a:r>
              <a:rPr lang="en-US" dirty="0" smtClean="0"/>
              <a:t>Jesus’ 3 best friends let him down</a:t>
            </a:r>
          </a:p>
          <a:p>
            <a:pPr eaLnBrk="1" hangingPunct="1">
              <a:lnSpc>
                <a:spcPct val="90000"/>
              </a:lnSpc>
            </a:pPr>
            <a:r>
              <a:rPr lang="en-US" dirty="0" smtClean="0"/>
              <a:t>Judas (a friend) – betrayed Jesus</a:t>
            </a:r>
          </a:p>
          <a:p>
            <a:pPr eaLnBrk="1" hangingPunct="1">
              <a:lnSpc>
                <a:spcPct val="90000"/>
              </a:lnSpc>
            </a:pPr>
            <a:r>
              <a:rPr lang="en-US" dirty="0" smtClean="0"/>
              <a:t>Peter – denied Jesus</a:t>
            </a:r>
          </a:p>
          <a:p>
            <a:pPr eaLnBrk="1" hangingPunct="1">
              <a:lnSpc>
                <a:spcPct val="90000"/>
              </a:lnSpc>
            </a:pPr>
            <a:r>
              <a:rPr lang="en-US" dirty="0" smtClean="0"/>
              <a:t>All the disciples forsook him and                             fled (Mt 26:56)</a:t>
            </a:r>
          </a:p>
        </p:txBody>
      </p:sp>
      <p:sp>
        <p:nvSpPr>
          <p:cNvPr id="4100" name="Text Box 5"/>
          <p:cNvSpPr txBox="1">
            <a:spLocks noChangeArrowheads="1"/>
          </p:cNvSpPr>
          <p:nvPr/>
        </p:nvSpPr>
        <p:spPr bwMode="auto">
          <a:xfrm>
            <a:off x="4343400" y="4114800"/>
            <a:ext cx="4495800" cy="25485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God will never leave you or forsake you (Josh 1:5)</a:t>
            </a:r>
            <a:endParaRPr lang="en-US" sz="4000" b="1" dirty="0">
              <a:solidFill>
                <a:srgbClr val="00B050"/>
              </a:solidFill>
              <a:latin typeface="Comic Sans MS" pitchFamily="66" charset="0"/>
            </a:endParaRPr>
          </a:p>
        </p:txBody>
      </p:sp>
      <p:pic>
        <p:nvPicPr>
          <p:cNvPr id="2050" name="Picture 2" descr="http://img1.funscrape.com/en/friendshipquotes/212.jpg"/>
          <p:cNvPicPr>
            <a:picLocks noChangeAspect="1" noChangeArrowheads="1"/>
          </p:cNvPicPr>
          <p:nvPr/>
        </p:nvPicPr>
        <p:blipFill rotWithShape="1">
          <a:blip r:embed="rId3">
            <a:extLst>
              <a:ext uri="{28A0092B-C50C-407E-A947-70E740481C1C}">
                <a14:useLocalDpi xmlns:a14="http://schemas.microsoft.com/office/drawing/2010/main" val="0"/>
              </a:ext>
            </a:extLst>
          </a:blip>
          <a:srcRect l="12759" t="15267" r="13339" b="13486"/>
          <a:stretch/>
        </p:blipFill>
        <p:spPr bwMode="auto">
          <a:xfrm>
            <a:off x="381000" y="4034935"/>
            <a:ext cx="3505199" cy="26077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bp.blogspot.com/_zhpFZR-9QWc/TIFT7oRHSNI/AAAAAAAAAD4/FW2Vzh5VpZg/s1600/disappointm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4567" t="1017" r="4471" b="5344"/>
          <a:stretch/>
        </p:blipFill>
        <p:spPr bwMode="auto">
          <a:xfrm>
            <a:off x="6324601" y="152400"/>
            <a:ext cx="2732964" cy="322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17180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bonywomanofgrace.files.wordpress.com/2011/04/554276_10150787837316736_691051735_9799849_1050397322_n.jpg?w=288&amp;h=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0"/>
            <a:ext cx="6553200" cy="1143000"/>
          </a:xfrm>
        </p:spPr>
        <p:txBody>
          <a:bodyPr>
            <a:normAutofit/>
          </a:bodyPr>
          <a:lstStyle/>
          <a:p>
            <a:r>
              <a:rPr lang="en-US" sz="4800" b="1" dirty="0" smtClean="0">
                <a:solidFill>
                  <a:srgbClr val="FFC000"/>
                </a:solidFill>
                <a:latin typeface="Comic Sans MS" panose="030F0702030302020204" pitchFamily="66" charset="0"/>
              </a:rPr>
              <a:t>Don’t Give up!</a:t>
            </a:r>
            <a:endParaRPr lang="en-US" sz="4800" b="1" dirty="0">
              <a:solidFill>
                <a:srgbClr val="FFC000"/>
              </a:solidFill>
              <a:latin typeface="Comic Sans MS" panose="030F0702030302020204" pitchFamily="66" charset="0"/>
            </a:endParaRPr>
          </a:p>
        </p:txBody>
      </p:sp>
      <p:sp>
        <p:nvSpPr>
          <p:cNvPr id="5" name="Title 1"/>
          <p:cNvSpPr txBox="1">
            <a:spLocks/>
          </p:cNvSpPr>
          <p:nvPr/>
        </p:nvSpPr>
        <p:spPr>
          <a:xfrm>
            <a:off x="0" y="5486400"/>
            <a:ext cx="927278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C000"/>
                </a:solidFill>
                <a:latin typeface="Comic Sans MS" panose="030F0702030302020204" pitchFamily="66" charset="0"/>
              </a:rPr>
              <a:t>The testing of your faith produces patience (Ja 1:3)</a:t>
            </a:r>
            <a:endParaRPr lang="en-US"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122025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9855"/>
            <a:ext cx="3732663" cy="1676400"/>
          </a:xfrm>
        </p:spPr>
        <p:txBody>
          <a:bodyPr>
            <a:normAutofit/>
          </a:bodyPr>
          <a:lstStyle/>
          <a:p>
            <a:pPr eaLnBrk="1" hangingPunct="1"/>
            <a:r>
              <a:rPr lang="en-US" b="1" dirty="0" smtClean="0">
                <a:solidFill>
                  <a:srgbClr val="FF0000"/>
                </a:solidFill>
                <a:latin typeface="Comic Sans MS" pitchFamily="66" charset="0"/>
              </a:rPr>
              <a:t>Thank God for Angels!</a:t>
            </a:r>
          </a:p>
        </p:txBody>
      </p:sp>
      <p:sp>
        <p:nvSpPr>
          <p:cNvPr id="4099" name="Rectangle 3"/>
          <p:cNvSpPr>
            <a:spLocks noGrp="1" noChangeArrowheads="1"/>
          </p:cNvSpPr>
          <p:nvPr>
            <p:ph type="body" idx="1"/>
          </p:nvPr>
        </p:nvSpPr>
        <p:spPr>
          <a:xfrm>
            <a:off x="228032" y="1703410"/>
            <a:ext cx="8610600" cy="4087790"/>
          </a:xfrm>
        </p:spPr>
        <p:txBody>
          <a:bodyPr>
            <a:normAutofit fontScale="92500" lnSpcReduction="10000"/>
          </a:bodyPr>
          <a:lstStyle/>
          <a:p>
            <a:pPr>
              <a:lnSpc>
                <a:spcPct val="90000"/>
              </a:lnSpc>
            </a:pPr>
            <a:r>
              <a:rPr lang="en-US" dirty="0" smtClean="0"/>
              <a:t>Jesus was in </a:t>
            </a:r>
            <a:r>
              <a:rPr lang="en-US" dirty="0"/>
              <a:t>the </a:t>
            </a:r>
            <a:r>
              <a:rPr lang="en-US" dirty="0" smtClean="0"/>
              <a:t>wilderness                                                40 </a:t>
            </a:r>
            <a:r>
              <a:rPr lang="en-US" dirty="0"/>
              <a:t>days, tempted by Satan, and </a:t>
            </a:r>
            <a:r>
              <a:rPr lang="en-US" dirty="0" smtClean="0"/>
              <a:t>with </a:t>
            </a:r>
            <a:r>
              <a:rPr lang="en-US" dirty="0"/>
              <a:t>the wild beasts; and the angels ministered to </a:t>
            </a:r>
            <a:r>
              <a:rPr lang="en-US" dirty="0" smtClean="0"/>
              <a:t>Him (Mk 1:13)</a:t>
            </a:r>
          </a:p>
          <a:p>
            <a:pPr>
              <a:lnSpc>
                <a:spcPct val="90000"/>
              </a:lnSpc>
            </a:pPr>
            <a:r>
              <a:rPr lang="en-US" dirty="0" smtClean="0"/>
              <a:t>He will give </a:t>
            </a:r>
            <a:r>
              <a:rPr lang="en-US" smtClean="0"/>
              <a:t>His angels </a:t>
            </a:r>
            <a:r>
              <a:rPr lang="en-US" dirty="0" smtClean="0"/>
              <a:t>charge over you, to keep you (</a:t>
            </a:r>
            <a:r>
              <a:rPr lang="en-US" dirty="0" err="1" smtClean="0"/>
              <a:t>Lk</a:t>
            </a:r>
            <a:r>
              <a:rPr lang="en-US" dirty="0" smtClean="0"/>
              <a:t> 4:10; Ps 91:11)</a:t>
            </a:r>
          </a:p>
          <a:p>
            <a:pPr>
              <a:lnSpc>
                <a:spcPct val="90000"/>
              </a:lnSpc>
            </a:pPr>
            <a:r>
              <a:rPr lang="en-US" dirty="0" smtClean="0"/>
              <a:t>"</a:t>
            </a:r>
            <a:r>
              <a:rPr lang="en-US" dirty="0"/>
              <a:t>I tell you the truth, you will all see heaven open and 'angels of God going up and coming down' on the Son of </a:t>
            </a:r>
            <a:r>
              <a:rPr lang="en-US" dirty="0" smtClean="0"/>
              <a:t>Man”  (</a:t>
            </a:r>
            <a:r>
              <a:rPr lang="en-US" dirty="0" err="1" smtClean="0"/>
              <a:t>Jn</a:t>
            </a:r>
            <a:r>
              <a:rPr lang="en-US" dirty="0" smtClean="0"/>
              <a:t> 1:51  NCV)</a:t>
            </a:r>
          </a:p>
          <a:p>
            <a:pPr>
              <a:lnSpc>
                <a:spcPct val="90000"/>
              </a:lnSpc>
            </a:pPr>
            <a:r>
              <a:rPr lang="en-US" dirty="0" smtClean="0"/>
              <a:t>When Jesus’ 3 friends let him down, God sent an angel from heaven to strengthen him (</a:t>
            </a:r>
            <a:r>
              <a:rPr lang="en-US" dirty="0" err="1" smtClean="0"/>
              <a:t>Lk</a:t>
            </a:r>
            <a:r>
              <a:rPr lang="en-US" dirty="0" smtClean="0"/>
              <a:t> 22:43)</a:t>
            </a:r>
          </a:p>
        </p:txBody>
      </p:sp>
      <p:sp>
        <p:nvSpPr>
          <p:cNvPr id="4100" name="Text Box 5"/>
          <p:cNvSpPr txBox="1">
            <a:spLocks noChangeArrowheads="1"/>
          </p:cNvSpPr>
          <p:nvPr/>
        </p:nvSpPr>
        <p:spPr bwMode="auto">
          <a:xfrm>
            <a:off x="206423" y="5791200"/>
            <a:ext cx="8812474"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anose="030F0702030302020204" pitchFamily="66" charset="0"/>
              </a:rPr>
              <a:t>Angels are ministering </a:t>
            </a:r>
            <a:r>
              <a:rPr lang="en-US" sz="2800" b="1" dirty="0">
                <a:solidFill>
                  <a:srgbClr val="00B050"/>
                </a:solidFill>
                <a:latin typeface="Comic Sans MS" panose="030F0702030302020204" pitchFamily="66" charset="0"/>
              </a:rPr>
              <a:t>spirits sent forth for those who are the heirs of salvation” (</a:t>
            </a:r>
            <a:r>
              <a:rPr lang="en-US" sz="2800" b="1" dirty="0" err="1">
                <a:solidFill>
                  <a:srgbClr val="00B050"/>
                </a:solidFill>
                <a:latin typeface="Comic Sans MS" panose="030F0702030302020204" pitchFamily="66" charset="0"/>
              </a:rPr>
              <a:t>Heb</a:t>
            </a:r>
            <a:r>
              <a:rPr lang="en-US" sz="2800" b="1" dirty="0">
                <a:solidFill>
                  <a:srgbClr val="00B050"/>
                </a:solidFill>
                <a:latin typeface="Comic Sans MS" panose="030F0702030302020204" pitchFamily="66" charset="0"/>
              </a:rPr>
              <a:t> 1:14</a:t>
            </a:r>
            <a:r>
              <a:rPr lang="en-US" sz="2800" b="1" dirty="0" smtClean="0">
                <a:solidFill>
                  <a:srgbClr val="00B050"/>
                </a:solidFill>
                <a:latin typeface="Comic Sans MS" panose="030F0702030302020204" pitchFamily="66" charset="0"/>
              </a:rPr>
              <a:t>)</a:t>
            </a:r>
            <a:endParaRPr lang="en-US" sz="4000" b="1" dirty="0">
              <a:solidFill>
                <a:srgbClr val="00B050"/>
              </a:solidFill>
              <a:latin typeface="Comic Sans MS" pitchFamily="66" charset="0"/>
            </a:endParaRPr>
          </a:p>
        </p:txBody>
      </p:sp>
      <p:pic>
        <p:nvPicPr>
          <p:cNvPr id="2" name="Picture 2" descr="http://wwyeshua.files.wordpress.com/2014/04/7-the-angel-comforts-jesus.jpg?w=500&amp;h=235"/>
          <p:cNvPicPr>
            <a:picLocks noChangeAspect="1" noChangeArrowheads="1"/>
          </p:cNvPicPr>
          <p:nvPr/>
        </p:nvPicPr>
        <p:blipFill rotWithShape="1">
          <a:blip r:embed="rId3">
            <a:extLst>
              <a:ext uri="{28A0092B-C50C-407E-A947-70E740481C1C}">
                <a14:useLocalDpi xmlns:a14="http://schemas.microsoft.com/office/drawing/2010/main" val="0"/>
              </a:ext>
            </a:extLst>
          </a:blip>
          <a:srcRect l="11134" t="4007" r="2467" b="4853"/>
          <a:stretch/>
        </p:blipFill>
        <p:spPr bwMode="auto">
          <a:xfrm>
            <a:off x="4953000" y="31749"/>
            <a:ext cx="4038600" cy="194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5581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https://encrypted-tbn3.gstatic.com/images?q=tbn:ANd9GcRsu-pxigF2cDW-NaCVuY_7W3SX40HJeF9LfJIHQ5tW9fjb0dgFtw"/>
          <p:cNvPicPr>
            <a:picLocks noChangeAspect="1" noChangeArrowheads="1"/>
          </p:cNvPicPr>
          <p:nvPr/>
        </p:nvPicPr>
        <p:blipFill rotWithShape="1">
          <a:blip r:embed="rId2">
            <a:extLst>
              <a:ext uri="{28A0092B-C50C-407E-A947-70E740481C1C}">
                <a14:useLocalDpi xmlns:a14="http://schemas.microsoft.com/office/drawing/2010/main" val="0"/>
              </a:ext>
            </a:extLst>
          </a:blip>
          <a:srcRect l="7082" r="8439"/>
          <a:stretch/>
        </p:blipFill>
        <p:spPr bwMode="auto">
          <a:xfrm>
            <a:off x="0" y="0"/>
            <a:ext cx="91408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05000" y="4495800"/>
            <a:ext cx="5257800" cy="2133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057400" y="4648200"/>
            <a:ext cx="4953000" cy="1828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CC"/>
                </a:solidFill>
                <a:latin typeface="Comic Sans MS" panose="030F0702030302020204" pitchFamily="66" charset="0"/>
              </a:rPr>
              <a:t>The Angel of the Lord encamps all around those who fear Him and delivers them (</a:t>
            </a:r>
            <a:r>
              <a:rPr lang="en-US" sz="3200" b="1" dirty="0" err="1" smtClean="0">
                <a:solidFill>
                  <a:srgbClr val="0000CC"/>
                </a:solidFill>
                <a:latin typeface="Comic Sans MS" panose="030F0702030302020204" pitchFamily="66" charset="0"/>
              </a:rPr>
              <a:t>Psa</a:t>
            </a:r>
            <a:r>
              <a:rPr lang="en-US" sz="3200" b="1" dirty="0" smtClean="0">
                <a:solidFill>
                  <a:srgbClr val="0000CC"/>
                </a:solidFill>
                <a:latin typeface="Comic Sans MS" panose="030F0702030302020204" pitchFamily="66" charset="0"/>
              </a:rPr>
              <a:t> 34:6)</a:t>
            </a:r>
            <a:endParaRPr lang="en-US" sz="3200" b="1" dirty="0">
              <a:solidFill>
                <a:srgbClr val="0000CC"/>
              </a:solidFill>
              <a:latin typeface="Comic Sans MS" panose="030F0702030302020204" pitchFamily="66" charset="0"/>
            </a:endParaRPr>
          </a:p>
        </p:txBody>
      </p:sp>
    </p:spTree>
    <p:extLst>
      <p:ext uri="{BB962C8B-B14F-4D97-AF65-F5344CB8AC3E}">
        <p14:creationId xmlns:p14="http://schemas.microsoft.com/office/powerpoint/2010/main" val="10802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Hebrews 10:1-10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10000"/>
          </a:bodyPr>
          <a:lstStyle/>
          <a:p>
            <a:pPr marL="0" indent="231775">
              <a:buNone/>
            </a:pPr>
            <a:r>
              <a:rPr lang="en-US" dirty="0" smtClean="0"/>
              <a:t>For </a:t>
            </a:r>
            <a:r>
              <a:rPr lang="en-US" dirty="0"/>
              <a:t>the law, having a shadow of the good things to come, and not the very image of the things, </a:t>
            </a:r>
            <a:r>
              <a:rPr lang="en-US" b="1" dirty="0">
                <a:solidFill>
                  <a:srgbClr val="0000CC"/>
                </a:solidFill>
              </a:rPr>
              <a:t>can never with these same sacrifices, which they offer continually year by year, make those who approach perfect. </a:t>
            </a:r>
            <a:r>
              <a:rPr lang="en-US" dirty="0"/>
              <a:t>2 For then would they not have ceased to be offered? For the worshipers, once purified, would have had </a:t>
            </a:r>
            <a:r>
              <a:rPr lang="en-US" b="1" dirty="0">
                <a:solidFill>
                  <a:srgbClr val="0000CC"/>
                </a:solidFill>
              </a:rPr>
              <a:t>no more consciousness of sins. </a:t>
            </a:r>
            <a:r>
              <a:rPr lang="en-US" dirty="0"/>
              <a:t>3 But in those sacrifices there is a reminder of sins every year. 4 For it is not possible that the blood of bulls and goats could take away sins. </a:t>
            </a:r>
            <a:endParaRPr lang="en-US" dirty="0" smtClean="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Doing God’s Will</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Animals could not provide forgiveness</a:t>
            </a:r>
          </a:p>
        </p:txBody>
      </p:sp>
    </p:spTree>
    <p:extLst>
      <p:ext uri="{BB962C8B-B14F-4D97-AF65-F5344CB8AC3E}">
        <p14:creationId xmlns:p14="http://schemas.microsoft.com/office/powerpoint/2010/main" val="1784099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Hebrews 10:1-10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3999"/>
            <a:ext cx="7086600" cy="4679657"/>
          </a:xfrm>
        </p:spPr>
        <p:txBody>
          <a:bodyPr>
            <a:normAutofit fontScale="77500" lnSpcReduction="20000"/>
          </a:bodyPr>
          <a:lstStyle/>
          <a:p>
            <a:pPr marL="0" indent="231775">
              <a:buNone/>
            </a:pPr>
            <a:r>
              <a:rPr lang="en-US" dirty="0" smtClean="0"/>
              <a:t>5 </a:t>
            </a:r>
            <a:r>
              <a:rPr lang="en-US" dirty="0"/>
              <a:t>Therefore, when He came into the world, He said</a:t>
            </a:r>
            <a:r>
              <a:rPr lang="en-US" dirty="0" smtClean="0"/>
              <a:t>: "</a:t>
            </a:r>
            <a:r>
              <a:rPr lang="en-US" dirty="0"/>
              <a:t>Sacrifice and offering You did not desire</a:t>
            </a:r>
            <a:r>
              <a:rPr lang="en-US" dirty="0" smtClean="0"/>
              <a:t>, </a:t>
            </a:r>
            <a:r>
              <a:rPr lang="en-US" b="1" dirty="0" smtClean="0">
                <a:solidFill>
                  <a:srgbClr val="0000CC"/>
                </a:solidFill>
              </a:rPr>
              <a:t>but </a:t>
            </a:r>
            <a:r>
              <a:rPr lang="en-US" b="1" dirty="0">
                <a:solidFill>
                  <a:srgbClr val="0000CC"/>
                </a:solidFill>
              </a:rPr>
              <a:t>a body You have prepared for Me.</a:t>
            </a:r>
            <a:r>
              <a:rPr lang="en-US" dirty="0"/>
              <a:t> </a:t>
            </a:r>
            <a:r>
              <a:rPr lang="en-US" dirty="0" smtClean="0"/>
              <a:t> 6 </a:t>
            </a:r>
            <a:r>
              <a:rPr lang="en-US" dirty="0"/>
              <a:t>In burnt offerings and sacrifices for </a:t>
            </a:r>
            <a:r>
              <a:rPr lang="en-US" dirty="0" smtClean="0"/>
              <a:t>sin You </a:t>
            </a:r>
            <a:r>
              <a:rPr lang="en-US" dirty="0"/>
              <a:t>had no pleasure</a:t>
            </a:r>
            <a:r>
              <a:rPr lang="en-US" dirty="0" smtClean="0"/>
              <a:t>. 7 </a:t>
            </a:r>
            <a:r>
              <a:rPr lang="en-US" dirty="0"/>
              <a:t>Then I said, 'Behold, I have come — </a:t>
            </a:r>
            <a:r>
              <a:rPr lang="en-US" dirty="0" smtClean="0"/>
              <a:t>In </a:t>
            </a:r>
            <a:r>
              <a:rPr lang="en-US" dirty="0"/>
              <a:t>the volume of the book it is written of Me — </a:t>
            </a:r>
            <a:r>
              <a:rPr lang="en-US" b="1" dirty="0" smtClean="0">
                <a:solidFill>
                  <a:srgbClr val="0000CC"/>
                </a:solidFill>
              </a:rPr>
              <a:t>To </a:t>
            </a:r>
            <a:r>
              <a:rPr lang="en-US" b="1" dirty="0">
                <a:solidFill>
                  <a:srgbClr val="0000CC"/>
                </a:solidFill>
              </a:rPr>
              <a:t>do Your will, O God.'" </a:t>
            </a:r>
          </a:p>
          <a:p>
            <a:pPr marL="0" indent="231775">
              <a:buNone/>
            </a:pPr>
            <a:r>
              <a:rPr lang="en-US" dirty="0" smtClean="0"/>
              <a:t>8 </a:t>
            </a:r>
            <a:r>
              <a:rPr lang="en-US" dirty="0"/>
              <a:t>Previously saying, "Sacrifice and offering, burnt offerings, and offerings for sin You did not desire, nor had pleasure in them"(which are offered according to the law), 9 then He said, "Behold, I have come to do Your will, O God." He takes away the first that He may establish the second. 10 </a:t>
            </a:r>
            <a:r>
              <a:rPr lang="en-US" b="1" dirty="0">
                <a:solidFill>
                  <a:srgbClr val="0000CC"/>
                </a:solidFill>
              </a:rPr>
              <a:t>By that will we have been sanctified</a:t>
            </a:r>
            <a:r>
              <a:rPr lang="en-US" dirty="0"/>
              <a:t> through the offering of the body of Jesus Christ once for all. </a:t>
            </a:r>
          </a:p>
          <a:p>
            <a:pPr marL="0" indent="231775">
              <a:buNone/>
            </a:pPr>
            <a:endParaRPr lang="en-US" dirty="0" smtClean="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Sanctified by the Will of God</a:t>
            </a:r>
          </a:p>
        </p:txBody>
      </p:sp>
      <p:sp>
        <p:nvSpPr>
          <p:cNvPr id="7" name="Text Box 5"/>
          <p:cNvSpPr txBox="1">
            <a:spLocks noChangeArrowheads="1"/>
          </p:cNvSpPr>
          <p:nvPr/>
        </p:nvSpPr>
        <p:spPr bwMode="auto">
          <a:xfrm>
            <a:off x="1038100" y="6172200"/>
            <a:ext cx="71152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also now are called to do God’s will</a:t>
            </a:r>
          </a:p>
        </p:txBody>
      </p:sp>
    </p:spTree>
    <p:extLst>
      <p:ext uri="{BB962C8B-B14F-4D97-AF65-F5344CB8AC3E}">
        <p14:creationId xmlns:p14="http://schemas.microsoft.com/office/powerpoint/2010/main" val="18189429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981200"/>
          </a:xfrm>
        </p:spPr>
        <p:txBody>
          <a:bodyPr>
            <a:normAutofit fontScale="90000"/>
          </a:bodyPr>
          <a:lstStyle/>
          <a:p>
            <a:pPr eaLnBrk="1" hangingPunct="1"/>
            <a:r>
              <a:rPr lang="en-US" sz="6000" b="1" dirty="0" smtClean="0">
                <a:solidFill>
                  <a:srgbClr val="FF0000"/>
                </a:solidFill>
                <a:latin typeface="Comic Sans MS" pitchFamily="66" charset="0"/>
              </a:rPr>
              <a:t>Where are we today?</a:t>
            </a:r>
            <a:r>
              <a:rPr lang="en-US" sz="4000" b="1" u="sng" dirty="0" smtClean="0">
                <a:solidFill>
                  <a:srgbClr val="FF0000"/>
                </a:solidFill>
                <a:latin typeface="Comic Sans MS" pitchFamily="66" charset="0"/>
              </a:rPr>
              <a:t/>
            </a:r>
            <a:br>
              <a:rPr lang="en-US" sz="4000" b="1" u="sng" dirty="0" smtClean="0">
                <a:solidFill>
                  <a:srgbClr val="FF0000"/>
                </a:solidFill>
                <a:latin typeface="Comic Sans MS" pitchFamily="66" charset="0"/>
              </a:rPr>
            </a:br>
            <a:r>
              <a:rPr lang="en-US" sz="3600" b="1" dirty="0" smtClean="0">
                <a:solidFill>
                  <a:srgbClr val="0000CC"/>
                </a:solidFill>
                <a:latin typeface="Comic Sans MS" pitchFamily="66" charset="0"/>
              </a:rPr>
              <a:t>Gethsemane &amp; Judas’ Betrayal</a:t>
            </a:r>
          </a:p>
        </p:txBody>
      </p:sp>
      <p:sp>
        <p:nvSpPr>
          <p:cNvPr id="4100" name="Text Box 5"/>
          <p:cNvSpPr txBox="1">
            <a:spLocks noChangeArrowheads="1"/>
          </p:cNvSpPr>
          <p:nvPr/>
        </p:nvSpPr>
        <p:spPr bwMode="auto">
          <a:xfrm>
            <a:off x="1066800" y="5029200"/>
            <a:ext cx="7241488"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From about 10pm to just before midnight</a:t>
            </a:r>
            <a:endParaRPr lang="en-US" sz="4000" b="1" dirty="0">
              <a:solidFill>
                <a:srgbClr val="00B050"/>
              </a:solidFill>
              <a:latin typeface="Comic Sans MS" pitchFamily="66" charset="0"/>
            </a:endParaRPr>
          </a:p>
        </p:txBody>
      </p:sp>
      <p:pic>
        <p:nvPicPr>
          <p:cNvPr id="3" name="Picture 2"/>
          <p:cNvPicPr>
            <a:picLocks noChangeAspect="1"/>
          </p:cNvPicPr>
          <p:nvPr/>
        </p:nvPicPr>
        <p:blipFill rotWithShape="1">
          <a:blip r:embed="rId3"/>
          <a:srcRect l="11667" t="30341" r="14167" b="30667"/>
          <a:stretch/>
        </p:blipFill>
        <p:spPr>
          <a:xfrm>
            <a:off x="0" y="1752600"/>
            <a:ext cx="9172450" cy="3013897"/>
          </a:xfrm>
          <a:prstGeom prst="rect">
            <a:avLst/>
          </a:prstGeom>
        </p:spPr>
      </p:pic>
      <p:sp>
        <p:nvSpPr>
          <p:cNvPr id="4" name="Rectangle 3"/>
          <p:cNvSpPr/>
          <p:nvPr/>
        </p:nvSpPr>
        <p:spPr>
          <a:xfrm>
            <a:off x="990600" y="3733800"/>
            <a:ext cx="3048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170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wipe(down)">
                                      <p:cBhvr>
                                        <p:cTn id="1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oldpathsjournal.com/wp-content/uploads/sites/5/2013/09/Helping-Others-in-their-Great-Time-of-N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4" y="238244"/>
            <a:ext cx="9258300" cy="46291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76166" y="4867394"/>
            <a:ext cx="84582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FF0000"/>
                </a:solidFill>
                <a:latin typeface="Comic Sans MS" panose="030F0702030302020204" pitchFamily="66" charset="0"/>
              </a:rPr>
              <a:t>Through love serve   one another (Gal 5:13)</a:t>
            </a:r>
            <a:endParaRPr lang="en-US" sz="5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6576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Judas vs Peter</a:t>
            </a:r>
          </a:p>
        </p:txBody>
      </p:sp>
      <p:sp>
        <p:nvSpPr>
          <p:cNvPr id="4099" name="Rectangle 3"/>
          <p:cNvSpPr>
            <a:spLocks noGrp="1" noChangeArrowheads="1"/>
          </p:cNvSpPr>
          <p:nvPr>
            <p:ph type="body" idx="1"/>
          </p:nvPr>
        </p:nvSpPr>
        <p:spPr>
          <a:xfrm>
            <a:off x="457200" y="1143000"/>
            <a:ext cx="7924800" cy="4343400"/>
          </a:xfrm>
        </p:spPr>
        <p:txBody>
          <a:bodyPr>
            <a:normAutofit lnSpcReduction="10000"/>
          </a:bodyPr>
          <a:lstStyle/>
          <a:p>
            <a:pPr eaLnBrk="1" hangingPunct="1">
              <a:lnSpc>
                <a:spcPct val="90000"/>
              </a:lnSpc>
            </a:pPr>
            <a:r>
              <a:rPr lang="en-US" b="1" dirty="0" smtClean="0">
                <a:solidFill>
                  <a:srgbClr val="0000CC"/>
                </a:solidFill>
              </a:rPr>
              <a:t>Judas never was on board with Jesus’ mission</a:t>
            </a:r>
          </a:p>
          <a:p>
            <a:pPr lvl="1">
              <a:lnSpc>
                <a:spcPct val="90000"/>
              </a:lnSpc>
            </a:pPr>
            <a:r>
              <a:rPr lang="en-US" dirty="0" smtClean="0"/>
              <a:t>Looking for money from his involvement</a:t>
            </a:r>
          </a:p>
          <a:p>
            <a:pPr lvl="1">
              <a:lnSpc>
                <a:spcPct val="90000"/>
              </a:lnSpc>
            </a:pPr>
            <a:r>
              <a:rPr lang="en-US" dirty="0" smtClean="0"/>
              <a:t>Probably a political Zionist, looking for overthrow of the Romans and a position of power</a:t>
            </a:r>
          </a:p>
          <a:p>
            <a:pPr lvl="1">
              <a:lnSpc>
                <a:spcPct val="90000"/>
              </a:lnSpc>
            </a:pPr>
            <a:r>
              <a:rPr lang="en-US" dirty="0" smtClean="0"/>
              <a:t>Became very disillusioned with Jesus when Jesus began emphasizing his death &amp; burial</a:t>
            </a:r>
            <a:endParaRPr lang="en-US" dirty="0"/>
          </a:p>
          <a:p>
            <a:pPr eaLnBrk="1" hangingPunct="1">
              <a:lnSpc>
                <a:spcPct val="90000"/>
              </a:lnSpc>
            </a:pPr>
            <a:r>
              <a:rPr lang="en-US" b="1" dirty="0" smtClean="0">
                <a:solidFill>
                  <a:srgbClr val="0000CC"/>
                </a:solidFill>
              </a:rPr>
              <a:t>Peter was on board, but failed in a moment of confused weakness</a:t>
            </a:r>
          </a:p>
        </p:txBody>
      </p:sp>
      <p:sp>
        <p:nvSpPr>
          <p:cNvPr id="4100" name="Text Box 5"/>
          <p:cNvSpPr txBox="1">
            <a:spLocks noChangeArrowheads="1"/>
          </p:cNvSpPr>
          <p:nvPr/>
        </p:nvSpPr>
        <p:spPr bwMode="auto">
          <a:xfrm>
            <a:off x="457200" y="5257800"/>
            <a:ext cx="8229600" cy="1384995"/>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When we are like Peter, even though we make mistakes, God can use them to develop us into His children with greater faith</a:t>
            </a:r>
            <a:endParaRPr lang="en-US" sz="2800" b="1" dirty="0">
              <a:solidFill>
                <a:srgbClr val="00B050"/>
              </a:solidFill>
              <a:latin typeface="Comic Sans MS" pitchFamily="66" charset="0"/>
            </a:endParaRPr>
          </a:p>
        </p:txBody>
      </p:sp>
    </p:spTree>
    <p:extLst>
      <p:ext uri="{BB962C8B-B14F-4D97-AF65-F5344CB8AC3E}">
        <p14:creationId xmlns:p14="http://schemas.microsoft.com/office/powerpoint/2010/main" val="261841123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609600" y="1143000"/>
            <a:ext cx="8001000" cy="5029200"/>
          </a:xfrm>
        </p:spPr>
        <p:txBody>
          <a:bodyPr>
            <a:normAutofit fontScale="92500" lnSpcReduction="20000"/>
          </a:bodyPr>
          <a:lstStyle/>
          <a:p>
            <a:pPr hangingPunct="0"/>
            <a:r>
              <a:rPr lang="en-US" dirty="0" smtClean="0">
                <a:solidFill>
                  <a:srgbClr val="FFC000"/>
                </a:solidFill>
                <a:latin typeface="EraserDust" pitchFamily="34" charset="0"/>
              </a:rPr>
              <a:t>Prayer is powerful – pray in all circumstances</a:t>
            </a:r>
          </a:p>
          <a:p>
            <a:pPr hangingPunct="0"/>
            <a:r>
              <a:rPr lang="en-US" dirty="0" smtClean="0">
                <a:solidFill>
                  <a:srgbClr val="FFC000"/>
                </a:solidFill>
                <a:latin typeface="EraserDust" pitchFamily="34" charset="0"/>
              </a:rPr>
              <a:t>Thank Jesus for his victory – then join him!</a:t>
            </a:r>
          </a:p>
          <a:p>
            <a:pPr hangingPunct="0"/>
            <a:r>
              <a:rPr lang="en-US" dirty="0" smtClean="0">
                <a:solidFill>
                  <a:srgbClr val="FFC000"/>
                </a:solidFill>
                <a:latin typeface="EraserDust" pitchFamily="34" charset="0"/>
              </a:rPr>
              <a:t>Be careful….having lots of Bible knowledge doesn’t make us children of God</a:t>
            </a:r>
          </a:p>
          <a:p>
            <a:pPr hangingPunct="0"/>
            <a:r>
              <a:rPr lang="en-US" dirty="0" smtClean="0">
                <a:solidFill>
                  <a:srgbClr val="FFC000"/>
                </a:solidFill>
                <a:latin typeface="EraserDust" pitchFamily="34" charset="0"/>
              </a:rPr>
              <a:t>Be kind &amp; patient to everyone in God’s family…even when they struggle – pray for them</a:t>
            </a:r>
          </a:p>
          <a:p>
            <a:pPr hangingPunct="0"/>
            <a:r>
              <a:rPr lang="en-US" dirty="0" smtClean="0">
                <a:solidFill>
                  <a:srgbClr val="FFC000"/>
                </a:solidFill>
                <a:latin typeface="EraserDust" pitchFamily="34" charset="0"/>
              </a:rPr>
              <a:t>Be prepared to endure through trials – all God’s children do</a:t>
            </a:r>
          </a:p>
          <a:p>
            <a:pPr hangingPunct="0"/>
            <a:r>
              <a:rPr lang="en-US" dirty="0" smtClean="0">
                <a:solidFill>
                  <a:srgbClr val="FFC000"/>
                </a:solidFill>
                <a:latin typeface="EraserDust" pitchFamily="34" charset="0"/>
              </a:rPr>
              <a:t>Get to know God’s family well, so you can help them through their trials</a:t>
            </a:r>
          </a:p>
          <a:p>
            <a:pPr hangingPunct="0"/>
            <a:r>
              <a:rPr lang="en-US" dirty="0" smtClean="0">
                <a:solidFill>
                  <a:srgbClr val="FFC000"/>
                </a:solidFill>
                <a:latin typeface="EraserDust" pitchFamily="34" charset="0"/>
              </a:rPr>
              <a:t>Commit to God like Peter, and God will help us through our weaknesses and mistakes</a:t>
            </a:r>
          </a:p>
          <a:p>
            <a:pPr hangingPunct="0"/>
            <a:endParaRPr lang="en-US" dirty="0" smtClean="0">
              <a:solidFill>
                <a:srgbClr val="FFC000"/>
              </a:solidFill>
              <a:latin typeface="EraserDust" pitchFamily="34" charset="0"/>
            </a:endParaRPr>
          </a:p>
          <a:p>
            <a:pPr hangingPunct="0"/>
            <a:endParaRPr lang="en-US" dirty="0" smtClean="0">
              <a:solidFill>
                <a:srgbClr val="FFC000"/>
              </a:solidFill>
              <a:latin typeface="EraserDust" pitchFamily="34" charset="0"/>
            </a:endParaRPr>
          </a:p>
          <a:p>
            <a:pPr marL="0" indent="0" hangingPunct="0">
              <a:buNone/>
            </a:pPr>
            <a:endParaRPr lang="en-US" dirty="0" smtClean="0"/>
          </a:p>
        </p:txBody>
      </p:sp>
    </p:spTree>
    <p:extLst>
      <p:ext uri="{BB962C8B-B14F-4D97-AF65-F5344CB8AC3E}">
        <p14:creationId xmlns:p14="http://schemas.microsoft.com/office/powerpoint/2010/main" val="3530912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kxb-aWguIfSSL9iI9gW4FnRig4kb-WD2LSY1yQX9R6eEp6_V-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867" y="-156613"/>
            <a:ext cx="5753100" cy="396661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52400" y="-1349"/>
            <a:ext cx="2895600" cy="3276600"/>
          </a:xfrm>
        </p:spPr>
        <p:txBody>
          <a:bodyPr>
            <a:normAutofit/>
          </a:bodyPr>
          <a:lstStyle/>
          <a:p>
            <a:pPr eaLnBrk="1" hangingPunct="1"/>
            <a:r>
              <a:rPr lang="en-US" sz="4000" b="1" dirty="0" smtClean="0">
                <a:solidFill>
                  <a:srgbClr val="FF0000"/>
                </a:solidFill>
                <a:latin typeface="Comic Sans MS" pitchFamily="66" charset="0"/>
              </a:rPr>
              <a:t>Let’s go home and put it into practice!</a:t>
            </a:r>
          </a:p>
        </p:txBody>
      </p:sp>
      <p:sp>
        <p:nvSpPr>
          <p:cNvPr id="4100" name="Text Box 5"/>
          <p:cNvSpPr txBox="1">
            <a:spLocks noChangeArrowheads="1"/>
          </p:cNvSpPr>
          <p:nvPr/>
        </p:nvSpPr>
        <p:spPr bwMode="auto">
          <a:xfrm>
            <a:off x="609600" y="3657600"/>
            <a:ext cx="8077200" cy="2677656"/>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No </a:t>
            </a:r>
            <a:r>
              <a:rPr lang="en-US" sz="2400" b="1" dirty="0">
                <a:solidFill>
                  <a:srgbClr val="00B050"/>
                </a:solidFill>
                <a:latin typeface="Comic Sans MS" pitchFamily="66" charset="0"/>
              </a:rPr>
              <a:t>one born of God makes a practice of sinning, </a:t>
            </a:r>
            <a:r>
              <a:rPr lang="en-US" sz="2400" b="1" dirty="0" smtClean="0">
                <a:solidFill>
                  <a:srgbClr val="00B050"/>
                </a:solidFill>
                <a:latin typeface="Comic Sans MS" pitchFamily="66" charset="0"/>
              </a:rPr>
              <a:t> for </a:t>
            </a:r>
            <a:r>
              <a:rPr lang="en-US" sz="2400" b="1" dirty="0">
                <a:solidFill>
                  <a:srgbClr val="00B050"/>
                </a:solidFill>
                <a:latin typeface="Comic Sans MS" pitchFamily="66" charset="0"/>
              </a:rPr>
              <a:t>God's seed abides in him, and he cannot keep on sinning because he has been born of God. </a:t>
            </a:r>
            <a:r>
              <a:rPr lang="en-US" sz="2400" b="1" dirty="0" smtClean="0">
                <a:solidFill>
                  <a:srgbClr val="00B050"/>
                </a:solidFill>
                <a:latin typeface="Comic Sans MS" pitchFamily="66" charset="0"/>
              </a:rPr>
              <a:t>By </a:t>
            </a:r>
            <a:r>
              <a:rPr lang="en-US" sz="2400" b="1" dirty="0">
                <a:solidFill>
                  <a:srgbClr val="00B050"/>
                </a:solidFill>
                <a:latin typeface="Comic Sans MS" pitchFamily="66" charset="0"/>
              </a:rPr>
              <a:t>this it is evident who are the children of God, and who are the children of the devil: whoever does not practice righteousness is not of God, nor is the one who does not love his brother. 1 John </a:t>
            </a:r>
            <a:r>
              <a:rPr lang="en-US" sz="2400" b="1" dirty="0" smtClean="0">
                <a:solidFill>
                  <a:srgbClr val="00B050"/>
                </a:solidFill>
                <a:latin typeface="Comic Sans MS" pitchFamily="66" charset="0"/>
              </a:rPr>
              <a:t>3:9-10  (</a:t>
            </a:r>
            <a:r>
              <a:rPr lang="en-US" sz="2000" b="1" dirty="0" smtClean="0">
                <a:solidFill>
                  <a:srgbClr val="00B050"/>
                </a:solidFill>
                <a:latin typeface="Comic Sans MS" pitchFamily="66" charset="0"/>
              </a:rPr>
              <a:t>ESV)</a:t>
            </a:r>
            <a:endParaRPr lang="en-US" sz="2000" b="1" dirty="0">
              <a:solidFill>
                <a:srgbClr val="00B050"/>
              </a:solidFill>
              <a:latin typeface="Comic Sans MS" pitchFamily="66" charset="0"/>
            </a:endParaRPr>
          </a:p>
        </p:txBody>
      </p:sp>
    </p:spTree>
    <p:extLst>
      <p:ext uri="{BB962C8B-B14F-4D97-AF65-F5344CB8AC3E}">
        <p14:creationId xmlns:p14="http://schemas.microsoft.com/office/powerpoint/2010/main" val="223293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6010"/>
            <a:ext cx="8027090" cy="6851990"/>
          </a:xfrm>
          <a:prstGeom prst="rect">
            <a:avLst/>
          </a:prstGeom>
        </p:spPr>
      </p:pic>
    </p:spTree>
    <p:extLst>
      <p:ext uri="{BB962C8B-B14F-4D97-AF65-F5344CB8AC3E}">
        <p14:creationId xmlns:p14="http://schemas.microsoft.com/office/powerpoint/2010/main" val="100400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191000" cy="1752600"/>
          </a:xfrm>
        </p:spPr>
        <p:txBody>
          <a:bodyPr/>
          <a:lstStyle/>
          <a:p>
            <a:pPr eaLnBrk="1" hangingPunct="1"/>
            <a:r>
              <a:rPr lang="en-US" sz="4000" b="1" dirty="0" smtClean="0">
                <a:solidFill>
                  <a:srgbClr val="FF0000"/>
                </a:solidFill>
                <a:latin typeface="Comic Sans MS" pitchFamily="66" charset="0"/>
              </a:rPr>
              <a:t>Things to look for today</a:t>
            </a:r>
          </a:p>
        </p:txBody>
      </p:sp>
      <p:sp>
        <p:nvSpPr>
          <p:cNvPr id="4099" name="Rectangle 3"/>
          <p:cNvSpPr>
            <a:spLocks noGrp="1" noChangeArrowheads="1"/>
          </p:cNvSpPr>
          <p:nvPr>
            <p:ph type="body" idx="1"/>
          </p:nvPr>
        </p:nvSpPr>
        <p:spPr>
          <a:xfrm>
            <a:off x="435590" y="1752599"/>
            <a:ext cx="8556010" cy="4876801"/>
          </a:xfrm>
        </p:spPr>
        <p:txBody>
          <a:bodyPr>
            <a:normAutofit fontScale="92500" lnSpcReduction="10000"/>
          </a:bodyPr>
          <a:lstStyle/>
          <a:p>
            <a:pPr eaLnBrk="1" hangingPunct="1">
              <a:lnSpc>
                <a:spcPct val="90000"/>
              </a:lnSpc>
            </a:pPr>
            <a:r>
              <a:rPr lang="en-US" b="1" dirty="0" smtClean="0">
                <a:solidFill>
                  <a:srgbClr val="0000CC"/>
                </a:solidFill>
              </a:rPr>
              <a:t>What went wrong with the religious leaders </a:t>
            </a:r>
            <a:r>
              <a:rPr lang="en-US" dirty="0" smtClean="0"/>
              <a:t>who knew their Bibles so well?  Could this happen to us?</a:t>
            </a:r>
          </a:p>
          <a:p>
            <a:pPr eaLnBrk="1" hangingPunct="1">
              <a:lnSpc>
                <a:spcPct val="90000"/>
              </a:lnSpc>
            </a:pPr>
            <a:r>
              <a:rPr lang="en-US" b="1" dirty="0" smtClean="0">
                <a:solidFill>
                  <a:srgbClr val="0000CC"/>
                </a:solidFill>
              </a:rPr>
              <a:t>Why did they need Judas </a:t>
            </a:r>
            <a:r>
              <a:rPr lang="en-US" dirty="0" smtClean="0"/>
              <a:t>to betray Jesus?</a:t>
            </a:r>
          </a:p>
          <a:p>
            <a:r>
              <a:rPr lang="en-US" b="1" dirty="0">
                <a:solidFill>
                  <a:srgbClr val="0000CC"/>
                </a:solidFill>
              </a:rPr>
              <a:t>Contrast Jesus’ treatment of Judas </a:t>
            </a:r>
            <a:r>
              <a:rPr lang="en-US" dirty="0"/>
              <a:t>with his ripping of religious leaders – what does this mean for </a:t>
            </a:r>
            <a:r>
              <a:rPr lang="en-US" dirty="0" smtClean="0"/>
              <a:t>us?</a:t>
            </a:r>
            <a:endParaRPr lang="en-US" dirty="0"/>
          </a:p>
          <a:p>
            <a:r>
              <a:rPr lang="en-US" b="1" dirty="0">
                <a:solidFill>
                  <a:srgbClr val="0000CC"/>
                </a:solidFill>
              </a:rPr>
              <a:t>Jesus knew </a:t>
            </a:r>
            <a:r>
              <a:rPr lang="en-US" b="1" dirty="0" smtClean="0">
                <a:solidFill>
                  <a:srgbClr val="0000CC"/>
                </a:solidFill>
              </a:rPr>
              <a:t>the terrible things </a:t>
            </a:r>
            <a:r>
              <a:rPr lang="en-US" dirty="0" smtClean="0"/>
              <a:t>he would have to endure:  </a:t>
            </a:r>
            <a:r>
              <a:rPr lang="en-US" dirty="0"/>
              <a:t>how would this affect him or you?</a:t>
            </a:r>
          </a:p>
          <a:p>
            <a:r>
              <a:rPr lang="en-US" b="1" dirty="0">
                <a:solidFill>
                  <a:srgbClr val="0000CC"/>
                </a:solidFill>
              </a:rPr>
              <a:t>He could have called for 12 legions of angels </a:t>
            </a:r>
            <a:r>
              <a:rPr lang="en-US" dirty="0"/>
              <a:t>to rescue him:  how would this have affected God’s plan</a:t>
            </a:r>
            <a:r>
              <a:rPr lang="en-US" dirty="0" smtClean="0"/>
              <a:t>?</a:t>
            </a:r>
          </a:p>
          <a:p>
            <a:pPr eaLnBrk="1" hangingPunct="1">
              <a:lnSpc>
                <a:spcPct val="90000"/>
              </a:lnSpc>
            </a:pPr>
            <a:endParaRPr lang="en-US" dirty="0"/>
          </a:p>
          <a:p>
            <a:pPr eaLnBrk="1" hangingPunct="1">
              <a:lnSpc>
                <a:spcPct val="90000"/>
              </a:lnSpc>
            </a:pPr>
            <a:endParaRPr lang="en-US" dirty="0" smtClean="0"/>
          </a:p>
        </p:txBody>
      </p:sp>
      <p:pic>
        <p:nvPicPr>
          <p:cNvPr id="1026" name="Picture 2" descr="http://activerain.trulia.com/image_store/uploads/7/8/8/3/2/ar132815804023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0362"/>
            <a:ext cx="3965575" cy="1511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981200" y="5769409"/>
            <a:ext cx="649861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Let this mind be in you which was also in Christ Jesus</a:t>
            </a:r>
            <a:endParaRPr lang="en-US" sz="3200" b="1" dirty="0">
              <a:solidFill>
                <a:srgbClr val="00B050"/>
              </a:solidFill>
              <a:latin typeface="Comic Sans MS" pitchFamily="66" charset="0"/>
            </a:endParaRPr>
          </a:p>
        </p:txBody>
      </p:sp>
    </p:spTree>
    <p:extLst>
      <p:ext uri="{BB962C8B-B14F-4D97-AF65-F5344CB8AC3E}">
        <p14:creationId xmlns:p14="http://schemas.microsoft.com/office/powerpoint/2010/main" val="74743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191000" cy="1752600"/>
          </a:xfrm>
        </p:spPr>
        <p:txBody>
          <a:bodyPr/>
          <a:lstStyle/>
          <a:p>
            <a:pPr eaLnBrk="1" hangingPunct="1"/>
            <a:r>
              <a:rPr lang="en-US" sz="4000" b="1" dirty="0" smtClean="0">
                <a:solidFill>
                  <a:srgbClr val="FF0000"/>
                </a:solidFill>
                <a:latin typeface="Comic Sans MS" pitchFamily="66" charset="0"/>
              </a:rPr>
              <a:t>Things to look for today</a:t>
            </a:r>
          </a:p>
        </p:txBody>
      </p:sp>
      <p:sp>
        <p:nvSpPr>
          <p:cNvPr id="4099" name="Rectangle 3"/>
          <p:cNvSpPr>
            <a:spLocks noGrp="1" noChangeArrowheads="1"/>
          </p:cNvSpPr>
          <p:nvPr>
            <p:ph type="body" idx="1"/>
          </p:nvPr>
        </p:nvSpPr>
        <p:spPr>
          <a:xfrm>
            <a:off x="435590" y="1752599"/>
            <a:ext cx="8251209" cy="4157425"/>
          </a:xfrm>
        </p:spPr>
        <p:txBody>
          <a:bodyPr>
            <a:normAutofit fontScale="92500" lnSpcReduction="10000"/>
          </a:bodyPr>
          <a:lstStyle/>
          <a:p>
            <a:pPr eaLnBrk="1" hangingPunct="1">
              <a:lnSpc>
                <a:spcPct val="90000"/>
              </a:lnSpc>
            </a:pPr>
            <a:r>
              <a:rPr lang="en-US" b="1" dirty="0" smtClean="0">
                <a:solidFill>
                  <a:srgbClr val="0000CC"/>
                </a:solidFill>
              </a:rPr>
              <a:t>The Power of prayer:  </a:t>
            </a:r>
            <a:r>
              <a:rPr lang="en-US" dirty="0" smtClean="0"/>
              <a:t>note how Jesus used prayer to communicate to God &amp; find strength to endure to the end</a:t>
            </a:r>
          </a:p>
          <a:p>
            <a:pPr>
              <a:lnSpc>
                <a:spcPct val="90000"/>
              </a:lnSpc>
            </a:pPr>
            <a:r>
              <a:rPr lang="en-US" b="1" dirty="0">
                <a:solidFill>
                  <a:srgbClr val="0000CC"/>
                </a:solidFill>
              </a:rPr>
              <a:t>How do we assist those </a:t>
            </a:r>
            <a:r>
              <a:rPr lang="en-US" dirty="0"/>
              <a:t>going thru trials</a:t>
            </a:r>
            <a:r>
              <a:rPr lang="en-US" dirty="0" smtClean="0"/>
              <a:t>?  What are some effective ways to help?</a:t>
            </a:r>
          </a:p>
          <a:p>
            <a:pPr eaLnBrk="1" hangingPunct="1">
              <a:lnSpc>
                <a:spcPct val="90000"/>
              </a:lnSpc>
            </a:pPr>
            <a:r>
              <a:rPr lang="en-US" b="1" dirty="0" smtClean="0">
                <a:solidFill>
                  <a:srgbClr val="0000CC"/>
                </a:solidFill>
              </a:rPr>
              <a:t>Endurance even when others let us down:  </a:t>
            </a:r>
            <a:r>
              <a:rPr lang="en-US" dirty="0" smtClean="0"/>
              <a:t>Jesus kept the faith even when his best friends could not watch with him </a:t>
            </a:r>
            <a:endParaRPr lang="en-US" dirty="0"/>
          </a:p>
          <a:p>
            <a:pPr eaLnBrk="1" hangingPunct="1">
              <a:lnSpc>
                <a:spcPct val="90000"/>
              </a:lnSpc>
            </a:pPr>
            <a:r>
              <a:rPr lang="en-US" b="1" dirty="0" smtClean="0">
                <a:solidFill>
                  <a:srgbClr val="0000CC"/>
                </a:solidFill>
              </a:rPr>
              <a:t>Watch God’s way to help Jesus </a:t>
            </a:r>
            <a:r>
              <a:rPr lang="en-US" dirty="0" smtClean="0"/>
              <a:t>when others let him down</a:t>
            </a:r>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1311889" y="5685791"/>
            <a:ext cx="649861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Let this mind be in you which was also in Christ Jesus</a:t>
            </a:r>
            <a:endParaRPr lang="en-US" sz="3200" b="1" dirty="0">
              <a:solidFill>
                <a:srgbClr val="00B050"/>
              </a:solidFill>
              <a:latin typeface="Comic Sans MS" pitchFamily="66" charset="0"/>
            </a:endParaRPr>
          </a:p>
        </p:txBody>
      </p:sp>
      <p:pic>
        <p:nvPicPr>
          <p:cNvPr id="1026" name="Picture 2" descr="http://activerain.trulia.com/image_store/uploads/7/8/8/3/2/ar132815804023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0362"/>
            <a:ext cx="3965575" cy="151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6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191000" cy="1752600"/>
          </a:xfrm>
        </p:spPr>
        <p:txBody>
          <a:bodyPr/>
          <a:lstStyle/>
          <a:p>
            <a:pPr eaLnBrk="1" hangingPunct="1"/>
            <a:r>
              <a:rPr lang="en-US" sz="4000" b="1" dirty="0" smtClean="0">
                <a:solidFill>
                  <a:srgbClr val="FF0000"/>
                </a:solidFill>
                <a:latin typeface="Comic Sans MS" pitchFamily="66" charset="0"/>
              </a:rPr>
              <a:t>Things to look for today</a:t>
            </a:r>
          </a:p>
        </p:txBody>
      </p:sp>
      <p:sp>
        <p:nvSpPr>
          <p:cNvPr id="4099" name="Rectangle 3"/>
          <p:cNvSpPr>
            <a:spLocks noGrp="1" noChangeArrowheads="1"/>
          </p:cNvSpPr>
          <p:nvPr>
            <p:ph type="body" idx="1"/>
          </p:nvPr>
        </p:nvSpPr>
        <p:spPr>
          <a:xfrm>
            <a:off x="435590" y="1752599"/>
            <a:ext cx="8251209" cy="4343401"/>
          </a:xfrm>
        </p:spPr>
        <p:txBody>
          <a:bodyPr>
            <a:normAutofit fontScale="92500" lnSpcReduction="20000"/>
          </a:bodyPr>
          <a:lstStyle/>
          <a:p>
            <a:r>
              <a:rPr lang="en-US" b="1" dirty="0">
                <a:solidFill>
                  <a:srgbClr val="0000CC"/>
                </a:solidFill>
              </a:rPr>
              <a:t>Note Zechariah’s prophecies </a:t>
            </a:r>
            <a:r>
              <a:rPr lang="en-US" dirty="0"/>
              <a:t>&amp; see if you could have sequenced them correctly ahead of time – what does this tell you about Bible prophecy?</a:t>
            </a:r>
          </a:p>
          <a:p>
            <a:r>
              <a:rPr lang="en-US" b="1" dirty="0" smtClean="0">
                <a:solidFill>
                  <a:srgbClr val="0000CC"/>
                </a:solidFill>
              </a:rPr>
              <a:t>Compare </a:t>
            </a:r>
            <a:r>
              <a:rPr lang="en-US" b="1" dirty="0">
                <a:solidFill>
                  <a:srgbClr val="0000CC"/>
                </a:solidFill>
              </a:rPr>
              <a:t>&amp; contrast Peter &amp; Judas </a:t>
            </a:r>
            <a:r>
              <a:rPr lang="en-US" dirty="0"/>
              <a:t>– denial vs betrayal – are they the same?</a:t>
            </a:r>
          </a:p>
          <a:p>
            <a:r>
              <a:rPr lang="en-US" b="1" dirty="0">
                <a:solidFill>
                  <a:srgbClr val="0000CC"/>
                </a:solidFill>
              </a:rPr>
              <a:t>What helped Jesus </a:t>
            </a:r>
            <a:r>
              <a:rPr lang="en-US" dirty="0"/>
              <a:t>get thru </a:t>
            </a:r>
            <a:r>
              <a:rPr lang="en-US" dirty="0" smtClean="0"/>
              <a:t>Gethsemane?</a:t>
            </a:r>
            <a:endParaRPr lang="en-US" dirty="0"/>
          </a:p>
          <a:p>
            <a:r>
              <a:rPr lang="en-US" b="1" dirty="0" smtClean="0">
                <a:solidFill>
                  <a:srgbClr val="0000CC"/>
                </a:solidFill>
              </a:rPr>
              <a:t>What indications are there that Jesus had his own will </a:t>
            </a:r>
            <a:r>
              <a:rPr lang="en-US" dirty="0" smtClean="0"/>
              <a:t>that was at times different from his Father’s?</a:t>
            </a:r>
            <a:endParaRPr lang="en-US" dirty="0"/>
          </a:p>
          <a:p>
            <a:pPr>
              <a:lnSpc>
                <a:spcPct val="90000"/>
              </a:lnSpc>
            </a:pPr>
            <a:r>
              <a:rPr lang="en-US" b="1" dirty="0" smtClean="0">
                <a:solidFill>
                  <a:srgbClr val="0000CC"/>
                </a:solidFill>
              </a:rPr>
              <a:t>Watch </a:t>
            </a:r>
            <a:r>
              <a:rPr lang="en-US" b="1" dirty="0">
                <a:solidFill>
                  <a:srgbClr val="0000CC"/>
                </a:solidFill>
              </a:rPr>
              <a:t>the battle:  </a:t>
            </a:r>
            <a:r>
              <a:rPr lang="en-US" dirty="0"/>
              <a:t>Jesus’ will versus God’s </a:t>
            </a:r>
            <a:r>
              <a:rPr lang="en-US" dirty="0" smtClean="0"/>
              <a:t>will</a:t>
            </a:r>
            <a:endParaRPr lang="en-US" dirty="0"/>
          </a:p>
          <a:p>
            <a:pPr eaLnBrk="1" hangingPunct="1">
              <a:lnSpc>
                <a:spcPct val="90000"/>
              </a:lnSpc>
            </a:pPr>
            <a:endParaRPr lang="en-US" dirty="0" smtClean="0"/>
          </a:p>
        </p:txBody>
      </p:sp>
      <p:pic>
        <p:nvPicPr>
          <p:cNvPr id="1026" name="Picture 2" descr="http://activerain.trulia.com/image_store/uploads/7/8/8/3/2/ar132815804023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0362"/>
            <a:ext cx="3965575" cy="1511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311889" y="5804666"/>
            <a:ext cx="649861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Let this mind be in you which was also in Christ Jesus</a:t>
            </a:r>
            <a:endParaRPr lang="en-US" sz="3200" b="1" dirty="0">
              <a:solidFill>
                <a:srgbClr val="00B050"/>
              </a:solidFill>
              <a:latin typeface="Comic Sans MS" pitchFamily="66" charset="0"/>
            </a:endParaRPr>
          </a:p>
        </p:txBody>
      </p:sp>
    </p:spTree>
    <p:extLst>
      <p:ext uri="{BB962C8B-B14F-4D97-AF65-F5344CB8AC3E}">
        <p14:creationId xmlns:p14="http://schemas.microsoft.com/office/powerpoint/2010/main" val="187268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img.ehowcdn.com/article-new-thumbnail/ehow/images/a08/3t/jp/discussion-topics-adult-bible-study-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
            <a:ext cx="912495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533741" y="-381000"/>
            <a:ext cx="7010309" cy="1630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7030A0"/>
                </a:solidFill>
                <a:latin typeface="Comic Sans MS" panose="030F0702030302020204" pitchFamily="66" charset="0"/>
              </a:rPr>
              <a:t>Discussion Time!</a:t>
            </a:r>
            <a:endParaRPr lang="en-US" sz="5400" b="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357493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495300" y="609600"/>
            <a:ext cx="8153400" cy="5257800"/>
          </a:xfrm>
        </p:spPr>
        <p:txBody>
          <a:bodyPr>
            <a:noAutofit/>
          </a:bodyPr>
          <a:lstStyle/>
          <a:p>
            <a:r>
              <a:rPr lang="en-US" sz="11500" b="1" dirty="0" smtClean="0">
                <a:solidFill>
                  <a:srgbClr val="FFFF00"/>
                </a:solidFill>
                <a:latin typeface="EraserDust" pitchFamily="34" charset="0"/>
              </a:rPr>
              <a:t>Lessons from Today to take home </a:t>
            </a:r>
          </a:p>
        </p:txBody>
      </p:sp>
    </p:spTree>
    <p:extLst>
      <p:ext uri="{BB962C8B-B14F-4D97-AF65-F5344CB8AC3E}">
        <p14:creationId xmlns:p14="http://schemas.microsoft.com/office/powerpoint/2010/main" val="19261565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Romans 5:12-19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3886200"/>
          </a:xfrm>
        </p:spPr>
        <p:txBody>
          <a:bodyPr>
            <a:normAutofit fontScale="92500" lnSpcReduction="20000"/>
          </a:bodyPr>
          <a:lstStyle/>
          <a:p>
            <a:pPr marL="0" indent="231775">
              <a:buNone/>
            </a:pPr>
            <a:r>
              <a:rPr lang="en-US" dirty="0" smtClean="0"/>
              <a:t>12 </a:t>
            </a:r>
            <a:r>
              <a:rPr lang="en-US" dirty="0"/>
              <a:t>Therefore, just as through one man sin entered the world, and death through sin, and thus death spread to all men, because all sinned —  13 (For until the law sin was in the world, but sin is not imputed when there is no law. 14 Nevertheless death reigned from Adam to Moses, </a:t>
            </a:r>
            <a:r>
              <a:rPr lang="en-US" b="1" dirty="0">
                <a:solidFill>
                  <a:srgbClr val="0000CC"/>
                </a:solidFill>
              </a:rPr>
              <a:t>even over those who had not sinned according to the likeness of the transgression of Adam</a:t>
            </a:r>
            <a:r>
              <a:rPr lang="en-US" dirty="0"/>
              <a:t>, who is a type of Him who was to come. </a:t>
            </a:r>
            <a:endParaRPr lang="en-US" dirty="0" smtClean="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Look at the grace of God</a:t>
            </a:r>
          </a:p>
        </p:txBody>
      </p:sp>
      <p:sp>
        <p:nvSpPr>
          <p:cNvPr id="7" name="Text Box 5"/>
          <p:cNvSpPr txBox="1">
            <a:spLocks noChangeArrowheads="1"/>
          </p:cNvSpPr>
          <p:nvPr/>
        </p:nvSpPr>
        <p:spPr bwMode="auto">
          <a:xfrm>
            <a:off x="1054290" y="568199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treated Adam as a “typical man” and condemned all to death in him</a:t>
            </a:r>
          </a:p>
        </p:txBody>
      </p:sp>
    </p:spTree>
    <p:extLst>
      <p:ext uri="{BB962C8B-B14F-4D97-AF65-F5344CB8AC3E}">
        <p14:creationId xmlns:p14="http://schemas.microsoft.com/office/powerpoint/2010/main" val="372327540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1449</TotalTime>
  <Words>1571</Words>
  <Application>Microsoft Office PowerPoint</Application>
  <PresentationFormat>On-screen Show (4:3)</PresentationFormat>
  <Paragraphs>108</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Comic Sans MS</vt:lpstr>
      <vt:lpstr>EraserDust</vt:lpstr>
      <vt:lpstr>Office Theme</vt:lpstr>
      <vt:lpstr>Christ’s Last Day</vt:lpstr>
      <vt:lpstr>Where are we today? Gethsemane &amp; Judas’ Betrayal</vt:lpstr>
      <vt:lpstr>PowerPoint Presentation</vt:lpstr>
      <vt:lpstr>Things to look for today</vt:lpstr>
      <vt:lpstr>Things to look for today</vt:lpstr>
      <vt:lpstr>Things to look for today</vt:lpstr>
      <vt:lpstr>PowerPoint Presentation</vt:lpstr>
      <vt:lpstr>Lessons from Today to take home </vt:lpstr>
      <vt:lpstr>Romans 5:12-19</vt:lpstr>
      <vt:lpstr>Romans 5:12-19</vt:lpstr>
      <vt:lpstr>Romans 5:18-19</vt:lpstr>
      <vt:lpstr>The Power of Prayer</vt:lpstr>
      <vt:lpstr>PowerPoint Presentation</vt:lpstr>
      <vt:lpstr>What if others fail us? (family, friends, ecclesia)</vt:lpstr>
      <vt:lpstr>Don’t Give up!</vt:lpstr>
      <vt:lpstr>Thank God for Angels!</vt:lpstr>
      <vt:lpstr>PowerPoint Presentation</vt:lpstr>
      <vt:lpstr>Hebrews 10:1-10</vt:lpstr>
      <vt:lpstr>Hebrews 10:1-10</vt:lpstr>
      <vt:lpstr>PowerPoint Presentation</vt:lpstr>
      <vt:lpstr>Judas vs Peter</vt:lpstr>
      <vt:lpstr>Lessons from Today </vt:lpstr>
      <vt:lpstr>Let’s go home and put it into practice!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Dad</cp:lastModifiedBy>
  <cp:revision>125</cp:revision>
  <dcterms:created xsi:type="dcterms:W3CDTF">2010-08-16T17:29:37Z</dcterms:created>
  <dcterms:modified xsi:type="dcterms:W3CDTF">2014-07-18T19:40:54Z</dcterms:modified>
</cp:coreProperties>
</file>