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94" r:id="rId2"/>
    <p:sldId id="338" r:id="rId3"/>
    <p:sldId id="401" r:id="rId4"/>
    <p:sldId id="409" r:id="rId5"/>
    <p:sldId id="412" r:id="rId6"/>
    <p:sldId id="340" r:id="rId7"/>
    <p:sldId id="396" r:id="rId8"/>
    <p:sldId id="399" r:id="rId9"/>
    <p:sldId id="404" r:id="rId10"/>
    <p:sldId id="406" r:id="rId11"/>
    <p:sldId id="339" r:id="rId12"/>
    <p:sldId id="385" r:id="rId13"/>
    <p:sldId id="386" r:id="rId14"/>
    <p:sldId id="355" r:id="rId15"/>
    <p:sldId id="353" r:id="rId16"/>
    <p:sldId id="357" r:id="rId17"/>
    <p:sldId id="411" r:id="rId18"/>
    <p:sldId id="40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a:t>
            </a:fld>
            <a:endParaRPr lang="en-US"/>
          </a:p>
        </p:txBody>
      </p:sp>
    </p:spTree>
    <p:extLst>
      <p:ext uri="{BB962C8B-B14F-4D97-AF65-F5344CB8AC3E}">
        <p14:creationId xmlns:p14="http://schemas.microsoft.com/office/powerpoint/2010/main" val="171211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36378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207407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37311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31204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36740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70905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43262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425263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5460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98244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20801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96734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5" y="381000"/>
            <a:ext cx="4479877" cy="2514600"/>
          </a:xfrm>
        </p:spPr>
        <p:txBody>
          <a:bodyPr>
            <a:noAutofit/>
          </a:bodyPr>
          <a:lstStyle/>
          <a:p>
            <a:pPr>
              <a:defRPr/>
            </a:pPr>
            <a:r>
              <a:rPr lang="en-US" sz="7200" b="1" dirty="0" smtClean="0">
                <a:solidFill>
                  <a:srgbClr val="FF0000"/>
                </a:solidFill>
              </a:rPr>
              <a:t>Christ’s Last Day</a:t>
            </a:r>
            <a:endParaRPr lang="en-US" sz="7200" b="1" dirty="0">
              <a:solidFill>
                <a:srgbClr val="FF0000"/>
              </a:solidFill>
            </a:endParaRPr>
          </a:p>
        </p:txBody>
      </p:sp>
      <p:sp>
        <p:nvSpPr>
          <p:cNvPr id="7" name="Title 1"/>
          <p:cNvSpPr txBox="1">
            <a:spLocks/>
          </p:cNvSpPr>
          <p:nvPr/>
        </p:nvSpPr>
        <p:spPr bwMode="auto">
          <a:xfrm>
            <a:off x="4876799" y="3886200"/>
            <a:ext cx="4108923"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0" b="1" kern="0" dirty="0" smtClean="0">
                <a:solidFill>
                  <a:srgbClr val="00B050"/>
                </a:solidFill>
                <a:latin typeface="Comic Sans MS" panose="030F0702030302020204" pitchFamily="66" charset="0"/>
                <a:ea typeface="+mj-ea"/>
                <a:cs typeface="+mj-cs"/>
              </a:rPr>
              <a:t>The 6 Trials</a:t>
            </a:r>
            <a:endParaRPr kumimoji="0" lang="en-US" sz="8000" b="1" i="0" u="none" strike="noStrike" kern="0" cap="none" spc="0" normalizeH="0" baseline="0" noProof="0" dirty="0">
              <a:ln>
                <a:noFill/>
              </a:ln>
              <a:solidFill>
                <a:srgbClr val="00B050"/>
              </a:solidFill>
              <a:uLnTx/>
              <a:uFillTx/>
              <a:latin typeface="Comic Sans MS" panose="030F0702030302020204" pitchFamily="66" charset="0"/>
              <a:ea typeface="+mj-ea"/>
              <a:cs typeface="+mj-cs"/>
            </a:endParaRPr>
          </a:p>
        </p:txBody>
      </p:sp>
      <p:pic>
        <p:nvPicPr>
          <p:cNvPr id="1026" name="Picture 2" descr="http://4.bp.blogspot.com/-RaWsTQDL_Uc/TlY7yj3bDTI/AAAAAAAAADY/p2Gu91j5Wq8/s1600/jesus-on-the-cross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5999"/>
            <a:ext cx="3965575" cy="3469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uthbook.com/images/site_images/Harold_Copping_The_Last_Supper_525.jpg"/>
          <p:cNvPicPr>
            <a:picLocks noChangeAspect="1" noChangeArrowheads="1"/>
          </p:cNvPicPr>
          <p:nvPr/>
        </p:nvPicPr>
        <p:blipFill rotWithShape="1">
          <a:blip r:embed="rId4">
            <a:extLst>
              <a:ext uri="{28A0092B-C50C-407E-A947-70E740481C1C}">
                <a14:useLocalDpi xmlns:a14="http://schemas.microsoft.com/office/drawing/2010/main" val="0"/>
              </a:ext>
            </a:extLst>
          </a:blip>
          <a:srcRect l="4171" r="3557" b="6091"/>
          <a:stretch/>
        </p:blipFill>
        <p:spPr bwMode="auto">
          <a:xfrm>
            <a:off x="197668" y="3429000"/>
            <a:ext cx="4550120" cy="309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6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495300" y="609600"/>
            <a:ext cx="8153400" cy="5257800"/>
          </a:xfrm>
        </p:spPr>
        <p:txBody>
          <a:bodyPr>
            <a:noAutofit/>
          </a:bodyPr>
          <a:lstStyle/>
          <a:p>
            <a:r>
              <a:rPr lang="en-US" sz="11500" b="1" dirty="0" smtClean="0">
                <a:solidFill>
                  <a:srgbClr val="FFFF00"/>
                </a:solidFill>
                <a:latin typeface="EraserDust" pitchFamily="34" charset="0"/>
              </a:rPr>
              <a:t>Lessons from Today to take home </a:t>
            </a:r>
          </a:p>
        </p:txBody>
      </p:sp>
    </p:spTree>
    <p:extLst>
      <p:ext uri="{BB962C8B-B14F-4D97-AF65-F5344CB8AC3E}">
        <p14:creationId xmlns:p14="http://schemas.microsoft.com/office/powerpoint/2010/main" val="32176684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52186"/>
            <a:ext cx="4876800" cy="1638300"/>
          </a:xfrm>
        </p:spPr>
        <p:txBody>
          <a:bodyPr>
            <a:noAutofit/>
          </a:bodyPr>
          <a:lstStyle/>
          <a:p>
            <a:pPr eaLnBrk="1" hangingPunct="1"/>
            <a:r>
              <a:rPr lang="en-US" sz="4000" b="1" dirty="0" smtClean="0">
                <a:solidFill>
                  <a:srgbClr val="FF0000"/>
                </a:solidFill>
                <a:latin typeface="Comic Sans MS" pitchFamily="66" charset="0"/>
              </a:rPr>
              <a:t>How do we recover from Denials like Peter?</a:t>
            </a:r>
          </a:p>
        </p:txBody>
      </p:sp>
      <p:sp>
        <p:nvSpPr>
          <p:cNvPr id="4099" name="Rectangle 3"/>
          <p:cNvSpPr>
            <a:spLocks noGrp="1" noChangeArrowheads="1"/>
          </p:cNvSpPr>
          <p:nvPr>
            <p:ph type="body" idx="1"/>
          </p:nvPr>
        </p:nvSpPr>
        <p:spPr>
          <a:xfrm>
            <a:off x="457200" y="2057400"/>
            <a:ext cx="8305800" cy="3429000"/>
          </a:xfrm>
        </p:spPr>
        <p:txBody>
          <a:bodyPr>
            <a:normAutofit fontScale="92500" lnSpcReduction="20000"/>
          </a:bodyPr>
          <a:lstStyle/>
          <a:p>
            <a:pPr eaLnBrk="1" hangingPunct="1">
              <a:lnSpc>
                <a:spcPct val="90000"/>
              </a:lnSpc>
            </a:pPr>
            <a:r>
              <a:rPr lang="en-US" b="1" dirty="0" smtClean="0">
                <a:solidFill>
                  <a:srgbClr val="0000CC"/>
                </a:solidFill>
              </a:rPr>
              <a:t>Pray for forgiveness </a:t>
            </a:r>
            <a:r>
              <a:rPr lang="en-US" dirty="0" smtClean="0"/>
              <a:t>&amp; help                                    to make better decisions</a:t>
            </a:r>
          </a:p>
          <a:p>
            <a:pPr eaLnBrk="1" hangingPunct="1">
              <a:lnSpc>
                <a:spcPct val="90000"/>
              </a:lnSpc>
            </a:pPr>
            <a:r>
              <a:rPr lang="en-US" b="1" dirty="0" smtClean="0">
                <a:solidFill>
                  <a:srgbClr val="0000CC"/>
                </a:solidFill>
              </a:rPr>
              <a:t>Understand our weaknesses </a:t>
            </a:r>
            <a:r>
              <a:rPr lang="en-US" dirty="0" smtClean="0"/>
              <a:t>and ask God to strengthen our faith</a:t>
            </a:r>
          </a:p>
          <a:p>
            <a:pPr eaLnBrk="1" hangingPunct="1">
              <a:lnSpc>
                <a:spcPct val="90000"/>
              </a:lnSpc>
            </a:pPr>
            <a:r>
              <a:rPr lang="en-US" b="1" dirty="0" smtClean="0">
                <a:solidFill>
                  <a:srgbClr val="0000CC"/>
                </a:solidFill>
              </a:rPr>
              <a:t>Get involved in your family </a:t>
            </a:r>
            <a:r>
              <a:rPr lang="en-US" dirty="0" smtClean="0"/>
              <a:t>&amp; God’s ecclesia– help save others</a:t>
            </a:r>
          </a:p>
          <a:p>
            <a:pPr eaLnBrk="1" hangingPunct="1">
              <a:lnSpc>
                <a:spcPct val="90000"/>
              </a:lnSpc>
            </a:pPr>
            <a:r>
              <a:rPr lang="en-US" b="1" dirty="0" smtClean="0">
                <a:solidFill>
                  <a:srgbClr val="0000CC"/>
                </a:solidFill>
              </a:rPr>
              <a:t>If others fail </a:t>
            </a:r>
            <a:r>
              <a:rPr lang="en-US" dirty="0" smtClean="0"/>
              <a:t>– help them recover by encouraging them that the can still live in God’s family if they learn from the mistake and commit to God’s ways</a:t>
            </a:r>
          </a:p>
        </p:txBody>
      </p:sp>
      <p:sp>
        <p:nvSpPr>
          <p:cNvPr id="4100" name="Text Box 5"/>
          <p:cNvSpPr txBox="1">
            <a:spLocks noChangeArrowheads="1"/>
          </p:cNvSpPr>
          <p:nvPr/>
        </p:nvSpPr>
        <p:spPr bwMode="auto">
          <a:xfrm>
            <a:off x="504825" y="53340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uses our mistakes to strengthen our faith, if we are willing to allow Him – these are the fiery trials that purify our faith</a:t>
            </a:r>
            <a:endParaRPr lang="en-US" sz="2800" b="1" dirty="0">
              <a:solidFill>
                <a:srgbClr val="00B050"/>
              </a:solidFill>
              <a:latin typeface="Comic Sans MS" pitchFamily="66" charset="0"/>
            </a:endParaRPr>
          </a:p>
        </p:txBody>
      </p:sp>
      <p:pic>
        <p:nvPicPr>
          <p:cNvPr id="6146" name="Picture 2" descr="https://www.lds.org/bc/content/shared/content/images/gospel-library/manual/10734/peter-denies-christ-bloch-carl_1167438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4300"/>
            <a:ext cx="3409950" cy="245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1"/>
            <a:ext cx="9158514" cy="4267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Luke 9:26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1524000"/>
            <a:ext cx="6781800" cy="2743200"/>
          </a:xfrm>
        </p:spPr>
        <p:txBody>
          <a:bodyPr>
            <a:normAutofit lnSpcReduction="10000"/>
          </a:bodyPr>
          <a:lstStyle/>
          <a:p>
            <a:pPr marL="0" indent="231775">
              <a:buNone/>
            </a:pPr>
            <a:r>
              <a:rPr lang="en-US" sz="3600" dirty="0" smtClean="0"/>
              <a:t>26 </a:t>
            </a:r>
            <a:r>
              <a:rPr lang="en-US" sz="3600" dirty="0"/>
              <a:t>For whoever is ashamed of Me and My words, </a:t>
            </a:r>
            <a:r>
              <a:rPr lang="en-US" sz="3600" b="1" dirty="0">
                <a:solidFill>
                  <a:srgbClr val="0000CC"/>
                </a:solidFill>
              </a:rPr>
              <a:t>of him the Son of Man will be ashamed </a:t>
            </a:r>
            <a:r>
              <a:rPr lang="en-US" sz="3600" dirty="0"/>
              <a:t>when He comes in His own glory, and in His Father's, and of the holy angels.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expects our commitment</a:t>
            </a:r>
          </a:p>
        </p:txBody>
      </p:sp>
      <p:sp>
        <p:nvSpPr>
          <p:cNvPr id="7" name="Text Box 5"/>
          <p:cNvSpPr txBox="1">
            <a:spLocks noChangeArrowheads="1"/>
          </p:cNvSpPr>
          <p:nvPr/>
        </p:nvSpPr>
        <p:spPr bwMode="auto">
          <a:xfrm>
            <a:off x="405946" y="4619727"/>
            <a:ext cx="8560707" cy="203132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might deny Jesus in a moment of weakness, but our </a:t>
            </a:r>
            <a:r>
              <a:rPr lang="en-US" sz="2800" b="1" dirty="0">
                <a:solidFill>
                  <a:srgbClr val="00B050"/>
                </a:solidFill>
                <a:latin typeface="Comic Sans MS" pitchFamily="66" charset="0"/>
              </a:rPr>
              <a:t>overall lives </a:t>
            </a:r>
            <a:r>
              <a:rPr lang="en-US" sz="2800" b="1" dirty="0" smtClean="0">
                <a:solidFill>
                  <a:srgbClr val="00B050"/>
                </a:solidFill>
                <a:latin typeface="Comic Sans MS" pitchFamily="66" charset="0"/>
              </a:rPr>
              <a:t>must </a:t>
            </a:r>
            <a:r>
              <a:rPr lang="en-US" sz="2800" b="1" dirty="0">
                <a:solidFill>
                  <a:srgbClr val="00B050"/>
                </a:solidFill>
                <a:latin typeface="Comic Sans MS" pitchFamily="66" charset="0"/>
              </a:rPr>
              <a:t>be </a:t>
            </a:r>
            <a:r>
              <a:rPr lang="en-US" sz="2800" b="1" dirty="0" smtClean="0">
                <a:solidFill>
                  <a:srgbClr val="00B050"/>
                </a:solidFill>
                <a:latin typeface="Comic Sans MS" pitchFamily="66" charset="0"/>
              </a:rPr>
              <a:t>witnessing to our commitment to our Lord Jesus Christ</a:t>
            </a:r>
          </a:p>
          <a:p>
            <a:pPr algn="ctr">
              <a:spcBef>
                <a:spcPct val="50000"/>
              </a:spcBef>
            </a:pPr>
            <a:r>
              <a:rPr lang="en-US" sz="2800" b="1" dirty="0" smtClean="0">
                <a:solidFill>
                  <a:srgbClr val="FF0000"/>
                </a:solidFill>
                <a:latin typeface="Comic Sans MS" pitchFamily="66" charset="0"/>
              </a:rPr>
              <a:t>Judas changed his mind, but not his heart!</a:t>
            </a:r>
          </a:p>
        </p:txBody>
      </p:sp>
    </p:spTree>
    <p:extLst>
      <p:ext uri="{BB962C8B-B14F-4D97-AF65-F5344CB8AC3E}">
        <p14:creationId xmlns:p14="http://schemas.microsoft.com/office/powerpoint/2010/main" val="25275006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Timothy 6:11-15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11 </a:t>
            </a:r>
            <a:r>
              <a:rPr lang="en-US" dirty="0"/>
              <a:t>But you, O man of God, flee these things and pursue righteousness, godliness, faith, love, patience, gentleness. 12 Fight the good fight of faith, lay hold on eternal life, to which you were also called and have </a:t>
            </a:r>
            <a:r>
              <a:rPr lang="en-US" b="1" dirty="0">
                <a:solidFill>
                  <a:srgbClr val="0000CC"/>
                </a:solidFill>
              </a:rPr>
              <a:t>confessed the good confession </a:t>
            </a:r>
            <a:r>
              <a:rPr lang="en-US" dirty="0"/>
              <a:t>in the presence of many witnesses. 13 I urge you in the sight of God who gives life to all things, and before </a:t>
            </a:r>
            <a:r>
              <a:rPr lang="en-US" b="1" dirty="0">
                <a:solidFill>
                  <a:srgbClr val="0000CC"/>
                </a:solidFill>
              </a:rPr>
              <a:t>Christ Jesus who witnessed the good confession before Pontius Pilate</a:t>
            </a:r>
            <a:r>
              <a:rPr lang="en-US" dirty="0"/>
              <a:t>, 14 that you keep this commandment without spot, blameless until our Lord Jesus Christ's appearing,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Live the good confession!</a:t>
            </a:r>
          </a:p>
        </p:txBody>
      </p:sp>
      <p:sp>
        <p:nvSpPr>
          <p:cNvPr id="7" name="Text Box 5"/>
          <p:cNvSpPr txBox="1">
            <a:spLocks noChangeArrowheads="1"/>
          </p:cNvSpPr>
          <p:nvPr/>
        </p:nvSpPr>
        <p:spPr bwMode="auto">
          <a:xfrm>
            <a:off x="785750" y="6215390"/>
            <a:ext cx="74962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Don’t be afraid – have confidence in God</a:t>
            </a:r>
          </a:p>
        </p:txBody>
      </p:sp>
    </p:spTree>
    <p:extLst>
      <p:ext uri="{BB962C8B-B14F-4D97-AF65-F5344CB8AC3E}">
        <p14:creationId xmlns:p14="http://schemas.microsoft.com/office/powerpoint/2010/main" val="38117923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Peter 2:20-25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83343" y="1600200"/>
            <a:ext cx="7086600" cy="4038600"/>
          </a:xfrm>
        </p:spPr>
        <p:txBody>
          <a:bodyPr>
            <a:normAutofit fontScale="70000" lnSpcReduction="20000"/>
          </a:bodyPr>
          <a:lstStyle/>
          <a:p>
            <a:pPr marL="0" indent="231775">
              <a:buNone/>
            </a:pPr>
            <a:r>
              <a:rPr lang="en-US" dirty="0" smtClean="0"/>
              <a:t>For </a:t>
            </a:r>
            <a:r>
              <a:rPr lang="en-US" dirty="0"/>
              <a:t>what credit is it if, when you are beaten for your faults, you take it patiently? But when you do good and suffer, if you take it patiently, this is commendable before God. 21 For to this you were called, </a:t>
            </a:r>
            <a:r>
              <a:rPr lang="en-US" b="1" dirty="0">
                <a:solidFill>
                  <a:srgbClr val="0000CC"/>
                </a:solidFill>
              </a:rPr>
              <a:t>because Christ also suffered for us, leaving us an example, that you should follow His steps: </a:t>
            </a:r>
          </a:p>
          <a:p>
            <a:pPr marL="0" indent="231775">
              <a:buNone/>
            </a:pPr>
            <a:r>
              <a:rPr lang="en-US" dirty="0" smtClean="0"/>
              <a:t>22 </a:t>
            </a:r>
            <a:r>
              <a:rPr lang="en-US" dirty="0"/>
              <a:t>"Who committed no sin</a:t>
            </a:r>
            <a:r>
              <a:rPr lang="en-US" dirty="0" smtClean="0"/>
              <a:t>,  nor </a:t>
            </a:r>
            <a:r>
              <a:rPr lang="en-US" dirty="0"/>
              <a:t>was deceit found in His mouth"; </a:t>
            </a:r>
          </a:p>
          <a:p>
            <a:pPr marL="0" indent="231775">
              <a:buNone/>
            </a:pPr>
            <a:r>
              <a:rPr lang="en-US" dirty="0" smtClean="0"/>
              <a:t>23 </a:t>
            </a:r>
            <a:r>
              <a:rPr lang="en-US" dirty="0"/>
              <a:t>who, when He was reviled, did not revile in return; when He suffered, He did not threaten, but committed Himself to Him who judges righteously; 24 who Himself bore our sins in His own body on the tree, that we, having died to sins, might live for righteousness — by whose stripes you were healed.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Expect to suffer for Christ</a:t>
            </a:r>
          </a:p>
        </p:txBody>
      </p:sp>
      <p:sp>
        <p:nvSpPr>
          <p:cNvPr id="7" name="Text Box 5"/>
          <p:cNvSpPr txBox="1">
            <a:spLocks noChangeArrowheads="1"/>
          </p:cNvSpPr>
          <p:nvPr/>
        </p:nvSpPr>
        <p:spPr bwMode="auto">
          <a:xfrm>
            <a:off x="457200" y="5703868"/>
            <a:ext cx="8534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left us an example to follow in his steps.  Every fight against Sin involves suffering!</a:t>
            </a:r>
          </a:p>
        </p:txBody>
      </p:sp>
    </p:spTree>
    <p:extLst>
      <p:ext uri="{BB962C8B-B14F-4D97-AF65-F5344CB8AC3E}">
        <p14:creationId xmlns:p14="http://schemas.microsoft.com/office/powerpoint/2010/main" val="33030842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52400"/>
            <a:ext cx="4419600" cy="1981200"/>
          </a:xfrm>
        </p:spPr>
        <p:txBody>
          <a:bodyPr>
            <a:normAutofit fontScale="90000"/>
          </a:bodyPr>
          <a:lstStyle/>
          <a:p>
            <a:pPr eaLnBrk="1" hangingPunct="1"/>
            <a:r>
              <a:rPr lang="en-US" sz="4000" b="1" dirty="0" smtClean="0">
                <a:solidFill>
                  <a:srgbClr val="FF0000"/>
                </a:solidFill>
                <a:latin typeface="Comic Sans MS" pitchFamily="66" charset="0"/>
              </a:rPr>
              <a:t>Look at the things Jesus endured in his defeat of Sin</a:t>
            </a:r>
          </a:p>
        </p:txBody>
      </p:sp>
      <p:sp>
        <p:nvSpPr>
          <p:cNvPr id="4099" name="Rectangle 3"/>
          <p:cNvSpPr>
            <a:spLocks noGrp="1" noChangeArrowheads="1"/>
          </p:cNvSpPr>
          <p:nvPr>
            <p:ph type="body" idx="1"/>
          </p:nvPr>
        </p:nvSpPr>
        <p:spPr>
          <a:xfrm>
            <a:off x="533400" y="2447846"/>
            <a:ext cx="7924800" cy="3419554"/>
          </a:xfrm>
        </p:spPr>
        <p:txBody>
          <a:bodyPr>
            <a:normAutofit fontScale="92500" lnSpcReduction="10000"/>
          </a:bodyPr>
          <a:lstStyle/>
          <a:p>
            <a:pPr>
              <a:lnSpc>
                <a:spcPct val="90000"/>
              </a:lnSpc>
            </a:pPr>
            <a:r>
              <a:rPr lang="en-US" dirty="0" smtClean="0"/>
              <a:t>Protected </a:t>
            </a:r>
            <a:r>
              <a:rPr lang="en-US" dirty="0"/>
              <a:t>of his </a:t>
            </a:r>
            <a:r>
              <a:rPr lang="en-US" dirty="0" smtClean="0"/>
              <a:t>disciples</a:t>
            </a:r>
          </a:p>
          <a:p>
            <a:pPr>
              <a:lnSpc>
                <a:spcPct val="90000"/>
              </a:lnSpc>
            </a:pPr>
            <a:r>
              <a:rPr lang="en-US" dirty="0" smtClean="0"/>
              <a:t>Betrayal of his friend</a:t>
            </a:r>
          </a:p>
          <a:p>
            <a:pPr>
              <a:lnSpc>
                <a:spcPct val="90000"/>
              </a:lnSpc>
            </a:pPr>
            <a:r>
              <a:rPr lang="en-US" dirty="0" smtClean="0"/>
              <a:t>Denial of his best friend</a:t>
            </a:r>
            <a:endParaRPr lang="en-US" dirty="0"/>
          </a:p>
          <a:p>
            <a:pPr eaLnBrk="1" hangingPunct="1">
              <a:lnSpc>
                <a:spcPct val="90000"/>
              </a:lnSpc>
            </a:pPr>
            <a:r>
              <a:rPr lang="en-US" dirty="0" smtClean="0"/>
              <a:t>False witnesses &amp; lies</a:t>
            </a:r>
          </a:p>
          <a:p>
            <a:pPr eaLnBrk="1" hangingPunct="1">
              <a:lnSpc>
                <a:spcPct val="90000"/>
              </a:lnSpc>
            </a:pPr>
            <a:r>
              <a:rPr lang="en-US" dirty="0" smtClean="0"/>
              <a:t>Physical abuse &amp; torture</a:t>
            </a:r>
          </a:p>
          <a:p>
            <a:pPr eaLnBrk="1" hangingPunct="1">
              <a:lnSpc>
                <a:spcPct val="90000"/>
              </a:lnSpc>
            </a:pPr>
            <a:r>
              <a:rPr lang="en-US" dirty="0" smtClean="0"/>
              <a:t>Mental battle of his will verses God’s will</a:t>
            </a:r>
          </a:p>
          <a:p>
            <a:pPr eaLnBrk="1" hangingPunct="1">
              <a:lnSpc>
                <a:spcPct val="90000"/>
              </a:lnSpc>
            </a:pPr>
            <a:r>
              <a:rPr lang="en-US" dirty="0" smtClean="0"/>
              <a:t>His followers forsook him and fled</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0" y="601980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How are you doing compared to Jesus?</a:t>
            </a:r>
            <a:endParaRPr lang="en-US" sz="3600" b="1" dirty="0">
              <a:solidFill>
                <a:srgbClr val="00B050"/>
              </a:solidFill>
              <a:latin typeface="Comic Sans MS" pitchFamily="66" charset="0"/>
            </a:endParaRPr>
          </a:p>
        </p:txBody>
      </p:sp>
      <p:pic>
        <p:nvPicPr>
          <p:cNvPr id="8194" name="Picture 2" descr="http://hystar.files.wordpress.com/2011/06/jesus-tri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6200"/>
            <a:ext cx="4086225" cy="22671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4953001" y="2657554"/>
            <a:ext cx="3962400" cy="19812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CC"/>
                </a:solidFill>
                <a:latin typeface="Comic Sans MS" pitchFamily="66" charset="0"/>
              </a:rPr>
              <a:t>In all these things Jesus faithfully destroyed the devil</a:t>
            </a:r>
          </a:p>
        </p:txBody>
      </p:sp>
    </p:spTree>
    <p:extLst>
      <p:ext uri="{BB962C8B-B14F-4D97-AF65-F5344CB8AC3E}">
        <p14:creationId xmlns:p14="http://schemas.microsoft.com/office/powerpoint/2010/main" val="11328303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12:3-7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353580"/>
          </a:xfrm>
        </p:spPr>
        <p:txBody>
          <a:bodyPr>
            <a:normAutofit fontScale="77500" lnSpcReduction="20000"/>
          </a:bodyPr>
          <a:lstStyle/>
          <a:p>
            <a:pPr marL="0" indent="231775">
              <a:buNone/>
            </a:pPr>
            <a:r>
              <a:rPr lang="en-US" dirty="0" smtClean="0"/>
              <a:t>3 </a:t>
            </a:r>
            <a:r>
              <a:rPr lang="en-US" dirty="0"/>
              <a:t>For consider Him who endured such hostility from sinners against Himself, lest you become weary and discouraged in your souls. 4 </a:t>
            </a:r>
            <a:r>
              <a:rPr lang="en-US" b="1" dirty="0">
                <a:solidFill>
                  <a:srgbClr val="0000CC"/>
                </a:solidFill>
              </a:rPr>
              <a:t>You have not yet resisted to bloodshed, striving against sin. </a:t>
            </a:r>
            <a:r>
              <a:rPr lang="en-US" dirty="0"/>
              <a:t>5 And you have forgotten the exhortation which speaks to you as to sons:</a:t>
            </a:r>
          </a:p>
          <a:p>
            <a:pPr marL="0" indent="231775">
              <a:buNone/>
            </a:pPr>
            <a:r>
              <a:rPr lang="en-US" dirty="0" smtClean="0"/>
              <a:t>"</a:t>
            </a:r>
            <a:r>
              <a:rPr lang="en-US" dirty="0"/>
              <a:t>My son, do not despise the chastening of the Lord</a:t>
            </a:r>
            <a:r>
              <a:rPr lang="en-US" dirty="0" smtClean="0"/>
              <a:t>, Nor </a:t>
            </a:r>
            <a:r>
              <a:rPr lang="en-US" dirty="0"/>
              <a:t>be discouraged when you are rebuked by Him; </a:t>
            </a:r>
            <a:r>
              <a:rPr lang="en-US" dirty="0" smtClean="0"/>
              <a:t> 6 </a:t>
            </a:r>
            <a:r>
              <a:rPr lang="en-US" dirty="0"/>
              <a:t>For whom the Lord loves He chastens</a:t>
            </a:r>
            <a:r>
              <a:rPr lang="en-US" dirty="0" smtClean="0"/>
              <a:t>, And </a:t>
            </a:r>
            <a:r>
              <a:rPr lang="en-US" dirty="0"/>
              <a:t>scourges every son whom He receives." </a:t>
            </a:r>
          </a:p>
          <a:p>
            <a:pPr marL="0" indent="231775">
              <a:buNone/>
            </a:pPr>
            <a:r>
              <a:rPr lang="en-US" dirty="0" smtClean="0"/>
              <a:t>7 </a:t>
            </a:r>
            <a:r>
              <a:rPr lang="en-US" dirty="0"/>
              <a:t>If you endure chastening, God deals with you as with sons; for what son is there whom a father does not chasten?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Consider the sufferings of Jesus</a:t>
            </a:r>
          </a:p>
        </p:txBody>
      </p:sp>
      <p:sp>
        <p:nvSpPr>
          <p:cNvPr id="7" name="Text Box 5"/>
          <p:cNvSpPr txBox="1">
            <a:spLocks noChangeArrowheads="1"/>
          </p:cNvSpPr>
          <p:nvPr/>
        </p:nvSpPr>
        <p:spPr bwMode="auto">
          <a:xfrm>
            <a:off x="785750" y="6215390"/>
            <a:ext cx="75724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Never despise the chastening of the Lord</a:t>
            </a:r>
          </a:p>
        </p:txBody>
      </p:sp>
    </p:spTree>
    <p:extLst>
      <p:ext uri="{BB962C8B-B14F-4D97-AF65-F5344CB8AC3E}">
        <p14:creationId xmlns:p14="http://schemas.microsoft.com/office/powerpoint/2010/main" val="38391842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9906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495300" y="990600"/>
            <a:ext cx="8267700" cy="5410200"/>
          </a:xfrm>
        </p:spPr>
        <p:txBody>
          <a:bodyPr>
            <a:normAutofit fontScale="85000" lnSpcReduction="10000"/>
          </a:bodyPr>
          <a:lstStyle/>
          <a:p>
            <a:pPr hangingPunct="0"/>
            <a:r>
              <a:rPr lang="en-US" dirty="0" smtClean="0">
                <a:solidFill>
                  <a:srgbClr val="FFC000"/>
                </a:solidFill>
                <a:latin typeface="EraserDust" pitchFamily="34" charset="0"/>
              </a:rPr>
              <a:t>God is in control no matter what happens in our lives – He’s hoping we will trust Him.</a:t>
            </a:r>
          </a:p>
          <a:p>
            <a:pPr hangingPunct="0"/>
            <a:r>
              <a:rPr lang="en-US" dirty="0" smtClean="0">
                <a:solidFill>
                  <a:srgbClr val="FFC000"/>
                </a:solidFill>
                <a:latin typeface="EraserDust" pitchFamily="34" charset="0"/>
              </a:rPr>
              <a:t>Be careful of overconfidence in ourselves – our confidence must be in our God.</a:t>
            </a:r>
          </a:p>
          <a:p>
            <a:pPr hangingPunct="0"/>
            <a:r>
              <a:rPr lang="en-US" dirty="0" smtClean="0">
                <a:solidFill>
                  <a:srgbClr val="FFC000"/>
                </a:solidFill>
                <a:latin typeface="EraserDust" pitchFamily="34" charset="0"/>
              </a:rPr>
              <a:t>We all make many mistakes – pray for forgiveness and move forward – and allow others to do the same!</a:t>
            </a:r>
          </a:p>
          <a:p>
            <a:pPr hangingPunct="0"/>
            <a:r>
              <a:rPr lang="en-US" dirty="0" smtClean="0">
                <a:solidFill>
                  <a:srgbClr val="FFC000"/>
                </a:solidFill>
                <a:latin typeface="EraserDust" pitchFamily="34" charset="0"/>
              </a:rPr>
              <a:t>Don’t get caught up in mob mentality!  Seek truth!</a:t>
            </a:r>
          </a:p>
          <a:p>
            <a:pPr hangingPunct="0"/>
            <a:r>
              <a:rPr lang="en-US" dirty="0" smtClean="0">
                <a:solidFill>
                  <a:srgbClr val="FFC000"/>
                </a:solidFill>
                <a:latin typeface="EraserDust" pitchFamily="34" charset="0"/>
              </a:rPr>
              <a:t>Beware of envy – God views it as not trusting Him!</a:t>
            </a:r>
          </a:p>
          <a:p>
            <a:pPr hangingPunct="0"/>
            <a:r>
              <a:rPr lang="en-US" dirty="0" smtClean="0">
                <a:solidFill>
                  <a:srgbClr val="FFC000"/>
                </a:solidFill>
                <a:latin typeface="EraserDust" pitchFamily="34" charset="0"/>
              </a:rPr>
              <a:t>Don’t ever think “the ends justifies the means” in dealing with family or ecclesias – trust God! </a:t>
            </a:r>
          </a:p>
          <a:p>
            <a:pPr hangingPunct="0"/>
            <a:r>
              <a:rPr lang="en-US" smtClean="0">
                <a:solidFill>
                  <a:srgbClr val="FFC000"/>
                </a:solidFill>
                <a:latin typeface="EraserDust" pitchFamily="34" charset="0"/>
              </a:rPr>
              <a:t>Follow Christ’s </a:t>
            </a:r>
            <a:r>
              <a:rPr lang="en-US" dirty="0" smtClean="0">
                <a:solidFill>
                  <a:srgbClr val="FFC000"/>
                </a:solidFill>
                <a:latin typeface="EraserDust" pitchFamily="34" charset="0"/>
              </a:rPr>
              <a:t>example:  no reviling in return, no vengeance, trust God to handle our mistreatment by others</a:t>
            </a:r>
          </a:p>
          <a:p>
            <a:pPr hangingPunct="0"/>
            <a:endParaRPr lang="en-US" dirty="0" smtClean="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marL="0" indent="0" hangingPunct="0">
              <a:buNone/>
            </a:pPr>
            <a:endParaRPr lang="en-US" dirty="0" smtClean="0"/>
          </a:p>
        </p:txBody>
      </p:sp>
    </p:spTree>
    <p:extLst>
      <p:ext uri="{BB962C8B-B14F-4D97-AF65-F5344CB8AC3E}">
        <p14:creationId xmlns:p14="http://schemas.microsoft.com/office/powerpoint/2010/main" val="386066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kxb-aWguIfSSL9iI9gW4FnRig4kb-WD2LSY1yQX9R6eEp6_V-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67" y="-156613"/>
            <a:ext cx="5753100" cy="39666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52400" y="-1349"/>
            <a:ext cx="2895600" cy="3276600"/>
          </a:xfrm>
        </p:spPr>
        <p:txBody>
          <a:bodyPr>
            <a:normAutofit/>
          </a:bodyPr>
          <a:lstStyle/>
          <a:p>
            <a:pPr eaLnBrk="1" hangingPunct="1"/>
            <a:r>
              <a:rPr lang="en-US" sz="4000" b="1" dirty="0" smtClean="0">
                <a:solidFill>
                  <a:srgbClr val="FF0000"/>
                </a:solidFill>
                <a:latin typeface="Comic Sans MS" pitchFamily="66" charset="0"/>
              </a:rPr>
              <a:t>Let’s go home and put it into practice!</a:t>
            </a:r>
          </a:p>
        </p:txBody>
      </p:sp>
      <p:sp>
        <p:nvSpPr>
          <p:cNvPr id="4100" name="Text Box 5"/>
          <p:cNvSpPr txBox="1">
            <a:spLocks noChangeArrowheads="1"/>
          </p:cNvSpPr>
          <p:nvPr/>
        </p:nvSpPr>
        <p:spPr bwMode="auto">
          <a:xfrm>
            <a:off x="609600" y="3657600"/>
            <a:ext cx="8077200" cy="2677656"/>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No </a:t>
            </a:r>
            <a:r>
              <a:rPr lang="en-US" sz="2400" b="1" dirty="0">
                <a:solidFill>
                  <a:srgbClr val="00B050"/>
                </a:solidFill>
                <a:latin typeface="Comic Sans MS" pitchFamily="66" charset="0"/>
              </a:rPr>
              <a:t>one born of God makes a practice of sinning, </a:t>
            </a:r>
            <a:r>
              <a:rPr lang="en-US" sz="2400" b="1" dirty="0" smtClean="0">
                <a:solidFill>
                  <a:srgbClr val="00B050"/>
                </a:solidFill>
                <a:latin typeface="Comic Sans MS" pitchFamily="66" charset="0"/>
              </a:rPr>
              <a:t> for </a:t>
            </a:r>
            <a:r>
              <a:rPr lang="en-US" sz="2400" b="1" dirty="0">
                <a:solidFill>
                  <a:srgbClr val="00B050"/>
                </a:solidFill>
                <a:latin typeface="Comic Sans MS" pitchFamily="66" charset="0"/>
              </a:rPr>
              <a:t>God's seed abides in him, and he cannot keep on sinning because he has been born of God. </a:t>
            </a:r>
            <a:r>
              <a:rPr lang="en-US" sz="2400" b="1" dirty="0" smtClean="0">
                <a:solidFill>
                  <a:srgbClr val="00B050"/>
                </a:solidFill>
                <a:latin typeface="Comic Sans MS" pitchFamily="66" charset="0"/>
              </a:rPr>
              <a:t>By </a:t>
            </a:r>
            <a:r>
              <a:rPr lang="en-US" sz="2400" b="1" dirty="0">
                <a:solidFill>
                  <a:srgbClr val="00B050"/>
                </a:solidFill>
                <a:latin typeface="Comic Sans MS" pitchFamily="66" charset="0"/>
              </a:rPr>
              <a:t>this it is evident who are the children of God, and who are the children of the devil: whoever does not practice righteousness is not of God, nor is the one who does not love his brother. 1 John </a:t>
            </a:r>
            <a:r>
              <a:rPr lang="en-US" sz="2400" b="1" dirty="0" smtClean="0">
                <a:solidFill>
                  <a:srgbClr val="00B050"/>
                </a:solidFill>
                <a:latin typeface="Comic Sans MS" pitchFamily="66" charset="0"/>
              </a:rPr>
              <a:t>3:9-10  (</a:t>
            </a:r>
            <a:r>
              <a:rPr lang="en-US" sz="2000" b="1" dirty="0" smtClean="0">
                <a:solidFill>
                  <a:srgbClr val="00B050"/>
                </a:solidFill>
                <a:latin typeface="Comic Sans MS" pitchFamily="66" charset="0"/>
              </a:rPr>
              <a:t>ESV)</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41680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981200"/>
          </a:xfrm>
        </p:spPr>
        <p:txBody>
          <a:bodyPr>
            <a:normAutofit fontScale="90000"/>
          </a:bodyPr>
          <a:lstStyle/>
          <a:p>
            <a:pPr eaLnBrk="1" hangingPunct="1"/>
            <a:r>
              <a:rPr lang="en-US" sz="6000" b="1" dirty="0" smtClean="0">
                <a:solidFill>
                  <a:srgbClr val="FF0000"/>
                </a:solidFill>
                <a:latin typeface="Comic Sans MS" pitchFamily="66" charset="0"/>
              </a:rPr>
              <a:t>Where are we today?</a:t>
            </a:r>
            <a:r>
              <a:rPr lang="en-US" sz="4000" b="1" u="sng" dirty="0" smtClean="0">
                <a:solidFill>
                  <a:srgbClr val="FF0000"/>
                </a:solidFill>
                <a:latin typeface="Comic Sans MS" pitchFamily="66" charset="0"/>
              </a:rPr>
              <a:t/>
            </a:r>
            <a:br>
              <a:rPr lang="en-US" sz="4000" b="1" u="sng" dirty="0" smtClean="0">
                <a:solidFill>
                  <a:srgbClr val="FF0000"/>
                </a:solidFill>
                <a:latin typeface="Comic Sans MS" pitchFamily="66" charset="0"/>
              </a:rPr>
            </a:br>
            <a:r>
              <a:rPr lang="en-US" sz="5300" b="1" dirty="0" smtClean="0">
                <a:solidFill>
                  <a:srgbClr val="0000CC"/>
                </a:solidFill>
                <a:latin typeface="Comic Sans MS" pitchFamily="66" charset="0"/>
              </a:rPr>
              <a:t>The 6 Trials</a:t>
            </a:r>
          </a:p>
        </p:txBody>
      </p:sp>
      <p:sp>
        <p:nvSpPr>
          <p:cNvPr id="4100" name="Text Box 5"/>
          <p:cNvSpPr txBox="1">
            <a:spLocks noChangeArrowheads="1"/>
          </p:cNvSpPr>
          <p:nvPr/>
        </p:nvSpPr>
        <p:spPr bwMode="auto">
          <a:xfrm>
            <a:off x="1119125" y="5195658"/>
            <a:ext cx="69342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From just before midnight till about 8am</a:t>
            </a:r>
            <a:endParaRPr lang="en-US" sz="4000" b="1" dirty="0">
              <a:solidFill>
                <a:srgbClr val="00B050"/>
              </a:solidFill>
              <a:latin typeface="Comic Sans MS" pitchFamily="66" charset="0"/>
            </a:endParaRPr>
          </a:p>
        </p:txBody>
      </p:sp>
      <p:pic>
        <p:nvPicPr>
          <p:cNvPr id="3" name="Picture 2"/>
          <p:cNvPicPr>
            <a:picLocks noChangeAspect="1"/>
          </p:cNvPicPr>
          <p:nvPr/>
        </p:nvPicPr>
        <p:blipFill rotWithShape="1">
          <a:blip r:embed="rId3"/>
          <a:srcRect l="11667" t="30341" r="14167" b="30667"/>
          <a:stretch/>
        </p:blipFill>
        <p:spPr>
          <a:xfrm>
            <a:off x="0" y="1752600"/>
            <a:ext cx="9172450" cy="3013897"/>
          </a:xfrm>
          <a:prstGeom prst="rect">
            <a:avLst/>
          </a:prstGeom>
        </p:spPr>
      </p:pic>
      <p:sp>
        <p:nvSpPr>
          <p:cNvPr id="4" name="Rectangle 3"/>
          <p:cNvSpPr/>
          <p:nvPr/>
        </p:nvSpPr>
        <p:spPr>
          <a:xfrm>
            <a:off x="1295400" y="3733800"/>
            <a:ext cx="152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435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10"/>
            <a:ext cx="8027090" cy="6851990"/>
          </a:xfrm>
          <a:prstGeom prst="rect">
            <a:avLst/>
          </a:prstGeom>
        </p:spPr>
      </p:pic>
    </p:spTree>
    <p:extLst>
      <p:ext uri="{BB962C8B-B14F-4D97-AF65-F5344CB8AC3E}">
        <p14:creationId xmlns:p14="http://schemas.microsoft.com/office/powerpoint/2010/main" val="44204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57200" y="1752600"/>
            <a:ext cx="8482985" cy="4876801"/>
          </a:xfrm>
        </p:spPr>
        <p:txBody>
          <a:bodyPr>
            <a:normAutofit lnSpcReduction="10000"/>
          </a:bodyPr>
          <a:lstStyle/>
          <a:p>
            <a:pPr eaLnBrk="1" hangingPunct="1">
              <a:lnSpc>
                <a:spcPct val="90000"/>
              </a:lnSpc>
            </a:pPr>
            <a:r>
              <a:rPr lang="en-US" b="1" dirty="0" smtClean="0">
                <a:solidFill>
                  <a:srgbClr val="0000CC"/>
                </a:solidFill>
              </a:rPr>
              <a:t>Try to get the sequence of the trials </a:t>
            </a:r>
            <a:r>
              <a:rPr lang="en-US" dirty="0" smtClean="0"/>
              <a:t>straight in your mind – who did Jesus stand before &amp; why?</a:t>
            </a:r>
          </a:p>
          <a:p>
            <a:pPr eaLnBrk="1" hangingPunct="1">
              <a:lnSpc>
                <a:spcPct val="90000"/>
              </a:lnSpc>
            </a:pPr>
            <a:r>
              <a:rPr lang="en-US" b="1" dirty="0" smtClean="0">
                <a:solidFill>
                  <a:srgbClr val="0000CC"/>
                </a:solidFill>
              </a:rPr>
              <a:t>Why did God allow his Son </a:t>
            </a:r>
            <a:r>
              <a:rPr lang="en-US" dirty="0" smtClean="0"/>
              <a:t>who He loved to suffer such terrible physical &amp; mental abuse?</a:t>
            </a:r>
          </a:p>
          <a:p>
            <a:pPr eaLnBrk="1" hangingPunct="1">
              <a:lnSpc>
                <a:spcPct val="90000"/>
              </a:lnSpc>
            </a:pPr>
            <a:r>
              <a:rPr lang="en-US" b="1" dirty="0" smtClean="0">
                <a:solidFill>
                  <a:srgbClr val="0000CC"/>
                </a:solidFill>
              </a:rPr>
              <a:t>Watch how Jesus faithfully handled terrible abuse against him </a:t>
            </a:r>
            <a:r>
              <a:rPr lang="en-US" dirty="0" smtClean="0"/>
              <a:t>– even when he was physically worn out and suffering</a:t>
            </a:r>
          </a:p>
          <a:p>
            <a:pPr eaLnBrk="1" hangingPunct="1">
              <a:lnSpc>
                <a:spcPct val="90000"/>
              </a:lnSpc>
            </a:pPr>
            <a:r>
              <a:rPr lang="en-US" b="1" dirty="0" smtClean="0">
                <a:solidFill>
                  <a:srgbClr val="0000CC"/>
                </a:solidFill>
              </a:rPr>
              <a:t>Don’t panic when bad things happen!  </a:t>
            </a:r>
            <a:r>
              <a:rPr lang="en-US" dirty="0" smtClean="0"/>
              <a:t>God can bring good out of terrible situations </a:t>
            </a:r>
          </a:p>
          <a:p>
            <a:pPr eaLnBrk="1" hangingPunct="1">
              <a:lnSpc>
                <a:spcPct val="90000"/>
              </a:lnSpc>
            </a:pPr>
            <a:r>
              <a:rPr lang="en-US" b="1" dirty="0" smtClean="0">
                <a:solidFill>
                  <a:srgbClr val="0000CC"/>
                </a:solidFill>
              </a:rPr>
              <a:t>Why didn’t Judas simply repent </a:t>
            </a:r>
            <a:r>
              <a:rPr lang="en-US" dirty="0" smtClean="0"/>
              <a:t>and seek forgiveness?</a:t>
            </a:r>
            <a:endParaRPr lang="en-US" dirty="0"/>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876801"/>
          </a:xfrm>
        </p:spPr>
        <p:txBody>
          <a:bodyPr>
            <a:normAutofit fontScale="92500" lnSpcReduction="20000"/>
          </a:bodyPr>
          <a:lstStyle/>
          <a:p>
            <a:pPr>
              <a:lnSpc>
                <a:spcPct val="90000"/>
              </a:lnSpc>
            </a:pPr>
            <a:r>
              <a:rPr lang="en-US" b="1" dirty="0">
                <a:solidFill>
                  <a:srgbClr val="0000CC"/>
                </a:solidFill>
              </a:rPr>
              <a:t>How did Jesus resist the temptation </a:t>
            </a:r>
            <a:r>
              <a:rPr lang="en-US" dirty="0"/>
              <a:t>to seek vengeance when he was abused?</a:t>
            </a:r>
          </a:p>
          <a:p>
            <a:pPr eaLnBrk="1" hangingPunct="1">
              <a:lnSpc>
                <a:spcPct val="90000"/>
              </a:lnSpc>
            </a:pPr>
            <a:r>
              <a:rPr lang="en-US" b="1" dirty="0" smtClean="0">
                <a:solidFill>
                  <a:srgbClr val="0000CC"/>
                </a:solidFill>
              </a:rPr>
              <a:t>How did the events of these trials </a:t>
            </a:r>
            <a:r>
              <a:rPr lang="en-US" dirty="0" smtClean="0"/>
              <a:t>upon Jesus actually serve </a:t>
            </a:r>
            <a:r>
              <a:rPr lang="en-US" i="1" dirty="0" smtClean="0"/>
              <a:t>“to condemn Sin in the flesh”?</a:t>
            </a:r>
          </a:p>
          <a:p>
            <a:pPr eaLnBrk="1" hangingPunct="1">
              <a:lnSpc>
                <a:spcPct val="90000"/>
              </a:lnSpc>
            </a:pPr>
            <a:r>
              <a:rPr lang="en-US" b="1" dirty="0" smtClean="0">
                <a:solidFill>
                  <a:srgbClr val="0000CC"/>
                </a:solidFill>
              </a:rPr>
              <a:t>What was the </a:t>
            </a:r>
            <a:r>
              <a:rPr lang="en-US" b="1" i="1" dirty="0" smtClean="0">
                <a:solidFill>
                  <a:srgbClr val="0000CC"/>
                </a:solidFill>
              </a:rPr>
              <a:t>“good confession” </a:t>
            </a:r>
            <a:r>
              <a:rPr lang="en-US" dirty="0" smtClean="0"/>
              <a:t>that Jesus gave and how can we do the same?</a:t>
            </a:r>
          </a:p>
          <a:p>
            <a:pPr eaLnBrk="1" hangingPunct="1">
              <a:lnSpc>
                <a:spcPct val="90000"/>
              </a:lnSpc>
            </a:pPr>
            <a:r>
              <a:rPr lang="en-US" b="1" dirty="0" smtClean="0">
                <a:solidFill>
                  <a:srgbClr val="0000CC"/>
                </a:solidFill>
              </a:rPr>
              <a:t>Watch how they changed the charges </a:t>
            </a:r>
            <a:r>
              <a:rPr lang="en-US" dirty="0" smtClean="0"/>
              <a:t>against Jesus when he was before Romans vs Jews</a:t>
            </a:r>
          </a:p>
          <a:p>
            <a:pPr eaLnBrk="1" hangingPunct="1">
              <a:lnSpc>
                <a:spcPct val="90000"/>
              </a:lnSpc>
            </a:pPr>
            <a:r>
              <a:rPr lang="en-US" b="1" dirty="0" smtClean="0">
                <a:solidFill>
                  <a:srgbClr val="0000CC"/>
                </a:solidFill>
              </a:rPr>
              <a:t>Did these trials actually serve to help </a:t>
            </a:r>
            <a:r>
              <a:rPr lang="en-US" dirty="0" smtClean="0"/>
              <a:t>some people believe Jesus was the Christ?</a:t>
            </a:r>
          </a:p>
          <a:p>
            <a:pPr eaLnBrk="1" hangingPunct="1">
              <a:lnSpc>
                <a:spcPct val="90000"/>
              </a:lnSpc>
            </a:pPr>
            <a:r>
              <a:rPr lang="en-US" b="1" dirty="0" smtClean="0">
                <a:solidFill>
                  <a:srgbClr val="0000CC"/>
                </a:solidFill>
              </a:rPr>
              <a:t>Through all of the abuse he suffered</a:t>
            </a:r>
            <a:r>
              <a:rPr lang="en-US" dirty="0" smtClean="0"/>
              <a:t>, did Jesus ever question God and say </a:t>
            </a:r>
            <a:r>
              <a:rPr lang="en-US" i="1" dirty="0" smtClean="0"/>
              <a:t>“this isn’t fair”?</a:t>
            </a:r>
            <a:r>
              <a:rPr lang="en-US" dirty="0" smtClean="0"/>
              <a:t>   What can you learn from him?</a:t>
            </a:r>
            <a:endParaRPr lang="en-US" dirty="0"/>
          </a:p>
          <a:p>
            <a:pPr eaLnBrk="1" hangingPunct="1">
              <a:lnSpc>
                <a:spcPct val="90000"/>
              </a:lnSpc>
            </a:pPr>
            <a:endParaRPr lang="en-US" dirty="0" smtClean="0"/>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7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The 6 Trials Jesus Faced</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b="1" dirty="0" smtClean="0">
                <a:solidFill>
                  <a:srgbClr val="0000CC"/>
                </a:solidFill>
              </a:rPr>
              <a:t>3 Before Jewish Leaders</a:t>
            </a:r>
          </a:p>
          <a:p>
            <a:pPr lvl="1">
              <a:lnSpc>
                <a:spcPct val="90000"/>
              </a:lnSpc>
            </a:pPr>
            <a:r>
              <a:rPr lang="en-US" dirty="0" err="1" smtClean="0"/>
              <a:t>Annas</a:t>
            </a:r>
            <a:endParaRPr lang="en-US" dirty="0" smtClean="0"/>
          </a:p>
          <a:p>
            <a:pPr lvl="1">
              <a:lnSpc>
                <a:spcPct val="90000"/>
              </a:lnSpc>
            </a:pPr>
            <a:r>
              <a:rPr lang="en-US" dirty="0" smtClean="0"/>
              <a:t>Caiaphas</a:t>
            </a:r>
          </a:p>
          <a:p>
            <a:pPr lvl="1">
              <a:lnSpc>
                <a:spcPct val="90000"/>
              </a:lnSpc>
            </a:pPr>
            <a:r>
              <a:rPr lang="en-US" dirty="0" smtClean="0"/>
              <a:t>Sanhedrin</a:t>
            </a:r>
            <a:endParaRPr lang="en-US" dirty="0"/>
          </a:p>
          <a:p>
            <a:pPr eaLnBrk="1" hangingPunct="1">
              <a:lnSpc>
                <a:spcPct val="90000"/>
              </a:lnSpc>
            </a:pPr>
            <a:r>
              <a:rPr lang="en-US" b="1" dirty="0" smtClean="0">
                <a:solidFill>
                  <a:srgbClr val="0000CC"/>
                </a:solidFill>
              </a:rPr>
              <a:t>3 Before Gentile leaders</a:t>
            </a:r>
          </a:p>
          <a:p>
            <a:pPr lvl="1">
              <a:lnSpc>
                <a:spcPct val="90000"/>
              </a:lnSpc>
            </a:pPr>
            <a:r>
              <a:rPr lang="en-US" dirty="0" smtClean="0"/>
              <a:t>Pilate</a:t>
            </a:r>
          </a:p>
          <a:p>
            <a:pPr lvl="1">
              <a:lnSpc>
                <a:spcPct val="90000"/>
              </a:lnSpc>
            </a:pPr>
            <a:r>
              <a:rPr lang="en-US" dirty="0" smtClean="0"/>
              <a:t>Herod</a:t>
            </a:r>
          </a:p>
          <a:p>
            <a:pPr lvl="1">
              <a:lnSpc>
                <a:spcPct val="90000"/>
              </a:lnSpc>
            </a:pPr>
            <a:r>
              <a:rPr lang="en-US" dirty="0" smtClean="0"/>
              <a:t>Pilate again</a:t>
            </a:r>
          </a:p>
        </p:txBody>
      </p:sp>
      <p:sp>
        <p:nvSpPr>
          <p:cNvPr id="4100" name="Text Box 5"/>
          <p:cNvSpPr txBox="1">
            <a:spLocks noChangeArrowheads="1"/>
          </p:cNvSpPr>
          <p:nvPr/>
        </p:nvSpPr>
        <p:spPr bwMode="auto">
          <a:xfrm>
            <a:off x="38100" y="5105400"/>
            <a:ext cx="9144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Watch his behavior – He defeated Sin &amp; Declared God right</a:t>
            </a:r>
            <a:endParaRPr lang="en-US" sz="4000" b="1" dirty="0">
              <a:solidFill>
                <a:srgbClr val="00B050"/>
              </a:solidFill>
              <a:latin typeface="Comic Sans MS" pitchFamily="66" charset="0"/>
            </a:endParaRPr>
          </a:p>
        </p:txBody>
      </p:sp>
      <p:pic>
        <p:nvPicPr>
          <p:cNvPr id="1026" name="Picture 2" descr="http://rustywright.com/wp-content/uploads/2014/02/Jesus-on-trial-w-Pharisees-480x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295400"/>
            <a:ext cx="33242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18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68300"/>
            <a:ext cx="4419600" cy="2057400"/>
          </a:xfrm>
        </p:spPr>
        <p:txBody>
          <a:bodyPr>
            <a:normAutofit/>
          </a:bodyPr>
          <a:lstStyle/>
          <a:p>
            <a:pPr eaLnBrk="1" hangingPunct="1"/>
            <a:r>
              <a:rPr lang="en-US" sz="4800" b="1" dirty="0" smtClean="0">
                <a:solidFill>
                  <a:srgbClr val="FF0000"/>
                </a:solidFill>
                <a:latin typeface="Comic Sans MS" pitchFamily="66" charset="0"/>
              </a:rPr>
              <a:t>Peter’s Over-Confidence</a:t>
            </a:r>
          </a:p>
        </p:txBody>
      </p:sp>
      <p:sp>
        <p:nvSpPr>
          <p:cNvPr id="4099" name="Rectangle 3"/>
          <p:cNvSpPr>
            <a:spLocks noGrp="1" noChangeArrowheads="1"/>
          </p:cNvSpPr>
          <p:nvPr>
            <p:ph type="body" idx="1"/>
          </p:nvPr>
        </p:nvSpPr>
        <p:spPr>
          <a:xfrm>
            <a:off x="381000" y="2560637"/>
            <a:ext cx="8382000" cy="3352800"/>
          </a:xfrm>
        </p:spPr>
        <p:txBody>
          <a:bodyPr/>
          <a:lstStyle/>
          <a:p>
            <a:pPr eaLnBrk="1" hangingPunct="1">
              <a:lnSpc>
                <a:spcPct val="90000"/>
              </a:lnSpc>
            </a:pPr>
            <a:r>
              <a:rPr lang="en-US" dirty="0" smtClean="0"/>
              <a:t>Peter was a good, faithful believer</a:t>
            </a:r>
          </a:p>
          <a:p>
            <a:pPr eaLnBrk="1" hangingPunct="1">
              <a:lnSpc>
                <a:spcPct val="90000"/>
              </a:lnSpc>
            </a:pPr>
            <a:r>
              <a:rPr lang="en-US" dirty="0" smtClean="0"/>
              <a:t>He became over-confident in his own abilities</a:t>
            </a:r>
          </a:p>
          <a:p>
            <a:pPr eaLnBrk="1" hangingPunct="1">
              <a:lnSpc>
                <a:spcPct val="90000"/>
              </a:lnSpc>
            </a:pPr>
            <a:r>
              <a:rPr lang="en-US" dirty="0" smtClean="0"/>
              <a:t>Watch how Jesus handles him</a:t>
            </a:r>
          </a:p>
          <a:p>
            <a:pPr eaLnBrk="1" hangingPunct="1">
              <a:lnSpc>
                <a:spcPct val="90000"/>
              </a:lnSpc>
            </a:pPr>
            <a:r>
              <a:rPr lang="en-US" dirty="0" smtClean="0"/>
              <a:t>See how Peter recovered from his denials</a:t>
            </a:r>
          </a:p>
          <a:p>
            <a:pPr eaLnBrk="1" hangingPunct="1">
              <a:lnSpc>
                <a:spcPct val="90000"/>
              </a:lnSpc>
            </a:pPr>
            <a:r>
              <a:rPr lang="en-US" dirty="0" smtClean="0"/>
              <a:t>Contrast Peter with Judas</a:t>
            </a:r>
          </a:p>
        </p:txBody>
      </p:sp>
      <p:sp>
        <p:nvSpPr>
          <p:cNvPr id="4100" name="Text Box 5"/>
          <p:cNvSpPr txBox="1">
            <a:spLocks noChangeArrowheads="1"/>
          </p:cNvSpPr>
          <p:nvPr/>
        </p:nvSpPr>
        <p:spPr bwMode="auto">
          <a:xfrm>
            <a:off x="1371600" y="5251717"/>
            <a:ext cx="36957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Do they act the same?</a:t>
            </a:r>
            <a:endParaRPr lang="en-US" sz="4000" b="1" dirty="0">
              <a:solidFill>
                <a:srgbClr val="00B050"/>
              </a:solidFill>
              <a:latin typeface="Comic Sans MS" pitchFamily="66" charset="0"/>
            </a:endParaRPr>
          </a:p>
        </p:txBody>
      </p:sp>
      <p:pic>
        <p:nvPicPr>
          <p:cNvPr id="2050" name="Picture 2" descr="http://cdn.superbook.cbn.com/sites/default/files/episode_guide/preview/430x240_16x9/211_devo-preview_PeterResto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9700"/>
            <a:ext cx="40957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illhecomes.org/wp-content/uploads/2011/07/judas-and-peter-570x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4800600"/>
            <a:ext cx="3584575" cy="198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742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103634"/>
            <a:ext cx="3886200" cy="1993900"/>
          </a:xfrm>
        </p:spPr>
        <p:txBody>
          <a:bodyPr>
            <a:noAutofit/>
          </a:bodyPr>
          <a:lstStyle/>
          <a:p>
            <a:pPr eaLnBrk="1" hangingPunct="1"/>
            <a:r>
              <a:rPr lang="en-US" sz="6000" b="1" dirty="0" smtClean="0">
                <a:solidFill>
                  <a:srgbClr val="FF0000"/>
                </a:solidFill>
                <a:latin typeface="Comic Sans MS" pitchFamily="66" charset="0"/>
              </a:rPr>
              <a:t>God is in Control!</a:t>
            </a:r>
          </a:p>
        </p:txBody>
      </p:sp>
      <p:sp>
        <p:nvSpPr>
          <p:cNvPr id="4099" name="Rectangle 3"/>
          <p:cNvSpPr>
            <a:spLocks noGrp="1" noChangeArrowheads="1"/>
          </p:cNvSpPr>
          <p:nvPr>
            <p:ph type="body" idx="1"/>
          </p:nvPr>
        </p:nvSpPr>
        <p:spPr>
          <a:xfrm>
            <a:off x="457200" y="2120900"/>
            <a:ext cx="7924800" cy="3810000"/>
          </a:xfrm>
        </p:spPr>
        <p:txBody>
          <a:bodyPr/>
          <a:lstStyle/>
          <a:p>
            <a:pPr eaLnBrk="1" hangingPunct="1">
              <a:lnSpc>
                <a:spcPct val="90000"/>
              </a:lnSpc>
            </a:pPr>
            <a:r>
              <a:rPr lang="en-US" b="1" dirty="0" smtClean="0">
                <a:solidFill>
                  <a:srgbClr val="0000CC"/>
                </a:solidFill>
              </a:rPr>
              <a:t>Gentile governor tries to convince the Jews to choose Jesus – their King</a:t>
            </a:r>
          </a:p>
          <a:p>
            <a:pPr lvl="1">
              <a:lnSpc>
                <a:spcPct val="90000"/>
              </a:lnSpc>
            </a:pPr>
            <a:r>
              <a:rPr lang="en-US" dirty="0" smtClean="0"/>
              <a:t>The Jews hated the Roman rule</a:t>
            </a:r>
          </a:p>
          <a:p>
            <a:pPr lvl="1">
              <a:lnSpc>
                <a:spcPct val="90000"/>
              </a:lnSpc>
            </a:pPr>
            <a:r>
              <a:rPr lang="en-US" dirty="0" smtClean="0"/>
              <a:t>The Jews wanted a king to save them from the Romans</a:t>
            </a:r>
          </a:p>
          <a:p>
            <a:pPr eaLnBrk="1" hangingPunct="1">
              <a:lnSpc>
                <a:spcPct val="90000"/>
              </a:lnSpc>
            </a:pPr>
            <a:r>
              <a:rPr lang="en-US" b="1" dirty="0" smtClean="0">
                <a:solidFill>
                  <a:srgbClr val="0000CC"/>
                </a:solidFill>
              </a:rPr>
              <a:t>The Jews tell the Gentile governor that they have no king but Caesar!</a:t>
            </a:r>
          </a:p>
        </p:txBody>
      </p:sp>
      <p:sp>
        <p:nvSpPr>
          <p:cNvPr id="4100" name="Text Box 5"/>
          <p:cNvSpPr txBox="1">
            <a:spLocks noChangeArrowheads="1"/>
          </p:cNvSpPr>
          <p:nvPr/>
        </p:nvSpPr>
        <p:spPr bwMode="auto">
          <a:xfrm>
            <a:off x="914400" y="5486400"/>
            <a:ext cx="7289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Notice the amazing way the angels brought all this to pass</a:t>
            </a:r>
            <a:endParaRPr lang="en-US" sz="3600" b="1" dirty="0">
              <a:solidFill>
                <a:srgbClr val="00B050"/>
              </a:solidFill>
              <a:latin typeface="Comic Sans MS" pitchFamily="66" charset="0"/>
            </a:endParaRPr>
          </a:p>
        </p:txBody>
      </p:sp>
      <p:pic>
        <p:nvPicPr>
          <p:cNvPr id="3074" name="Picture 2" descr="http://www.veracityvoice.com/images/Jesus-before-Pilat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787" y="81409"/>
            <a:ext cx="3857038" cy="197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386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img.ehowcdn.com/article-new-thumbnail/ehow/images/a08/3t/jp/discussion-topics-adult-bible-study-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9124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33741" y="-381000"/>
            <a:ext cx="7010309" cy="1630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7030A0"/>
                </a:solidFill>
                <a:latin typeface="Comic Sans MS" panose="030F0702030302020204" pitchFamily="66" charset="0"/>
              </a:rPr>
              <a:t>Discussion Time!</a:t>
            </a:r>
            <a:endParaRPr lang="en-US" sz="5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793578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1246</Words>
  <Application>Microsoft Office PowerPoint</Application>
  <PresentationFormat>On-screen Show (4:3)</PresentationFormat>
  <Paragraphs>106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EraserDust</vt:lpstr>
      <vt:lpstr>Office Theme</vt:lpstr>
      <vt:lpstr>Christ’s Last Day</vt:lpstr>
      <vt:lpstr>Where are we today? The 6 Trials</vt:lpstr>
      <vt:lpstr>PowerPoint Presentation</vt:lpstr>
      <vt:lpstr>Things to look for today</vt:lpstr>
      <vt:lpstr>Things to look for today</vt:lpstr>
      <vt:lpstr>The 6 Trials Jesus Faced</vt:lpstr>
      <vt:lpstr>Peter’s Over-Confidence</vt:lpstr>
      <vt:lpstr>God is in Control!</vt:lpstr>
      <vt:lpstr>PowerPoint Presentation</vt:lpstr>
      <vt:lpstr>Lessons from Today to take home </vt:lpstr>
      <vt:lpstr>How do we recover from Denials like Peter?</vt:lpstr>
      <vt:lpstr>Luke 9:26</vt:lpstr>
      <vt:lpstr>1 Timothy 6:11-15</vt:lpstr>
      <vt:lpstr>1 Peter 2:20-25</vt:lpstr>
      <vt:lpstr>Look at the things Jesus endured in his defeat of Sin</vt:lpstr>
      <vt:lpstr>Hebrews 12:3-7</vt:lpstr>
      <vt:lpstr>Lessons from Today </vt:lpstr>
      <vt:lpstr>Let’s go home and put it into practice!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112</cp:revision>
  <dcterms:created xsi:type="dcterms:W3CDTF">2010-08-16T17:29:37Z</dcterms:created>
  <dcterms:modified xsi:type="dcterms:W3CDTF">2014-07-18T19:41:41Z</dcterms:modified>
</cp:coreProperties>
</file>