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3" r:id="rId2"/>
    <p:sldId id="395" r:id="rId3"/>
    <p:sldId id="396" r:id="rId4"/>
    <p:sldId id="405" r:id="rId5"/>
    <p:sldId id="406" r:id="rId6"/>
    <p:sldId id="399" r:id="rId7"/>
    <p:sldId id="338" r:id="rId8"/>
    <p:sldId id="401" r:id="rId9"/>
    <p:sldId id="400" r:id="rId10"/>
    <p:sldId id="397" r:id="rId11"/>
    <p:sldId id="398" r:id="rId12"/>
    <p:sldId id="409" r:id="rId13"/>
    <p:sldId id="408" r:id="rId14"/>
    <p:sldId id="352" r:id="rId15"/>
    <p:sldId id="385" r:id="rId16"/>
    <p:sldId id="412" r:id="rId17"/>
    <p:sldId id="339" r:id="rId18"/>
    <p:sldId id="353" r:id="rId19"/>
    <p:sldId id="386" r:id="rId20"/>
    <p:sldId id="354" r:id="rId21"/>
    <p:sldId id="413" r:id="rId22"/>
    <p:sldId id="40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a:t>
            </a:fld>
            <a:endParaRPr lang="en-US"/>
          </a:p>
        </p:txBody>
      </p:sp>
    </p:spTree>
    <p:extLst>
      <p:ext uri="{BB962C8B-B14F-4D97-AF65-F5344CB8AC3E}">
        <p14:creationId xmlns:p14="http://schemas.microsoft.com/office/powerpoint/2010/main" val="259589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9960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371742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44162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2872336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37311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236378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88059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416458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968983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65382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95513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19636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326807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93675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28921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114681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5" y="381000"/>
            <a:ext cx="4479877" cy="2514600"/>
          </a:xfrm>
        </p:spPr>
        <p:txBody>
          <a:bodyPr>
            <a:noAutofit/>
          </a:bodyPr>
          <a:lstStyle/>
          <a:p>
            <a:pPr>
              <a:defRPr/>
            </a:pPr>
            <a:r>
              <a:rPr lang="en-US" sz="7200" b="1" dirty="0" smtClean="0">
                <a:solidFill>
                  <a:srgbClr val="FF0000"/>
                </a:solidFill>
              </a:rPr>
              <a:t>Christ’s Last Day</a:t>
            </a:r>
            <a:endParaRPr lang="en-US" sz="7200" b="1" dirty="0">
              <a:solidFill>
                <a:srgbClr val="FF0000"/>
              </a:solidFill>
            </a:endParaRPr>
          </a:p>
        </p:txBody>
      </p:sp>
      <p:sp>
        <p:nvSpPr>
          <p:cNvPr id="7" name="Title 1"/>
          <p:cNvSpPr txBox="1">
            <a:spLocks/>
          </p:cNvSpPr>
          <p:nvPr/>
        </p:nvSpPr>
        <p:spPr bwMode="auto">
          <a:xfrm>
            <a:off x="4876799" y="3886200"/>
            <a:ext cx="4108923"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00B050"/>
                </a:solidFill>
                <a:latin typeface="Comic Sans MS" panose="030F0702030302020204" pitchFamily="66" charset="0"/>
                <a:ea typeface="+mj-ea"/>
                <a:cs typeface="+mj-cs"/>
              </a:rPr>
              <a:t>Christ’s Crucifixion</a:t>
            </a:r>
            <a:endParaRPr kumimoji="0" lang="en-US" sz="6000" b="1" i="0" u="none" strike="noStrike" kern="0" cap="none" spc="0" normalizeH="0" baseline="0" noProof="0" dirty="0">
              <a:ln>
                <a:noFill/>
              </a:ln>
              <a:solidFill>
                <a:srgbClr val="00B050"/>
              </a:solidFill>
              <a:uLnTx/>
              <a:uFillTx/>
              <a:latin typeface="Comic Sans MS" panose="030F0702030302020204" pitchFamily="66" charset="0"/>
              <a:ea typeface="+mj-ea"/>
              <a:cs typeface="+mj-cs"/>
            </a:endParaRPr>
          </a:p>
        </p:txBody>
      </p:sp>
      <p:pic>
        <p:nvPicPr>
          <p:cNvPr id="1026" name="Picture 2" descr="http://4.bp.blogspot.com/-RaWsTQDL_Uc/TlY7yj3bDTI/AAAAAAAAADY/p2Gu91j5Wq8/s1600/jesus-on-the-cross_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5999"/>
            <a:ext cx="3965575" cy="3469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uthbook.com/images/site_images/Harold_Copping_The_Last_Supper_525.jpg"/>
          <p:cNvPicPr>
            <a:picLocks noChangeAspect="1" noChangeArrowheads="1"/>
          </p:cNvPicPr>
          <p:nvPr/>
        </p:nvPicPr>
        <p:blipFill rotWithShape="1">
          <a:blip r:embed="rId4">
            <a:extLst>
              <a:ext uri="{28A0092B-C50C-407E-A947-70E740481C1C}">
                <a14:useLocalDpi xmlns:a14="http://schemas.microsoft.com/office/drawing/2010/main" val="0"/>
              </a:ext>
            </a:extLst>
          </a:blip>
          <a:srcRect l="4171" r="3557" b="6091"/>
          <a:stretch/>
        </p:blipFill>
        <p:spPr bwMode="auto">
          <a:xfrm>
            <a:off x="197668" y="3429000"/>
            <a:ext cx="4550120" cy="309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12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img.ehowcdn.com/article-new-thumbnail/ehow/images/a08/3t/jp/discussion-topics-adult-bible-study-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912495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533741" y="-381000"/>
            <a:ext cx="7010309" cy="1630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7030A0"/>
                </a:solidFill>
                <a:latin typeface="Comic Sans MS" panose="030F0702030302020204" pitchFamily="66" charset="0"/>
              </a:rPr>
              <a:t>Discussion Time!</a:t>
            </a:r>
            <a:endParaRPr lang="en-US" sz="5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66548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495300" y="609600"/>
            <a:ext cx="8153400" cy="5257800"/>
          </a:xfrm>
        </p:spPr>
        <p:txBody>
          <a:bodyPr>
            <a:noAutofit/>
          </a:bodyPr>
          <a:lstStyle/>
          <a:p>
            <a:r>
              <a:rPr lang="en-US" sz="11500" b="1" dirty="0" smtClean="0">
                <a:solidFill>
                  <a:srgbClr val="FFFF00"/>
                </a:solidFill>
                <a:latin typeface="EraserDust" pitchFamily="34" charset="0"/>
              </a:rPr>
              <a:t>Lessons from Today to take home </a:t>
            </a:r>
          </a:p>
        </p:txBody>
      </p:sp>
    </p:spTree>
    <p:extLst>
      <p:ext uri="{BB962C8B-B14F-4D97-AF65-F5344CB8AC3E}">
        <p14:creationId xmlns:p14="http://schemas.microsoft.com/office/powerpoint/2010/main" val="4038705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981200"/>
          </a:xfrm>
        </p:spPr>
        <p:txBody>
          <a:bodyPr>
            <a:normAutofit fontScale="90000"/>
          </a:bodyPr>
          <a:lstStyle/>
          <a:p>
            <a:pPr eaLnBrk="1" hangingPunct="1"/>
            <a:r>
              <a:rPr lang="en-US" sz="6000" b="1" dirty="0" smtClean="0">
                <a:solidFill>
                  <a:srgbClr val="FF0000"/>
                </a:solidFill>
                <a:latin typeface="Comic Sans MS" pitchFamily="66" charset="0"/>
              </a:rPr>
              <a:t>Where are we today?</a:t>
            </a:r>
            <a:r>
              <a:rPr lang="en-US" sz="4000" b="1" u="sng" dirty="0" smtClean="0">
                <a:solidFill>
                  <a:srgbClr val="FF0000"/>
                </a:solidFill>
                <a:latin typeface="Comic Sans MS" pitchFamily="66" charset="0"/>
              </a:rPr>
              <a:t/>
            </a:r>
            <a:br>
              <a:rPr lang="en-US" sz="4000" b="1" u="sng" dirty="0" smtClean="0">
                <a:solidFill>
                  <a:srgbClr val="FF0000"/>
                </a:solidFill>
                <a:latin typeface="Comic Sans MS" pitchFamily="66" charset="0"/>
              </a:rPr>
            </a:br>
            <a:r>
              <a:rPr lang="en-US" sz="5300" b="1" dirty="0" smtClean="0">
                <a:solidFill>
                  <a:srgbClr val="0000CC"/>
                </a:solidFill>
                <a:latin typeface="Comic Sans MS" pitchFamily="66" charset="0"/>
              </a:rPr>
              <a:t>The Crucifixion</a:t>
            </a:r>
          </a:p>
        </p:txBody>
      </p:sp>
      <p:sp>
        <p:nvSpPr>
          <p:cNvPr id="4100" name="Text Box 5"/>
          <p:cNvSpPr txBox="1">
            <a:spLocks noChangeArrowheads="1"/>
          </p:cNvSpPr>
          <p:nvPr/>
        </p:nvSpPr>
        <p:spPr bwMode="auto">
          <a:xfrm>
            <a:off x="1752600" y="5195658"/>
            <a:ext cx="59563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From around 9am      till noon</a:t>
            </a:r>
            <a:endParaRPr lang="en-US" sz="4000" b="1" dirty="0">
              <a:solidFill>
                <a:srgbClr val="00B050"/>
              </a:solidFill>
              <a:latin typeface="Comic Sans MS" pitchFamily="66" charset="0"/>
            </a:endParaRPr>
          </a:p>
        </p:txBody>
      </p:sp>
      <p:pic>
        <p:nvPicPr>
          <p:cNvPr id="3" name="Picture 2"/>
          <p:cNvPicPr>
            <a:picLocks noChangeAspect="1"/>
          </p:cNvPicPr>
          <p:nvPr/>
        </p:nvPicPr>
        <p:blipFill rotWithShape="1">
          <a:blip r:embed="rId3"/>
          <a:srcRect l="11667" t="30341" r="14167" b="30667"/>
          <a:stretch/>
        </p:blipFill>
        <p:spPr>
          <a:xfrm>
            <a:off x="0" y="1752600"/>
            <a:ext cx="9172450" cy="3013897"/>
          </a:xfrm>
          <a:prstGeom prst="rect">
            <a:avLst/>
          </a:prstGeom>
        </p:spPr>
      </p:pic>
      <p:sp>
        <p:nvSpPr>
          <p:cNvPr id="4" name="Rectangle 3"/>
          <p:cNvSpPr/>
          <p:nvPr/>
        </p:nvSpPr>
        <p:spPr>
          <a:xfrm>
            <a:off x="2971800" y="3733800"/>
            <a:ext cx="533400" cy="1406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736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5105400" cy="1447800"/>
          </a:xfrm>
        </p:spPr>
        <p:txBody>
          <a:bodyPr>
            <a:normAutofit/>
          </a:bodyPr>
          <a:lstStyle/>
          <a:p>
            <a:pPr eaLnBrk="1" hangingPunct="1"/>
            <a:r>
              <a:rPr lang="en-US" sz="4000" b="1" dirty="0" smtClean="0">
                <a:solidFill>
                  <a:srgbClr val="FF0000"/>
                </a:solidFill>
                <a:latin typeface="Comic Sans MS" pitchFamily="66" charset="0"/>
              </a:rPr>
              <a:t>Why Crucifixion?</a:t>
            </a:r>
          </a:p>
        </p:txBody>
      </p:sp>
      <p:sp>
        <p:nvSpPr>
          <p:cNvPr id="4099" name="Rectangle 3"/>
          <p:cNvSpPr>
            <a:spLocks noGrp="1" noChangeArrowheads="1"/>
          </p:cNvSpPr>
          <p:nvPr>
            <p:ph type="body" idx="1"/>
          </p:nvPr>
        </p:nvSpPr>
        <p:spPr>
          <a:xfrm>
            <a:off x="239712" y="1447800"/>
            <a:ext cx="8689975" cy="4546937"/>
          </a:xfrm>
        </p:spPr>
        <p:txBody>
          <a:bodyPr>
            <a:normAutofit fontScale="92500" lnSpcReduction="10000"/>
          </a:bodyPr>
          <a:lstStyle/>
          <a:p>
            <a:pPr eaLnBrk="1" hangingPunct="1">
              <a:lnSpc>
                <a:spcPct val="90000"/>
              </a:lnSpc>
            </a:pPr>
            <a:r>
              <a:rPr lang="en-US" b="1" dirty="0" smtClean="0">
                <a:solidFill>
                  <a:srgbClr val="0000CC"/>
                </a:solidFill>
              </a:rPr>
              <a:t>Prophecy</a:t>
            </a:r>
            <a:r>
              <a:rPr lang="en-US" dirty="0" smtClean="0"/>
              <a:t>: “if I be lifted up”</a:t>
            </a:r>
          </a:p>
          <a:p>
            <a:pPr eaLnBrk="1" hangingPunct="1">
              <a:lnSpc>
                <a:spcPct val="90000"/>
              </a:lnSpc>
            </a:pPr>
            <a:r>
              <a:rPr lang="en-US" b="1" dirty="0" smtClean="0">
                <a:solidFill>
                  <a:srgbClr val="0000CC"/>
                </a:solidFill>
              </a:rPr>
              <a:t>Proof</a:t>
            </a:r>
            <a:r>
              <a:rPr lang="en-US" dirty="0" smtClean="0"/>
              <a:t>:  marks in his hands</a:t>
            </a:r>
          </a:p>
          <a:p>
            <a:pPr eaLnBrk="1" hangingPunct="1">
              <a:lnSpc>
                <a:spcPct val="90000"/>
              </a:lnSpc>
            </a:pPr>
            <a:r>
              <a:rPr lang="en-US" b="1" dirty="0" smtClean="0">
                <a:solidFill>
                  <a:srgbClr val="0000CC"/>
                </a:solidFill>
              </a:rPr>
              <a:t>Law cursed him </a:t>
            </a:r>
            <a:r>
              <a:rPr lang="en-US" dirty="0" smtClean="0"/>
              <a:t>– so it could be removed</a:t>
            </a:r>
          </a:p>
          <a:p>
            <a:pPr eaLnBrk="1" hangingPunct="1">
              <a:lnSpc>
                <a:spcPct val="90000"/>
              </a:lnSpc>
            </a:pPr>
            <a:r>
              <a:rPr lang="en-US" b="1" dirty="0" smtClean="0">
                <a:solidFill>
                  <a:srgbClr val="0000CC"/>
                </a:solidFill>
              </a:rPr>
              <a:t>Public</a:t>
            </a:r>
            <a:r>
              <a:rPr lang="en-US" dirty="0" smtClean="0"/>
              <a:t>:  God wanted all world to see Sin condemned (Gal 3:1)  “Body of Sin destroyed”</a:t>
            </a:r>
          </a:p>
          <a:p>
            <a:pPr eaLnBrk="1" hangingPunct="1">
              <a:lnSpc>
                <a:spcPct val="90000"/>
              </a:lnSpc>
            </a:pPr>
            <a:r>
              <a:rPr lang="en-US" b="1" dirty="0" smtClean="0">
                <a:solidFill>
                  <a:srgbClr val="0000CC"/>
                </a:solidFill>
              </a:rPr>
              <a:t>Provided an opportunity for reviling &amp; jeering &amp; shame </a:t>
            </a:r>
            <a:r>
              <a:rPr lang="en-US" dirty="0" smtClean="0"/>
              <a:t>– but Jesus never gave in to Sin</a:t>
            </a:r>
          </a:p>
          <a:p>
            <a:pPr eaLnBrk="1" hangingPunct="1">
              <a:lnSpc>
                <a:spcPct val="90000"/>
              </a:lnSpc>
            </a:pPr>
            <a:r>
              <a:rPr lang="en-US" b="1" dirty="0" smtClean="0">
                <a:solidFill>
                  <a:srgbClr val="0000CC"/>
                </a:solidFill>
              </a:rPr>
              <a:t>No one could claim </a:t>
            </a:r>
            <a:r>
              <a:rPr lang="en-US" dirty="0" smtClean="0"/>
              <a:t>that Jesus wasn’t “tested in all points as we are…..yet without sin”</a:t>
            </a:r>
          </a:p>
          <a:p>
            <a:pPr eaLnBrk="1" hangingPunct="1">
              <a:lnSpc>
                <a:spcPct val="90000"/>
              </a:lnSpc>
            </a:pPr>
            <a:r>
              <a:rPr lang="en-US" b="1" dirty="0" smtClean="0">
                <a:solidFill>
                  <a:srgbClr val="0000CC"/>
                </a:solidFill>
              </a:rPr>
              <a:t>Link to us:  </a:t>
            </a:r>
            <a:r>
              <a:rPr lang="en-US" dirty="0" smtClean="0"/>
              <a:t>take up your cross daily &amp; follow him</a:t>
            </a:r>
          </a:p>
        </p:txBody>
      </p:sp>
      <p:sp>
        <p:nvSpPr>
          <p:cNvPr id="4100" name="Text Box 5"/>
          <p:cNvSpPr txBox="1">
            <a:spLocks noChangeArrowheads="1"/>
          </p:cNvSpPr>
          <p:nvPr/>
        </p:nvSpPr>
        <p:spPr bwMode="auto">
          <a:xfrm>
            <a:off x="12700" y="5826518"/>
            <a:ext cx="9144000" cy="1015663"/>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This was slow &amp; public – Jesus had every opportunity to bow to Sin, but won the battle!</a:t>
            </a:r>
            <a:endParaRPr lang="en-US" sz="3000" b="1" dirty="0">
              <a:solidFill>
                <a:srgbClr val="00B050"/>
              </a:solidFill>
              <a:latin typeface="Comic Sans MS" pitchFamily="66" charset="0"/>
            </a:endParaRPr>
          </a:p>
        </p:txBody>
      </p:sp>
      <p:pic>
        <p:nvPicPr>
          <p:cNvPr id="5" name="Picture 2" descr="http://4.bp.blogspot.com/-RaWsTQDL_Uc/TlY7yj3bDTI/AAAAAAAAADY/p2Gu91j5Wq8/s1600/jesus-on-the-cross_closeup.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4" r="1" b="40220"/>
          <a:stretch/>
        </p:blipFill>
        <p:spPr bwMode="auto">
          <a:xfrm>
            <a:off x="5257800" y="135496"/>
            <a:ext cx="3736975" cy="207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10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Peter 2:18-24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3733800"/>
          </a:xfrm>
        </p:spPr>
        <p:txBody>
          <a:bodyPr>
            <a:normAutofit fontScale="62500" lnSpcReduction="20000"/>
          </a:bodyPr>
          <a:lstStyle/>
          <a:p>
            <a:pPr marL="0" indent="231775">
              <a:buNone/>
            </a:pPr>
            <a:r>
              <a:rPr lang="en-US" dirty="0" smtClean="0"/>
              <a:t>18 </a:t>
            </a:r>
            <a:r>
              <a:rPr lang="en-US" b="1" dirty="0">
                <a:solidFill>
                  <a:srgbClr val="0000CC"/>
                </a:solidFill>
              </a:rPr>
              <a:t>Servants, be submissive </a:t>
            </a:r>
            <a:r>
              <a:rPr lang="en-US" dirty="0"/>
              <a:t>to your masters with all fear, </a:t>
            </a:r>
            <a:r>
              <a:rPr lang="en-US" b="1" dirty="0">
                <a:solidFill>
                  <a:srgbClr val="0000CC"/>
                </a:solidFill>
              </a:rPr>
              <a:t>not only to the good and gentle, but also to the harsh.</a:t>
            </a:r>
            <a:r>
              <a:rPr lang="en-US" dirty="0"/>
              <a:t> 19 For this is commendable, if because of conscience toward God one endures grief, suffering wrongfully. 20 For what credit is it if, when you are beaten for your faults, you take it patiently? </a:t>
            </a:r>
            <a:r>
              <a:rPr lang="en-US" b="1" dirty="0">
                <a:solidFill>
                  <a:srgbClr val="0000CC"/>
                </a:solidFill>
              </a:rPr>
              <a:t>But when you do good and suffer, if you take it patiently, this is commendable before God. </a:t>
            </a:r>
            <a:r>
              <a:rPr lang="en-US" dirty="0"/>
              <a:t>21 For to this you were called, because Christ also suffered for us, leaving us an example, that you should follow His steps: </a:t>
            </a:r>
          </a:p>
          <a:p>
            <a:pPr marL="0" indent="231775">
              <a:buNone/>
            </a:pPr>
            <a:r>
              <a:rPr lang="en-US" dirty="0" smtClean="0"/>
              <a:t>22 </a:t>
            </a:r>
            <a:r>
              <a:rPr lang="en-US" dirty="0"/>
              <a:t>"Who committed no </a:t>
            </a:r>
            <a:r>
              <a:rPr lang="en-US" dirty="0" smtClean="0"/>
              <a:t>sin, nor </a:t>
            </a:r>
            <a:r>
              <a:rPr lang="en-US" dirty="0"/>
              <a:t>was deceit found in His mouth"; </a:t>
            </a:r>
          </a:p>
          <a:p>
            <a:pPr marL="0" indent="231775">
              <a:buNone/>
            </a:pPr>
            <a:r>
              <a:rPr lang="en-US" dirty="0" smtClean="0"/>
              <a:t>23 </a:t>
            </a:r>
            <a:r>
              <a:rPr lang="en-US" dirty="0"/>
              <a:t>who, when He was reviled, did not revile in return; when He suffered, He did not threaten, but committed Himself to Him who judges righteously; 24 who Himself bore our sins in His own body on the tree, </a:t>
            </a:r>
            <a:r>
              <a:rPr lang="en-US" b="1" dirty="0">
                <a:solidFill>
                  <a:srgbClr val="7030A0"/>
                </a:solidFill>
              </a:rPr>
              <a:t>that we, having died to sins, might live for righteousness — by whose stripes you were healed</a:t>
            </a:r>
            <a:r>
              <a:rPr lang="en-US" b="1" dirty="0" smtClean="0">
                <a:solidFill>
                  <a:srgbClr val="7030A0"/>
                </a:solidFill>
              </a:rPr>
              <a:t>.</a:t>
            </a:r>
            <a:endParaRPr lang="en-US" b="1" dirty="0">
              <a:solidFill>
                <a:srgbClr val="7030A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Jesus showed us the way</a:t>
            </a:r>
          </a:p>
        </p:txBody>
      </p:sp>
      <p:sp>
        <p:nvSpPr>
          <p:cNvPr id="7" name="Text Box 5"/>
          <p:cNvSpPr txBox="1">
            <a:spLocks noChangeArrowheads="1"/>
          </p:cNvSpPr>
          <p:nvPr/>
        </p:nvSpPr>
        <p:spPr bwMode="auto">
          <a:xfrm>
            <a:off x="76200" y="5865241"/>
            <a:ext cx="8991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Now he’s hoping that we will respond to the grace of God and join him in a death to Sin like his</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901803"/>
            <a:ext cx="7010400" cy="914400"/>
          </a:xfrm>
        </p:spPr>
        <p:txBody>
          <a:bodyPr>
            <a:noAutofit/>
          </a:bodyPr>
          <a:lstStyle/>
          <a:p>
            <a:r>
              <a:rPr lang="en-US" sz="4800" b="1" dirty="0" smtClean="0">
                <a:solidFill>
                  <a:srgbClr val="663300"/>
                </a:solidFill>
              </a:rPr>
              <a:t>Galatians 2:20-21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a:bodyPr>
          <a:lstStyle/>
          <a:p>
            <a:pPr marL="0" indent="231775">
              <a:buNone/>
            </a:pPr>
            <a:r>
              <a:rPr lang="en-US" b="1" dirty="0" smtClean="0">
                <a:solidFill>
                  <a:srgbClr val="0000CC"/>
                </a:solidFill>
              </a:rPr>
              <a:t>I </a:t>
            </a:r>
            <a:r>
              <a:rPr lang="en-US" b="1" dirty="0">
                <a:solidFill>
                  <a:srgbClr val="0000CC"/>
                </a:solidFill>
              </a:rPr>
              <a:t>have been crucified with Christ; </a:t>
            </a:r>
            <a:r>
              <a:rPr lang="en-US" dirty="0"/>
              <a:t>it is no longer I who live, </a:t>
            </a:r>
            <a:r>
              <a:rPr lang="en-US" b="1" dirty="0">
                <a:solidFill>
                  <a:srgbClr val="0000CC"/>
                </a:solidFill>
              </a:rPr>
              <a:t>but Christ lives in me;</a:t>
            </a:r>
            <a:r>
              <a:rPr lang="en-US" dirty="0"/>
              <a:t> and the life which I now live in the flesh </a:t>
            </a:r>
            <a:r>
              <a:rPr lang="en-US" b="1" dirty="0">
                <a:solidFill>
                  <a:srgbClr val="0000CC"/>
                </a:solidFill>
              </a:rPr>
              <a:t>I live by faith in the Son of God, </a:t>
            </a:r>
            <a:r>
              <a:rPr lang="en-US" dirty="0"/>
              <a:t>who loved me and gave Himself for me. 21 I do not set aside the grace of God; for if righteousness comes through the law, then Christ died in vain." </a:t>
            </a:r>
          </a:p>
        </p:txBody>
      </p:sp>
      <p:sp>
        <p:nvSpPr>
          <p:cNvPr id="6" name="Text Box 5"/>
          <p:cNvSpPr txBox="1">
            <a:spLocks noChangeArrowheads="1"/>
          </p:cNvSpPr>
          <p:nvPr/>
        </p:nvSpPr>
        <p:spPr bwMode="auto">
          <a:xfrm>
            <a:off x="640443" y="119390"/>
            <a:ext cx="784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We must died the death Christ died to Sin</a:t>
            </a:r>
          </a:p>
        </p:txBody>
      </p:sp>
      <p:sp>
        <p:nvSpPr>
          <p:cNvPr id="7" name="Text Box 5"/>
          <p:cNvSpPr txBox="1">
            <a:spLocks noChangeArrowheads="1"/>
          </p:cNvSpPr>
          <p:nvPr/>
        </p:nvSpPr>
        <p:spPr bwMode="auto">
          <a:xfrm>
            <a:off x="846529" y="5842000"/>
            <a:ext cx="7450942"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is NOT salvation by works, but it is living a life that responds to God’s grace</a:t>
            </a:r>
          </a:p>
        </p:txBody>
      </p:sp>
    </p:spTree>
    <p:extLst>
      <p:ext uri="{BB962C8B-B14F-4D97-AF65-F5344CB8AC3E}">
        <p14:creationId xmlns:p14="http://schemas.microsoft.com/office/powerpoint/2010/main" val="252750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12:1-4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1 </a:t>
            </a:r>
            <a:r>
              <a:rPr lang="en-US" dirty="0"/>
              <a:t>Therefore, since we are surrounded by such a great cloud of witnesses, let us throw off everything that hinders and the sin that so easily entangles, and let us run with perseverance the race marked out for us. 2 Let us fix our eyes on Jesus, the author and </a:t>
            </a:r>
            <a:r>
              <a:rPr lang="en-US" dirty="0" err="1"/>
              <a:t>perfecter</a:t>
            </a:r>
            <a:r>
              <a:rPr lang="en-US" dirty="0"/>
              <a:t> </a:t>
            </a:r>
            <a:r>
              <a:rPr lang="en-US" strike="sngStrike" dirty="0"/>
              <a:t>of our </a:t>
            </a:r>
            <a:r>
              <a:rPr lang="en-US" dirty="0"/>
              <a:t>faith, who for the joy set before him endured the cross, scorning its shame, and sat down at the right hand of the throne of God. 3 </a:t>
            </a:r>
            <a:r>
              <a:rPr lang="en-US" b="1" dirty="0">
                <a:solidFill>
                  <a:srgbClr val="0000CC"/>
                </a:solidFill>
              </a:rPr>
              <a:t>Consider him who endured such opposition from sinful men, so that you will not grow weary and lose heart. </a:t>
            </a:r>
          </a:p>
          <a:p>
            <a:pPr marL="0" indent="231775">
              <a:buNone/>
            </a:pPr>
            <a:r>
              <a:rPr lang="en-US" b="1" dirty="0" smtClean="0">
                <a:solidFill>
                  <a:srgbClr val="0000CC"/>
                </a:solidFill>
              </a:rPr>
              <a:t>4</a:t>
            </a:r>
            <a:r>
              <a:rPr lang="en-US" b="1" dirty="0" smtClean="0">
                <a:solidFill>
                  <a:srgbClr val="FF0000"/>
                </a:solidFill>
              </a:rPr>
              <a:t> </a:t>
            </a:r>
            <a:r>
              <a:rPr lang="en-US" b="1" dirty="0">
                <a:solidFill>
                  <a:srgbClr val="FF0000"/>
                </a:solidFill>
              </a:rPr>
              <a:t>In your struggle against sin, </a:t>
            </a:r>
            <a:r>
              <a:rPr lang="en-US" b="1" dirty="0">
                <a:solidFill>
                  <a:srgbClr val="0000CC"/>
                </a:solidFill>
              </a:rPr>
              <a:t>you have not yet resisted to the point of shedding your blood.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Our Struggle with Sin</a:t>
            </a:r>
          </a:p>
        </p:txBody>
      </p:sp>
      <p:sp>
        <p:nvSpPr>
          <p:cNvPr id="7" name="Text Box 5"/>
          <p:cNvSpPr txBox="1">
            <a:spLocks noChangeArrowheads="1"/>
          </p:cNvSpPr>
          <p:nvPr/>
        </p:nvSpPr>
        <p:spPr bwMode="auto">
          <a:xfrm>
            <a:off x="304800" y="5641776"/>
            <a:ext cx="8458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us to join Christ in his     struggle with sin </a:t>
            </a:r>
            <a:r>
              <a:rPr lang="en-US" sz="2800" b="1" i="1" dirty="0" smtClean="0">
                <a:solidFill>
                  <a:srgbClr val="00B050"/>
                </a:solidFill>
                <a:latin typeface="Comic Sans MS" pitchFamily="66" charset="0"/>
              </a:rPr>
              <a:t>(“fellowship his sufferings”)</a:t>
            </a:r>
          </a:p>
        </p:txBody>
      </p:sp>
    </p:spTree>
    <p:extLst>
      <p:ext uri="{BB962C8B-B14F-4D97-AF65-F5344CB8AC3E}">
        <p14:creationId xmlns:p14="http://schemas.microsoft.com/office/powerpoint/2010/main" val="226834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07462"/>
            <a:ext cx="4191000" cy="2131218"/>
          </a:xfrm>
        </p:spPr>
        <p:txBody>
          <a:bodyPr>
            <a:normAutofit fontScale="90000"/>
          </a:bodyPr>
          <a:lstStyle/>
          <a:p>
            <a:pPr eaLnBrk="1" hangingPunct="1"/>
            <a:r>
              <a:rPr lang="en-US" sz="4000" b="1" dirty="0" smtClean="0">
                <a:solidFill>
                  <a:srgbClr val="FF0000"/>
                </a:solidFill>
                <a:latin typeface="Comic Sans MS" pitchFamily="66" charset="0"/>
              </a:rPr>
              <a:t>It’s time to take up our cross daily and follow him</a:t>
            </a:r>
            <a:br>
              <a:rPr lang="en-US" sz="4000" b="1" dirty="0" smtClean="0">
                <a:solidFill>
                  <a:srgbClr val="FF0000"/>
                </a:solidFill>
                <a:latin typeface="Comic Sans MS" pitchFamily="66" charset="0"/>
              </a:rPr>
            </a:br>
            <a:r>
              <a:rPr lang="en-US" sz="2700" b="1" dirty="0" smtClean="0">
                <a:solidFill>
                  <a:srgbClr val="FF0000"/>
                </a:solidFill>
                <a:latin typeface="Comic Sans MS" pitchFamily="66" charset="0"/>
              </a:rPr>
              <a:t>(Luke 9:23)</a:t>
            </a:r>
          </a:p>
        </p:txBody>
      </p:sp>
      <p:sp>
        <p:nvSpPr>
          <p:cNvPr id="4099" name="Rectangle 3"/>
          <p:cNvSpPr>
            <a:spLocks noGrp="1" noChangeArrowheads="1"/>
          </p:cNvSpPr>
          <p:nvPr>
            <p:ph type="body" idx="1"/>
          </p:nvPr>
        </p:nvSpPr>
        <p:spPr>
          <a:xfrm>
            <a:off x="646723" y="2366290"/>
            <a:ext cx="8077200" cy="2895601"/>
          </a:xfrm>
        </p:spPr>
        <p:txBody>
          <a:bodyPr>
            <a:normAutofit lnSpcReduction="10000"/>
          </a:bodyPr>
          <a:lstStyle/>
          <a:p>
            <a:pPr eaLnBrk="1" hangingPunct="1">
              <a:lnSpc>
                <a:spcPct val="90000"/>
              </a:lnSpc>
            </a:pPr>
            <a:r>
              <a:rPr lang="en-US" dirty="0" smtClean="0"/>
              <a:t>Doesn’t mean we have the </a:t>
            </a:r>
            <a:r>
              <a:rPr lang="en-US" b="1" dirty="0" smtClean="0">
                <a:solidFill>
                  <a:srgbClr val="7030A0"/>
                </a:solidFill>
              </a:rPr>
              <a:t>die</a:t>
            </a:r>
            <a:r>
              <a:rPr lang="en-US" dirty="0" smtClean="0"/>
              <a:t> the same way he died.</a:t>
            </a:r>
          </a:p>
          <a:p>
            <a:pPr eaLnBrk="1" hangingPunct="1">
              <a:lnSpc>
                <a:spcPct val="90000"/>
              </a:lnSpc>
            </a:pPr>
            <a:r>
              <a:rPr lang="en-US" dirty="0" smtClean="0"/>
              <a:t>Does mean we have to </a:t>
            </a:r>
            <a:r>
              <a:rPr lang="en-US" b="1" dirty="0" smtClean="0">
                <a:solidFill>
                  <a:srgbClr val="7030A0"/>
                </a:solidFill>
              </a:rPr>
              <a:t>live</a:t>
            </a:r>
            <a:r>
              <a:rPr lang="en-US" dirty="0" smtClean="0">
                <a:solidFill>
                  <a:srgbClr val="7030A0"/>
                </a:solidFill>
              </a:rPr>
              <a:t> </a:t>
            </a:r>
            <a:r>
              <a:rPr lang="en-US" dirty="0" smtClean="0"/>
              <a:t>the same way he lived – denying himself and doing God’s will</a:t>
            </a:r>
          </a:p>
          <a:p>
            <a:pPr eaLnBrk="1" hangingPunct="1">
              <a:lnSpc>
                <a:spcPct val="90000"/>
              </a:lnSpc>
            </a:pPr>
            <a:r>
              <a:rPr lang="en-US" dirty="0" smtClean="0"/>
              <a:t>This is a daily battle – starts in the morning with prayer pleading for God’s help</a:t>
            </a:r>
          </a:p>
        </p:txBody>
      </p:sp>
      <p:sp>
        <p:nvSpPr>
          <p:cNvPr id="4100" name="Text Box 5"/>
          <p:cNvSpPr txBox="1">
            <a:spLocks noChangeArrowheads="1"/>
          </p:cNvSpPr>
          <p:nvPr/>
        </p:nvSpPr>
        <p:spPr bwMode="auto">
          <a:xfrm>
            <a:off x="457200" y="5209809"/>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For </a:t>
            </a:r>
            <a:r>
              <a:rPr lang="en-US" sz="3200" b="1" dirty="0">
                <a:solidFill>
                  <a:srgbClr val="00B050"/>
                </a:solidFill>
                <a:latin typeface="Comic Sans MS" pitchFamily="66" charset="0"/>
              </a:rPr>
              <a:t>whoever desires to save his life will lose it, but whoever loses his life for My sake will save it. </a:t>
            </a:r>
            <a:r>
              <a:rPr lang="en-US" sz="3200" b="1" dirty="0" smtClean="0">
                <a:solidFill>
                  <a:srgbClr val="00B050"/>
                </a:solidFill>
                <a:latin typeface="Comic Sans MS" pitchFamily="66" charset="0"/>
              </a:rPr>
              <a:t>(</a:t>
            </a:r>
            <a:r>
              <a:rPr lang="en-US" sz="3200" b="1" dirty="0" err="1" smtClean="0">
                <a:solidFill>
                  <a:srgbClr val="00B050"/>
                </a:solidFill>
                <a:latin typeface="Comic Sans MS" pitchFamily="66" charset="0"/>
              </a:rPr>
              <a:t>Lk</a:t>
            </a:r>
            <a:r>
              <a:rPr lang="en-US" sz="3200" b="1" dirty="0" smtClean="0">
                <a:solidFill>
                  <a:srgbClr val="00B050"/>
                </a:solidFill>
                <a:latin typeface="Comic Sans MS" pitchFamily="66" charset="0"/>
              </a:rPr>
              <a:t> 9:24)</a:t>
            </a:r>
            <a:endParaRPr lang="en-US" sz="3200" b="1" dirty="0">
              <a:solidFill>
                <a:srgbClr val="00B050"/>
              </a:solidFill>
              <a:latin typeface="Comic Sans MS" pitchFamily="66" charset="0"/>
            </a:endParaRPr>
          </a:p>
        </p:txBody>
      </p:sp>
      <p:pic>
        <p:nvPicPr>
          <p:cNvPr id="2" name="Picture 1"/>
          <p:cNvPicPr>
            <a:picLocks noChangeAspect="1"/>
          </p:cNvPicPr>
          <p:nvPr/>
        </p:nvPicPr>
        <p:blipFill>
          <a:blip r:embed="rId3"/>
          <a:stretch>
            <a:fillRect/>
          </a:stretch>
        </p:blipFill>
        <p:spPr>
          <a:xfrm>
            <a:off x="4626708" y="76200"/>
            <a:ext cx="4424192" cy="2214562"/>
          </a:xfrm>
          <a:prstGeom prst="rect">
            <a:avLst/>
          </a:prstGeom>
        </p:spPr>
      </p:pic>
    </p:spTree>
    <p:extLst>
      <p:ext uri="{BB962C8B-B14F-4D97-AF65-F5344CB8AC3E}">
        <p14:creationId xmlns:p14="http://schemas.microsoft.com/office/powerpoint/2010/main" val="1037171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43007"/>
            <a:ext cx="4724400" cy="1676400"/>
          </a:xfrm>
        </p:spPr>
        <p:txBody>
          <a:bodyPr>
            <a:normAutofit fontScale="90000"/>
          </a:bodyPr>
          <a:lstStyle/>
          <a:p>
            <a:pPr eaLnBrk="1" hangingPunct="1"/>
            <a:r>
              <a:rPr lang="en-US" sz="4000" b="1" dirty="0" smtClean="0">
                <a:solidFill>
                  <a:srgbClr val="FF0000"/>
                </a:solidFill>
                <a:latin typeface="Comic Sans MS" pitchFamily="66" charset="0"/>
              </a:rPr>
              <a:t>Be careful about your understanding of Bible Prophecy!</a:t>
            </a:r>
          </a:p>
        </p:txBody>
      </p:sp>
      <p:sp>
        <p:nvSpPr>
          <p:cNvPr id="4099" name="Rectangle 3"/>
          <p:cNvSpPr>
            <a:spLocks noGrp="1" noChangeArrowheads="1"/>
          </p:cNvSpPr>
          <p:nvPr>
            <p:ph type="body" idx="1"/>
          </p:nvPr>
        </p:nvSpPr>
        <p:spPr>
          <a:xfrm>
            <a:off x="334108" y="2057400"/>
            <a:ext cx="8305800" cy="3657600"/>
          </a:xfrm>
        </p:spPr>
        <p:txBody>
          <a:bodyPr/>
          <a:lstStyle/>
          <a:p>
            <a:pPr eaLnBrk="1" hangingPunct="1">
              <a:lnSpc>
                <a:spcPct val="90000"/>
              </a:lnSpc>
            </a:pPr>
            <a:r>
              <a:rPr lang="en-US" dirty="0" smtClean="0"/>
              <a:t>We may have missed some key event that may take us by surprise – but don’t despair!</a:t>
            </a:r>
          </a:p>
          <a:p>
            <a:pPr eaLnBrk="1" hangingPunct="1">
              <a:lnSpc>
                <a:spcPct val="90000"/>
              </a:lnSpc>
            </a:pPr>
            <a:r>
              <a:rPr lang="en-US" dirty="0" smtClean="0"/>
              <a:t>We have the basic framework of latter day events worked out, but the sequence may be a little different than we expect.</a:t>
            </a:r>
          </a:p>
          <a:p>
            <a:pPr eaLnBrk="1" hangingPunct="1">
              <a:lnSpc>
                <a:spcPct val="90000"/>
              </a:lnSpc>
            </a:pPr>
            <a:r>
              <a:rPr lang="en-US" dirty="0" smtClean="0"/>
              <a:t>We must be ready everyday, at all times!</a:t>
            </a:r>
          </a:p>
          <a:p>
            <a:pPr eaLnBrk="1" hangingPunct="1">
              <a:lnSpc>
                <a:spcPct val="90000"/>
              </a:lnSpc>
            </a:pPr>
            <a:endParaRPr lang="en-US" dirty="0" smtClean="0"/>
          </a:p>
        </p:txBody>
      </p:sp>
      <p:sp>
        <p:nvSpPr>
          <p:cNvPr id="4100" name="Text Box 5"/>
          <p:cNvSpPr txBox="1">
            <a:spLocks noChangeArrowheads="1"/>
          </p:cNvSpPr>
          <p:nvPr/>
        </p:nvSpPr>
        <p:spPr bwMode="auto">
          <a:xfrm>
            <a:off x="486508" y="5029200"/>
            <a:ext cx="8001000" cy="1661993"/>
          </a:xfrm>
          <a:prstGeom prst="rect">
            <a:avLst/>
          </a:prstGeom>
          <a:noFill/>
          <a:ln w="9525">
            <a:noFill/>
            <a:miter lim="800000"/>
            <a:headEnd/>
            <a:tailEnd/>
          </a:ln>
        </p:spPr>
        <p:txBody>
          <a:bodyPr wrap="square">
            <a:spAutoFit/>
          </a:bodyPr>
          <a:lstStyle/>
          <a:p>
            <a:pPr algn="ctr">
              <a:spcBef>
                <a:spcPct val="50000"/>
              </a:spcBef>
            </a:pPr>
            <a:r>
              <a:rPr lang="en-US" sz="3400" b="1" dirty="0" smtClean="0">
                <a:solidFill>
                  <a:srgbClr val="00B050"/>
                </a:solidFill>
                <a:latin typeface="Comic Sans MS" pitchFamily="66" charset="0"/>
              </a:rPr>
              <a:t>Therefore </a:t>
            </a:r>
            <a:r>
              <a:rPr lang="en-US" sz="3400" b="1" dirty="0">
                <a:solidFill>
                  <a:srgbClr val="00B050"/>
                </a:solidFill>
                <a:latin typeface="Comic Sans MS" pitchFamily="66" charset="0"/>
              </a:rPr>
              <a:t>you also be ready, for the Son of Man is coming at an hour you do not expect." </a:t>
            </a:r>
            <a:r>
              <a:rPr lang="en-US" sz="3400" b="1" dirty="0" smtClean="0">
                <a:solidFill>
                  <a:srgbClr val="00B050"/>
                </a:solidFill>
                <a:latin typeface="Comic Sans MS" pitchFamily="66" charset="0"/>
              </a:rPr>
              <a:t>(</a:t>
            </a:r>
            <a:r>
              <a:rPr lang="en-US" sz="3400" b="1" dirty="0" err="1" smtClean="0">
                <a:solidFill>
                  <a:srgbClr val="00B050"/>
                </a:solidFill>
                <a:latin typeface="Comic Sans MS" pitchFamily="66" charset="0"/>
              </a:rPr>
              <a:t>Lk</a:t>
            </a:r>
            <a:r>
              <a:rPr lang="en-US" sz="3400" b="1" dirty="0" smtClean="0">
                <a:solidFill>
                  <a:srgbClr val="00B050"/>
                </a:solidFill>
                <a:latin typeface="Comic Sans MS" pitchFamily="66" charset="0"/>
              </a:rPr>
              <a:t> 12:40)</a:t>
            </a:r>
            <a:endParaRPr lang="en-US" sz="3400" b="1" dirty="0">
              <a:solidFill>
                <a:srgbClr val="00B050"/>
              </a:solidFill>
              <a:latin typeface="Comic Sans MS" pitchFamily="66" charset="0"/>
            </a:endParaRPr>
          </a:p>
        </p:txBody>
      </p:sp>
      <p:pic>
        <p:nvPicPr>
          <p:cNvPr id="5122" name="Picture 2" descr="https://lh3.googleusercontent.com/-073aKXGLxM4/ULcRxGyLXdI/AAAAAAAADjw/7JbiafBWIh0/s288/7.jpg"/>
          <p:cNvPicPr>
            <a:picLocks noChangeAspect="1" noChangeArrowheads="1"/>
          </p:cNvPicPr>
          <p:nvPr/>
        </p:nvPicPr>
        <p:blipFill rotWithShape="1">
          <a:blip r:embed="rId3">
            <a:extLst>
              <a:ext uri="{28A0092B-C50C-407E-A947-70E740481C1C}">
                <a14:useLocalDpi xmlns:a14="http://schemas.microsoft.com/office/drawing/2010/main" val="0"/>
              </a:ext>
            </a:extLst>
          </a:blip>
          <a:srcRect t="-144" b="16666"/>
          <a:stretch/>
        </p:blipFill>
        <p:spPr bwMode="auto">
          <a:xfrm>
            <a:off x="5943600" y="152400"/>
            <a:ext cx="24193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30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Galatians 5:13-16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353580"/>
          </a:xfrm>
        </p:spPr>
        <p:txBody>
          <a:bodyPr>
            <a:normAutofit fontScale="92500" lnSpcReduction="20000"/>
          </a:bodyPr>
          <a:lstStyle/>
          <a:p>
            <a:pPr marL="0" indent="231775">
              <a:buNone/>
            </a:pPr>
            <a:r>
              <a:rPr lang="en-US" dirty="0" smtClean="0"/>
              <a:t>13 </a:t>
            </a:r>
            <a:r>
              <a:rPr lang="en-US" dirty="0"/>
              <a:t>For you, brethren, have been called to liberty; only do not use liberty as an opportunity for the flesh, </a:t>
            </a:r>
            <a:r>
              <a:rPr lang="en-US" b="1" dirty="0">
                <a:solidFill>
                  <a:srgbClr val="0000CC"/>
                </a:solidFill>
              </a:rPr>
              <a:t>but through love serve one another. </a:t>
            </a:r>
            <a:r>
              <a:rPr lang="en-US" dirty="0"/>
              <a:t>14 </a:t>
            </a:r>
            <a:r>
              <a:rPr lang="en-US" b="1" dirty="0">
                <a:solidFill>
                  <a:srgbClr val="0000CC"/>
                </a:solidFill>
              </a:rPr>
              <a:t>For all the law is fulfilled in one word, even in this: "You shall love your neighbor as yourself."</a:t>
            </a:r>
            <a:r>
              <a:rPr lang="en-US" dirty="0"/>
              <a:t>  15 But if you bite and devour one another, beware lest you be consumed by one another! </a:t>
            </a:r>
          </a:p>
          <a:p>
            <a:pPr marL="0" indent="231775">
              <a:buNone/>
            </a:pPr>
            <a:r>
              <a:rPr lang="en-US" dirty="0" smtClean="0"/>
              <a:t>16 </a:t>
            </a:r>
            <a:r>
              <a:rPr lang="en-US" dirty="0"/>
              <a:t>I say then: </a:t>
            </a:r>
            <a:r>
              <a:rPr lang="en-US" b="1" dirty="0">
                <a:solidFill>
                  <a:srgbClr val="0000CC"/>
                </a:solidFill>
              </a:rPr>
              <a:t>Walk in the Spirit, </a:t>
            </a:r>
            <a:r>
              <a:rPr lang="en-US" dirty="0"/>
              <a:t>and you shall not fulfill the lust of the flesh</a:t>
            </a:r>
            <a:r>
              <a:rPr lang="en-US" dirty="0" smtClean="0"/>
              <a:t>.</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Serve one another in love</a:t>
            </a:r>
          </a:p>
        </p:txBody>
      </p:sp>
      <p:sp>
        <p:nvSpPr>
          <p:cNvPr id="7" name="Text Box 5"/>
          <p:cNvSpPr txBox="1">
            <a:spLocks noChangeArrowheads="1"/>
          </p:cNvSpPr>
          <p:nvPr/>
        </p:nvSpPr>
        <p:spPr bwMode="auto">
          <a:xfrm>
            <a:off x="778493" y="6215390"/>
            <a:ext cx="75724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Service is the key. Learn to help others!</a:t>
            </a:r>
          </a:p>
        </p:txBody>
      </p:sp>
    </p:spTree>
    <p:extLst>
      <p:ext uri="{BB962C8B-B14F-4D97-AF65-F5344CB8AC3E}">
        <p14:creationId xmlns:p14="http://schemas.microsoft.com/office/powerpoint/2010/main" val="3811792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981200"/>
          </a:xfrm>
        </p:spPr>
        <p:txBody>
          <a:bodyPr>
            <a:normAutofit fontScale="90000"/>
          </a:bodyPr>
          <a:lstStyle/>
          <a:p>
            <a:pPr eaLnBrk="1" hangingPunct="1"/>
            <a:r>
              <a:rPr lang="en-US" sz="6000" b="1" dirty="0" smtClean="0">
                <a:solidFill>
                  <a:srgbClr val="FF0000"/>
                </a:solidFill>
                <a:latin typeface="Comic Sans MS" pitchFamily="66" charset="0"/>
              </a:rPr>
              <a:t>Where are we today?</a:t>
            </a:r>
            <a:r>
              <a:rPr lang="en-US" sz="4000" b="1" u="sng" dirty="0" smtClean="0">
                <a:solidFill>
                  <a:srgbClr val="FF0000"/>
                </a:solidFill>
                <a:latin typeface="Comic Sans MS" pitchFamily="66" charset="0"/>
              </a:rPr>
              <a:t/>
            </a:r>
            <a:br>
              <a:rPr lang="en-US" sz="4000" b="1" u="sng" dirty="0" smtClean="0">
                <a:solidFill>
                  <a:srgbClr val="FF0000"/>
                </a:solidFill>
                <a:latin typeface="Comic Sans MS" pitchFamily="66" charset="0"/>
              </a:rPr>
            </a:br>
            <a:r>
              <a:rPr lang="en-US" sz="5300" b="1" dirty="0" smtClean="0">
                <a:solidFill>
                  <a:srgbClr val="0000CC"/>
                </a:solidFill>
                <a:latin typeface="Comic Sans MS" pitchFamily="66" charset="0"/>
              </a:rPr>
              <a:t>The Crucifixion</a:t>
            </a:r>
          </a:p>
        </p:txBody>
      </p:sp>
      <p:sp>
        <p:nvSpPr>
          <p:cNvPr id="4100" name="Text Box 5"/>
          <p:cNvSpPr txBox="1">
            <a:spLocks noChangeArrowheads="1"/>
          </p:cNvSpPr>
          <p:nvPr/>
        </p:nvSpPr>
        <p:spPr bwMode="auto">
          <a:xfrm>
            <a:off x="1752600" y="5195658"/>
            <a:ext cx="59563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From around 9am      till noon</a:t>
            </a:r>
            <a:endParaRPr lang="en-US" sz="4000" b="1" dirty="0">
              <a:solidFill>
                <a:srgbClr val="00B050"/>
              </a:solidFill>
              <a:latin typeface="Comic Sans MS" pitchFamily="66" charset="0"/>
            </a:endParaRPr>
          </a:p>
        </p:txBody>
      </p:sp>
      <p:pic>
        <p:nvPicPr>
          <p:cNvPr id="3" name="Picture 2"/>
          <p:cNvPicPr>
            <a:picLocks noChangeAspect="1"/>
          </p:cNvPicPr>
          <p:nvPr/>
        </p:nvPicPr>
        <p:blipFill rotWithShape="1">
          <a:blip r:embed="rId3"/>
          <a:srcRect l="11667" t="30341" r="14167" b="30667"/>
          <a:stretch/>
        </p:blipFill>
        <p:spPr>
          <a:xfrm>
            <a:off x="0" y="1752600"/>
            <a:ext cx="9172450" cy="3013897"/>
          </a:xfrm>
          <a:prstGeom prst="rect">
            <a:avLst/>
          </a:prstGeom>
        </p:spPr>
      </p:pic>
      <p:sp>
        <p:nvSpPr>
          <p:cNvPr id="4" name="Rectangle 3"/>
          <p:cNvSpPr/>
          <p:nvPr/>
        </p:nvSpPr>
        <p:spPr>
          <a:xfrm>
            <a:off x="2971800" y="3733800"/>
            <a:ext cx="533400" cy="14067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099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62835" y="490415"/>
            <a:ext cx="3248025" cy="1752600"/>
          </a:xfrm>
        </p:spPr>
        <p:txBody>
          <a:bodyPr>
            <a:noAutofit/>
          </a:bodyPr>
          <a:lstStyle/>
          <a:p>
            <a:pPr eaLnBrk="1" hangingPunct="1"/>
            <a:r>
              <a:rPr lang="en-US" sz="3600" b="1" dirty="0" smtClean="0">
                <a:solidFill>
                  <a:srgbClr val="FF0000"/>
                </a:solidFill>
                <a:latin typeface="Comic Sans MS" pitchFamily="66" charset="0"/>
              </a:rPr>
              <a:t>What can you do to help when you go home?</a:t>
            </a:r>
          </a:p>
        </p:txBody>
      </p:sp>
      <p:sp>
        <p:nvSpPr>
          <p:cNvPr id="4099" name="Rectangle 3"/>
          <p:cNvSpPr>
            <a:spLocks noGrp="1" noChangeArrowheads="1"/>
          </p:cNvSpPr>
          <p:nvPr>
            <p:ph type="body" idx="1"/>
          </p:nvPr>
        </p:nvSpPr>
        <p:spPr>
          <a:xfrm>
            <a:off x="381000" y="2603988"/>
            <a:ext cx="8458200" cy="3124200"/>
          </a:xfrm>
        </p:spPr>
        <p:txBody>
          <a:bodyPr/>
          <a:lstStyle/>
          <a:p>
            <a:pPr eaLnBrk="1" hangingPunct="1">
              <a:lnSpc>
                <a:spcPct val="90000"/>
              </a:lnSpc>
            </a:pPr>
            <a:r>
              <a:rPr lang="en-US" b="1" dirty="0" smtClean="0">
                <a:solidFill>
                  <a:srgbClr val="0000CC"/>
                </a:solidFill>
              </a:rPr>
              <a:t>Volunteer</a:t>
            </a:r>
            <a:r>
              <a:rPr lang="en-US" dirty="0" smtClean="0">
                <a:solidFill>
                  <a:srgbClr val="0000CC"/>
                </a:solidFill>
              </a:rPr>
              <a:t> </a:t>
            </a:r>
            <a:r>
              <a:rPr lang="en-US" dirty="0" smtClean="0"/>
              <a:t>– don’t wait to be asked!</a:t>
            </a:r>
          </a:p>
          <a:p>
            <a:pPr eaLnBrk="1" hangingPunct="1">
              <a:lnSpc>
                <a:spcPct val="90000"/>
              </a:lnSpc>
            </a:pPr>
            <a:r>
              <a:rPr lang="en-US" b="1" dirty="0" smtClean="0">
                <a:solidFill>
                  <a:srgbClr val="0000CC"/>
                </a:solidFill>
              </a:rPr>
              <a:t>Assess the needs</a:t>
            </a:r>
            <a:r>
              <a:rPr lang="en-US" dirty="0" smtClean="0">
                <a:solidFill>
                  <a:srgbClr val="0000CC"/>
                </a:solidFill>
              </a:rPr>
              <a:t> </a:t>
            </a:r>
            <a:r>
              <a:rPr lang="en-US" dirty="0" smtClean="0"/>
              <a:t>of your family &amp; ecclesia</a:t>
            </a:r>
          </a:p>
          <a:p>
            <a:pPr lvl="1">
              <a:lnSpc>
                <a:spcPct val="90000"/>
              </a:lnSpc>
            </a:pPr>
            <a:r>
              <a:rPr lang="en-US" dirty="0" smtClean="0"/>
              <a:t>Time, labor, money, support, child care, preaching</a:t>
            </a:r>
          </a:p>
          <a:p>
            <a:pPr eaLnBrk="1" hangingPunct="1">
              <a:lnSpc>
                <a:spcPct val="90000"/>
              </a:lnSpc>
            </a:pPr>
            <a:r>
              <a:rPr lang="en-US" b="1" dirty="0" smtClean="0">
                <a:solidFill>
                  <a:srgbClr val="0000CC"/>
                </a:solidFill>
              </a:rPr>
              <a:t>Get ready for criticism</a:t>
            </a:r>
            <a:r>
              <a:rPr lang="en-US" dirty="0" smtClean="0">
                <a:solidFill>
                  <a:srgbClr val="0000CC"/>
                </a:solidFill>
              </a:rPr>
              <a:t> </a:t>
            </a:r>
            <a:r>
              <a:rPr lang="en-US" dirty="0" smtClean="0"/>
              <a:t>– those who work get it</a:t>
            </a:r>
          </a:p>
          <a:p>
            <a:pPr eaLnBrk="1" hangingPunct="1">
              <a:lnSpc>
                <a:spcPct val="90000"/>
              </a:lnSpc>
            </a:pPr>
            <a:r>
              <a:rPr lang="en-US" b="1" dirty="0" smtClean="0">
                <a:solidFill>
                  <a:srgbClr val="0000CC"/>
                </a:solidFill>
              </a:rPr>
              <a:t>Pray for God’s help</a:t>
            </a:r>
            <a:r>
              <a:rPr lang="en-US" dirty="0" smtClean="0">
                <a:solidFill>
                  <a:srgbClr val="0000CC"/>
                </a:solidFill>
              </a:rPr>
              <a:t> </a:t>
            </a:r>
            <a:r>
              <a:rPr lang="en-US" dirty="0" smtClean="0"/>
              <a:t>to prosper your work</a:t>
            </a:r>
          </a:p>
          <a:p>
            <a:pPr eaLnBrk="1" hangingPunct="1">
              <a:lnSpc>
                <a:spcPct val="90000"/>
              </a:lnSpc>
            </a:pPr>
            <a:endParaRPr lang="en-US" dirty="0" smtClean="0"/>
          </a:p>
        </p:txBody>
      </p:sp>
      <p:sp>
        <p:nvSpPr>
          <p:cNvPr id="4100" name="Text Box 5"/>
          <p:cNvSpPr txBox="1">
            <a:spLocks noChangeArrowheads="1"/>
          </p:cNvSpPr>
          <p:nvPr/>
        </p:nvSpPr>
        <p:spPr bwMode="auto">
          <a:xfrm>
            <a:off x="309684" y="5410200"/>
            <a:ext cx="8563708"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They (redeemed) are </a:t>
            </a:r>
            <a:r>
              <a:rPr lang="en-US" sz="2400" b="1" dirty="0">
                <a:solidFill>
                  <a:srgbClr val="00B050"/>
                </a:solidFill>
                <a:latin typeface="Comic Sans MS" pitchFamily="66" charset="0"/>
              </a:rPr>
              <a:t>before the throne of God, and </a:t>
            </a:r>
            <a:r>
              <a:rPr lang="en-US" sz="2400" b="1" dirty="0">
                <a:solidFill>
                  <a:srgbClr val="7030A0"/>
                </a:solidFill>
                <a:latin typeface="Comic Sans MS" pitchFamily="66" charset="0"/>
              </a:rPr>
              <a:t>serve Him day and night </a:t>
            </a:r>
            <a:r>
              <a:rPr lang="en-US" sz="2400" b="1" dirty="0">
                <a:solidFill>
                  <a:srgbClr val="00B050"/>
                </a:solidFill>
                <a:latin typeface="Comic Sans MS" pitchFamily="66" charset="0"/>
              </a:rPr>
              <a:t>in His temple. And He who sits on the throne will dwell among them</a:t>
            </a:r>
            <a:r>
              <a:rPr lang="en-US" sz="2400" b="1" dirty="0" smtClean="0">
                <a:solidFill>
                  <a:srgbClr val="00B050"/>
                </a:solidFill>
                <a:latin typeface="Comic Sans MS" pitchFamily="66" charset="0"/>
              </a:rPr>
              <a:t>. (Rev 7:15) </a:t>
            </a:r>
            <a:endParaRPr lang="en-US" sz="2400" b="1" dirty="0">
              <a:solidFill>
                <a:srgbClr val="00B050"/>
              </a:solidFill>
              <a:latin typeface="Comic Sans MS" pitchFamily="66" charset="0"/>
            </a:endParaRPr>
          </a:p>
        </p:txBody>
      </p:sp>
      <p:pic>
        <p:nvPicPr>
          <p:cNvPr id="6146" name="Picture 2" descr="http://environment.yale.edu/climate-communication/files/Time_for_Change_250px_%28Courtesy_Flickr_Creative_Commons,_user_marsmet54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5" y="490415"/>
            <a:ext cx="2381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ivorcereform.us/wp-content/uploads/2012/02/How-Can-I-Hel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7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334000"/>
          </a:xfrm>
        </p:spPr>
        <p:txBody>
          <a:bodyPr>
            <a:normAutofit fontScale="92500" lnSpcReduction="20000"/>
          </a:bodyPr>
          <a:lstStyle/>
          <a:p>
            <a:pPr hangingPunct="0"/>
            <a:r>
              <a:rPr lang="en-US" dirty="0" smtClean="0">
                <a:solidFill>
                  <a:srgbClr val="FFC000"/>
                </a:solidFill>
                <a:latin typeface="EraserDust" pitchFamily="34" charset="0"/>
              </a:rPr>
              <a:t>Christ’s crucifixion should remind us daily to take up our cross &amp; follow him – join him in his death to Sin</a:t>
            </a:r>
          </a:p>
          <a:p>
            <a:pPr hangingPunct="0"/>
            <a:r>
              <a:rPr lang="en-US" dirty="0" smtClean="0">
                <a:solidFill>
                  <a:srgbClr val="FFC000"/>
                </a:solidFill>
                <a:latin typeface="EraserDust" pitchFamily="34" charset="0"/>
              </a:rPr>
              <a:t>Death to Sin doesn’t mean living a stoic life – we have to balance it with “living to God”</a:t>
            </a:r>
          </a:p>
          <a:p>
            <a:pPr hangingPunct="0"/>
            <a:r>
              <a:rPr lang="en-US" dirty="0" smtClean="0">
                <a:solidFill>
                  <a:srgbClr val="FFC000"/>
                </a:solidFill>
                <a:latin typeface="EraserDust" pitchFamily="34" charset="0"/>
              </a:rPr>
              <a:t>During our trials…focus on helping others [like our hymn “forget all your troubles in meeting his needs”)</a:t>
            </a:r>
          </a:p>
          <a:p>
            <a:pPr hangingPunct="0"/>
            <a:r>
              <a:rPr lang="en-US" dirty="0" smtClean="0">
                <a:solidFill>
                  <a:srgbClr val="FFC000"/>
                </a:solidFill>
                <a:latin typeface="EraserDust" pitchFamily="34" charset="0"/>
              </a:rPr>
              <a:t>Be careful what we say during trials – Jesus always kept the faith</a:t>
            </a:r>
          </a:p>
          <a:p>
            <a:pPr hangingPunct="0"/>
            <a:r>
              <a:rPr lang="en-US" dirty="0" smtClean="0">
                <a:solidFill>
                  <a:srgbClr val="FFC000"/>
                </a:solidFill>
                <a:latin typeface="EraserDust" pitchFamily="34" charset="0"/>
              </a:rPr>
              <a:t>Be careful with Bible prophecy:  we have the basic framework, but may be surprised by a specific event!</a:t>
            </a:r>
            <a:endParaRPr lang="en-US" dirty="0" smtClean="0"/>
          </a:p>
        </p:txBody>
      </p:sp>
    </p:spTree>
    <p:extLst>
      <p:ext uri="{BB962C8B-B14F-4D97-AF65-F5344CB8AC3E}">
        <p14:creationId xmlns:p14="http://schemas.microsoft.com/office/powerpoint/2010/main" val="1800288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kxb-aWguIfSSL9iI9gW4FnRig4kb-WD2LSY1yQX9R6eEp6_V-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867" y="-156613"/>
            <a:ext cx="5753100" cy="396661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52400" y="-1349"/>
            <a:ext cx="2895600" cy="3276600"/>
          </a:xfrm>
        </p:spPr>
        <p:txBody>
          <a:bodyPr>
            <a:normAutofit/>
          </a:bodyPr>
          <a:lstStyle/>
          <a:p>
            <a:pPr eaLnBrk="1" hangingPunct="1"/>
            <a:r>
              <a:rPr lang="en-US" sz="4000" b="1" dirty="0" smtClean="0">
                <a:solidFill>
                  <a:srgbClr val="FF0000"/>
                </a:solidFill>
                <a:latin typeface="Comic Sans MS" pitchFamily="66" charset="0"/>
              </a:rPr>
              <a:t>Let’s go home and put it into practice!</a:t>
            </a:r>
          </a:p>
        </p:txBody>
      </p:sp>
      <p:sp>
        <p:nvSpPr>
          <p:cNvPr id="4100" name="Text Box 5"/>
          <p:cNvSpPr txBox="1">
            <a:spLocks noChangeArrowheads="1"/>
          </p:cNvSpPr>
          <p:nvPr/>
        </p:nvSpPr>
        <p:spPr bwMode="auto">
          <a:xfrm>
            <a:off x="609600" y="3657600"/>
            <a:ext cx="8077200" cy="2677656"/>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No </a:t>
            </a:r>
            <a:r>
              <a:rPr lang="en-US" sz="2400" b="1" dirty="0">
                <a:solidFill>
                  <a:srgbClr val="00B050"/>
                </a:solidFill>
                <a:latin typeface="Comic Sans MS" pitchFamily="66" charset="0"/>
              </a:rPr>
              <a:t>one born of God makes a practice of sinning, </a:t>
            </a:r>
            <a:r>
              <a:rPr lang="en-US" sz="2400" b="1" dirty="0" smtClean="0">
                <a:solidFill>
                  <a:srgbClr val="00B050"/>
                </a:solidFill>
                <a:latin typeface="Comic Sans MS" pitchFamily="66" charset="0"/>
              </a:rPr>
              <a:t> for </a:t>
            </a:r>
            <a:r>
              <a:rPr lang="en-US" sz="2400" b="1" dirty="0">
                <a:solidFill>
                  <a:srgbClr val="00B050"/>
                </a:solidFill>
                <a:latin typeface="Comic Sans MS" pitchFamily="66" charset="0"/>
              </a:rPr>
              <a:t>God's seed abides in him, and he cannot keep on sinning because he has been born of God. </a:t>
            </a:r>
            <a:r>
              <a:rPr lang="en-US" sz="2400" b="1" dirty="0" smtClean="0">
                <a:solidFill>
                  <a:srgbClr val="00B050"/>
                </a:solidFill>
                <a:latin typeface="Comic Sans MS" pitchFamily="66" charset="0"/>
              </a:rPr>
              <a:t>By </a:t>
            </a:r>
            <a:r>
              <a:rPr lang="en-US" sz="2400" b="1" dirty="0">
                <a:solidFill>
                  <a:srgbClr val="00B050"/>
                </a:solidFill>
                <a:latin typeface="Comic Sans MS" pitchFamily="66" charset="0"/>
              </a:rPr>
              <a:t>this it is evident who are the children of God, and who are the children of the devil: whoever does not practice righteousness is not of God, nor is the one who does not love his brother. 1 John </a:t>
            </a:r>
            <a:r>
              <a:rPr lang="en-US" sz="2400" b="1" dirty="0" smtClean="0">
                <a:solidFill>
                  <a:srgbClr val="00B050"/>
                </a:solidFill>
                <a:latin typeface="Comic Sans MS" pitchFamily="66" charset="0"/>
              </a:rPr>
              <a:t>3:9-10  (</a:t>
            </a:r>
            <a:r>
              <a:rPr lang="en-US" sz="2000" b="1" dirty="0" smtClean="0">
                <a:solidFill>
                  <a:srgbClr val="00B050"/>
                </a:solidFill>
                <a:latin typeface="Comic Sans MS" pitchFamily="66" charset="0"/>
              </a:rPr>
              <a:t>ESV)</a:t>
            </a:r>
            <a:endParaRPr lang="en-US" sz="2000" b="1" dirty="0">
              <a:solidFill>
                <a:srgbClr val="00B050"/>
              </a:solidFill>
              <a:latin typeface="Comic Sans MS" pitchFamily="66" charset="0"/>
            </a:endParaRPr>
          </a:p>
        </p:txBody>
      </p:sp>
    </p:spTree>
    <p:extLst>
      <p:ext uri="{BB962C8B-B14F-4D97-AF65-F5344CB8AC3E}">
        <p14:creationId xmlns:p14="http://schemas.microsoft.com/office/powerpoint/2010/main" val="198493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010"/>
            <a:ext cx="8027090" cy="6851990"/>
          </a:xfrm>
          <a:prstGeom prst="rect">
            <a:avLst/>
          </a:prstGeom>
        </p:spPr>
      </p:pic>
    </p:spTree>
    <p:extLst>
      <p:ext uri="{BB962C8B-B14F-4D97-AF65-F5344CB8AC3E}">
        <p14:creationId xmlns:p14="http://schemas.microsoft.com/office/powerpoint/2010/main" val="95683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57200" y="1752600"/>
            <a:ext cx="8251209" cy="5111087"/>
          </a:xfrm>
        </p:spPr>
        <p:txBody>
          <a:bodyPr>
            <a:normAutofit fontScale="92500" lnSpcReduction="10000"/>
          </a:bodyPr>
          <a:lstStyle/>
          <a:p>
            <a:pPr eaLnBrk="1" hangingPunct="1">
              <a:lnSpc>
                <a:spcPct val="90000"/>
              </a:lnSpc>
            </a:pPr>
            <a:r>
              <a:rPr lang="en-US" b="1" dirty="0" smtClean="0">
                <a:solidFill>
                  <a:srgbClr val="0000CC"/>
                </a:solidFill>
              </a:rPr>
              <a:t>What impact did helping to carry the cross </a:t>
            </a:r>
            <a:r>
              <a:rPr lang="en-US" dirty="0" smtClean="0"/>
              <a:t>have on Simon &amp; his family?</a:t>
            </a:r>
          </a:p>
          <a:p>
            <a:pPr eaLnBrk="1" hangingPunct="1">
              <a:lnSpc>
                <a:spcPct val="90000"/>
              </a:lnSpc>
            </a:pPr>
            <a:r>
              <a:rPr lang="en-US" b="1" dirty="0" smtClean="0">
                <a:solidFill>
                  <a:srgbClr val="0000CC"/>
                </a:solidFill>
              </a:rPr>
              <a:t>Did the prophecies of Hosea 9-10 </a:t>
            </a:r>
            <a:r>
              <a:rPr lang="en-US" dirty="0" smtClean="0"/>
              <a:t>help you create a clear sequence of events during the crucifixion?</a:t>
            </a:r>
          </a:p>
          <a:p>
            <a:pPr eaLnBrk="1" hangingPunct="1">
              <a:lnSpc>
                <a:spcPct val="90000"/>
              </a:lnSpc>
            </a:pPr>
            <a:r>
              <a:rPr lang="en-US" b="1" dirty="0" smtClean="0">
                <a:solidFill>
                  <a:srgbClr val="0000CC"/>
                </a:solidFill>
              </a:rPr>
              <a:t>What are some of the types from the OT </a:t>
            </a:r>
            <a:r>
              <a:rPr lang="en-US" dirty="0" smtClean="0"/>
              <a:t>that parallel Jesus’ crucifixion?</a:t>
            </a:r>
          </a:p>
          <a:p>
            <a:pPr eaLnBrk="1" hangingPunct="1">
              <a:lnSpc>
                <a:spcPct val="90000"/>
              </a:lnSpc>
            </a:pPr>
            <a:r>
              <a:rPr lang="en-US" b="1" dirty="0" smtClean="0">
                <a:solidFill>
                  <a:srgbClr val="0000CC"/>
                </a:solidFill>
              </a:rPr>
              <a:t>How would the types of the OT </a:t>
            </a:r>
            <a:r>
              <a:rPr lang="en-US" dirty="0" smtClean="0"/>
              <a:t>help Jesus during his crucifixion?</a:t>
            </a:r>
          </a:p>
          <a:p>
            <a:pPr eaLnBrk="1" hangingPunct="1">
              <a:lnSpc>
                <a:spcPct val="90000"/>
              </a:lnSpc>
            </a:pPr>
            <a:r>
              <a:rPr lang="en-US" b="1" dirty="0" smtClean="0">
                <a:solidFill>
                  <a:srgbClr val="0000CC"/>
                </a:solidFill>
              </a:rPr>
              <a:t>Why don’t the gospels emphasize </a:t>
            </a:r>
            <a:r>
              <a:rPr lang="en-US" dirty="0" smtClean="0"/>
              <a:t>and dramatically describe the agony of crucifixion?</a:t>
            </a:r>
          </a:p>
          <a:p>
            <a:pPr eaLnBrk="1" hangingPunct="1">
              <a:lnSpc>
                <a:spcPct val="90000"/>
              </a:lnSpc>
            </a:pPr>
            <a:r>
              <a:rPr lang="en-US" b="1" dirty="0" smtClean="0">
                <a:solidFill>
                  <a:srgbClr val="0000CC"/>
                </a:solidFill>
              </a:rPr>
              <a:t>Why did God have the 2 thieves crucified </a:t>
            </a:r>
            <a:r>
              <a:rPr lang="en-US" dirty="0" smtClean="0"/>
              <a:t>at the same time as Jesus?</a:t>
            </a:r>
            <a:endParaRPr lang="en-US" dirty="0"/>
          </a:p>
          <a:p>
            <a:pPr eaLnBrk="1" hangingPunct="1">
              <a:lnSpc>
                <a:spcPct val="90000"/>
              </a:lnSpc>
            </a:pPr>
            <a:endParaRPr lang="en-US" dirty="0" smtClean="0"/>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8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251209" cy="4191001"/>
          </a:xfrm>
        </p:spPr>
        <p:txBody>
          <a:bodyPr>
            <a:normAutofit fontScale="92500" lnSpcReduction="10000"/>
          </a:bodyPr>
          <a:lstStyle/>
          <a:p>
            <a:pPr eaLnBrk="1" hangingPunct="1">
              <a:lnSpc>
                <a:spcPct val="90000"/>
              </a:lnSpc>
            </a:pPr>
            <a:r>
              <a:rPr lang="en-US" b="1" dirty="0" smtClean="0">
                <a:solidFill>
                  <a:srgbClr val="0000CC"/>
                </a:solidFill>
              </a:rPr>
              <a:t>How does the crucifixion </a:t>
            </a:r>
            <a:r>
              <a:rPr lang="en-US" dirty="0" smtClean="0"/>
              <a:t>of Christ become a motivating force in our lives?</a:t>
            </a:r>
          </a:p>
          <a:p>
            <a:pPr eaLnBrk="1" hangingPunct="1">
              <a:lnSpc>
                <a:spcPct val="90000"/>
              </a:lnSpc>
            </a:pPr>
            <a:r>
              <a:rPr lang="en-US" b="1" dirty="0" smtClean="0">
                <a:solidFill>
                  <a:srgbClr val="0000CC"/>
                </a:solidFill>
              </a:rPr>
              <a:t>What are some ways </a:t>
            </a:r>
            <a:r>
              <a:rPr lang="en-US" dirty="0" smtClean="0"/>
              <a:t>we can attempt to mend divisions in our ecclesias?</a:t>
            </a:r>
          </a:p>
          <a:p>
            <a:pPr eaLnBrk="1" hangingPunct="1">
              <a:lnSpc>
                <a:spcPct val="90000"/>
              </a:lnSpc>
            </a:pPr>
            <a:r>
              <a:rPr lang="en-US" b="1" dirty="0" smtClean="0">
                <a:solidFill>
                  <a:srgbClr val="0000CC"/>
                </a:solidFill>
              </a:rPr>
              <a:t>How did Jesus deal with rejection </a:t>
            </a:r>
            <a:r>
              <a:rPr lang="en-US" dirty="0" smtClean="0"/>
              <a:t>without becoming depressed?</a:t>
            </a:r>
          </a:p>
          <a:p>
            <a:pPr eaLnBrk="1" hangingPunct="1">
              <a:lnSpc>
                <a:spcPct val="90000"/>
              </a:lnSpc>
            </a:pPr>
            <a:r>
              <a:rPr lang="en-US" b="1" dirty="0" smtClean="0">
                <a:solidFill>
                  <a:srgbClr val="0000CC"/>
                </a:solidFill>
              </a:rPr>
              <a:t>How did Jesus deal with the reviling </a:t>
            </a:r>
            <a:r>
              <a:rPr lang="en-US" dirty="0" smtClean="0"/>
              <a:t>and ridicule without retaliating?</a:t>
            </a:r>
          </a:p>
          <a:p>
            <a:pPr eaLnBrk="1" hangingPunct="1">
              <a:lnSpc>
                <a:spcPct val="90000"/>
              </a:lnSpc>
            </a:pPr>
            <a:r>
              <a:rPr lang="en-US" b="1" dirty="0" smtClean="0">
                <a:solidFill>
                  <a:srgbClr val="0000CC"/>
                </a:solidFill>
              </a:rPr>
              <a:t>How did the darkness </a:t>
            </a:r>
            <a:r>
              <a:rPr lang="en-US" dirty="0" smtClean="0"/>
              <a:t>actually help Jesus get through his crucifixion?</a:t>
            </a:r>
          </a:p>
          <a:p>
            <a:pPr eaLnBrk="1" hangingPunct="1">
              <a:lnSpc>
                <a:spcPct val="90000"/>
              </a:lnSpc>
            </a:pPr>
            <a:endParaRPr lang="en-US" dirty="0" smtClean="0"/>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311889" y="5903893"/>
            <a:ext cx="649861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Let this mind be in you which was also in Christ Jesus</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2816169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457200"/>
            <a:ext cx="4800600" cy="1981200"/>
          </a:xfrm>
        </p:spPr>
        <p:txBody>
          <a:bodyPr>
            <a:normAutofit fontScale="90000"/>
          </a:bodyPr>
          <a:lstStyle/>
          <a:p>
            <a:pPr eaLnBrk="1" hangingPunct="1"/>
            <a:r>
              <a:rPr lang="en-US" sz="4000" b="1" dirty="0" smtClean="0">
                <a:solidFill>
                  <a:srgbClr val="FF0000"/>
                </a:solidFill>
                <a:latin typeface="Comic Sans MS" pitchFamily="66" charset="0"/>
              </a:rPr>
              <a:t>Watch the impact Jesus had on others while going through extreme trials</a:t>
            </a:r>
          </a:p>
        </p:txBody>
      </p:sp>
      <p:sp>
        <p:nvSpPr>
          <p:cNvPr id="4099" name="Rectangle 3"/>
          <p:cNvSpPr>
            <a:spLocks noGrp="1" noChangeArrowheads="1"/>
          </p:cNvSpPr>
          <p:nvPr>
            <p:ph type="body" idx="1"/>
          </p:nvPr>
        </p:nvSpPr>
        <p:spPr>
          <a:xfrm>
            <a:off x="381000" y="2753459"/>
            <a:ext cx="8534400" cy="3276600"/>
          </a:xfrm>
        </p:spPr>
        <p:txBody>
          <a:bodyPr>
            <a:normAutofit lnSpcReduction="10000"/>
          </a:bodyPr>
          <a:lstStyle/>
          <a:p>
            <a:pPr eaLnBrk="1" hangingPunct="1">
              <a:lnSpc>
                <a:spcPct val="90000"/>
              </a:lnSpc>
            </a:pPr>
            <a:r>
              <a:rPr lang="en-US" b="1" dirty="0" smtClean="0">
                <a:solidFill>
                  <a:srgbClr val="0000CC"/>
                </a:solidFill>
              </a:rPr>
              <a:t>Peter</a:t>
            </a:r>
            <a:r>
              <a:rPr lang="en-US" dirty="0" smtClean="0">
                <a:solidFill>
                  <a:srgbClr val="0000CC"/>
                </a:solidFill>
              </a:rPr>
              <a:t> </a:t>
            </a:r>
            <a:r>
              <a:rPr lang="en-US" dirty="0" smtClean="0"/>
              <a:t>– a look of understanding &amp; pity</a:t>
            </a:r>
          </a:p>
          <a:p>
            <a:pPr eaLnBrk="1" hangingPunct="1">
              <a:lnSpc>
                <a:spcPct val="90000"/>
              </a:lnSpc>
            </a:pPr>
            <a:r>
              <a:rPr lang="en-US" b="1" dirty="0" smtClean="0">
                <a:solidFill>
                  <a:srgbClr val="0000CC"/>
                </a:solidFill>
              </a:rPr>
              <a:t>Simon</a:t>
            </a:r>
            <a:r>
              <a:rPr lang="en-US" dirty="0" smtClean="0">
                <a:solidFill>
                  <a:srgbClr val="0000CC"/>
                </a:solidFill>
              </a:rPr>
              <a:t> </a:t>
            </a:r>
            <a:r>
              <a:rPr lang="en-US" dirty="0" smtClean="0"/>
              <a:t>– helped carry cross &amp; then became believer </a:t>
            </a:r>
          </a:p>
          <a:p>
            <a:pPr eaLnBrk="1" hangingPunct="1">
              <a:lnSpc>
                <a:spcPct val="90000"/>
              </a:lnSpc>
            </a:pPr>
            <a:r>
              <a:rPr lang="en-US" b="1" dirty="0" smtClean="0">
                <a:solidFill>
                  <a:srgbClr val="0000CC"/>
                </a:solidFill>
              </a:rPr>
              <a:t>Weeping women</a:t>
            </a:r>
            <a:r>
              <a:rPr lang="en-US" dirty="0" smtClean="0">
                <a:solidFill>
                  <a:srgbClr val="0000CC"/>
                </a:solidFill>
              </a:rPr>
              <a:t> </a:t>
            </a:r>
            <a:r>
              <a:rPr lang="en-US" dirty="0" smtClean="0"/>
              <a:t>of Jerusalem – get ready for what’s coming on you!</a:t>
            </a:r>
          </a:p>
          <a:p>
            <a:pPr eaLnBrk="1" hangingPunct="1">
              <a:lnSpc>
                <a:spcPct val="90000"/>
              </a:lnSpc>
            </a:pPr>
            <a:r>
              <a:rPr lang="en-US" b="1" dirty="0" smtClean="0">
                <a:solidFill>
                  <a:srgbClr val="0000CC"/>
                </a:solidFill>
              </a:rPr>
              <a:t>Thief</a:t>
            </a:r>
            <a:r>
              <a:rPr lang="en-US" dirty="0" smtClean="0">
                <a:solidFill>
                  <a:srgbClr val="0000CC"/>
                </a:solidFill>
              </a:rPr>
              <a:t> </a:t>
            </a:r>
            <a:r>
              <a:rPr lang="en-US" dirty="0" smtClean="0"/>
              <a:t>– impressed to point of conversion</a:t>
            </a:r>
          </a:p>
          <a:p>
            <a:pPr eaLnBrk="1" hangingPunct="1">
              <a:lnSpc>
                <a:spcPct val="90000"/>
              </a:lnSpc>
            </a:pPr>
            <a:r>
              <a:rPr lang="en-US" b="1" dirty="0" smtClean="0">
                <a:solidFill>
                  <a:srgbClr val="0000CC"/>
                </a:solidFill>
              </a:rPr>
              <a:t>Mary</a:t>
            </a:r>
            <a:r>
              <a:rPr lang="en-US" dirty="0" smtClean="0">
                <a:solidFill>
                  <a:srgbClr val="0000CC"/>
                </a:solidFill>
              </a:rPr>
              <a:t> </a:t>
            </a:r>
            <a:r>
              <a:rPr lang="en-US" dirty="0" smtClean="0"/>
              <a:t>– tried to link her up with John</a:t>
            </a:r>
          </a:p>
          <a:p>
            <a:pPr eaLnBrk="1" hangingPunct="1">
              <a:lnSpc>
                <a:spcPct val="90000"/>
              </a:lnSpc>
            </a:pPr>
            <a:endParaRPr lang="en-US" dirty="0" smtClean="0"/>
          </a:p>
        </p:txBody>
      </p:sp>
      <p:sp>
        <p:nvSpPr>
          <p:cNvPr id="4100" name="Text Box 5"/>
          <p:cNvSpPr txBox="1">
            <a:spLocks noChangeArrowheads="1"/>
          </p:cNvSpPr>
          <p:nvPr/>
        </p:nvSpPr>
        <p:spPr bwMode="auto">
          <a:xfrm>
            <a:off x="0" y="6030059"/>
            <a:ext cx="9144000" cy="677108"/>
          </a:xfrm>
          <a:prstGeom prst="rect">
            <a:avLst/>
          </a:prstGeom>
          <a:noFill/>
          <a:ln w="9525">
            <a:noFill/>
            <a:miter lim="800000"/>
            <a:headEnd/>
            <a:tailEnd/>
          </a:ln>
        </p:spPr>
        <p:txBody>
          <a:bodyPr wrap="square">
            <a:spAutoFit/>
          </a:bodyPr>
          <a:lstStyle/>
          <a:p>
            <a:pPr algn="ctr">
              <a:spcBef>
                <a:spcPct val="50000"/>
              </a:spcBef>
            </a:pPr>
            <a:r>
              <a:rPr lang="en-US" sz="3800" b="1" dirty="0" smtClean="0">
                <a:solidFill>
                  <a:srgbClr val="00B050"/>
                </a:solidFill>
                <a:latin typeface="Comic Sans MS" pitchFamily="66" charset="0"/>
              </a:rPr>
              <a:t>Helping others helped Jesus endure</a:t>
            </a:r>
            <a:endParaRPr lang="en-US" sz="3800" b="1" dirty="0">
              <a:solidFill>
                <a:srgbClr val="00B050"/>
              </a:solidFill>
              <a:latin typeface="Comic Sans MS" pitchFamily="66" charset="0"/>
            </a:endParaRPr>
          </a:p>
        </p:txBody>
      </p:sp>
      <p:pic>
        <p:nvPicPr>
          <p:cNvPr id="1026" name="Picture 2" descr="http://www.keesdegraaf.com/media/Image/thumbs/8469p16hm5prcmh11fjbe5k75p13v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1924"/>
            <a:ext cx="33337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73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5631"/>
            <a:ext cx="5410200" cy="1828800"/>
          </a:xfrm>
        </p:spPr>
        <p:txBody>
          <a:bodyPr>
            <a:normAutofit fontScale="90000"/>
          </a:bodyPr>
          <a:lstStyle/>
          <a:p>
            <a:pPr eaLnBrk="1" hangingPunct="1"/>
            <a:r>
              <a:rPr lang="en-US" sz="4000" b="1" dirty="0" smtClean="0">
                <a:solidFill>
                  <a:srgbClr val="FF0000"/>
                </a:solidFill>
                <a:latin typeface="Comic Sans MS" pitchFamily="66" charset="0"/>
              </a:rPr>
              <a:t>Why did God arrange for Crucifixion?</a:t>
            </a:r>
          </a:p>
        </p:txBody>
      </p:sp>
      <p:sp>
        <p:nvSpPr>
          <p:cNvPr id="4099" name="Rectangle 3"/>
          <p:cNvSpPr>
            <a:spLocks noGrp="1" noChangeArrowheads="1"/>
          </p:cNvSpPr>
          <p:nvPr>
            <p:ph type="body" idx="1"/>
          </p:nvPr>
        </p:nvSpPr>
        <p:spPr>
          <a:xfrm>
            <a:off x="336062" y="1607381"/>
            <a:ext cx="8686800" cy="4343400"/>
          </a:xfrm>
        </p:spPr>
        <p:txBody>
          <a:bodyPr/>
          <a:lstStyle/>
          <a:p>
            <a:pPr eaLnBrk="1" hangingPunct="1">
              <a:lnSpc>
                <a:spcPct val="90000"/>
              </a:lnSpc>
            </a:pPr>
            <a:r>
              <a:rPr lang="en-US" dirty="0" smtClean="0"/>
              <a:t>Not a Jewish way of killing</a:t>
            </a:r>
          </a:p>
          <a:p>
            <a:pPr lvl="1">
              <a:lnSpc>
                <a:spcPct val="90000"/>
              </a:lnSpc>
            </a:pPr>
            <a:r>
              <a:rPr lang="en-US" dirty="0" smtClean="0"/>
              <a:t>Normally stoning (like Stephen)</a:t>
            </a:r>
          </a:p>
          <a:p>
            <a:pPr eaLnBrk="1" hangingPunct="1">
              <a:lnSpc>
                <a:spcPct val="90000"/>
              </a:lnSpc>
            </a:pPr>
            <a:r>
              <a:rPr lang="en-US" dirty="0" smtClean="0"/>
              <a:t>Recently implemented by Romans</a:t>
            </a:r>
          </a:p>
          <a:p>
            <a:pPr eaLnBrk="1" hangingPunct="1">
              <a:lnSpc>
                <a:spcPct val="90000"/>
              </a:lnSpc>
            </a:pPr>
            <a:r>
              <a:rPr lang="en-US" dirty="0" smtClean="0"/>
              <a:t>Not the worst form of torture </a:t>
            </a:r>
          </a:p>
          <a:p>
            <a:pPr lvl="1">
              <a:lnSpc>
                <a:spcPct val="90000"/>
              </a:lnSpc>
            </a:pPr>
            <a:r>
              <a:rPr lang="en-US" dirty="0" smtClean="0"/>
              <a:t>The rack, the tub, the saw, </a:t>
            </a:r>
            <a:r>
              <a:rPr lang="en-US" dirty="0" err="1" smtClean="0"/>
              <a:t>etc</a:t>
            </a:r>
            <a:endParaRPr lang="en-US" dirty="0"/>
          </a:p>
          <a:p>
            <a:pPr eaLnBrk="1" hangingPunct="1">
              <a:lnSpc>
                <a:spcPct val="90000"/>
              </a:lnSpc>
            </a:pPr>
            <a:r>
              <a:rPr lang="en-US" dirty="0" smtClean="0"/>
              <a:t>So why did God want Jesus crucified?</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3559848" y="5004751"/>
            <a:ext cx="54102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Everything God does is for a reason!</a:t>
            </a:r>
            <a:endParaRPr lang="en-US" sz="4000" b="1" dirty="0">
              <a:solidFill>
                <a:srgbClr val="00B050"/>
              </a:solidFill>
              <a:latin typeface="Comic Sans MS" pitchFamily="66" charset="0"/>
            </a:endParaRPr>
          </a:p>
        </p:txBody>
      </p:sp>
      <p:pic>
        <p:nvPicPr>
          <p:cNvPr id="1026" name="Picture 2" descr="http://images5.fanpop.com/image/photos/30500000/The-Walk-to-Golgotha-T-T-jesus-30532172-485-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3797"/>
            <a:ext cx="3048000" cy="20061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RaWsTQDL_Uc/TlY7yj3bDTI/AAAAAAAAADY/p2Gu91j5Wq8/s1600/jesus-on-the-cross_closeup.jpg"/>
          <p:cNvPicPr>
            <a:picLocks noChangeAspect="1" noChangeArrowheads="1"/>
          </p:cNvPicPr>
          <p:nvPr/>
        </p:nvPicPr>
        <p:blipFill rotWithShape="1">
          <a:blip r:embed="rId4">
            <a:extLst>
              <a:ext uri="{28A0092B-C50C-407E-A947-70E740481C1C}">
                <a14:useLocalDpi xmlns:a14="http://schemas.microsoft.com/office/drawing/2010/main" val="0"/>
              </a:ext>
            </a:extLst>
          </a:blip>
          <a:srcRect t="3054" b="21629"/>
          <a:stretch/>
        </p:blipFill>
        <p:spPr bwMode="auto">
          <a:xfrm>
            <a:off x="503116" y="4800600"/>
            <a:ext cx="288967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35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 y="214240"/>
            <a:ext cx="5562600" cy="1920875"/>
          </a:xfrm>
        </p:spPr>
        <p:txBody>
          <a:bodyPr>
            <a:normAutofit fontScale="90000"/>
          </a:bodyPr>
          <a:lstStyle/>
          <a:p>
            <a:pPr eaLnBrk="1" hangingPunct="1"/>
            <a:r>
              <a:rPr lang="en-US" sz="4000" b="1" dirty="0" smtClean="0">
                <a:solidFill>
                  <a:srgbClr val="FF0000"/>
                </a:solidFill>
                <a:latin typeface="Comic Sans MS" pitchFamily="66" charset="0"/>
              </a:rPr>
              <a:t>How did Bible reading believers miss the fact that Messiah must die?</a:t>
            </a:r>
          </a:p>
        </p:txBody>
      </p:sp>
      <p:sp>
        <p:nvSpPr>
          <p:cNvPr id="4099" name="Rectangle 3"/>
          <p:cNvSpPr>
            <a:spLocks noGrp="1" noChangeArrowheads="1"/>
          </p:cNvSpPr>
          <p:nvPr>
            <p:ph type="body" idx="1"/>
          </p:nvPr>
        </p:nvSpPr>
        <p:spPr>
          <a:xfrm>
            <a:off x="304800" y="2286000"/>
            <a:ext cx="8534400" cy="3124200"/>
          </a:xfrm>
        </p:spPr>
        <p:txBody>
          <a:bodyPr/>
          <a:lstStyle/>
          <a:p>
            <a:pPr eaLnBrk="1" hangingPunct="1">
              <a:lnSpc>
                <a:spcPct val="90000"/>
              </a:lnSpc>
            </a:pPr>
            <a:r>
              <a:rPr lang="en-US" dirty="0" smtClean="0"/>
              <a:t>Bible prophecy seems clear now</a:t>
            </a:r>
          </a:p>
          <a:p>
            <a:pPr eaLnBrk="1" hangingPunct="1">
              <a:lnSpc>
                <a:spcPct val="90000"/>
              </a:lnSpc>
            </a:pPr>
            <a:r>
              <a:rPr lang="en-US" dirty="0" smtClean="0"/>
              <a:t>Gen 22:  Abraham and Isaac</a:t>
            </a:r>
          </a:p>
          <a:p>
            <a:pPr eaLnBrk="1" hangingPunct="1">
              <a:lnSpc>
                <a:spcPct val="90000"/>
              </a:lnSpc>
            </a:pPr>
            <a:r>
              <a:rPr lang="en-US" dirty="0" smtClean="0"/>
              <a:t>So many types in the Law of Moses indicated that Messiah would die</a:t>
            </a:r>
          </a:p>
          <a:p>
            <a:pPr eaLnBrk="1" hangingPunct="1">
              <a:lnSpc>
                <a:spcPct val="90000"/>
              </a:lnSpc>
            </a:pPr>
            <a:r>
              <a:rPr lang="en-US" dirty="0" smtClean="0"/>
              <a:t>Jesus told them plainly “the son of man would be killed, and rise the third day”</a:t>
            </a:r>
          </a:p>
          <a:p>
            <a:pPr eaLnBrk="1" hangingPunct="1">
              <a:lnSpc>
                <a:spcPct val="90000"/>
              </a:lnSpc>
            </a:pPr>
            <a:endParaRPr lang="en-US" dirty="0" smtClean="0"/>
          </a:p>
        </p:txBody>
      </p:sp>
      <p:sp>
        <p:nvSpPr>
          <p:cNvPr id="4100" name="Text Box 5"/>
          <p:cNvSpPr txBox="1">
            <a:spLocks noChangeArrowheads="1"/>
          </p:cNvSpPr>
          <p:nvPr/>
        </p:nvSpPr>
        <p:spPr bwMode="auto">
          <a:xfrm>
            <a:off x="4038600" y="5386154"/>
            <a:ext cx="46482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What might we be missing today?</a:t>
            </a:r>
            <a:endParaRPr lang="en-US" sz="4000" b="1" dirty="0">
              <a:solidFill>
                <a:srgbClr val="00B050"/>
              </a:solidFill>
              <a:latin typeface="Comic Sans MS" pitchFamily="66" charset="0"/>
            </a:endParaRPr>
          </a:p>
        </p:txBody>
      </p:sp>
      <p:pic>
        <p:nvPicPr>
          <p:cNvPr id="3074" name="Picture 2" descr="http://proverbspurple.files.wordpress.com/2012/03/torahrea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6594"/>
            <a:ext cx="3124200" cy="2076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2.gstatic.com/images?q=tbn:ANd9GcTsVUF-z40vtdkwA_70LOYmmY8fVUNkVo4QtOA8Qaw88cjnzqA_Sg"/>
          <p:cNvPicPr>
            <a:picLocks noChangeAspect="1" noChangeArrowheads="1"/>
          </p:cNvPicPr>
          <p:nvPr/>
        </p:nvPicPr>
        <p:blipFill rotWithShape="1">
          <a:blip r:embed="rId4">
            <a:extLst>
              <a:ext uri="{28A0092B-C50C-407E-A947-70E740481C1C}">
                <a14:useLocalDpi xmlns:a14="http://schemas.microsoft.com/office/drawing/2010/main" val="0"/>
              </a:ext>
            </a:extLst>
          </a:blip>
          <a:srcRect t="14756"/>
          <a:stretch/>
        </p:blipFill>
        <p:spPr bwMode="auto">
          <a:xfrm>
            <a:off x="1219200" y="5360754"/>
            <a:ext cx="2502805" cy="142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93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49600" y="282575"/>
            <a:ext cx="3327400" cy="1447800"/>
          </a:xfrm>
        </p:spPr>
        <p:txBody>
          <a:bodyPr>
            <a:normAutofit fontScale="90000"/>
          </a:bodyPr>
          <a:lstStyle/>
          <a:p>
            <a:pPr eaLnBrk="1" hangingPunct="1"/>
            <a:r>
              <a:rPr lang="en-US" sz="4000" b="1" dirty="0" smtClean="0">
                <a:solidFill>
                  <a:srgbClr val="FF0000"/>
                </a:solidFill>
                <a:latin typeface="Comic Sans MS" pitchFamily="66" charset="0"/>
              </a:rPr>
              <a:t>How did Jesus get through this?</a:t>
            </a:r>
          </a:p>
        </p:txBody>
      </p:sp>
      <p:sp>
        <p:nvSpPr>
          <p:cNvPr id="4099" name="Rectangle 3"/>
          <p:cNvSpPr>
            <a:spLocks noGrp="1" noChangeArrowheads="1"/>
          </p:cNvSpPr>
          <p:nvPr>
            <p:ph type="body" idx="1"/>
          </p:nvPr>
        </p:nvSpPr>
        <p:spPr>
          <a:xfrm>
            <a:off x="457200" y="2057400"/>
            <a:ext cx="8382000" cy="4343400"/>
          </a:xfrm>
        </p:spPr>
        <p:txBody>
          <a:bodyPr/>
          <a:lstStyle/>
          <a:p>
            <a:pPr eaLnBrk="1" hangingPunct="1">
              <a:lnSpc>
                <a:spcPct val="90000"/>
              </a:lnSpc>
            </a:pPr>
            <a:r>
              <a:rPr lang="en-US" dirty="0" smtClean="0"/>
              <a:t>His suffering was extreme</a:t>
            </a:r>
          </a:p>
          <a:p>
            <a:pPr eaLnBrk="1" hangingPunct="1">
              <a:lnSpc>
                <a:spcPct val="90000"/>
              </a:lnSpc>
            </a:pPr>
            <a:r>
              <a:rPr lang="en-US" dirty="0" smtClean="0"/>
              <a:t>He could never give in to Sin</a:t>
            </a:r>
          </a:p>
          <a:p>
            <a:pPr eaLnBrk="1" hangingPunct="1">
              <a:lnSpc>
                <a:spcPct val="90000"/>
              </a:lnSpc>
            </a:pPr>
            <a:r>
              <a:rPr lang="en-US" dirty="0" smtClean="0"/>
              <a:t>Look for what strengthened him to keep fighting the battle with Sin even under extreme pressure</a:t>
            </a:r>
          </a:p>
          <a:p>
            <a:pPr eaLnBrk="1" hangingPunct="1">
              <a:lnSpc>
                <a:spcPct val="90000"/>
              </a:lnSpc>
            </a:pPr>
            <a:r>
              <a:rPr lang="en-US" dirty="0" smtClean="0"/>
              <a:t>Consider what might help us today to walk in faith even while we are under the pressure of trials</a:t>
            </a:r>
          </a:p>
        </p:txBody>
      </p:sp>
      <p:sp>
        <p:nvSpPr>
          <p:cNvPr id="4100" name="Text Box 5"/>
          <p:cNvSpPr txBox="1">
            <a:spLocks noChangeArrowheads="1"/>
          </p:cNvSpPr>
          <p:nvPr/>
        </p:nvSpPr>
        <p:spPr bwMode="auto">
          <a:xfrm>
            <a:off x="1143000" y="5627161"/>
            <a:ext cx="7239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He provided us an example,       hoping we will follow in his steps</a:t>
            </a:r>
            <a:endParaRPr lang="en-US" sz="3200" b="1" dirty="0">
              <a:solidFill>
                <a:srgbClr val="00B050"/>
              </a:solidFill>
              <a:latin typeface="Comic Sans MS" pitchFamily="66" charset="0"/>
            </a:endParaRPr>
          </a:p>
        </p:txBody>
      </p:sp>
      <p:pic>
        <p:nvPicPr>
          <p:cNvPr id="2" name="Picture 2" descr="http://angel119.files.wordpress.com/2010/03/scourg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3916" t="15730" b="7162"/>
          <a:stretch/>
        </p:blipFill>
        <p:spPr bwMode="auto">
          <a:xfrm>
            <a:off x="152400" y="76198"/>
            <a:ext cx="2898775" cy="1828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veracityvoice.com/images/carrying-cross3.jpg"/>
          <p:cNvPicPr>
            <a:picLocks noChangeAspect="1" noChangeArrowheads="1"/>
          </p:cNvPicPr>
          <p:nvPr/>
        </p:nvPicPr>
        <p:blipFill rotWithShape="1">
          <a:blip r:embed="rId4">
            <a:extLst>
              <a:ext uri="{28A0092B-C50C-407E-A947-70E740481C1C}">
                <a14:useLocalDpi xmlns:a14="http://schemas.microsoft.com/office/drawing/2010/main" val="0"/>
              </a:ext>
            </a:extLst>
          </a:blip>
          <a:srcRect t="462" b="1635"/>
          <a:stretch/>
        </p:blipFill>
        <p:spPr bwMode="auto">
          <a:xfrm>
            <a:off x="6477000" y="92075"/>
            <a:ext cx="24923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22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1638</Words>
  <Application>Microsoft Office PowerPoint</Application>
  <PresentationFormat>On-screen Show (4:3)</PresentationFormat>
  <Paragraphs>123</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Comic Sans MS</vt:lpstr>
      <vt:lpstr>EraserDust</vt:lpstr>
      <vt:lpstr>Office Theme</vt:lpstr>
      <vt:lpstr>Christ’s Last Day</vt:lpstr>
      <vt:lpstr>Where are we today? The Crucifixion</vt:lpstr>
      <vt:lpstr>PowerPoint Presentation</vt:lpstr>
      <vt:lpstr>Things to look for today</vt:lpstr>
      <vt:lpstr>Things to look for today</vt:lpstr>
      <vt:lpstr>Watch the impact Jesus had on others while going through extreme trials</vt:lpstr>
      <vt:lpstr>Why did God arrange for Crucifixion?</vt:lpstr>
      <vt:lpstr>How did Bible reading believers miss the fact that Messiah must die?</vt:lpstr>
      <vt:lpstr>How did Jesus get through this?</vt:lpstr>
      <vt:lpstr>PowerPoint Presentation</vt:lpstr>
      <vt:lpstr>Lessons from Today to take home </vt:lpstr>
      <vt:lpstr>Where are we today? The Crucifixion</vt:lpstr>
      <vt:lpstr>Why Crucifixion?</vt:lpstr>
      <vt:lpstr>1 Peter 2:18-24</vt:lpstr>
      <vt:lpstr>Galatians 2:20-21</vt:lpstr>
      <vt:lpstr>Hebrews 12:1-4  (NIV)</vt:lpstr>
      <vt:lpstr>It’s time to take up our cross daily and follow him (Luke 9:23)</vt:lpstr>
      <vt:lpstr>Be careful about your understanding of Bible Prophecy!</vt:lpstr>
      <vt:lpstr>Galatians 5:13-16</vt:lpstr>
      <vt:lpstr>What can you do to help when you go home?</vt:lpstr>
      <vt:lpstr>Lessons from Today </vt:lpstr>
      <vt:lpstr>Let’s go home and put it into practice!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120</cp:revision>
  <dcterms:created xsi:type="dcterms:W3CDTF">2010-08-16T17:29:37Z</dcterms:created>
  <dcterms:modified xsi:type="dcterms:W3CDTF">2014-07-18T19:42:06Z</dcterms:modified>
</cp:coreProperties>
</file>