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3" r:id="rId2"/>
    <p:sldId id="298" r:id="rId3"/>
    <p:sldId id="300" r:id="rId4"/>
    <p:sldId id="299" r:id="rId5"/>
    <p:sldId id="313" r:id="rId6"/>
    <p:sldId id="314" r:id="rId7"/>
    <p:sldId id="312" r:id="rId8"/>
    <p:sldId id="315" r:id="rId9"/>
    <p:sldId id="301" r:id="rId10"/>
    <p:sldId id="302" r:id="rId11"/>
    <p:sldId id="303" r:id="rId12"/>
    <p:sldId id="30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4BEE58-5DA2-45D5-AF80-098CFEF08FF5}" type="datetimeFigureOut">
              <a:rPr lang="en-NZ" smtClean="0"/>
              <a:t>30/12/2013</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7A75C-A8F6-424A-BE4C-38B980CED59D}" type="slidenum">
              <a:rPr lang="en-NZ" smtClean="0"/>
              <a:t>‹#›</a:t>
            </a:fld>
            <a:endParaRPr lang="en-NZ"/>
          </a:p>
        </p:txBody>
      </p:sp>
    </p:spTree>
    <p:extLst>
      <p:ext uri="{BB962C8B-B14F-4D97-AF65-F5344CB8AC3E}">
        <p14:creationId xmlns:p14="http://schemas.microsoft.com/office/powerpoint/2010/main" val="3073186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9312E-036A-4C0F-A4FB-1A543FDBF033}" type="datetimeFigureOut">
              <a:rPr lang="en-NZ" smtClean="0"/>
              <a:pPr/>
              <a:t>30/12/2013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8EF05DA2-1DFA-419A-BB4C-8075504ECFBE}"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6000">
              <a:schemeClr val="accent6">
                <a:lumMod val="40000"/>
                <a:lumOff val="60000"/>
              </a:schemeClr>
            </a:gs>
            <a:gs pos="39999">
              <a:schemeClr val="accent6">
                <a:lumMod val="20000"/>
                <a:lumOff val="80000"/>
              </a:schemeClr>
            </a:gs>
            <a:gs pos="70000">
              <a:schemeClr val="accent6">
                <a:lumMod val="20000"/>
                <a:lumOff val="80000"/>
              </a:schemeClr>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9312E-036A-4C0F-A4FB-1A543FDBF033}" type="datetimeFigureOut">
              <a:rPr lang="en-NZ" smtClean="0"/>
              <a:pPr/>
              <a:t>30/12/2013</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05DA2-1DFA-419A-BB4C-8075504ECFBE}"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31840" y="2564904"/>
            <a:ext cx="6012160" cy="280076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One in Christ Jesus</a:t>
            </a:r>
            <a:endPar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Rectangle 5"/>
          <p:cNvSpPr/>
          <p:nvPr/>
        </p:nvSpPr>
        <p:spPr>
          <a:xfrm>
            <a:off x="-433064" y="116632"/>
            <a:ext cx="9865096"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Complementary roles -</a:t>
            </a:r>
            <a:endPar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One in Christ Jesus  </a:t>
            </a:r>
            <a:endParaRPr lang="en-US" sz="8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7" name="Group 6"/>
          <p:cNvGrpSpPr/>
          <p:nvPr/>
        </p:nvGrpSpPr>
        <p:grpSpPr>
          <a:xfrm>
            <a:off x="-540568" y="1373530"/>
            <a:ext cx="3784710" cy="6519966"/>
            <a:chOff x="107504" y="-531440"/>
            <a:chExt cx="4896544" cy="8608198"/>
          </a:xfrm>
        </p:grpSpPr>
        <p:pic>
          <p:nvPicPr>
            <p:cNvPr id="8"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31440"/>
              <a:ext cx="4896544" cy="8608198"/>
            </a:xfrm>
            <a:prstGeom prst="ellipse">
              <a:avLst/>
            </a:prstGeom>
            <a:noFill/>
            <a:effectLst/>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3280402" y="1628800"/>
              <a:ext cx="1723646" cy="1179001"/>
              <a:chOff x="3280402" y="1628800"/>
              <a:chExt cx="1723646" cy="1179001"/>
            </a:xfrm>
          </p:grpSpPr>
          <p:pic>
            <p:nvPicPr>
              <p:cNvPr id="10"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3" y="1628800"/>
                <a:ext cx="1189815"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1"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3332890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82634" y="-27384"/>
            <a:ext cx="7429926" cy="1143000"/>
          </a:xfrm>
        </p:spPr>
        <p:txBody>
          <a:bodyPr>
            <a:normAutofit/>
          </a:bodyPr>
          <a:lstStyle/>
          <a:p>
            <a:r>
              <a:rPr lang="en-US" sz="4000" b="1" dirty="0" smtClean="0">
                <a:solidFill>
                  <a:srgbClr val="C00000"/>
                </a:solidFill>
              </a:rPr>
              <a:t>Thy Maker is </a:t>
            </a:r>
            <a:r>
              <a:rPr lang="en-US" sz="4000" b="1" dirty="0" err="1" smtClean="0">
                <a:solidFill>
                  <a:srgbClr val="C00000"/>
                </a:solidFill>
              </a:rPr>
              <a:t>thine</a:t>
            </a:r>
            <a:r>
              <a:rPr lang="en-US" sz="4000" b="1" dirty="0" smtClean="0">
                <a:solidFill>
                  <a:srgbClr val="C00000"/>
                </a:solidFill>
              </a:rPr>
              <a:t> husband</a:t>
            </a:r>
            <a:endParaRPr lang="en-US" sz="4000" b="1" dirty="0">
              <a:solidFill>
                <a:srgbClr val="C00000"/>
              </a:solidFill>
            </a:endParaRPr>
          </a:p>
        </p:txBody>
      </p:sp>
      <p:sp>
        <p:nvSpPr>
          <p:cNvPr id="3" name="Content Placeholder 2"/>
          <p:cNvSpPr>
            <a:spLocks noGrp="1"/>
          </p:cNvSpPr>
          <p:nvPr>
            <p:ph idx="1"/>
          </p:nvPr>
        </p:nvSpPr>
        <p:spPr>
          <a:xfrm>
            <a:off x="2689448" y="1124744"/>
            <a:ext cx="6419056" cy="4853136"/>
          </a:xfrm>
        </p:spPr>
        <p:txBody>
          <a:bodyPr>
            <a:noAutofit/>
          </a:bodyPr>
          <a:lstStyle/>
          <a:p>
            <a:pPr marL="0" indent="0">
              <a:buNone/>
            </a:pPr>
            <a:r>
              <a:rPr lang="en-US" sz="2600" dirty="0" smtClean="0"/>
              <a:t>And </a:t>
            </a:r>
            <a:r>
              <a:rPr lang="en-US" sz="2600" dirty="0"/>
              <a:t>I will betroth thee unto me for ever; yea, I will betroth thee unto me in righteousness, and in judgment, and in </a:t>
            </a:r>
            <a:r>
              <a:rPr lang="en-US" sz="2600" dirty="0" err="1"/>
              <a:t>lovingkindness</a:t>
            </a:r>
            <a:r>
              <a:rPr lang="en-US" sz="2600" dirty="0"/>
              <a:t>, and in </a:t>
            </a:r>
            <a:r>
              <a:rPr lang="en-US" sz="2600" dirty="0" smtClean="0"/>
              <a:t>mercies.</a:t>
            </a:r>
            <a:r>
              <a:rPr lang="en-US" sz="2600" dirty="0"/>
              <a:t> </a:t>
            </a:r>
            <a:r>
              <a:rPr lang="en-US" sz="2600" dirty="0" smtClean="0"/>
              <a:t>   I </a:t>
            </a:r>
            <a:r>
              <a:rPr lang="en-US" sz="2600" dirty="0"/>
              <a:t>will even betroth thee unto me in faithfulness: and thou shalt know </a:t>
            </a:r>
            <a:r>
              <a:rPr lang="en-US" sz="2600" dirty="0" smtClean="0"/>
              <a:t>Yahweh. 				</a:t>
            </a:r>
            <a:r>
              <a:rPr lang="en-US" sz="2800" b="1" dirty="0" smtClean="0">
                <a:solidFill>
                  <a:srgbClr val="C00000"/>
                </a:solidFill>
              </a:rPr>
              <a:t>Hos 2:19-20</a:t>
            </a:r>
            <a:endParaRPr lang="en-US" sz="2800" b="1" dirty="0">
              <a:solidFill>
                <a:srgbClr val="C00000"/>
              </a:solidFill>
            </a:endParaRPr>
          </a:p>
          <a:p>
            <a:pPr marL="0" indent="0">
              <a:buNone/>
            </a:pPr>
            <a:r>
              <a:rPr lang="en-US" sz="2600" dirty="0" smtClean="0"/>
              <a:t>Now </a:t>
            </a:r>
            <a:r>
              <a:rPr lang="en-US" sz="2600" dirty="0"/>
              <a:t>when I passed by thee, and looked upon thee, behold, thy time was the time of love; and I spread my skirt over thee, and covered thy nakedness: yea, I </a:t>
            </a:r>
            <a:r>
              <a:rPr lang="en-US" sz="2600" dirty="0" err="1"/>
              <a:t>sware</a:t>
            </a:r>
            <a:r>
              <a:rPr lang="en-US" sz="2600" dirty="0"/>
              <a:t> unto thee, and entered into a covenant with thee, saith the Lord </a:t>
            </a:r>
            <a:r>
              <a:rPr lang="en-US" sz="2600" dirty="0" smtClean="0"/>
              <a:t>Yahweh, </a:t>
            </a:r>
            <a:r>
              <a:rPr lang="en-US" sz="2600" dirty="0"/>
              <a:t>and thou </a:t>
            </a:r>
            <a:r>
              <a:rPr lang="en-US" sz="2600" dirty="0" err="1"/>
              <a:t>becamest</a:t>
            </a:r>
            <a:r>
              <a:rPr lang="en-US" sz="2600" dirty="0"/>
              <a:t> mine</a:t>
            </a:r>
            <a:r>
              <a:rPr lang="en-US" sz="2600" dirty="0" smtClean="0"/>
              <a:t>. </a:t>
            </a:r>
          </a:p>
          <a:p>
            <a:pPr marL="0" indent="0">
              <a:buNone/>
            </a:pPr>
            <a:r>
              <a:rPr lang="en-US" sz="2600" dirty="0"/>
              <a:t>	</a:t>
            </a:r>
            <a:r>
              <a:rPr lang="en-US" sz="2600" dirty="0" smtClean="0"/>
              <a:t>			</a:t>
            </a:r>
            <a:r>
              <a:rPr lang="en-US" sz="2800" b="1" dirty="0" smtClean="0">
                <a:solidFill>
                  <a:srgbClr val="C00000"/>
                </a:solidFill>
              </a:rPr>
              <a:t>Ezekiel 16:8</a:t>
            </a:r>
            <a:endParaRPr lang="en-US" sz="2800" b="1" dirty="0">
              <a:solidFill>
                <a:srgbClr val="C00000"/>
              </a:solidFill>
            </a:endParaRPr>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356856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82634" y="274638"/>
            <a:ext cx="7429926" cy="1143000"/>
          </a:xfrm>
        </p:spPr>
        <p:txBody>
          <a:bodyPr>
            <a:normAutofit/>
          </a:bodyPr>
          <a:lstStyle/>
          <a:p>
            <a:r>
              <a:rPr lang="en-US" sz="4000" b="1" dirty="0" smtClean="0">
                <a:solidFill>
                  <a:srgbClr val="C00000"/>
                </a:solidFill>
              </a:rPr>
              <a:t>Thy Maker is </a:t>
            </a:r>
            <a:r>
              <a:rPr lang="en-US" sz="4000" b="1" dirty="0" err="1" smtClean="0">
                <a:solidFill>
                  <a:srgbClr val="C00000"/>
                </a:solidFill>
              </a:rPr>
              <a:t>thine</a:t>
            </a:r>
            <a:r>
              <a:rPr lang="en-US" sz="4000" b="1" dirty="0" smtClean="0">
                <a:solidFill>
                  <a:srgbClr val="C00000"/>
                </a:solidFill>
              </a:rPr>
              <a:t> husband</a:t>
            </a:r>
            <a:endParaRPr lang="en-US" sz="4000" b="1" dirty="0">
              <a:solidFill>
                <a:srgbClr val="C00000"/>
              </a:solidFill>
            </a:endParaRPr>
          </a:p>
        </p:txBody>
      </p:sp>
      <p:sp>
        <p:nvSpPr>
          <p:cNvPr id="3" name="Content Placeholder 2"/>
          <p:cNvSpPr>
            <a:spLocks noGrp="1"/>
          </p:cNvSpPr>
          <p:nvPr>
            <p:ph idx="1"/>
          </p:nvPr>
        </p:nvSpPr>
        <p:spPr>
          <a:xfrm>
            <a:off x="2689448" y="1600200"/>
            <a:ext cx="6419056" cy="4525963"/>
          </a:xfrm>
        </p:spPr>
        <p:txBody>
          <a:bodyPr>
            <a:normAutofit lnSpcReduction="10000"/>
          </a:bodyPr>
          <a:lstStyle/>
          <a:p>
            <a:pPr marL="0" indent="0">
              <a:buNone/>
            </a:pPr>
            <a:r>
              <a:rPr lang="en-US" dirty="0" smtClean="0"/>
              <a:t>Turn</a:t>
            </a:r>
            <a:r>
              <a:rPr lang="en-US" dirty="0"/>
              <a:t>, O backsliding children, saith </a:t>
            </a:r>
            <a:r>
              <a:rPr lang="en-US" dirty="0" smtClean="0"/>
              <a:t>Yahweh; </a:t>
            </a:r>
            <a:r>
              <a:rPr lang="en-US" dirty="0"/>
              <a:t>for I am married unto you: and I will take you one of a city, and two of a family, and I will bring you to Zion</a:t>
            </a:r>
            <a:r>
              <a:rPr lang="en-US" dirty="0" smtClean="0"/>
              <a:t>: 			</a:t>
            </a:r>
            <a:r>
              <a:rPr lang="en-US" b="1" dirty="0" err="1" smtClean="0">
                <a:solidFill>
                  <a:srgbClr val="C00000"/>
                </a:solidFill>
              </a:rPr>
              <a:t>Jer</a:t>
            </a:r>
            <a:r>
              <a:rPr lang="en-US" b="1" dirty="0" smtClean="0">
                <a:solidFill>
                  <a:srgbClr val="C00000"/>
                </a:solidFill>
              </a:rPr>
              <a:t> 3:14</a:t>
            </a:r>
          </a:p>
          <a:p>
            <a:pPr marL="0" indent="0">
              <a:buNone/>
            </a:pPr>
            <a:r>
              <a:rPr lang="en-US" dirty="0" smtClean="0"/>
              <a:t>And </a:t>
            </a:r>
            <a:r>
              <a:rPr lang="en-US" dirty="0"/>
              <a:t>of Zion it shall be said, This and that man was born in her: and the highest himself shall establish her</a:t>
            </a:r>
            <a:r>
              <a:rPr lang="en-US" dirty="0" smtClean="0"/>
              <a:t>. 				</a:t>
            </a:r>
            <a:r>
              <a:rPr lang="en-US" b="1" dirty="0" smtClean="0">
                <a:solidFill>
                  <a:srgbClr val="C00000"/>
                </a:solidFill>
              </a:rPr>
              <a:t>Psalm 87:5</a:t>
            </a:r>
            <a:endParaRPr lang="en-US" b="1" dirty="0">
              <a:solidFill>
                <a:srgbClr val="C00000"/>
              </a:solidFill>
            </a:endParaRPr>
          </a:p>
          <a:p>
            <a:endParaRPr lang="en-US" dirty="0"/>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3568564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82634" y="-99392"/>
            <a:ext cx="7429926" cy="1143000"/>
          </a:xfrm>
        </p:spPr>
        <p:txBody>
          <a:bodyPr>
            <a:normAutofit/>
          </a:bodyPr>
          <a:lstStyle/>
          <a:p>
            <a:r>
              <a:rPr lang="en-US" sz="4000" b="1" dirty="0" smtClean="0">
                <a:solidFill>
                  <a:srgbClr val="C00000"/>
                </a:solidFill>
              </a:rPr>
              <a:t>Thy Maker is </a:t>
            </a:r>
            <a:r>
              <a:rPr lang="en-US" sz="4000" b="1" dirty="0" err="1" smtClean="0">
                <a:solidFill>
                  <a:srgbClr val="C00000"/>
                </a:solidFill>
              </a:rPr>
              <a:t>thine</a:t>
            </a:r>
            <a:r>
              <a:rPr lang="en-US" sz="4000" b="1" dirty="0" smtClean="0">
                <a:solidFill>
                  <a:srgbClr val="C00000"/>
                </a:solidFill>
              </a:rPr>
              <a:t> husband</a:t>
            </a:r>
            <a:endParaRPr lang="en-US" sz="4000" b="1" dirty="0">
              <a:solidFill>
                <a:srgbClr val="C00000"/>
              </a:solidFill>
            </a:endParaRPr>
          </a:p>
        </p:txBody>
      </p:sp>
      <p:sp>
        <p:nvSpPr>
          <p:cNvPr id="3" name="Content Placeholder 2"/>
          <p:cNvSpPr>
            <a:spLocks noGrp="1"/>
          </p:cNvSpPr>
          <p:nvPr>
            <p:ph idx="1"/>
          </p:nvPr>
        </p:nvSpPr>
        <p:spPr>
          <a:xfrm>
            <a:off x="2617440" y="1052736"/>
            <a:ext cx="6419056" cy="4925144"/>
          </a:xfrm>
        </p:spPr>
        <p:txBody>
          <a:bodyPr>
            <a:noAutofit/>
          </a:bodyPr>
          <a:lstStyle/>
          <a:p>
            <a:pPr marL="0" indent="0">
              <a:buNone/>
            </a:pPr>
            <a:r>
              <a:rPr lang="en-US" sz="2600" dirty="0" smtClean="0"/>
              <a:t>For </a:t>
            </a:r>
            <a:r>
              <a:rPr lang="en-US" sz="2600" dirty="0"/>
              <a:t>I am jealous over you with godly jealousy: for I have espoused you to one husband, that I may present you as a chaste virgin to Christ. </a:t>
            </a:r>
            <a:endParaRPr lang="en-US" sz="2600" dirty="0" smtClean="0"/>
          </a:p>
          <a:p>
            <a:pPr marL="0" indent="0">
              <a:buNone/>
            </a:pPr>
            <a:r>
              <a:rPr lang="en-US" sz="2600" dirty="0"/>
              <a:t>	</a:t>
            </a:r>
            <a:r>
              <a:rPr lang="en-US" sz="2600" dirty="0" smtClean="0"/>
              <a:t>			</a:t>
            </a:r>
            <a:r>
              <a:rPr lang="en-US" sz="2800" b="1" dirty="0" smtClean="0">
                <a:solidFill>
                  <a:srgbClr val="C00000"/>
                </a:solidFill>
              </a:rPr>
              <a:t>2 </a:t>
            </a:r>
            <a:r>
              <a:rPr lang="en-US" sz="2800" b="1" dirty="0" err="1" smtClean="0">
                <a:solidFill>
                  <a:srgbClr val="C00000"/>
                </a:solidFill>
              </a:rPr>
              <a:t>Cor</a:t>
            </a:r>
            <a:r>
              <a:rPr lang="en-US" sz="2800" b="1" dirty="0" smtClean="0">
                <a:solidFill>
                  <a:srgbClr val="C00000"/>
                </a:solidFill>
              </a:rPr>
              <a:t> 11:2</a:t>
            </a:r>
          </a:p>
          <a:p>
            <a:pPr marL="0" indent="0">
              <a:buNone/>
            </a:pPr>
            <a:endParaRPr lang="en-US" sz="2800" b="1" dirty="0" smtClean="0">
              <a:solidFill>
                <a:srgbClr val="C00000"/>
              </a:solidFill>
            </a:endParaRPr>
          </a:p>
          <a:p>
            <a:pPr marL="0" indent="0">
              <a:buNone/>
            </a:pPr>
            <a:r>
              <a:rPr lang="en-US" sz="2600" dirty="0" smtClean="0"/>
              <a:t>Husbands</a:t>
            </a:r>
            <a:r>
              <a:rPr lang="en-US" sz="2600" dirty="0"/>
              <a:t>, love your wives, even as Christ also loved the </a:t>
            </a:r>
            <a:r>
              <a:rPr lang="en-US" sz="2600" dirty="0" smtClean="0"/>
              <a:t>ecclesia, </a:t>
            </a:r>
            <a:r>
              <a:rPr lang="en-US" sz="2600" dirty="0"/>
              <a:t>and gave himself for it</a:t>
            </a:r>
            <a:r>
              <a:rPr lang="en-US" sz="2600" dirty="0" smtClean="0"/>
              <a:t>;  That </a:t>
            </a:r>
            <a:r>
              <a:rPr lang="en-US" sz="2600" dirty="0"/>
              <a:t>he might sanctify and cleanse it with the washing of water by the </a:t>
            </a:r>
            <a:r>
              <a:rPr lang="en-US" sz="2600" dirty="0" smtClean="0"/>
              <a:t>word,  </a:t>
            </a:r>
          </a:p>
          <a:p>
            <a:pPr marL="0" indent="0">
              <a:buNone/>
            </a:pPr>
            <a:r>
              <a:rPr lang="en-US" sz="2600" dirty="0" smtClean="0"/>
              <a:t>That </a:t>
            </a:r>
            <a:r>
              <a:rPr lang="en-US" sz="2600" dirty="0"/>
              <a:t>he might present it to himself a glorious </a:t>
            </a:r>
            <a:r>
              <a:rPr lang="en-US" sz="2600" dirty="0" smtClean="0"/>
              <a:t>ecclesia, ……</a:t>
            </a:r>
            <a:endParaRPr lang="en-US" sz="2600" dirty="0"/>
          </a:p>
          <a:p>
            <a:pPr marL="0" indent="0">
              <a:buNone/>
            </a:pPr>
            <a:r>
              <a:rPr lang="en-US" sz="2600" dirty="0" smtClean="0"/>
              <a:t>This </a:t>
            </a:r>
            <a:r>
              <a:rPr lang="en-US" sz="2600" dirty="0"/>
              <a:t>is a great mystery: but I speak concerning Christ and the </a:t>
            </a:r>
            <a:r>
              <a:rPr lang="en-US" sz="2600" dirty="0" smtClean="0"/>
              <a:t>ecclesia. </a:t>
            </a:r>
            <a:r>
              <a:rPr lang="en-US" sz="2800" b="1" dirty="0" smtClean="0">
                <a:solidFill>
                  <a:srgbClr val="C00000"/>
                </a:solidFill>
              </a:rPr>
              <a:t>Ephesians 5:25-32</a:t>
            </a:r>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17" name="Title 1"/>
          <p:cNvSpPr txBox="1">
            <a:spLocks/>
          </p:cNvSpPr>
          <p:nvPr/>
        </p:nvSpPr>
        <p:spPr>
          <a:xfrm>
            <a:off x="2199835" y="-93692"/>
            <a:ext cx="742992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solidFill>
                  <a:srgbClr val="C00000"/>
                </a:solidFill>
              </a:rPr>
              <a:t>Thy Maker is </a:t>
            </a:r>
            <a:r>
              <a:rPr lang="en-US" sz="4000" b="1" dirty="0" err="1" smtClean="0">
                <a:solidFill>
                  <a:srgbClr val="C00000"/>
                </a:solidFill>
              </a:rPr>
              <a:t>thine</a:t>
            </a:r>
            <a:r>
              <a:rPr lang="en-US" sz="4000" b="1" dirty="0" smtClean="0">
                <a:solidFill>
                  <a:srgbClr val="C00000"/>
                </a:solidFill>
              </a:rPr>
              <a:t> husband</a:t>
            </a:r>
            <a:endParaRPr lang="en-US" sz="4000" b="1" dirty="0">
              <a:solidFill>
                <a:srgbClr val="C00000"/>
              </a:solidFill>
            </a:endParaRPr>
          </a:p>
        </p:txBody>
      </p:sp>
      <p:sp>
        <p:nvSpPr>
          <p:cNvPr id="18" name="Title 1"/>
          <p:cNvSpPr txBox="1">
            <a:spLocks/>
          </p:cNvSpPr>
          <p:nvPr/>
        </p:nvSpPr>
        <p:spPr>
          <a:xfrm>
            <a:off x="-324544" y="332656"/>
            <a:ext cx="295232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solidFill>
                  <a:srgbClr val="C00000"/>
                </a:solidFill>
              </a:rPr>
              <a:t>Of Christ</a:t>
            </a:r>
            <a:endParaRPr lang="en-US" sz="4000" b="1" dirty="0">
              <a:solidFill>
                <a:srgbClr val="C00000"/>
              </a:solidFill>
            </a:endParaRPr>
          </a:p>
        </p:txBody>
      </p:sp>
    </p:spTree>
    <p:extLst>
      <p:ext uri="{BB962C8B-B14F-4D97-AF65-F5344CB8AC3E}">
        <p14:creationId xmlns:p14="http://schemas.microsoft.com/office/powerpoint/2010/main" val="356856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8618" y="274638"/>
            <a:ext cx="7429926" cy="1143000"/>
          </a:xfrm>
        </p:spPr>
        <p:txBody>
          <a:bodyPr/>
          <a:lstStyle/>
          <a:p>
            <a:r>
              <a:rPr lang="en-US" b="1" dirty="0" smtClean="0">
                <a:solidFill>
                  <a:srgbClr val="C00000"/>
                </a:solidFill>
              </a:rPr>
              <a:t>“Given” and “taken”</a:t>
            </a:r>
            <a:endParaRPr lang="en-US" b="1" dirty="0">
              <a:solidFill>
                <a:srgbClr val="C00000"/>
              </a:solidFill>
            </a:endParaRPr>
          </a:p>
        </p:txBody>
      </p:sp>
      <p:sp>
        <p:nvSpPr>
          <p:cNvPr id="3" name="Content Placeholder 2"/>
          <p:cNvSpPr>
            <a:spLocks noGrp="1"/>
          </p:cNvSpPr>
          <p:nvPr>
            <p:ph idx="1"/>
          </p:nvPr>
        </p:nvSpPr>
        <p:spPr>
          <a:xfrm>
            <a:off x="2401416" y="1600200"/>
            <a:ext cx="6419056" cy="4525963"/>
          </a:xfrm>
        </p:spPr>
        <p:txBody>
          <a:bodyPr>
            <a:normAutofit fontScale="92500" lnSpcReduction="10000"/>
          </a:bodyPr>
          <a:lstStyle/>
          <a:p>
            <a:pPr marL="457200" lvl="1" indent="0">
              <a:buNone/>
            </a:pPr>
            <a:r>
              <a:rPr lang="en-US" sz="3200" dirty="0" smtClean="0"/>
              <a:t>Neither </a:t>
            </a:r>
            <a:r>
              <a:rPr lang="en-US" sz="3200" dirty="0"/>
              <a:t>shalt thou make marriages with them; thy daughter thou shalt not </a:t>
            </a:r>
            <a:r>
              <a:rPr lang="en-US" sz="3200" b="1" i="1" dirty="0"/>
              <a:t>give</a:t>
            </a:r>
            <a:r>
              <a:rPr lang="en-US" sz="3200" dirty="0"/>
              <a:t> unto his son, nor his daughter shalt thou </a:t>
            </a:r>
            <a:r>
              <a:rPr lang="en-US" sz="3200" b="1" i="1" dirty="0"/>
              <a:t>take</a:t>
            </a:r>
            <a:r>
              <a:rPr lang="en-US" sz="3200" dirty="0"/>
              <a:t> unto thy </a:t>
            </a:r>
            <a:r>
              <a:rPr lang="en-US" sz="3200" dirty="0" smtClean="0"/>
              <a:t>son.				</a:t>
            </a:r>
            <a:r>
              <a:rPr lang="en-US" sz="3200" b="1" dirty="0" err="1" smtClean="0">
                <a:solidFill>
                  <a:srgbClr val="C00000"/>
                </a:solidFill>
              </a:rPr>
              <a:t>Deut</a:t>
            </a:r>
            <a:r>
              <a:rPr lang="en-US" sz="3200" b="1" dirty="0" smtClean="0">
                <a:solidFill>
                  <a:srgbClr val="C00000"/>
                </a:solidFill>
              </a:rPr>
              <a:t> 7:3</a:t>
            </a:r>
          </a:p>
          <a:p>
            <a:pPr marL="457200" lvl="1" indent="0">
              <a:buNone/>
            </a:pPr>
            <a:endParaRPr lang="en-US" sz="3200" b="1" dirty="0">
              <a:solidFill>
                <a:srgbClr val="C00000"/>
              </a:solidFill>
            </a:endParaRPr>
          </a:p>
          <a:p>
            <a:pPr marL="457200" lvl="1" indent="0">
              <a:buNone/>
            </a:pPr>
            <a:r>
              <a:rPr lang="en-US" sz="3200" dirty="0" smtClean="0"/>
              <a:t>And </a:t>
            </a:r>
            <a:r>
              <a:rPr lang="en-US" sz="3200" dirty="0"/>
              <a:t>that we would not </a:t>
            </a:r>
            <a:r>
              <a:rPr lang="en-US" sz="3200" b="1" i="1" dirty="0"/>
              <a:t>give</a:t>
            </a:r>
            <a:r>
              <a:rPr lang="en-US" sz="3200" dirty="0"/>
              <a:t> our daughters unto the people of the land, nor </a:t>
            </a:r>
            <a:r>
              <a:rPr lang="en-US" sz="3200" b="1" i="1" dirty="0"/>
              <a:t>take</a:t>
            </a:r>
            <a:r>
              <a:rPr lang="en-US" sz="3200" dirty="0"/>
              <a:t> their daughters for our sons</a:t>
            </a:r>
            <a:r>
              <a:rPr lang="en-US" sz="3200" dirty="0" smtClean="0"/>
              <a:t>: 				</a:t>
            </a:r>
            <a:r>
              <a:rPr lang="en-US" sz="3200" b="1" dirty="0" err="1" smtClean="0">
                <a:solidFill>
                  <a:srgbClr val="C00000"/>
                </a:solidFill>
              </a:rPr>
              <a:t>Neh</a:t>
            </a:r>
            <a:r>
              <a:rPr lang="en-US" sz="3200" b="1" dirty="0" smtClean="0">
                <a:solidFill>
                  <a:srgbClr val="C00000"/>
                </a:solidFill>
              </a:rPr>
              <a:t> 10:30</a:t>
            </a:r>
            <a:endParaRPr lang="en-US" sz="3200" b="1" dirty="0">
              <a:solidFill>
                <a:srgbClr val="C00000"/>
              </a:solidFill>
            </a:endParaRPr>
          </a:p>
          <a:p>
            <a:endParaRPr lang="en-US" dirty="0"/>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581191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8618" y="274638"/>
            <a:ext cx="7429926" cy="1143000"/>
          </a:xfrm>
        </p:spPr>
        <p:txBody>
          <a:bodyPr/>
          <a:lstStyle/>
          <a:p>
            <a:r>
              <a:rPr lang="en-US" b="1" dirty="0" smtClean="0">
                <a:solidFill>
                  <a:srgbClr val="C00000"/>
                </a:solidFill>
              </a:rPr>
              <a:t>Scriptural Injunction</a:t>
            </a:r>
            <a:endParaRPr lang="en-US" b="1" dirty="0">
              <a:solidFill>
                <a:srgbClr val="C00000"/>
              </a:solidFill>
            </a:endParaRPr>
          </a:p>
        </p:txBody>
      </p:sp>
      <p:sp>
        <p:nvSpPr>
          <p:cNvPr id="3" name="Content Placeholder 2"/>
          <p:cNvSpPr>
            <a:spLocks noGrp="1"/>
          </p:cNvSpPr>
          <p:nvPr>
            <p:ph idx="1"/>
          </p:nvPr>
        </p:nvSpPr>
        <p:spPr>
          <a:xfrm>
            <a:off x="2473424" y="1600200"/>
            <a:ext cx="6419056" cy="4525963"/>
          </a:xfrm>
        </p:spPr>
        <p:txBody>
          <a:bodyPr>
            <a:normAutofit fontScale="77500" lnSpcReduction="20000"/>
          </a:bodyPr>
          <a:lstStyle/>
          <a:p>
            <a:pPr>
              <a:spcBef>
                <a:spcPts val="1200"/>
              </a:spcBef>
              <a:spcAft>
                <a:spcPts val="600"/>
              </a:spcAft>
            </a:pPr>
            <a:r>
              <a:rPr lang="en-US" dirty="0" err="1"/>
              <a:t>Ge</a:t>
            </a:r>
            <a:r>
              <a:rPr lang="en-US" dirty="0"/>
              <a:t> 3:16  Unto the woman he said,... thy desire shall be to thy husband, and he shall rule over thee.</a:t>
            </a:r>
          </a:p>
          <a:p>
            <a:pPr>
              <a:spcBef>
                <a:spcPts val="1200"/>
              </a:spcBef>
              <a:spcAft>
                <a:spcPts val="600"/>
              </a:spcAft>
            </a:pPr>
            <a:r>
              <a:rPr lang="en-US" dirty="0"/>
              <a:t>Nu 30:13  Every vow, and every binding oath to afflict the soul, her husband may establish it, or her husband may make it void.</a:t>
            </a:r>
          </a:p>
          <a:p>
            <a:pPr>
              <a:spcBef>
                <a:spcPts val="1200"/>
              </a:spcBef>
              <a:spcAft>
                <a:spcPts val="600"/>
              </a:spcAft>
            </a:pPr>
            <a:r>
              <a:rPr lang="en-US" dirty="0"/>
              <a:t>1Co 14:34  Let your women keep silence in the ecclesias: for it is not permitted unto them to speak; but they are commanded to be under obedience, as also saith the law.</a:t>
            </a:r>
          </a:p>
          <a:p>
            <a:pPr>
              <a:spcBef>
                <a:spcPts val="1200"/>
              </a:spcBef>
              <a:spcAft>
                <a:spcPts val="600"/>
              </a:spcAft>
            </a:pPr>
            <a:r>
              <a:rPr lang="en-US" dirty="0" err="1"/>
              <a:t>Eph</a:t>
            </a:r>
            <a:r>
              <a:rPr lang="en-US" dirty="0"/>
              <a:t> 5v24 So let the wives [be subject] to their own husbands in everything</a:t>
            </a:r>
          </a:p>
          <a:p>
            <a:endParaRPr lang="en-US" dirty="0"/>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765354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8618" y="274638"/>
            <a:ext cx="7429926" cy="1143000"/>
          </a:xfrm>
        </p:spPr>
        <p:txBody>
          <a:bodyPr/>
          <a:lstStyle/>
          <a:p>
            <a:r>
              <a:rPr lang="en-US" b="1" dirty="0">
                <a:solidFill>
                  <a:srgbClr val="C00000"/>
                </a:solidFill>
              </a:rPr>
              <a:t>Scriptural Injunction</a:t>
            </a:r>
          </a:p>
        </p:txBody>
      </p:sp>
      <p:sp>
        <p:nvSpPr>
          <p:cNvPr id="3" name="Content Placeholder 2"/>
          <p:cNvSpPr>
            <a:spLocks noGrp="1"/>
          </p:cNvSpPr>
          <p:nvPr>
            <p:ph idx="1"/>
          </p:nvPr>
        </p:nvSpPr>
        <p:spPr>
          <a:xfrm>
            <a:off x="2401416" y="1600200"/>
            <a:ext cx="6419056" cy="4525963"/>
          </a:xfrm>
        </p:spPr>
        <p:txBody>
          <a:bodyPr>
            <a:normAutofit fontScale="77500" lnSpcReduction="20000"/>
          </a:bodyPr>
          <a:lstStyle/>
          <a:p>
            <a:pPr>
              <a:spcBef>
                <a:spcPts val="1200"/>
              </a:spcBef>
              <a:spcAft>
                <a:spcPts val="600"/>
              </a:spcAft>
            </a:pPr>
            <a:r>
              <a:rPr lang="en-US" dirty="0" smtClean="0"/>
              <a:t>1Co </a:t>
            </a:r>
            <a:r>
              <a:rPr lang="en-US" dirty="0"/>
              <a:t>14:35  And if they will learn any thing, let them ask their husbands at home: for it is a shame for women to speak in the ecclesia.</a:t>
            </a:r>
          </a:p>
          <a:p>
            <a:pPr>
              <a:spcBef>
                <a:spcPts val="1200"/>
              </a:spcBef>
              <a:spcAft>
                <a:spcPts val="600"/>
              </a:spcAft>
            </a:pPr>
            <a:r>
              <a:rPr lang="en-US" dirty="0"/>
              <a:t>1Ti </a:t>
            </a:r>
            <a:r>
              <a:rPr lang="en-US" dirty="0" smtClean="0"/>
              <a:t>2:11  </a:t>
            </a:r>
            <a:r>
              <a:rPr lang="en-US" dirty="0"/>
              <a:t>Let the woman learn in silence with all subjection. </a:t>
            </a:r>
            <a:endParaRPr lang="en-US" dirty="0" smtClean="0"/>
          </a:p>
          <a:p>
            <a:pPr>
              <a:spcBef>
                <a:spcPts val="1200"/>
              </a:spcBef>
              <a:spcAft>
                <a:spcPts val="600"/>
              </a:spcAft>
            </a:pPr>
            <a:r>
              <a:rPr lang="en-US" dirty="0" smtClean="0"/>
              <a:t>1Ti </a:t>
            </a:r>
            <a:r>
              <a:rPr lang="en-US" dirty="0"/>
              <a:t>2:12  But I suffer not a woman to teach, nor to usurp authority over the man, but to be in silence.</a:t>
            </a:r>
          </a:p>
          <a:p>
            <a:pPr>
              <a:spcBef>
                <a:spcPts val="1200"/>
              </a:spcBef>
              <a:spcAft>
                <a:spcPts val="600"/>
              </a:spcAft>
            </a:pPr>
            <a:r>
              <a:rPr lang="en-US" dirty="0"/>
              <a:t>Isaiah 3:12  As for my people, children are their oppressors, and women rule over them. O my people, they which lead thee cause thee to err, and destroy the way of thy paths.</a:t>
            </a:r>
          </a:p>
          <a:p>
            <a:pPr>
              <a:spcBef>
                <a:spcPts val="1200"/>
              </a:spcBef>
              <a:spcAft>
                <a:spcPts val="600"/>
              </a:spcAft>
            </a:pPr>
            <a:endParaRPr lang="en-US" dirty="0"/>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4020918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0568" y="-27384"/>
            <a:ext cx="7429926" cy="1143000"/>
          </a:xfrm>
        </p:spPr>
        <p:txBody>
          <a:bodyPr/>
          <a:lstStyle/>
          <a:p>
            <a:r>
              <a:rPr lang="en-US" b="1" dirty="0" smtClean="0">
                <a:solidFill>
                  <a:srgbClr val="C00000"/>
                </a:solidFill>
              </a:rPr>
              <a:t>University of Pennsylvania </a:t>
            </a:r>
            <a:endParaRPr lang="en-US" b="1" dirty="0">
              <a:solidFill>
                <a:srgbClr val="C00000"/>
              </a:solidFill>
            </a:endParaRPr>
          </a:p>
        </p:txBody>
      </p:sp>
      <p:sp>
        <p:nvSpPr>
          <p:cNvPr id="3" name="Content Placeholder 2"/>
          <p:cNvSpPr>
            <a:spLocks noGrp="1"/>
          </p:cNvSpPr>
          <p:nvPr>
            <p:ph idx="1"/>
          </p:nvPr>
        </p:nvSpPr>
        <p:spPr>
          <a:xfrm>
            <a:off x="179512" y="878691"/>
            <a:ext cx="8248289" cy="2550309"/>
          </a:xfrm>
        </p:spPr>
        <p:txBody>
          <a:bodyPr>
            <a:noAutofit/>
          </a:bodyPr>
          <a:lstStyle/>
          <a:p>
            <a:pPr marL="0" indent="0">
              <a:buNone/>
            </a:pPr>
            <a:r>
              <a:rPr lang="en-US" sz="2400" cap="all" dirty="0"/>
              <a:t>A pioneering study has shown for the first time that the brains of men and women are wired up differently which could explain some of the stereotypical differences in male and female behaviour, scientists have said.</a:t>
            </a:r>
          </a:p>
          <a:p>
            <a:pPr marL="0" indent="0">
              <a:buNone/>
            </a:pPr>
            <a:endParaRPr lang="en-US" sz="2400" dirty="0"/>
          </a:p>
          <a:p>
            <a:pPr marL="0" indent="0">
              <a:buNone/>
            </a:pPr>
            <a:r>
              <a:rPr lang="en-US" sz="2400" dirty="0" smtClean="0"/>
              <a:t>“</a:t>
            </a:r>
            <a:endParaRPr lang="en-US" sz="2400" dirty="0"/>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17" name="Content Placeholder 2"/>
          <p:cNvSpPr txBox="1">
            <a:spLocks/>
          </p:cNvSpPr>
          <p:nvPr/>
        </p:nvSpPr>
        <p:spPr>
          <a:xfrm>
            <a:off x="2659792" y="2564904"/>
            <a:ext cx="6419056" cy="57606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dirty="0" smtClean="0"/>
              <a:t>“These maps show us a stark difference - and complementarity - in the architecture of the human brain that helps to provide a potential neural basis as to why men excel at certain tasks, and women at others,” said </a:t>
            </a:r>
            <a:r>
              <a:rPr lang="en-US" sz="2400" dirty="0" err="1" smtClean="0"/>
              <a:t>Ragini</a:t>
            </a:r>
            <a:r>
              <a:rPr lang="en-US" sz="2400" dirty="0" smtClean="0"/>
              <a:t> </a:t>
            </a:r>
            <a:r>
              <a:rPr lang="en-US" sz="2400" dirty="0" err="1" smtClean="0"/>
              <a:t>Verma</a:t>
            </a:r>
            <a:r>
              <a:rPr lang="en-US" sz="2400" dirty="0" smtClean="0"/>
              <a:t>, professor of radiology at the University of Pennsylvania in Philadelphia.</a:t>
            </a:r>
          </a:p>
          <a:p>
            <a:pPr marL="0" indent="0">
              <a:buFont typeface="Arial" pitchFamily="34" charset="0"/>
              <a:buNone/>
            </a:pPr>
            <a:r>
              <a:rPr lang="en-US" sz="2400" dirty="0" smtClean="0"/>
              <a:t>“What we've identified is that, when looked at in groups, there are connections in the brain that are hardwired differently in men and women. </a:t>
            </a:r>
          </a:p>
          <a:p>
            <a:pPr>
              <a:spcBef>
                <a:spcPts val="1200"/>
              </a:spcBef>
              <a:spcAft>
                <a:spcPts val="600"/>
              </a:spcAft>
            </a:pPr>
            <a:endParaRPr lang="en-US" sz="2400" dirty="0"/>
          </a:p>
        </p:txBody>
      </p:sp>
    </p:spTree>
    <p:extLst>
      <p:ext uri="{BB962C8B-B14F-4D97-AF65-F5344CB8AC3E}">
        <p14:creationId xmlns:p14="http://schemas.microsoft.com/office/powerpoint/2010/main" val="2510229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5372" y="0"/>
            <a:ext cx="2725164" cy="69573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2576" y="2257620"/>
            <a:ext cx="3240360" cy="5635876"/>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4" name="Content Placeholder 3"/>
          <p:cNvSpPr>
            <a:spLocks noGrp="1"/>
          </p:cNvSpPr>
          <p:nvPr>
            <p:ph idx="1"/>
          </p:nvPr>
        </p:nvSpPr>
        <p:spPr>
          <a:xfrm>
            <a:off x="2778448" y="188640"/>
            <a:ext cx="6474072" cy="6336704"/>
          </a:xfrm>
        </p:spPr>
        <p:txBody>
          <a:bodyPr>
            <a:normAutofit fontScale="85000" lnSpcReduction="10000"/>
          </a:bodyPr>
          <a:lstStyle/>
          <a:p>
            <a:pPr marL="0" indent="0">
              <a:buNone/>
            </a:pPr>
            <a:r>
              <a:rPr lang="en-US" dirty="0"/>
              <a:t>“In women most of the connections go between left and right across the two hemispheres while in men most of the connections go between the front and the back of the brain,” she said.</a:t>
            </a:r>
          </a:p>
          <a:p>
            <a:pPr marL="0" indent="0">
              <a:buNone/>
            </a:pPr>
            <a:r>
              <a:rPr lang="en-US" dirty="0"/>
              <a:t>Because the female connections link the left hemisphere, which is associated with logical thinking, with the right, which is linked with intuition, this could help to explain why women tend to do better than men at intuitive tasks, she added.</a:t>
            </a:r>
          </a:p>
          <a:p>
            <a:pPr marL="0" indent="0">
              <a:buNone/>
            </a:pPr>
            <a:r>
              <a:rPr lang="en-US" dirty="0"/>
              <a:t>“Intuition is thinking without thinking. It's what people call gut feelings. Women tend to be better than men at these kinds of skill which are linked with being good mothers,” Professor </a:t>
            </a:r>
            <a:r>
              <a:rPr lang="en-US" dirty="0" err="1"/>
              <a:t>Verma</a:t>
            </a:r>
            <a:r>
              <a:rPr lang="en-US" dirty="0"/>
              <a:t> said.</a:t>
            </a:r>
          </a:p>
          <a:p>
            <a:endParaRPr lang="en-US" dirty="0"/>
          </a:p>
          <a:p>
            <a:endParaRPr lang="en-US" dirty="0"/>
          </a:p>
        </p:txBody>
      </p:sp>
      <p:sp>
        <p:nvSpPr>
          <p:cNvPr id="19" name="Title 1"/>
          <p:cNvSpPr>
            <a:spLocks noGrp="1"/>
          </p:cNvSpPr>
          <p:nvPr>
            <p:ph type="title"/>
          </p:nvPr>
        </p:nvSpPr>
        <p:spPr>
          <a:xfrm>
            <a:off x="-931170" y="332656"/>
            <a:ext cx="4567066" cy="1143000"/>
          </a:xfrm>
        </p:spPr>
        <p:txBody>
          <a:bodyPr>
            <a:noAutofit/>
          </a:bodyPr>
          <a:lstStyle/>
          <a:p>
            <a:r>
              <a:rPr lang="en-US" sz="3600" b="1" dirty="0" smtClean="0">
                <a:solidFill>
                  <a:srgbClr val="C00000"/>
                </a:solidFill>
              </a:rPr>
              <a:t>University  of </a:t>
            </a:r>
            <a:br>
              <a:rPr lang="en-US" sz="3600" b="1" dirty="0" smtClean="0">
                <a:solidFill>
                  <a:srgbClr val="C00000"/>
                </a:solidFill>
              </a:rPr>
            </a:br>
            <a:r>
              <a:rPr lang="en-US" sz="3600" b="1" dirty="0" smtClean="0">
                <a:solidFill>
                  <a:srgbClr val="C00000"/>
                </a:solidFill>
              </a:rPr>
              <a:t>Pennsylvania </a:t>
            </a:r>
            <a:endParaRPr lang="en-US" sz="3600" b="1" dirty="0">
              <a:solidFill>
                <a:srgbClr val="C00000"/>
              </a:solidFill>
            </a:endParaRPr>
          </a:p>
        </p:txBody>
      </p:sp>
    </p:spTree>
    <p:extLst>
      <p:ext uri="{BB962C8B-B14F-4D97-AF65-F5344CB8AC3E}">
        <p14:creationId xmlns:p14="http://schemas.microsoft.com/office/powerpoint/2010/main" val="209491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independent.co.uk/incoming/article8978679.ece/ALTERNATES/w460/3DecBrainGraphic.jpg"/>
          <p:cNvPicPr/>
          <p:nvPr/>
        </p:nvPicPr>
        <p:blipFill>
          <a:blip r:embed="rId2">
            <a:extLst>
              <a:ext uri="{28A0092B-C50C-407E-A947-70E740481C1C}">
                <a14:useLocalDpi xmlns:a14="http://schemas.microsoft.com/office/drawing/2010/main" val="0"/>
              </a:ext>
            </a:extLst>
          </a:blip>
          <a:srcRect/>
          <a:stretch>
            <a:fillRect/>
          </a:stretch>
        </p:blipFill>
        <p:spPr bwMode="auto">
          <a:xfrm>
            <a:off x="0" y="44624"/>
            <a:ext cx="9144000" cy="5688632"/>
          </a:xfrm>
          <a:prstGeom prst="rect">
            <a:avLst/>
          </a:prstGeom>
          <a:noFill/>
          <a:ln>
            <a:noFill/>
          </a:ln>
        </p:spPr>
      </p:pic>
    </p:spTree>
    <p:extLst>
      <p:ext uri="{BB962C8B-B14F-4D97-AF65-F5344CB8AC3E}">
        <p14:creationId xmlns:p14="http://schemas.microsoft.com/office/powerpoint/2010/main" val="606361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5372" y="0"/>
            <a:ext cx="2653156" cy="69573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2576" y="2257620"/>
            <a:ext cx="3240360" cy="5635876"/>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
        <p:nvSpPr>
          <p:cNvPr id="4" name="Content Placeholder 3"/>
          <p:cNvSpPr>
            <a:spLocks noGrp="1"/>
          </p:cNvSpPr>
          <p:nvPr>
            <p:ph idx="1"/>
          </p:nvPr>
        </p:nvSpPr>
        <p:spPr>
          <a:xfrm>
            <a:off x="2778448" y="188640"/>
            <a:ext cx="6474072" cy="6336704"/>
          </a:xfrm>
        </p:spPr>
        <p:txBody>
          <a:bodyPr>
            <a:normAutofit fontScale="92500" lnSpcReduction="20000"/>
          </a:bodyPr>
          <a:lstStyle/>
          <a:p>
            <a:pPr marL="0" indent="0">
              <a:buNone/>
            </a:pPr>
            <a:r>
              <a:rPr lang="en-US" dirty="0" smtClean="0"/>
              <a:t>Many </a:t>
            </a:r>
            <a:r>
              <a:rPr lang="en-US" dirty="0"/>
              <a:t>previous psychological studies have revealed significant differences between the sexes in the ability to perform various cognitive tests.</a:t>
            </a:r>
          </a:p>
          <a:p>
            <a:pPr marL="0" indent="0">
              <a:buNone/>
            </a:pPr>
            <a:r>
              <a:rPr lang="en-US" dirty="0"/>
              <a:t>Men tend to outperform women involving spatial tasks and motor skills - such as map reading - while women tend to better in memory tests, such as remembering words and faces, and social cognition tests, which try to measure empathy and “emotional intelligence”.</a:t>
            </a:r>
          </a:p>
          <a:p>
            <a:pPr marL="0" indent="0">
              <a:buNone/>
            </a:pPr>
            <a:r>
              <a:rPr lang="en-GB" dirty="0"/>
              <a:t>It's quite striking how complementary the brains of women and men really are,” said Rubin </a:t>
            </a:r>
            <a:r>
              <a:rPr lang="en-GB" dirty="0" err="1"/>
              <a:t>Gur</a:t>
            </a:r>
            <a:r>
              <a:rPr lang="en-GB" dirty="0"/>
              <a:t> of Pennsylvania University, a co-author of the study.</a:t>
            </a:r>
          </a:p>
          <a:p>
            <a:endParaRPr lang="en-US" dirty="0"/>
          </a:p>
          <a:p>
            <a:endParaRPr lang="en-US" dirty="0"/>
          </a:p>
        </p:txBody>
      </p:sp>
      <p:sp>
        <p:nvSpPr>
          <p:cNvPr id="10" name="Title 1"/>
          <p:cNvSpPr>
            <a:spLocks noGrp="1"/>
          </p:cNvSpPr>
          <p:nvPr>
            <p:ph type="title"/>
          </p:nvPr>
        </p:nvSpPr>
        <p:spPr>
          <a:xfrm>
            <a:off x="-1003178" y="332656"/>
            <a:ext cx="4567066" cy="1143000"/>
          </a:xfrm>
        </p:spPr>
        <p:txBody>
          <a:bodyPr>
            <a:noAutofit/>
          </a:bodyPr>
          <a:lstStyle/>
          <a:p>
            <a:r>
              <a:rPr lang="en-US" sz="3600" b="1" dirty="0" smtClean="0">
                <a:solidFill>
                  <a:srgbClr val="C00000"/>
                </a:solidFill>
              </a:rPr>
              <a:t>University  of </a:t>
            </a:r>
            <a:br>
              <a:rPr lang="en-US" sz="3600" b="1" dirty="0" smtClean="0">
                <a:solidFill>
                  <a:srgbClr val="C00000"/>
                </a:solidFill>
              </a:rPr>
            </a:br>
            <a:r>
              <a:rPr lang="en-US" sz="3600" b="1" dirty="0" smtClean="0">
                <a:solidFill>
                  <a:srgbClr val="C00000"/>
                </a:solidFill>
              </a:rPr>
              <a:t>Pennsylvania </a:t>
            </a:r>
            <a:endParaRPr lang="en-US" sz="3600" b="1" dirty="0">
              <a:solidFill>
                <a:srgbClr val="C00000"/>
              </a:solidFill>
            </a:endParaRPr>
          </a:p>
        </p:txBody>
      </p:sp>
    </p:spTree>
    <p:extLst>
      <p:ext uri="{BB962C8B-B14F-4D97-AF65-F5344CB8AC3E}">
        <p14:creationId xmlns:p14="http://schemas.microsoft.com/office/powerpoint/2010/main" val="1073924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7380" y="-72008"/>
            <a:ext cx="2659804" cy="7029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23728" y="274638"/>
            <a:ext cx="7429926" cy="1143000"/>
          </a:xfrm>
        </p:spPr>
        <p:txBody>
          <a:bodyPr>
            <a:normAutofit/>
          </a:bodyPr>
          <a:lstStyle/>
          <a:p>
            <a:r>
              <a:rPr lang="en-US" b="1" dirty="0" smtClean="0">
                <a:solidFill>
                  <a:srgbClr val="C00000"/>
                </a:solidFill>
              </a:rPr>
              <a:t>Thy Maker is </a:t>
            </a:r>
            <a:r>
              <a:rPr lang="en-US" b="1" dirty="0" err="1" smtClean="0">
                <a:solidFill>
                  <a:srgbClr val="C00000"/>
                </a:solidFill>
              </a:rPr>
              <a:t>thine</a:t>
            </a:r>
            <a:r>
              <a:rPr lang="en-US" b="1" dirty="0" smtClean="0">
                <a:solidFill>
                  <a:srgbClr val="C00000"/>
                </a:solidFill>
              </a:rPr>
              <a:t> husband</a:t>
            </a:r>
            <a:endParaRPr lang="en-US" b="1" dirty="0">
              <a:solidFill>
                <a:srgbClr val="C00000"/>
              </a:solidFill>
            </a:endParaRPr>
          </a:p>
        </p:txBody>
      </p:sp>
      <p:sp>
        <p:nvSpPr>
          <p:cNvPr id="3" name="Content Placeholder 2"/>
          <p:cNvSpPr>
            <a:spLocks noGrp="1"/>
          </p:cNvSpPr>
          <p:nvPr>
            <p:ph idx="1"/>
          </p:nvPr>
        </p:nvSpPr>
        <p:spPr>
          <a:xfrm>
            <a:off x="2689448" y="1600200"/>
            <a:ext cx="6419056" cy="4525963"/>
          </a:xfrm>
        </p:spPr>
        <p:txBody>
          <a:bodyPr>
            <a:normAutofit lnSpcReduction="10000"/>
          </a:bodyPr>
          <a:lstStyle/>
          <a:p>
            <a:pPr marL="0" indent="0">
              <a:buNone/>
            </a:pPr>
            <a:r>
              <a:rPr lang="en-US" dirty="0" smtClean="0"/>
              <a:t>For </a:t>
            </a:r>
            <a:r>
              <a:rPr lang="en-US" dirty="0"/>
              <a:t>thy Maker is </a:t>
            </a:r>
            <a:r>
              <a:rPr lang="en-US" dirty="0" err="1"/>
              <a:t>thine</a:t>
            </a:r>
            <a:r>
              <a:rPr lang="en-US" dirty="0"/>
              <a:t> husband; </a:t>
            </a:r>
            <a:r>
              <a:rPr lang="en-US" dirty="0" smtClean="0"/>
              <a:t>Yahweh of </a:t>
            </a:r>
            <a:r>
              <a:rPr lang="en-US" dirty="0"/>
              <a:t>hosts is his name; and thy Redeemer the Holy One of Israel; The God of the whole earth shall he be called</a:t>
            </a:r>
            <a:r>
              <a:rPr lang="en-US" dirty="0" smtClean="0"/>
              <a:t>.                                    </a:t>
            </a:r>
            <a:r>
              <a:rPr lang="en-US" b="1" dirty="0" smtClean="0">
                <a:solidFill>
                  <a:srgbClr val="C00000"/>
                </a:solidFill>
              </a:rPr>
              <a:t>Isaiah 54:5</a:t>
            </a:r>
          </a:p>
          <a:p>
            <a:pPr marL="0" indent="0">
              <a:buNone/>
            </a:pPr>
            <a:endParaRPr lang="en-US" dirty="0" smtClean="0"/>
          </a:p>
          <a:p>
            <a:pPr marL="0" indent="0">
              <a:buNone/>
            </a:pPr>
            <a:r>
              <a:rPr lang="en-US" dirty="0"/>
              <a:t>A</a:t>
            </a:r>
            <a:r>
              <a:rPr lang="en-US" dirty="0" smtClean="0"/>
              <a:t>nd </a:t>
            </a:r>
            <a:r>
              <a:rPr lang="en-US" dirty="0"/>
              <a:t>as the bridegroom </a:t>
            </a:r>
            <a:r>
              <a:rPr lang="en-US" dirty="0" err="1"/>
              <a:t>rejoiceth</a:t>
            </a:r>
            <a:r>
              <a:rPr lang="en-US" dirty="0"/>
              <a:t> over the bride, so shall thy God rejoice over thee. </a:t>
            </a:r>
            <a:r>
              <a:rPr lang="en-US" dirty="0" smtClean="0"/>
              <a:t>                            </a:t>
            </a:r>
            <a:r>
              <a:rPr lang="en-US" b="1" dirty="0" smtClean="0">
                <a:solidFill>
                  <a:srgbClr val="C00000"/>
                </a:solidFill>
              </a:rPr>
              <a:t>Isaiah 62:5</a:t>
            </a:r>
            <a:endParaRPr lang="en-US" b="1" dirty="0">
              <a:solidFill>
                <a:srgbClr val="C00000"/>
              </a:solidFill>
            </a:endParaRPr>
          </a:p>
          <a:p>
            <a:pPr marL="0" indent="0">
              <a:buNone/>
            </a:pPr>
            <a:endParaRPr lang="en-US" dirty="0"/>
          </a:p>
        </p:txBody>
      </p:sp>
      <p:grpSp>
        <p:nvGrpSpPr>
          <p:cNvPr id="11" name="Group 10"/>
          <p:cNvGrpSpPr/>
          <p:nvPr/>
        </p:nvGrpSpPr>
        <p:grpSpPr>
          <a:xfrm>
            <a:off x="-612576" y="2276871"/>
            <a:ext cx="3240360" cy="5635877"/>
            <a:chOff x="107504" y="-540479"/>
            <a:chExt cx="4896544" cy="8608198"/>
          </a:xfrm>
        </p:grpSpPr>
        <p:pic>
          <p:nvPicPr>
            <p:cNvPr id="12"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49427" t="-14879" r="-6823" b="-19658"/>
            <a:stretch/>
          </p:blipFill>
          <p:spPr bwMode="auto">
            <a:xfrm flipH="1">
              <a:off x="107504" y="-540479"/>
              <a:ext cx="4896544" cy="8608198"/>
            </a:xfrm>
            <a:prstGeom prst="ellipse">
              <a:avLst/>
            </a:prstGeom>
            <a:noFill/>
            <a:effectLst>
              <a:glow rad="127000">
                <a:schemeClr val="accent1">
                  <a:alpha val="0"/>
                </a:schemeClr>
              </a:glow>
              <a:outerShdw blurRad="50800" dist="50800" dir="5400000" algn="ctr" rotWithShape="0">
                <a:srgbClr val="000000">
                  <a:alpha val="52000"/>
                </a:srgbClr>
              </a:outerShdw>
              <a:reflection endPos="65000" dist="50800" dir="5400000" sy="-100000" algn="bl" rotWithShape="0"/>
            </a:effectLst>
            <a:extLst/>
          </p:spPr>
        </p:pic>
        <p:grpSp>
          <p:nvGrpSpPr>
            <p:cNvPr id="13" name="Group 12"/>
            <p:cNvGrpSpPr/>
            <p:nvPr/>
          </p:nvGrpSpPr>
          <p:grpSpPr>
            <a:xfrm>
              <a:off x="3280402" y="1628799"/>
              <a:ext cx="1723646" cy="1179002"/>
              <a:chOff x="3280402" y="1628799"/>
              <a:chExt cx="1723646" cy="1179002"/>
            </a:xfrm>
          </p:grpSpPr>
          <p:pic>
            <p:nvPicPr>
              <p:cNvPr id="14"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814234" y="1628799"/>
                <a:ext cx="1189814" cy="936105"/>
              </a:xfrm>
              <a:prstGeom prst="triangle">
                <a:avLst/>
              </a:prstGeom>
              <a:noFill/>
              <a:effectLst>
                <a:softEdge rad="127000"/>
              </a:effectLst>
              <a:extLst>
                <a:ext uri="{909E8E84-426E-40DD-AFC4-6F175D3DCCD1}">
                  <a14:hiddenFill xmlns:a14="http://schemas.microsoft.com/office/drawing/2010/main">
                    <a:solidFill>
                      <a:srgbClr val="FFFFFF"/>
                    </a:solidFill>
                  </a14:hiddenFill>
                </a:ext>
              </a:extLst>
            </p:spPr>
          </p:pic>
          <p:pic>
            <p:nvPicPr>
              <p:cNvPr id="15"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3161" t="28631" r="39694" b="63873"/>
              <a:stretch/>
            </p:blipFill>
            <p:spPr bwMode="auto">
              <a:xfrm flipH="1">
                <a:off x="3787316" y="2204864"/>
                <a:ext cx="640668" cy="504056"/>
              </a:xfrm>
              <a:prstGeom prst="triangle">
                <a:avLst/>
              </a:prstGeom>
              <a:noFill/>
              <a:effectLst>
                <a:softEdge rad="63500"/>
              </a:effectLst>
              <a:extLst>
                <a:ext uri="{909E8E84-426E-40DD-AFC4-6F175D3DCCD1}">
                  <a14:hiddenFill xmlns:a14="http://schemas.microsoft.com/office/drawing/2010/main">
                    <a:solidFill>
                      <a:srgbClr val="FFFFFF"/>
                    </a:solidFill>
                  </a14:hiddenFill>
                </a:ext>
              </a:extLst>
            </p:spPr>
          </p:pic>
          <p:pic>
            <p:nvPicPr>
              <p:cNvPr id="16" name="Picture 2" descr="http://www.freebibleimages.org/storydata/photos/FB_Young_Jesus_Temple/overview_images/012-young-jesus-temple.jpg?1369911544"/>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524" b="100000" l="48429" r="99857">
                            <a14:foregroundMark x1="68143" y1="8571" x2="56714" y2="14857"/>
                            <a14:foregroundMark x1="56714" y1="18667" x2="53714" y2="31429"/>
                            <a14:foregroundMark x1="62857" y1="11810" x2="66143" y2="49714"/>
                            <a14:foregroundMark x1="54286" y1="32571" x2="48286" y2="46095"/>
                            <a14:foregroundMark x1="51857" y1="40571" x2="56286" y2="95429"/>
                            <a14:foregroundMark x1="65000" y1="73143" x2="68143" y2="99429"/>
                            <a14:foregroundMark x1="55000" y1="30286" x2="65286" y2="81333"/>
                            <a14:foregroundMark x1="82143" y1="1333" x2="98429" y2="47238"/>
                            <a14:foregroundMark x1="96429" y1="73524" x2="98143" y2="92762"/>
                            <a14:foregroundMark x1="51714" y1="68000" x2="52143" y2="85143"/>
                            <a14:foregroundMark x1="50000" y1="69714" x2="51571" y2="97143"/>
                            <a14:foregroundMark x1="76857" y1="7429" x2="75714" y2="24571"/>
                            <a14:foregroundMark x1="80286" y1="2476" x2="79286" y2="2476"/>
                            <a14:foregroundMark x1="91571" y1="52190" x2="99857" y2="68762"/>
                            <a14:backgroundMark x1="54571" y1="4952" x2="75143" y2="3619"/>
                            <a14:backgroundMark x1="74000" y1="17714" x2="72571" y2="25714"/>
                            <a14:backgroundMark x1="51714" y1="15238" x2="50429" y2="26667"/>
                            <a14:backgroundMark x1="73286" y1="24190" x2="72571" y2="31619"/>
                          </a14:backgroundRemoval>
                        </a14:imgEffect>
                        <a14:imgEffect>
                          <a14:brightnessContrast bright="20000"/>
                        </a14:imgEffect>
                      </a14:imgLayer>
                    </a14:imgProps>
                  </a:ext>
                  <a:ext uri="{28A0092B-C50C-407E-A947-70E740481C1C}">
                    <a14:useLocalDpi xmlns:a14="http://schemas.microsoft.com/office/drawing/2010/main" val="0"/>
                  </a:ext>
                </a:extLst>
              </a:blip>
              <a:srcRect l="55267" t="32010" r="42870" b="65390"/>
              <a:stretch/>
            </p:blipFill>
            <p:spPr bwMode="auto">
              <a:xfrm flipH="1">
                <a:off x="3280402" y="2447762"/>
                <a:ext cx="211478" cy="360039"/>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1578710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1781</TotalTime>
  <Words>809</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“Given” and “taken”</vt:lpstr>
      <vt:lpstr>Scriptural Injunction</vt:lpstr>
      <vt:lpstr>Scriptural Injunction</vt:lpstr>
      <vt:lpstr>University of Pennsylvania </vt:lpstr>
      <vt:lpstr>University  of  Pennsylvania </vt:lpstr>
      <vt:lpstr>PowerPoint Presentation</vt:lpstr>
      <vt:lpstr>University  of  Pennsylvania </vt:lpstr>
      <vt:lpstr>Thy Maker is thine husband</vt:lpstr>
      <vt:lpstr>Thy Maker is thine husband</vt:lpstr>
      <vt:lpstr>Thy Maker is thine husband</vt:lpstr>
      <vt:lpstr>Thy Maker is thine husband</vt:lpstr>
    </vt:vector>
  </TitlesOfParts>
  <Company>NZ Print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O'Grady</dc:creator>
  <cp:lastModifiedBy>Mark</cp:lastModifiedBy>
  <cp:revision>81</cp:revision>
  <dcterms:created xsi:type="dcterms:W3CDTF">2013-03-30T20:57:33Z</dcterms:created>
  <dcterms:modified xsi:type="dcterms:W3CDTF">2013-12-29T20:47:18Z</dcterms:modified>
</cp:coreProperties>
</file>