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6" r:id="rId2"/>
    <p:sldId id="260" r:id="rId3"/>
    <p:sldId id="261" r:id="rId4"/>
    <p:sldId id="280" r:id="rId5"/>
    <p:sldId id="288"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BEE58-5DA2-45D5-AF80-098CFEF08FF5}" type="datetimeFigureOut">
              <a:rPr lang="en-NZ" smtClean="0"/>
              <a:t>30/12/2013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7A75C-A8F6-424A-BE4C-38B980CED59D}" type="slidenum">
              <a:rPr lang="en-NZ" smtClean="0"/>
              <a:t>‹#›</a:t>
            </a:fld>
            <a:endParaRPr lang="en-NZ"/>
          </a:p>
        </p:txBody>
      </p:sp>
    </p:spTree>
    <p:extLst>
      <p:ext uri="{BB962C8B-B14F-4D97-AF65-F5344CB8AC3E}">
        <p14:creationId xmlns:p14="http://schemas.microsoft.com/office/powerpoint/2010/main" val="307318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A517A75C-A8F6-424A-BE4C-38B980CED59D}" type="slidenum">
              <a:rPr lang="en-NZ" smtClean="0"/>
              <a:t>6</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9312E-036A-4C0F-A4FB-1A543FDBF033}" type="datetimeFigureOut">
              <a:rPr lang="en-NZ" smtClean="0"/>
              <a:pPr/>
              <a:t>30/12/2013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EF05DA2-1DFA-419A-BB4C-8075504ECFBE}"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6">
                <a:lumMod val="40000"/>
                <a:lumOff val="60000"/>
              </a:schemeClr>
            </a:gs>
            <a:gs pos="39999">
              <a:schemeClr val="accent6">
                <a:lumMod val="20000"/>
                <a:lumOff val="80000"/>
              </a:schemeClr>
            </a:gs>
            <a:gs pos="7000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9312E-036A-4C0F-A4FB-1A543FDBF033}" type="datetimeFigureOut">
              <a:rPr lang="en-NZ" smtClean="0"/>
              <a:pPr/>
              <a:t>30/12/2013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05DA2-1DFA-419A-BB4C-8075504ECFBE}"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1840" y="2564904"/>
            <a:ext cx="6012160"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Sisters </a:t>
            </a:r>
          </a:p>
          <a:p>
            <a:pPr algn="ct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 service</a:t>
            </a:r>
          </a:p>
          <a:p>
            <a:pPr algn="ct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33064" y="116632"/>
            <a:ext cx="986509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Complementary roles -</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One in Christ Jesus  </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7" name="Group 6"/>
          <p:cNvGrpSpPr/>
          <p:nvPr/>
        </p:nvGrpSpPr>
        <p:grpSpPr>
          <a:xfrm>
            <a:off x="-540568" y="1373530"/>
            <a:ext cx="3784710" cy="6519966"/>
            <a:chOff x="107504" y="-531440"/>
            <a:chExt cx="4896544" cy="8608198"/>
          </a:xfrm>
        </p:grpSpPr>
        <p:pic>
          <p:nvPicPr>
            <p:cNvPr id="8" name="Picture 2" descr="http://www.freebibleimages.org/storydata/photos/FB_Young_Jesus_Temple/overview_images/012-young-jesus-temple.jpg?136991154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24" b="100000" l="48429" r="99857">
                          <a14:foregroundMark x1="68143" y1="8571" x2="56714" y2="14857"/>
                          <a14:foregroundMark x1="56714" y1="18667" x2="53714" y2="31429"/>
                          <a14:foregroundMark x1="62857" y1="11810" x2="66143" y2="49714"/>
                          <a14:foregroundMark x1="54286" y1="32571" x2="48286" y2="46095"/>
                          <a14:foregroundMark x1="51857" y1="40571" x2="56286" y2="95429"/>
                          <a14:foregroundMark x1="65000" y1="73143" x2="68143" y2="99429"/>
                          <a14:foregroundMark x1="55000" y1="30286" x2="65286" y2="81333"/>
                          <a14:foregroundMark x1="82143" y1="1333" x2="98429" y2="47238"/>
                          <a14:foregroundMark x1="96429" y1="73524" x2="98143" y2="92762"/>
                          <a14:foregroundMark x1="51714" y1="68000" x2="52143" y2="85143"/>
                          <a14:foregroundMark x1="50000" y1="69714" x2="51571" y2="97143"/>
                          <a14:foregroundMark x1="76857" y1="7429" x2="75714" y2="24571"/>
                          <a14:foregroundMark x1="80286" y1="2476" x2="79286" y2="2476"/>
                          <a14:foregroundMark x1="91571" y1="52190" x2="99857" y2="68762"/>
                          <a14:backgroundMark x1="54571" y1="4952" x2="75143" y2="3619"/>
                          <a14:backgroundMark x1="74000" y1="17714" x2="72571" y2="25714"/>
                          <a14:backgroundMark x1="51714" y1="15238" x2="50429" y2="26667"/>
                          <a14:backgroundMark x1="73286" y1="24190" x2="72571" y2="31619"/>
                        </a14:backgroundRemoval>
                      </a14:imgEffect>
                      <a14:imgEffect>
                        <a14:brightnessContrast bright="20000"/>
                      </a14:imgEffect>
                    </a14:imgLayer>
                  </a14:imgProps>
                </a:ext>
                <a:ext uri="{28A0092B-C50C-407E-A947-70E740481C1C}">
                  <a14:useLocalDpi xmlns:a14="http://schemas.microsoft.com/office/drawing/2010/main" val="0"/>
                </a:ext>
              </a:extLst>
            </a:blip>
            <a:srcRect l="49427" t="-14879" r="-6823" b="-19658"/>
            <a:stretch/>
          </p:blipFill>
          <p:spPr bwMode="auto">
            <a:xfrm flipH="1">
              <a:off x="107504" y="-531440"/>
              <a:ext cx="4896544" cy="8608198"/>
            </a:xfrm>
            <a:prstGeom prst="ellipse">
              <a:avLst/>
            </a:prstGeom>
            <a:noFill/>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280402" y="1628800"/>
              <a:ext cx="1723646" cy="1179001"/>
              <a:chOff x="3280402" y="1628800"/>
              <a:chExt cx="1723646" cy="1179001"/>
            </a:xfrm>
          </p:grpSpPr>
          <p:pic>
            <p:nvPicPr>
              <p:cNvPr id="10" name="Picture 2" descr="http://www.freebibleimages.org/storydata/photos/FB_Young_Jesus_Temple/overview_images/012-young-jesus-temple.jpg?136991154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24" b="100000" l="48429" r="99857">
                            <a14:foregroundMark x1="68143" y1="8571" x2="56714" y2="14857"/>
                            <a14:foregroundMark x1="56714" y1="18667" x2="53714" y2="31429"/>
                            <a14:foregroundMark x1="62857" y1="11810" x2="66143" y2="49714"/>
                            <a14:foregroundMark x1="54286" y1="32571" x2="48286" y2="46095"/>
                            <a14:foregroundMark x1="51857" y1="40571" x2="56286" y2="95429"/>
                            <a14:foregroundMark x1="65000" y1="73143" x2="68143" y2="99429"/>
                            <a14:foregroundMark x1="55000" y1="30286" x2="65286" y2="81333"/>
                            <a14:foregroundMark x1="82143" y1="1333" x2="98429" y2="47238"/>
                            <a14:foregroundMark x1="96429" y1="73524" x2="98143" y2="92762"/>
                            <a14:foregroundMark x1="51714" y1="68000" x2="52143" y2="85143"/>
                            <a14:foregroundMark x1="50000" y1="69714" x2="51571" y2="97143"/>
                            <a14:foregroundMark x1="76857" y1="7429" x2="75714" y2="24571"/>
                            <a14:foregroundMark x1="80286" y1="2476" x2="79286" y2="2476"/>
                            <a14:foregroundMark x1="91571" y1="52190" x2="99857" y2="68762"/>
                            <a14:backgroundMark x1="54571" y1="4952" x2="75143" y2="3619"/>
                            <a14:backgroundMark x1="74000" y1="17714" x2="72571" y2="25714"/>
                            <a14:backgroundMark x1="51714" y1="15238" x2="50429" y2="26667"/>
                            <a14:backgroundMark x1="73286" y1="24190" x2="72571" y2="31619"/>
                          </a14:backgroundRemoval>
                        </a14:imgEffect>
                        <a14:imgEffect>
                          <a14:brightnessContrast bright="20000"/>
                        </a14:imgEffect>
                      </a14:imgLayer>
                    </a14:imgProps>
                  </a:ext>
                  <a:ext uri="{28A0092B-C50C-407E-A947-70E740481C1C}">
                    <a14:useLocalDpi xmlns:a14="http://schemas.microsoft.com/office/drawing/2010/main" val="0"/>
                  </a:ext>
                </a:extLst>
              </a:blip>
              <a:srcRect l="53161" t="28631" r="39694" b="63873"/>
              <a:stretch/>
            </p:blipFill>
            <p:spPr bwMode="auto">
              <a:xfrm flipH="1">
                <a:off x="3814233" y="1628800"/>
                <a:ext cx="1189815" cy="936105"/>
              </a:xfrm>
              <a:prstGeom prst="triangle">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 name="Picture 2" descr="http://www.freebibleimages.org/storydata/photos/FB_Young_Jesus_Temple/overview_images/012-young-jesus-temple.jpg?136991154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24" b="100000" l="48429" r="99857">
                            <a14:foregroundMark x1="68143" y1="8571" x2="56714" y2="14857"/>
                            <a14:foregroundMark x1="56714" y1="18667" x2="53714" y2="31429"/>
                            <a14:foregroundMark x1="62857" y1="11810" x2="66143" y2="49714"/>
                            <a14:foregroundMark x1="54286" y1="32571" x2="48286" y2="46095"/>
                            <a14:foregroundMark x1="51857" y1="40571" x2="56286" y2="95429"/>
                            <a14:foregroundMark x1="65000" y1="73143" x2="68143" y2="99429"/>
                            <a14:foregroundMark x1="55000" y1="30286" x2="65286" y2="81333"/>
                            <a14:foregroundMark x1="82143" y1="1333" x2="98429" y2="47238"/>
                            <a14:foregroundMark x1="96429" y1="73524" x2="98143" y2="92762"/>
                            <a14:foregroundMark x1="51714" y1="68000" x2="52143" y2="85143"/>
                            <a14:foregroundMark x1="50000" y1="69714" x2="51571" y2="97143"/>
                            <a14:foregroundMark x1="76857" y1="7429" x2="75714" y2="24571"/>
                            <a14:foregroundMark x1="80286" y1="2476" x2="79286" y2="2476"/>
                            <a14:foregroundMark x1="91571" y1="52190" x2="99857" y2="68762"/>
                            <a14:backgroundMark x1="54571" y1="4952" x2="75143" y2="3619"/>
                            <a14:backgroundMark x1="74000" y1="17714" x2="72571" y2="25714"/>
                            <a14:backgroundMark x1="51714" y1="15238" x2="50429" y2="26667"/>
                            <a14:backgroundMark x1="73286" y1="24190" x2="72571" y2="31619"/>
                          </a14:backgroundRemoval>
                        </a14:imgEffect>
                        <a14:imgEffect>
                          <a14:brightnessContrast bright="20000"/>
                        </a14:imgEffect>
                      </a14:imgLayer>
                    </a14:imgProps>
                  </a:ext>
                  <a:ext uri="{28A0092B-C50C-407E-A947-70E740481C1C}">
                    <a14:useLocalDpi xmlns:a14="http://schemas.microsoft.com/office/drawing/2010/main" val="0"/>
                  </a:ext>
                </a:extLst>
              </a:blip>
              <a:srcRect l="53161" t="28631" r="39694" b="63873"/>
              <a:stretch/>
            </p:blipFill>
            <p:spPr bwMode="auto">
              <a:xfrm flipH="1">
                <a:off x="3787316" y="2204864"/>
                <a:ext cx="640668" cy="504056"/>
              </a:xfrm>
              <a:prstGeom prst="triangle">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2" name="Picture 2" descr="http://www.freebibleimages.org/storydata/photos/FB_Young_Jesus_Temple/overview_images/012-young-jesus-temple.jpg?136991154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24" b="100000" l="48429" r="99857">
                            <a14:foregroundMark x1="68143" y1="8571" x2="56714" y2="14857"/>
                            <a14:foregroundMark x1="56714" y1="18667" x2="53714" y2="31429"/>
                            <a14:foregroundMark x1="62857" y1="11810" x2="66143" y2="49714"/>
                            <a14:foregroundMark x1="54286" y1="32571" x2="48286" y2="46095"/>
                            <a14:foregroundMark x1="51857" y1="40571" x2="56286" y2="95429"/>
                            <a14:foregroundMark x1="65000" y1="73143" x2="68143" y2="99429"/>
                            <a14:foregroundMark x1="55000" y1="30286" x2="65286" y2="81333"/>
                            <a14:foregroundMark x1="82143" y1="1333" x2="98429" y2="47238"/>
                            <a14:foregroundMark x1="96429" y1="73524" x2="98143" y2="92762"/>
                            <a14:foregroundMark x1="51714" y1="68000" x2="52143" y2="85143"/>
                            <a14:foregroundMark x1="50000" y1="69714" x2="51571" y2="97143"/>
                            <a14:foregroundMark x1="76857" y1="7429" x2="75714" y2="24571"/>
                            <a14:foregroundMark x1="80286" y1="2476" x2="79286" y2="2476"/>
                            <a14:foregroundMark x1="91571" y1="52190" x2="99857" y2="68762"/>
                            <a14:backgroundMark x1="54571" y1="4952" x2="75143" y2="3619"/>
                            <a14:backgroundMark x1="74000" y1="17714" x2="72571" y2="25714"/>
                            <a14:backgroundMark x1="51714" y1="15238" x2="50429" y2="26667"/>
                            <a14:backgroundMark x1="73286" y1="24190" x2="72571" y2="31619"/>
                          </a14:backgroundRemoval>
                        </a14:imgEffect>
                        <a14:imgEffect>
                          <a14:brightnessContrast bright="20000"/>
                        </a14:imgEffect>
                      </a14:imgLayer>
                    </a14:imgProps>
                  </a:ext>
                  <a:ext uri="{28A0092B-C50C-407E-A947-70E740481C1C}">
                    <a14:useLocalDpi xmlns:a14="http://schemas.microsoft.com/office/drawing/2010/main" val="0"/>
                  </a:ext>
                </a:extLst>
              </a:blip>
              <a:srcRect l="55267" t="32010" r="42870" b="65390"/>
              <a:stretch/>
            </p:blipFill>
            <p:spPr bwMode="auto">
              <a:xfrm flipH="1">
                <a:off x="3280402" y="2447762"/>
                <a:ext cx="211478" cy="3600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42674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877272"/>
          </a:xfrm>
        </p:spPr>
        <p:txBody>
          <a:bodyPr>
            <a:normAutofit/>
          </a:bodyPr>
          <a:lstStyle/>
          <a:p>
            <a:pPr lvl="0"/>
            <a:r>
              <a:rPr lang="en-NZ" sz="2400" dirty="0" smtClean="0"/>
              <a:t>Men and women created with same likeness and image of the Elohim- Gen 1v26,27</a:t>
            </a:r>
          </a:p>
          <a:p>
            <a:pPr lvl="0"/>
            <a:r>
              <a:rPr lang="en-NZ" sz="2400" dirty="0" smtClean="0"/>
              <a:t>They share the same relationship with God, living by the same principles Gal 4v28, 2 </a:t>
            </a:r>
            <a:r>
              <a:rPr lang="en-NZ" sz="2400" dirty="0" err="1" smtClean="0"/>
              <a:t>Cor</a:t>
            </a:r>
            <a:r>
              <a:rPr lang="en-NZ" sz="2400" dirty="0" smtClean="0"/>
              <a:t> 6v18</a:t>
            </a:r>
          </a:p>
          <a:p>
            <a:pPr lvl="0"/>
            <a:r>
              <a:rPr lang="en-NZ" sz="2400" dirty="0" smtClean="0"/>
              <a:t>They have been created for different roles, one with a focus on leadership the other on assisting in the work Gen 2v18, Gen 1v16</a:t>
            </a:r>
          </a:p>
          <a:p>
            <a:pPr lvl="0"/>
            <a:r>
              <a:rPr lang="en-NZ" sz="2400" dirty="0" smtClean="0"/>
              <a:t>This relationship invented by God as part of him filling the earth with his glory.</a:t>
            </a:r>
          </a:p>
          <a:p>
            <a:pPr lvl="0"/>
            <a:r>
              <a:rPr lang="en-NZ" sz="2400" dirty="0" smtClean="0"/>
              <a:t>Their relationship has its counterpart in the relationship between God and his people. </a:t>
            </a:r>
          </a:p>
          <a:p>
            <a:pPr lvl="0"/>
            <a:r>
              <a:rPr lang="en-NZ" sz="2400" dirty="0" smtClean="0"/>
              <a:t>This is why Gods people are so often described in female terms. Cities, the nation of the Israel, the daughters of Jerusalem, the daughters of Zion, the bride of Christ, </a:t>
            </a:r>
          </a:p>
          <a:p>
            <a:pPr>
              <a:buNone/>
            </a:pPr>
            <a:endParaRPr lang="en-NZ" sz="2400" dirty="0" smtClean="0"/>
          </a:p>
        </p:txBody>
      </p:sp>
      <p:sp>
        <p:nvSpPr>
          <p:cNvPr id="5" name="Title 1"/>
          <p:cNvSpPr>
            <a:spLocks noGrp="1"/>
          </p:cNvSpPr>
          <p:nvPr>
            <p:ph type="title"/>
          </p:nvPr>
        </p:nvSpPr>
        <p:spPr>
          <a:xfrm>
            <a:off x="1043608" y="20618"/>
            <a:ext cx="7429926" cy="1143000"/>
          </a:xfrm>
        </p:spPr>
        <p:txBody>
          <a:bodyPr/>
          <a:lstStyle/>
          <a:p>
            <a:r>
              <a:rPr lang="en-US" b="1" dirty="0" smtClean="0">
                <a:solidFill>
                  <a:srgbClr val="C00000"/>
                </a:solidFill>
              </a:rPr>
              <a:t>Study 1 Foundation Principles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NZ" dirty="0" smtClean="0"/>
              <a:t>Ac 18:2  And found a certain Jew named </a:t>
            </a:r>
            <a:r>
              <a:rPr lang="en-NZ" b="1" dirty="0" smtClean="0">
                <a:solidFill>
                  <a:srgbClr val="7030A0"/>
                </a:solidFill>
              </a:rPr>
              <a:t>Aquila</a:t>
            </a:r>
            <a:r>
              <a:rPr lang="en-NZ" dirty="0" smtClean="0"/>
              <a:t>, born in Pontus, lately come from Italy, with his wife Priscilla; (because that Claudius had commanded all Jews to depart from Rome:) and came unto them.</a:t>
            </a:r>
          </a:p>
          <a:p>
            <a:r>
              <a:rPr lang="en-NZ" dirty="0" smtClean="0"/>
              <a:t>Ac 18:18  And Paul after this tarried there yet a good while, and then took his leave of the brethren, and sailed thence into Syria, and with him </a:t>
            </a:r>
            <a:r>
              <a:rPr lang="en-NZ" b="1" dirty="0" smtClean="0">
                <a:solidFill>
                  <a:schemeClr val="accent2">
                    <a:lumMod val="75000"/>
                  </a:schemeClr>
                </a:solidFill>
              </a:rPr>
              <a:t>Priscilla</a:t>
            </a:r>
            <a:r>
              <a:rPr lang="en-NZ" dirty="0" smtClean="0"/>
              <a:t> and Aquila; having shorn his head in </a:t>
            </a:r>
            <a:r>
              <a:rPr lang="en-NZ" dirty="0" err="1" smtClean="0"/>
              <a:t>Cenchrea</a:t>
            </a:r>
            <a:r>
              <a:rPr lang="en-NZ" dirty="0" smtClean="0"/>
              <a:t>: for he had a vow.</a:t>
            </a:r>
          </a:p>
          <a:p>
            <a:r>
              <a:rPr lang="en-NZ" dirty="0" smtClean="0"/>
              <a:t>Ac 18:26  And he began to speak boldly in the synagogue: whom when </a:t>
            </a:r>
            <a:r>
              <a:rPr lang="en-NZ" b="1" dirty="0" smtClean="0">
                <a:solidFill>
                  <a:srgbClr val="7030A0"/>
                </a:solidFill>
              </a:rPr>
              <a:t>Aquila</a:t>
            </a:r>
            <a:r>
              <a:rPr lang="en-NZ" dirty="0" smtClean="0"/>
              <a:t> and Priscilla had heard, they took him unto them, and expounded unto him the way of God more perfectly.</a:t>
            </a:r>
          </a:p>
          <a:p>
            <a:r>
              <a:rPr lang="en-NZ" dirty="0" smtClean="0"/>
              <a:t>Ro 16:3  Greet </a:t>
            </a:r>
            <a:r>
              <a:rPr lang="en-NZ" b="1" dirty="0" smtClean="0">
                <a:solidFill>
                  <a:schemeClr val="accent2">
                    <a:lumMod val="75000"/>
                  </a:schemeClr>
                </a:solidFill>
              </a:rPr>
              <a:t>Priscilla</a:t>
            </a:r>
            <a:r>
              <a:rPr lang="en-NZ" dirty="0" smtClean="0"/>
              <a:t> and Aquila my helpers in Christ Jesus:</a:t>
            </a:r>
          </a:p>
          <a:p>
            <a:r>
              <a:rPr lang="en-NZ" dirty="0" smtClean="0"/>
              <a:t>1Co 16:19  The ecclesias of Asia salute you. </a:t>
            </a:r>
            <a:r>
              <a:rPr lang="en-NZ" b="1" dirty="0" smtClean="0">
                <a:solidFill>
                  <a:srgbClr val="7030A0"/>
                </a:solidFill>
              </a:rPr>
              <a:t>Aquila</a:t>
            </a:r>
            <a:r>
              <a:rPr lang="en-NZ" dirty="0" smtClean="0"/>
              <a:t> and Priscilla salute you much in the Lord, with the ecclesia that is in their house.</a:t>
            </a:r>
          </a:p>
          <a:p>
            <a:r>
              <a:rPr lang="en-NZ" dirty="0" smtClean="0"/>
              <a:t>2Ti 4:19  Salute </a:t>
            </a:r>
            <a:r>
              <a:rPr lang="en-NZ" b="1" dirty="0" err="1" smtClean="0">
                <a:solidFill>
                  <a:schemeClr val="accent2">
                    <a:lumMod val="75000"/>
                  </a:schemeClr>
                </a:solidFill>
              </a:rPr>
              <a:t>Prisca</a:t>
            </a:r>
            <a:r>
              <a:rPr lang="en-NZ" dirty="0" smtClean="0"/>
              <a:t> and Aquila, and the household of </a:t>
            </a:r>
            <a:r>
              <a:rPr lang="en-NZ" dirty="0" err="1" smtClean="0"/>
              <a:t>Onesiphorus</a:t>
            </a:r>
            <a:r>
              <a:rPr lang="en-NZ" dirty="0" smtClean="0"/>
              <a:t>.</a:t>
            </a:r>
            <a:endParaRPr lang="en-NZ" dirty="0"/>
          </a:p>
        </p:txBody>
      </p:sp>
      <p:sp>
        <p:nvSpPr>
          <p:cNvPr id="5" name="Title 1"/>
          <p:cNvSpPr>
            <a:spLocks noGrp="1"/>
          </p:cNvSpPr>
          <p:nvPr>
            <p:ph type="title"/>
          </p:nvPr>
        </p:nvSpPr>
        <p:spPr>
          <a:xfrm>
            <a:off x="395536" y="404664"/>
            <a:ext cx="8229600" cy="1143000"/>
          </a:xfrm>
        </p:spPr>
        <p:txBody>
          <a:bodyPr>
            <a:normAutofit/>
          </a:bodyPr>
          <a:lstStyle/>
          <a:p>
            <a:r>
              <a:rPr lang="en-US" sz="5400" b="1" dirty="0" smtClean="0">
                <a:solidFill>
                  <a:srgbClr val="C00000"/>
                </a:solidFill>
              </a:rPr>
              <a:t>Priscilla and Aquila</a:t>
            </a:r>
            <a:endParaRPr lang="en-US" sz="54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CIM\100OLYMP\P330008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347" b="85226" l="6633" r="90000">
                        <a14:foregroundMark x1="48265" y1="5402" x2="43367" y2="12624"/>
                        <a14:foregroundMark x1="35408" y1="11907" x2="18265" y2="29162"/>
                        <a14:foregroundMark x1="12551" y1="37376" x2="6633" y2="42062"/>
                        <a14:foregroundMark x1="57653" y1="80540" x2="67959" y2="80871"/>
                        <a14:backgroundMark x1="85306" y1="77674" x2="73061" y2="84179"/>
                      </a14:backgroundRemoval>
                    </a14:imgEffect>
                  </a14:imgLayer>
                </a14:imgProps>
              </a:ext>
            </a:extLst>
          </a:blip>
          <a:srcRect l="-1866" t="1904" r="2883" b="11152"/>
          <a:stretch/>
        </p:blipFill>
        <p:spPr bwMode="auto">
          <a:xfrm>
            <a:off x="1835696" y="-171400"/>
            <a:ext cx="4392488" cy="7263056"/>
          </a:xfrm>
          <a:prstGeom prst="ellipse">
            <a:avLst/>
          </a:prstGeom>
          <a:noFill/>
          <a:effectLst/>
        </p:spPr>
      </p:pic>
    </p:spTree>
    <p:extLst>
      <p:ext uri="{BB962C8B-B14F-4D97-AF65-F5344CB8AC3E}">
        <p14:creationId xmlns:p14="http://schemas.microsoft.com/office/powerpoint/2010/main" val="93499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A wise </a:t>
            </a:r>
            <a:r>
              <a:rPr lang="en-US" sz="5400" b="1" dirty="0">
                <a:solidFill>
                  <a:srgbClr val="C00000"/>
                </a:solidFill>
              </a:rPr>
              <a:t>woman’s influence</a:t>
            </a:r>
          </a:p>
        </p:txBody>
      </p:sp>
      <p:sp>
        <p:nvSpPr>
          <p:cNvPr id="3" name="Content Placeholder 2"/>
          <p:cNvSpPr>
            <a:spLocks noGrp="1"/>
          </p:cNvSpPr>
          <p:nvPr>
            <p:ph idx="1"/>
          </p:nvPr>
        </p:nvSpPr>
        <p:spPr>
          <a:xfrm>
            <a:off x="590872" y="1484784"/>
            <a:ext cx="8229600" cy="5400600"/>
          </a:xfrm>
        </p:spPr>
        <p:txBody>
          <a:bodyPr>
            <a:normAutofit fontScale="77500" lnSpcReduction="20000"/>
          </a:bodyPr>
          <a:lstStyle/>
          <a:p>
            <a:pPr marL="0" indent="0">
              <a:buNone/>
            </a:pPr>
            <a:r>
              <a:rPr lang="en-US" sz="3400" i="1" dirty="0" smtClean="0"/>
              <a:t>You </a:t>
            </a:r>
            <a:r>
              <a:rPr lang="en-US" sz="3400" i="1" dirty="0"/>
              <a:t>can no more suppress a wise woman’s influence and a wise woman’s voice than you can suppress the law of gravitation. You may prevent her delivering a public address; but you cannot prevent her giving good counsel, and you ought not. </a:t>
            </a:r>
            <a:endParaRPr lang="en-US" sz="3400" i="1" dirty="0" smtClean="0"/>
          </a:p>
          <a:p>
            <a:pPr marL="0" indent="0">
              <a:buNone/>
            </a:pPr>
            <a:r>
              <a:rPr lang="en-US" sz="3400" i="1" dirty="0" smtClean="0"/>
              <a:t>Though </a:t>
            </a:r>
            <a:r>
              <a:rPr lang="en-US" sz="3400" i="1" dirty="0"/>
              <a:t>woman by divine law is in subjection, she is not to be extinguished….. I have seen tyrannical and unsympathetic men wrongly using Paul’s authority to put down and quench Godly women more qualified than they themselves to exercise judgment and give counsel. Let women certainly be modest, but let her not be reduced to a cypher, which God never intended…. We ought to be thankful when women turn up who are able to help with wise suggestions</a:t>
            </a:r>
            <a:r>
              <a:rPr lang="en-US" sz="3400" i="1" dirty="0" smtClean="0"/>
              <a:t>”</a:t>
            </a:r>
          </a:p>
          <a:p>
            <a:pPr marL="0" indent="0">
              <a:buNone/>
            </a:pPr>
            <a:r>
              <a:rPr lang="en-US" b="1" dirty="0"/>
              <a:t>Bro Roberts    The Christadelphian 34(2) (February 1897) 60</a:t>
            </a:r>
            <a:endParaRPr lang="en-US" dirty="0"/>
          </a:p>
          <a:p>
            <a:pPr marL="0" indent="0">
              <a:buNone/>
            </a:pPr>
            <a:endParaRPr lang="en-US" sz="3400" dirty="0"/>
          </a:p>
          <a:p>
            <a:endParaRPr lang="en-US" dirty="0"/>
          </a:p>
        </p:txBody>
      </p:sp>
    </p:spTree>
    <p:extLst>
      <p:ext uri="{BB962C8B-B14F-4D97-AF65-F5344CB8AC3E}">
        <p14:creationId xmlns:p14="http://schemas.microsoft.com/office/powerpoint/2010/main" val="911439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65312"/>
            <a:ext cx="8229600" cy="6192688"/>
          </a:xfrm>
        </p:spPr>
        <p:txBody>
          <a:bodyPr>
            <a:normAutofit/>
          </a:bodyPr>
          <a:lstStyle/>
          <a:p>
            <a:pPr>
              <a:buNone/>
            </a:pPr>
            <a:r>
              <a:rPr lang="en-NZ" dirty="0" smtClean="0"/>
              <a:t>	</a:t>
            </a:r>
            <a:r>
              <a:rPr lang="en-NZ" sz="2800" dirty="0" smtClean="0"/>
              <a:t>“ But a great lesson emerges; one which no disciple can afford to miss. It has a wider application than the love of two women, and takes us beyond the oven, and the kitchen sink, though it by no means excludes them.  It is the lesson that all service for Christ begins at his feet. There, learning of him and understanding what he requires of us, our hearts are filled with the glow of his joy and the serenity of his peace. Only then can we arise and serve him in that quiet confidence and love which will guard us from self righteousness and pride”  </a:t>
            </a:r>
          </a:p>
          <a:p>
            <a:pPr>
              <a:buNone/>
            </a:pPr>
            <a:r>
              <a:rPr lang="en-NZ" sz="2800" dirty="0" smtClean="0"/>
              <a:t>	</a:t>
            </a:r>
          </a:p>
          <a:p>
            <a:pPr>
              <a:buNone/>
            </a:pPr>
            <a:r>
              <a:rPr lang="en-NZ" sz="2800" dirty="0" smtClean="0"/>
              <a:t>	              </a:t>
            </a:r>
            <a:r>
              <a:rPr lang="en-NZ" sz="3600" b="1" dirty="0" smtClean="0"/>
              <a:t>A life of Jesus   </a:t>
            </a:r>
            <a:r>
              <a:rPr lang="en-NZ" sz="2800" dirty="0" err="1" smtClean="0"/>
              <a:t>Melva</a:t>
            </a:r>
            <a:r>
              <a:rPr lang="en-NZ" sz="2800" dirty="0" smtClean="0"/>
              <a:t> </a:t>
            </a:r>
            <a:r>
              <a:rPr lang="en-NZ" sz="2800" dirty="0" err="1" smtClean="0"/>
              <a:t>Perkis</a:t>
            </a:r>
            <a:r>
              <a:rPr lang="en-NZ" sz="2800" dirty="0" smtClean="0"/>
              <a:t> </a:t>
            </a:r>
            <a:r>
              <a:rPr lang="en-NZ" sz="2400" dirty="0" smtClean="0"/>
              <a:t>page 262/263</a:t>
            </a:r>
          </a:p>
          <a:p>
            <a:endParaRPr lang="en-N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TotalTime>
  <Words>471</Words>
  <Application>Microsoft Office PowerPoint</Application>
  <PresentationFormat>On-screen Show (4:3)</PresentationFormat>
  <Paragraphs>26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Study 1 Foundation Principles</vt:lpstr>
      <vt:lpstr>Priscilla and Aquila</vt:lpstr>
      <vt:lpstr>PowerPoint Presentation</vt:lpstr>
      <vt:lpstr>A wise woman’s influence</vt:lpstr>
      <vt:lpstr>PowerPoint Presentation</vt:lpstr>
    </vt:vector>
  </TitlesOfParts>
  <Company>NZ Print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O'Grady</dc:creator>
  <cp:lastModifiedBy>Mark</cp:lastModifiedBy>
  <cp:revision>69</cp:revision>
  <dcterms:created xsi:type="dcterms:W3CDTF">2013-03-30T20:57:33Z</dcterms:created>
  <dcterms:modified xsi:type="dcterms:W3CDTF">2013-12-29T20:48:16Z</dcterms:modified>
</cp:coreProperties>
</file>