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2" r:id="rId2"/>
    <p:sldId id="274" r:id="rId3"/>
    <p:sldId id="286" r:id="rId4"/>
    <p:sldId id="276" r:id="rId5"/>
    <p:sldId id="27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BEE58-5DA2-45D5-AF80-098CFEF08FF5}" type="datetimeFigureOut">
              <a:rPr lang="en-NZ" smtClean="0"/>
              <a:pPr/>
              <a:t>1/01/2014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17A75C-A8F6-424A-BE4C-38B980CED59D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78822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1/01/2014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1/01/2014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1/01/2014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1/01/2014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1/01/2014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1/01/2014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1/01/2014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1/01/2014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1/01/2014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1/01/2014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1/01/2014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000">
              <a:schemeClr val="accent6">
                <a:lumMod val="40000"/>
                <a:lumOff val="60000"/>
              </a:schemeClr>
            </a:gs>
            <a:gs pos="39999">
              <a:schemeClr val="accent6">
                <a:lumMod val="20000"/>
                <a:lumOff val="80000"/>
              </a:schemeClr>
            </a:gs>
            <a:gs pos="70000">
              <a:schemeClr val="accent6">
                <a:lumMod val="20000"/>
                <a:lumOff val="80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9312E-036A-4C0F-A4FB-1A543FDBF033}" type="datetimeFigureOut">
              <a:rPr lang="en-NZ" smtClean="0"/>
              <a:pPr/>
              <a:t>1/01/2014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31840" y="1772816"/>
            <a:ext cx="6012160" cy="40318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r>
              <a:rPr lang="en-US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Vulnerability</a:t>
            </a:r>
            <a:endParaRPr lang="en-US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en-US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433064" y="116632"/>
            <a:ext cx="986509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Complementary roles -</a:t>
            </a:r>
            <a:endParaRPr lang="en-US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One in Christ Jesus  </a:t>
            </a:r>
            <a:endParaRPr lang="en-US" sz="8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-540568" y="1373530"/>
            <a:ext cx="3784710" cy="6519966"/>
            <a:chOff x="107504" y="-531440"/>
            <a:chExt cx="4896544" cy="8608198"/>
          </a:xfrm>
        </p:grpSpPr>
        <p:pic>
          <p:nvPicPr>
            <p:cNvPr id="8" name="Picture 2" descr="http://www.freebibleimages.org/storydata/photos/FB_Young_Jesus_Temple/overview_images/012-young-jesus-temple.jpg?136991154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524" b="100000" l="48429" r="99857">
                          <a14:foregroundMark x1="68143" y1="8571" x2="56714" y2="14857"/>
                          <a14:foregroundMark x1="56714" y1="18667" x2="53714" y2="31429"/>
                          <a14:foregroundMark x1="62857" y1="11810" x2="66143" y2="49714"/>
                          <a14:foregroundMark x1="54286" y1="32571" x2="48286" y2="46095"/>
                          <a14:foregroundMark x1="51857" y1="40571" x2="56286" y2="95429"/>
                          <a14:foregroundMark x1="65000" y1="73143" x2="68143" y2="99429"/>
                          <a14:foregroundMark x1="55000" y1="30286" x2="65286" y2="81333"/>
                          <a14:foregroundMark x1="82143" y1="1333" x2="98429" y2="47238"/>
                          <a14:foregroundMark x1="96429" y1="73524" x2="98143" y2="92762"/>
                          <a14:foregroundMark x1="51714" y1="68000" x2="52143" y2="85143"/>
                          <a14:foregroundMark x1="50000" y1="69714" x2="51571" y2="97143"/>
                          <a14:foregroundMark x1="76857" y1="7429" x2="75714" y2="24571"/>
                          <a14:foregroundMark x1="80286" y1="2476" x2="79286" y2="2476"/>
                          <a14:foregroundMark x1="91571" y1="52190" x2="99857" y2="68762"/>
                          <a14:backgroundMark x1="54571" y1="4952" x2="75143" y2="3619"/>
                          <a14:backgroundMark x1="74000" y1="17714" x2="72571" y2="25714"/>
                          <a14:backgroundMark x1="51714" y1="15238" x2="50429" y2="26667"/>
                          <a14:backgroundMark x1="73286" y1="24190" x2="72571" y2="31619"/>
                        </a14:backgroundRemoval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427" t="-14879" r="-6823" b="-19658"/>
            <a:stretch/>
          </p:blipFill>
          <p:spPr bwMode="auto">
            <a:xfrm flipH="1">
              <a:off x="107504" y="-531440"/>
              <a:ext cx="4896544" cy="8608198"/>
            </a:xfrm>
            <a:prstGeom prst="ellipse">
              <a:avLst/>
            </a:prstGeom>
            <a:noFill/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9" name="Group 8"/>
            <p:cNvGrpSpPr/>
            <p:nvPr/>
          </p:nvGrpSpPr>
          <p:grpSpPr>
            <a:xfrm>
              <a:off x="3280402" y="1628800"/>
              <a:ext cx="1723646" cy="1179001"/>
              <a:chOff x="3280402" y="1628800"/>
              <a:chExt cx="1723646" cy="1179001"/>
            </a:xfrm>
          </p:grpSpPr>
          <p:pic>
            <p:nvPicPr>
              <p:cNvPr id="10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814233" y="1628800"/>
                <a:ext cx="1189815" cy="936105"/>
              </a:xfrm>
              <a:prstGeom prst="triangle">
                <a:avLst/>
              </a:prstGeom>
              <a:noFill/>
              <a:effectLst>
                <a:softEdge rad="1270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787316" y="2204864"/>
                <a:ext cx="640668" cy="504056"/>
              </a:xfrm>
              <a:prstGeom prst="triangle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267" t="32010" r="42870" b="65390"/>
              <a:stretch/>
            </p:blipFill>
            <p:spPr bwMode="auto">
              <a:xfrm flipH="1">
                <a:off x="3280402" y="2447762"/>
                <a:ext cx="211478" cy="360039"/>
              </a:xfrm>
              <a:prstGeom prst="rect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370750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97379" y="-72008"/>
            <a:ext cx="2221108" cy="7029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-612576" y="2924944"/>
            <a:ext cx="2846671" cy="4987804"/>
            <a:chOff x="107504" y="-540479"/>
            <a:chExt cx="4896544" cy="8608198"/>
          </a:xfrm>
        </p:grpSpPr>
        <p:pic>
          <p:nvPicPr>
            <p:cNvPr id="12" name="Picture 2" descr="http://www.freebibleimages.org/storydata/photos/FB_Young_Jesus_Temple/overview_images/012-young-jesus-temple.jpg?136991154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524" b="100000" l="48429" r="99857">
                          <a14:foregroundMark x1="68143" y1="8571" x2="56714" y2="14857"/>
                          <a14:foregroundMark x1="56714" y1="18667" x2="53714" y2="31429"/>
                          <a14:foregroundMark x1="62857" y1="11810" x2="66143" y2="49714"/>
                          <a14:foregroundMark x1="54286" y1="32571" x2="48286" y2="46095"/>
                          <a14:foregroundMark x1="51857" y1="40571" x2="56286" y2="95429"/>
                          <a14:foregroundMark x1="65000" y1="73143" x2="68143" y2="99429"/>
                          <a14:foregroundMark x1="55000" y1="30286" x2="65286" y2="81333"/>
                          <a14:foregroundMark x1="82143" y1="1333" x2="98429" y2="47238"/>
                          <a14:foregroundMark x1="96429" y1="73524" x2="98143" y2="92762"/>
                          <a14:foregroundMark x1="51714" y1="68000" x2="52143" y2="85143"/>
                          <a14:foregroundMark x1="50000" y1="69714" x2="51571" y2="97143"/>
                          <a14:foregroundMark x1="76857" y1="7429" x2="75714" y2="24571"/>
                          <a14:foregroundMark x1="80286" y1="2476" x2="79286" y2="2476"/>
                          <a14:foregroundMark x1="91571" y1="52190" x2="99857" y2="68762"/>
                          <a14:backgroundMark x1="54571" y1="4952" x2="75143" y2="3619"/>
                          <a14:backgroundMark x1="74000" y1="17714" x2="72571" y2="25714"/>
                          <a14:backgroundMark x1="51714" y1="15238" x2="50429" y2="26667"/>
                          <a14:backgroundMark x1="73286" y1="24190" x2="72571" y2="31619"/>
                        </a14:backgroundRemoval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427" t="-14879" r="-6823" b="-19658"/>
            <a:stretch/>
          </p:blipFill>
          <p:spPr bwMode="auto">
            <a:xfrm flipH="1">
              <a:off x="107504" y="-540479"/>
              <a:ext cx="4896544" cy="8608198"/>
            </a:xfrm>
            <a:prstGeom prst="ellipse">
              <a:avLst/>
            </a:prstGeom>
            <a:noFill/>
            <a:effectLst>
              <a:glow rad="127000">
                <a:schemeClr val="accent1">
                  <a:alpha val="0"/>
                </a:schemeClr>
              </a:glow>
              <a:outerShdw blurRad="50800" dist="50800" dir="5400000" algn="ctr" rotWithShape="0">
                <a:srgbClr val="000000">
                  <a:alpha val="52000"/>
                </a:srgbClr>
              </a:outerShdw>
              <a:reflection endPos="65000" dist="50800" dir="5400000" sy="-100000" algn="bl" rotWithShape="0"/>
            </a:effectLst>
            <a:extLst/>
          </p:spPr>
        </p:pic>
        <p:grpSp>
          <p:nvGrpSpPr>
            <p:cNvPr id="13" name="Group 12"/>
            <p:cNvGrpSpPr/>
            <p:nvPr/>
          </p:nvGrpSpPr>
          <p:grpSpPr>
            <a:xfrm>
              <a:off x="3280402" y="1628799"/>
              <a:ext cx="1723646" cy="1179002"/>
              <a:chOff x="3280402" y="1628799"/>
              <a:chExt cx="1723646" cy="1179002"/>
            </a:xfrm>
          </p:grpSpPr>
          <p:pic>
            <p:nvPicPr>
              <p:cNvPr id="14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814234" y="1628799"/>
                <a:ext cx="1189814" cy="936105"/>
              </a:xfrm>
              <a:prstGeom prst="triangle">
                <a:avLst/>
              </a:prstGeom>
              <a:noFill/>
              <a:effectLst>
                <a:softEdge rad="1270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787316" y="2204864"/>
                <a:ext cx="640668" cy="504056"/>
              </a:xfrm>
              <a:prstGeom prst="triangle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267" t="32010" r="42870" b="65390"/>
              <a:stretch/>
            </p:blipFill>
            <p:spPr bwMode="auto">
              <a:xfrm flipH="1">
                <a:off x="3280402" y="2447762"/>
                <a:ext cx="211478" cy="360039"/>
              </a:xfrm>
              <a:prstGeom prst="rect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7" name="Content Placeholder 2"/>
          <p:cNvSpPr txBox="1">
            <a:spLocks/>
          </p:cNvSpPr>
          <p:nvPr/>
        </p:nvSpPr>
        <p:spPr>
          <a:xfrm>
            <a:off x="2411760" y="1412776"/>
            <a:ext cx="6533276" cy="532859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800" dirty="0" smtClean="0"/>
              <a:t>But </a:t>
            </a:r>
            <a:r>
              <a:rPr lang="en-US" sz="4800" dirty="0"/>
              <a:t>with thee will I establish my covenant; and thou shalt come into the ark, thou, and thy sons, and thy wife, and thy sons’ wives with thee</a:t>
            </a:r>
            <a:r>
              <a:rPr lang="en-US" sz="4800" dirty="0" smtClean="0"/>
              <a:t>. 				</a:t>
            </a:r>
            <a:r>
              <a:rPr lang="en-US" sz="5700" b="1" dirty="0" smtClean="0">
                <a:solidFill>
                  <a:srgbClr val="FF0000"/>
                </a:solidFill>
              </a:rPr>
              <a:t>Gen 6:18</a:t>
            </a:r>
            <a:endParaRPr lang="en-US" sz="5700" b="1" dirty="0">
              <a:solidFill>
                <a:srgbClr val="FF0000"/>
              </a:solidFill>
            </a:endParaRPr>
          </a:p>
          <a:p>
            <a:endParaRPr lang="en-US" sz="4800" dirty="0" smtClean="0"/>
          </a:p>
          <a:p>
            <a:pPr marL="0" indent="0">
              <a:buNone/>
            </a:pPr>
            <a:r>
              <a:rPr lang="en-US" sz="4800" dirty="0" smtClean="0"/>
              <a:t>And Yahweh said </a:t>
            </a:r>
            <a:r>
              <a:rPr lang="en-US" sz="4800" dirty="0"/>
              <a:t>unto Noah, Come thou and all thy house into the ark; for thee have I seen righteous before me in this generation</a:t>
            </a:r>
            <a:r>
              <a:rPr lang="en-US" sz="4800" dirty="0" smtClean="0"/>
              <a:t>.  					</a:t>
            </a:r>
            <a:r>
              <a:rPr lang="en-US" sz="5700" b="1" dirty="0" smtClean="0">
                <a:solidFill>
                  <a:srgbClr val="FF0000"/>
                </a:solidFill>
              </a:rPr>
              <a:t>Gen 7:1</a:t>
            </a:r>
            <a:endParaRPr lang="en-US" sz="5700" b="1" dirty="0">
              <a:solidFill>
                <a:srgbClr val="FF0000"/>
              </a:solidFill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606570" y="125760"/>
            <a:ext cx="7429926" cy="11430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C00000"/>
                </a:solidFill>
              </a:rPr>
              <a:t>A Family destiny?</a:t>
            </a:r>
            <a:endParaRPr lang="en-US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2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97379" y="-72008"/>
            <a:ext cx="2221108" cy="7029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-612576" y="2924944"/>
            <a:ext cx="2846671" cy="4987804"/>
            <a:chOff x="107504" y="-540479"/>
            <a:chExt cx="4896544" cy="8608198"/>
          </a:xfrm>
        </p:grpSpPr>
        <p:pic>
          <p:nvPicPr>
            <p:cNvPr id="12" name="Picture 2" descr="http://www.freebibleimages.org/storydata/photos/FB_Young_Jesus_Temple/overview_images/012-young-jesus-temple.jpg?136991154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524" b="100000" l="48429" r="99857">
                          <a14:foregroundMark x1="68143" y1="8571" x2="56714" y2="14857"/>
                          <a14:foregroundMark x1="56714" y1="18667" x2="53714" y2="31429"/>
                          <a14:foregroundMark x1="62857" y1="11810" x2="66143" y2="49714"/>
                          <a14:foregroundMark x1="54286" y1="32571" x2="48286" y2="46095"/>
                          <a14:foregroundMark x1="51857" y1="40571" x2="56286" y2="95429"/>
                          <a14:foregroundMark x1="65000" y1="73143" x2="68143" y2="99429"/>
                          <a14:foregroundMark x1="55000" y1="30286" x2="65286" y2="81333"/>
                          <a14:foregroundMark x1="82143" y1="1333" x2="98429" y2="47238"/>
                          <a14:foregroundMark x1="96429" y1="73524" x2="98143" y2="92762"/>
                          <a14:foregroundMark x1="51714" y1="68000" x2="52143" y2="85143"/>
                          <a14:foregroundMark x1="50000" y1="69714" x2="51571" y2="97143"/>
                          <a14:foregroundMark x1="76857" y1="7429" x2="75714" y2="24571"/>
                          <a14:foregroundMark x1="80286" y1="2476" x2="79286" y2="2476"/>
                          <a14:foregroundMark x1="91571" y1="52190" x2="99857" y2="68762"/>
                          <a14:backgroundMark x1="54571" y1="4952" x2="75143" y2="3619"/>
                          <a14:backgroundMark x1="74000" y1="17714" x2="72571" y2="25714"/>
                          <a14:backgroundMark x1="51714" y1="15238" x2="50429" y2="26667"/>
                          <a14:backgroundMark x1="73286" y1="24190" x2="72571" y2="31619"/>
                        </a14:backgroundRemoval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427" t="-14879" r="-6823" b="-19658"/>
            <a:stretch/>
          </p:blipFill>
          <p:spPr bwMode="auto">
            <a:xfrm flipH="1">
              <a:off x="107504" y="-540479"/>
              <a:ext cx="4896544" cy="8608198"/>
            </a:xfrm>
            <a:prstGeom prst="ellipse">
              <a:avLst/>
            </a:prstGeom>
            <a:noFill/>
            <a:effectLst>
              <a:glow rad="127000">
                <a:schemeClr val="accent1">
                  <a:alpha val="0"/>
                </a:schemeClr>
              </a:glow>
              <a:outerShdw blurRad="50800" dist="50800" dir="5400000" algn="ctr" rotWithShape="0">
                <a:srgbClr val="000000">
                  <a:alpha val="52000"/>
                </a:srgbClr>
              </a:outerShdw>
              <a:reflection endPos="65000" dist="50800" dir="5400000" sy="-100000" algn="bl" rotWithShape="0"/>
            </a:effectLst>
            <a:extLst/>
          </p:spPr>
        </p:pic>
        <p:grpSp>
          <p:nvGrpSpPr>
            <p:cNvPr id="13" name="Group 12"/>
            <p:cNvGrpSpPr/>
            <p:nvPr/>
          </p:nvGrpSpPr>
          <p:grpSpPr>
            <a:xfrm>
              <a:off x="3280402" y="1628799"/>
              <a:ext cx="1723646" cy="1179002"/>
              <a:chOff x="3280402" y="1628799"/>
              <a:chExt cx="1723646" cy="1179002"/>
            </a:xfrm>
          </p:grpSpPr>
          <p:pic>
            <p:nvPicPr>
              <p:cNvPr id="14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814234" y="1628799"/>
                <a:ext cx="1189814" cy="936105"/>
              </a:xfrm>
              <a:prstGeom prst="triangle">
                <a:avLst/>
              </a:prstGeom>
              <a:noFill/>
              <a:effectLst>
                <a:softEdge rad="1270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787316" y="2204864"/>
                <a:ext cx="640668" cy="504056"/>
              </a:xfrm>
              <a:prstGeom prst="triangle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267" t="32010" r="42870" b="65390"/>
              <a:stretch/>
            </p:blipFill>
            <p:spPr bwMode="auto">
              <a:xfrm flipH="1">
                <a:off x="3280402" y="2447762"/>
                <a:ext cx="211478" cy="360039"/>
              </a:xfrm>
              <a:prstGeom prst="rect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7" name="Content Placeholder 2"/>
          <p:cNvSpPr txBox="1">
            <a:spLocks/>
          </p:cNvSpPr>
          <p:nvPr/>
        </p:nvSpPr>
        <p:spPr>
          <a:xfrm>
            <a:off x="2411760" y="1412776"/>
            <a:ext cx="6533276" cy="532859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 smtClean="0"/>
              <a:t>…</a:t>
            </a:r>
            <a:r>
              <a:rPr lang="en-US" sz="4000" dirty="0"/>
              <a:t>and </a:t>
            </a:r>
            <a:r>
              <a:rPr lang="en-US" sz="4000" dirty="0" err="1"/>
              <a:t>Dathan</a:t>
            </a:r>
            <a:r>
              <a:rPr lang="en-US" sz="4000" dirty="0"/>
              <a:t> and </a:t>
            </a:r>
            <a:r>
              <a:rPr lang="en-US" sz="4000" dirty="0" err="1"/>
              <a:t>Abiram</a:t>
            </a:r>
            <a:r>
              <a:rPr lang="en-US" sz="4000" dirty="0"/>
              <a:t> came out, and stood in the door of their tents, and their wives, and their sons, and their little children</a:t>
            </a:r>
            <a:r>
              <a:rPr lang="en-US" sz="4000" dirty="0" smtClean="0"/>
              <a:t>.…  </a:t>
            </a:r>
          </a:p>
          <a:p>
            <a:pPr marL="0" indent="0">
              <a:buNone/>
            </a:pPr>
            <a:r>
              <a:rPr lang="en-US" sz="4000" dirty="0" smtClean="0"/>
              <a:t>And </a:t>
            </a:r>
            <a:r>
              <a:rPr lang="en-US" sz="4000" dirty="0"/>
              <a:t>it came to pass, as he had made an end of speaking all these words, that the ground clave asunder that was under them: 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/>
              <a:t>And </a:t>
            </a:r>
            <a:r>
              <a:rPr lang="en-US" sz="4000" dirty="0"/>
              <a:t>the earth opened her mouth, and swallowed them up, and their houses</a:t>
            </a:r>
            <a:r>
              <a:rPr lang="en-US" sz="4000" dirty="0" smtClean="0"/>
              <a:t>,    </a:t>
            </a:r>
            <a:r>
              <a:rPr lang="en-US" sz="4000" b="1" dirty="0" smtClean="0">
                <a:solidFill>
                  <a:srgbClr val="FF0000"/>
                </a:solidFill>
              </a:rPr>
              <a:t>Numb 16:27-31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678578" y="197768"/>
            <a:ext cx="7429926" cy="11430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C00000"/>
                </a:solidFill>
              </a:rPr>
              <a:t>A Family destiny?</a:t>
            </a:r>
            <a:endParaRPr lang="en-US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37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68769" y="-72008"/>
            <a:ext cx="2221108" cy="7029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-580518" y="2924944"/>
            <a:ext cx="2846671" cy="4987804"/>
            <a:chOff x="107504" y="-540479"/>
            <a:chExt cx="4896544" cy="8608198"/>
          </a:xfrm>
          <a:effectLst/>
        </p:grpSpPr>
        <p:pic>
          <p:nvPicPr>
            <p:cNvPr id="12" name="Picture 2" descr="http://www.freebibleimages.org/storydata/photos/FB_Young_Jesus_Temple/overview_images/012-young-jesus-temple.jpg?136991154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524" b="100000" l="48429" r="99857">
                          <a14:foregroundMark x1="68143" y1="8571" x2="56714" y2="14857"/>
                          <a14:foregroundMark x1="56714" y1="18667" x2="53714" y2="31429"/>
                          <a14:foregroundMark x1="62857" y1="11810" x2="66143" y2="49714"/>
                          <a14:foregroundMark x1="54286" y1="32571" x2="48286" y2="46095"/>
                          <a14:foregroundMark x1="51857" y1="40571" x2="56286" y2="95429"/>
                          <a14:foregroundMark x1="65000" y1="73143" x2="68143" y2="99429"/>
                          <a14:foregroundMark x1="55000" y1="30286" x2="65286" y2="81333"/>
                          <a14:foregroundMark x1="82143" y1="1333" x2="98429" y2="47238"/>
                          <a14:foregroundMark x1="96429" y1="73524" x2="98143" y2="92762"/>
                          <a14:foregroundMark x1="51714" y1="68000" x2="52143" y2="85143"/>
                          <a14:foregroundMark x1="50000" y1="69714" x2="51571" y2="97143"/>
                          <a14:foregroundMark x1="76857" y1="7429" x2="75714" y2="24571"/>
                          <a14:foregroundMark x1="80286" y1="2476" x2="79286" y2="2476"/>
                          <a14:foregroundMark x1="91571" y1="52190" x2="99857" y2="68762"/>
                          <a14:backgroundMark x1="54571" y1="4952" x2="75143" y2="3619"/>
                          <a14:backgroundMark x1="74000" y1="17714" x2="72571" y2="25714"/>
                          <a14:backgroundMark x1="51714" y1="15238" x2="50429" y2="26667"/>
                          <a14:backgroundMark x1="73286" y1="24190" x2="72571" y2="31619"/>
                        </a14:backgroundRemoval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427" t="-14879" r="-6823" b="-19658"/>
            <a:stretch/>
          </p:blipFill>
          <p:spPr bwMode="auto">
            <a:xfrm flipH="1">
              <a:off x="107504" y="-540479"/>
              <a:ext cx="4896544" cy="8608198"/>
            </a:xfrm>
            <a:prstGeom prst="ellipse">
              <a:avLst/>
            </a:prstGeom>
            <a:noFill/>
            <a:effectLst>
              <a:glow rad="127000">
                <a:schemeClr val="accent1">
                  <a:alpha val="0"/>
                </a:schemeClr>
              </a:glow>
              <a:outerShdw blurRad="50800" dist="50800" dir="5400000" algn="ctr" rotWithShape="0">
                <a:srgbClr val="000000">
                  <a:alpha val="52000"/>
                </a:srgbClr>
              </a:outerShdw>
              <a:reflection endPos="65000" dist="50800" dir="5400000" sy="-100000" algn="bl" rotWithShape="0"/>
            </a:effectLst>
            <a:extLst/>
          </p:spPr>
        </p:pic>
        <p:grpSp>
          <p:nvGrpSpPr>
            <p:cNvPr id="13" name="Group 12"/>
            <p:cNvGrpSpPr/>
            <p:nvPr/>
          </p:nvGrpSpPr>
          <p:grpSpPr>
            <a:xfrm>
              <a:off x="3280402" y="1628799"/>
              <a:ext cx="1723646" cy="1179002"/>
              <a:chOff x="3280402" y="1628799"/>
              <a:chExt cx="1723646" cy="1179002"/>
            </a:xfrm>
          </p:grpSpPr>
          <p:pic>
            <p:nvPicPr>
              <p:cNvPr id="14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814234" y="1628799"/>
                <a:ext cx="1189814" cy="936105"/>
              </a:xfrm>
              <a:prstGeom prst="triangle">
                <a:avLst/>
              </a:prstGeom>
              <a:noFill/>
              <a:effectLst>
                <a:softEdge rad="1270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787316" y="2204864"/>
                <a:ext cx="640668" cy="504056"/>
              </a:xfrm>
              <a:prstGeom prst="triangle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267" t="32010" r="42870" b="65390"/>
              <a:stretch/>
            </p:blipFill>
            <p:spPr bwMode="auto">
              <a:xfrm flipH="1">
                <a:off x="3280402" y="2447762"/>
                <a:ext cx="211478" cy="360039"/>
              </a:xfrm>
              <a:prstGeom prst="rect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7" name="Content Placeholder 2"/>
          <p:cNvSpPr txBox="1">
            <a:spLocks/>
          </p:cNvSpPr>
          <p:nvPr/>
        </p:nvSpPr>
        <p:spPr>
          <a:xfrm>
            <a:off x="2266153" y="1124744"/>
            <a:ext cx="6877847" cy="58326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i="1" dirty="0">
                <a:solidFill>
                  <a:srgbClr val="FF0000"/>
                </a:solidFill>
              </a:rPr>
              <a:t>Ro 14:12  </a:t>
            </a:r>
            <a:r>
              <a:rPr lang="en-US" sz="2400" i="1" dirty="0"/>
              <a:t>So then every one of us shall give account of himself to God. </a:t>
            </a:r>
            <a:endParaRPr lang="en-US" sz="2400" i="1" dirty="0" smtClean="0"/>
          </a:p>
          <a:p>
            <a:endParaRPr lang="en-US" sz="800" dirty="0"/>
          </a:p>
          <a:p>
            <a:r>
              <a:rPr lang="en-US" sz="2400" b="1" i="1" dirty="0" err="1">
                <a:solidFill>
                  <a:srgbClr val="FF0000"/>
                </a:solidFill>
              </a:rPr>
              <a:t>Ezek</a:t>
            </a:r>
            <a:r>
              <a:rPr lang="en-US" sz="2400" b="1" i="1" dirty="0">
                <a:solidFill>
                  <a:srgbClr val="FF0000"/>
                </a:solidFill>
              </a:rPr>
              <a:t> 18 v. </a:t>
            </a:r>
            <a:r>
              <a:rPr lang="en-US" sz="2400" b="1" i="1" dirty="0" smtClean="0">
                <a:solidFill>
                  <a:srgbClr val="FF0000"/>
                </a:solidFill>
              </a:rPr>
              <a:t>20  </a:t>
            </a:r>
            <a:r>
              <a:rPr lang="en-US" sz="2400" i="1" dirty="0"/>
              <a:t>The soul that </a:t>
            </a:r>
            <a:r>
              <a:rPr lang="en-US" sz="2400" i="1" dirty="0" err="1"/>
              <a:t>sinneth</a:t>
            </a:r>
            <a:r>
              <a:rPr lang="en-US" sz="2400" i="1" dirty="0"/>
              <a:t>, it shall die. The son shall not bear the iniquity of the father, neither shall the father bear the iniquity of the son: the righteousness of the righteous shall be upon him, and the wickedness of the wicked shall be upon him</a:t>
            </a:r>
            <a:r>
              <a:rPr lang="en-US" sz="2400" i="1" dirty="0" smtClean="0"/>
              <a:t>.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400" b="1" i="1" dirty="0">
                <a:solidFill>
                  <a:srgbClr val="FF0000"/>
                </a:solidFill>
              </a:rPr>
              <a:t>Isa 3:10  </a:t>
            </a:r>
            <a:r>
              <a:rPr lang="en-US" sz="2400" i="1" dirty="0"/>
              <a:t>Say ye to the righteous, that it shall be well with him: for they shall eat the fruit of their doings.</a:t>
            </a:r>
            <a:endParaRPr lang="en-US" sz="2400" dirty="0"/>
          </a:p>
          <a:p>
            <a:r>
              <a:rPr lang="en-US" sz="2400" b="1" i="1" dirty="0">
                <a:solidFill>
                  <a:srgbClr val="FF0000"/>
                </a:solidFill>
              </a:rPr>
              <a:t>Isa 3:11  </a:t>
            </a:r>
            <a:r>
              <a:rPr lang="en-US" sz="2400" i="1" dirty="0"/>
              <a:t>Woe unto the wicked! it shall be ill with him: for the reward of his hands shall be given him</a:t>
            </a:r>
            <a:endParaRPr lang="en-US" sz="2400" dirty="0"/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643082" y="44624"/>
            <a:ext cx="7897470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</a:rPr>
              <a:t>Personal accountability</a:t>
            </a:r>
            <a:endParaRPr lang="en-US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97379" y="-72008"/>
            <a:ext cx="2221108" cy="7029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-612576" y="2924944"/>
            <a:ext cx="2846671" cy="4987804"/>
            <a:chOff x="107504" y="-540479"/>
            <a:chExt cx="4896544" cy="8608198"/>
          </a:xfrm>
        </p:grpSpPr>
        <p:pic>
          <p:nvPicPr>
            <p:cNvPr id="12" name="Picture 2" descr="http://www.freebibleimages.org/storydata/photos/FB_Young_Jesus_Temple/overview_images/012-young-jesus-temple.jpg?136991154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524" b="100000" l="48429" r="99857">
                          <a14:foregroundMark x1="68143" y1="8571" x2="56714" y2="14857"/>
                          <a14:foregroundMark x1="56714" y1="18667" x2="53714" y2="31429"/>
                          <a14:foregroundMark x1="62857" y1="11810" x2="66143" y2="49714"/>
                          <a14:foregroundMark x1="54286" y1="32571" x2="48286" y2="46095"/>
                          <a14:foregroundMark x1="51857" y1="40571" x2="56286" y2="95429"/>
                          <a14:foregroundMark x1="65000" y1="73143" x2="68143" y2="99429"/>
                          <a14:foregroundMark x1="55000" y1="30286" x2="65286" y2="81333"/>
                          <a14:foregroundMark x1="82143" y1="1333" x2="98429" y2="47238"/>
                          <a14:foregroundMark x1="96429" y1="73524" x2="98143" y2="92762"/>
                          <a14:foregroundMark x1="51714" y1="68000" x2="52143" y2="85143"/>
                          <a14:foregroundMark x1="50000" y1="69714" x2="51571" y2="97143"/>
                          <a14:foregroundMark x1="76857" y1="7429" x2="75714" y2="24571"/>
                          <a14:foregroundMark x1="80286" y1="2476" x2="79286" y2="2476"/>
                          <a14:foregroundMark x1="91571" y1="52190" x2="99857" y2="68762"/>
                          <a14:backgroundMark x1="54571" y1="4952" x2="75143" y2="3619"/>
                          <a14:backgroundMark x1="74000" y1="17714" x2="72571" y2="25714"/>
                          <a14:backgroundMark x1="51714" y1="15238" x2="50429" y2="26667"/>
                          <a14:backgroundMark x1="73286" y1="24190" x2="72571" y2="31619"/>
                        </a14:backgroundRemoval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427" t="-14879" r="-6823" b="-19658"/>
            <a:stretch/>
          </p:blipFill>
          <p:spPr bwMode="auto">
            <a:xfrm flipH="1">
              <a:off x="107504" y="-540479"/>
              <a:ext cx="4896544" cy="8608198"/>
            </a:xfrm>
            <a:prstGeom prst="ellipse">
              <a:avLst/>
            </a:prstGeom>
            <a:noFill/>
            <a:effectLst>
              <a:glow rad="127000">
                <a:schemeClr val="accent1">
                  <a:alpha val="0"/>
                </a:schemeClr>
              </a:glow>
              <a:outerShdw blurRad="50800" dist="50800" dir="5400000" algn="ctr" rotWithShape="0">
                <a:srgbClr val="000000">
                  <a:alpha val="52000"/>
                </a:srgbClr>
              </a:outerShdw>
              <a:reflection endPos="65000" dist="50800" dir="5400000" sy="-100000" algn="bl" rotWithShape="0"/>
            </a:effectLst>
            <a:extLst/>
          </p:spPr>
        </p:pic>
        <p:grpSp>
          <p:nvGrpSpPr>
            <p:cNvPr id="13" name="Group 12"/>
            <p:cNvGrpSpPr/>
            <p:nvPr/>
          </p:nvGrpSpPr>
          <p:grpSpPr>
            <a:xfrm>
              <a:off x="3280402" y="1628799"/>
              <a:ext cx="1723646" cy="1179002"/>
              <a:chOff x="3280402" y="1628799"/>
              <a:chExt cx="1723646" cy="1179002"/>
            </a:xfrm>
          </p:grpSpPr>
          <p:pic>
            <p:nvPicPr>
              <p:cNvPr id="14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814234" y="1628799"/>
                <a:ext cx="1189814" cy="936105"/>
              </a:xfrm>
              <a:prstGeom prst="triangle">
                <a:avLst/>
              </a:prstGeom>
              <a:noFill/>
              <a:effectLst>
                <a:softEdge rad="1270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787316" y="2204864"/>
                <a:ext cx="640668" cy="504056"/>
              </a:xfrm>
              <a:prstGeom prst="triangle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267" t="32010" r="42870" b="65390"/>
              <a:stretch/>
            </p:blipFill>
            <p:spPr bwMode="auto">
              <a:xfrm flipH="1">
                <a:off x="3280402" y="2447762"/>
                <a:ext cx="211478" cy="360039"/>
              </a:xfrm>
              <a:prstGeom prst="rect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7" name="Content Placeholder 2"/>
          <p:cNvSpPr txBox="1">
            <a:spLocks/>
          </p:cNvSpPr>
          <p:nvPr/>
        </p:nvSpPr>
        <p:spPr>
          <a:xfrm>
            <a:off x="2411760" y="1412776"/>
            <a:ext cx="6533276" cy="525658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4000" dirty="0"/>
              <a:t>Her husbands folly was about to cause other people </a:t>
            </a:r>
            <a:r>
              <a:rPr lang="en-US" sz="4000" dirty="0" smtClean="0"/>
              <a:t>(David) to sin, which would </a:t>
            </a:r>
            <a:r>
              <a:rPr lang="en-US" sz="4000" dirty="0"/>
              <a:t>have compromised Gods plan and purpose, and </a:t>
            </a:r>
            <a:r>
              <a:rPr lang="en-US" sz="4000" dirty="0" smtClean="0"/>
              <a:t>led </a:t>
            </a:r>
            <a:r>
              <a:rPr lang="en-US" sz="4000" dirty="0"/>
              <a:t>David to later lasting regret.</a:t>
            </a:r>
          </a:p>
          <a:p>
            <a:pPr lvl="0"/>
            <a:r>
              <a:rPr lang="en-US" sz="4000" dirty="0"/>
              <a:t>Her husbands folly meant that her whole household was at risk – innocent people’s lives were at risk</a:t>
            </a:r>
          </a:p>
          <a:p>
            <a:pPr lvl="0"/>
            <a:r>
              <a:rPr lang="en-US" sz="4000" dirty="0"/>
              <a:t>Her husbands folly was publicly known anyway (and commented on)</a:t>
            </a:r>
          </a:p>
          <a:p>
            <a:pPr lvl="0"/>
            <a:r>
              <a:rPr lang="en-US" sz="4000" dirty="0"/>
              <a:t>Divine principles had been breached and sins needed to be acknowledged. She was morally compromised and felt she had to act – </a:t>
            </a:r>
            <a:r>
              <a:rPr lang="en-US" sz="4000" i="1" dirty="0" smtClean="0"/>
              <a:t>“upon </a:t>
            </a:r>
            <a:r>
              <a:rPr lang="en-US" sz="4000" i="1" dirty="0"/>
              <a:t>me let this iniquity be</a:t>
            </a:r>
            <a:r>
              <a:rPr lang="en-US" sz="4000" i="1" dirty="0" smtClean="0"/>
              <a:t>.”</a:t>
            </a:r>
            <a:endParaRPr lang="en-US" sz="4000" i="1" dirty="0"/>
          </a:p>
          <a:p>
            <a:pPr lvl="0"/>
            <a:r>
              <a:rPr lang="en-US" sz="4000" dirty="0"/>
              <a:t>Wrongs done to other people had to be </a:t>
            </a:r>
            <a:r>
              <a:rPr lang="en-US" sz="4000" dirty="0" smtClean="0"/>
              <a:t>put right </a:t>
            </a:r>
            <a:r>
              <a:rPr lang="en-US" sz="4000" dirty="0"/>
              <a:t>(in provision of food).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-97379" y="476672"/>
            <a:ext cx="2461374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Abigail’s </a:t>
            </a:r>
            <a:br>
              <a:rPr lang="en-US" sz="3600" b="1" dirty="0" smtClean="0">
                <a:solidFill>
                  <a:srgbClr val="C00000"/>
                </a:solidFill>
              </a:rPr>
            </a:br>
            <a:r>
              <a:rPr lang="en-US" sz="3600" b="1" dirty="0" smtClean="0">
                <a:solidFill>
                  <a:srgbClr val="C00000"/>
                </a:solidFill>
              </a:rPr>
              <a:t>Dilemma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2771800" y="44624"/>
            <a:ext cx="568863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 smtClean="0">
                <a:solidFill>
                  <a:srgbClr val="C00000"/>
                </a:solidFill>
              </a:rPr>
              <a:t>Do I speak up?</a:t>
            </a:r>
            <a:endParaRPr lang="en-US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91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2431</TotalTime>
  <Words>368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A Family destiny?</vt:lpstr>
      <vt:lpstr>A Family destiny?</vt:lpstr>
      <vt:lpstr>Personal accountability</vt:lpstr>
      <vt:lpstr>Abigail’s  Dilemma</vt:lpstr>
    </vt:vector>
  </TitlesOfParts>
  <Company>NZ Print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O'Grady</dc:creator>
  <cp:lastModifiedBy>Mark</cp:lastModifiedBy>
  <cp:revision>65</cp:revision>
  <dcterms:created xsi:type="dcterms:W3CDTF">2013-03-30T20:57:33Z</dcterms:created>
  <dcterms:modified xsi:type="dcterms:W3CDTF">2014-01-01T01:10:49Z</dcterms:modified>
</cp:coreProperties>
</file>