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58"/>
  </p:notesMasterIdLst>
  <p:handoutMasterIdLst>
    <p:handoutMasterId r:id="rId59"/>
  </p:handoutMasterIdLst>
  <p:sldIdLst>
    <p:sldId id="256" r:id="rId2"/>
    <p:sldId id="292" r:id="rId3"/>
    <p:sldId id="313" r:id="rId4"/>
    <p:sldId id="371" r:id="rId5"/>
    <p:sldId id="347" r:id="rId6"/>
    <p:sldId id="296" r:id="rId7"/>
    <p:sldId id="372" r:id="rId8"/>
    <p:sldId id="374" r:id="rId9"/>
    <p:sldId id="348" r:id="rId10"/>
    <p:sldId id="349" r:id="rId11"/>
    <p:sldId id="375" r:id="rId12"/>
    <p:sldId id="368" r:id="rId13"/>
    <p:sldId id="350" r:id="rId14"/>
    <p:sldId id="314" r:id="rId15"/>
    <p:sldId id="369" r:id="rId16"/>
    <p:sldId id="353" r:id="rId17"/>
    <p:sldId id="354" r:id="rId18"/>
    <p:sldId id="355" r:id="rId19"/>
    <p:sldId id="356" r:id="rId20"/>
    <p:sldId id="357" r:id="rId21"/>
    <p:sldId id="358" r:id="rId22"/>
    <p:sldId id="315" r:id="rId23"/>
    <p:sldId id="257" r:id="rId24"/>
    <p:sldId id="258" r:id="rId25"/>
    <p:sldId id="284" r:id="rId26"/>
    <p:sldId id="306" r:id="rId27"/>
    <p:sldId id="287" r:id="rId28"/>
    <p:sldId id="288" r:id="rId29"/>
    <p:sldId id="310" r:id="rId30"/>
    <p:sldId id="308" r:id="rId31"/>
    <p:sldId id="309" r:id="rId32"/>
    <p:sldId id="312" r:id="rId33"/>
    <p:sldId id="351" r:id="rId34"/>
    <p:sldId id="269" r:id="rId35"/>
    <p:sldId id="270" r:id="rId36"/>
    <p:sldId id="260" r:id="rId37"/>
    <p:sldId id="290" r:id="rId38"/>
    <p:sldId id="366" r:id="rId39"/>
    <p:sldId id="367" r:id="rId40"/>
    <p:sldId id="316" r:id="rId41"/>
    <p:sldId id="317" r:id="rId42"/>
    <p:sldId id="318" r:id="rId43"/>
    <p:sldId id="331" r:id="rId44"/>
    <p:sldId id="319" r:id="rId45"/>
    <p:sldId id="373" r:id="rId46"/>
    <p:sldId id="320" r:id="rId47"/>
    <p:sldId id="322" r:id="rId48"/>
    <p:sldId id="298" r:id="rId49"/>
    <p:sldId id="321" r:id="rId50"/>
    <p:sldId id="328" r:id="rId51"/>
    <p:sldId id="329" r:id="rId52"/>
    <p:sldId id="352" r:id="rId53"/>
    <p:sldId id="336" r:id="rId54"/>
    <p:sldId id="342" r:id="rId55"/>
    <p:sldId id="365" r:id="rId56"/>
    <p:sldId id="370" r:id="rId5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153" autoAdjust="0"/>
    <p:restoredTop sz="94660"/>
  </p:normalViewPr>
  <p:slideViewPr>
    <p:cSldViewPr>
      <p:cViewPr>
        <p:scale>
          <a:sx n="66" d="100"/>
          <a:sy n="66" d="100"/>
        </p:scale>
        <p:origin x="-1308" y="-162"/>
      </p:cViewPr>
      <p:guideLst>
        <p:guide orient="horz" pos="2160"/>
        <p:guide pos="2880"/>
      </p:guideLst>
    </p:cSldViewPr>
  </p:slideViewPr>
  <p:notesTextViewPr>
    <p:cViewPr>
      <p:scale>
        <a:sx n="1" d="1"/>
        <a:sy n="1" d="1"/>
      </p:scale>
      <p:origin x="0" y="0"/>
    </p:cViewPr>
  </p:notesTextViewPr>
  <p:sorterViewPr>
    <p:cViewPr>
      <p:scale>
        <a:sx n="116" d="100"/>
        <a:sy n="11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3B8073E-352D-431E-B8EB-288CEE40F443}" type="datetimeFigureOut">
              <a:rPr lang="en-US" smtClean="0"/>
              <a:t>8/17/2014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FEA3131-F37F-44A1-BF74-6E7A4360A099}" type="slidenum">
              <a:rPr lang="en-US" smtClean="0"/>
              <a:t>‹#›</a:t>
            </a:fld>
            <a:endParaRPr lang="en-US"/>
          </a:p>
        </p:txBody>
      </p:sp>
    </p:spTree>
    <p:extLst>
      <p:ext uri="{BB962C8B-B14F-4D97-AF65-F5344CB8AC3E}">
        <p14:creationId xmlns:p14="http://schemas.microsoft.com/office/powerpoint/2010/main" val="32714330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78A41B6-F23B-4DB3-9F2D-A829BABCE09D}" type="datetimeFigureOut">
              <a:rPr lang="en-US" smtClean="0"/>
              <a:t>8/17/2014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7C52424-D878-4FEB-8521-73CE2569793F}" type="slidenum">
              <a:rPr lang="en-US" smtClean="0"/>
              <a:t>‹#›</a:t>
            </a:fld>
            <a:endParaRPr lang="en-US"/>
          </a:p>
        </p:txBody>
      </p:sp>
    </p:spTree>
    <p:extLst>
      <p:ext uri="{BB962C8B-B14F-4D97-AF65-F5344CB8AC3E}">
        <p14:creationId xmlns:p14="http://schemas.microsoft.com/office/powerpoint/2010/main" val="39070866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7C52424-D878-4FEB-8521-73CE2569793F}" type="slidenum">
              <a:rPr lang="en-US" smtClean="0"/>
              <a:t>1</a:t>
            </a:fld>
            <a:endParaRPr lang="en-US" dirty="0"/>
          </a:p>
        </p:txBody>
      </p:sp>
    </p:spTree>
    <p:extLst>
      <p:ext uri="{BB962C8B-B14F-4D97-AF65-F5344CB8AC3E}">
        <p14:creationId xmlns:p14="http://schemas.microsoft.com/office/powerpoint/2010/main" val="22533117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7C52424-D878-4FEB-8521-73CE2569793F}" type="slidenum">
              <a:rPr lang="en-US" smtClean="0"/>
              <a:t>2</a:t>
            </a:fld>
            <a:endParaRPr lang="en-US" dirty="0"/>
          </a:p>
        </p:txBody>
      </p:sp>
    </p:spTree>
    <p:extLst>
      <p:ext uri="{BB962C8B-B14F-4D97-AF65-F5344CB8AC3E}">
        <p14:creationId xmlns:p14="http://schemas.microsoft.com/office/powerpoint/2010/main" val="34539663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7C52424-D878-4FEB-8521-73CE2569793F}" type="slidenum">
              <a:rPr lang="en-US" smtClean="0"/>
              <a:t>6</a:t>
            </a:fld>
            <a:endParaRPr lang="en-US" dirty="0"/>
          </a:p>
        </p:txBody>
      </p:sp>
    </p:spTree>
    <p:extLst>
      <p:ext uri="{BB962C8B-B14F-4D97-AF65-F5344CB8AC3E}">
        <p14:creationId xmlns:p14="http://schemas.microsoft.com/office/powerpoint/2010/main" val="6553647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C52424-D878-4FEB-8521-73CE2569793F}" type="slidenum">
              <a:rPr lang="en-US" smtClean="0"/>
              <a:t>23</a:t>
            </a:fld>
            <a:endParaRPr lang="en-US"/>
          </a:p>
        </p:txBody>
      </p:sp>
    </p:spTree>
    <p:extLst>
      <p:ext uri="{BB962C8B-B14F-4D97-AF65-F5344CB8AC3E}">
        <p14:creationId xmlns:p14="http://schemas.microsoft.com/office/powerpoint/2010/main" val="26634751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C52424-D878-4FEB-8521-73CE2569793F}" type="slidenum">
              <a:rPr lang="en-US" smtClean="0"/>
              <a:t>24</a:t>
            </a:fld>
            <a:endParaRPr lang="en-US"/>
          </a:p>
        </p:txBody>
      </p:sp>
    </p:spTree>
    <p:extLst>
      <p:ext uri="{BB962C8B-B14F-4D97-AF65-F5344CB8AC3E}">
        <p14:creationId xmlns:p14="http://schemas.microsoft.com/office/powerpoint/2010/main" val="20743364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C52424-D878-4FEB-8521-73CE2569793F}" type="slidenum">
              <a:rPr lang="en-US" smtClean="0"/>
              <a:t>25</a:t>
            </a:fld>
            <a:endParaRPr lang="en-US"/>
          </a:p>
        </p:txBody>
      </p:sp>
    </p:spTree>
    <p:extLst>
      <p:ext uri="{BB962C8B-B14F-4D97-AF65-F5344CB8AC3E}">
        <p14:creationId xmlns:p14="http://schemas.microsoft.com/office/powerpoint/2010/main" val="24042161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Selem</a:t>
            </a:r>
            <a:r>
              <a:rPr lang="en-US" dirty="0" smtClean="0"/>
              <a:t> – a representative figure or idol</a:t>
            </a:r>
            <a:endParaRPr lang="en-US" dirty="0"/>
          </a:p>
        </p:txBody>
      </p:sp>
      <p:sp>
        <p:nvSpPr>
          <p:cNvPr id="4" name="Slide Number Placeholder 3"/>
          <p:cNvSpPr>
            <a:spLocks noGrp="1"/>
          </p:cNvSpPr>
          <p:nvPr>
            <p:ph type="sldNum" sz="quarter" idx="10"/>
          </p:nvPr>
        </p:nvSpPr>
        <p:spPr/>
        <p:txBody>
          <a:bodyPr/>
          <a:lstStyle/>
          <a:p>
            <a:fld id="{87C52424-D878-4FEB-8521-73CE2569793F}" type="slidenum">
              <a:rPr lang="en-US" smtClean="0"/>
              <a:t>27</a:t>
            </a:fld>
            <a:endParaRPr lang="en-US"/>
          </a:p>
        </p:txBody>
      </p:sp>
    </p:spTree>
    <p:extLst>
      <p:ext uri="{BB962C8B-B14F-4D97-AF65-F5344CB8AC3E}">
        <p14:creationId xmlns:p14="http://schemas.microsoft.com/office/powerpoint/2010/main" val="40348890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C52424-D878-4FEB-8521-73CE2569793F}" type="slidenum">
              <a:rPr lang="en-US" smtClean="0"/>
              <a:t>28</a:t>
            </a:fld>
            <a:endParaRPr lang="en-US"/>
          </a:p>
        </p:txBody>
      </p:sp>
    </p:spTree>
    <p:extLst>
      <p:ext uri="{BB962C8B-B14F-4D97-AF65-F5344CB8AC3E}">
        <p14:creationId xmlns:p14="http://schemas.microsoft.com/office/powerpoint/2010/main" val="22293255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C52424-D878-4FEB-8521-73CE2569793F}" type="slidenum">
              <a:rPr lang="en-US" smtClean="0"/>
              <a:t>34</a:t>
            </a:fld>
            <a:endParaRPr lang="en-US"/>
          </a:p>
        </p:txBody>
      </p:sp>
    </p:spTree>
    <p:extLst>
      <p:ext uri="{BB962C8B-B14F-4D97-AF65-F5344CB8AC3E}">
        <p14:creationId xmlns:p14="http://schemas.microsoft.com/office/powerpoint/2010/main" val="14391823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C52424-D878-4FEB-8521-73CE2569793F}" type="slidenum">
              <a:rPr lang="en-US" smtClean="0"/>
              <a:t>35</a:t>
            </a:fld>
            <a:endParaRPr lang="en-US"/>
          </a:p>
        </p:txBody>
      </p:sp>
    </p:spTree>
    <p:extLst>
      <p:ext uri="{BB962C8B-B14F-4D97-AF65-F5344CB8AC3E}">
        <p14:creationId xmlns:p14="http://schemas.microsoft.com/office/powerpoint/2010/main" val="7663682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C52424-D878-4FEB-8521-73CE2569793F}" type="slidenum">
              <a:rPr lang="en-US" smtClean="0"/>
              <a:t>36</a:t>
            </a:fld>
            <a:endParaRPr lang="en-US"/>
          </a:p>
        </p:txBody>
      </p:sp>
    </p:spTree>
    <p:extLst>
      <p:ext uri="{BB962C8B-B14F-4D97-AF65-F5344CB8AC3E}">
        <p14:creationId xmlns:p14="http://schemas.microsoft.com/office/powerpoint/2010/main" val="26822500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C52424-D878-4FEB-8521-73CE2569793F}" type="slidenum">
              <a:rPr lang="en-US" smtClean="0"/>
              <a:t>37</a:t>
            </a:fld>
            <a:endParaRPr lang="en-US"/>
          </a:p>
        </p:txBody>
      </p:sp>
    </p:spTree>
    <p:extLst>
      <p:ext uri="{BB962C8B-B14F-4D97-AF65-F5344CB8AC3E}">
        <p14:creationId xmlns:p14="http://schemas.microsoft.com/office/powerpoint/2010/main" val="12789397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C52424-D878-4FEB-8521-73CE2569793F}" type="slidenum">
              <a:rPr lang="en-US" smtClean="0"/>
              <a:t>48</a:t>
            </a:fld>
            <a:endParaRPr lang="en-US"/>
          </a:p>
        </p:txBody>
      </p:sp>
    </p:spTree>
    <p:extLst>
      <p:ext uri="{BB962C8B-B14F-4D97-AF65-F5344CB8AC3E}">
        <p14:creationId xmlns:p14="http://schemas.microsoft.com/office/powerpoint/2010/main" val="13504612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extLst>
              <a:ext uri="{28A0092B-C50C-407E-A947-70E740481C1C}">
                <a14:useLocalDpi xmlns:a14="http://schemas.microsoft.com/office/drawing/2010/main" val="0"/>
              </a:ext>
            </a:extLst>
          </a:blip>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9D4F861A-478B-4392-94DF-5752EDA298CC}" type="datetimeFigureOut">
              <a:rPr lang="en-US" smtClean="0"/>
              <a:t>8/17/2014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031F08-2FBE-44AE-9A8D-4E7DD0DE0B52}" type="slidenum">
              <a:rPr lang="en-US" smtClean="0"/>
              <a:t>‹#›</a:t>
            </a:fld>
            <a:endParaRPr lang="en-US"/>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p>
            <a:fld id="{9D4F861A-478B-4392-94DF-5752EDA298CC}" type="datetimeFigureOut">
              <a:rPr lang="en-US" smtClean="0"/>
              <a:t>8/17/2014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031F08-2FBE-44AE-9A8D-4E7DD0DE0B52}" type="slidenum">
              <a:rPr lang="en-US" smtClean="0"/>
              <a:t>‹#›</a:t>
            </a:fld>
            <a:endParaRPr lang="en-US"/>
          </a:p>
        </p:txBody>
      </p:sp>
      <p:sp>
        <p:nvSpPr>
          <p:cNvPr id="8" name="Content Placeholder 7"/>
          <p:cNvSpPr>
            <a:spLocks noGrp="1"/>
          </p:cNvSpPr>
          <p:nvPr>
            <p:ph sz="quarter" idx="13"/>
          </p:nvPr>
        </p:nvSpPr>
        <p:spPr>
          <a:xfrm>
            <a:off x="609600" y="1600200"/>
            <a:ext cx="79248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D4F861A-478B-4392-94DF-5752EDA298CC}" type="datetimeFigureOut">
              <a:rPr lang="en-US" smtClean="0"/>
              <a:t>8/17/2014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031F08-2FBE-44AE-9A8D-4E7DD0DE0B52}"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fld id="{9D4F861A-478B-4392-94DF-5752EDA298CC}" type="datetimeFigureOut">
              <a:rPr lang="en-US" smtClean="0"/>
              <a:t>8/17/2014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031F08-2FBE-44AE-9A8D-4E7DD0DE0B52}"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9D4F861A-478B-4392-94DF-5752EDA298CC}" type="datetimeFigureOut">
              <a:rPr lang="en-US" smtClean="0"/>
              <a:t>8/17/2014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2031F08-2FBE-44AE-9A8D-4E7DD0DE0B5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D4F861A-478B-4392-94DF-5752EDA298CC}" type="datetimeFigureOut">
              <a:rPr lang="en-US" smtClean="0"/>
              <a:t>8/17/2014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2031F08-2FBE-44AE-9A8D-4E7DD0DE0B5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4F861A-478B-4392-94DF-5752EDA298CC}" type="datetimeFigureOut">
              <a:rPr lang="en-US" smtClean="0"/>
              <a:t>8/17/2014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2031F08-2FBE-44AE-9A8D-4E7DD0DE0B5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4F861A-478B-4392-94DF-5752EDA298CC}" type="datetimeFigureOut">
              <a:rPr lang="en-US" smtClean="0"/>
              <a:t>8/17/2014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031F08-2FBE-44AE-9A8D-4E7DD0DE0B5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4F861A-478B-4392-94DF-5752EDA298CC}" type="datetimeFigureOut">
              <a:rPr lang="en-US" smtClean="0"/>
              <a:t>8/17/2014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031F08-2FBE-44AE-9A8D-4E7DD0DE0B5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D4F861A-478B-4392-94DF-5752EDA298CC}" type="datetimeFigureOut">
              <a:rPr lang="en-US" smtClean="0"/>
              <a:t>8/17/2014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031F08-2FBE-44AE-9A8D-4E7DD0DE0B5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D4F861A-478B-4392-94DF-5752EDA298CC}" type="datetimeFigureOut">
              <a:rPr lang="en-US" smtClean="0"/>
              <a:t>8/17/2014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031F08-2FBE-44AE-9A8D-4E7DD0DE0B5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9D4F861A-478B-4392-94DF-5752EDA298CC}" type="datetimeFigureOut">
              <a:rPr lang="en-US" smtClean="0"/>
              <a:t>8/17/2014</a:t>
            </a:fld>
            <a:endParaRPr lang="en-US"/>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endParaRPr lang="en-US"/>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12031F08-2FBE-44AE-9A8D-4E7DD0DE0B52}"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jpeg"/><Relationship Id="rId1" Type="http://schemas.openxmlformats.org/officeDocument/2006/relationships/slideLayout" Target="../slideLayouts/slideLayout6.xml"/><Relationship Id="rId5" Type="http://schemas.microsoft.com/office/2007/relationships/hdphoto" Target="../media/hdphoto3.wdp"/><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www.google.com/url?sa=i&amp;rct=j&amp;q=&amp;esrc=s&amp;frm=1&amp;source=images&amp;cd=&amp;cad=rja&amp;uact=8&amp;docid=auul87iQ836F9M&amp;tbnid=8bYTFyDGXuWdgM:&amp;ved=0CAUQjRw&amp;url=http://bigthink.com/words-of-wisdom/galileo-on-using-your-head&amp;ei=oI3EU-HRF4WZ8gHJnoD4Dw&amp;bvm=bv.70810081,d.b2U&amp;psig=AFQjCNHGjASknyVIsCwcBei6bEUEJLHGKg&amp;ust=1405476596590855" TargetMode="External"/><Relationship Id="rId1" Type="http://schemas.openxmlformats.org/officeDocument/2006/relationships/slideLayout" Target="../slideLayouts/slideLayout6.xml"/><Relationship Id="rId4" Type="http://schemas.microsoft.com/office/2007/relationships/hdphoto" Target="../media/hdphoto4.wdp"/></Relationships>
</file>

<file path=ppt/slides/_rels/slide11.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www.google.com/url?sa=i&amp;rct=j&amp;q=&amp;esrc=s&amp;frm=1&amp;source=images&amp;cd=&amp;cad=rja&amp;uact=8&amp;docid=Y20mYpTNMZThVM&amp;tbnid=hq3HtXCYdM5ETM:&amp;ved=0CAUQjRw&amp;url=http://www.slideshare.net/DaveSinNM/we-preach-christ-crucified&amp;ei=xpnKU6_YG9C9oQSR3oLwAg&amp;bvm=bv.71198958,d.cGU&amp;psig=AFQjCNGY3N1Xai0gvJ3-dQC89poxwGmeiw&amp;ust=1405872927121477" TargetMode="External"/><Relationship Id="rId1" Type="http://schemas.openxmlformats.org/officeDocument/2006/relationships/slideLayout" Target="../slideLayouts/slideLayout2.xml"/><Relationship Id="rId4" Type="http://schemas.microsoft.com/office/2007/relationships/hdphoto" Target="../media/hdphoto6.wdp"/></Relationships>
</file>

<file path=ppt/slides/_rels/slide17.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www.google.com/url?sa=i&amp;rct=j&amp;q=&amp;esrc=s&amp;frm=1&amp;source=images&amp;cd=&amp;cad=rja&amp;docid=3mM8xahvBehOIM&amp;tbnid=OqKa-wHM1wV3kM:&amp;ved=0CAUQjRw&amp;url=http://brumbaugh.blogspot.com/&amp;ei=MtuYUtDjE4v7oATYpYDgAw&amp;bvm=bv.57155469,d.cGU&amp;psig=AFQjCNHbyUDEGIzd_aACBPqbNZafCwVFKg&amp;ust=1385835648712549"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microsoft.com/office/2007/relationships/hdphoto" Target="../media/hdphoto9.wdp"/><Relationship Id="rId4" Type="http://schemas.openxmlformats.org/officeDocument/2006/relationships/image" Target="../media/image13.jpeg"/></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microsoft.com/office/2007/relationships/hdphoto" Target="../media/hdphoto10.wdp"/></Relationships>
</file>

<file path=ppt/slides/_rels/slide2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microsoft.com/office/2007/relationships/hdphoto" Target="../media/hdphoto11.wdp"/></Relationships>
</file>

<file path=ppt/slides/_rels/slide2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www.google.com/url?sa=i&amp;rct=j&amp;q=&amp;esrc=s&amp;source=images&amp;cd=&amp;cad=rja&amp;uact=8&amp;docid=Mp2lww_jH7eGCM&amp;tbnid=2lCs4gH9_bqL9M:&amp;ved=0CAUQjRw&amp;url=http://www.mzgeni.com/?p%3D1145&amp;ei=nSmyU-eTBcKOqAbdr4KYDg&amp;bvm=bv.69837884,d.b2k&amp;psig=AFQjCNGh74ht0W-thQQqNseEElaMdSeHSg&amp;ust=1404271347154291" TargetMode="External"/><Relationship Id="rId1" Type="http://schemas.openxmlformats.org/officeDocument/2006/relationships/slideLayout" Target="../slideLayouts/slideLayout7.xml"/><Relationship Id="rId4" Type="http://schemas.microsoft.com/office/2007/relationships/hdphoto" Target="../media/hdphoto12.wdp"/></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www.google.com/url?sa=i&amp;rct=j&amp;q=&amp;esrc=s&amp;frm=1&amp;source=images&amp;cd=&amp;cad=rja&amp;docid=NwhpdGkys_-FsM&amp;tbnid=ibknL2r6TBGJfM:&amp;ved=0CAUQjRw&amp;url=http://ubdavid.org/bibleexploration/light-old-testament/light-old-testament_1-2.html&amp;ei=PkyhUuzGLqK72AWgtYFY&amp;bvm=bv.57155469,d.b2I&amp;psig=AFQjCNFNILezUOAvHlUJDXpRSIxfqJr07Q&amp;ust=1386388857043510" TargetMode="External"/><Relationship Id="rId1" Type="http://schemas.openxmlformats.org/officeDocument/2006/relationships/slideLayout" Target="../slideLayouts/slideLayout2.xml"/><Relationship Id="rId4" Type="http://schemas.microsoft.com/office/2007/relationships/hdphoto" Target="../media/hdphoto13.wdp"/></Relationships>
</file>

<file path=ppt/slides/_rels/slide30.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www.google.com/url?sa=i&amp;rct=j&amp;q=&amp;esrc=s&amp;frm=1&amp;source=images&amp;cd=&amp;cad=rja&amp;docid=QwxaPIFqfWHkOM&amp;tbnid=r0mpk1DsrQf6MM:&amp;ved=0CAUQjRw&amp;url=http://sci.esa.int/hubble/52045-hubble-spots-azure-blue-planet-heic1312/&amp;ei=ctCYUqf7NI_YoATcvYCwCQ&amp;bvm=bv.57155469,d.cGU&amp;psig=AFQjCNHmbaqnmPywLUYAG2EqqcLG94u-Qw&amp;ust=1385832931354020"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microsoft.com/office/2007/relationships/hdphoto" Target="../media/hdphoto17.wdp"/><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hyperlink" Target="http://www.reclaimingthemission.com/wp-content/uploads/Baptism.jpg"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microsoft.com/office/2007/relationships/hdphoto" Target="../media/hdphoto18.wdp"/><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hyperlink" Target="http://www.google.com/url?sa=i&amp;rct=j&amp;q=&amp;esrc=s&amp;frm=1&amp;source=images&amp;cd=&amp;cad=rja&amp;uact=8&amp;docid=xP-euV28Yb5nRM&amp;tbnid=JhqReh2bERG66M:&amp;ved=0CAUQjRw&amp;url=http://bikeacrossamerica.net/tour/24/waurika-oklahoma.htm&amp;ei=7ybDU7ebMsW98AGcs4Ao&amp;bvm=bv.70810081,d.b2U&amp;psig=AFQjCNEgYuM1WOC-7NQ_fa7pocD76b4keg&amp;ust=1405384776431227" TargetMode="External"/><Relationship Id="rId1" Type="http://schemas.openxmlformats.org/officeDocument/2006/relationships/slideLayout" Target="../slideLayouts/slideLayout2.xml"/><Relationship Id="rId4" Type="http://schemas.microsoft.com/office/2007/relationships/hdphoto" Target="../media/hdphoto19.wdp"/></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 y="3886200"/>
            <a:ext cx="8763000" cy="1752600"/>
          </a:xfrm>
        </p:spPr>
        <p:txBody>
          <a:bodyPr>
            <a:noAutofit/>
          </a:bodyPr>
          <a:lstStyle/>
          <a:p>
            <a:r>
              <a:rPr lang="en-US" sz="2800" dirty="0" smtClean="0"/>
              <a:t>Class 1:  “The Mind of the Flesh vs. The Mind of the Spirit”</a:t>
            </a:r>
          </a:p>
          <a:p>
            <a:endParaRPr lang="en-US" sz="2800" dirty="0" smtClean="0">
              <a:solidFill>
                <a:srgbClr val="FFFF00"/>
              </a:solidFill>
            </a:endParaRPr>
          </a:p>
          <a:p>
            <a:r>
              <a:rPr lang="en-US" sz="2800" dirty="0" smtClean="0">
                <a:solidFill>
                  <a:srgbClr val="FFFF00"/>
                </a:solidFill>
              </a:rPr>
              <a:t>Winfield Bible School</a:t>
            </a:r>
          </a:p>
          <a:p>
            <a:r>
              <a:rPr lang="en-US" sz="2800" dirty="0" smtClean="0">
                <a:solidFill>
                  <a:srgbClr val="FFFF00"/>
                </a:solidFill>
              </a:rPr>
              <a:t>August 2014</a:t>
            </a:r>
            <a:endParaRPr lang="en-US" sz="2800" dirty="0">
              <a:solidFill>
                <a:srgbClr val="FFFF00"/>
              </a:solidFill>
            </a:endParaRPr>
          </a:p>
        </p:txBody>
      </p:sp>
      <p:sp>
        <p:nvSpPr>
          <p:cNvPr id="2" name="Title 1"/>
          <p:cNvSpPr>
            <a:spLocks noGrp="1"/>
          </p:cNvSpPr>
          <p:nvPr>
            <p:ph type="ctrTitle"/>
          </p:nvPr>
        </p:nvSpPr>
        <p:spPr/>
        <p:txBody>
          <a:bodyPr/>
          <a:lstStyle/>
          <a:p>
            <a:r>
              <a:rPr lang="en-US" sz="4000" b="1" dirty="0" smtClean="0"/>
              <a:t>Led by the Spirit</a:t>
            </a:r>
            <a:endParaRPr lang="en-US" sz="4000" b="1" dirty="0"/>
          </a:p>
        </p:txBody>
      </p:sp>
    </p:spTree>
    <p:extLst>
      <p:ext uri="{BB962C8B-B14F-4D97-AF65-F5344CB8AC3E}">
        <p14:creationId xmlns:p14="http://schemas.microsoft.com/office/powerpoint/2010/main" val="2841338205"/>
      </p:ext>
    </p:extLst>
  </p:cSld>
  <p:clrMapOvr>
    <a:masterClrMapping/>
  </p:clrMapOvr>
  <p:transition spd="slow">
    <p:cove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Led By the spirit </a:t>
            </a:r>
            <a:endParaRPr lang="en-US" dirty="0"/>
          </a:p>
        </p:txBody>
      </p:sp>
      <p:sp>
        <p:nvSpPr>
          <p:cNvPr id="3" name="Content Placeholder 2"/>
          <p:cNvSpPr>
            <a:spLocks noGrp="1"/>
          </p:cNvSpPr>
          <p:nvPr>
            <p:ph sz="quarter" idx="13"/>
          </p:nvPr>
        </p:nvSpPr>
        <p:spPr/>
        <p:txBody>
          <a:bodyPr>
            <a:normAutofit/>
          </a:bodyPr>
          <a:lstStyle/>
          <a:p>
            <a:r>
              <a:rPr lang="en-US" sz="2800" dirty="0" smtClean="0"/>
              <a:t>The Mind of the Flesh vs. The Mind of the Spirit</a:t>
            </a:r>
          </a:p>
          <a:p>
            <a:r>
              <a:rPr lang="en-US" sz="2800" dirty="0" smtClean="0"/>
              <a:t>The Operation of the Spirit in the Lives of Believers</a:t>
            </a:r>
          </a:p>
          <a:p>
            <a:r>
              <a:rPr lang="en-US" sz="2800" dirty="0" smtClean="0"/>
              <a:t>Abba, Father</a:t>
            </a:r>
          </a:p>
          <a:p>
            <a:r>
              <a:rPr lang="en-US" sz="2800" dirty="0" smtClean="0"/>
              <a:t>By This Ye Shall Know</a:t>
            </a:r>
          </a:p>
          <a:p>
            <a:r>
              <a:rPr lang="en-US" sz="2800" dirty="0" smtClean="0"/>
              <a:t>Prepared Unto All Good Works</a:t>
            </a:r>
          </a:p>
        </p:txBody>
      </p:sp>
    </p:spTree>
    <p:extLst>
      <p:ext uri="{BB962C8B-B14F-4D97-AF65-F5344CB8AC3E}">
        <p14:creationId xmlns:p14="http://schemas.microsoft.com/office/powerpoint/2010/main" val="3240455648"/>
      </p:ext>
    </p:extLst>
  </p:cSld>
  <p:clrMapOvr>
    <a:masterClrMapping/>
  </p:clrMapOvr>
  <p:transition spd="slow">
    <p:cove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7924800" cy="838200"/>
          </a:xfrm>
        </p:spPr>
        <p:txBody>
          <a:bodyPr/>
          <a:lstStyle/>
          <a:p>
            <a:r>
              <a:rPr lang="en-US" sz="3600" dirty="0" smtClean="0"/>
              <a:t>Why this topic?</a:t>
            </a:r>
            <a:endParaRPr lang="en-US" sz="3600" dirty="0"/>
          </a:p>
        </p:txBody>
      </p:sp>
      <p:sp>
        <p:nvSpPr>
          <p:cNvPr id="3" name="Content Placeholder 2"/>
          <p:cNvSpPr>
            <a:spLocks noGrp="1"/>
          </p:cNvSpPr>
          <p:nvPr>
            <p:ph sz="quarter" idx="13"/>
          </p:nvPr>
        </p:nvSpPr>
        <p:spPr>
          <a:xfrm>
            <a:off x="228600" y="990600"/>
            <a:ext cx="8686800" cy="4114800"/>
          </a:xfrm>
        </p:spPr>
        <p:txBody>
          <a:bodyPr>
            <a:noAutofit/>
          </a:bodyPr>
          <a:lstStyle/>
          <a:p>
            <a:r>
              <a:rPr lang="en-US" sz="2400" dirty="0" smtClean="0"/>
              <a:t>Personal discomfort with some positions taken to stay away far from wrong doctrine regarding the Spirit</a:t>
            </a:r>
          </a:p>
          <a:p>
            <a:r>
              <a:rPr lang="en-US" sz="2400" dirty="0" smtClean="0"/>
              <a:t>The Spirit and the believer appears to be a fundamental topic in Scripture</a:t>
            </a:r>
          </a:p>
          <a:p>
            <a:r>
              <a:rPr lang="en-US" sz="2400" dirty="0" smtClean="0"/>
              <a:t>While it was clear that Holy Spirit gifts would cease, it was also clear that the Spirit was an enduring promise in the lives of believers</a:t>
            </a:r>
          </a:p>
          <a:p>
            <a:r>
              <a:rPr lang="en-US" sz="2400" dirty="0" smtClean="0"/>
              <a:t>Spirit life </a:t>
            </a:r>
            <a:r>
              <a:rPr lang="en-US" sz="2400" dirty="0" smtClean="0"/>
              <a:t>involves </a:t>
            </a:r>
            <a:r>
              <a:rPr lang="en-US" sz="2400" dirty="0" smtClean="0"/>
              <a:t>many things – to include the Word - </a:t>
            </a:r>
            <a:r>
              <a:rPr lang="en-US" sz="2400" u="sng" dirty="0" smtClean="0"/>
              <a:t>but not limited to the Word</a:t>
            </a:r>
          </a:p>
          <a:p>
            <a:r>
              <a:rPr lang="en-US" sz="2400" dirty="0" smtClean="0"/>
              <a:t>As believers, we need to honor God by having an accurate understanding of His work through the Spirit in our lives</a:t>
            </a:r>
            <a:endParaRPr lang="en-US" sz="2400" dirty="0"/>
          </a:p>
        </p:txBody>
      </p:sp>
    </p:spTree>
    <p:extLst>
      <p:ext uri="{BB962C8B-B14F-4D97-AF65-F5344CB8AC3E}">
        <p14:creationId xmlns:p14="http://schemas.microsoft.com/office/powerpoint/2010/main" val="1754555225"/>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Advice from a brother…</a:t>
            </a:r>
            <a:endParaRPr lang="en-US" sz="3600" dirty="0"/>
          </a:p>
        </p:txBody>
      </p:sp>
      <p:sp>
        <p:nvSpPr>
          <p:cNvPr id="3" name="Content Placeholder 2"/>
          <p:cNvSpPr>
            <a:spLocks noGrp="1"/>
          </p:cNvSpPr>
          <p:nvPr>
            <p:ph sz="quarter" idx="13"/>
          </p:nvPr>
        </p:nvSpPr>
        <p:spPr/>
        <p:txBody>
          <a:bodyPr>
            <a:normAutofit/>
          </a:bodyPr>
          <a:lstStyle/>
          <a:p>
            <a:pPr marL="0" indent="0">
              <a:buNone/>
            </a:pPr>
            <a:endParaRPr lang="en-US" sz="3200" dirty="0" smtClean="0"/>
          </a:p>
          <a:p>
            <a:pPr marL="0" indent="0">
              <a:buNone/>
            </a:pPr>
            <a:endParaRPr lang="en-US" sz="3200" dirty="0"/>
          </a:p>
          <a:p>
            <a:pPr marL="0" indent="0" algn="ctr">
              <a:buNone/>
            </a:pPr>
            <a:r>
              <a:rPr lang="en-US" sz="3600" dirty="0" smtClean="0">
                <a:solidFill>
                  <a:srgbClr val="FFFF00"/>
                </a:solidFill>
              </a:rPr>
              <a:t>“Come back in fellowship!”</a:t>
            </a:r>
            <a:endParaRPr lang="en-US" sz="3600" dirty="0">
              <a:solidFill>
                <a:srgbClr val="FFFF00"/>
              </a:solidFill>
            </a:endParaRPr>
          </a:p>
        </p:txBody>
      </p:sp>
    </p:spTree>
    <p:extLst>
      <p:ext uri="{BB962C8B-B14F-4D97-AF65-F5344CB8AC3E}">
        <p14:creationId xmlns:p14="http://schemas.microsoft.com/office/powerpoint/2010/main" val="2926188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Best bible study	</a:t>
            </a:r>
            <a:endParaRPr lang="en-US" sz="3600" dirty="0"/>
          </a:p>
        </p:txBody>
      </p:sp>
      <p:sp>
        <p:nvSpPr>
          <p:cNvPr id="3" name="Content Placeholder 2"/>
          <p:cNvSpPr>
            <a:spLocks noGrp="1"/>
          </p:cNvSpPr>
          <p:nvPr>
            <p:ph sz="quarter" idx="13"/>
          </p:nvPr>
        </p:nvSpPr>
        <p:spPr/>
        <p:txBody>
          <a:bodyPr>
            <a:normAutofit/>
          </a:bodyPr>
          <a:lstStyle/>
          <a:p>
            <a:r>
              <a:rPr lang="en-US" sz="2800" dirty="0" smtClean="0"/>
              <a:t>We read the Scriptures and let the lessons and truth emerge from the Scriptures themselves</a:t>
            </a:r>
          </a:p>
          <a:p>
            <a:r>
              <a:rPr lang="en-US" sz="2800" dirty="0" smtClean="0"/>
              <a:t>We encourage you, as we go though this examination, to look at all passages with an open perspective</a:t>
            </a:r>
          </a:p>
          <a:p>
            <a:r>
              <a:rPr lang="en-US" sz="2800" dirty="0" smtClean="0"/>
              <a:t>What is it that Scripture tells believers about the Spirit and its activity today? </a:t>
            </a:r>
          </a:p>
          <a:p>
            <a:r>
              <a:rPr lang="en-US" sz="2800" dirty="0" smtClean="0"/>
              <a:t>The objective is to provoke Bible study and meditation</a:t>
            </a:r>
            <a:endParaRPr lang="en-US" sz="2400" dirty="0"/>
          </a:p>
        </p:txBody>
      </p:sp>
    </p:spTree>
    <p:extLst>
      <p:ext uri="{BB962C8B-B14F-4D97-AF65-F5344CB8AC3E}">
        <p14:creationId xmlns:p14="http://schemas.microsoft.com/office/powerpoint/2010/main" val="4110618771"/>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4"/>
          </p:nvPr>
        </p:nvSpPr>
        <p:spPr>
          <a:xfrm>
            <a:off x="4800600" y="1524000"/>
            <a:ext cx="3733800" cy="3505200"/>
          </a:xfrm>
        </p:spPr>
        <p:txBody>
          <a:bodyPr>
            <a:noAutofit/>
          </a:bodyPr>
          <a:lstStyle/>
          <a:p>
            <a:pPr lvl="1"/>
            <a:r>
              <a:rPr lang="en-US" sz="2400" dirty="0"/>
              <a:t>We are saved by faith </a:t>
            </a:r>
          </a:p>
          <a:p>
            <a:pPr lvl="1"/>
            <a:r>
              <a:rPr lang="en-US" sz="2400" dirty="0" smtClean="0"/>
              <a:t>Jesus and God are not “One”</a:t>
            </a:r>
          </a:p>
          <a:p>
            <a:pPr lvl="1"/>
            <a:r>
              <a:rPr lang="en-US" sz="2400" dirty="0" smtClean="0"/>
              <a:t>There is no Satan</a:t>
            </a:r>
            <a:endParaRPr lang="en-US" sz="2400" dirty="0"/>
          </a:p>
          <a:p>
            <a:pPr lvl="1"/>
            <a:endParaRPr lang="en-US" sz="2400" dirty="0" smtClean="0"/>
          </a:p>
          <a:p>
            <a:pPr lvl="1"/>
            <a:r>
              <a:rPr lang="en-US" sz="2400" dirty="0" smtClean="0"/>
              <a:t>The Holy Spirit is inactive in the lives of believers, except through the power of the Word</a:t>
            </a:r>
            <a:endParaRPr lang="en-US" sz="2400" dirty="0"/>
          </a:p>
        </p:txBody>
      </p:sp>
      <p:sp>
        <p:nvSpPr>
          <p:cNvPr id="4" name="Content Placeholder 3"/>
          <p:cNvSpPr>
            <a:spLocks noGrp="1"/>
          </p:cNvSpPr>
          <p:nvPr>
            <p:ph sz="quarter" idx="13"/>
          </p:nvPr>
        </p:nvSpPr>
        <p:spPr>
          <a:xfrm>
            <a:off x="609600" y="1524000"/>
            <a:ext cx="3733800" cy="3505200"/>
          </a:xfrm>
        </p:spPr>
        <p:txBody>
          <a:bodyPr>
            <a:noAutofit/>
          </a:bodyPr>
          <a:lstStyle/>
          <a:p>
            <a:r>
              <a:rPr lang="en-US" sz="2400" dirty="0"/>
              <a:t>We are saved by </a:t>
            </a:r>
            <a:r>
              <a:rPr lang="en-US" sz="2400" dirty="0" smtClean="0"/>
              <a:t>works</a:t>
            </a:r>
            <a:endParaRPr lang="en-US" sz="2400" dirty="0"/>
          </a:p>
          <a:p>
            <a:r>
              <a:rPr lang="en-US" sz="2400" dirty="0" smtClean="0"/>
              <a:t>The Trinity of the Father, Son and Holy Spirit</a:t>
            </a:r>
          </a:p>
          <a:p>
            <a:r>
              <a:rPr lang="en-US" sz="2400" dirty="0" smtClean="0"/>
              <a:t>There is a supernatural power of evil and his name is Satan</a:t>
            </a:r>
          </a:p>
          <a:p>
            <a:r>
              <a:rPr lang="en-US" sz="2400" dirty="0" smtClean="0"/>
              <a:t>The Holy Spirit is in “possession” of believers today and reveals to them what to do</a:t>
            </a:r>
          </a:p>
          <a:p>
            <a:endParaRPr lang="en-US" sz="2400" dirty="0"/>
          </a:p>
        </p:txBody>
      </p:sp>
      <p:sp>
        <p:nvSpPr>
          <p:cNvPr id="2" name="Title 1"/>
          <p:cNvSpPr>
            <a:spLocks noGrp="1"/>
          </p:cNvSpPr>
          <p:nvPr>
            <p:ph type="title"/>
          </p:nvPr>
        </p:nvSpPr>
        <p:spPr>
          <a:xfrm>
            <a:off x="609600" y="-152400"/>
            <a:ext cx="7924800" cy="1143000"/>
          </a:xfrm>
        </p:spPr>
        <p:txBody>
          <a:bodyPr/>
          <a:lstStyle/>
          <a:p>
            <a:r>
              <a:rPr lang="en-US" sz="3600" dirty="0" smtClean="0"/>
              <a:t>Danger of Doctrinal extremes</a:t>
            </a:r>
            <a:endParaRPr lang="en-US" sz="3600" dirty="0"/>
          </a:p>
        </p:txBody>
      </p:sp>
    </p:spTree>
    <p:extLst>
      <p:ext uri="{BB962C8B-B14F-4D97-AF65-F5344CB8AC3E}">
        <p14:creationId xmlns:p14="http://schemas.microsoft.com/office/powerpoint/2010/main" val="2778708733"/>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28600"/>
            <a:ext cx="8305800" cy="1143000"/>
          </a:xfrm>
        </p:spPr>
        <p:txBody>
          <a:bodyPr/>
          <a:lstStyle/>
          <a:p>
            <a:r>
              <a:rPr lang="en-US" dirty="0" smtClean="0"/>
              <a:t>A student during his baptismal interview…</a:t>
            </a:r>
            <a:endParaRPr lang="en-US" dirty="0"/>
          </a:p>
        </p:txBody>
      </p:sp>
      <p:sp>
        <p:nvSpPr>
          <p:cNvPr id="8" name="Rectangular Callout 7"/>
          <p:cNvSpPr/>
          <p:nvPr/>
        </p:nvSpPr>
        <p:spPr>
          <a:xfrm>
            <a:off x="381000" y="1905000"/>
            <a:ext cx="2514600" cy="2438400"/>
          </a:xfrm>
          <a:prstGeom prst="wedgeRectCallout">
            <a:avLst>
              <a:gd name="adj1" fmla="val -55856"/>
              <a:gd name="adj2" fmla="val 88691"/>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2800" dirty="0" smtClean="0"/>
              <a:t>Is the Spirit available today?</a:t>
            </a:r>
            <a:endParaRPr lang="en-US" sz="2800" dirty="0"/>
          </a:p>
        </p:txBody>
      </p:sp>
      <p:sp>
        <p:nvSpPr>
          <p:cNvPr id="9" name="Rectangular Callout 8"/>
          <p:cNvSpPr/>
          <p:nvPr/>
        </p:nvSpPr>
        <p:spPr>
          <a:xfrm>
            <a:off x="3200400" y="1905000"/>
            <a:ext cx="2514600" cy="2438400"/>
          </a:xfrm>
          <a:prstGeom prst="wedgeRectCallout">
            <a:avLst>
              <a:gd name="adj1" fmla="val -36459"/>
              <a:gd name="adj2" fmla="val 102061"/>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2800" dirty="0" smtClean="0"/>
              <a:t>Well, not the gifts, but otherwise it operates in our lives.</a:t>
            </a:r>
            <a:endParaRPr lang="en-US" sz="2800" dirty="0"/>
          </a:p>
        </p:txBody>
      </p:sp>
      <p:sp>
        <p:nvSpPr>
          <p:cNvPr id="10" name="Rectangular Callout 9"/>
          <p:cNvSpPr/>
          <p:nvPr/>
        </p:nvSpPr>
        <p:spPr>
          <a:xfrm>
            <a:off x="6019800" y="1905000"/>
            <a:ext cx="2438400" cy="2438400"/>
          </a:xfrm>
          <a:prstGeom prst="wedgeRectCallout">
            <a:avLst>
              <a:gd name="adj1" fmla="val 41072"/>
              <a:gd name="adj2" fmla="val 91804"/>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2800" dirty="0" smtClean="0"/>
              <a:t>No, the Spirit isn’t available today.  We only have the Word.</a:t>
            </a:r>
            <a:endParaRPr lang="en-US" sz="2800" dirty="0"/>
          </a:p>
        </p:txBody>
      </p:sp>
    </p:spTree>
    <p:extLst>
      <p:ext uri="{BB962C8B-B14F-4D97-AF65-F5344CB8AC3E}">
        <p14:creationId xmlns:p14="http://schemas.microsoft.com/office/powerpoint/2010/main" val="4127450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grasshopper.com/blog/wp-content/uploads/2011/06/woman-thinking-fork-road.jpg"/>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0" y="609600"/>
            <a:ext cx="9193306" cy="533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76051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smtClean="0"/>
              <a:t>Evangelical error</a:t>
            </a:r>
            <a:endParaRPr lang="en-US" dirty="0"/>
          </a:p>
        </p:txBody>
      </p:sp>
      <p:pic>
        <p:nvPicPr>
          <p:cNvPr id="11" name="Picture 2" descr="http://s.mcstatic.com/thumb/1106976/6168053/4/flash_player/0/1/jesus_christ_guiding_light.jpg"/>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228600" y="1950561"/>
            <a:ext cx="4788469" cy="269351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http://tblankinchip.files.wordpress.com/2012/08/jesus-doctor-healing.jpg"/>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5181600" y="1950561"/>
            <a:ext cx="3690072" cy="27060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9705780"/>
      </p:ext>
    </p:extLst>
  </p:cSld>
  <p:clrMapOvr>
    <a:masterClrMapping/>
  </p:clrMapOvr>
  <p:transition spd="slow">
    <p:cove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assets4.bigthink.com/system/idea_thumbnails/54315/headline/Galileo_Galilei_head.jpg?1392158431">
            <a:hlinkClick r:id="rId2"/>
          </p:cNvPr>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22186" y="304799"/>
            <a:ext cx="9197339" cy="6324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5373809"/>
      </p:ext>
    </p:extLst>
  </p:cSld>
  <p:clrMapOvr>
    <a:masterClrMapping/>
  </p:clrMapOvr>
  <p:transition spd="slow">
    <p:cove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https://encrypted-tbn0.gstatic.com/images?q=tbn:ANd9GcSGr_NetXlGuhjXv5nRUv84UGAMN1X2NGtkz72sP7prBs_bOHNR"/>
          <p:cNvSpPr>
            <a:spLocks noChangeAspect="1" noChangeArrowheads="1"/>
          </p:cNvSpPr>
          <p:nvPr/>
        </p:nvSpPr>
        <p:spPr bwMode="auto">
          <a:xfrm>
            <a:off x="1174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2" name="Picture 4" descr="https://encrypted-tbn0.gstatic.com/images?q=tbn:ANd9GcSGr_NetXlGuhjXv5nRUv84UGAMN1X2NGtkz72sP7prBs_bOHNR"/>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1" y="7937"/>
            <a:ext cx="9144000" cy="68500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48457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smtClean="0"/>
              <a:t>What is meant by the spirit in the lives of believers?</a:t>
            </a:r>
            <a:endParaRPr lang="en-US" sz="3600" dirty="0"/>
          </a:p>
        </p:txBody>
      </p:sp>
      <p:sp>
        <p:nvSpPr>
          <p:cNvPr id="4" name="Content Placeholder 3"/>
          <p:cNvSpPr>
            <a:spLocks noGrp="1"/>
          </p:cNvSpPr>
          <p:nvPr>
            <p:ph sz="quarter" idx="13"/>
          </p:nvPr>
        </p:nvSpPr>
        <p:spPr/>
        <p:txBody>
          <a:bodyPr>
            <a:normAutofit lnSpcReduction="10000"/>
          </a:bodyPr>
          <a:lstStyle/>
          <a:p>
            <a:r>
              <a:rPr lang="en-US" sz="2400" dirty="0" smtClean="0"/>
              <a:t>How would you answer the question to an interested friend, “What do you believe the Spirit of God is?”</a:t>
            </a:r>
          </a:p>
          <a:p>
            <a:r>
              <a:rPr lang="en-US" sz="2400" dirty="0" smtClean="0"/>
              <a:t>Our answer might often be “His power”</a:t>
            </a:r>
          </a:p>
          <a:p>
            <a:r>
              <a:rPr lang="en-US" sz="2400" dirty="0" smtClean="0"/>
              <a:t>This is the premise for our classes – the Spirit is the power of God in our lives – under the direction of our Lord</a:t>
            </a:r>
          </a:p>
          <a:p>
            <a:r>
              <a:rPr lang="en-US" sz="2400" dirty="0" smtClean="0"/>
              <a:t>It is manifested in a multitude of ways, consistent since Creation</a:t>
            </a:r>
          </a:p>
          <a:p>
            <a:r>
              <a:rPr lang="en-US" sz="2400" dirty="0" smtClean="0"/>
              <a:t>To have this power in our lives, we have certain obligations which we will examine</a:t>
            </a:r>
          </a:p>
          <a:p>
            <a:r>
              <a:rPr lang="en-US" sz="2400" dirty="0" smtClean="0"/>
              <a:t>Having the Spirit in our lives makes ALL the difference!</a:t>
            </a:r>
          </a:p>
          <a:p>
            <a:endParaRPr lang="en-US" sz="2400" dirty="0"/>
          </a:p>
        </p:txBody>
      </p:sp>
    </p:spTree>
    <p:extLst>
      <p:ext uri="{BB962C8B-B14F-4D97-AF65-F5344CB8AC3E}">
        <p14:creationId xmlns:p14="http://schemas.microsoft.com/office/powerpoint/2010/main" val="1387250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24114"/>
            <a:ext cx="7924800" cy="1143000"/>
          </a:xfrm>
        </p:spPr>
        <p:txBody>
          <a:bodyPr/>
          <a:lstStyle/>
          <a:p>
            <a:r>
              <a:rPr lang="en-US" dirty="0" smtClean="0"/>
              <a:t>Our first “disclaimers”</a:t>
            </a:r>
            <a:endParaRPr lang="en-US" dirty="0"/>
          </a:p>
        </p:txBody>
      </p:sp>
      <p:sp>
        <p:nvSpPr>
          <p:cNvPr id="4" name="Content Placeholder 3"/>
          <p:cNvSpPr>
            <a:spLocks noGrp="1"/>
          </p:cNvSpPr>
          <p:nvPr>
            <p:ph sz="quarter" idx="13"/>
          </p:nvPr>
        </p:nvSpPr>
        <p:spPr>
          <a:xfrm>
            <a:off x="609600" y="1371600"/>
            <a:ext cx="7924800" cy="4114800"/>
          </a:xfrm>
        </p:spPr>
        <p:txBody>
          <a:bodyPr/>
          <a:lstStyle/>
          <a:p>
            <a:r>
              <a:rPr lang="en-US" sz="2400" dirty="0" smtClean="0"/>
              <a:t>Nothing in this study is ever intended to indicate that the Spirit works absent our mental process</a:t>
            </a:r>
          </a:p>
          <a:p>
            <a:r>
              <a:rPr lang="en-US" sz="2400" dirty="0" smtClean="0"/>
              <a:t>Scripture itself was written in a way where both our academic and spiritual minds are fully engaged and challenged</a:t>
            </a:r>
          </a:p>
          <a:p>
            <a:r>
              <a:rPr lang="en-US" sz="2400" dirty="0"/>
              <a:t>God gave us a mind and He expects us to use it – correctly</a:t>
            </a:r>
            <a:r>
              <a:rPr lang="en-US" sz="2400" dirty="0" smtClean="0"/>
              <a:t>!</a:t>
            </a:r>
          </a:p>
          <a:p>
            <a:r>
              <a:rPr lang="en-US" sz="2400" dirty="0" smtClean="0"/>
              <a:t>The activity of the Spirit is the energizing force that drives us toward spiritual maturity and away from the darkness of the flesh</a:t>
            </a:r>
          </a:p>
          <a:p>
            <a:r>
              <a:rPr lang="en-US" sz="2400" dirty="0" smtClean="0"/>
              <a:t>But, we must have minds that are open and willing to change!</a:t>
            </a:r>
            <a:endParaRPr lang="en-US" sz="2400" dirty="0"/>
          </a:p>
          <a:p>
            <a:endParaRPr lang="en-US" dirty="0"/>
          </a:p>
        </p:txBody>
      </p:sp>
    </p:spTree>
    <p:extLst>
      <p:ext uri="{BB962C8B-B14F-4D97-AF65-F5344CB8AC3E}">
        <p14:creationId xmlns:p14="http://schemas.microsoft.com/office/powerpoint/2010/main" val="4100746476"/>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 This Week</a:t>
            </a:r>
            <a:endParaRPr lang="en-US" dirty="0"/>
          </a:p>
        </p:txBody>
      </p:sp>
      <p:sp>
        <p:nvSpPr>
          <p:cNvPr id="3" name="Content Placeholder 2"/>
          <p:cNvSpPr>
            <a:spLocks noGrp="1"/>
          </p:cNvSpPr>
          <p:nvPr>
            <p:ph sz="quarter" idx="13"/>
          </p:nvPr>
        </p:nvSpPr>
        <p:spPr/>
        <p:txBody>
          <a:bodyPr>
            <a:normAutofit/>
          </a:bodyPr>
          <a:lstStyle/>
          <a:p>
            <a:r>
              <a:rPr lang="en-US" sz="2400" dirty="0" smtClean="0"/>
              <a:t>Examine both Old and New Testament Scriptures about the activity of the Spirit in the lives of believers</a:t>
            </a:r>
          </a:p>
          <a:p>
            <a:r>
              <a:rPr lang="en-US" sz="2400" dirty="0" smtClean="0"/>
              <a:t>Identify the important lessons for our lives as believers today</a:t>
            </a:r>
          </a:p>
          <a:p>
            <a:r>
              <a:rPr lang="en-US" sz="2400" dirty="0" smtClean="0"/>
              <a:t>Feel a greater sense of intimacy and confidence in the Lord’s power in our lives</a:t>
            </a:r>
          </a:p>
          <a:p>
            <a:r>
              <a:rPr lang="en-US" sz="2400" dirty="0" smtClean="0"/>
              <a:t>Better understand our role in making our minds a habitation fit for Son and Father to dwell</a:t>
            </a:r>
          </a:p>
          <a:p>
            <a:r>
              <a:rPr lang="en-US" sz="2400" dirty="0" smtClean="0"/>
              <a:t>How to communicate to those learning the Truth about the Spirit’s activity today</a:t>
            </a:r>
            <a:endParaRPr lang="en-US" dirty="0"/>
          </a:p>
        </p:txBody>
      </p:sp>
    </p:spTree>
    <p:extLst>
      <p:ext uri="{BB962C8B-B14F-4D97-AF65-F5344CB8AC3E}">
        <p14:creationId xmlns:p14="http://schemas.microsoft.com/office/powerpoint/2010/main" val="4045007866"/>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3200"/>
            <a:ext cx="7924800" cy="1143000"/>
          </a:xfrm>
        </p:spPr>
        <p:txBody>
          <a:bodyPr/>
          <a:lstStyle/>
          <a:p>
            <a:pPr algn="ctr"/>
            <a:r>
              <a:rPr lang="en-US" sz="3600" dirty="0" smtClean="0"/>
              <a:t>How do we see god’s powerful spirit in our current day?</a:t>
            </a:r>
            <a:endParaRPr lang="en-US" sz="3600" dirty="0"/>
          </a:p>
        </p:txBody>
      </p:sp>
    </p:spTree>
    <p:extLst>
      <p:ext uri="{BB962C8B-B14F-4D97-AF65-F5344CB8AC3E}">
        <p14:creationId xmlns:p14="http://schemas.microsoft.com/office/powerpoint/2010/main" val="373250120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5" name="Picture 11" descr="http://dl.creationswap.com/6082.jpg">
            <a:hlinkClick r:id="rId2"/>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2700" y="152400"/>
            <a:ext cx="9156700" cy="670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754584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2400" y="-457200"/>
            <a:ext cx="9296400" cy="73152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6" descr="http://www.thebibleseminar.com/f/design/t_header_left.jpg?_=1295272204"/>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39700" y="990600"/>
            <a:ext cx="8763000" cy="36740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195993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400" y="-76200"/>
            <a:ext cx="9296400" cy="69342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7" descr="D:\Rod1.jpg"/>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t="2331" r="3095" b="3372"/>
          <a:stretch/>
        </p:blipFill>
        <p:spPr bwMode="auto">
          <a:xfrm>
            <a:off x="1987550" y="673100"/>
            <a:ext cx="5168900" cy="5651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647668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9" descr="D:\gabriel hugs tony after baptis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04800"/>
            <a:ext cx="9144000" cy="6572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350943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traveltoanewcountry.com/_images/photos/sweden_sarek_national_park_lrg.jpg"/>
          <p:cNvPicPr>
            <a:picLocks noChangeAspect="1" noChangeArrowheads="1"/>
          </p:cNvPicPr>
          <p:nvPr/>
        </p:nvPicPr>
        <p:blipFill rotWithShape="1">
          <a:blip r:embed="rId2">
            <a:extLst>
              <a:ext uri="{28A0092B-C50C-407E-A947-70E740481C1C}">
                <a14:useLocalDpi xmlns:a14="http://schemas.microsoft.com/office/drawing/2010/main" val="0"/>
              </a:ext>
            </a:extLst>
          </a:blip>
          <a:srcRect l="7290"/>
          <a:stretch/>
        </p:blipFill>
        <p:spPr bwMode="auto">
          <a:xfrm>
            <a:off x="0" y="304799"/>
            <a:ext cx="9144000" cy="6553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967809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514600"/>
            <a:ext cx="7924800" cy="1143000"/>
          </a:xfrm>
        </p:spPr>
        <p:txBody>
          <a:bodyPr/>
          <a:lstStyle/>
          <a:p>
            <a:pPr algn="ctr"/>
            <a:r>
              <a:rPr lang="en-US" sz="3600" dirty="0" smtClean="0"/>
              <a:t>We are intended to experience the activity of the spirit in our lives – it is a gift of god!</a:t>
            </a:r>
            <a:endParaRPr lang="en-US" sz="3600" dirty="0"/>
          </a:p>
        </p:txBody>
      </p:sp>
    </p:spTree>
    <p:extLst>
      <p:ext uri="{BB962C8B-B14F-4D97-AF65-F5344CB8AC3E}">
        <p14:creationId xmlns:p14="http://schemas.microsoft.com/office/powerpoint/2010/main" val="407691943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0"/>
            <a:ext cx="7924800" cy="1143000"/>
          </a:xfrm>
        </p:spPr>
        <p:txBody>
          <a:bodyPr/>
          <a:lstStyle/>
          <a:p>
            <a:pPr algn="ctr"/>
            <a:r>
              <a:rPr lang="en-US" sz="3600" dirty="0" smtClean="0"/>
              <a:t>The principle of the new creation</a:t>
            </a:r>
            <a:endParaRPr lang="en-US" sz="3600" dirty="0"/>
          </a:p>
        </p:txBody>
      </p:sp>
    </p:spTree>
    <p:extLst>
      <p:ext uri="{BB962C8B-B14F-4D97-AF65-F5344CB8AC3E}">
        <p14:creationId xmlns:p14="http://schemas.microsoft.com/office/powerpoint/2010/main" val="4140209625"/>
      </p:ext>
    </p:extLst>
  </p:cSld>
  <p:clrMapOvr>
    <a:masterClrMapping/>
  </p:clrMapOvr>
  <p:transition spd="slow">
    <p:cove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4.bp.blogspot.com/-aLIvo63x24k/TwyTwri0mdI/AAAAAAAAAGw/M0lBq7Z7Quo/s1600/water+-+dark.jpg">
            <a:hlinkClick r:id="rId3"/>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t="-103"/>
          <a:stretch/>
        </p:blipFill>
        <p:spPr bwMode="auto">
          <a:xfrm>
            <a:off x="0" y="0"/>
            <a:ext cx="914400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562100" y="2366332"/>
            <a:ext cx="6019800" cy="1938992"/>
          </a:xfrm>
          <a:prstGeom prst="rect">
            <a:avLst/>
          </a:prstGeom>
          <a:solidFill>
            <a:schemeClr val="bg1"/>
          </a:solidFill>
        </p:spPr>
        <p:txBody>
          <a:bodyPr wrap="square" rtlCol="0">
            <a:spAutoFit/>
          </a:bodyPr>
          <a:lstStyle/>
          <a:p>
            <a:pPr algn="ctr"/>
            <a:r>
              <a:rPr lang="en-US" sz="4000" dirty="0"/>
              <a:t>And the earth was without form, and void; and darkness </a:t>
            </a:r>
            <a:r>
              <a:rPr lang="en-US" sz="4000" i="1" dirty="0"/>
              <a:t>was</a:t>
            </a:r>
            <a:r>
              <a:rPr lang="en-US" sz="4000" dirty="0"/>
              <a:t> upon the face of the deep.</a:t>
            </a:r>
          </a:p>
        </p:txBody>
      </p:sp>
    </p:spTree>
    <p:extLst>
      <p:ext uri="{BB962C8B-B14F-4D97-AF65-F5344CB8AC3E}">
        <p14:creationId xmlns:p14="http://schemas.microsoft.com/office/powerpoint/2010/main" val="1319002795"/>
      </p:ext>
    </p:extLst>
  </p:cSld>
  <p:clrMapOvr>
    <a:masterClrMapping/>
  </p:clrMapOvr>
  <p:transition spd="slow">
    <p:cove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4.bp.blogspot.com/-lke8C3mx_tE/UsfGGMQemEI/AAAAAAAAANw/hczVcBSvQSE/s1600/19971019.jpg"/>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0" y="-1"/>
            <a:ext cx="9150928" cy="565767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0" y="5042118"/>
            <a:ext cx="9144000" cy="1815882"/>
          </a:xfrm>
          <a:prstGeom prst="rect">
            <a:avLst/>
          </a:prstGeom>
          <a:solidFill>
            <a:schemeClr val="bg1"/>
          </a:solidFill>
        </p:spPr>
        <p:txBody>
          <a:bodyPr wrap="square" rtlCol="0">
            <a:spAutoFit/>
          </a:bodyPr>
          <a:lstStyle/>
          <a:p>
            <a:r>
              <a:rPr lang="en-US" sz="2800" b="1" dirty="0"/>
              <a:t>And the Spirit of God moved upon the face of the waters. </a:t>
            </a:r>
            <a:r>
              <a:rPr lang="en-US" sz="2800" b="1" dirty="0" smtClean="0"/>
              <a:t>And </a:t>
            </a:r>
            <a:r>
              <a:rPr lang="en-US" sz="2800" b="1" dirty="0"/>
              <a:t>God said, Let there be light: and there was light. </a:t>
            </a:r>
            <a:r>
              <a:rPr lang="en-US" sz="2800" b="1" dirty="0" smtClean="0"/>
              <a:t>And </a:t>
            </a:r>
            <a:r>
              <a:rPr lang="en-US" sz="2800" b="1" dirty="0"/>
              <a:t>God saw the light, that </a:t>
            </a:r>
            <a:r>
              <a:rPr lang="en-US" sz="2800" b="1" i="1" dirty="0"/>
              <a:t>it was</a:t>
            </a:r>
            <a:r>
              <a:rPr lang="en-US" sz="2800" b="1" dirty="0"/>
              <a:t> good: and God divided the light from the darkness. </a:t>
            </a:r>
          </a:p>
        </p:txBody>
      </p:sp>
    </p:spTree>
    <p:extLst>
      <p:ext uri="{BB962C8B-B14F-4D97-AF65-F5344CB8AC3E}">
        <p14:creationId xmlns:p14="http://schemas.microsoft.com/office/powerpoint/2010/main" val="2601749233"/>
      </p:ext>
    </p:extLst>
  </p:cSld>
  <p:clrMapOvr>
    <a:masterClrMapping/>
  </p:clrMapOvr>
  <p:transition spd="slow">
    <p:cove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as the Bibles Garden of Eden Been Found    and Restored? | Central Marshes of Iraq"/>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20782" y="0"/>
            <a:ext cx="9124113" cy="68372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9508046"/>
      </p:ext>
    </p:extLst>
  </p:cSld>
  <p:clrMapOvr>
    <a:masterClrMapping/>
  </p:clrMapOvr>
  <p:transition spd="slow">
    <p:cove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mzgeni.com/wp-content/uploads/2013/04/Adam1.jpg">
            <a:hlinkClick r:id="rId2"/>
          </p:cNvPr>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23692" y="0"/>
            <a:ext cx="9120308" cy="67818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3692" y="5664598"/>
            <a:ext cx="9120308" cy="1200329"/>
          </a:xfrm>
          <a:prstGeom prst="rect">
            <a:avLst/>
          </a:prstGeom>
          <a:solidFill>
            <a:schemeClr val="bg1"/>
          </a:solidFill>
        </p:spPr>
        <p:txBody>
          <a:bodyPr wrap="square" rtlCol="0">
            <a:spAutoFit/>
          </a:bodyPr>
          <a:lstStyle/>
          <a:p>
            <a:pPr algn="ctr"/>
            <a:r>
              <a:rPr lang="en-US" sz="3600" dirty="0" smtClean="0"/>
              <a:t>Hebrew:  </a:t>
            </a:r>
            <a:r>
              <a:rPr lang="en-US" sz="3600" dirty="0" err="1" smtClean="0"/>
              <a:t>yatsar</a:t>
            </a:r>
            <a:endParaRPr lang="en-US" sz="3600" dirty="0" smtClean="0"/>
          </a:p>
          <a:p>
            <a:pPr algn="ctr"/>
            <a:r>
              <a:rPr lang="en-US" sz="3600" dirty="0" smtClean="0"/>
              <a:t>to squeeze into shape, to mold into a form</a:t>
            </a:r>
            <a:endParaRPr lang="en-US" sz="3600" dirty="0"/>
          </a:p>
        </p:txBody>
      </p:sp>
    </p:spTree>
    <p:extLst>
      <p:ext uri="{BB962C8B-B14F-4D97-AF65-F5344CB8AC3E}">
        <p14:creationId xmlns:p14="http://schemas.microsoft.com/office/powerpoint/2010/main" val="524344525"/>
      </p:ext>
    </p:extLst>
  </p:cSld>
  <p:clrMapOvr>
    <a:masterClrMapping/>
  </p:clrMapOvr>
  <p:transition spd="slow">
    <p:cove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639762"/>
          </a:xfrm>
        </p:spPr>
        <p:txBody>
          <a:bodyPr/>
          <a:lstStyle/>
          <a:p>
            <a:r>
              <a:rPr lang="en-US" dirty="0" smtClean="0"/>
              <a:t>man in his image</a:t>
            </a:r>
            <a:endParaRPr lang="en-US" dirty="0"/>
          </a:p>
        </p:txBody>
      </p:sp>
      <p:sp>
        <p:nvSpPr>
          <p:cNvPr id="3" name="Content Placeholder 2"/>
          <p:cNvSpPr>
            <a:spLocks noGrp="1"/>
          </p:cNvSpPr>
          <p:nvPr>
            <p:ph sz="quarter" idx="13"/>
          </p:nvPr>
        </p:nvSpPr>
        <p:spPr>
          <a:xfrm>
            <a:off x="609600" y="1143000"/>
            <a:ext cx="7924800" cy="4419600"/>
          </a:xfrm>
        </p:spPr>
        <p:txBody>
          <a:bodyPr>
            <a:noAutofit/>
          </a:bodyPr>
          <a:lstStyle/>
          <a:p>
            <a:pPr marL="0" indent="0">
              <a:buNone/>
            </a:pPr>
            <a:r>
              <a:rPr lang="en-US" sz="2800" dirty="0" smtClean="0"/>
              <a:t>“And </a:t>
            </a:r>
            <a:r>
              <a:rPr lang="en-US" sz="2800" dirty="0"/>
              <a:t>God said, Let us make man in our </a:t>
            </a:r>
            <a:r>
              <a:rPr lang="en-US" sz="2800" b="1" dirty="0">
                <a:solidFill>
                  <a:srgbClr val="FFFF00"/>
                </a:solidFill>
              </a:rPr>
              <a:t>image</a:t>
            </a:r>
            <a:r>
              <a:rPr lang="en-US" sz="2800" dirty="0"/>
              <a:t>, after our </a:t>
            </a:r>
            <a:r>
              <a:rPr lang="en-US" sz="2800" b="1" dirty="0">
                <a:solidFill>
                  <a:srgbClr val="FFFF00"/>
                </a:solidFill>
              </a:rPr>
              <a:t>likeness</a:t>
            </a:r>
            <a:r>
              <a:rPr lang="en-US" sz="2800" dirty="0"/>
              <a:t>: and let them have dominion over the fish of the sea, and over the fowl of the air, and over the cattle, and over all the earth, and over every creeping thing that </a:t>
            </a:r>
            <a:r>
              <a:rPr lang="en-US" sz="2800" dirty="0" err="1"/>
              <a:t>creepeth</a:t>
            </a:r>
            <a:r>
              <a:rPr lang="en-US" sz="2800" dirty="0"/>
              <a:t> upon the earth. </a:t>
            </a:r>
            <a:r>
              <a:rPr lang="en-US" sz="2800" dirty="0" smtClean="0"/>
              <a:t>So </a:t>
            </a:r>
            <a:r>
              <a:rPr lang="en-US" sz="2800" dirty="0"/>
              <a:t>God created man in his </a:t>
            </a:r>
            <a:r>
              <a:rPr lang="en-US" sz="2800" i="1" dirty="0"/>
              <a:t>own</a:t>
            </a:r>
            <a:r>
              <a:rPr lang="en-US" sz="2800" dirty="0"/>
              <a:t> image, in the image of God created he him; male and female created he them</a:t>
            </a:r>
            <a:r>
              <a:rPr lang="en-US" sz="2800" dirty="0" smtClean="0"/>
              <a:t>.” </a:t>
            </a:r>
          </a:p>
          <a:p>
            <a:pPr marL="0" indent="0" algn="ctr">
              <a:buNone/>
            </a:pPr>
            <a:r>
              <a:rPr lang="en-US" sz="2800" dirty="0" smtClean="0"/>
              <a:t>Genesis 1:26-30</a:t>
            </a:r>
            <a:endParaRPr lang="en-US" sz="2800" dirty="0"/>
          </a:p>
          <a:p>
            <a:pPr marL="0" indent="0">
              <a:buNone/>
            </a:pPr>
            <a:endParaRPr lang="en-US" sz="1800" dirty="0"/>
          </a:p>
        </p:txBody>
      </p:sp>
      <p:sp>
        <p:nvSpPr>
          <p:cNvPr id="4" name="TextBox 3"/>
          <p:cNvSpPr txBox="1"/>
          <p:nvPr/>
        </p:nvSpPr>
        <p:spPr>
          <a:xfrm>
            <a:off x="0" y="4915379"/>
            <a:ext cx="9144000" cy="1938992"/>
          </a:xfrm>
          <a:prstGeom prst="rect">
            <a:avLst/>
          </a:prstGeom>
          <a:solidFill>
            <a:schemeClr val="tx2"/>
          </a:solidFill>
        </p:spPr>
        <p:txBody>
          <a:bodyPr wrap="square" rtlCol="0">
            <a:spAutoFit/>
          </a:bodyPr>
          <a:lstStyle/>
          <a:p>
            <a:r>
              <a:rPr lang="en-US" sz="2400" b="1" i="1" dirty="0" err="1">
                <a:solidFill>
                  <a:schemeClr val="bg1"/>
                </a:solidFill>
              </a:rPr>
              <a:t>t</a:t>
            </a:r>
            <a:r>
              <a:rPr lang="en-US" sz="2400" b="1" i="1" dirty="0" err="1" smtClean="0">
                <a:solidFill>
                  <a:schemeClr val="bg1"/>
                </a:solidFill>
              </a:rPr>
              <a:t>selem</a:t>
            </a:r>
            <a:r>
              <a:rPr lang="en-US" sz="2400" dirty="0" smtClean="0">
                <a:solidFill>
                  <a:schemeClr val="bg1"/>
                </a:solidFill>
              </a:rPr>
              <a:t> – a representative figure or idol – later used of Seth being born in Adam’s image.  The word “likeness” is added to accentuate that it is about a physical manifestation.  Surely, it meant more.  Man was designed to be capable of fulfilling what Jesus Christ accomplished – to be the “express image of his person.”  Heb. 1:3</a:t>
            </a:r>
            <a:endParaRPr lang="en-US" sz="2400" dirty="0">
              <a:solidFill>
                <a:schemeClr val="bg1"/>
              </a:solidFill>
            </a:endParaRPr>
          </a:p>
        </p:txBody>
      </p:sp>
    </p:spTree>
    <p:extLst>
      <p:ext uri="{BB962C8B-B14F-4D97-AF65-F5344CB8AC3E}">
        <p14:creationId xmlns:p14="http://schemas.microsoft.com/office/powerpoint/2010/main" val="3526890513"/>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76200"/>
            <a:ext cx="7924800" cy="1143000"/>
          </a:xfrm>
        </p:spPr>
        <p:txBody>
          <a:bodyPr/>
          <a:lstStyle/>
          <a:p>
            <a:r>
              <a:rPr lang="en-US" dirty="0" smtClean="0"/>
              <a:t>Squeezed into shape, to fashion</a:t>
            </a:r>
            <a:endParaRPr lang="en-US" dirty="0"/>
          </a:p>
        </p:txBody>
      </p:sp>
      <p:sp>
        <p:nvSpPr>
          <p:cNvPr id="3" name="Content Placeholder 2"/>
          <p:cNvSpPr>
            <a:spLocks noGrp="1"/>
          </p:cNvSpPr>
          <p:nvPr>
            <p:ph sz="quarter" idx="13"/>
          </p:nvPr>
        </p:nvSpPr>
        <p:spPr>
          <a:xfrm>
            <a:off x="609600" y="1295400"/>
            <a:ext cx="7924800" cy="4876800"/>
          </a:xfrm>
        </p:spPr>
        <p:txBody>
          <a:bodyPr>
            <a:normAutofit fontScale="92500" lnSpcReduction="10000"/>
          </a:bodyPr>
          <a:lstStyle/>
          <a:p>
            <a:pPr marL="0" indent="0">
              <a:buNone/>
            </a:pPr>
            <a:r>
              <a:rPr lang="en-US" sz="2800" dirty="0" smtClean="0"/>
              <a:t>“And </a:t>
            </a:r>
            <a:r>
              <a:rPr lang="en-US" sz="2800" dirty="0"/>
              <a:t>the LORD God </a:t>
            </a:r>
            <a:r>
              <a:rPr lang="en-US" sz="2800" b="1" dirty="0">
                <a:solidFill>
                  <a:srgbClr val="FFFF00"/>
                </a:solidFill>
              </a:rPr>
              <a:t>formed</a:t>
            </a:r>
            <a:r>
              <a:rPr lang="en-US" sz="2800" dirty="0"/>
              <a:t> </a:t>
            </a:r>
            <a:r>
              <a:rPr lang="en-US" sz="2800" dirty="0" smtClean="0"/>
              <a:t>(</a:t>
            </a:r>
            <a:r>
              <a:rPr lang="en-US" sz="2800" dirty="0" err="1" smtClean="0"/>
              <a:t>yatsar</a:t>
            </a:r>
            <a:r>
              <a:rPr lang="en-US" sz="2800" dirty="0" smtClean="0"/>
              <a:t>) man </a:t>
            </a:r>
            <a:r>
              <a:rPr lang="en-US" sz="2800" i="1" dirty="0"/>
              <a:t>of</a:t>
            </a:r>
            <a:r>
              <a:rPr lang="en-US" sz="2800" dirty="0"/>
              <a:t> the dust of the ground, and breathed into his nostrils the breath of life; and man became a living soul</a:t>
            </a:r>
            <a:r>
              <a:rPr lang="en-US" sz="2800" dirty="0" smtClean="0"/>
              <a:t>.”  Genesis 2:7 </a:t>
            </a:r>
          </a:p>
          <a:p>
            <a:pPr marL="0" indent="0">
              <a:buNone/>
            </a:pPr>
            <a:r>
              <a:rPr lang="en-US" sz="2800" dirty="0"/>
              <a:t>“And all the people brake off the golden earrings which </a:t>
            </a:r>
            <a:r>
              <a:rPr lang="en-US" sz="2800" i="1" dirty="0"/>
              <a:t>were</a:t>
            </a:r>
            <a:r>
              <a:rPr lang="en-US" sz="2800" dirty="0"/>
              <a:t> in their ears, and brought </a:t>
            </a:r>
            <a:r>
              <a:rPr lang="en-US" sz="2800" i="1" dirty="0"/>
              <a:t>them</a:t>
            </a:r>
            <a:r>
              <a:rPr lang="en-US" sz="2800" dirty="0"/>
              <a:t> unto Aaron.  And he received </a:t>
            </a:r>
            <a:r>
              <a:rPr lang="en-US" sz="2800" i="1" dirty="0"/>
              <a:t>them</a:t>
            </a:r>
            <a:r>
              <a:rPr lang="en-US" sz="2800" dirty="0"/>
              <a:t> at their hand, and </a:t>
            </a:r>
            <a:r>
              <a:rPr lang="en-US" sz="2800" b="1" dirty="0">
                <a:solidFill>
                  <a:srgbClr val="FFFF00"/>
                </a:solidFill>
              </a:rPr>
              <a:t>fashioned</a:t>
            </a:r>
            <a:r>
              <a:rPr lang="en-US" sz="2800" dirty="0"/>
              <a:t> it with a graving tool, after he had made it a molten calf: and they said, These </a:t>
            </a:r>
            <a:r>
              <a:rPr lang="en-US" sz="2800" i="1" dirty="0"/>
              <a:t>be</a:t>
            </a:r>
            <a:r>
              <a:rPr lang="en-US" sz="2800" dirty="0"/>
              <a:t> thy gods, O Israel, which brought thee up out of the land of Egypt.”  Exodus 32:3-4</a:t>
            </a:r>
          </a:p>
          <a:p>
            <a:pPr marL="0" indent="0">
              <a:buNone/>
            </a:pPr>
            <a:r>
              <a:rPr lang="en-US" sz="2800" dirty="0" smtClean="0"/>
              <a:t>“But </a:t>
            </a:r>
            <a:r>
              <a:rPr lang="en-US" sz="2800" dirty="0"/>
              <a:t>now, O LORD, thou </a:t>
            </a:r>
            <a:r>
              <a:rPr lang="en-US" sz="2800" i="1" dirty="0"/>
              <a:t>art</a:t>
            </a:r>
            <a:r>
              <a:rPr lang="en-US" sz="2800" dirty="0"/>
              <a:t> our father; we </a:t>
            </a:r>
            <a:r>
              <a:rPr lang="en-US" sz="2800" i="1" dirty="0"/>
              <a:t>are</a:t>
            </a:r>
            <a:r>
              <a:rPr lang="en-US" sz="2800" dirty="0"/>
              <a:t> the clay, and thou our </a:t>
            </a:r>
            <a:r>
              <a:rPr lang="en-US" sz="2800" b="1" dirty="0">
                <a:solidFill>
                  <a:srgbClr val="FFFF00"/>
                </a:solidFill>
              </a:rPr>
              <a:t>potter</a:t>
            </a:r>
            <a:r>
              <a:rPr lang="en-US" sz="2800" dirty="0"/>
              <a:t>; and we all </a:t>
            </a:r>
            <a:r>
              <a:rPr lang="en-US" sz="2800" i="1" dirty="0"/>
              <a:t>are</a:t>
            </a:r>
            <a:r>
              <a:rPr lang="en-US" sz="2800" dirty="0"/>
              <a:t> the work of thy hand</a:t>
            </a:r>
            <a:r>
              <a:rPr lang="en-US" sz="2800" dirty="0" smtClean="0"/>
              <a:t>.” Isaiah 64:8</a:t>
            </a:r>
          </a:p>
          <a:p>
            <a:pPr marL="0" indent="0" algn="ctr">
              <a:buNone/>
            </a:pPr>
            <a:endParaRPr lang="en-US" sz="2400" dirty="0"/>
          </a:p>
          <a:p>
            <a:pPr marL="0" indent="0">
              <a:buNone/>
            </a:pPr>
            <a:endParaRPr lang="en-US" sz="2400" dirty="0"/>
          </a:p>
          <a:p>
            <a:endParaRPr lang="en-US" sz="2400" dirty="0"/>
          </a:p>
        </p:txBody>
      </p:sp>
    </p:spTree>
    <p:extLst>
      <p:ext uri="{BB962C8B-B14F-4D97-AF65-F5344CB8AC3E}">
        <p14:creationId xmlns:p14="http://schemas.microsoft.com/office/powerpoint/2010/main" val="3965317801"/>
      </p:ext>
    </p:extLst>
  </p:cSld>
  <p:clrMapOvr>
    <a:masterClrMapping/>
  </p:clrMapOvr>
  <p:transition spd="slow">
    <p:cove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2700"/>
            <a:ext cx="7924800" cy="901700"/>
          </a:xfrm>
        </p:spPr>
        <p:txBody>
          <a:bodyPr/>
          <a:lstStyle/>
          <a:p>
            <a:r>
              <a:rPr lang="en-US" dirty="0" smtClean="0"/>
              <a:t>Man’s call to work</a:t>
            </a:r>
            <a:endParaRPr lang="en-US" dirty="0"/>
          </a:p>
        </p:txBody>
      </p:sp>
      <p:sp>
        <p:nvSpPr>
          <p:cNvPr id="3" name="Content Placeholder 2"/>
          <p:cNvSpPr>
            <a:spLocks noGrp="1"/>
          </p:cNvSpPr>
          <p:nvPr>
            <p:ph sz="quarter" idx="13"/>
          </p:nvPr>
        </p:nvSpPr>
        <p:spPr>
          <a:xfrm>
            <a:off x="381000" y="1905000"/>
            <a:ext cx="8305800" cy="4343400"/>
          </a:xfrm>
        </p:spPr>
        <p:txBody>
          <a:bodyPr>
            <a:noAutofit/>
          </a:bodyPr>
          <a:lstStyle/>
          <a:p>
            <a:pPr marL="0" indent="0">
              <a:buNone/>
            </a:pPr>
            <a:r>
              <a:rPr lang="en-US" sz="2400" dirty="0"/>
              <a:t>“And the </a:t>
            </a:r>
            <a:r>
              <a:rPr lang="en-US" sz="2400" cap="small" dirty="0"/>
              <a:t>Lord</a:t>
            </a:r>
            <a:r>
              <a:rPr lang="en-US" sz="2400" dirty="0"/>
              <a:t> God planted a garden eastward in Eden; and there he put the man whom he </a:t>
            </a:r>
            <a:r>
              <a:rPr lang="en-US" sz="2400" b="1" dirty="0">
                <a:solidFill>
                  <a:srgbClr val="FFFF00"/>
                </a:solidFill>
              </a:rPr>
              <a:t>had formed</a:t>
            </a:r>
            <a:r>
              <a:rPr lang="en-US" sz="2400" dirty="0" smtClean="0"/>
              <a:t>.”  Genesis 2:8</a:t>
            </a:r>
          </a:p>
          <a:p>
            <a:pPr marL="0" indent="0">
              <a:buNone/>
            </a:pPr>
            <a:r>
              <a:rPr lang="en-US" sz="2400" dirty="0" smtClean="0"/>
              <a:t>“And </a:t>
            </a:r>
            <a:r>
              <a:rPr lang="en-US" sz="2400" dirty="0"/>
              <a:t>the </a:t>
            </a:r>
            <a:r>
              <a:rPr lang="en-US" sz="2400" cap="small" dirty="0"/>
              <a:t>Lord</a:t>
            </a:r>
            <a:r>
              <a:rPr lang="en-US" sz="2400" dirty="0"/>
              <a:t> God took the man, and put him into the garden of Eden </a:t>
            </a:r>
            <a:r>
              <a:rPr lang="en-US" sz="2400" b="1" dirty="0">
                <a:solidFill>
                  <a:srgbClr val="FFFF00"/>
                </a:solidFill>
              </a:rPr>
              <a:t>to </a:t>
            </a:r>
            <a:r>
              <a:rPr lang="en-US" sz="2400" b="1" dirty="0" smtClean="0">
                <a:solidFill>
                  <a:srgbClr val="FFFF00"/>
                </a:solidFill>
              </a:rPr>
              <a:t>dress (till) it </a:t>
            </a:r>
            <a:r>
              <a:rPr lang="en-US" sz="2400" b="1" dirty="0">
                <a:solidFill>
                  <a:srgbClr val="FFFF00"/>
                </a:solidFill>
              </a:rPr>
              <a:t>and to keep </a:t>
            </a:r>
            <a:r>
              <a:rPr lang="en-US" sz="2400" b="1" dirty="0" smtClean="0">
                <a:solidFill>
                  <a:srgbClr val="FFFF00"/>
                </a:solidFill>
              </a:rPr>
              <a:t>(guard) it</a:t>
            </a:r>
            <a:r>
              <a:rPr lang="en-US" sz="2400" dirty="0" smtClean="0"/>
              <a:t>.”  Genesis 2:15</a:t>
            </a:r>
          </a:p>
          <a:p>
            <a:pPr marL="0" indent="0">
              <a:buNone/>
            </a:pPr>
            <a:r>
              <a:rPr lang="en-US" sz="2400" dirty="0" smtClean="0"/>
              <a:t>“And </a:t>
            </a:r>
            <a:r>
              <a:rPr lang="en-US" sz="2400" dirty="0"/>
              <a:t>out of the ground the </a:t>
            </a:r>
            <a:r>
              <a:rPr lang="en-US" sz="2400" cap="small" dirty="0"/>
              <a:t>Lord</a:t>
            </a:r>
            <a:r>
              <a:rPr lang="en-US" sz="2400" dirty="0"/>
              <a:t> God formed every beast of the field, and every fowl of the air; and brought them unto Adam to see what he would call them: </a:t>
            </a:r>
            <a:r>
              <a:rPr lang="en-US" sz="2400" b="1" dirty="0">
                <a:solidFill>
                  <a:srgbClr val="FFFF00"/>
                </a:solidFill>
              </a:rPr>
              <a:t>and whatsoever Adam called every living creature, that was the name </a:t>
            </a:r>
            <a:r>
              <a:rPr lang="en-US" sz="2400" b="1" dirty="0" smtClean="0">
                <a:solidFill>
                  <a:srgbClr val="FFFF00"/>
                </a:solidFill>
              </a:rPr>
              <a:t>thereof</a:t>
            </a:r>
            <a:r>
              <a:rPr lang="en-US" sz="2400" dirty="0" smtClean="0"/>
              <a:t>. And </a:t>
            </a:r>
            <a:r>
              <a:rPr lang="en-US" sz="2400" dirty="0"/>
              <a:t>Adam gave names to all cattle, and to the fowl of the air, and to every beast of the field; but for Adam there was not found an help meet for him</a:t>
            </a:r>
            <a:r>
              <a:rPr lang="en-US" sz="2400" dirty="0" smtClean="0"/>
              <a:t>.”  Genesis 2:19-20</a:t>
            </a:r>
            <a:endParaRPr lang="en-US" sz="900" dirty="0"/>
          </a:p>
        </p:txBody>
      </p:sp>
      <p:pic>
        <p:nvPicPr>
          <p:cNvPr id="4" name="Picture 2" descr="https://encrypted-tbn3.gstatic.com/images?q=tbn:ANd9GcT165clQP2tXuaijwQ3KXcD5LcEU9__QZwv0-eTEFlkQBlnLinI">
            <a:hlinkClick r:id="rId2"/>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p:blipFill>
        <p:spPr bwMode="auto">
          <a:xfrm>
            <a:off x="6578768" y="0"/>
            <a:ext cx="2565232"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1757715"/>
      </p:ext>
    </p:extLst>
  </p:cSld>
  <p:clrMapOvr>
    <a:masterClrMapping/>
  </p:clrMapOvr>
  <p:transition spd="slow">
    <p:cove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God’s Natural Creation</a:t>
            </a:r>
            <a:endParaRPr lang="en-US" dirty="0"/>
          </a:p>
        </p:txBody>
      </p:sp>
      <p:sp>
        <p:nvSpPr>
          <p:cNvPr id="3" name="Content Placeholder 2"/>
          <p:cNvSpPr>
            <a:spLocks noGrp="1"/>
          </p:cNvSpPr>
          <p:nvPr>
            <p:ph sz="quarter" idx="13"/>
          </p:nvPr>
        </p:nvSpPr>
        <p:spPr>
          <a:xfrm>
            <a:off x="533400" y="1614716"/>
            <a:ext cx="7924800" cy="4481284"/>
          </a:xfrm>
        </p:spPr>
        <p:txBody>
          <a:bodyPr>
            <a:normAutofit lnSpcReduction="10000"/>
          </a:bodyPr>
          <a:lstStyle/>
          <a:p>
            <a:r>
              <a:rPr lang="en-US" sz="2400" dirty="0" smtClean="0"/>
              <a:t>From the basic dust of the ground, God took Adam from useless soil to form a living being.</a:t>
            </a:r>
          </a:p>
          <a:p>
            <a:r>
              <a:rPr lang="en-US" sz="2400" dirty="0" smtClean="0"/>
              <a:t>He shaped man in a way that he could be equipped to do all the tasks in the Garden – arms to lift, feet to walk, eyes to see, a back to bend.</a:t>
            </a:r>
          </a:p>
          <a:p>
            <a:r>
              <a:rPr lang="en-US" sz="2400" dirty="0" smtClean="0"/>
              <a:t>But, more importantly, He formed man to have a mind that was capable of spiritual thought and fellowship with God – a habitation.</a:t>
            </a:r>
          </a:p>
          <a:p>
            <a:r>
              <a:rPr lang="en-US" sz="2400" dirty="0" smtClean="0"/>
              <a:t>Man was the work of God’s hand – His handiwork or work of art – the standout of all His creation.</a:t>
            </a:r>
          </a:p>
          <a:p>
            <a:r>
              <a:rPr lang="en-US" sz="2400" dirty="0" smtClean="0">
                <a:solidFill>
                  <a:srgbClr val="FFFF00"/>
                </a:solidFill>
              </a:rPr>
              <a:t>He was formed to be able to do work God intended him to do!</a:t>
            </a:r>
          </a:p>
          <a:p>
            <a:endParaRPr lang="en-US" dirty="0" smtClean="0"/>
          </a:p>
          <a:p>
            <a:endParaRPr lang="en-US" dirty="0"/>
          </a:p>
        </p:txBody>
      </p:sp>
      <p:pic>
        <p:nvPicPr>
          <p:cNvPr id="4" name="Picture 2" descr="http://3.bp.blogspot.com/-UWnG0KZUrjE/UhYQWX6jBfI/AAAAAAAAIgY/swfxdR1ikRk/s1600/adam+ressurection.jpg"/>
          <p:cNvPicPr>
            <a:picLocks noChangeAspect="1" noChangeArrowheads="1"/>
          </p:cNvPicPr>
          <p:nvPr/>
        </p:nvPicPr>
        <p:blipFill>
          <a:blip r:embed="rId2" cstate="print">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6284522" y="34638"/>
            <a:ext cx="2859478" cy="15655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7936274"/>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Natural Creation</a:t>
            </a:r>
            <a:endParaRPr lang="en-US" dirty="0"/>
          </a:p>
        </p:txBody>
      </p:sp>
      <p:sp>
        <p:nvSpPr>
          <p:cNvPr id="3" name="Content Placeholder 2"/>
          <p:cNvSpPr>
            <a:spLocks noGrp="1"/>
          </p:cNvSpPr>
          <p:nvPr>
            <p:ph sz="quarter" idx="13"/>
          </p:nvPr>
        </p:nvSpPr>
        <p:spPr>
          <a:xfrm>
            <a:off x="609600" y="1600200"/>
            <a:ext cx="7924800" cy="4572000"/>
          </a:xfrm>
        </p:spPr>
        <p:txBody>
          <a:bodyPr>
            <a:normAutofit lnSpcReduction="10000"/>
          </a:bodyPr>
          <a:lstStyle/>
          <a:p>
            <a:r>
              <a:rPr lang="en-US" sz="2800" dirty="0" smtClean="0"/>
              <a:t>Began in darkness</a:t>
            </a:r>
          </a:p>
          <a:p>
            <a:r>
              <a:rPr lang="en-US" sz="2800" dirty="0" smtClean="0"/>
              <a:t>A world without light and without hope</a:t>
            </a:r>
          </a:p>
          <a:p>
            <a:r>
              <a:rPr lang="en-US" sz="2800" dirty="0" smtClean="0"/>
              <a:t>Man did nothing to assist in the creative process – he was unconscious</a:t>
            </a:r>
          </a:p>
          <a:p>
            <a:r>
              <a:rPr lang="en-US" sz="2800" dirty="0" smtClean="0"/>
              <a:t>While in darkness, God sent Light</a:t>
            </a:r>
          </a:p>
          <a:p>
            <a:r>
              <a:rPr lang="en-US" sz="2800" dirty="0" smtClean="0"/>
              <a:t>Adam was specifically formed for the work that was planned for him to do</a:t>
            </a:r>
          </a:p>
          <a:p>
            <a:r>
              <a:rPr lang="en-US" sz="2800" dirty="0" smtClean="0"/>
              <a:t>It was the Spirit power that quickened Adam, with the breath of life making him a living being</a:t>
            </a:r>
          </a:p>
          <a:p>
            <a:pPr marL="0" indent="0">
              <a:buNone/>
            </a:pPr>
            <a:endParaRPr lang="en-US" sz="2600" dirty="0" smtClean="0"/>
          </a:p>
          <a:p>
            <a:endParaRPr lang="en-US" dirty="0"/>
          </a:p>
        </p:txBody>
      </p:sp>
      <p:pic>
        <p:nvPicPr>
          <p:cNvPr id="1026" name="Picture 2" descr="https://encrypted-tbn3.gstatic.com/images?q=tbn:ANd9GcTepRgWF_zzmkIVQzZuZEaOrQEzNrJw52nzpeQrLSFUCAwDUwywYw"/>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5699817" y="0"/>
            <a:ext cx="3423401" cy="213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5651271"/>
      </p:ext>
    </p:extLst>
  </p:cSld>
  <p:clrMapOvr>
    <a:masterClrMapping/>
  </p:clrMapOvr>
  <p:transition spd="slow">
    <p:cove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gjcoc.us/wp-content/uploads/Baptism-in-Water-Immersion-670.jpg"/>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r="-1"/>
          <a:stretch/>
        </p:blipFill>
        <p:spPr bwMode="auto">
          <a:xfrm>
            <a:off x="0" y="34636"/>
            <a:ext cx="9109364" cy="682336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39882" y="5638800"/>
            <a:ext cx="8229600" cy="707886"/>
          </a:xfrm>
          <a:prstGeom prst="rect">
            <a:avLst/>
          </a:prstGeom>
          <a:solidFill>
            <a:schemeClr val="bg1"/>
          </a:solidFill>
        </p:spPr>
        <p:txBody>
          <a:bodyPr wrap="square" rtlCol="0">
            <a:spAutoFit/>
          </a:bodyPr>
          <a:lstStyle/>
          <a:p>
            <a:pPr algn="ctr"/>
            <a:r>
              <a:rPr lang="en-US" sz="4000" b="1" dirty="0" smtClean="0"/>
              <a:t>But, what About the Spiritual Creation?</a:t>
            </a:r>
            <a:endParaRPr lang="en-US" sz="4000" b="1" dirty="0"/>
          </a:p>
        </p:txBody>
      </p:sp>
    </p:spTree>
    <p:extLst>
      <p:ext uri="{BB962C8B-B14F-4D97-AF65-F5344CB8AC3E}">
        <p14:creationId xmlns:p14="http://schemas.microsoft.com/office/powerpoint/2010/main" val="326482485"/>
      </p:ext>
    </p:extLst>
  </p:cSld>
  <p:clrMapOvr>
    <a:masterClrMapping/>
  </p:clrMapOvr>
  <p:transition spd="slow">
    <p:cove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787"/>
            <a:ext cx="7924800" cy="1143000"/>
          </a:xfrm>
        </p:spPr>
        <p:txBody>
          <a:bodyPr/>
          <a:lstStyle/>
          <a:p>
            <a:r>
              <a:rPr lang="en-US" dirty="0" smtClean="0"/>
              <a:t>The new creation</a:t>
            </a:r>
            <a:endParaRPr lang="en-US" dirty="0"/>
          </a:p>
        </p:txBody>
      </p:sp>
      <p:sp>
        <p:nvSpPr>
          <p:cNvPr id="3" name="Content Placeholder 2"/>
          <p:cNvSpPr>
            <a:spLocks noGrp="1"/>
          </p:cNvSpPr>
          <p:nvPr>
            <p:ph sz="quarter" idx="13"/>
          </p:nvPr>
        </p:nvSpPr>
        <p:spPr>
          <a:xfrm>
            <a:off x="609600" y="1295400"/>
            <a:ext cx="7924800" cy="4800600"/>
          </a:xfrm>
        </p:spPr>
        <p:txBody>
          <a:bodyPr>
            <a:noAutofit/>
          </a:bodyPr>
          <a:lstStyle/>
          <a:p>
            <a:r>
              <a:rPr lang="en-US" sz="2500" dirty="0" smtClean="0"/>
              <a:t>Man’s spiritual creation was out of darkness – he too was without form and void</a:t>
            </a:r>
          </a:p>
          <a:p>
            <a:r>
              <a:rPr lang="en-US" sz="2500" dirty="0" smtClean="0"/>
              <a:t>Nothing about his spiritual creation was due to his own power, but the power of the Potter </a:t>
            </a:r>
          </a:p>
          <a:p>
            <a:r>
              <a:rPr lang="en-US" sz="2500" dirty="0" smtClean="0"/>
              <a:t>It is the power of the Spirit that animates and quickens Man</a:t>
            </a:r>
          </a:p>
          <a:p>
            <a:r>
              <a:rPr lang="en-US" sz="2500" dirty="0" smtClean="0"/>
              <a:t>God formed in Christ the New Man, in His image with a purpose </a:t>
            </a:r>
          </a:p>
          <a:p>
            <a:r>
              <a:rPr lang="en-US" sz="2500" dirty="0" smtClean="0"/>
              <a:t>Man would be capable in the New Creation of either reflecting God’s character, or failing and adhering to the flesh – it would be with choice – just as was true with the new </a:t>
            </a:r>
            <a:r>
              <a:rPr lang="en-US" sz="2500" dirty="0" err="1" smtClean="0"/>
              <a:t>Ceation</a:t>
            </a:r>
            <a:r>
              <a:rPr lang="en-US" sz="2500" dirty="0" smtClean="0"/>
              <a:t>.</a:t>
            </a:r>
            <a:endParaRPr lang="en-US" sz="2500" dirty="0"/>
          </a:p>
        </p:txBody>
      </p:sp>
    </p:spTree>
    <p:extLst>
      <p:ext uri="{BB962C8B-B14F-4D97-AF65-F5344CB8AC3E}">
        <p14:creationId xmlns:p14="http://schemas.microsoft.com/office/powerpoint/2010/main" val="45907706"/>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334000" cy="1143000"/>
          </a:xfrm>
        </p:spPr>
        <p:txBody>
          <a:bodyPr/>
          <a:lstStyle/>
          <a:p>
            <a:r>
              <a:rPr lang="en-US" sz="3600" dirty="0" smtClean="0"/>
              <a:t>The New Creation</a:t>
            </a:r>
            <a:endParaRPr lang="en-US" sz="3600" dirty="0"/>
          </a:p>
        </p:txBody>
      </p:sp>
      <p:sp>
        <p:nvSpPr>
          <p:cNvPr id="3" name="Content Placeholder 2"/>
          <p:cNvSpPr>
            <a:spLocks noGrp="1"/>
          </p:cNvSpPr>
          <p:nvPr>
            <p:ph sz="quarter" idx="13"/>
          </p:nvPr>
        </p:nvSpPr>
        <p:spPr>
          <a:xfrm>
            <a:off x="533400" y="2241297"/>
            <a:ext cx="7924800" cy="4114800"/>
          </a:xfrm>
        </p:spPr>
        <p:txBody>
          <a:bodyPr>
            <a:normAutofit/>
          </a:bodyPr>
          <a:lstStyle/>
          <a:p>
            <a:pPr marL="0" indent="0">
              <a:buNone/>
            </a:pPr>
            <a:r>
              <a:rPr lang="en-US" sz="2800" dirty="0" smtClean="0"/>
              <a:t>“In </a:t>
            </a:r>
            <a:r>
              <a:rPr lang="en-US" sz="2800" dirty="0"/>
              <a:t>the beginning was the Word, and the Word was with God, and the Word was God. </a:t>
            </a:r>
            <a:r>
              <a:rPr lang="en-US" sz="2800" dirty="0" smtClean="0"/>
              <a:t>The </a:t>
            </a:r>
            <a:r>
              <a:rPr lang="en-US" sz="2800" dirty="0"/>
              <a:t>same was in the beginning with God. </a:t>
            </a:r>
            <a:r>
              <a:rPr lang="en-US" sz="2800" dirty="0" smtClean="0"/>
              <a:t>All </a:t>
            </a:r>
            <a:r>
              <a:rPr lang="en-US" sz="2800" dirty="0"/>
              <a:t>things were made by him; and without him was not any thing made that was </a:t>
            </a:r>
            <a:r>
              <a:rPr lang="en-US" sz="2800" dirty="0" smtClean="0"/>
              <a:t>made. In </a:t>
            </a:r>
            <a:r>
              <a:rPr lang="en-US" sz="2800" dirty="0"/>
              <a:t>him was life; and the life was the light of men</a:t>
            </a:r>
            <a:r>
              <a:rPr lang="en-US" sz="2800" dirty="0" smtClean="0"/>
              <a:t>. And </a:t>
            </a:r>
            <a:r>
              <a:rPr lang="en-US" sz="2800" dirty="0"/>
              <a:t>the light </a:t>
            </a:r>
            <a:r>
              <a:rPr lang="en-US" sz="2800" dirty="0" err="1"/>
              <a:t>shineth</a:t>
            </a:r>
            <a:r>
              <a:rPr lang="en-US" sz="2800" dirty="0"/>
              <a:t> in darkness; and the darkness comprehended it not</a:t>
            </a:r>
            <a:r>
              <a:rPr lang="en-US" sz="2800" dirty="0" smtClean="0"/>
              <a:t>.”   </a:t>
            </a:r>
          </a:p>
          <a:p>
            <a:pPr marL="0" indent="0" algn="ctr">
              <a:buNone/>
            </a:pPr>
            <a:r>
              <a:rPr lang="en-US" sz="2800" dirty="0" smtClean="0"/>
              <a:t>John 1:1-5 </a:t>
            </a:r>
            <a:endParaRPr lang="en-US" sz="2800" dirty="0"/>
          </a:p>
          <a:p>
            <a:pPr marL="0" indent="0">
              <a:buNone/>
            </a:pPr>
            <a:endParaRPr lang="en-US" dirty="0"/>
          </a:p>
        </p:txBody>
      </p:sp>
      <p:pic>
        <p:nvPicPr>
          <p:cNvPr id="1026" name="Picture 2" descr="https://encrypted-tbn1.gstatic.com/images?q=tbn:ANd9GcTMoSKla7RYs4sTUkEf18RGnbjqf8IvS7g8ysLZQRbg0RQF0sU">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9800" y="10886"/>
            <a:ext cx="3124200" cy="2230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5680114"/>
      </p:ext>
    </p:extLst>
  </p:cSld>
  <p:clrMapOvr>
    <a:masterClrMapping/>
  </p:clrMapOvr>
  <p:transition spd="slow">
    <p:cove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7924800" cy="1143000"/>
          </a:xfrm>
        </p:spPr>
        <p:txBody>
          <a:bodyPr/>
          <a:lstStyle/>
          <a:p>
            <a:r>
              <a:rPr lang="en-US" sz="3600" dirty="0" smtClean="0"/>
              <a:t>John 1:9-13</a:t>
            </a:r>
            <a:endParaRPr lang="en-US" sz="3600" dirty="0"/>
          </a:p>
        </p:txBody>
      </p:sp>
      <p:sp>
        <p:nvSpPr>
          <p:cNvPr id="3" name="Content Placeholder 2"/>
          <p:cNvSpPr>
            <a:spLocks noGrp="1"/>
          </p:cNvSpPr>
          <p:nvPr>
            <p:ph sz="quarter" idx="13"/>
          </p:nvPr>
        </p:nvSpPr>
        <p:spPr>
          <a:xfrm>
            <a:off x="609600" y="1371600"/>
            <a:ext cx="7924800" cy="4114800"/>
          </a:xfrm>
        </p:spPr>
        <p:txBody>
          <a:bodyPr>
            <a:noAutofit/>
          </a:bodyPr>
          <a:lstStyle/>
          <a:p>
            <a:pPr marL="0" indent="0">
              <a:buNone/>
            </a:pPr>
            <a:r>
              <a:rPr lang="en-US" sz="2800" i="1" dirty="0" smtClean="0"/>
              <a:t>“That</a:t>
            </a:r>
            <a:r>
              <a:rPr lang="en-US" sz="2800" dirty="0" smtClean="0"/>
              <a:t> </a:t>
            </a:r>
            <a:r>
              <a:rPr lang="en-US" sz="2800" dirty="0"/>
              <a:t>was the true Light, which </a:t>
            </a:r>
            <a:r>
              <a:rPr lang="en-US" sz="2800" dirty="0" err="1"/>
              <a:t>lighteth</a:t>
            </a:r>
            <a:r>
              <a:rPr lang="en-US" sz="2800" dirty="0"/>
              <a:t> every man that cometh into the world</a:t>
            </a:r>
            <a:r>
              <a:rPr lang="en-US" sz="2800" dirty="0" smtClean="0"/>
              <a:t>.  He </a:t>
            </a:r>
            <a:r>
              <a:rPr lang="en-US" sz="2800" dirty="0"/>
              <a:t>was in the world, and the world was made by him, and the world knew him not.  </a:t>
            </a:r>
            <a:r>
              <a:rPr lang="en-US" sz="2800" dirty="0" smtClean="0"/>
              <a:t>He </a:t>
            </a:r>
            <a:r>
              <a:rPr lang="en-US" sz="2800" dirty="0"/>
              <a:t>came unto his own, and his own received him not. </a:t>
            </a:r>
            <a:r>
              <a:rPr lang="en-US" sz="2800" dirty="0" smtClean="0"/>
              <a:t>But </a:t>
            </a:r>
            <a:r>
              <a:rPr lang="en-US" sz="2800" dirty="0"/>
              <a:t>as many as received him, </a:t>
            </a:r>
            <a:r>
              <a:rPr lang="en-US" sz="2800" b="1" i="1" dirty="0">
                <a:solidFill>
                  <a:srgbClr val="FFFF00"/>
                </a:solidFill>
              </a:rPr>
              <a:t>to them gave he </a:t>
            </a:r>
            <a:r>
              <a:rPr lang="en-US" sz="2800" b="1" i="1" dirty="0" smtClean="0">
                <a:solidFill>
                  <a:srgbClr val="FFFF00"/>
                </a:solidFill>
              </a:rPr>
              <a:t>power </a:t>
            </a:r>
            <a:r>
              <a:rPr lang="en-US" sz="2800" b="1" i="1" dirty="0" smtClean="0"/>
              <a:t>(</a:t>
            </a:r>
            <a:r>
              <a:rPr lang="en-US" sz="2800" b="1" i="1" dirty="0" err="1" smtClean="0"/>
              <a:t>exousia</a:t>
            </a:r>
            <a:r>
              <a:rPr lang="en-US" sz="2800" b="1" i="1" dirty="0" smtClean="0"/>
              <a:t> – privilege, capacity, competency)</a:t>
            </a:r>
            <a:r>
              <a:rPr lang="en-US" sz="2800" b="1" i="1" dirty="0" smtClean="0">
                <a:solidFill>
                  <a:srgbClr val="FFFF00"/>
                </a:solidFill>
              </a:rPr>
              <a:t> </a:t>
            </a:r>
            <a:r>
              <a:rPr lang="en-US" sz="2800" b="1" i="1" dirty="0">
                <a:solidFill>
                  <a:srgbClr val="FFFF00"/>
                </a:solidFill>
              </a:rPr>
              <a:t>to become the sons of God</a:t>
            </a:r>
            <a:r>
              <a:rPr lang="en-US" sz="2800" dirty="0"/>
              <a:t>, </a:t>
            </a:r>
            <a:r>
              <a:rPr lang="en-US" sz="2800" i="1" dirty="0"/>
              <a:t>even</a:t>
            </a:r>
            <a:r>
              <a:rPr lang="en-US" sz="2800" dirty="0"/>
              <a:t> to them that believe on his name: </a:t>
            </a:r>
            <a:r>
              <a:rPr lang="en-US" sz="2800" dirty="0" smtClean="0"/>
              <a:t>Which </a:t>
            </a:r>
            <a:r>
              <a:rPr lang="en-US" sz="2800" dirty="0"/>
              <a:t>were born, not of blood, nor of the will of the flesh, nor of the will of man, but of God</a:t>
            </a:r>
            <a:r>
              <a:rPr lang="en-US" sz="2800" dirty="0" smtClean="0"/>
              <a:t>.”</a:t>
            </a:r>
            <a:endParaRPr lang="en-US" sz="2800" dirty="0"/>
          </a:p>
          <a:p>
            <a:pPr marL="0" indent="0">
              <a:buNone/>
            </a:pPr>
            <a:endParaRPr lang="en-US" sz="2800" dirty="0"/>
          </a:p>
        </p:txBody>
      </p:sp>
      <p:sp>
        <p:nvSpPr>
          <p:cNvPr id="4" name="TextBox 3"/>
          <p:cNvSpPr txBox="1"/>
          <p:nvPr/>
        </p:nvSpPr>
        <p:spPr>
          <a:xfrm>
            <a:off x="14514" y="5657671"/>
            <a:ext cx="9144000" cy="1200329"/>
          </a:xfrm>
          <a:prstGeom prst="rect">
            <a:avLst/>
          </a:prstGeom>
          <a:solidFill>
            <a:schemeClr val="tx2"/>
          </a:solidFill>
        </p:spPr>
        <p:txBody>
          <a:bodyPr wrap="square" rtlCol="0">
            <a:spAutoFit/>
          </a:bodyPr>
          <a:lstStyle/>
          <a:p>
            <a:r>
              <a:rPr lang="en-US" sz="2400" dirty="0" smtClean="0">
                <a:solidFill>
                  <a:schemeClr val="bg1"/>
                </a:solidFill>
              </a:rPr>
              <a:t>This new Creation was formed on choice.  The Light is available to all men, but they must choose it.  If they do, they are born of God and given power to become the Sons of God.</a:t>
            </a:r>
            <a:endParaRPr lang="en-US" sz="2400" dirty="0">
              <a:solidFill>
                <a:schemeClr val="bg1"/>
              </a:solidFill>
            </a:endParaRPr>
          </a:p>
        </p:txBody>
      </p:sp>
    </p:spTree>
    <p:extLst>
      <p:ext uri="{BB962C8B-B14F-4D97-AF65-F5344CB8AC3E}">
        <p14:creationId xmlns:p14="http://schemas.microsoft.com/office/powerpoint/2010/main" val="1685450380"/>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2.bp.blogspot.com/-XKHRdTYQy0g/TcPfSuxReVI/AAAAAAAAS3s/xr-wD0UlKIU/s1600/BrightSun_Ful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18382"/>
            <a:ext cx="9230349" cy="697638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sz="3600" b="1" dirty="0" smtClean="0">
                <a:solidFill>
                  <a:schemeClr val="bg1"/>
                </a:solidFill>
              </a:rPr>
              <a:t>1 Peter 2:9</a:t>
            </a:r>
            <a:endParaRPr lang="en-US" sz="3600" b="1" dirty="0">
              <a:solidFill>
                <a:schemeClr val="bg1"/>
              </a:solidFill>
            </a:endParaRPr>
          </a:p>
        </p:txBody>
      </p:sp>
      <p:sp>
        <p:nvSpPr>
          <p:cNvPr id="3" name="Content Placeholder 2"/>
          <p:cNvSpPr>
            <a:spLocks noGrp="1"/>
          </p:cNvSpPr>
          <p:nvPr>
            <p:ph sz="quarter" idx="13"/>
          </p:nvPr>
        </p:nvSpPr>
        <p:spPr>
          <a:xfrm>
            <a:off x="609600" y="1828800"/>
            <a:ext cx="8229600" cy="4114800"/>
          </a:xfrm>
        </p:spPr>
        <p:txBody>
          <a:bodyPr>
            <a:normAutofit/>
          </a:bodyPr>
          <a:lstStyle/>
          <a:p>
            <a:pPr marL="0" indent="0">
              <a:buNone/>
            </a:pPr>
            <a:r>
              <a:rPr lang="en-US" sz="3200" dirty="0" smtClean="0">
                <a:solidFill>
                  <a:schemeClr val="bg1"/>
                </a:solidFill>
              </a:rPr>
              <a:t>“But </a:t>
            </a:r>
            <a:r>
              <a:rPr lang="en-US" sz="3200" dirty="0">
                <a:solidFill>
                  <a:schemeClr val="bg1"/>
                </a:solidFill>
              </a:rPr>
              <a:t>ye </a:t>
            </a:r>
            <a:r>
              <a:rPr lang="en-US" sz="3200" i="1" dirty="0">
                <a:solidFill>
                  <a:schemeClr val="bg1"/>
                </a:solidFill>
              </a:rPr>
              <a:t>are</a:t>
            </a:r>
            <a:r>
              <a:rPr lang="en-US" sz="3200" dirty="0">
                <a:solidFill>
                  <a:schemeClr val="bg1"/>
                </a:solidFill>
              </a:rPr>
              <a:t> a chosen generation, a royal priesthood, an holy nation, a peculiar people; that ye should </a:t>
            </a:r>
            <a:r>
              <a:rPr lang="en-US" sz="3200" dirty="0" err="1">
                <a:solidFill>
                  <a:schemeClr val="bg1"/>
                </a:solidFill>
              </a:rPr>
              <a:t>shew</a:t>
            </a:r>
            <a:r>
              <a:rPr lang="en-US" sz="3200" dirty="0">
                <a:solidFill>
                  <a:schemeClr val="bg1"/>
                </a:solidFill>
              </a:rPr>
              <a:t> forth the praises of him who hath </a:t>
            </a:r>
            <a:r>
              <a:rPr lang="en-US" sz="3200" b="1" i="1" dirty="0">
                <a:solidFill>
                  <a:schemeClr val="bg1"/>
                </a:solidFill>
              </a:rPr>
              <a:t>called you out of darkness into his </a:t>
            </a:r>
            <a:r>
              <a:rPr lang="en-US" sz="3200" b="1" i="1" dirty="0" err="1">
                <a:solidFill>
                  <a:schemeClr val="bg1"/>
                </a:solidFill>
              </a:rPr>
              <a:t>marvellous</a:t>
            </a:r>
            <a:r>
              <a:rPr lang="en-US" sz="3200" b="1" i="1" dirty="0">
                <a:solidFill>
                  <a:schemeClr val="bg1"/>
                </a:solidFill>
              </a:rPr>
              <a:t> light</a:t>
            </a:r>
            <a:r>
              <a:rPr lang="en-US" sz="3200" dirty="0" smtClean="0">
                <a:solidFill>
                  <a:schemeClr val="bg1"/>
                </a:solidFill>
              </a:rPr>
              <a:t>:”</a:t>
            </a:r>
            <a:endParaRPr lang="en-US" sz="3200" dirty="0">
              <a:solidFill>
                <a:schemeClr val="bg1"/>
              </a:solidFill>
            </a:endParaRPr>
          </a:p>
          <a:p>
            <a:endParaRPr lang="en-US" sz="3200" dirty="0">
              <a:solidFill>
                <a:schemeClr val="bg1"/>
              </a:solidFill>
            </a:endParaRPr>
          </a:p>
          <a:p>
            <a:endParaRPr lang="en-US" sz="3200" dirty="0">
              <a:solidFill>
                <a:schemeClr val="bg1"/>
              </a:solidFill>
            </a:endParaRPr>
          </a:p>
        </p:txBody>
      </p:sp>
    </p:spTree>
    <p:extLst>
      <p:ext uri="{BB962C8B-B14F-4D97-AF65-F5344CB8AC3E}">
        <p14:creationId xmlns:p14="http://schemas.microsoft.com/office/powerpoint/2010/main" val="3788154466"/>
      </p:ext>
    </p:extLst>
  </p:cSld>
  <p:clrMapOvr>
    <a:masterClrMapping/>
  </p:clrMapOvr>
  <p:transition spd="slow">
    <p:cove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639762"/>
          </a:xfrm>
        </p:spPr>
        <p:txBody>
          <a:bodyPr/>
          <a:lstStyle/>
          <a:p>
            <a:r>
              <a:rPr lang="en-US" dirty="0" smtClean="0"/>
              <a:t>Created in Christ, workmanship</a:t>
            </a:r>
            <a:endParaRPr lang="en-US" dirty="0"/>
          </a:p>
        </p:txBody>
      </p:sp>
      <p:sp>
        <p:nvSpPr>
          <p:cNvPr id="3" name="Content Placeholder 2"/>
          <p:cNvSpPr>
            <a:spLocks noGrp="1"/>
          </p:cNvSpPr>
          <p:nvPr>
            <p:ph sz="quarter" idx="13"/>
          </p:nvPr>
        </p:nvSpPr>
        <p:spPr>
          <a:xfrm>
            <a:off x="609600" y="1219200"/>
            <a:ext cx="7924800" cy="4114800"/>
          </a:xfrm>
        </p:spPr>
        <p:txBody>
          <a:bodyPr/>
          <a:lstStyle/>
          <a:p>
            <a:pPr marL="0" indent="0">
              <a:buNone/>
            </a:pPr>
            <a:r>
              <a:rPr lang="en-US" sz="2800" dirty="0" smtClean="0"/>
              <a:t>“For </a:t>
            </a:r>
            <a:r>
              <a:rPr lang="en-US" sz="2800" dirty="0"/>
              <a:t>by grace are ye saved through faith; </a:t>
            </a:r>
            <a:r>
              <a:rPr lang="en-US" sz="2800" b="1" i="1" dirty="0">
                <a:solidFill>
                  <a:srgbClr val="FFFF00"/>
                </a:solidFill>
              </a:rPr>
              <a:t>and that not of yourselves</a:t>
            </a:r>
            <a:r>
              <a:rPr lang="en-US" sz="2800" dirty="0"/>
              <a:t>: </a:t>
            </a:r>
            <a:r>
              <a:rPr lang="en-US" sz="2800" i="1" dirty="0"/>
              <a:t>it is</a:t>
            </a:r>
            <a:r>
              <a:rPr lang="en-US" sz="2800" dirty="0"/>
              <a:t> the gift of God: </a:t>
            </a:r>
            <a:r>
              <a:rPr lang="en-US" sz="2800" dirty="0" smtClean="0"/>
              <a:t> </a:t>
            </a:r>
            <a:r>
              <a:rPr lang="en-US" sz="2800" dirty="0"/>
              <a:t>Not of works, lest any man should boast. </a:t>
            </a:r>
            <a:r>
              <a:rPr lang="en-US" sz="2800" b="1" i="1" dirty="0" smtClean="0">
                <a:solidFill>
                  <a:srgbClr val="FFFF00"/>
                </a:solidFill>
              </a:rPr>
              <a:t>For </a:t>
            </a:r>
            <a:r>
              <a:rPr lang="en-US" sz="2800" b="1" i="1" dirty="0">
                <a:solidFill>
                  <a:srgbClr val="FFFF00"/>
                </a:solidFill>
              </a:rPr>
              <a:t>we are his workmanship, created in Christ Jesus unto good works</a:t>
            </a:r>
            <a:r>
              <a:rPr lang="en-US" sz="2800" dirty="0"/>
              <a:t>, which God hath before ordained that we should walk in them</a:t>
            </a:r>
            <a:r>
              <a:rPr lang="en-US" sz="2800" dirty="0" smtClean="0"/>
              <a:t>.”</a:t>
            </a:r>
          </a:p>
          <a:p>
            <a:pPr marL="0" indent="0" algn="ctr">
              <a:buNone/>
            </a:pPr>
            <a:r>
              <a:rPr lang="en-US" sz="2800" dirty="0" smtClean="0"/>
              <a:t>Ephesians 2:9-10</a:t>
            </a:r>
            <a:endParaRPr lang="en-US" sz="2800" dirty="0"/>
          </a:p>
          <a:p>
            <a:endParaRPr lang="en-US" dirty="0"/>
          </a:p>
        </p:txBody>
      </p:sp>
      <p:sp>
        <p:nvSpPr>
          <p:cNvPr id="4" name="TextBox 3"/>
          <p:cNvSpPr txBox="1"/>
          <p:nvPr/>
        </p:nvSpPr>
        <p:spPr>
          <a:xfrm>
            <a:off x="0" y="1295400"/>
            <a:ext cx="9176152" cy="4708981"/>
          </a:xfrm>
          <a:prstGeom prst="rect">
            <a:avLst/>
          </a:prstGeom>
          <a:solidFill>
            <a:schemeClr val="tx2"/>
          </a:solidFill>
        </p:spPr>
        <p:txBody>
          <a:bodyPr wrap="square" rtlCol="0">
            <a:spAutoFit/>
          </a:bodyPr>
          <a:lstStyle/>
          <a:p>
            <a:r>
              <a:rPr lang="en-US" sz="6000" dirty="0" smtClean="0">
                <a:solidFill>
                  <a:schemeClr val="bg1"/>
                </a:solidFill>
              </a:rPr>
              <a:t>“For we are God’s workmanship, created in Christ Jesus to do good works, which God prepared in advance for us to do.”  </a:t>
            </a:r>
            <a:r>
              <a:rPr lang="en-US" sz="6000" dirty="0" smtClean="0">
                <a:solidFill>
                  <a:schemeClr val="bg1"/>
                </a:solidFill>
              </a:rPr>
              <a:t>NIV</a:t>
            </a:r>
            <a:endParaRPr lang="en-US" sz="6000" dirty="0">
              <a:solidFill>
                <a:schemeClr val="bg1"/>
              </a:solidFill>
            </a:endParaRPr>
          </a:p>
        </p:txBody>
      </p:sp>
    </p:spTree>
    <p:extLst>
      <p:ext uri="{BB962C8B-B14F-4D97-AF65-F5344CB8AC3E}">
        <p14:creationId xmlns:p14="http://schemas.microsoft.com/office/powerpoint/2010/main" val="3145911546"/>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Prepared in advance for us to do…</a:t>
            </a:r>
            <a:endParaRPr lang="en-US" dirty="0"/>
          </a:p>
        </p:txBody>
      </p:sp>
      <p:sp>
        <p:nvSpPr>
          <p:cNvPr id="4" name="Content Placeholder 3"/>
          <p:cNvSpPr>
            <a:spLocks noGrp="1"/>
          </p:cNvSpPr>
          <p:nvPr>
            <p:ph sz="quarter" idx="13"/>
          </p:nvPr>
        </p:nvSpPr>
        <p:spPr/>
        <p:txBody>
          <a:bodyPr>
            <a:normAutofit/>
          </a:bodyPr>
          <a:lstStyle/>
          <a:p>
            <a:r>
              <a:rPr lang="en-US" sz="2800" dirty="0" smtClean="0"/>
              <a:t>Suggests to us that the development that our Lord leads us through – even our trials – are not just “random” acts</a:t>
            </a:r>
          </a:p>
          <a:p>
            <a:r>
              <a:rPr lang="en-US" sz="2800" dirty="0" smtClean="0"/>
              <a:t>God is developing us for </a:t>
            </a:r>
            <a:r>
              <a:rPr lang="en-US" sz="2800" b="1" u="sng" dirty="0" smtClean="0">
                <a:solidFill>
                  <a:srgbClr val="FFFF00"/>
                </a:solidFill>
              </a:rPr>
              <a:t>specific</a:t>
            </a:r>
            <a:r>
              <a:rPr lang="en-US" sz="2800" dirty="0" smtClean="0"/>
              <a:t> work that He has planned in advance for us to do!</a:t>
            </a:r>
          </a:p>
          <a:p>
            <a:r>
              <a:rPr lang="en-US" sz="2800" dirty="0" smtClean="0"/>
              <a:t>The  learning and faith-building of today is critical for us to have the capability for performing that work</a:t>
            </a:r>
          </a:p>
          <a:p>
            <a:r>
              <a:rPr lang="en-US" sz="2800" dirty="0" smtClean="0"/>
              <a:t>We need to be willing students and faithful in our trials</a:t>
            </a:r>
            <a:endParaRPr lang="en-US" sz="2800" dirty="0"/>
          </a:p>
        </p:txBody>
      </p:sp>
    </p:spTree>
    <p:extLst>
      <p:ext uri="{BB962C8B-B14F-4D97-AF65-F5344CB8AC3E}">
        <p14:creationId xmlns:p14="http://schemas.microsoft.com/office/powerpoint/2010/main" val="294574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09600" y="274638"/>
            <a:ext cx="7924800" cy="1143000"/>
          </a:xfrm>
          <a:prstGeom prst="rect">
            <a:avLst/>
          </a:prstGeom>
        </p:spPr>
        <p:txBody>
          <a:bodyPr/>
          <a:lst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mtClean="0"/>
              <a:t>Prepared unto all good works - moses</a:t>
            </a:r>
            <a:endParaRPr lang="en-US" dirty="0"/>
          </a:p>
        </p:txBody>
      </p:sp>
      <p:grpSp>
        <p:nvGrpSpPr>
          <p:cNvPr id="2" name="Group 1"/>
          <p:cNvGrpSpPr/>
          <p:nvPr/>
        </p:nvGrpSpPr>
        <p:grpSpPr>
          <a:xfrm>
            <a:off x="-4042209" y="887055"/>
            <a:ext cx="12520619" cy="5541091"/>
            <a:chOff x="-4042209" y="887055"/>
            <a:chExt cx="12520619" cy="5541091"/>
          </a:xfrm>
        </p:grpSpPr>
        <p:sp>
          <p:nvSpPr>
            <p:cNvPr id="3" name="Block Arc 2"/>
            <p:cNvSpPr/>
            <p:nvPr/>
          </p:nvSpPr>
          <p:spPr>
            <a:xfrm>
              <a:off x="-4042209" y="887055"/>
              <a:ext cx="5541091" cy="5541091"/>
            </a:xfrm>
            <a:prstGeom prst="blockArc">
              <a:avLst>
                <a:gd name="adj1" fmla="val 18900000"/>
                <a:gd name="adj2" fmla="val 2700000"/>
                <a:gd name="adj3" fmla="val 390"/>
              </a:avLst>
            </a:prstGeom>
            <a:sp3d z="-40000" prstMaterial="matte"/>
          </p:spPr>
          <p:style>
            <a:lnRef idx="2">
              <a:schemeClr val="dk2">
                <a:shade val="60000"/>
                <a:hueOff val="0"/>
                <a:satOff val="0"/>
                <a:lumOff val="0"/>
                <a:alphaOff val="0"/>
              </a:schemeClr>
            </a:lnRef>
            <a:fillRef idx="0">
              <a:schemeClr val="dk2">
                <a:hueOff val="0"/>
                <a:satOff val="0"/>
                <a:lumOff val="0"/>
                <a:alphaOff val="0"/>
              </a:schemeClr>
            </a:fillRef>
            <a:effectRef idx="0">
              <a:schemeClr val="dk2">
                <a:hueOff val="0"/>
                <a:satOff val="0"/>
                <a:lumOff val="0"/>
                <a:alphaOff val="0"/>
              </a:schemeClr>
            </a:effectRef>
            <a:fontRef idx="minor">
              <a:schemeClr val="tx1">
                <a:hueOff val="0"/>
                <a:satOff val="0"/>
                <a:lumOff val="0"/>
                <a:alphaOff val="0"/>
              </a:schemeClr>
            </a:fontRef>
          </p:style>
        </p:sp>
        <p:sp>
          <p:nvSpPr>
            <p:cNvPr id="6" name="Freeform 5"/>
            <p:cNvSpPr/>
            <p:nvPr/>
          </p:nvSpPr>
          <p:spPr>
            <a:xfrm>
              <a:off x="1181529" y="2011680"/>
              <a:ext cx="7296881" cy="822960"/>
            </a:xfrm>
            <a:custGeom>
              <a:avLst/>
              <a:gdLst>
                <a:gd name="connsiteX0" fmla="*/ 0 w 7296881"/>
                <a:gd name="connsiteY0" fmla="*/ 0 h 822960"/>
                <a:gd name="connsiteX1" fmla="*/ 7296881 w 7296881"/>
                <a:gd name="connsiteY1" fmla="*/ 0 h 822960"/>
                <a:gd name="connsiteX2" fmla="*/ 7296881 w 7296881"/>
                <a:gd name="connsiteY2" fmla="*/ 822960 h 822960"/>
                <a:gd name="connsiteX3" fmla="*/ 0 w 7296881"/>
                <a:gd name="connsiteY3" fmla="*/ 822960 h 822960"/>
                <a:gd name="connsiteX4" fmla="*/ 0 w 7296881"/>
                <a:gd name="connsiteY4" fmla="*/ 0 h 822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96881" h="822960">
                  <a:moveTo>
                    <a:pt x="0" y="0"/>
                  </a:moveTo>
                  <a:lnTo>
                    <a:pt x="7296881" y="0"/>
                  </a:lnTo>
                  <a:lnTo>
                    <a:pt x="7296881" y="822960"/>
                  </a:lnTo>
                  <a:lnTo>
                    <a:pt x="0" y="822960"/>
                  </a:lnTo>
                  <a:lnTo>
                    <a:pt x="0" y="0"/>
                  </a:lnTo>
                  <a:close/>
                </a:path>
              </a:pathLst>
            </a:custGeom>
            <a:scene3d>
              <a:camera prst="orthographicFront"/>
              <a:lightRig rig="chilly" dir="t"/>
            </a:scene3d>
            <a:sp3d prstMaterial="translucentPowder">
              <a:bevelT w="127000" h="25400" prst="softRound"/>
            </a:sp3d>
          </p:spPr>
          <p:style>
            <a:lnRef idx="0">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spcFirstLastPara="0" vert="horz" wrap="square" lIns="653225" tIns="91440" rIns="91440" bIns="91440" numCol="1" spcCol="1270" anchor="ctr" anchorCtr="0">
              <a:noAutofit/>
            </a:bodyPr>
            <a:lstStyle/>
            <a:p>
              <a:pPr lvl="0" algn="l" defTabSz="1600200">
                <a:lnSpc>
                  <a:spcPct val="90000"/>
                </a:lnSpc>
                <a:spcBef>
                  <a:spcPct val="0"/>
                </a:spcBef>
                <a:spcAft>
                  <a:spcPct val="35000"/>
                </a:spcAft>
              </a:pPr>
              <a:r>
                <a:rPr lang="en-US" sz="3600" kern="1200" dirty="0" smtClean="0"/>
                <a:t>40 Years in Wisdom of Egypt</a:t>
              </a:r>
              <a:endParaRPr lang="en-US" sz="3600" kern="1200" dirty="0"/>
            </a:p>
          </p:txBody>
        </p:sp>
        <p:sp>
          <p:nvSpPr>
            <p:cNvPr id="7" name="Oval 6"/>
            <p:cNvSpPr/>
            <p:nvPr/>
          </p:nvSpPr>
          <p:spPr>
            <a:xfrm>
              <a:off x="667179" y="1908810"/>
              <a:ext cx="1028700" cy="1028700"/>
            </a:xfrm>
            <a:prstGeom prst="ellipse">
              <a:avLst/>
            </a:prstGeom>
            <a:blipFill rotWithShape="0">
              <a:blip r:embed="rId2"/>
              <a:stretch>
                <a:fillRect/>
              </a:stretch>
            </a:blipFill>
            <a:scene3d>
              <a:camera prst="orthographicFront"/>
              <a:lightRig rig="chilly" dir="t"/>
            </a:scene3d>
            <a:sp3d z="12700" extrusionH="1700" prstMaterial="dkEdge">
              <a:bevelT w="25400" h="6350" prst="softRound"/>
              <a:bevelB w="0" h="0" prst="convex"/>
            </a:sp3d>
          </p:spPr>
          <p:style>
            <a:lnRef idx="1">
              <a:schemeClr val="dk2">
                <a:hueOff val="0"/>
                <a:satOff val="0"/>
                <a:lumOff val="0"/>
                <a:alphaOff val="0"/>
              </a:schemeClr>
            </a:lnRef>
            <a:fillRef idx="1">
              <a:scrgbClr r="0" g="0" b="0"/>
            </a:fillRef>
            <a:effectRef idx="0">
              <a:schemeClr val="lt1">
                <a:hueOff val="0"/>
                <a:satOff val="0"/>
                <a:lumOff val="0"/>
                <a:alphaOff val="0"/>
              </a:schemeClr>
            </a:effectRef>
            <a:fontRef idx="minor">
              <a:schemeClr val="dk2">
                <a:hueOff val="0"/>
                <a:satOff val="0"/>
                <a:lumOff val="0"/>
                <a:alphaOff val="0"/>
              </a:schemeClr>
            </a:fontRef>
          </p:style>
        </p:sp>
        <p:sp>
          <p:nvSpPr>
            <p:cNvPr id="8" name="Freeform 7"/>
            <p:cNvSpPr/>
            <p:nvPr/>
          </p:nvSpPr>
          <p:spPr>
            <a:xfrm>
              <a:off x="1480675" y="3246120"/>
              <a:ext cx="6997735" cy="822960"/>
            </a:xfrm>
            <a:custGeom>
              <a:avLst/>
              <a:gdLst>
                <a:gd name="connsiteX0" fmla="*/ 0 w 6997735"/>
                <a:gd name="connsiteY0" fmla="*/ 0 h 822960"/>
                <a:gd name="connsiteX1" fmla="*/ 6997735 w 6997735"/>
                <a:gd name="connsiteY1" fmla="*/ 0 h 822960"/>
                <a:gd name="connsiteX2" fmla="*/ 6997735 w 6997735"/>
                <a:gd name="connsiteY2" fmla="*/ 822960 h 822960"/>
                <a:gd name="connsiteX3" fmla="*/ 0 w 6997735"/>
                <a:gd name="connsiteY3" fmla="*/ 822960 h 822960"/>
                <a:gd name="connsiteX4" fmla="*/ 0 w 6997735"/>
                <a:gd name="connsiteY4" fmla="*/ 0 h 822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97735" h="822960">
                  <a:moveTo>
                    <a:pt x="0" y="0"/>
                  </a:moveTo>
                  <a:lnTo>
                    <a:pt x="6997735" y="0"/>
                  </a:lnTo>
                  <a:lnTo>
                    <a:pt x="6997735" y="822960"/>
                  </a:lnTo>
                  <a:lnTo>
                    <a:pt x="0" y="822960"/>
                  </a:lnTo>
                  <a:lnTo>
                    <a:pt x="0" y="0"/>
                  </a:lnTo>
                  <a:close/>
                </a:path>
              </a:pathLst>
            </a:custGeom>
            <a:scene3d>
              <a:camera prst="orthographicFront"/>
              <a:lightRig rig="chilly" dir="t"/>
            </a:scene3d>
            <a:sp3d prstMaterial="translucentPowder">
              <a:bevelT w="127000" h="25400" prst="softRound"/>
            </a:sp3d>
          </p:spPr>
          <p:style>
            <a:lnRef idx="0">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spcFirstLastPara="0" vert="horz" wrap="square" lIns="653225" tIns="91440" rIns="91440" bIns="91440" numCol="1" spcCol="1270" anchor="ctr" anchorCtr="0">
              <a:noAutofit/>
            </a:bodyPr>
            <a:lstStyle/>
            <a:p>
              <a:pPr lvl="0" algn="l" defTabSz="1600200">
                <a:lnSpc>
                  <a:spcPct val="90000"/>
                </a:lnSpc>
                <a:spcBef>
                  <a:spcPct val="0"/>
                </a:spcBef>
                <a:spcAft>
                  <a:spcPct val="35000"/>
                </a:spcAft>
              </a:pPr>
              <a:r>
                <a:rPr lang="en-US" sz="3600" kern="1200" dirty="0" smtClean="0"/>
                <a:t>40 Years in </a:t>
              </a:r>
              <a:r>
                <a:rPr lang="en-US" sz="3600" kern="1200" dirty="0" err="1" smtClean="0"/>
                <a:t>Midian</a:t>
              </a:r>
              <a:endParaRPr lang="en-US" sz="3600" kern="1200" dirty="0"/>
            </a:p>
          </p:txBody>
        </p:sp>
        <p:sp>
          <p:nvSpPr>
            <p:cNvPr id="9" name="Oval 8"/>
            <p:cNvSpPr/>
            <p:nvPr/>
          </p:nvSpPr>
          <p:spPr>
            <a:xfrm>
              <a:off x="966325" y="3143249"/>
              <a:ext cx="1028700" cy="1028700"/>
            </a:xfrm>
            <a:prstGeom prst="ellipse">
              <a:avLst/>
            </a:prstGeom>
            <a:blipFill rotWithShape="0">
              <a:blip r:embed="rId3"/>
              <a:stretch>
                <a:fillRect/>
              </a:stretch>
            </a:blipFill>
            <a:scene3d>
              <a:camera prst="orthographicFront"/>
              <a:lightRig rig="chilly" dir="t"/>
            </a:scene3d>
            <a:sp3d z="12700" extrusionH="1700" prstMaterial="dkEdge">
              <a:bevelT w="25400" h="6350" prst="softRound"/>
              <a:bevelB w="0" h="0" prst="convex"/>
            </a:sp3d>
          </p:spPr>
          <p:style>
            <a:lnRef idx="1">
              <a:schemeClr val="dk2">
                <a:hueOff val="0"/>
                <a:satOff val="0"/>
                <a:lumOff val="0"/>
                <a:alphaOff val="0"/>
              </a:schemeClr>
            </a:lnRef>
            <a:fillRef idx="1">
              <a:scrgbClr r="0" g="0" b="0"/>
            </a:fillRef>
            <a:effectRef idx="0">
              <a:schemeClr val="lt1">
                <a:hueOff val="0"/>
                <a:satOff val="0"/>
                <a:lumOff val="0"/>
                <a:alphaOff val="0"/>
              </a:schemeClr>
            </a:effectRef>
            <a:fontRef idx="minor">
              <a:schemeClr val="dk2">
                <a:hueOff val="0"/>
                <a:satOff val="0"/>
                <a:lumOff val="0"/>
                <a:alphaOff val="0"/>
              </a:schemeClr>
            </a:fontRef>
          </p:style>
        </p:sp>
        <p:sp>
          <p:nvSpPr>
            <p:cNvPr id="10" name="Freeform 9"/>
            <p:cNvSpPr/>
            <p:nvPr/>
          </p:nvSpPr>
          <p:spPr>
            <a:xfrm>
              <a:off x="1181529" y="4480559"/>
              <a:ext cx="7296881" cy="822960"/>
            </a:xfrm>
            <a:custGeom>
              <a:avLst/>
              <a:gdLst>
                <a:gd name="connsiteX0" fmla="*/ 0 w 7296881"/>
                <a:gd name="connsiteY0" fmla="*/ 0 h 822960"/>
                <a:gd name="connsiteX1" fmla="*/ 7296881 w 7296881"/>
                <a:gd name="connsiteY1" fmla="*/ 0 h 822960"/>
                <a:gd name="connsiteX2" fmla="*/ 7296881 w 7296881"/>
                <a:gd name="connsiteY2" fmla="*/ 822960 h 822960"/>
                <a:gd name="connsiteX3" fmla="*/ 0 w 7296881"/>
                <a:gd name="connsiteY3" fmla="*/ 822960 h 822960"/>
                <a:gd name="connsiteX4" fmla="*/ 0 w 7296881"/>
                <a:gd name="connsiteY4" fmla="*/ 0 h 822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96881" h="822960">
                  <a:moveTo>
                    <a:pt x="0" y="0"/>
                  </a:moveTo>
                  <a:lnTo>
                    <a:pt x="7296881" y="0"/>
                  </a:lnTo>
                  <a:lnTo>
                    <a:pt x="7296881" y="822960"/>
                  </a:lnTo>
                  <a:lnTo>
                    <a:pt x="0" y="822960"/>
                  </a:lnTo>
                  <a:lnTo>
                    <a:pt x="0" y="0"/>
                  </a:lnTo>
                  <a:close/>
                </a:path>
              </a:pathLst>
            </a:custGeom>
            <a:scene3d>
              <a:camera prst="orthographicFront"/>
              <a:lightRig rig="chilly" dir="t"/>
            </a:scene3d>
            <a:sp3d prstMaterial="translucentPowder">
              <a:bevelT w="127000" h="25400" prst="softRound"/>
            </a:sp3d>
          </p:spPr>
          <p:style>
            <a:lnRef idx="0">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spcFirstLastPara="0" vert="horz" wrap="square" lIns="653225" tIns="91440" rIns="91440" bIns="91440" numCol="1" spcCol="1270" anchor="ctr" anchorCtr="0">
              <a:noAutofit/>
            </a:bodyPr>
            <a:lstStyle/>
            <a:p>
              <a:pPr lvl="0" algn="l" defTabSz="1600200">
                <a:lnSpc>
                  <a:spcPct val="90000"/>
                </a:lnSpc>
                <a:spcBef>
                  <a:spcPct val="0"/>
                </a:spcBef>
                <a:spcAft>
                  <a:spcPct val="35000"/>
                </a:spcAft>
              </a:pPr>
              <a:r>
                <a:rPr lang="en-US" sz="3600" kern="1200" dirty="0" smtClean="0"/>
                <a:t>40 Years Leading Israel</a:t>
              </a:r>
              <a:endParaRPr lang="en-US" sz="3600" kern="1200" dirty="0"/>
            </a:p>
          </p:txBody>
        </p:sp>
        <p:sp>
          <p:nvSpPr>
            <p:cNvPr id="11" name="Oval 10"/>
            <p:cNvSpPr/>
            <p:nvPr/>
          </p:nvSpPr>
          <p:spPr>
            <a:xfrm>
              <a:off x="667179" y="4377690"/>
              <a:ext cx="1028700" cy="1028700"/>
            </a:xfrm>
            <a:prstGeom prst="ellipse">
              <a:avLst/>
            </a:prstGeom>
            <a:blipFill rotWithShape="0">
              <a:blip r:embed="rId4"/>
              <a:stretch>
                <a:fillRect/>
              </a:stretch>
            </a:blipFill>
            <a:scene3d>
              <a:camera prst="orthographicFront"/>
              <a:lightRig rig="chilly" dir="t"/>
            </a:scene3d>
            <a:sp3d z="12700" extrusionH="1700" prstMaterial="dkEdge">
              <a:bevelT w="25400" h="6350" prst="softRound"/>
              <a:bevelB w="0" h="0" prst="convex"/>
            </a:sp3d>
          </p:spPr>
          <p:style>
            <a:lnRef idx="1">
              <a:schemeClr val="dk2">
                <a:hueOff val="0"/>
                <a:satOff val="0"/>
                <a:lumOff val="0"/>
                <a:alphaOff val="0"/>
              </a:schemeClr>
            </a:lnRef>
            <a:fillRef idx="1">
              <a:scrgbClr r="0" g="0" b="0"/>
            </a:fillRef>
            <a:effectRef idx="0">
              <a:schemeClr val="lt1">
                <a:hueOff val="0"/>
                <a:satOff val="0"/>
                <a:lumOff val="0"/>
                <a:alphaOff val="0"/>
              </a:schemeClr>
            </a:effectRef>
            <a:fontRef idx="minor">
              <a:schemeClr val="dk2">
                <a:hueOff val="0"/>
                <a:satOff val="0"/>
                <a:lumOff val="0"/>
                <a:alphaOff val="0"/>
              </a:schemeClr>
            </a:fontRef>
          </p:style>
        </p:sp>
      </p:grpSp>
      <p:sp>
        <p:nvSpPr>
          <p:cNvPr id="5" name="Rectangle 4"/>
          <p:cNvSpPr/>
          <p:nvPr/>
        </p:nvSpPr>
        <p:spPr>
          <a:xfrm>
            <a:off x="14514" y="3114222"/>
            <a:ext cx="9144000" cy="34906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4348661"/>
            <a:ext cx="9144000" cy="22561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50453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xit" presetSubtype="4" fill="hold" grpId="0" nodeType="clickEffect">
                                  <p:stCondLst>
                                    <p:cond delay="0"/>
                                  </p:stCondLst>
                                  <p:childTnLst>
                                    <p:anim calcmode="lin" valueType="num">
                                      <p:cBhvr additive="base">
                                        <p:cTn id="10" dur="500"/>
                                        <p:tgtEl>
                                          <p:spTgt spid="5"/>
                                        </p:tgtEl>
                                        <p:attrNameLst>
                                          <p:attrName>ppt_x</p:attrName>
                                        </p:attrNameLst>
                                      </p:cBhvr>
                                      <p:tavLst>
                                        <p:tav tm="0">
                                          <p:val>
                                            <p:strVal val="ppt_x"/>
                                          </p:val>
                                        </p:tav>
                                        <p:tav tm="100000">
                                          <p:val>
                                            <p:strVal val="ppt_x"/>
                                          </p:val>
                                        </p:tav>
                                      </p:tavLst>
                                    </p:anim>
                                    <p:anim calcmode="lin" valueType="num">
                                      <p:cBhvr additive="base">
                                        <p:cTn id="11" dur="500"/>
                                        <p:tgtEl>
                                          <p:spTgt spid="5"/>
                                        </p:tgtEl>
                                        <p:attrNameLst>
                                          <p:attrName>ppt_y</p:attrName>
                                        </p:attrNameLst>
                                      </p:cBhvr>
                                      <p:tavLst>
                                        <p:tav tm="0">
                                          <p:val>
                                            <p:strVal val="ppt_y"/>
                                          </p:val>
                                        </p:tav>
                                        <p:tav tm="100000">
                                          <p:val>
                                            <p:strVal val="1+ppt_h/2"/>
                                          </p:val>
                                        </p:tav>
                                      </p:tavLst>
                                    </p:anim>
                                    <p:set>
                                      <p:cBhvr>
                                        <p:cTn id="12" dur="1" fill="hold">
                                          <p:stCondLst>
                                            <p:cond delay="499"/>
                                          </p:stCondLst>
                                        </p:cTn>
                                        <p:tgtEl>
                                          <p:spTgt spid="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 presetClass="exit" presetSubtype="4" fill="hold" grpId="0" nodeType="clickEffect">
                                  <p:stCondLst>
                                    <p:cond delay="0"/>
                                  </p:stCondLst>
                                  <p:childTnLst>
                                    <p:anim calcmode="lin" valueType="num">
                                      <p:cBhvr additive="base">
                                        <p:cTn id="16" dur="500"/>
                                        <p:tgtEl>
                                          <p:spTgt spid="12"/>
                                        </p:tgtEl>
                                        <p:attrNameLst>
                                          <p:attrName>ppt_x</p:attrName>
                                        </p:attrNameLst>
                                      </p:cBhvr>
                                      <p:tavLst>
                                        <p:tav tm="0">
                                          <p:val>
                                            <p:strVal val="ppt_x"/>
                                          </p:val>
                                        </p:tav>
                                        <p:tav tm="100000">
                                          <p:val>
                                            <p:strVal val="ppt_x"/>
                                          </p:val>
                                        </p:tav>
                                      </p:tavLst>
                                    </p:anim>
                                    <p:anim calcmode="lin" valueType="num">
                                      <p:cBhvr additive="base">
                                        <p:cTn id="17" dur="500"/>
                                        <p:tgtEl>
                                          <p:spTgt spid="12"/>
                                        </p:tgtEl>
                                        <p:attrNameLst>
                                          <p:attrName>ppt_y</p:attrName>
                                        </p:attrNameLst>
                                      </p:cBhvr>
                                      <p:tavLst>
                                        <p:tav tm="0">
                                          <p:val>
                                            <p:strVal val="ppt_y"/>
                                          </p:val>
                                        </p:tav>
                                        <p:tav tm="100000">
                                          <p:val>
                                            <p:strVal val="1+ppt_h/2"/>
                                          </p:val>
                                        </p:tav>
                                      </p:tavLst>
                                    </p:anim>
                                    <p:set>
                                      <p:cBhvr>
                                        <p:cTn id="18"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2"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7924800" cy="685800"/>
          </a:xfrm>
        </p:spPr>
        <p:txBody>
          <a:bodyPr/>
          <a:lstStyle/>
          <a:p>
            <a:r>
              <a:rPr lang="en-US" dirty="0" smtClean="0"/>
              <a:t>Quickened by the spirit</a:t>
            </a:r>
            <a:endParaRPr lang="en-US" dirty="0"/>
          </a:p>
        </p:txBody>
      </p:sp>
      <p:sp>
        <p:nvSpPr>
          <p:cNvPr id="3" name="Content Placeholder 2"/>
          <p:cNvSpPr>
            <a:spLocks noGrp="1"/>
          </p:cNvSpPr>
          <p:nvPr>
            <p:ph sz="quarter" idx="13"/>
          </p:nvPr>
        </p:nvSpPr>
        <p:spPr>
          <a:xfrm>
            <a:off x="152400" y="914400"/>
            <a:ext cx="8763000" cy="4114800"/>
          </a:xfrm>
        </p:spPr>
        <p:txBody>
          <a:bodyPr>
            <a:noAutofit/>
          </a:bodyPr>
          <a:lstStyle/>
          <a:p>
            <a:r>
              <a:rPr lang="en-US" sz="2600" dirty="0"/>
              <a:t>John 6:63 - It is the </a:t>
            </a:r>
            <a:r>
              <a:rPr lang="en-US" sz="2600" dirty="0">
                <a:solidFill>
                  <a:srgbClr val="FFFF00"/>
                </a:solidFill>
              </a:rPr>
              <a:t>spirit that </a:t>
            </a:r>
            <a:r>
              <a:rPr lang="en-US" sz="2600" dirty="0" err="1">
                <a:solidFill>
                  <a:srgbClr val="FFFF00"/>
                </a:solidFill>
              </a:rPr>
              <a:t>quickeneth</a:t>
            </a:r>
            <a:r>
              <a:rPr lang="en-US" sz="2600" dirty="0"/>
              <a:t>; the flesh </a:t>
            </a:r>
            <a:r>
              <a:rPr lang="en-US" sz="2600" dirty="0" err="1"/>
              <a:t>profiteth</a:t>
            </a:r>
            <a:r>
              <a:rPr lang="en-US" sz="2600" dirty="0"/>
              <a:t> nothing: the </a:t>
            </a:r>
            <a:r>
              <a:rPr lang="en-US" sz="2600" dirty="0">
                <a:solidFill>
                  <a:srgbClr val="FFFF00"/>
                </a:solidFill>
              </a:rPr>
              <a:t>words </a:t>
            </a:r>
            <a:r>
              <a:rPr lang="en-US" sz="2600" dirty="0"/>
              <a:t>that I speak unto you, </a:t>
            </a:r>
            <a:r>
              <a:rPr lang="en-US" sz="2600" dirty="0">
                <a:solidFill>
                  <a:srgbClr val="FFFF00"/>
                </a:solidFill>
              </a:rPr>
              <a:t>they are spirit, and they are life</a:t>
            </a:r>
            <a:r>
              <a:rPr lang="en-US" sz="2600" dirty="0"/>
              <a:t>.</a:t>
            </a:r>
          </a:p>
          <a:p>
            <a:r>
              <a:rPr lang="en-US" sz="2600" dirty="0" smtClean="0"/>
              <a:t>Romans 6:11 – “…shall also quicken your mortal bodies </a:t>
            </a:r>
            <a:r>
              <a:rPr lang="en-US" sz="2600" dirty="0" smtClean="0">
                <a:solidFill>
                  <a:srgbClr val="FFFF00"/>
                </a:solidFill>
              </a:rPr>
              <a:t>by his Spirit that </a:t>
            </a:r>
            <a:r>
              <a:rPr lang="en-US" sz="2600" dirty="0" err="1" smtClean="0">
                <a:solidFill>
                  <a:srgbClr val="FFFF00"/>
                </a:solidFill>
              </a:rPr>
              <a:t>dwelleth</a:t>
            </a:r>
            <a:r>
              <a:rPr lang="en-US" sz="2600" dirty="0" smtClean="0">
                <a:solidFill>
                  <a:srgbClr val="FFFF00"/>
                </a:solidFill>
              </a:rPr>
              <a:t> in you.</a:t>
            </a:r>
            <a:r>
              <a:rPr lang="en-US" sz="2600" dirty="0" smtClean="0"/>
              <a:t>”</a:t>
            </a:r>
          </a:p>
          <a:p>
            <a:r>
              <a:rPr lang="en-US" sz="2600" dirty="0" smtClean="0"/>
              <a:t>Ephesians 2:1 - And </a:t>
            </a:r>
            <a:r>
              <a:rPr lang="en-US" sz="2600" dirty="0"/>
              <a:t>you hath he quickened, who were dead in trespasses and sins</a:t>
            </a:r>
            <a:r>
              <a:rPr lang="en-US" sz="2600" dirty="0" smtClean="0"/>
              <a:t>; 2:5 – Even when we were dead in sins, </a:t>
            </a:r>
            <a:r>
              <a:rPr lang="en-US" sz="2600" dirty="0" smtClean="0">
                <a:solidFill>
                  <a:srgbClr val="FFFF00"/>
                </a:solidFill>
              </a:rPr>
              <a:t>hath quickened us together with Christ</a:t>
            </a:r>
            <a:r>
              <a:rPr lang="en-US" sz="2600" dirty="0" smtClean="0"/>
              <a:t>…</a:t>
            </a:r>
          </a:p>
          <a:p>
            <a:r>
              <a:rPr lang="en-US" sz="2600" dirty="0"/>
              <a:t>Colossians 2:13 </a:t>
            </a:r>
            <a:r>
              <a:rPr lang="en-US" sz="2600" dirty="0" smtClean="0"/>
              <a:t>- And </a:t>
            </a:r>
            <a:r>
              <a:rPr lang="en-US" sz="2600" dirty="0"/>
              <a:t>you, being dead in your sins and the </a:t>
            </a:r>
            <a:r>
              <a:rPr lang="en-US" sz="2600" dirty="0" err="1"/>
              <a:t>uncircumcision</a:t>
            </a:r>
            <a:r>
              <a:rPr lang="en-US" sz="2600" dirty="0"/>
              <a:t> of your flesh, </a:t>
            </a:r>
            <a:r>
              <a:rPr lang="en-US" sz="2600" dirty="0" smtClean="0"/>
              <a:t>hath </a:t>
            </a:r>
            <a:r>
              <a:rPr lang="en-US" sz="2600" dirty="0"/>
              <a:t>he </a:t>
            </a:r>
            <a:r>
              <a:rPr lang="en-US" sz="2600" dirty="0" smtClean="0"/>
              <a:t>quickened together </a:t>
            </a:r>
            <a:r>
              <a:rPr lang="en-US" sz="2600" dirty="0"/>
              <a:t>with him, </a:t>
            </a:r>
            <a:r>
              <a:rPr lang="en-US" sz="2600" dirty="0">
                <a:solidFill>
                  <a:srgbClr val="FFFF00"/>
                </a:solidFill>
              </a:rPr>
              <a:t>having forgiven you all trespasses</a:t>
            </a:r>
            <a:r>
              <a:rPr lang="en-US" sz="2600" dirty="0" smtClean="0"/>
              <a:t>;”</a:t>
            </a:r>
          </a:p>
        </p:txBody>
      </p:sp>
    </p:spTree>
    <p:extLst>
      <p:ext uri="{BB962C8B-B14F-4D97-AF65-F5344CB8AC3E}">
        <p14:creationId xmlns:p14="http://schemas.microsoft.com/office/powerpoint/2010/main" val="3159299302"/>
      </p:ext>
    </p:extLst>
  </p:cSld>
  <p:clrMapOvr>
    <a:masterClrMapping/>
  </p:clrMapOvr>
  <p:transition spd="slow">
    <p:cove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two creations</a:t>
            </a:r>
            <a:endParaRPr lang="en-US" dirty="0"/>
          </a:p>
        </p:txBody>
      </p:sp>
      <p:pic>
        <p:nvPicPr>
          <p:cNvPr id="4" name="Picture 2" descr="http://3.bp.blogspot.com/-UWnG0KZUrjE/UhYQWX6jBfI/AAAAAAAAIgY/swfxdR1ikRk/s1600/adam+ressurection.jpg"/>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p:blipFill>
        <p:spPr bwMode="auto">
          <a:xfrm>
            <a:off x="304800" y="1985057"/>
            <a:ext cx="4278775" cy="2999115"/>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Baptism">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00600" y="1981200"/>
            <a:ext cx="3886200" cy="30029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8594714"/>
      </p:ext>
    </p:extLst>
  </p:cSld>
  <p:clrMapOvr>
    <a:masterClrMapping/>
  </p:clrMapOvr>
  <p:transition spd="slow">
    <p:cove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7924800" cy="609600"/>
          </a:xfrm>
        </p:spPr>
        <p:txBody>
          <a:bodyPr/>
          <a:lstStyle/>
          <a:p>
            <a:r>
              <a:rPr lang="en-US" dirty="0" smtClean="0"/>
              <a:t>Importance to this topic</a:t>
            </a:r>
            <a:endParaRPr lang="en-US" dirty="0"/>
          </a:p>
        </p:txBody>
      </p:sp>
      <p:sp>
        <p:nvSpPr>
          <p:cNvPr id="3" name="Content Placeholder 2"/>
          <p:cNvSpPr>
            <a:spLocks noGrp="1"/>
          </p:cNvSpPr>
          <p:nvPr>
            <p:ph sz="quarter" idx="13"/>
          </p:nvPr>
        </p:nvSpPr>
        <p:spPr>
          <a:xfrm>
            <a:off x="609600" y="990600"/>
            <a:ext cx="7924800" cy="4114800"/>
          </a:xfrm>
        </p:spPr>
        <p:txBody>
          <a:bodyPr>
            <a:noAutofit/>
          </a:bodyPr>
          <a:lstStyle/>
          <a:p>
            <a:r>
              <a:rPr lang="en-US" sz="2400" dirty="0" smtClean="0"/>
              <a:t>It is always the Spirit of God that gives life – both in the physical creation and the spiritual</a:t>
            </a:r>
          </a:p>
          <a:p>
            <a:r>
              <a:rPr lang="en-US" sz="2400" dirty="0" smtClean="0"/>
              <a:t>The Spirit “quickens” and delivers from darkness to new life</a:t>
            </a:r>
          </a:p>
          <a:p>
            <a:r>
              <a:rPr lang="en-US" sz="2400" dirty="0" smtClean="0"/>
              <a:t>We are quickened in the new Creation to be “alive unto God through Jesus Christ our Lord” – NOW!</a:t>
            </a:r>
          </a:p>
          <a:p>
            <a:r>
              <a:rPr lang="en-US" sz="2400" dirty="0" smtClean="0"/>
              <a:t>The Spirit’s new Creation begins a process within us to be free from sin and empowered unto all good works</a:t>
            </a:r>
          </a:p>
          <a:p>
            <a:r>
              <a:rPr lang="en-US" sz="2400" dirty="0" smtClean="0"/>
              <a:t>It is this new Creation where both our Lord and his Father will make their abode</a:t>
            </a:r>
          </a:p>
          <a:p>
            <a:r>
              <a:rPr lang="en-US" sz="2400" dirty="0" smtClean="0"/>
              <a:t>The Word provided has a lead role in this transformation </a:t>
            </a:r>
            <a:endParaRPr lang="en-US" sz="2400" dirty="0"/>
          </a:p>
        </p:txBody>
      </p:sp>
    </p:spTree>
    <p:extLst>
      <p:ext uri="{BB962C8B-B14F-4D97-AF65-F5344CB8AC3E}">
        <p14:creationId xmlns:p14="http://schemas.microsoft.com/office/powerpoint/2010/main" val="3979822249"/>
      </p:ext>
    </p:extLst>
  </p:cSld>
  <p:clrMapOvr>
    <a:masterClrMapping/>
  </p:clrMapOvr>
  <p:transition spd="slow">
    <p:cove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715962"/>
          </a:xfrm>
        </p:spPr>
        <p:txBody>
          <a:bodyPr/>
          <a:lstStyle/>
          <a:p>
            <a:r>
              <a:rPr lang="en-US" dirty="0" smtClean="0"/>
              <a:t>Questions to be examined</a:t>
            </a:r>
            <a:endParaRPr lang="en-US" dirty="0"/>
          </a:p>
        </p:txBody>
      </p:sp>
      <p:sp>
        <p:nvSpPr>
          <p:cNvPr id="3" name="Content Placeholder 2"/>
          <p:cNvSpPr>
            <a:spLocks noGrp="1"/>
          </p:cNvSpPr>
          <p:nvPr>
            <p:ph sz="quarter" idx="13"/>
          </p:nvPr>
        </p:nvSpPr>
        <p:spPr>
          <a:xfrm>
            <a:off x="609600" y="1371600"/>
            <a:ext cx="7924800" cy="4114800"/>
          </a:xfrm>
        </p:spPr>
        <p:txBody>
          <a:bodyPr>
            <a:noAutofit/>
          </a:bodyPr>
          <a:lstStyle/>
          <a:p>
            <a:r>
              <a:rPr lang="en-US" sz="2600" dirty="0" smtClean="0"/>
              <a:t>How does the Spirit “dwell” with believers today?</a:t>
            </a:r>
          </a:p>
          <a:p>
            <a:r>
              <a:rPr lang="en-US" sz="2600" dirty="0" smtClean="0"/>
              <a:t>How specifically is the Spirit active?</a:t>
            </a:r>
          </a:p>
          <a:p>
            <a:r>
              <a:rPr lang="en-US" sz="2600" dirty="0" smtClean="0"/>
              <a:t>Do we possess the Spirit or is it an ongoing relationship?</a:t>
            </a:r>
          </a:p>
          <a:p>
            <a:r>
              <a:rPr lang="en-US" sz="2600" dirty="0" smtClean="0"/>
              <a:t>How is the Spirit involved in our prayers?</a:t>
            </a:r>
          </a:p>
          <a:p>
            <a:r>
              <a:rPr lang="en-US" sz="2600" dirty="0" smtClean="0"/>
              <a:t>How are we to understand the work of the Spirit and the work of Jesus Christ?</a:t>
            </a:r>
          </a:p>
          <a:p>
            <a:r>
              <a:rPr lang="en-US" sz="2600" dirty="0" smtClean="0"/>
              <a:t>What does it mean to be led by the Spirit?</a:t>
            </a:r>
          </a:p>
          <a:p>
            <a:r>
              <a:rPr lang="en-US" sz="2600" dirty="0" smtClean="0"/>
              <a:t>What is the role of the Word in our Spirit-life?</a:t>
            </a:r>
            <a:endParaRPr lang="en-US" sz="2600" dirty="0"/>
          </a:p>
        </p:txBody>
      </p:sp>
    </p:spTree>
    <p:extLst>
      <p:ext uri="{BB962C8B-B14F-4D97-AF65-F5344CB8AC3E}">
        <p14:creationId xmlns:p14="http://schemas.microsoft.com/office/powerpoint/2010/main" val="23247470"/>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0"/>
            <a:ext cx="7924800" cy="1143000"/>
          </a:xfrm>
        </p:spPr>
        <p:txBody>
          <a:bodyPr/>
          <a:lstStyle/>
          <a:p>
            <a:pPr algn="ctr"/>
            <a:r>
              <a:rPr lang="en-US" dirty="0" smtClean="0"/>
              <a:t>flesh and spirit</a:t>
            </a:r>
            <a:endParaRPr lang="en-US" dirty="0"/>
          </a:p>
        </p:txBody>
      </p:sp>
    </p:spTree>
    <p:extLst>
      <p:ext uri="{BB962C8B-B14F-4D97-AF65-F5344CB8AC3E}">
        <p14:creationId xmlns:p14="http://schemas.microsoft.com/office/powerpoint/2010/main" val="3255960768"/>
      </p:ext>
    </p:extLst>
  </p:cSld>
  <p:clrMapOvr>
    <a:masterClrMapping/>
  </p:clrMapOvr>
  <p:transition spd="slow">
    <p:cove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7924800" cy="1143000"/>
          </a:xfrm>
        </p:spPr>
        <p:txBody>
          <a:bodyPr/>
          <a:lstStyle/>
          <a:p>
            <a:r>
              <a:rPr lang="en-US" sz="3600" dirty="0" smtClean="0"/>
              <a:t>Flesh and mind – each a will to sin!</a:t>
            </a:r>
            <a:endParaRPr lang="en-US" sz="3600" dirty="0"/>
          </a:p>
        </p:txBody>
      </p:sp>
      <p:sp>
        <p:nvSpPr>
          <p:cNvPr id="3" name="Content Placeholder 2"/>
          <p:cNvSpPr>
            <a:spLocks noGrp="1"/>
          </p:cNvSpPr>
          <p:nvPr>
            <p:ph sz="quarter" idx="13"/>
          </p:nvPr>
        </p:nvSpPr>
        <p:spPr/>
        <p:txBody>
          <a:bodyPr>
            <a:normAutofit lnSpcReduction="10000"/>
          </a:bodyPr>
          <a:lstStyle/>
          <a:p>
            <a:pPr marL="0" indent="0">
              <a:buNone/>
            </a:pPr>
            <a:r>
              <a:rPr lang="en-US" sz="2800" dirty="0"/>
              <a:t>“And you hath he quickened, who were dead in trespasses and sins</a:t>
            </a:r>
            <a:r>
              <a:rPr lang="en-US" sz="2800" dirty="0" smtClean="0"/>
              <a:t>;  Wherein </a:t>
            </a:r>
            <a:r>
              <a:rPr lang="en-US" sz="2800" dirty="0"/>
              <a:t>in time past ye walked according to the course of this world, according to the prince of the power of the air, the spirit that now </a:t>
            </a:r>
            <a:r>
              <a:rPr lang="en-US" sz="2800" dirty="0" err="1"/>
              <a:t>worketh</a:t>
            </a:r>
            <a:r>
              <a:rPr lang="en-US" sz="2800" dirty="0"/>
              <a:t> in the children of disobedience</a:t>
            </a:r>
            <a:r>
              <a:rPr lang="en-US" sz="2800" dirty="0" smtClean="0"/>
              <a:t>:  Among </a:t>
            </a:r>
            <a:r>
              <a:rPr lang="en-US" sz="2800" dirty="0"/>
              <a:t>whom also we all had our conversation in times past in the lusts of our flesh, fulfilling the desires </a:t>
            </a:r>
            <a:r>
              <a:rPr lang="en-US" sz="2800" b="1" dirty="0">
                <a:solidFill>
                  <a:srgbClr val="FFFF00"/>
                </a:solidFill>
              </a:rPr>
              <a:t>of the flesh and of the mind</a:t>
            </a:r>
            <a:r>
              <a:rPr lang="en-US" sz="2800" dirty="0"/>
              <a:t>; and were by nature the children of wrath, even as others</a:t>
            </a:r>
            <a:r>
              <a:rPr lang="en-US" sz="2800" dirty="0" smtClean="0"/>
              <a:t>.”</a:t>
            </a:r>
          </a:p>
          <a:p>
            <a:pPr marL="0" indent="0" algn="ctr">
              <a:buNone/>
            </a:pPr>
            <a:r>
              <a:rPr lang="en-US" sz="2800" dirty="0" smtClean="0"/>
              <a:t>Ephesians 2:1-3</a:t>
            </a:r>
            <a:endParaRPr lang="en-US" sz="2800" dirty="0"/>
          </a:p>
          <a:p>
            <a:endParaRPr lang="en-US" dirty="0"/>
          </a:p>
          <a:p>
            <a:pPr marL="0" indent="0">
              <a:buNone/>
            </a:pPr>
            <a:endParaRPr lang="en-US" dirty="0"/>
          </a:p>
        </p:txBody>
      </p:sp>
    </p:spTree>
    <p:extLst>
      <p:ext uri="{BB962C8B-B14F-4D97-AF65-F5344CB8AC3E}">
        <p14:creationId xmlns:p14="http://schemas.microsoft.com/office/powerpoint/2010/main" val="251363916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5032" y="0"/>
            <a:ext cx="7924800" cy="1143000"/>
          </a:xfrm>
        </p:spPr>
        <p:txBody>
          <a:bodyPr/>
          <a:lstStyle/>
          <a:p>
            <a:r>
              <a:rPr lang="en-US" sz="3600" dirty="0" smtClean="0"/>
              <a:t>Mortify, Put to Death</a:t>
            </a:r>
            <a:endParaRPr lang="en-US" sz="3600" dirty="0"/>
          </a:p>
        </p:txBody>
      </p:sp>
      <p:sp>
        <p:nvSpPr>
          <p:cNvPr id="3" name="Content Placeholder 2"/>
          <p:cNvSpPr>
            <a:spLocks noGrp="1"/>
          </p:cNvSpPr>
          <p:nvPr>
            <p:ph sz="quarter" idx="13"/>
          </p:nvPr>
        </p:nvSpPr>
        <p:spPr>
          <a:xfrm>
            <a:off x="625032" y="1295400"/>
            <a:ext cx="7924800" cy="4114800"/>
          </a:xfrm>
        </p:spPr>
        <p:txBody>
          <a:bodyPr>
            <a:noAutofit/>
          </a:bodyPr>
          <a:lstStyle/>
          <a:p>
            <a:pPr marL="0" indent="0">
              <a:buNone/>
            </a:pPr>
            <a:r>
              <a:rPr lang="en-US" sz="2800" dirty="0" smtClean="0"/>
              <a:t>“If </a:t>
            </a:r>
            <a:r>
              <a:rPr lang="en-US" sz="2800" dirty="0"/>
              <a:t>ye then be risen with Christ, seek those things which are above, where Christ </a:t>
            </a:r>
            <a:r>
              <a:rPr lang="en-US" sz="2800" dirty="0" err="1"/>
              <a:t>sitteth</a:t>
            </a:r>
            <a:r>
              <a:rPr lang="en-US" sz="2800" dirty="0"/>
              <a:t> on the right hand of God</a:t>
            </a:r>
            <a:r>
              <a:rPr lang="en-US" sz="2800" dirty="0" smtClean="0"/>
              <a:t>.  Set </a:t>
            </a:r>
            <a:r>
              <a:rPr lang="en-US" sz="2800" dirty="0"/>
              <a:t>your affection on things above, not on things on the earth</a:t>
            </a:r>
            <a:r>
              <a:rPr lang="en-US" sz="2800" dirty="0" smtClean="0"/>
              <a:t>.  For </a:t>
            </a:r>
            <a:r>
              <a:rPr lang="en-US" sz="2800" dirty="0"/>
              <a:t>ye are dead, and your life is hid with Christ in God</a:t>
            </a:r>
            <a:r>
              <a:rPr lang="en-US" sz="2800" dirty="0" smtClean="0"/>
              <a:t>.  When </a:t>
            </a:r>
            <a:r>
              <a:rPr lang="en-US" sz="2800" dirty="0"/>
              <a:t>Christ, who is our life, shall appear, then shall ye also appear with him in glory</a:t>
            </a:r>
            <a:r>
              <a:rPr lang="en-US" sz="2800" dirty="0" smtClean="0"/>
              <a:t>.  </a:t>
            </a:r>
            <a:r>
              <a:rPr lang="en-US" sz="2800" b="1" dirty="0" smtClean="0">
                <a:solidFill>
                  <a:srgbClr val="FFFF00"/>
                </a:solidFill>
              </a:rPr>
              <a:t>Mortify</a:t>
            </a:r>
            <a:r>
              <a:rPr lang="en-US" sz="2800" dirty="0" smtClean="0"/>
              <a:t> </a:t>
            </a:r>
            <a:r>
              <a:rPr lang="en-US" sz="2800" dirty="0"/>
              <a:t>therefore your members which are upon the earth; fornication, uncleanness, inordinate affection, evil concupiscence, and covetousness, which is idolatry</a:t>
            </a:r>
            <a:r>
              <a:rPr lang="en-US" sz="2800" dirty="0" smtClean="0"/>
              <a:t>:”</a:t>
            </a:r>
          </a:p>
          <a:p>
            <a:pPr marL="0" indent="0" algn="ctr">
              <a:buNone/>
            </a:pPr>
            <a:r>
              <a:rPr lang="en-US" sz="2800" dirty="0" smtClean="0"/>
              <a:t>Colossians 3:1-5</a:t>
            </a:r>
            <a:endParaRPr lang="en-US" sz="2800" dirty="0"/>
          </a:p>
        </p:txBody>
      </p:sp>
      <p:sp>
        <p:nvSpPr>
          <p:cNvPr id="4" name="TextBox 3"/>
          <p:cNvSpPr txBox="1"/>
          <p:nvPr/>
        </p:nvSpPr>
        <p:spPr>
          <a:xfrm>
            <a:off x="1" y="5903893"/>
            <a:ext cx="9203894" cy="954107"/>
          </a:xfrm>
          <a:prstGeom prst="rect">
            <a:avLst/>
          </a:prstGeom>
          <a:solidFill>
            <a:schemeClr val="tx2"/>
          </a:solidFill>
        </p:spPr>
        <p:txBody>
          <a:bodyPr wrap="square" rtlCol="0">
            <a:spAutoFit/>
          </a:bodyPr>
          <a:lstStyle/>
          <a:p>
            <a:r>
              <a:rPr lang="en-US" sz="2800" dirty="0" smtClean="0">
                <a:solidFill>
                  <a:schemeClr val="bg1"/>
                </a:solidFill>
              </a:rPr>
              <a:t>Verse 5 - “Put </a:t>
            </a:r>
            <a:r>
              <a:rPr lang="en-US" sz="2800" dirty="0">
                <a:solidFill>
                  <a:schemeClr val="bg1"/>
                </a:solidFill>
              </a:rPr>
              <a:t>to death, therefore, whatever belongs to your earthly </a:t>
            </a:r>
            <a:r>
              <a:rPr lang="en-US" sz="2800" dirty="0" smtClean="0">
                <a:solidFill>
                  <a:schemeClr val="bg1"/>
                </a:solidFill>
              </a:rPr>
              <a:t>nature…”  NIV</a:t>
            </a:r>
            <a:endParaRPr lang="en-US" sz="2800" dirty="0">
              <a:solidFill>
                <a:schemeClr val="bg1"/>
              </a:solidFill>
            </a:endParaRPr>
          </a:p>
        </p:txBody>
      </p:sp>
    </p:spTree>
    <p:extLst>
      <p:ext uri="{BB962C8B-B14F-4D97-AF65-F5344CB8AC3E}">
        <p14:creationId xmlns:p14="http://schemas.microsoft.com/office/powerpoint/2010/main" val="1068127442"/>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991600" cy="868362"/>
          </a:xfrm>
        </p:spPr>
        <p:txBody>
          <a:bodyPr/>
          <a:lstStyle/>
          <a:p>
            <a:r>
              <a:rPr lang="en-US" sz="3600" dirty="0" smtClean="0"/>
              <a:t>Mind of flesh or spirit dwelling in you?</a:t>
            </a:r>
            <a:endParaRPr lang="en-US" sz="3600" dirty="0"/>
          </a:p>
        </p:txBody>
      </p:sp>
      <p:sp>
        <p:nvSpPr>
          <p:cNvPr id="3" name="Content Placeholder 2"/>
          <p:cNvSpPr>
            <a:spLocks noGrp="1"/>
          </p:cNvSpPr>
          <p:nvPr>
            <p:ph sz="quarter" idx="13"/>
          </p:nvPr>
        </p:nvSpPr>
        <p:spPr>
          <a:xfrm>
            <a:off x="304800" y="1447800"/>
            <a:ext cx="8534400" cy="4114800"/>
          </a:xfrm>
        </p:spPr>
        <p:txBody>
          <a:bodyPr>
            <a:normAutofit fontScale="92500" lnSpcReduction="20000"/>
          </a:bodyPr>
          <a:lstStyle/>
          <a:p>
            <a:pPr marL="0" indent="0">
              <a:buNone/>
            </a:pPr>
            <a:r>
              <a:rPr lang="en-US" sz="3000" dirty="0" smtClean="0"/>
              <a:t>“For </a:t>
            </a:r>
            <a:r>
              <a:rPr lang="en-US" sz="3000" dirty="0"/>
              <a:t>they that are after the flesh do mind the things of the flesh; but they that are after the Spirit the things of the Spirit</a:t>
            </a:r>
            <a:r>
              <a:rPr lang="en-US" sz="3000" dirty="0" smtClean="0"/>
              <a:t>.  For </a:t>
            </a:r>
            <a:r>
              <a:rPr lang="en-US" sz="3000" dirty="0"/>
              <a:t>to be carnally minded is death; but to be spiritually minded is life and peace</a:t>
            </a:r>
            <a:r>
              <a:rPr lang="en-US" sz="3000" dirty="0" smtClean="0"/>
              <a:t>.  Because </a:t>
            </a:r>
            <a:r>
              <a:rPr lang="en-US" sz="3000" dirty="0"/>
              <a:t>the </a:t>
            </a:r>
            <a:r>
              <a:rPr lang="en-US" sz="3000" b="1" dirty="0">
                <a:solidFill>
                  <a:srgbClr val="FFFF00"/>
                </a:solidFill>
              </a:rPr>
              <a:t>carnal mind is enmity against God</a:t>
            </a:r>
            <a:r>
              <a:rPr lang="en-US" sz="3000" dirty="0"/>
              <a:t>: for it is not subject to the law of God, </a:t>
            </a:r>
            <a:r>
              <a:rPr lang="en-US" sz="3000" b="1" dirty="0">
                <a:solidFill>
                  <a:srgbClr val="FFFF00"/>
                </a:solidFill>
              </a:rPr>
              <a:t>neither indeed can be</a:t>
            </a:r>
            <a:r>
              <a:rPr lang="en-US" sz="3000" dirty="0" smtClean="0"/>
              <a:t>.  So </a:t>
            </a:r>
            <a:r>
              <a:rPr lang="en-US" sz="3000" dirty="0"/>
              <a:t>then they that are in the flesh </a:t>
            </a:r>
            <a:r>
              <a:rPr lang="en-US" sz="3000" b="1" dirty="0">
                <a:solidFill>
                  <a:srgbClr val="FFFF00"/>
                </a:solidFill>
              </a:rPr>
              <a:t>cannot please God</a:t>
            </a:r>
            <a:r>
              <a:rPr lang="en-US" sz="3000" dirty="0"/>
              <a:t>. But ye are not in the flesh, </a:t>
            </a:r>
            <a:r>
              <a:rPr lang="en-US" sz="3000" b="1" dirty="0">
                <a:solidFill>
                  <a:srgbClr val="FFFF00"/>
                </a:solidFill>
              </a:rPr>
              <a:t>but in the Spirit, if so be that the Spirit of God dwell in you</a:t>
            </a:r>
            <a:r>
              <a:rPr lang="en-US" sz="3000" dirty="0"/>
              <a:t>. Now if any man have not the Spirit of Christ, he is none of his.”</a:t>
            </a:r>
            <a:endParaRPr lang="en-US" sz="3000" dirty="0" smtClean="0"/>
          </a:p>
          <a:p>
            <a:pPr marL="0" indent="0" algn="ctr">
              <a:buNone/>
            </a:pPr>
            <a:r>
              <a:rPr lang="en-US" sz="3000" dirty="0" smtClean="0"/>
              <a:t>Romans 8:5-9</a:t>
            </a:r>
            <a:endParaRPr lang="en-US" sz="3000" dirty="0"/>
          </a:p>
          <a:p>
            <a:endParaRPr lang="en-US" dirty="0"/>
          </a:p>
        </p:txBody>
      </p:sp>
    </p:spTree>
    <p:extLst>
      <p:ext uri="{BB962C8B-B14F-4D97-AF65-F5344CB8AC3E}">
        <p14:creationId xmlns:p14="http://schemas.microsoft.com/office/powerpoint/2010/main" val="1692860416"/>
      </p:ext>
    </p:extLst>
  </p:cSld>
  <p:clrMapOvr>
    <a:masterClrMapping/>
  </p:clrMapOvr>
  <p:transition spd="slow">
    <p:cove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609600" y="274638"/>
            <a:ext cx="7924800" cy="715962"/>
          </a:xfrm>
        </p:spPr>
        <p:txBody>
          <a:bodyPr/>
          <a:lstStyle/>
          <a:p>
            <a:r>
              <a:rPr lang="en-US" dirty="0" smtClean="0"/>
              <a:t>In the flesh, or in the spirit?</a:t>
            </a:r>
            <a:endParaRPr lang="en-US" dirty="0"/>
          </a:p>
        </p:txBody>
      </p:sp>
      <p:sp>
        <p:nvSpPr>
          <p:cNvPr id="8" name="Content Placeholder 7"/>
          <p:cNvSpPr>
            <a:spLocks noGrp="1"/>
          </p:cNvSpPr>
          <p:nvPr>
            <p:ph sz="quarter" idx="13"/>
          </p:nvPr>
        </p:nvSpPr>
        <p:spPr>
          <a:xfrm>
            <a:off x="609600" y="1295400"/>
            <a:ext cx="7924800" cy="4419600"/>
          </a:xfrm>
        </p:spPr>
        <p:txBody>
          <a:bodyPr>
            <a:normAutofit/>
          </a:bodyPr>
          <a:lstStyle/>
          <a:p>
            <a:pPr marL="0" indent="0">
              <a:buNone/>
            </a:pPr>
            <a:r>
              <a:rPr lang="en-US" sz="2800" dirty="0" smtClean="0"/>
              <a:t>“And </a:t>
            </a:r>
            <a:r>
              <a:rPr lang="en-US" sz="2800" dirty="0"/>
              <a:t>if Christ </a:t>
            </a:r>
            <a:r>
              <a:rPr lang="en-US" sz="2800" i="1" dirty="0"/>
              <a:t>be</a:t>
            </a:r>
            <a:r>
              <a:rPr lang="en-US" sz="2800" dirty="0"/>
              <a:t> in you, the body </a:t>
            </a:r>
            <a:r>
              <a:rPr lang="en-US" sz="2800" i="1" dirty="0"/>
              <a:t>is</a:t>
            </a:r>
            <a:r>
              <a:rPr lang="en-US" sz="2800" dirty="0"/>
              <a:t> dead because of sin; </a:t>
            </a:r>
            <a:r>
              <a:rPr lang="en-US" sz="2800" b="1" i="1" dirty="0">
                <a:solidFill>
                  <a:srgbClr val="FFFF00"/>
                </a:solidFill>
              </a:rPr>
              <a:t>but the Spirit is life because of righteousness</a:t>
            </a:r>
            <a:r>
              <a:rPr lang="en-US" sz="2800" dirty="0"/>
              <a:t>. </a:t>
            </a:r>
            <a:r>
              <a:rPr lang="en-US" sz="2800" dirty="0" smtClean="0"/>
              <a:t>But </a:t>
            </a:r>
            <a:r>
              <a:rPr lang="en-US" sz="2800" dirty="0"/>
              <a:t>if the Spirit of him that raised up Jesus from the dead dwell in you, he that raised up Christ from the dead shall also </a:t>
            </a:r>
            <a:r>
              <a:rPr lang="en-US" sz="2800" b="1" i="1" dirty="0">
                <a:solidFill>
                  <a:srgbClr val="FFFF00"/>
                </a:solidFill>
              </a:rPr>
              <a:t>quicken your mortal bodies by his Spirit that </a:t>
            </a:r>
            <a:r>
              <a:rPr lang="en-US" sz="2800" b="1" i="1" dirty="0" err="1">
                <a:solidFill>
                  <a:srgbClr val="FFFF00"/>
                </a:solidFill>
              </a:rPr>
              <a:t>dwelleth</a:t>
            </a:r>
            <a:r>
              <a:rPr lang="en-US" sz="2800" b="1" i="1" dirty="0">
                <a:solidFill>
                  <a:srgbClr val="FFFF00"/>
                </a:solidFill>
              </a:rPr>
              <a:t> in you</a:t>
            </a:r>
            <a:r>
              <a:rPr lang="en-US" sz="2800" dirty="0" smtClean="0"/>
              <a:t>.”</a:t>
            </a:r>
          </a:p>
          <a:p>
            <a:pPr marL="0" indent="0" algn="ctr">
              <a:buNone/>
            </a:pPr>
            <a:r>
              <a:rPr lang="en-US" sz="2800" dirty="0" smtClean="0"/>
              <a:t>Romans 8:10-11 </a:t>
            </a:r>
            <a:endParaRPr lang="en-US" sz="2800" dirty="0"/>
          </a:p>
          <a:p>
            <a:pPr marL="0" indent="0">
              <a:buNone/>
            </a:pPr>
            <a:endParaRPr lang="en-US" sz="2000" dirty="0"/>
          </a:p>
        </p:txBody>
      </p:sp>
    </p:spTree>
    <p:extLst>
      <p:ext uri="{BB962C8B-B14F-4D97-AF65-F5344CB8AC3E}">
        <p14:creationId xmlns:p14="http://schemas.microsoft.com/office/powerpoint/2010/main" val="3307734715"/>
      </p:ext>
    </p:extLst>
  </p:cSld>
  <p:clrMapOvr>
    <a:masterClrMapping/>
  </p:clrMapOvr>
  <p:transition spd="slow">
    <p:cove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7924800" cy="762000"/>
          </a:xfrm>
        </p:spPr>
        <p:txBody>
          <a:bodyPr/>
          <a:lstStyle/>
          <a:p>
            <a:r>
              <a:rPr lang="en-US" dirty="0" smtClean="0"/>
              <a:t>My realization</a:t>
            </a:r>
            <a:endParaRPr lang="en-US" dirty="0"/>
          </a:p>
        </p:txBody>
      </p:sp>
      <p:sp>
        <p:nvSpPr>
          <p:cNvPr id="3" name="Content Placeholder 2"/>
          <p:cNvSpPr>
            <a:spLocks noGrp="1"/>
          </p:cNvSpPr>
          <p:nvPr>
            <p:ph sz="quarter" idx="13"/>
          </p:nvPr>
        </p:nvSpPr>
        <p:spPr>
          <a:xfrm>
            <a:off x="609600" y="1066800"/>
            <a:ext cx="7924800" cy="4114800"/>
          </a:xfrm>
        </p:spPr>
        <p:txBody>
          <a:bodyPr>
            <a:noAutofit/>
          </a:bodyPr>
          <a:lstStyle/>
          <a:p>
            <a:r>
              <a:rPr lang="en-US" sz="2600" dirty="0" smtClean="0"/>
              <a:t>The process of a life of a believer is not to modify or “improve” the mind of the flesh</a:t>
            </a:r>
          </a:p>
          <a:p>
            <a:r>
              <a:rPr lang="en-US" sz="2600" dirty="0" smtClean="0"/>
              <a:t>Rather, there is </a:t>
            </a:r>
            <a:r>
              <a:rPr lang="en-US" sz="2600" dirty="0" smtClean="0">
                <a:solidFill>
                  <a:srgbClr val="FFFF00"/>
                </a:solidFill>
              </a:rPr>
              <a:t>NO VALUE </a:t>
            </a:r>
            <a:r>
              <a:rPr lang="en-US" sz="2600" dirty="0" smtClean="0"/>
              <a:t>in the mind of the flesh – it is to be completely deadened and subdued in our mortal life</a:t>
            </a:r>
          </a:p>
          <a:p>
            <a:r>
              <a:rPr lang="en-US" sz="2600" dirty="0" smtClean="0"/>
              <a:t>The thinking of the flesh is enmity to God and </a:t>
            </a:r>
            <a:r>
              <a:rPr lang="en-US" sz="2600" b="1" u="sng" dirty="0" smtClean="0">
                <a:solidFill>
                  <a:srgbClr val="FFFF00"/>
                </a:solidFill>
              </a:rPr>
              <a:t>CANNOT</a:t>
            </a:r>
            <a:r>
              <a:rPr lang="en-US" sz="2600" dirty="0" smtClean="0"/>
              <a:t> please Him</a:t>
            </a:r>
          </a:p>
          <a:p>
            <a:r>
              <a:rPr lang="en-US" sz="2600" dirty="0" smtClean="0"/>
              <a:t>Therefore</a:t>
            </a:r>
            <a:r>
              <a:rPr lang="en-US" sz="2600" dirty="0"/>
              <a:t>, a life in the Truth is not about adapting or modifying, but about a completely new </a:t>
            </a:r>
            <a:r>
              <a:rPr lang="en-US" sz="2600" dirty="0" smtClean="0"/>
              <a:t>character and way </a:t>
            </a:r>
            <a:r>
              <a:rPr lang="en-US" sz="2600" dirty="0"/>
              <a:t>of </a:t>
            </a:r>
            <a:r>
              <a:rPr lang="en-US" sz="2600" dirty="0" smtClean="0"/>
              <a:t>thinking</a:t>
            </a:r>
          </a:p>
          <a:p>
            <a:r>
              <a:rPr lang="en-US" sz="2600" dirty="0" smtClean="0"/>
              <a:t>This, I believe, is the primary role of the Spirit in our lives</a:t>
            </a:r>
            <a:endParaRPr lang="en-US" sz="2600" dirty="0"/>
          </a:p>
          <a:p>
            <a:endParaRPr lang="en-US" sz="2600" dirty="0"/>
          </a:p>
        </p:txBody>
      </p:sp>
    </p:spTree>
    <p:extLst>
      <p:ext uri="{BB962C8B-B14F-4D97-AF65-F5344CB8AC3E}">
        <p14:creationId xmlns:p14="http://schemas.microsoft.com/office/powerpoint/2010/main" val="4230117218"/>
      </p:ext>
    </p:extLst>
  </p:cSld>
  <p:clrMapOvr>
    <a:masterClrMapping/>
  </p:clrMapOvr>
  <p:transition spd="slow">
    <p:cove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5689"/>
            <a:ext cx="7924800" cy="1143000"/>
          </a:xfrm>
        </p:spPr>
        <p:txBody>
          <a:bodyPr/>
          <a:lstStyle/>
          <a:p>
            <a:r>
              <a:rPr lang="en-US" dirty="0" err="1" smtClean="0"/>
              <a:t>L.g</a:t>
            </a:r>
            <a:r>
              <a:rPr lang="en-US" dirty="0" smtClean="0"/>
              <a:t>. </a:t>
            </a:r>
            <a:r>
              <a:rPr lang="en-US" dirty="0" err="1" smtClean="0"/>
              <a:t>sargent</a:t>
            </a:r>
            <a:r>
              <a:rPr lang="en-US" dirty="0" smtClean="0"/>
              <a:t>, “justified by faith”, 1949</a:t>
            </a:r>
            <a:endParaRPr lang="en-US" dirty="0"/>
          </a:p>
        </p:txBody>
      </p:sp>
      <p:sp>
        <p:nvSpPr>
          <p:cNvPr id="3" name="Content Placeholder 2"/>
          <p:cNvSpPr>
            <a:spLocks noGrp="1"/>
          </p:cNvSpPr>
          <p:nvPr>
            <p:ph sz="quarter" idx="13"/>
          </p:nvPr>
        </p:nvSpPr>
        <p:spPr/>
        <p:txBody>
          <a:bodyPr>
            <a:normAutofit/>
          </a:bodyPr>
          <a:lstStyle/>
          <a:p>
            <a:pPr marL="0" indent="0">
              <a:buNone/>
            </a:pPr>
            <a:r>
              <a:rPr lang="en-US" sz="2800" dirty="0" smtClean="0"/>
              <a:t>“If </a:t>
            </a:r>
            <a:r>
              <a:rPr lang="en-US" sz="2800" dirty="0"/>
              <a:t>the spirit is “in him” then he is embraced and included in “the Spirit”, as he was before included only in that which relates to “the flesh”. To be “in the Spirit”, while it is still to be in a mortal body, is at the same time to be related to an eternal environment which holds the promise of imperishable life: and all this Paul says in his vivid, elliptical language: “And if Christ be in you, the body is dead, because of sin; but the spirit is life because of righteousness”. </a:t>
            </a:r>
          </a:p>
        </p:txBody>
      </p:sp>
    </p:spTree>
    <p:extLst>
      <p:ext uri="{BB962C8B-B14F-4D97-AF65-F5344CB8AC3E}">
        <p14:creationId xmlns:p14="http://schemas.microsoft.com/office/powerpoint/2010/main" val="3262720789"/>
      </p:ext>
    </p:extLst>
  </p:cSld>
  <p:clrMapOvr>
    <a:masterClrMapping/>
  </p:clrMapOvr>
  <p:transition spd="slow">
    <p:cove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82000" cy="487362"/>
          </a:xfrm>
        </p:spPr>
        <p:txBody>
          <a:bodyPr/>
          <a:lstStyle/>
          <a:p>
            <a:r>
              <a:rPr lang="en-US" sz="2800" dirty="0" smtClean="0"/>
              <a:t>Dennis </a:t>
            </a:r>
            <a:r>
              <a:rPr lang="en-US" sz="2800" dirty="0" err="1" smtClean="0"/>
              <a:t>gillett</a:t>
            </a:r>
            <a:r>
              <a:rPr lang="en-US" sz="2800" dirty="0" smtClean="0"/>
              <a:t>, the genius of discipleship, 1984</a:t>
            </a:r>
            <a:endParaRPr lang="en-US" sz="2800" dirty="0"/>
          </a:p>
        </p:txBody>
      </p:sp>
      <p:sp>
        <p:nvSpPr>
          <p:cNvPr id="3" name="Content Placeholder 2"/>
          <p:cNvSpPr>
            <a:spLocks noGrp="1"/>
          </p:cNvSpPr>
          <p:nvPr>
            <p:ph sz="quarter" idx="13"/>
          </p:nvPr>
        </p:nvSpPr>
        <p:spPr>
          <a:xfrm>
            <a:off x="381000" y="990600"/>
            <a:ext cx="8382000" cy="4114800"/>
          </a:xfrm>
        </p:spPr>
        <p:txBody>
          <a:bodyPr>
            <a:noAutofit/>
          </a:bodyPr>
          <a:lstStyle/>
          <a:p>
            <a:pPr marL="0" indent="0">
              <a:buNone/>
            </a:pPr>
            <a:r>
              <a:rPr lang="en-US" sz="2600" dirty="0" smtClean="0"/>
              <a:t>“We </a:t>
            </a:r>
            <a:r>
              <a:rPr lang="en-US" sz="2600" dirty="0"/>
              <a:t>have suggested already that an ordinary word for this exceptional condition is </a:t>
            </a:r>
            <a:r>
              <a:rPr lang="en-US" sz="2600" i="1" dirty="0" smtClean="0">
                <a:solidFill>
                  <a:srgbClr val="FFFF00"/>
                </a:solidFill>
              </a:rPr>
              <a:t>character</a:t>
            </a:r>
            <a:r>
              <a:rPr lang="en-US" sz="2600" dirty="0" smtClean="0"/>
              <a:t>. </a:t>
            </a:r>
            <a:r>
              <a:rPr lang="en-US" sz="2600" dirty="0"/>
              <a:t>After all, the character of a person is expressed through his spirit, his tone, his disposition. Character is the revelation of what a man is—so is his spirit. Here then is something to mark first of all from the emphatic statement of Paul. The supreme and abiding test of ourselves is what we are internally. Our spirit is the reality, good or bad. </a:t>
            </a:r>
            <a:r>
              <a:rPr lang="en-US" sz="2600" dirty="0" smtClean="0"/>
              <a:t> As </a:t>
            </a:r>
            <a:r>
              <a:rPr lang="en-US" sz="2600" dirty="0"/>
              <a:t>a man </a:t>
            </a:r>
            <a:r>
              <a:rPr lang="en-US" sz="2600" dirty="0" err="1"/>
              <a:t>thinketh</a:t>
            </a:r>
            <a:r>
              <a:rPr lang="en-US" sz="2600" dirty="0"/>
              <a:t> in his heart, so is he. It is not in the occasional external things that we do that the truth about ourselves is discovered. Nor is it in the careful premeditated things that we say that our hearts are truly </a:t>
            </a:r>
            <a:r>
              <a:rPr lang="en-US" sz="2600" dirty="0" smtClean="0"/>
              <a:t>revealed.  God </a:t>
            </a:r>
            <a:r>
              <a:rPr lang="en-US" sz="2600" dirty="0"/>
              <a:t>does not measure men by the occasional things but by the spirit</a:t>
            </a:r>
            <a:r>
              <a:rPr lang="en-US" sz="2600" dirty="0" smtClean="0"/>
              <a:t>.”</a:t>
            </a:r>
            <a:endParaRPr lang="en-US" sz="2600" dirty="0"/>
          </a:p>
          <a:p>
            <a:pPr marL="0" indent="0">
              <a:buNone/>
            </a:pPr>
            <a:endParaRPr lang="en-US" sz="2600" dirty="0"/>
          </a:p>
        </p:txBody>
      </p:sp>
    </p:spTree>
    <p:extLst>
      <p:ext uri="{BB962C8B-B14F-4D97-AF65-F5344CB8AC3E}">
        <p14:creationId xmlns:p14="http://schemas.microsoft.com/office/powerpoint/2010/main" val="910273229"/>
      </p:ext>
    </p:extLst>
  </p:cSld>
  <p:clrMapOvr>
    <a:masterClrMapping/>
  </p:clrMapOvr>
  <p:transition spd="slow">
    <p:cove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000" y="0"/>
            <a:ext cx="8610600" cy="1143000"/>
          </a:xfrm>
        </p:spPr>
        <p:txBody>
          <a:bodyPr/>
          <a:lstStyle/>
          <a:p>
            <a:r>
              <a:rPr lang="en-US" dirty="0" smtClean="0"/>
              <a:t>thirst for a more powerful spiritual life</a:t>
            </a:r>
            <a:endParaRPr lang="en-US" dirty="0"/>
          </a:p>
        </p:txBody>
      </p:sp>
      <p:sp>
        <p:nvSpPr>
          <p:cNvPr id="3" name="Content Placeholder 2"/>
          <p:cNvSpPr>
            <a:spLocks noGrp="1"/>
          </p:cNvSpPr>
          <p:nvPr>
            <p:ph sz="quarter" idx="13"/>
          </p:nvPr>
        </p:nvSpPr>
        <p:spPr>
          <a:xfrm>
            <a:off x="609600" y="1295400"/>
            <a:ext cx="7924800" cy="4114800"/>
          </a:xfrm>
        </p:spPr>
        <p:txBody>
          <a:bodyPr>
            <a:noAutofit/>
          </a:bodyPr>
          <a:lstStyle/>
          <a:p>
            <a:pPr marL="0" indent="0">
              <a:buNone/>
            </a:pPr>
            <a:r>
              <a:rPr lang="en-US" sz="2800" dirty="0" smtClean="0"/>
              <a:t>“Now </a:t>
            </a:r>
            <a:r>
              <a:rPr lang="en-US" sz="2800" dirty="0"/>
              <a:t>we have received, not the spirit of the world, but the spirit which is of God; that we might know the things that are freely given to us of God</a:t>
            </a:r>
            <a:r>
              <a:rPr lang="en-US" sz="2800" dirty="0" smtClean="0"/>
              <a:t>.  Which </a:t>
            </a:r>
            <a:r>
              <a:rPr lang="en-US" sz="2800" dirty="0"/>
              <a:t>things also we speak, not in the words which man's wisdom </a:t>
            </a:r>
            <a:r>
              <a:rPr lang="en-US" sz="2800" dirty="0" err="1"/>
              <a:t>teacheth</a:t>
            </a:r>
            <a:r>
              <a:rPr lang="en-US" sz="2800" dirty="0"/>
              <a:t>, but which the Holy Ghost </a:t>
            </a:r>
            <a:r>
              <a:rPr lang="en-US" sz="2800" dirty="0" err="1">
                <a:solidFill>
                  <a:srgbClr val="FFFF00"/>
                </a:solidFill>
              </a:rPr>
              <a:t>teacheth</a:t>
            </a:r>
            <a:r>
              <a:rPr lang="en-US" sz="2800" dirty="0"/>
              <a:t>; </a:t>
            </a:r>
            <a:r>
              <a:rPr lang="en-US" sz="2800" dirty="0">
                <a:solidFill>
                  <a:srgbClr val="FFFF00"/>
                </a:solidFill>
              </a:rPr>
              <a:t>comparing spiritual things with spiritual</a:t>
            </a:r>
            <a:r>
              <a:rPr lang="en-US" sz="2800" dirty="0" smtClean="0"/>
              <a:t>.  But </a:t>
            </a:r>
            <a:r>
              <a:rPr lang="en-US" sz="2800" dirty="0"/>
              <a:t>the natural man </a:t>
            </a:r>
            <a:r>
              <a:rPr lang="en-US" sz="2800" dirty="0" err="1"/>
              <a:t>receiveth</a:t>
            </a:r>
            <a:r>
              <a:rPr lang="en-US" sz="2800" dirty="0"/>
              <a:t> not the things of the Spirit of God: for they are foolishness unto him: neither can he know them, because they are </a:t>
            </a:r>
            <a:r>
              <a:rPr lang="en-US" sz="2800" dirty="0">
                <a:solidFill>
                  <a:srgbClr val="FFFF00"/>
                </a:solidFill>
              </a:rPr>
              <a:t>spiritually discerned</a:t>
            </a:r>
            <a:r>
              <a:rPr lang="en-US" sz="2800" dirty="0" smtClean="0"/>
              <a:t>.”</a:t>
            </a:r>
          </a:p>
          <a:p>
            <a:pPr marL="0" indent="0" algn="ctr">
              <a:buNone/>
            </a:pPr>
            <a:r>
              <a:rPr lang="en-US" sz="2800" dirty="0" smtClean="0"/>
              <a:t>1 Corinthians 2:12-14</a:t>
            </a:r>
            <a:endParaRPr lang="en-US" sz="2800" dirty="0"/>
          </a:p>
          <a:p>
            <a:pPr marL="0" indent="0">
              <a:buNone/>
            </a:pPr>
            <a:endParaRPr lang="en-US" sz="2800" dirty="0"/>
          </a:p>
        </p:txBody>
      </p:sp>
    </p:spTree>
    <p:extLst>
      <p:ext uri="{BB962C8B-B14F-4D97-AF65-F5344CB8AC3E}">
        <p14:creationId xmlns:p14="http://schemas.microsoft.com/office/powerpoint/2010/main" val="428476945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5410200" cy="908613"/>
          </a:xfrm>
        </p:spPr>
        <p:txBody>
          <a:bodyPr/>
          <a:lstStyle/>
          <a:p>
            <a:pPr algn="ctr"/>
            <a:r>
              <a:rPr lang="en-US" dirty="0" smtClean="0"/>
              <a:t>Nicodemus and the movement of the spirit</a:t>
            </a:r>
            <a:endParaRPr lang="en-US" dirty="0"/>
          </a:p>
        </p:txBody>
      </p:sp>
      <p:sp>
        <p:nvSpPr>
          <p:cNvPr id="3" name="Content Placeholder 2"/>
          <p:cNvSpPr>
            <a:spLocks noGrp="1"/>
          </p:cNvSpPr>
          <p:nvPr>
            <p:ph sz="quarter" idx="13"/>
          </p:nvPr>
        </p:nvSpPr>
        <p:spPr>
          <a:xfrm>
            <a:off x="685800" y="1999343"/>
            <a:ext cx="7924800" cy="4191000"/>
          </a:xfrm>
        </p:spPr>
        <p:txBody>
          <a:bodyPr>
            <a:normAutofit fontScale="92500"/>
          </a:bodyPr>
          <a:lstStyle/>
          <a:p>
            <a:pPr marL="0" indent="0">
              <a:buNone/>
            </a:pPr>
            <a:r>
              <a:rPr lang="en-US" sz="2800" dirty="0" smtClean="0"/>
              <a:t>“Jesus </a:t>
            </a:r>
            <a:r>
              <a:rPr lang="en-US" sz="2800" dirty="0"/>
              <a:t>answered and said unto him, Verily, verily, I say unto thee, Except a man be born again, he cannot see the kingdom of God</a:t>
            </a:r>
            <a:r>
              <a:rPr lang="en-US" sz="2800" dirty="0" smtClean="0"/>
              <a:t>. </a:t>
            </a:r>
          </a:p>
          <a:p>
            <a:pPr marL="0" indent="0">
              <a:buNone/>
            </a:pPr>
            <a:r>
              <a:rPr lang="en-US" sz="2800" dirty="0" smtClean="0"/>
              <a:t>That </a:t>
            </a:r>
            <a:r>
              <a:rPr lang="en-US" sz="2800" dirty="0"/>
              <a:t>which is born of the flesh is flesh; and that which is born of the Spirit is spirit</a:t>
            </a:r>
            <a:r>
              <a:rPr lang="en-US" sz="2800" dirty="0" smtClean="0"/>
              <a:t>.  Marvel </a:t>
            </a:r>
            <a:r>
              <a:rPr lang="en-US" sz="2800" dirty="0"/>
              <a:t>not that I said unto thee, Ye must be born again</a:t>
            </a:r>
            <a:r>
              <a:rPr lang="en-US" sz="2800" dirty="0" smtClean="0"/>
              <a:t>.  </a:t>
            </a:r>
            <a:r>
              <a:rPr lang="en-US" sz="2800" dirty="0" smtClean="0">
                <a:solidFill>
                  <a:srgbClr val="FFFF00"/>
                </a:solidFill>
              </a:rPr>
              <a:t>The </a:t>
            </a:r>
            <a:r>
              <a:rPr lang="en-US" sz="2800" dirty="0">
                <a:solidFill>
                  <a:srgbClr val="FFFF00"/>
                </a:solidFill>
              </a:rPr>
              <a:t>wind </a:t>
            </a:r>
            <a:r>
              <a:rPr lang="en-US" sz="2800" dirty="0" err="1">
                <a:solidFill>
                  <a:srgbClr val="FFFF00"/>
                </a:solidFill>
              </a:rPr>
              <a:t>bloweth</a:t>
            </a:r>
            <a:r>
              <a:rPr lang="en-US" sz="2800" dirty="0">
                <a:solidFill>
                  <a:srgbClr val="FFFF00"/>
                </a:solidFill>
              </a:rPr>
              <a:t> where it </a:t>
            </a:r>
            <a:r>
              <a:rPr lang="en-US" sz="2800" dirty="0" err="1">
                <a:solidFill>
                  <a:srgbClr val="FFFF00"/>
                </a:solidFill>
              </a:rPr>
              <a:t>listeth</a:t>
            </a:r>
            <a:r>
              <a:rPr lang="en-US" sz="2800" dirty="0">
                <a:solidFill>
                  <a:srgbClr val="FFFF00"/>
                </a:solidFill>
              </a:rPr>
              <a:t>, and thou </a:t>
            </a:r>
            <a:r>
              <a:rPr lang="en-US" sz="2800" dirty="0" err="1">
                <a:solidFill>
                  <a:srgbClr val="FFFF00"/>
                </a:solidFill>
              </a:rPr>
              <a:t>hearest</a:t>
            </a:r>
            <a:r>
              <a:rPr lang="en-US" sz="2800" dirty="0">
                <a:solidFill>
                  <a:srgbClr val="FFFF00"/>
                </a:solidFill>
              </a:rPr>
              <a:t> the sound thereof, but canst not tell whence it cometh, and whither it </a:t>
            </a:r>
            <a:r>
              <a:rPr lang="en-US" sz="2800" dirty="0" err="1">
                <a:solidFill>
                  <a:srgbClr val="FFFF00"/>
                </a:solidFill>
              </a:rPr>
              <a:t>goeth</a:t>
            </a:r>
            <a:r>
              <a:rPr lang="en-US" sz="2800" dirty="0">
                <a:solidFill>
                  <a:srgbClr val="FFFF00"/>
                </a:solidFill>
              </a:rPr>
              <a:t>: so is every one that is born of the Spirit</a:t>
            </a:r>
            <a:r>
              <a:rPr lang="en-US" sz="2800" dirty="0" smtClean="0">
                <a:solidFill>
                  <a:srgbClr val="FFFF00"/>
                </a:solidFill>
              </a:rPr>
              <a:t>.”</a:t>
            </a:r>
          </a:p>
          <a:p>
            <a:pPr marL="0" indent="0" algn="ctr">
              <a:buNone/>
            </a:pPr>
            <a:r>
              <a:rPr lang="en-US" sz="2800" dirty="0" smtClean="0"/>
              <a:t>John 3:3-8</a:t>
            </a:r>
            <a:endParaRPr lang="en-US" sz="2800" dirty="0"/>
          </a:p>
          <a:p>
            <a:endParaRPr lang="en-US" dirty="0"/>
          </a:p>
        </p:txBody>
      </p:sp>
      <p:pic>
        <p:nvPicPr>
          <p:cNvPr id="2050" name="Picture 2" descr="http://2.bp.blogspot.com/-xl4NZyWltjk/TjGyor4lJTI/AAAAAAAAAc4/mocLHUkarnU/s1600/Nicodemus.jp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val="0"/>
              </a:ext>
            </a:extLst>
          </a:blip>
          <a:srcRect/>
          <a:stretch>
            <a:fillRect/>
          </a:stretch>
        </p:blipFill>
        <p:spPr bwMode="auto">
          <a:xfrm>
            <a:off x="6311231" y="18143"/>
            <a:ext cx="2807369" cy="198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5101200"/>
      </p:ext>
    </p:extLst>
  </p:cSld>
  <p:clrMapOvr>
    <a:masterClrMapping/>
  </p:clrMapOvr>
  <p:transition spd="slow">
    <p:cove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bikeacrossamerica.net/tour/24/north-texas-scenery3.jpg">
            <a:hlinkClick r:id="rId2"/>
          </p:cNvPr>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41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3637157"/>
      </p:ext>
    </p:extLst>
  </p:cSld>
  <p:clrMapOvr>
    <a:masterClrMapping/>
  </p:clrMapOvr>
  <p:transition spd="slow">
    <p:cove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7924800" cy="660400"/>
          </a:xfrm>
        </p:spPr>
        <p:txBody>
          <a:bodyPr/>
          <a:lstStyle/>
          <a:p>
            <a:r>
              <a:rPr lang="en-US" dirty="0" smtClean="0"/>
              <a:t>implications</a:t>
            </a:r>
            <a:endParaRPr lang="en-US" dirty="0"/>
          </a:p>
        </p:txBody>
      </p:sp>
      <p:sp>
        <p:nvSpPr>
          <p:cNvPr id="3" name="Content Placeholder 2"/>
          <p:cNvSpPr>
            <a:spLocks noGrp="1"/>
          </p:cNvSpPr>
          <p:nvPr>
            <p:ph sz="quarter" idx="13"/>
          </p:nvPr>
        </p:nvSpPr>
        <p:spPr>
          <a:xfrm>
            <a:off x="609600" y="1066800"/>
            <a:ext cx="7924800" cy="4114800"/>
          </a:xfrm>
        </p:spPr>
        <p:txBody>
          <a:bodyPr>
            <a:noAutofit/>
          </a:bodyPr>
          <a:lstStyle/>
          <a:p>
            <a:r>
              <a:rPr lang="en-US" sz="2800" dirty="0" smtClean="0"/>
              <a:t>Our primary role is to believe, to love and keep the commandments</a:t>
            </a:r>
          </a:p>
          <a:p>
            <a:r>
              <a:rPr lang="en-US" sz="2800" dirty="0" smtClean="0"/>
              <a:t>When we do this, our spiritual minds become a place where our Lord will choose to operate and the Son and his Father promise to make their abode </a:t>
            </a:r>
          </a:p>
          <a:p>
            <a:r>
              <a:rPr lang="en-US" sz="2800" dirty="0" smtClean="0"/>
              <a:t>We will likely not always understand where the Spirit is blowing or where it is going, </a:t>
            </a:r>
            <a:r>
              <a:rPr lang="en-US" sz="2800" b="1" dirty="0" smtClean="0">
                <a:solidFill>
                  <a:srgbClr val="FFFF00"/>
                </a:solidFill>
              </a:rPr>
              <a:t>BUT</a:t>
            </a:r>
            <a:r>
              <a:rPr lang="en-US" sz="2800" dirty="0" smtClean="0"/>
              <a:t>, we can experience its presence and acknowledge its power</a:t>
            </a:r>
          </a:p>
          <a:p>
            <a:r>
              <a:rPr lang="en-US" sz="2800" dirty="0" smtClean="0"/>
              <a:t>We are safely under the control of our Master in all aspects of our lives</a:t>
            </a:r>
          </a:p>
        </p:txBody>
      </p:sp>
    </p:spTree>
    <p:extLst>
      <p:ext uri="{BB962C8B-B14F-4D97-AF65-F5344CB8AC3E}">
        <p14:creationId xmlns:p14="http://schemas.microsoft.com/office/powerpoint/2010/main" val="1484701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Tomorrow’s class	</a:t>
            </a:r>
            <a:endParaRPr lang="en-US" dirty="0"/>
          </a:p>
        </p:txBody>
      </p:sp>
      <p:sp>
        <p:nvSpPr>
          <p:cNvPr id="3" name="Content Placeholder 2"/>
          <p:cNvSpPr>
            <a:spLocks noGrp="1"/>
          </p:cNvSpPr>
          <p:nvPr>
            <p:ph sz="quarter" idx="13"/>
          </p:nvPr>
        </p:nvSpPr>
        <p:spPr/>
        <p:txBody>
          <a:bodyPr>
            <a:normAutofit/>
          </a:bodyPr>
          <a:lstStyle/>
          <a:p>
            <a:pPr marL="0" indent="0" algn="ctr">
              <a:buNone/>
            </a:pPr>
            <a:endParaRPr lang="en-US" sz="2800" dirty="0" smtClean="0"/>
          </a:p>
          <a:p>
            <a:pPr marL="0" indent="0" algn="ctr">
              <a:buNone/>
            </a:pPr>
            <a:endParaRPr lang="en-US" sz="2800" dirty="0"/>
          </a:p>
          <a:p>
            <a:pPr marL="0" indent="0" algn="ctr">
              <a:buNone/>
            </a:pPr>
            <a:r>
              <a:rPr lang="en-US" sz="3600" b="1" dirty="0" smtClean="0">
                <a:solidFill>
                  <a:srgbClr val="FFFF00"/>
                </a:solidFill>
              </a:rPr>
              <a:t>The Operation of the Spirit</a:t>
            </a:r>
          </a:p>
          <a:p>
            <a:pPr marL="0" indent="0" algn="ctr">
              <a:buNone/>
            </a:pPr>
            <a:endParaRPr lang="en-US" sz="3600" b="1" dirty="0">
              <a:solidFill>
                <a:schemeClr val="tx2"/>
              </a:solidFill>
            </a:endParaRPr>
          </a:p>
          <a:p>
            <a:pPr marL="0" indent="0" algn="ctr">
              <a:buNone/>
            </a:pPr>
            <a:r>
              <a:rPr lang="en-US" sz="3200" dirty="0" smtClean="0"/>
              <a:t>How has God worked with men and women through the Spirit?</a:t>
            </a:r>
            <a:endParaRPr lang="en-US" sz="3200" dirty="0"/>
          </a:p>
        </p:txBody>
      </p:sp>
    </p:spTree>
    <p:extLst>
      <p:ext uri="{BB962C8B-B14F-4D97-AF65-F5344CB8AC3E}">
        <p14:creationId xmlns:p14="http://schemas.microsoft.com/office/powerpoint/2010/main" val="3002593952"/>
      </p:ext>
    </p:extLst>
  </p:cSld>
  <p:clrMapOvr>
    <a:masterClrMapping/>
  </p:clrMapOvr>
  <p:timing>
    <p:tnLst>
      <p:par>
        <p:cTn id="1" dur="indefinite" restart="never" nodeType="tmRoot"/>
      </p:par>
    </p:tnLst>
  </p:timing>
</p:sld>
</file>

<file path=ppt/theme/theme1.xml><?xml version="1.0" encoding="utf-8"?>
<a:theme xmlns:a="http://schemas.openxmlformats.org/drawingml/2006/main" name="Horizon">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Horizon">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1309</TotalTime>
  <Words>3470</Words>
  <Application>Microsoft Office PowerPoint</Application>
  <PresentationFormat>On-screen Show (4:3)</PresentationFormat>
  <Paragraphs>198</Paragraphs>
  <Slides>56</Slides>
  <Notes>13</Notes>
  <HiddenSlides>0</HiddenSlides>
  <MMClips>0</MMClips>
  <ScaleCrop>false</ScaleCrop>
  <HeadingPairs>
    <vt:vector size="4" baseType="variant">
      <vt:variant>
        <vt:lpstr>Theme</vt:lpstr>
      </vt:variant>
      <vt:variant>
        <vt:i4>1</vt:i4>
      </vt:variant>
      <vt:variant>
        <vt:lpstr>Slide Titles</vt:lpstr>
      </vt:variant>
      <vt:variant>
        <vt:i4>56</vt:i4>
      </vt:variant>
    </vt:vector>
  </HeadingPairs>
  <TitlesOfParts>
    <vt:vector size="57" baseType="lpstr">
      <vt:lpstr>Horizon</vt:lpstr>
      <vt:lpstr>Led by the Spirit</vt:lpstr>
      <vt:lpstr>Led By the spirit </vt:lpstr>
      <vt:lpstr>Why this topic?</vt:lpstr>
      <vt:lpstr>Advice from a brother…</vt:lpstr>
      <vt:lpstr>Best bible study </vt:lpstr>
      <vt:lpstr>Danger of Doctrinal extremes</vt:lpstr>
      <vt:lpstr>A student during his baptismal interview…</vt:lpstr>
      <vt:lpstr>PowerPoint Presentation</vt:lpstr>
      <vt:lpstr>Evangelical error</vt:lpstr>
      <vt:lpstr>PowerPoint Presentation</vt:lpstr>
      <vt:lpstr>PowerPoint Presentation</vt:lpstr>
      <vt:lpstr>What is meant by the spirit in the lives of believers?</vt:lpstr>
      <vt:lpstr>Our first “disclaimers”</vt:lpstr>
      <vt:lpstr>objectives This Week</vt:lpstr>
      <vt:lpstr>How do we see god’s powerful spirit in our current day?</vt:lpstr>
      <vt:lpstr>PowerPoint Presentation</vt:lpstr>
      <vt:lpstr>PowerPoint Presentation</vt:lpstr>
      <vt:lpstr>PowerPoint Presentation</vt:lpstr>
      <vt:lpstr>PowerPoint Presentation</vt:lpstr>
      <vt:lpstr>PowerPoint Presentation</vt:lpstr>
      <vt:lpstr>We are intended to experience the activity of the spirit in our lives – it is a gift of god!</vt:lpstr>
      <vt:lpstr>The principle of the new creation</vt:lpstr>
      <vt:lpstr>PowerPoint Presentation</vt:lpstr>
      <vt:lpstr>PowerPoint Presentation</vt:lpstr>
      <vt:lpstr>PowerPoint Presentation</vt:lpstr>
      <vt:lpstr>PowerPoint Presentation</vt:lpstr>
      <vt:lpstr>man in his image</vt:lpstr>
      <vt:lpstr>Squeezed into shape, to fashion</vt:lpstr>
      <vt:lpstr>Man’s call to work</vt:lpstr>
      <vt:lpstr>God’s Natural Creation</vt:lpstr>
      <vt:lpstr>The Natural Creation</vt:lpstr>
      <vt:lpstr>PowerPoint Presentation</vt:lpstr>
      <vt:lpstr>The new creation</vt:lpstr>
      <vt:lpstr>The New Creation</vt:lpstr>
      <vt:lpstr>John 1:9-13</vt:lpstr>
      <vt:lpstr>1 Peter 2:9</vt:lpstr>
      <vt:lpstr>Created in Christ, workmanship</vt:lpstr>
      <vt:lpstr>Prepared in advance for us to do…</vt:lpstr>
      <vt:lpstr>PowerPoint Presentation</vt:lpstr>
      <vt:lpstr>Quickened by the spirit</vt:lpstr>
      <vt:lpstr>The two creations</vt:lpstr>
      <vt:lpstr>Importance to this topic</vt:lpstr>
      <vt:lpstr>Questions to be examined</vt:lpstr>
      <vt:lpstr>flesh and spirit</vt:lpstr>
      <vt:lpstr>Flesh and mind – each a will to sin!</vt:lpstr>
      <vt:lpstr>Mortify, Put to Death</vt:lpstr>
      <vt:lpstr>Mind of flesh or spirit dwelling in you?</vt:lpstr>
      <vt:lpstr>In the flesh, or in the spirit?</vt:lpstr>
      <vt:lpstr>My realization</vt:lpstr>
      <vt:lpstr>L.g. sargent, “justified by faith”, 1949</vt:lpstr>
      <vt:lpstr>Dennis gillett, the genius of discipleship, 1984</vt:lpstr>
      <vt:lpstr>thirst for a more powerful spiritual life</vt:lpstr>
      <vt:lpstr>Nicodemus and the movement of the spirit</vt:lpstr>
      <vt:lpstr>PowerPoint Presentation</vt:lpstr>
      <vt:lpstr>implications</vt:lpstr>
      <vt:lpstr>Tomorrow’s class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Led by the Spirit</dc:title>
  <dc:creator>USER</dc:creator>
  <cp:lastModifiedBy>Dave Jennings</cp:lastModifiedBy>
  <cp:revision>123</cp:revision>
  <cp:lastPrinted>2013-12-14T18:08:26Z</cp:lastPrinted>
  <dcterms:created xsi:type="dcterms:W3CDTF">2013-11-23T17:57:16Z</dcterms:created>
  <dcterms:modified xsi:type="dcterms:W3CDTF">2014-08-18T03:40:13Z</dcterms:modified>
</cp:coreProperties>
</file>