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6" r:id="rId2"/>
    <p:sldId id="361" r:id="rId3"/>
    <p:sldId id="362" r:id="rId4"/>
    <p:sldId id="307" r:id="rId5"/>
    <p:sldId id="406" r:id="rId6"/>
    <p:sldId id="407" r:id="rId7"/>
    <p:sldId id="387" r:id="rId8"/>
    <p:sldId id="388" r:id="rId9"/>
    <p:sldId id="389" r:id="rId10"/>
    <p:sldId id="398" r:id="rId11"/>
    <p:sldId id="399" r:id="rId12"/>
    <p:sldId id="400" r:id="rId13"/>
    <p:sldId id="401" r:id="rId14"/>
    <p:sldId id="402" r:id="rId15"/>
    <p:sldId id="403" r:id="rId16"/>
    <p:sldId id="404" r:id="rId17"/>
    <p:sldId id="390" r:id="rId18"/>
    <p:sldId id="363" r:id="rId19"/>
    <p:sldId id="364" r:id="rId20"/>
    <p:sldId id="365" r:id="rId21"/>
    <p:sldId id="367" r:id="rId22"/>
    <p:sldId id="295" r:id="rId23"/>
    <p:sldId id="369" r:id="rId24"/>
    <p:sldId id="368" r:id="rId25"/>
    <p:sldId id="397" r:id="rId26"/>
    <p:sldId id="370" r:id="rId27"/>
    <p:sldId id="371" r:id="rId28"/>
    <p:sldId id="297" r:id="rId29"/>
    <p:sldId id="393" r:id="rId30"/>
    <p:sldId id="394" r:id="rId31"/>
    <p:sldId id="396" r:id="rId32"/>
    <p:sldId id="395" r:id="rId33"/>
    <p:sldId id="300" r:id="rId34"/>
    <p:sldId id="372" r:id="rId35"/>
    <p:sldId id="310" r:id="rId36"/>
    <p:sldId id="298" r:id="rId37"/>
    <p:sldId id="311" r:id="rId38"/>
    <p:sldId id="373" r:id="rId39"/>
    <p:sldId id="374" r:id="rId40"/>
    <p:sldId id="304" r:id="rId41"/>
    <p:sldId id="341" r:id="rId42"/>
    <p:sldId id="343" r:id="rId43"/>
    <p:sldId id="381" r:id="rId44"/>
    <p:sldId id="391" r:id="rId45"/>
    <p:sldId id="392" r:id="rId46"/>
    <p:sldId id="344" r:id="rId47"/>
    <p:sldId id="383" r:id="rId48"/>
    <p:sldId id="342" r:id="rId49"/>
    <p:sldId id="384" r:id="rId50"/>
    <p:sldId id="345" r:id="rId51"/>
    <p:sldId id="312" r:id="rId52"/>
    <p:sldId id="338" r:id="rId53"/>
    <p:sldId id="316" r:id="rId54"/>
    <p:sldId id="385" r:id="rId55"/>
    <p:sldId id="313" r:id="rId56"/>
    <p:sldId id="354" r:id="rId57"/>
    <p:sldId id="355" r:id="rId58"/>
    <p:sldId id="356" r:id="rId59"/>
    <p:sldId id="348" r:id="rId60"/>
    <p:sldId id="349" r:id="rId61"/>
    <p:sldId id="333" r:id="rId62"/>
    <p:sldId id="405" r:id="rId63"/>
    <p:sldId id="334"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44" d="100"/>
        <a:sy n="144"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CC7A26-244E-4932-BD13-38B0FB74660B}" type="datetimeFigureOut">
              <a:rPr lang="en-US" smtClean="0"/>
              <a:t>8/18/2014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7789F7-BD1F-4B55-8A6E-75A3226BDEE8}" type="slidenum">
              <a:rPr lang="en-US" smtClean="0"/>
              <a:t>‹#›</a:t>
            </a:fld>
            <a:endParaRPr lang="en-US"/>
          </a:p>
        </p:txBody>
      </p:sp>
    </p:spTree>
    <p:extLst>
      <p:ext uri="{BB962C8B-B14F-4D97-AF65-F5344CB8AC3E}">
        <p14:creationId xmlns:p14="http://schemas.microsoft.com/office/powerpoint/2010/main" val="1581730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41</a:t>
            </a:fld>
            <a:endParaRPr lang="en-US"/>
          </a:p>
        </p:txBody>
      </p:sp>
    </p:spTree>
    <p:extLst>
      <p:ext uri="{BB962C8B-B14F-4D97-AF65-F5344CB8AC3E}">
        <p14:creationId xmlns:p14="http://schemas.microsoft.com/office/powerpoint/2010/main" val="238130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42</a:t>
            </a:fld>
            <a:endParaRPr lang="en-US"/>
          </a:p>
        </p:txBody>
      </p:sp>
    </p:spTree>
    <p:extLst>
      <p:ext uri="{BB962C8B-B14F-4D97-AF65-F5344CB8AC3E}">
        <p14:creationId xmlns:p14="http://schemas.microsoft.com/office/powerpoint/2010/main" val="1025614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46</a:t>
            </a:fld>
            <a:endParaRPr lang="en-US"/>
          </a:p>
        </p:txBody>
      </p:sp>
    </p:spTree>
    <p:extLst>
      <p:ext uri="{BB962C8B-B14F-4D97-AF65-F5344CB8AC3E}">
        <p14:creationId xmlns:p14="http://schemas.microsoft.com/office/powerpoint/2010/main" val="3657607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48</a:t>
            </a:fld>
            <a:endParaRPr lang="en-US"/>
          </a:p>
        </p:txBody>
      </p:sp>
    </p:spTree>
    <p:extLst>
      <p:ext uri="{BB962C8B-B14F-4D97-AF65-F5344CB8AC3E}">
        <p14:creationId xmlns:p14="http://schemas.microsoft.com/office/powerpoint/2010/main" val="367970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50</a:t>
            </a:fld>
            <a:endParaRPr lang="en-US"/>
          </a:p>
        </p:txBody>
      </p:sp>
    </p:spTree>
    <p:extLst>
      <p:ext uri="{BB962C8B-B14F-4D97-AF65-F5344CB8AC3E}">
        <p14:creationId xmlns:p14="http://schemas.microsoft.com/office/powerpoint/2010/main" val="3996044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52</a:t>
            </a:fld>
            <a:endParaRPr lang="en-US"/>
          </a:p>
        </p:txBody>
      </p:sp>
    </p:spTree>
    <p:extLst>
      <p:ext uri="{BB962C8B-B14F-4D97-AF65-F5344CB8AC3E}">
        <p14:creationId xmlns:p14="http://schemas.microsoft.com/office/powerpoint/2010/main" val="2514199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56</a:t>
            </a:fld>
            <a:endParaRPr lang="en-US"/>
          </a:p>
        </p:txBody>
      </p:sp>
    </p:spTree>
    <p:extLst>
      <p:ext uri="{BB962C8B-B14F-4D97-AF65-F5344CB8AC3E}">
        <p14:creationId xmlns:p14="http://schemas.microsoft.com/office/powerpoint/2010/main" val="3894272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59</a:t>
            </a:fld>
            <a:endParaRPr lang="en-US"/>
          </a:p>
        </p:txBody>
      </p:sp>
    </p:spTree>
    <p:extLst>
      <p:ext uri="{BB962C8B-B14F-4D97-AF65-F5344CB8AC3E}">
        <p14:creationId xmlns:p14="http://schemas.microsoft.com/office/powerpoint/2010/main" val="3265118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60</a:t>
            </a:fld>
            <a:endParaRPr lang="en-US"/>
          </a:p>
        </p:txBody>
      </p:sp>
    </p:spTree>
    <p:extLst>
      <p:ext uri="{BB962C8B-B14F-4D97-AF65-F5344CB8AC3E}">
        <p14:creationId xmlns:p14="http://schemas.microsoft.com/office/powerpoint/2010/main" val="30590483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569B7D48-2C9F-4F92-A71A-8CDAC887ADF4}" type="datetimeFigureOut">
              <a:rPr lang="en-US" smtClean="0"/>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73090-5D6D-4F33-9EBC-5BECE4FFD499}"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69B7D48-2C9F-4F92-A71A-8CDAC887ADF4}" type="datetimeFigureOut">
              <a:rPr lang="en-US" smtClean="0"/>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73090-5D6D-4F33-9EBC-5BECE4FFD499}"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9B7D48-2C9F-4F92-A71A-8CDAC887ADF4}" type="datetimeFigureOut">
              <a:rPr lang="en-US" smtClean="0"/>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569B7D48-2C9F-4F92-A71A-8CDAC887ADF4}" type="datetimeFigureOut">
              <a:rPr lang="en-US" smtClean="0"/>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69B7D48-2C9F-4F92-A71A-8CDAC887ADF4}" type="datetimeFigureOut">
              <a:rPr lang="en-US" smtClean="0"/>
              <a:t>8/18/2014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9B7D48-2C9F-4F92-A71A-8CDAC887ADF4}" type="datetimeFigureOut">
              <a:rPr lang="en-US" smtClean="0"/>
              <a:t>8/18/2014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B7D48-2C9F-4F92-A71A-8CDAC887ADF4}" type="datetimeFigureOut">
              <a:rPr lang="en-US" smtClean="0"/>
              <a:t>8/18/2014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B7D48-2C9F-4F92-A71A-8CDAC887ADF4}" type="datetimeFigureOut">
              <a:rPr lang="en-US" smtClean="0"/>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B7D48-2C9F-4F92-A71A-8CDAC887ADF4}" type="datetimeFigureOut">
              <a:rPr lang="en-US" smtClean="0"/>
              <a:t>8/18/2014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B7D48-2C9F-4F92-A71A-8CDAC887ADF4}" type="datetimeFigureOut">
              <a:rPr lang="en-US" smtClean="0"/>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B7D48-2C9F-4F92-A71A-8CDAC887ADF4}" type="datetimeFigureOut">
              <a:rPr lang="en-US" smtClean="0"/>
              <a:t>8/18/2014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73090-5D6D-4F33-9EBC-5BECE4FFD49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569B7D48-2C9F-4F92-A71A-8CDAC887ADF4}" type="datetimeFigureOut">
              <a:rPr lang="en-US" smtClean="0"/>
              <a:t>8/18/2014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25873090-5D6D-4F33-9EBC-5BECE4FFD49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frm=1&amp;source=images&amp;cd=&amp;cad=rja&amp;uact=8&amp;docid=Wwfn4Y8QK3AZhM&amp;tbnid=xSRS2kqbPQDhZM:&amp;ved=0CAUQjRw&amp;url=http://thechristadelphians.org/htm/books/The_Tabernacle/The_Tabernacle_mainframe.htm&amp;ei=8LXKU62qNdK7oQT_u4GIDw&amp;bvm=bv.71198958,d.cGU&amp;psig=AFQjCNEKazwVplXXBpXLvbzSohpplkUp_g&amp;ust=1405880102711242"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url?sa=i&amp;source=images&amp;cd=&amp;cad=rja&amp;uact=8&amp;docid=BKtqaVFhDz0xnM&amp;tbnid=g5mnnpt4MaaP2M&amp;ved=0CAgQjRw&amp;url=http://s289.photobucket.com/user/adventist123/media/SDA/tabernacle4.jpg.html&amp;ei=GLzKU7uYGc-7oQT084KQBQ&amp;psig=AFQjCNE3oU-PQYQwM-Lbr8XkfZV3rvaIyQ&amp;ust=1405881752461140" TargetMode="External"/><Relationship Id="rId1" Type="http://schemas.openxmlformats.org/officeDocument/2006/relationships/slideLayout" Target="../slideLayouts/slideLayout7.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com/url?sa=i&amp;rct=j&amp;q=&amp;esrc=s&amp;frm=1&amp;source=images&amp;cd=&amp;cad=rja&amp;uact=8&amp;docid=X_XCbWWeEYPohM&amp;tbnid=ZIi0C6ZJpqnRYM:&amp;ved=0CAUQjRw&amp;url=http://www.christinyourworld.com/motherstories_ot_13.htm&amp;ei=2r3KU-fwAc_qoATr94DwCA&amp;bvm=bv.71198958,d.cGU&amp;psig=AFQjCNFucPxcGkh887w8m-T4lcIDOH79Eg&amp;ust=1405882197922099" TargetMode="External"/><Relationship Id="rId1" Type="http://schemas.openxmlformats.org/officeDocument/2006/relationships/slideLayout" Target="../slideLayouts/slideLayout2.xm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com/url?sa=i&amp;rct=j&amp;q=&amp;esrc=s&amp;frm=1&amp;source=images&amp;cd=&amp;cad=rja&amp;uact=8&amp;docid=0vIF1OmrjrWxOM&amp;tbnid=TUByTKHXT7fQbM:&amp;ved=0CAUQjRw&amp;url=http://en.wikipedia.org/wiki/Ark_of_the_Covenant&amp;ei=WsDKU6aYE8vvoASj04CIDQ&amp;bvm=bv.71198958,d.cGU&amp;psig=AFQjCNE4mYbeBBZAJss1l0lsCWO_WM0DRw&amp;ust=1405882784578822" TargetMode="External"/><Relationship Id="rId1" Type="http://schemas.openxmlformats.org/officeDocument/2006/relationships/slideLayout" Target="../slideLayouts/slideLayout2.xml"/><Relationship Id="rId4" Type="http://schemas.microsoft.com/office/2007/relationships/hdphoto" Target="../media/hdphoto8.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jpeg"/><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uact=8&amp;docid=eohYByXqSCFORM&amp;tbnid=DZG3g-2v3vWISM:&amp;ved=0CAUQjRw&amp;url=http://mybiblicalstudy.weebly.com/samson.html&amp;ei=TcLKU-_NCs3_oQTF0YKIDg&amp;bvm=bv.71198958,d.cGU&amp;psig=AFQjCNH0n-HgHFWq82ckcP85Erh6PFwOAw&amp;ust=1405883187438921" TargetMode="External"/><Relationship Id="rId3" Type="http://schemas.openxmlformats.org/officeDocument/2006/relationships/image" Target="../media/image16.jpeg"/><Relationship Id="rId7" Type="http://schemas.microsoft.com/office/2007/relationships/hdphoto" Target="../media/hdphoto12.wdp"/><Relationship Id="rId2" Type="http://schemas.openxmlformats.org/officeDocument/2006/relationships/hyperlink" Target="http://www.google.com/url?sa=i&amp;rct=j&amp;q=&amp;esrc=s&amp;frm=1&amp;source=images&amp;cd=&amp;cad=rja&amp;uact=8&amp;docid=eohYByXqSCFORM&amp;tbnid=DZG3g-2v3vWISM:&amp;ved=0CAUQjRw&amp;url=http://christianimagesource.com/samson_bible_g193-samson_bible__image_9_p1055.html&amp;ei=GcLKU9TED8f-oQTRq4KoDQ&amp;bvm=bv.71198958,d.cGU&amp;psig=AFQjCNH0n-HgHFWq82ckcP85Erh6PFwOAw&amp;ust=1405883187438921" TargetMode="Externa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hyperlink" Target="http://www.google.com/url?sa=i&amp;rct=j&amp;q=&amp;esrc=s&amp;frm=1&amp;source=images&amp;cd=&amp;cad=rja&amp;uact=8&amp;docid=eohYByXqSCFORM&amp;tbnid=DZG3g-2v3vWISM:&amp;ved=0CAUQjRw&amp;url=http://blog.goo.ne.jp/gokutou_gokuraku/e/c9f9057d72758caa5f0a7db93e245c56&amp;ei=LsLKU_2IO43eoATnnIKoBQ&amp;bvm=bv.71198958,d.cGU&amp;psig=AFQjCNH0n-HgHFWq82ckcP85Erh6PFwOAw&amp;ust=1405883187438921" TargetMode="External"/><Relationship Id="rId10" Type="http://schemas.microsoft.com/office/2007/relationships/hdphoto" Target="../media/hdphoto13.wdp"/><Relationship Id="rId4" Type="http://schemas.microsoft.com/office/2007/relationships/hdphoto" Target="../media/hdphoto11.wdp"/><Relationship Id="rId9"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m/url?sa=i&amp;rct=j&amp;q=&amp;esrc=s&amp;frm=1&amp;source=images&amp;cd=&amp;cad=rja&amp;uact=8&amp;docid=jWpdKMH2lUaF8M&amp;tbnid=ZLitRU4abJ3qeM:&amp;ved=0CAUQjRw&amp;url=http://www.stevencuffle.com/get-baptized-and-wash-away-your-sins-acts-2216/&amp;ei=XcXKU5aFC5C6oQTG5IGoCw&amp;bvm=bv.71198958,d.cGU&amp;psig=AFQjCNF7nV1T1unLIIE2ZlKdKiP5xBUeTw&amp;ust=1405884104810558" TargetMode="External"/><Relationship Id="rId1" Type="http://schemas.openxmlformats.org/officeDocument/2006/relationships/slideLayout" Target="../slideLayouts/slideLayout2.xml"/><Relationship Id="rId4" Type="http://schemas.microsoft.com/office/2007/relationships/hdphoto" Target="../media/hdphoto16.wdp"/></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google.com/url?sa=i&amp;rct=j&amp;q=&amp;esrc=s&amp;frm=1&amp;source=images&amp;cd=&amp;cad=rja&amp;docid=78Ial_M73Ivb5M&amp;tbnid=1-Czm5JsEm7leM:&amp;ved=0CAUQjRw&amp;url=http://vitalministries.org/my_devotions/kingdom-man-%E2%80%93-power-in-a-real-man/&amp;ei=M4esUtToDKS42AW9sIHYCQ&amp;bvm=bv.57967247,d.b2I&amp;psig=AFQjCNFEiW17koV8Xj1L7TsHMlkyysQzNg&amp;ust=1387124801527559" TargetMode="External"/><Relationship Id="rId1" Type="http://schemas.openxmlformats.org/officeDocument/2006/relationships/slideLayout" Target="../slideLayouts/slideLayout2.xml"/><Relationship Id="rId4" Type="http://schemas.microsoft.com/office/2007/relationships/hdphoto" Target="../media/hdphoto17.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5.jpeg"/><Relationship Id="rId2" Type="http://schemas.openxmlformats.org/officeDocument/2006/relationships/hyperlink" Target="http://www.google.com/url?sa=i&amp;rct=j&amp;q=&amp;esrc=s&amp;frm=1&amp;source=images&amp;cd=&amp;cad=rja&amp;docid=UGykBaMvAP5WuM&amp;tbnid=Zjdnxbqx3NVmlM:&amp;ved=0CAUQjRw&amp;url=http://scrap.oldbookillustrations.com/page/836&amp;ei=ooisUvLcE4PW2gWl7oG4CQ&amp;bvm=bv.57967247,d.b2I&amp;psig=AFQjCNEFB5I6ip-I-1nGc3u4322YkZLOfQ&amp;ust=1387125166052135" TargetMode="External"/><Relationship Id="rId1" Type="http://schemas.openxmlformats.org/officeDocument/2006/relationships/slideLayout" Target="../slideLayouts/slideLayout2.xml"/><Relationship Id="rId6" Type="http://schemas.openxmlformats.org/officeDocument/2006/relationships/hyperlink" Target="http://www.google.com/url?sa=i&amp;rct=j&amp;q=&amp;esrc=s&amp;frm=1&amp;source=images&amp;cd=&amp;cad=rja&amp;docid=He_uv87xSVp1-M&amp;tbnid=eMotbpz-jANEWM:&amp;ved=0CAUQjRw&amp;url=http://livequality.wordpress.com/2011/01/19/david-and-goliath-and-goliaths-enlarged-pituitary/&amp;ei=W4msUuCuIYaN2gXM6YG4CQ&amp;bvm=bv.57967247,d.b2I&amp;psig=AFQjCNHz21Mp8vYD_N8NDVHaghd4FNFeiw&amp;ust=1387125425679681" TargetMode="External"/><Relationship Id="rId5" Type="http://schemas.openxmlformats.org/officeDocument/2006/relationships/image" Target="../media/image24.jpeg"/><Relationship Id="rId4" Type="http://schemas.openxmlformats.org/officeDocument/2006/relationships/hyperlink" Target="http://www.google.com/url?sa=i&amp;rct=j&amp;q=&amp;esrc=s&amp;frm=1&amp;source=images&amp;cd=&amp;cad=rja&amp;docid=7zE9TBmV7HUmnM&amp;tbnid=L2xW87yX2BgcEM:&amp;ved=0CAUQjRw&amp;url=http://www.dailymail.co.uk/sciencetech/article-2181404/Israeli-scholars-claim-uncovered-archaeological-evidence-Samson.html&amp;ei=7oisUtDKLcTO2QW6r4GwCQ&amp;bvm=bv.57967247,d.b2I&amp;psig=AFQjCNHyV8Shx3ReUTBvEM-kHouUDDr-mg&amp;ust=1387125334069551"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com/url?sa=i&amp;rct=j&amp;q=&amp;esrc=s&amp;frm=1&amp;source=images&amp;cd=&amp;cad=rja&amp;uact=8&amp;docid=sUKjaSX5H6opeM&amp;tbnid=7BGuTXTVuzSMvM:&amp;ved=0CAUQjRw&amp;url=http://www.dawntoduskpublications.com/html/BT/11/Mount_Sinai-short.htm&amp;ei=FdfKU5zJHYKEogS51ILYDg&amp;bvm=bv.71198958,d.cGU&amp;psig=AFQjCNE6OHoC7-GTITMyejeZtCxa1Vj7PQ&amp;ust=1405888574353242" TargetMode="External"/><Relationship Id="rId1" Type="http://schemas.openxmlformats.org/officeDocument/2006/relationships/slideLayout" Target="../slideLayouts/slideLayout2.xml"/><Relationship Id="rId4" Type="http://schemas.microsoft.com/office/2007/relationships/hdphoto" Target="../media/hdphoto18.wdp"/></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url?sa=i&amp;rct=j&amp;q=&amp;esrc=s&amp;frm=1&amp;source=images&amp;cd=&amp;cad=rja&amp;uact=8&amp;docid=QkF4OyA9lQmOTM&amp;tbnid=RMY8i8Coqt0TOM:&amp;ved=0CAUQjRw&amp;url=http://www.bibleorigins.net/ElimoftheExodus.html&amp;ei=5-LKU-T0DM76oAT18oDQDw&amp;bvm=bv.71198958,d.cGU&amp;psig=AFQjCNE6OHoC7-GTITMyejeZtCxa1Vj7PQ&amp;ust=1405888574353242" TargetMode="External"/><Relationship Id="rId1" Type="http://schemas.openxmlformats.org/officeDocument/2006/relationships/slideLayout" Target="../slideLayouts/slideLayout2.xml"/><Relationship Id="rId4" Type="http://schemas.microsoft.com/office/2007/relationships/hdphoto" Target="../media/hdphoto19.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NeUqYdRLCKnCZM&amp;tbnid=DZS15a9pGYgPkM:&amp;ved=0CAUQjRw&amp;url=http://quotespictures.com/the-angel-of-the-lord-encampeth-round-about-them-that-fear-him-and-delivereth-them-bible-quote/&amp;ei=u-fRU_2ELYm6oQTp94HQAw&amp;bvm=bv.71778758,d.cGU&amp;psig=AFQjCNGYgUd_dTXceCbMp_tFHGRNrjqhcA&amp;ust=1406351531735986"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m/url?sa=i&amp;source=images&amp;cd=&amp;cad=rja&amp;uact=8&amp;docid=i1R99JmKQUcvbM&amp;tbnid=FLDRJHnZ7pNT3M&amp;ved=0CAgQjRw&amp;url=http://ivarfjeld.com/2011/11/20/bible-studies-24-we-have-to-be-willing-to-walk-with-god-for-as-long-as-it-takes/&amp;ei=oSDDU-G1DsfI8gHq3YGwDQ&amp;psig=AFQjCNE52LE8v-6XF4ThBYtmWkW5qLe7pQ&amp;ust=1405383201357355" TargetMode="External"/><Relationship Id="rId1" Type="http://schemas.openxmlformats.org/officeDocument/2006/relationships/slideLayout" Target="../slideLayouts/slideLayout2.xml"/><Relationship Id="rId4" Type="http://schemas.microsoft.com/office/2007/relationships/hdphoto" Target="../media/hdphoto20.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US" sz="3200" dirty="0" smtClean="0"/>
              <a:t>Class 2” “The Operation of the Spirit”</a:t>
            </a:r>
          </a:p>
          <a:p>
            <a:endParaRPr lang="en-US" sz="1200" dirty="0" smtClean="0">
              <a:solidFill>
                <a:srgbClr val="FFFF00"/>
              </a:solidFill>
            </a:endParaRPr>
          </a:p>
          <a:p>
            <a:r>
              <a:rPr lang="en-US" sz="3200" dirty="0" smtClean="0">
                <a:solidFill>
                  <a:srgbClr val="FFFF00"/>
                </a:solidFill>
              </a:rPr>
              <a:t>Winfield Bible School</a:t>
            </a:r>
          </a:p>
          <a:p>
            <a:r>
              <a:rPr lang="en-US" sz="3200" dirty="0" smtClean="0">
                <a:solidFill>
                  <a:srgbClr val="FFFF00"/>
                </a:solidFill>
              </a:rPr>
              <a:t>August 2014</a:t>
            </a:r>
            <a:endParaRPr lang="en-US" sz="3200" dirty="0">
              <a:solidFill>
                <a:srgbClr val="FFFF00"/>
              </a:solidFill>
            </a:endParaRPr>
          </a:p>
        </p:txBody>
      </p:sp>
      <p:sp>
        <p:nvSpPr>
          <p:cNvPr id="2" name="Title 1"/>
          <p:cNvSpPr>
            <a:spLocks noGrp="1"/>
          </p:cNvSpPr>
          <p:nvPr>
            <p:ph type="ctrTitle"/>
          </p:nvPr>
        </p:nvSpPr>
        <p:spPr/>
        <p:txBody>
          <a:bodyPr/>
          <a:lstStyle/>
          <a:p>
            <a:r>
              <a:rPr lang="en-US" sz="4000" dirty="0" smtClean="0"/>
              <a:t>Led by the Spirit</a:t>
            </a:r>
            <a:endParaRPr lang="en-US" sz="4000" dirty="0"/>
          </a:p>
        </p:txBody>
      </p:sp>
    </p:spTree>
    <p:extLst>
      <p:ext uri="{BB962C8B-B14F-4D97-AF65-F5344CB8AC3E}">
        <p14:creationId xmlns:p14="http://schemas.microsoft.com/office/powerpoint/2010/main" val="194349142"/>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Connections from class 1</a:t>
            </a:r>
            <a:endParaRPr lang="en-US" dirty="0"/>
          </a:p>
        </p:txBody>
      </p:sp>
      <p:sp>
        <p:nvSpPr>
          <p:cNvPr id="3" name="Content Placeholder 2"/>
          <p:cNvSpPr>
            <a:spLocks noGrp="1"/>
          </p:cNvSpPr>
          <p:nvPr>
            <p:ph sz="quarter" idx="13"/>
          </p:nvPr>
        </p:nvSpPr>
        <p:spPr/>
        <p:txBody>
          <a:bodyPr>
            <a:normAutofit/>
          </a:bodyPr>
          <a:lstStyle/>
          <a:p>
            <a:r>
              <a:rPr lang="en-US" sz="2400" dirty="0" smtClean="0"/>
              <a:t>The activity of the Spirit is primarily about transforming the mind of the flesh to the mind of the Spirit</a:t>
            </a:r>
          </a:p>
          <a:p>
            <a:r>
              <a:rPr lang="en-US" sz="2400" dirty="0" smtClean="0"/>
              <a:t>Our “contribution” is to believe, to love and to keep the commandments</a:t>
            </a:r>
          </a:p>
          <a:p>
            <a:r>
              <a:rPr lang="en-US" sz="2400" dirty="0" smtClean="0"/>
              <a:t>The Spirit’s operation, under the control of our Lord, will be like the wind - we don’t control it and we don’t always know where it is taking us</a:t>
            </a:r>
          </a:p>
          <a:p>
            <a:r>
              <a:rPr lang="en-US" sz="2400" dirty="0" smtClean="0"/>
              <a:t>But, we can rest assured that if our mind is a place where the Lord will abide, we are in safe hands</a:t>
            </a:r>
            <a:endParaRPr lang="en-US" sz="2400" dirty="0"/>
          </a:p>
        </p:txBody>
      </p:sp>
    </p:spTree>
    <p:extLst>
      <p:ext uri="{BB962C8B-B14F-4D97-AF65-F5344CB8AC3E}">
        <p14:creationId xmlns:p14="http://schemas.microsoft.com/office/powerpoint/2010/main" val="8795233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dirty="0" smtClean="0"/>
              <a:t>Class 2</a:t>
            </a:r>
            <a:endParaRPr lang="en-US" dirty="0"/>
          </a:p>
        </p:txBody>
      </p:sp>
      <p:sp>
        <p:nvSpPr>
          <p:cNvPr id="3" name="Content Placeholder 2"/>
          <p:cNvSpPr>
            <a:spLocks noGrp="1"/>
          </p:cNvSpPr>
          <p:nvPr>
            <p:ph sz="quarter" idx="13"/>
          </p:nvPr>
        </p:nvSpPr>
        <p:spPr/>
        <p:txBody>
          <a:bodyPr>
            <a:normAutofit/>
          </a:bodyPr>
          <a:lstStyle/>
          <a:p>
            <a:r>
              <a:rPr lang="en-US" sz="2800" dirty="0" smtClean="0"/>
              <a:t>How has the Spirit operated in the lives of men and women in Scripture?</a:t>
            </a:r>
          </a:p>
          <a:p>
            <a:r>
              <a:rPr lang="en-US" sz="2800" dirty="0" smtClean="0"/>
              <a:t>By application, how can we understand the way God “prefers” to work with Men?</a:t>
            </a:r>
          </a:p>
          <a:p>
            <a:r>
              <a:rPr lang="en-US" sz="2800" dirty="0" smtClean="0"/>
              <a:t>How did the activity of the Spirit shape lives and the spiritually-discerning minds?</a:t>
            </a:r>
          </a:p>
          <a:p>
            <a:r>
              <a:rPr lang="en-US" sz="2800" dirty="0" smtClean="0"/>
              <a:t>What are the implications for believers today?</a:t>
            </a:r>
            <a:endParaRPr lang="en-US" sz="2800" dirty="0"/>
          </a:p>
        </p:txBody>
      </p:sp>
    </p:spTree>
    <p:extLst>
      <p:ext uri="{BB962C8B-B14F-4D97-AF65-F5344CB8AC3E}">
        <p14:creationId xmlns:p14="http://schemas.microsoft.com/office/powerpoint/2010/main" val="1890410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7924800" cy="1143000"/>
          </a:xfrm>
        </p:spPr>
        <p:txBody>
          <a:bodyPr/>
          <a:lstStyle/>
          <a:p>
            <a:r>
              <a:rPr lang="en-US" dirty="0" smtClean="0"/>
              <a:t>Spirit in the Old and new testaments</a:t>
            </a:r>
            <a:endParaRPr lang="en-US" dirty="0"/>
          </a:p>
        </p:txBody>
      </p:sp>
      <p:sp>
        <p:nvSpPr>
          <p:cNvPr id="5" name="Content Placeholder 4"/>
          <p:cNvSpPr>
            <a:spLocks noGrp="1"/>
          </p:cNvSpPr>
          <p:nvPr>
            <p:ph sz="quarter" idx="13"/>
          </p:nvPr>
        </p:nvSpPr>
        <p:spPr/>
        <p:txBody>
          <a:bodyPr>
            <a:normAutofit lnSpcReduction="10000"/>
          </a:bodyPr>
          <a:lstStyle/>
          <a:p>
            <a:r>
              <a:rPr lang="en-US" sz="2800" dirty="0" smtClean="0"/>
              <a:t>The Spirit in the life of believers is consistent between the Old and New Testament</a:t>
            </a:r>
          </a:p>
          <a:p>
            <a:r>
              <a:rPr lang="en-US" sz="2800" dirty="0" smtClean="0"/>
              <a:t>God worked in lives of men and women to shape their thinking, bring about new awareness and strengthened faith and prepare them for future work </a:t>
            </a:r>
          </a:p>
          <a:p>
            <a:r>
              <a:rPr lang="en-US" sz="2800" dirty="0" smtClean="0"/>
              <a:t>The Angels have always been intimately engaged in this work</a:t>
            </a:r>
          </a:p>
          <a:p>
            <a:r>
              <a:rPr lang="en-US" sz="2800" dirty="0" smtClean="0"/>
              <a:t>While Spirit gifts existed at times, most development was through development of faith and a spiritual mind</a:t>
            </a:r>
          </a:p>
        </p:txBody>
      </p:sp>
    </p:spTree>
    <p:extLst>
      <p:ext uri="{BB962C8B-B14F-4D97-AF65-F5344CB8AC3E}">
        <p14:creationId xmlns:p14="http://schemas.microsoft.com/office/powerpoint/2010/main" val="37853583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Last commands from the lord</a:t>
            </a:r>
            <a:endParaRPr lang="en-US" sz="3600" dirty="0"/>
          </a:p>
        </p:txBody>
      </p:sp>
      <p:sp>
        <p:nvSpPr>
          <p:cNvPr id="3" name="Content Placeholder 2"/>
          <p:cNvSpPr>
            <a:spLocks noGrp="1"/>
          </p:cNvSpPr>
          <p:nvPr>
            <p:ph sz="quarter" idx="13"/>
          </p:nvPr>
        </p:nvSpPr>
        <p:spPr>
          <a:xfrm>
            <a:off x="609600" y="1752600"/>
            <a:ext cx="7924800" cy="4114800"/>
          </a:xfrm>
        </p:spPr>
        <p:txBody>
          <a:bodyPr>
            <a:normAutofit/>
          </a:bodyPr>
          <a:lstStyle/>
          <a:p>
            <a:pPr marL="0" indent="0">
              <a:buNone/>
            </a:pPr>
            <a:r>
              <a:rPr lang="en-US" sz="2800" dirty="0" smtClean="0"/>
              <a:t>“And, being assembled together with them, commanded them that they should not depart from Jerusalem, but </a:t>
            </a:r>
            <a:r>
              <a:rPr lang="en-US" sz="4400" b="1" dirty="0" smtClean="0">
                <a:solidFill>
                  <a:srgbClr val="FFFF00"/>
                </a:solidFill>
              </a:rPr>
              <a:t>WAIT</a:t>
            </a:r>
            <a:r>
              <a:rPr lang="en-US" sz="2800" dirty="0" smtClean="0"/>
              <a:t> for the promise of the Father, which, </a:t>
            </a:r>
            <a:r>
              <a:rPr lang="en-US" sz="2800" dirty="0" err="1" smtClean="0"/>
              <a:t>saith</a:t>
            </a:r>
            <a:r>
              <a:rPr lang="en-US" sz="2800" dirty="0" smtClean="0"/>
              <a:t> he, ye have heard of me.” </a:t>
            </a:r>
          </a:p>
          <a:p>
            <a:pPr marL="0" indent="0" algn="ctr">
              <a:buNone/>
            </a:pPr>
            <a:r>
              <a:rPr lang="en-US" sz="2800" dirty="0" smtClean="0"/>
              <a:t> Acts 1:4</a:t>
            </a:r>
            <a:endParaRPr lang="en-US" sz="2800" dirty="0"/>
          </a:p>
        </p:txBody>
      </p:sp>
    </p:spTree>
    <p:extLst>
      <p:ext uri="{BB962C8B-B14F-4D97-AF65-F5344CB8AC3E}">
        <p14:creationId xmlns:p14="http://schemas.microsoft.com/office/powerpoint/2010/main" val="100051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3600" dirty="0" smtClean="0"/>
              <a:t>Waiting on the LORD</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“Wait on the LORD, be of good courage, and he shall strengthen thine heart:  wait, I say, on the LORD.”</a:t>
            </a:r>
          </a:p>
          <a:p>
            <a:pPr marL="0" indent="0" algn="ctr">
              <a:buNone/>
            </a:pPr>
            <a:r>
              <a:rPr lang="en-US" sz="2800" dirty="0" smtClean="0"/>
              <a:t>Psalm 27:3</a:t>
            </a:r>
            <a:endParaRPr lang="en-US" sz="2800" dirty="0"/>
          </a:p>
        </p:txBody>
      </p:sp>
      <p:sp>
        <p:nvSpPr>
          <p:cNvPr id="4" name="TextBox 3"/>
          <p:cNvSpPr txBox="1"/>
          <p:nvPr/>
        </p:nvSpPr>
        <p:spPr>
          <a:xfrm>
            <a:off x="1295400" y="3810000"/>
            <a:ext cx="6248400" cy="1323439"/>
          </a:xfrm>
          <a:prstGeom prst="rect">
            <a:avLst/>
          </a:prstGeom>
          <a:noFill/>
        </p:spPr>
        <p:txBody>
          <a:bodyPr wrap="square" rtlCol="0">
            <a:spAutoFit/>
          </a:bodyPr>
          <a:lstStyle/>
          <a:p>
            <a:pPr algn="ctr"/>
            <a:r>
              <a:rPr lang="en-US" sz="8000" dirty="0" smtClean="0">
                <a:solidFill>
                  <a:srgbClr val="FFFF00"/>
                </a:solidFill>
              </a:rPr>
              <a:t>WAIT!</a:t>
            </a:r>
            <a:endParaRPr lang="en-US" sz="8000" dirty="0">
              <a:solidFill>
                <a:srgbClr val="FFFF00"/>
              </a:solidFill>
            </a:endParaRPr>
          </a:p>
        </p:txBody>
      </p:sp>
    </p:spTree>
    <p:extLst>
      <p:ext uri="{BB962C8B-B14F-4D97-AF65-F5344CB8AC3E}">
        <p14:creationId xmlns:p14="http://schemas.microsoft.com/office/powerpoint/2010/main" val="142448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762000"/>
          </a:xfrm>
        </p:spPr>
        <p:txBody>
          <a:bodyPr/>
          <a:lstStyle/>
          <a:p>
            <a:r>
              <a:rPr lang="en-US" dirty="0" smtClean="0"/>
              <a:t>example</a:t>
            </a:r>
            <a:endParaRPr lang="en-US" dirty="0"/>
          </a:p>
        </p:txBody>
      </p:sp>
      <p:sp>
        <p:nvSpPr>
          <p:cNvPr id="3" name="Content Placeholder 2"/>
          <p:cNvSpPr>
            <a:spLocks noGrp="1"/>
          </p:cNvSpPr>
          <p:nvPr>
            <p:ph sz="quarter" idx="13"/>
          </p:nvPr>
        </p:nvSpPr>
        <p:spPr>
          <a:xfrm>
            <a:off x="609600" y="1066800"/>
            <a:ext cx="7924800" cy="4648200"/>
          </a:xfrm>
        </p:spPr>
        <p:txBody>
          <a:bodyPr>
            <a:normAutofit fontScale="92500" lnSpcReduction="20000"/>
          </a:bodyPr>
          <a:lstStyle/>
          <a:p>
            <a:pPr marL="0" indent="0">
              <a:buNone/>
            </a:pPr>
            <a:r>
              <a:rPr lang="en-US" sz="3000" dirty="0" smtClean="0"/>
              <a:t>“When </a:t>
            </a:r>
            <a:r>
              <a:rPr lang="en-US" sz="3000" dirty="0"/>
              <a:t>they therefore were come together, they asked of him, saying, Lord, wilt thou at this time restore again the kingdom to Israel</a:t>
            </a:r>
            <a:r>
              <a:rPr lang="en-US" sz="3000" dirty="0" smtClean="0"/>
              <a:t>?  And </a:t>
            </a:r>
            <a:r>
              <a:rPr lang="en-US" sz="3000" dirty="0"/>
              <a:t>he said unto them, It is not for you to know the times or the seasons, which the Father hath put in his own power</a:t>
            </a:r>
            <a:r>
              <a:rPr lang="en-US" sz="3000" dirty="0" smtClean="0"/>
              <a:t>.  But </a:t>
            </a:r>
            <a:r>
              <a:rPr lang="en-US" sz="3000" dirty="0"/>
              <a:t>ye shall receive power, after that the Holy Ghost is come upon you: and ye shall be witnesses unto me both in Jerusalem, and in all Judaea, and in Samaria, and unto the uttermost part of the earth</a:t>
            </a:r>
            <a:r>
              <a:rPr lang="en-US" sz="3000" dirty="0" smtClean="0"/>
              <a:t>.  And </a:t>
            </a:r>
            <a:r>
              <a:rPr lang="en-US" sz="3000" dirty="0"/>
              <a:t>when he had spoken these things, while they beheld, he was taken up; and a cloud received him out of their sight</a:t>
            </a:r>
            <a:r>
              <a:rPr lang="en-US" sz="3000" dirty="0" smtClean="0"/>
              <a:t>.”</a:t>
            </a:r>
          </a:p>
          <a:p>
            <a:pPr marL="0" indent="0" algn="ctr">
              <a:buNone/>
            </a:pPr>
            <a:r>
              <a:rPr lang="en-US" sz="3000" dirty="0" smtClean="0"/>
              <a:t>Acts 1:6-9</a:t>
            </a:r>
            <a:endParaRPr lang="en-US" sz="3000" dirty="0"/>
          </a:p>
          <a:p>
            <a:pPr marL="0" indent="0">
              <a:buNone/>
            </a:pPr>
            <a:endParaRPr lang="en-US" dirty="0"/>
          </a:p>
        </p:txBody>
      </p:sp>
    </p:spTree>
    <p:extLst>
      <p:ext uri="{BB962C8B-B14F-4D97-AF65-F5344CB8AC3E}">
        <p14:creationId xmlns:p14="http://schemas.microsoft.com/office/powerpoint/2010/main" val="2492813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We might have a few questions!</a:t>
            </a:r>
            <a:endParaRPr lang="en-US" dirty="0"/>
          </a:p>
        </p:txBody>
      </p:sp>
      <p:sp>
        <p:nvSpPr>
          <p:cNvPr id="3" name="Content Placeholder 2"/>
          <p:cNvSpPr>
            <a:spLocks noGrp="1"/>
          </p:cNvSpPr>
          <p:nvPr>
            <p:ph sz="quarter" idx="13"/>
          </p:nvPr>
        </p:nvSpPr>
        <p:spPr>
          <a:xfrm>
            <a:off x="609600" y="1371600"/>
            <a:ext cx="7924800" cy="4114800"/>
          </a:xfrm>
        </p:spPr>
        <p:txBody>
          <a:bodyPr>
            <a:noAutofit/>
          </a:bodyPr>
          <a:lstStyle/>
          <a:p>
            <a:r>
              <a:rPr lang="en-US" sz="2600" dirty="0" smtClean="0"/>
              <a:t>When is this all going to happen?  Wait how long?</a:t>
            </a:r>
          </a:p>
          <a:p>
            <a:r>
              <a:rPr lang="en-US" sz="2600" dirty="0" smtClean="0"/>
              <a:t>Samaria?  Really?  Who is going to go to Samaria?  When?</a:t>
            </a:r>
          </a:p>
          <a:p>
            <a:r>
              <a:rPr lang="en-US" sz="2600" dirty="0" smtClean="0"/>
              <a:t>Who is going to go to the uttermost parts of the earth?  When?</a:t>
            </a:r>
          </a:p>
          <a:p>
            <a:r>
              <a:rPr lang="en-US" sz="2600" dirty="0" smtClean="0"/>
              <a:t>To preach to Jews only (as they had during Jesus’s ministry)?</a:t>
            </a:r>
          </a:p>
          <a:p>
            <a:r>
              <a:rPr lang="en-US" sz="2600" dirty="0" smtClean="0"/>
              <a:t>Who is going to lead certain roles, such as caring for widows, preaching?</a:t>
            </a:r>
          </a:p>
          <a:p>
            <a:r>
              <a:rPr lang="en-US" sz="2600" dirty="0" smtClean="0"/>
              <a:t>Do Gentiles need to keep the Law to be saved?</a:t>
            </a:r>
          </a:p>
          <a:p>
            <a:endParaRPr lang="en-US" sz="2600" dirty="0"/>
          </a:p>
        </p:txBody>
      </p:sp>
    </p:spTree>
    <p:extLst>
      <p:ext uri="{BB962C8B-B14F-4D97-AF65-F5344CB8AC3E}">
        <p14:creationId xmlns:p14="http://schemas.microsoft.com/office/powerpoint/2010/main" val="224453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868362"/>
          </a:xfrm>
        </p:spPr>
        <p:txBody>
          <a:bodyPr/>
          <a:lstStyle/>
          <a:p>
            <a:r>
              <a:rPr lang="en-US" dirty="0" smtClean="0"/>
              <a:t>How these questions were answered</a:t>
            </a:r>
            <a:endParaRPr lang="en-US" dirty="0"/>
          </a:p>
        </p:txBody>
      </p:sp>
      <p:sp>
        <p:nvSpPr>
          <p:cNvPr id="3" name="Content Placeholder 2"/>
          <p:cNvSpPr>
            <a:spLocks noGrp="1"/>
          </p:cNvSpPr>
          <p:nvPr>
            <p:ph sz="quarter" idx="13"/>
          </p:nvPr>
        </p:nvSpPr>
        <p:spPr>
          <a:xfrm>
            <a:off x="609600" y="1600200"/>
            <a:ext cx="5257800" cy="4114800"/>
          </a:xfrm>
        </p:spPr>
        <p:txBody>
          <a:bodyPr>
            <a:normAutofit fontScale="92500" lnSpcReduction="20000"/>
          </a:bodyPr>
          <a:lstStyle/>
          <a:p>
            <a:r>
              <a:rPr lang="en-US" sz="3000" dirty="0" smtClean="0"/>
              <a:t>Persecution</a:t>
            </a:r>
          </a:p>
          <a:p>
            <a:r>
              <a:rPr lang="en-US" sz="3000" dirty="0" smtClean="0"/>
              <a:t>Collaboration with those once unthinkable (Saul)</a:t>
            </a:r>
          </a:p>
          <a:p>
            <a:r>
              <a:rPr lang="en-US" sz="3000" dirty="0" smtClean="0"/>
              <a:t>Debate and skillful use of Scripture</a:t>
            </a:r>
          </a:p>
          <a:p>
            <a:r>
              <a:rPr lang="en-US" sz="3000" dirty="0" smtClean="0"/>
              <a:t>Murmurings and conflict</a:t>
            </a:r>
          </a:p>
          <a:p>
            <a:r>
              <a:rPr lang="en-US" sz="3000" dirty="0" smtClean="0"/>
              <a:t>Brethren working out a Scripturally-based solution during a major conference after years of heated debate</a:t>
            </a:r>
          </a:p>
          <a:p>
            <a:endParaRPr lang="en-US" sz="2400" dirty="0" smtClean="0"/>
          </a:p>
          <a:p>
            <a:endParaRPr lang="en-US" sz="2400" dirty="0" smtClean="0"/>
          </a:p>
          <a:p>
            <a:endParaRPr lang="en-US" dirty="0"/>
          </a:p>
        </p:txBody>
      </p:sp>
      <p:pic>
        <p:nvPicPr>
          <p:cNvPr id="1028" name="Picture 4" descr="http://4.bp.blogspot.com/_U7Emw1biZlk/SL8itZwRvmI/AAAAAAAAEMM/82I5FMVa2l8/s400/Picture+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600200"/>
            <a:ext cx="2638424" cy="3260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624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7924800" cy="1143000"/>
          </a:xfrm>
        </p:spPr>
        <p:txBody>
          <a:bodyPr/>
          <a:lstStyle/>
          <a:p>
            <a:pPr algn="ctr"/>
            <a:r>
              <a:rPr lang="en-US" sz="3600" dirty="0" smtClean="0"/>
              <a:t>The story of </a:t>
            </a:r>
            <a:r>
              <a:rPr lang="en-US" sz="3600" dirty="0" err="1" smtClean="0"/>
              <a:t>philip</a:t>
            </a:r>
            <a:endParaRPr lang="en-US" sz="3600" dirty="0"/>
          </a:p>
        </p:txBody>
      </p:sp>
    </p:spTree>
    <p:extLst>
      <p:ext uri="{BB962C8B-B14F-4D97-AF65-F5344CB8AC3E}">
        <p14:creationId xmlns:p14="http://schemas.microsoft.com/office/powerpoint/2010/main" val="41615213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One of the seven</a:t>
            </a:r>
            <a:endParaRPr lang="en-US" dirty="0"/>
          </a:p>
        </p:txBody>
      </p:sp>
      <p:pic>
        <p:nvPicPr>
          <p:cNvPr id="2050" name="Picture 2" descr="http://www.ellenwhite.info/images/chapt-illus/AA/RH-Deacons_DSC_0144.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029200" y="381000"/>
            <a:ext cx="3730070" cy="5334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 y="1371600"/>
            <a:ext cx="3886200" cy="4801314"/>
          </a:xfrm>
          <a:prstGeom prst="rect">
            <a:avLst/>
          </a:prstGeom>
          <a:noFill/>
        </p:spPr>
        <p:txBody>
          <a:bodyPr wrap="square" rtlCol="0">
            <a:spAutoFit/>
          </a:bodyPr>
          <a:lstStyle/>
          <a:p>
            <a:r>
              <a:rPr lang="en-US" sz="2400" dirty="0" smtClean="0"/>
              <a:t>“And </a:t>
            </a:r>
            <a:r>
              <a:rPr lang="en-US" sz="2400" dirty="0"/>
              <a:t>the saying pleased the whole multitude: and they chose Stephen, a man full of faith and of the Holy Ghost, and Philip, and </a:t>
            </a:r>
            <a:r>
              <a:rPr lang="en-US" sz="2400" dirty="0" err="1"/>
              <a:t>Prochorus</a:t>
            </a:r>
            <a:r>
              <a:rPr lang="en-US" sz="2400" dirty="0"/>
              <a:t>, and </a:t>
            </a:r>
            <a:r>
              <a:rPr lang="en-US" sz="2400" dirty="0" err="1"/>
              <a:t>Nicanor</a:t>
            </a:r>
            <a:r>
              <a:rPr lang="en-US" sz="2400" dirty="0"/>
              <a:t>, and </a:t>
            </a:r>
            <a:r>
              <a:rPr lang="en-US" sz="2400" dirty="0" err="1"/>
              <a:t>Timon</a:t>
            </a:r>
            <a:r>
              <a:rPr lang="en-US" sz="2400" dirty="0"/>
              <a:t>, and </a:t>
            </a:r>
            <a:r>
              <a:rPr lang="en-US" sz="2400" dirty="0" err="1"/>
              <a:t>Parmenas</a:t>
            </a:r>
            <a:r>
              <a:rPr lang="en-US" sz="2400" dirty="0"/>
              <a:t>, and Nicolas a proselyte of Antioch:</a:t>
            </a:r>
          </a:p>
          <a:p>
            <a:r>
              <a:rPr lang="en-US" sz="2400" dirty="0" smtClean="0"/>
              <a:t>Whom </a:t>
            </a:r>
            <a:r>
              <a:rPr lang="en-US" sz="2400" dirty="0"/>
              <a:t>they set before the apostles: and when they had prayed, they laid their hands on them</a:t>
            </a:r>
            <a:r>
              <a:rPr lang="en-US" sz="2400" dirty="0" smtClean="0"/>
              <a:t>.”</a:t>
            </a:r>
          </a:p>
          <a:p>
            <a:pPr algn="ctr"/>
            <a:r>
              <a:rPr lang="en-US" sz="2400" dirty="0" smtClean="0"/>
              <a:t>Acts 6:5-6</a:t>
            </a:r>
            <a:endParaRPr lang="en-US" sz="2400" dirty="0"/>
          </a:p>
          <a:p>
            <a:endParaRPr lang="en-US" dirty="0"/>
          </a:p>
        </p:txBody>
      </p:sp>
    </p:spTree>
    <p:extLst>
      <p:ext uri="{BB962C8B-B14F-4D97-AF65-F5344CB8AC3E}">
        <p14:creationId xmlns:p14="http://schemas.microsoft.com/office/powerpoint/2010/main" val="29310209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3600" dirty="0" smtClean="0"/>
              <a:t>Persecution takes him to </a:t>
            </a:r>
            <a:r>
              <a:rPr lang="en-US" sz="3600" dirty="0" err="1" smtClean="0"/>
              <a:t>samaria</a:t>
            </a:r>
            <a:endParaRPr lang="en-US" sz="3600" dirty="0"/>
          </a:p>
        </p:txBody>
      </p:sp>
      <p:sp>
        <p:nvSpPr>
          <p:cNvPr id="3" name="Content Placeholder 2"/>
          <p:cNvSpPr>
            <a:spLocks noGrp="1"/>
          </p:cNvSpPr>
          <p:nvPr>
            <p:ph sz="quarter" idx="13"/>
          </p:nvPr>
        </p:nvSpPr>
        <p:spPr>
          <a:xfrm>
            <a:off x="4343400" y="1295400"/>
            <a:ext cx="4572000" cy="4724400"/>
          </a:xfrm>
        </p:spPr>
        <p:txBody>
          <a:bodyPr>
            <a:normAutofit fontScale="92500" lnSpcReduction="20000"/>
          </a:bodyPr>
          <a:lstStyle/>
          <a:p>
            <a:pPr marL="0" indent="0">
              <a:buNone/>
            </a:pPr>
            <a:r>
              <a:rPr lang="en-US" sz="2800" dirty="0" smtClean="0"/>
              <a:t>“Then </a:t>
            </a:r>
            <a:r>
              <a:rPr lang="en-US" sz="2800" dirty="0"/>
              <a:t>Philip went down to the city of Samaria, and preached Christ unto them</a:t>
            </a:r>
            <a:r>
              <a:rPr lang="en-US" sz="2800" dirty="0" smtClean="0"/>
              <a:t>.  And </a:t>
            </a:r>
            <a:r>
              <a:rPr lang="en-US" sz="2800" dirty="0"/>
              <a:t>the people with one accord gave heed unto those things which Philip </a:t>
            </a:r>
            <a:r>
              <a:rPr lang="en-US" sz="2800" dirty="0" err="1"/>
              <a:t>spake</a:t>
            </a:r>
            <a:r>
              <a:rPr lang="en-US" sz="2800" dirty="0"/>
              <a:t>, hearing and seeing the miracles which he did</a:t>
            </a:r>
            <a:r>
              <a:rPr lang="en-US" sz="2800" dirty="0" smtClean="0"/>
              <a:t>.  For </a:t>
            </a:r>
            <a:r>
              <a:rPr lang="en-US" sz="2800" dirty="0"/>
              <a:t>unclean spirits, crying with loud voice, came out of many that were possessed with them: and many taken with palsies, and that were lame, were healed</a:t>
            </a:r>
            <a:r>
              <a:rPr lang="en-US" sz="2800" dirty="0" smtClean="0"/>
              <a:t>.  And </a:t>
            </a:r>
            <a:r>
              <a:rPr lang="en-US" sz="2800" dirty="0"/>
              <a:t>there was great joy in that city</a:t>
            </a:r>
            <a:r>
              <a:rPr lang="en-US" sz="2800" dirty="0" smtClean="0"/>
              <a:t>.”</a:t>
            </a:r>
          </a:p>
          <a:p>
            <a:pPr marL="0" indent="0" algn="ctr">
              <a:buNone/>
            </a:pPr>
            <a:r>
              <a:rPr lang="en-US" sz="2800" dirty="0" smtClean="0"/>
              <a:t>Acts 8:5-8</a:t>
            </a:r>
            <a:endParaRPr lang="en-US" sz="2800" dirty="0"/>
          </a:p>
          <a:p>
            <a:pPr marL="0" indent="0">
              <a:buNone/>
            </a:pPr>
            <a:endParaRPr lang="en-US" dirty="0"/>
          </a:p>
        </p:txBody>
      </p:sp>
      <p:pic>
        <p:nvPicPr>
          <p:cNvPr id="3074" name="Picture 2" descr="http://www.freebibleimages.org/storydata/illustrations/FB_Philip_Simon/overview_images/002-philip-simon.jpg?13522057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79" y="1828800"/>
            <a:ext cx="3575221" cy="268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583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838200"/>
          </a:xfrm>
        </p:spPr>
        <p:txBody>
          <a:bodyPr/>
          <a:lstStyle/>
          <a:p>
            <a:r>
              <a:rPr lang="en-US" dirty="0" smtClean="0"/>
              <a:t>Dispatched by an angel</a:t>
            </a:r>
            <a:endParaRPr lang="en-US" dirty="0"/>
          </a:p>
        </p:txBody>
      </p:sp>
      <p:sp>
        <p:nvSpPr>
          <p:cNvPr id="3" name="Content Placeholder 2"/>
          <p:cNvSpPr>
            <a:spLocks noGrp="1"/>
          </p:cNvSpPr>
          <p:nvPr>
            <p:ph sz="quarter" idx="13"/>
          </p:nvPr>
        </p:nvSpPr>
        <p:spPr>
          <a:xfrm>
            <a:off x="4648200" y="914400"/>
            <a:ext cx="4267200" cy="5334000"/>
          </a:xfrm>
        </p:spPr>
        <p:txBody>
          <a:bodyPr>
            <a:normAutofit lnSpcReduction="10000"/>
          </a:bodyPr>
          <a:lstStyle/>
          <a:p>
            <a:pPr marL="0" indent="0">
              <a:buNone/>
            </a:pPr>
            <a:r>
              <a:rPr lang="en-US" sz="2400" dirty="0" smtClean="0"/>
              <a:t>“And </a:t>
            </a:r>
            <a:r>
              <a:rPr lang="en-US" sz="2400" dirty="0"/>
              <a:t>the angel of the Lord </a:t>
            </a:r>
            <a:r>
              <a:rPr lang="en-US" sz="2400" dirty="0" err="1"/>
              <a:t>spake</a:t>
            </a:r>
            <a:r>
              <a:rPr lang="en-US" sz="2400" dirty="0"/>
              <a:t> unto Philip, saying, Arise, and go toward the south unto the way that </a:t>
            </a:r>
            <a:r>
              <a:rPr lang="en-US" sz="2400" dirty="0" err="1"/>
              <a:t>goeth</a:t>
            </a:r>
            <a:r>
              <a:rPr lang="en-US" sz="2400" dirty="0"/>
              <a:t> down from Jerusalem unto Gaza, which is desert</a:t>
            </a:r>
            <a:r>
              <a:rPr lang="en-US" sz="2400" dirty="0" smtClean="0"/>
              <a:t>.  And </a:t>
            </a:r>
            <a:r>
              <a:rPr lang="en-US" sz="2400" dirty="0"/>
              <a:t>he arose and went: and, behold, a man of Ethiopia, an eunuch of great authority under Candace queen of the Ethiopians, who had the charge of all her treasure, and had come to Jerusalem for to worship</a:t>
            </a:r>
            <a:r>
              <a:rPr lang="en-US" sz="2400" dirty="0" smtClean="0"/>
              <a:t>,  Was </a:t>
            </a:r>
            <a:r>
              <a:rPr lang="en-US" sz="2400" dirty="0"/>
              <a:t>returning, and sitting in his chariot read </a:t>
            </a:r>
            <a:r>
              <a:rPr lang="en-US" sz="2400" dirty="0" err="1"/>
              <a:t>Esaias</a:t>
            </a:r>
            <a:r>
              <a:rPr lang="en-US" sz="2400" dirty="0"/>
              <a:t> the prophet</a:t>
            </a:r>
            <a:r>
              <a:rPr lang="en-US" sz="2400" dirty="0" smtClean="0"/>
              <a:t>.”</a:t>
            </a:r>
          </a:p>
          <a:p>
            <a:pPr marL="0" indent="0" algn="ctr">
              <a:buNone/>
            </a:pPr>
            <a:r>
              <a:rPr lang="en-US" sz="2400" dirty="0" smtClean="0"/>
              <a:t>Acts 8:26-28</a:t>
            </a:r>
            <a:endParaRPr lang="en-US" sz="2400" dirty="0"/>
          </a:p>
          <a:p>
            <a:pPr marL="0" indent="0">
              <a:buNone/>
            </a:pPr>
            <a:endParaRPr lang="en-US" dirty="0"/>
          </a:p>
        </p:txBody>
      </p:sp>
      <p:pic>
        <p:nvPicPr>
          <p:cNvPr id="4100" name="Picture 4" descr="http://stepintothestory.ca/wp-content/uploads/2014/02/philip-with-ethiopian-eunuch.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7200" y="2133600"/>
            <a:ext cx="3810000" cy="292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3514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76200"/>
            <a:ext cx="9220200" cy="69589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255373" y="320907"/>
            <a:ext cx="4953000" cy="6137928"/>
            <a:chOff x="1837038" y="409463"/>
            <a:chExt cx="4953000" cy="6137928"/>
          </a:xfrm>
        </p:grpSpPr>
        <p:pic>
          <p:nvPicPr>
            <p:cNvPr id="5124" name="Picture 4" descr="http://www.keyway.ca/gif/caesare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3184" t="2291" r="3962" b="14951"/>
            <a:stretch/>
          </p:blipFill>
          <p:spPr bwMode="auto">
            <a:xfrm>
              <a:off x="1837038" y="409463"/>
              <a:ext cx="4953000" cy="613792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3556687" y="2611394"/>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412525" y="3099487"/>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227173" y="3768811"/>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124200" y="4514335"/>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592595" y="2524897"/>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600834" y="4073611"/>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692612" y="1905000"/>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44995" y="4073611"/>
              <a:ext cx="304800" cy="304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5422557" y="1330572"/>
            <a:ext cx="3352800" cy="3970318"/>
          </a:xfrm>
          <a:prstGeom prst="rect">
            <a:avLst/>
          </a:prstGeom>
          <a:noFill/>
        </p:spPr>
        <p:txBody>
          <a:bodyPr wrap="square" rtlCol="0">
            <a:spAutoFit/>
          </a:bodyPr>
          <a:lstStyle/>
          <a:p>
            <a:pPr algn="ctr"/>
            <a:r>
              <a:rPr lang="en-US" sz="2800" dirty="0" err="1" smtClean="0">
                <a:solidFill>
                  <a:srgbClr val="FFFF00"/>
                </a:solidFill>
              </a:rPr>
              <a:t>Ecclesias</a:t>
            </a:r>
            <a:r>
              <a:rPr lang="en-US" sz="2800" dirty="0" smtClean="0">
                <a:solidFill>
                  <a:srgbClr val="FFFF00"/>
                </a:solidFill>
              </a:rPr>
              <a:t> Established in Coastal Region</a:t>
            </a:r>
          </a:p>
          <a:p>
            <a:endParaRPr lang="en-US" sz="2800" dirty="0"/>
          </a:p>
          <a:p>
            <a:pPr algn="ctr"/>
            <a:r>
              <a:rPr lang="en-US" sz="2800" dirty="0" err="1" smtClean="0"/>
              <a:t>Apollonia</a:t>
            </a:r>
            <a:endParaRPr lang="en-US" sz="2800" dirty="0" smtClean="0"/>
          </a:p>
          <a:p>
            <a:pPr algn="ctr"/>
            <a:r>
              <a:rPr lang="en-US" sz="2800" dirty="0" err="1" smtClean="0"/>
              <a:t>Lydda</a:t>
            </a:r>
            <a:endParaRPr lang="en-US" sz="2800" dirty="0" smtClean="0"/>
          </a:p>
          <a:p>
            <a:pPr algn="ctr"/>
            <a:r>
              <a:rPr lang="en-US" sz="2800" dirty="0" smtClean="0"/>
              <a:t>Joppa</a:t>
            </a:r>
          </a:p>
          <a:p>
            <a:pPr algn="ctr"/>
            <a:r>
              <a:rPr lang="en-US" sz="2800" dirty="0" err="1" smtClean="0"/>
              <a:t>Saron</a:t>
            </a:r>
            <a:endParaRPr lang="en-US" sz="2800" dirty="0" smtClean="0"/>
          </a:p>
          <a:p>
            <a:pPr algn="ctr"/>
            <a:r>
              <a:rPr lang="en-US" sz="2800" dirty="0" smtClean="0"/>
              <a:t>Caesarea</a:t>
            </a:r>
          </a:p>
          <a:p>
            <a:endParaRPr lang="en-US" sz="2800" dirty="0"/>
          </a:p>
        </p:txBody>
      </p:sp>
    </p:spTree>
    <p:extLst>
      <p:ext uri="{BB962C8B-B14F-4D97-AF65-F5344CB8AC3E}">
        <p14:creationId xmlns:p14="http://schemas.microsoft.com/office/powerpoint/2010/main" val="2499128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ttp://bibleencyclopedia.com/picturesjpeg/Agabus_prophesies_to_Paul_1179-87.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14738"/>
          <a:stretch/>
        </p:blipFill>
        <p:spPr bwMode="auto">
          <a:xfrm>
            <a:off x="314325" y="152400"/>
            <a:ext cx="4257675" cy="59778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953000" y="685800"/>
            <a:ext cx="3733800" cy="5262979"/>
          </a:xfrm>
          <a:prstGeom prst="rect">
            <a:avLst/>
          </a:prstGeom>
        </p:spPr>
        <p:txBody>
          <a:bodyPr wrap="square">
            <a:spAutoFit/>
          </a:bodyPr>
          <a:lstStyle/>
          <a:p>
            <a:r>
              <a:rPr lang="en-US" sz="2800" dirty="0" smtClean="0"/>
              <a:t>“And </a:t>
            </a:r>
            <a:r>
              <a:rPr lang="en-US" sz="2800" dirty="0"/>
              <a:t>the next day we that were of Paul's company departed, and came unto Caesarea: and we entered into the house of Philip the evangelist, which was one of the seven; and abode with </a:t>
            </a:r>
            <a:r>
              <a:rPr lang="en-US" sz="2800" dirty="0" smtClean="0"/>
              <a:t>him.  And </a:t>
            </a:r>
            <a:r>
              <a:rPr lang="en-US" sz="2800" dirty="0"/>
              <a:t>the same man had four daughters, virgins, which did prophesy</a:t>
            </a:r>
            <a:r>
              <a:rPr lang="en-US" sz="2800" dirty="0" smtClean="0"/>
              <a:t>.”</a:t>
            </a:r>
          </a:p>
          <a:p>
            <a:pPr algn="ctr"/>
            <a:r>
              <a:rPr lang="en-US" sz="2800" dirty="0" smtClean="0"/>
              <a:t>Acts 21:8-9</a:t>
            </a:r>
            <a:endParaRPr lang="en-US" sz="2800" dirty="0"/>
          </a:p>
        </p:txBody>
      </p:sp>
    </p:spTree>
    <p:extLst>
      <p:ext uri="{BB962C8B-B14F-4D97-AF65-F5344CB8AC3E}">
        <p14:creationId xmlns:p14="http://schemas.microsoft.com/office/powerpoint/2010/main" val="3547578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dirty="0" smtClean="0"/>
              <a:t>For the disciple who said “yes”</a:t>
            </a:r>
            <a:endParaRPr lang="en-US" dirty="0"/>
          </a:p>
        </p:txBody>
      </p:sp>
      <p:sp>
        <p:nvSpPr>
          <p:cNvPr id="3" name="Content Placeholder 2"/>
          <p:cNvSpPr>
            <a:spLocks noGrp="1"/>
          </p:cNvSpPr>
          <p:nvPr>
            <p:ph sz="quarter" idx="13"/>
          </p:nvPr>
        </p:nvSpPr>
        <p:spPr>
          <a:xfrm>
            <a:off x="609600" y="1219200"/>
            <a:ext cx="7924800" cy="4114800"/>
          </a:xfrm>
        </p:spPr>
        <p:txBody>
          <a:bodyPr>
            <a:noAutofit/>
          </a:bodyPr>
          <a:lstStyle/>
          <a:p>
            <a:r>
              <a:rPr lang="en-US" sz="2600" dirty="0" smtClean="0"/>
              <a:t>Learned from example of Apostles in early work in Jerusalem</a:t>
            </a:r>
          </a:p>
          <a:p>
            <a:r>
              <a:rPr lang="en-US" sz="2600" dirty="0" smtClean="0"/>
              <a:t>Came to understand the value of pastoral care as one of the seven</a:t>
            </a:r>
          </a:p>
          <a:p>
            <a:r>
              <a:rPr lang="en-US" sz="2600" dirty="0" smtClean="0"/>
              <a:t>Learned the principles of early ecclesial formation in Samaria</a:t>
            </a:r>
          </a:p>
          <a:p>
            <a:r>
              <a:rPr lang="en-US" sz="2600" dirty="0" smtClean="0"/>
              <a:t>Experienced the control of the Lord in all circumstances in Gaza</a:t>
            </a:r>
          </a:p>
          <a:p>
            <a:r>
              <a:rPr lang="en-US" sz="2600" dirty="0" smtClean="0"/>
              <a:t>Formed </a:t>
            </a:r>
            <a:r>
              <a:rPr lang="en-US" sz="2600" dirty="0" err="1" smtClean="0"/>
              <a:t>ecclesias</a:t>
            </a:r>
            <a:r>
              <a:rPr lang="en-US" sz="2600" dirty="0" smtClean="0"/>
              <a:t> as he moved up coastline</a:t>
            </a:r>
          </a:p>
          <a:p>
            <a:r>
              <a:rPr lang="en-US" sz="2600" dirty="0" smtClean="0"/>
              <a:t>Finally, all these lessons were put to use in his home ecclesia and family in Caesarea</a:t>
            </a:r>
            <a:endParaRPr lang="en-US" sz="2600" dirty="0"/>
          </a:p>
        </p:txBody>
      </p:sp>
    </p:spTree>
    <p:extLst>
      <p:ext uri="{BB962C8B-B14F-4D97-AF65-F5344CB8AC3E}">
        <p14:creationId xmlns:p14="http://schemas.microsoft.com/office/powerpoint/2010/main" val="924637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0"/>
            <a:ext cx="7924800" cy="1143000"/>
          </a:xfrm>
        </p:spPr>
        <p:txBody>
          <a:bodyPr/>
          <a:lstStyle/>
          <a:p>
            <a:pPr algn="ctr"/>
            <a:r>
              <a:rPr lang="en-US" sz="3600" dirty="0" smtClean="0"/>
              <a:t>The construction of the tabernacle</a:t>
            </a:r>
            <a:endParaRPr lang="en-US" sz="3600" dirty="0"/>
          </a:p>
        </p:txBody>
      </p:sp>
    </p:spTree>
    <p:extLst>
      <p:ext uri="{BB962C8B-B14F-4D97-AF65-F5344CB8AC3E}">
        <p14:creationId xmlns:p14="http://schemas.microsoft.com/office/powerpoint/2010/main" val="41512019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hechristadelphians.org/htm/books/The_Tabernacle/gfx/The-Earthly-Sanctuary-Exterior.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13856"/>
            <a:ext cx="9144000" cy="6871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976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289.photobucket.com/albums/ll221/adventist123/SDA/tabernacle4.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4129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http://illuminatiwatcher.com/wp-content/uploads/2013/12/Ancient-Aliens-ark-covenant.jpg"/>
          <p:cNvPicPr>
            <a:picLocks noChangeAspect="1" noChangeArrowheads="1"/>
          </p:cNvPicPr>
          <p:nvPr/>
        </p:nvPicPr>
        <p:blipFill rotWithShape="1">
          <a:blip r:embed="rId2">
            <a:extLst>
              <a:ext uri="{28A0092B-C50C-407E-A947-70E740481C1C}">
                <a14:useLocalDpi xmlns:a14="http://schemas.microsoft.com/office/drawing/2010/main" val="0"/>
              </a:ext>
            </a:extLst>
          </a:blip>
          <a:srcRect l="6956"/>
          <a:stretch/>
        </p:blipFill>
        <p:spPr bwMode="auto">
          <a:xfrm>
            <a:off x="6927" y="609600"/>
            <a:ext cx="9137073" cy="5240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3555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153400" cy="1143000"/>
          </a:xfrm>
        </p:spPr>
        <p:txBody>
          <a:bodyPr/>
          <a:lstStyle/>
          <a:p>
            <a:r>
              <a:rPr lang="en-US" dirty="0" smtClean="0"/>
              <a:t>preparation for the work ahead</a:t>
            </a:r>
            <a:endParaRPr lang="en-US" dirty="0"/>
          </a:p>
        </p:txBody>
      </p:sp>
      <p:sp>
        <p:nvSpPr>
          <p:cNvPr id="3" name="Content Placeholder 2"/>
          <p:cNvSpPr>
            <a:spLocks noGrp="1"/>
          </p:cNvSpPr>
          <p:nvPr>
            <p:ph sz="quarter" idx="13"/>
          </p:nvPr>
        </p:nvSpPr>
        <p:spPr>
          <a:xfrm>
            <a:off x="609600" y="1447800"/>
            <a:ext cx="7924800" cy="4114800"/>
          </a:xfrm>
        </p:spPr>
        <p:txBody>
          <a:bodyPr>
            <a:noAutofit/>
          </a:bodyPr>
          <a:lstStyle/>
          <a:p>
            <a:pPr marL="0" indent="0">
              <a:buNone/>
            </a:pPr>
            <a:r>
              <a:rPr lang="en-US" sz="2400" dirty="0" smtClean="0"/>
              <a:t>“And </a:t>
            </a:r>
            <a:r>
              <a:rPr lang="en-US" sz="2400" dirty="0"/>
              <a:t>the </a:t>
            </a:r>
            <a:r>
              <a:rPr lang="en-US" sz="2400" cap="small" dirty="0"/>
              <a:t>Lord</a:t>
            </a:r>
            <a:r>
              <a:rPr lang="en-US" sz="2400" dirty="0"/>
              <a:t> </a:t>
            </a:r>
            <a:r>
              <a:rPr lang="en-US" sz="2400" dirty="0" err="1"/>
              <a:t>spake</a:t>
            </a:r>
            <a:r>
              <a:rPr lang="en-US" sz="2400" dirty="0"/>
              <a:t> unto Moses, saying</a:t>
            </a:r>
            <a:r>
              <a:rPr lang="en-US" sz="2400" dirty="0" smtClean="0"/>
              <a:t>,  See</a:t>
            </a:r>
            <a:r>
              <a:rPr lang="en-US" sz="2400" dirty="0"/>
              <a:t>, I have called by name </a:t>
            </a:r>
            <a:r>
              <a:rPr lang="en-US" sz="2400" dirty="0" err="1"/>
              <a:t>Bezaleel</a:t>
            </a:r>
            <a:r>
              <a:rPr lang="en-US" sz="2400" dirty="0"/>
              <a:t> the son of Uri, the son of </a:t>
            </a:r>
            <a:r>
              <a:rPr lang="en-US" sz="2400" dirty="0" err="1"/>
              <a:t>Hur</a:t>
            </a:r>
            <a:r>
              <a:rPr lang="en-US" sz="2400" dirty="0"/>
              <a:t>, of the tribe of Judah</a:t>
            </a:r>
            <a:r>
              <a:rPr lang="en-US" sz="2400" dirty="0" smtClean="0"/>
              <a:t>:  And </a:t>
            </a:r>
            <a:r>
              <a:rPr lang="en-US" sz="2400" dirty="0"/>
              <a:t>I have filled him with the spirit of God, </a:t>
            </a:r>
            <a:r>
              <a:rPr lang="en-US" sz="2400" dirty="0">
                <a:solidFill>
                  <a:srgbClr val="FFFF00"/>
                </a:solidFill>
              </a:rPr>
              <a:t>in wisdom, and in understanding, and in knowledge, and in all manner of workmanship</a:t>
            </a:r>
            <a:r>
              <a:rPr lang="en-US" sz="2400" dirty="0" smtClean="0"/>
              <a:t>, To </a:t>
            </a:r>
            <a:r>
              <a:rPr lang="en-US" sz="2400" dirty="0"/>
              <a:t>devise cunning works, to work in gold, and in silver, and in brass</a:t>
            </a:r>
            <a:r>
              <a:rPr lang="en-US" sz="2400" dirty="0" smtClean="0"/>
              <a:t>,  And </a:t>
            </a:r>
            <a:r>
              <a:rPr lang="en-US" sz="2400" dirty="0"/>
              <a:t>in cutting of stones, to set them, and in carving of timber, to work in all manner of workmanship</a:t>
            </a:r>
            <a:r>
              <a:rPr lang="en-US" sz="2400" dirty="0" smtClean="0"/>
              <a:t>.  And </a:t>
            </a:r>
            <a:r>
              <a:rPr lang="en-US" sz="2400" dirty="0"/>
              <a:t>I, behold, I have given with him </a:t>
            </a:r>
            <a:r>
              <a:rPr lang="en-US" sz="2400" dirty="0" err="1"/>
              <a:t>Aholiab</a:t>
            </a:r>
            <a:r>
              <a:rPr lang="en-US" sz="2400" dirty="0"/>
              <a:t>, the son of </a:t>
            </a:r>
            <a:r>
              <a:rPr lang="en-US" sz="2400" dirty="0" err="1"/>
              <a:t>Ahisamach</a:t>
            </a:r>
            <a:r>
              <a:rPr lang="en-US" sz="2400" dirty="0"/>
              <a:t>, of the tribe of Dan: and in the hearts of all that are wise hearted I have put wisdom, that they may make all that I have commanded thee</a:t>
            </a:r>
            <a:r>
              <a:rPr lang="en-US" sz="2400" dirty="0" smtClean="0"/>
              <a:t>;”</a:t>
            </a:r>
          </a:p>
          <a:p>
            <a:pPr marL="0" indent="0" algn="ctr">
              <a:buNone/>
            </a:pPr>
            <a:r>
              <a:rPr lang="en-US" sz="2400" dirty="0" smtClean="0"/>
              <a:t>Exodus 31:1-6</a:t>
            </a:r>
            <a:endParaRPr lang="en-US" sz="2400" dirty="0"/>
          </a:p>
          <a:p>
            <a:endParaRPr lang="en-US" sz="2600" dirty="0"/>
          </a:p>
        </p:txBody>
      </p:sp>
    </p:spTree>
    <p:extLst>
      <p:ext uri="{BB962C8B-B14F-4D97-AF65-F5344CB8AC3E}">
        <p14:creationId xmlns:p14="http://schemas.microsoft.com/office/powerpoint/2010/main" val="27481926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Exodus 31:1-6</a:t>
            </a:r>
            <a:r>
              <a:rPr lang="en-US" dirty="0"/>
              <a:t/>
            </a:r>
            <a:br>
              <a:rPr lang="en-US" dirty="0"/>
            </a:br>
            <a:endParaRPr lang="en-US" dirty="0"/>
          </a:p>
        </p:txBody>
      </p:sp>
      <p:sp>
        <p:nvSpPr>
          <p:cNvPr id="3" name="Content Placeholder 2"/>
          <p:cNvSpPr>
            <a:spLocks noGrp="1"/>
          </p:cNvSpPr>
          <p:nvPr>
            <p:ph sz="quarter" idx="13"/>
          </p:nvPr>
        </p:nvSpPr>
        <p:spPr>
          <a:xfrm>
            <a:off x="381000" y="1143000"/>
            <a:ext cx="5715000" cy="4953000"/>
          </a:xfrm>
        </p:spPr>
        <p:txBody>
          <a:bodyPr>
            <a:normAutofit fontScale="92500" lnSpcReduction="10000"/>
          </a:bodyPr>
          <a:lstStyle/>
          <a:p>
            <a:r>
              <a:rPr lang="en-US" sz="2800" dirty="0" err="1" smtClean="0"/>
              <a:t>Bezaleel</a:t>
            </a:r>
            <a:r>
              <a:rPr lang="en-US" sz="2800" dirty="0" smtClean="0"/>
              <a:t> </a:t>
            </a:r>
            <a:r>
              <a:rPr lang="en-US" sz="2800" dirty="0"/>
              <a:t>was one of several that were Divinely inspired to do the physical workmanship of the Tabernacle in the </a:t>
            </a:r>
            <a:r>
              <a:rPr lang="en-US" sz="2800" dirty="0" smtClean="0"/>
              <a:t>Wilderness  </a:t>
            </a:r>
          </a:p>
          <a:p>
            <a:r>
              <a:rPr lang="en-US" sz="2800" dirty="0" smtClean="0"/>
              <a:t>Note</a:t>
            </a:r>
            <a:r>
              <a:rPr lang="en-US" sz="2800" dirty="0"/>
              <a:t>, the gift was </a:t>
            </a:r>
            <a:r>
              <a:rPr lang="en-US" sz="2800" u="sng" dirty="0">
                <a:solidFill>
                  <a:srgbClr val="FFFF00"/>
                </a:solidFill>
              </a:rPr>
              <a:t>not</a:t>
            </a:r>
            <a:r>
              <a:rPr lang="en-US" sz="2800" dirty="0"/>
              <a:t> just to guide his hands or increase his level of </a:t>
            </a:r>
            <a:r>
              <a:rPr lang="en-US" sz="2800" dirty="0" smtClean="0"/>
              <a:t>workmanship  </a:t>
            </a:r>
          </a:p>
          <a:p>
            <a:r>
              <a:rPr lang="en-US" sz="2800" dirty="0" smtClean="0"/>
              <a:t>He </a:t>
            </a:r>
            <a:r>
              <a:rPr lang="en-US" sz="2800" dirty="0"/>
              <a:t>also was given </a:t>
            </a:r>
            <a:r>
              <a:rPr lang="en-US" sz="2800" dirty="0">
                <a:solidFill>
                  <a:srgbClr val="FFFF00"/>
                </a:solidFill>
              </a:rPr>
              <a:t>wisdom</a:t>
            </a:r>
            <a:r>
              <a:rPr lang="en-US" sz="2800" dirty="0"/>
              <a:t>, </a:t>
            </a:r>
            <a:r>
              <a:rPr lang="en-US" sz="2800" dirty="0">
                <a:solidFill>
                  <a:srgbClr val="FFFF00"/>
                </a:solidFill>
              </a:rPr>
              <a:t>understanding</a:t>
            </a:r>
            <a:r>
              <a:rPr lang="en-US" sz="2800" dirty="0"/>
              <a:t> and </a:t>
            </a:r>
            <a:r>
              <a:rPr lang="en-US" sz="2800" dirty="0">
                <a:solidFill>
                  <a:srgbClr val="FFFF00"/>
                </a:solidFill>
              </a:rPr>
              <a:t>knowledge</a:t>
            </a:r>
            <a:r>
              <a:rPr lang="en-US" sz="2800" dirty="0"/>
              <a:t>.  </a:t>
            </a:r>
            <a:endParaRPr lang="en-US" sz="2800" dirty="0" smtClean="0"/>
          </a:p>
          <a:p>
            <a:r>
              <a:rPr lang="en-US" sz="2800" dirty="0" smtClean="0"/>
              <a:t>So</a:t>
            </a:r>
            <a:r>
              <a:rPr lang="en-US" sz="2800" dirty="0"/>
              <a:t>, why was this detail given?  </a:t>
            </a:r>
            <a:r>
              <a:rPr lang="en-US" sz="2800" dirty="0" smtClean="0"/>
              <a:t>Why </a:t>
            </a:r>
            <a:r>
              <a:rPr lang="en-US" sz="2800" dirty="0"/>
              <a:t>not just give him the carpentry and trade skills?  </a:t>
            </a:r>
          </a:p>
          <a:p>
            <a:endParaRPr lang="en-US" sz="2400" dirty="0"/>
          </a:p>
        </p:txBody>
      </p:sp>
      <p:pic>
        <p:nvPicPr>
          <p:cNvPr id="4" name="Picture 6" descr="http://www.christinyourworld.com/illus-15.jpg">
            <a:hlinkClick r:id="rId2"/>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Layer>
                </a14:imgProps>
              </a:ext>
              <a:ext uri="{28A0092B-C50C-407E-A947-70E740481C1C}">
                <a14:useLocalDpi xmlns:a14="http://schemas.microsoft.com/office/drawing/2010/main" val="0"/>
              </a:ext>
            </a:extLst>
          </a:blip>
          <a:srcRect l="2406" t="1752" r="2139" b="1864"/>
          <a:stretch/>
        </p:blipFill>
        <p:spPr bwMode="auto">
          <a:xfrm>
            <a:off x="6096000" y="1517073"/>
            <a:ext cx="2640439" cy="3539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6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sz="3600" dirty="0" smtClean="0"/>
              <a:t>Not just about the work!</a:t>
            </a:r>
            <a:endParaRPr lang="en-US" sz="3600" dirty="0"/>
          </a:p>
        </p:txBody>
      </p:sp>
      <p:pic>
        <p:nvPicPr>
          <p:cNvPr id="5122" name="Picture 2" descr="http://upload.wikimedia.org/wikipedia/commons/e/eb/Figures_The_erection_of_the_Tabernacle_and_the_Sacred_vessels.jpg">
            <a:hlinkClick r:id="rId2"/>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4095" r="4331" b="3748"/>
          <a:stretch/>
        </p:blipFill>
        <p:spPr bwMode="auto">
          <a:xfrm>
            <a:off x="152400" y="1828799"/>
            <a:ext cx="4589607" cy="30698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01491" y="1339401"/>
            <a:ext cx="3928516"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God desired </a:t>
            </a:r>
            <a:r>
              <a:rPr lang="en-US" sz="2400" dirty="0" err="1" smtClean="0"/>
              <a:t>Bezaleel</a:t>
            </a:r>
            <a:r>
              <a:rPr lang="en-US" sz="2400" dirty="0" smtClean="0"/>
              <a:t> to discern the spiritual significance of what he was building.</a:t>
            </a:r>
          </a:p>
          <a:p>
            <a:pPr marL="342900" indent="-342900">
              <a:buFont typeface="Arial" panose="020B0604020202020204" pitchFamily="34" charset="0"/>
              <a:buChar char="•"/>
            </a:pPr>
            <a:r>
              <a:rPr lang="en-US" sz="2400" dirty="0" smtClean="0"/>
              <a:t>God wants us, through our work, to learn and gain spiritual insight</a:t>
            </a:r>
          </a:p>
          <a:p>
            <a:pPr marL="342900" indent="-342900">
              <a:buFont typeface="Arial" panose="020B0604020202020204" pitchFamily="34" charset="0"/>
              <a:buChar char="•"/>
            </a:pPr>
            <a:r>
              <a:rPr lang="en-US" sz="2400" dirty="0" err="1" smtClean="0"/>
              <a:t>Bezaleel</a:t>
            </a:r>
            <a:r>
              <a:rPr lang="en-US" sz="2400" dirty="0" smtClean="0"/>
              <a:t> was blessed with the Spirit gift of workmanship, but it was matched with a mind focused on the Spirit</a:t>
            </a:r>
            <a:endParaRPr lang="en-US" sz="2400" dirty="0"/>
          </a:p>
        </p:txBody>
      </p:sp>
    </p:spTree>
    <p:extLst>
      <p:ext uri="{BB962C8B-B14F-4D97-AF65-F5344CB8AC3E}">
        <p14:creationId xmlns:p14="http://schemas.microsoft.com/office/powerpoint/2010/main" val="90512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sz="3600" dirty="0" smtClean="0"/>
              <a:t>Perfected for work</a:t>
            </a:r>
            <a:endParaRPr lang="en-US" sz="3600" dirty="0"/>
          </a:p>
        </p:txBody>
      </p:sp>
      <p:sp>
        <p:nvSpPr>
          <p:cNvPr id="3" name="Content Placeholder 2"/>
          <p:cNvSpPr>
            <a:spLocks noGrp="1"/>
          </p:cNvSpPr>
          <p:nvPr>
            <p:ph sz="quarter" idx="13"/>
          </p:nvPr>
        </p:nvSpPr>
        <p:spPr/>
        <p:txBody>
          <a:bodyPr/>
          <a:lstStyle/>
          <a:p>
            <a:pPr marL="0" indent="0">
              <a:buNone/>
            </a:pPr>
            <a:r>
              <a:rPr lang="en-US" sz="2800" dirty="0"/>
              <a:t>“Now the God of peace, that brought again from the dead our Lord Jesus, that great shepherd of the sheep, through the blood of the everlasting covenant,  </a:t>
            </a:r>
            <a:r>
              <a:rPr lang="en-US" sz="2800" b="1" dirty="0">
                <a:solidFill>
                  <a:srgbClr val="FFFF00"/>
                </a:solidFill>
              </a:rPr>
              <a:t>Make you perfect </a:t>
            </a:r>
            <a:r>
              <a:rPr lang="en-US" sz="2800" dirty="0"/>
              <a:t>in every good work to do his will, working in you that which is </a:t>
            </a:r>
            <a:r>
              <a:rPr lang="en-US" sz="2800" dirty="0" err="1"/>
              <a:t>wellpleasing</a:t>
            </a:r>
            <a:r>
              <a:rPr lang="en-US" sz="2800" dirty="0"/>
              <a:t> in his sight, through Jesus Christ; to whom </a:t>
            </a:r>
            <a:r>
              <a:rPr lang="en-US" sz="2800" i="1" dirty="0"/>
              <a:t>be</a:t>
            </a:r>
            <a:r>
              <a:rPr lang="en-US" sz="2800" dirty="0"/>
              <a:t> glory for ever and ever. Amen.”</a:t>
            </a:r>
          </a:p>
          <a:p>
            <a:pPr marL="0" indent="0" algn="ctr">
              <a:buNone/>
            </a:pPr>
            <a:r>
              <a:rPr lang="en-US" sz="2800" dirty="0"/>
              <a:t>Hebrews 13:20-21</a:t>
            </a:r>
          </a:p>
          <a:p>
            <a:endParaRPr lang="en-US" dirty="0"/>
          </a:p>
        </p:txBody>
      </p:sp>
      <p:sp>
        <p:nvSpPr>
          <p:cNvPr id="4" name="TextBox 3"/>
          <p:cNvSpPr txBox="1"/>
          <p:nvPr/>
        </p:nvSpPr>
        <p:spPr>
          <a:xfrm>
            <a:off x="0" y="5473005"/>
            <a:ext cx="9144000" cy="1384995"/>
          </a:xfrm>
          <a:prstGeom prst="rect">
            <a:avLst/>
          </a:prstGeom>
          <a:solidFill>
            <a:schemeClr val="tx2"/>
          </a:solidFill>
        </p:spPr>
        <p:txBody>
          <a:bodyPr wrap="square" rtlCol="0">
            <a:spAutoFit/>
          </a:bodyPr>
          <a:lstStyle/>
          <a:p>
            <a:r>
              <a:rPr lang="en-US" sz="2800" dirty="0" smtClean="0">
                <a:solidFill>
                  <a:schemeClr val="bg1"/>
                </a:solidFill>
              </a:rPr>
              <a:t>perfect – “</a:t>
            </a:r>
            <a:r>
              <a:rPr lang="en-US" sz="2800" dirty="0" err="1" smtClean="0">
                <a:solidFill>
                  <a:schemeClr val="bg1"/>
                </a:solidFill>
              </a:rPr>
              <a:t>katartizo</a:t>
            </a:r>
            <a:r>
              <a:rPr lang="en-US" sz="2800" dirty="0" smtClean="0">
                <a:solidFill>
                  <a:schemeClr val="bg1"/>
                </a:solidFill>
              </a:rPr>
              <a:t>” – to complete thoroughly, to mend, repair, restore.  Other uses, Galatians 6:1 – “restore such an one in the spirit of meekness”.  Mark 1:19 – sons of Zebedee “mending” their nets.</a:t>
            </a:r>
            <a:endParaRPr lang="en-US" sz="2800" dirty="0">
              <a:solidFill>
                <a:schemeClr val="bg1"/>
              </a:solidFill>
            </a:endParaRPr>
          </a:p>
        </p:txBody>
      </p:sp>
    </p:spTree>
    <p:extLst>
      <p:ext uri="{BB962C8B-B14F-4D97-AF65-F5344CB8AC3E}">
        <p14:creationId xmlns:p14="http://schemas.microsoft.com/office/powerpoint/2010/main" val="352157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ages.radiopaedia.org/images/530235/e5025a324f95b26770f89f95a065a6.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6190" r="18096"/>
          <a:stretch/>
        </p:blipFill>
        <p:spPr bwMode="auto">
          <a:xfrm>
            <a:off x="5735782" y="713418"/>
            <a:ext cx="2954403" cy="38298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5" descr="http://imgc.allpostersimages.com/images/P-473-488-90/30/3032/X9VBF00Z/posters/peter-and-andrew-mending-their-nets-by-the-sea-of-galilee-before-becoming-disciples-of-jesus.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315" t="5488" r="4319" b="13478"/>
          <a:stretch/>
        </p:blipFill>
        <p:spPr bwMode="auto">
          <a:xfrm>
            <a:off x="90054" y="1219200"/>
            <a:ext cx="5257800" cy="3324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a:xfrm>
            <a:off x="228600" y="304800"/>
            <a:ext cx="10563648" cy="579438"/>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cap="none" dirty="0" smtClean="0"/>
              <a:t>Restore - </a:t>
            </a:r>
            <a:r>
              <a:rPr lang="en-US" sz="3600" i="1" dirty="0" err="1">
                <a:solidFill>
                  <a:srgbClr val="FFFF00"/>
                </a:solidFill>
              </a:rPr>
              <a:t>k</a:t>
            </a:r>
            <a:r>
              <a:rPr lang="en-US" sz="3600" i="1" cap="none" dirty="0" err="1" smtClean="0">
                <a:solidFill>
                  <a:srgbClr val="FFFF00"/>
                </a:solidFill>
              </a:rPr>
              <a:t>atartizo</a:t>
            </a:r>
            <a:endParaRPr lang="en-US" sz="3600" i="1" cap="none" dirty="0">
              <a:solidFill>
                <a:srgbClr val="FFFF00"/>
              </a:solidFill>
            </a:endParaRPr>
          </a:p>
        </p:txBody>
      </p:sp>
      <p:sp>
        <p:nvSpPr>
          <p:cNvPr id="8" name="TextBox 7"/>
          <p:cNvSpPr txBox="1"/>
          <p:nvPr/>
        </p:nvSpPr>
        <p:spPr>
          <a:xfrm>
            <a:off x="6927" y="5042118"/>
            <a:ext cx="9144000" cy="1815882"/>
          </a:xfrm>
          <a:prstGeom prst="rect">
            <a:avLst/>
          </a:prstGeom>
          <a:solidFill>
            <a:schemeClr val="tx2"/>
          </a:solidFill>
        </p:spPr>
        <p:txBody>
          <a:bodyPr wrap="square" rtlCol="0">
            <a:spAutoFit/>
          </a:bodyPr>
          <a:lstStyle/>
          <a:p>
            <a:r>
              <a:rPr lang="en-US" sz="2800" dirty="0" smtClean="0">
                <a:solidFill>
                  <a:schemeClr val="bg1"/>
                </a:solidFill>
              </a:rPr>
              <a:t>The process the Lord employs in preparing us for work is usually gentle.  He carefully repairs and restores a right mind.  This doesn’t mean that major events will not occur, but that the Lord prefers to deal with as a still, small voice.</a:t>
            </a:r>
            <a:endParaRPr lang="en-US" sz="2800" dirty="0">
              <a:solidFill>
                <a:schemeClr val="bg1"/>
              </a:solidFill>
            </a:endParaRPr>
          </a:p>
        </p:txBody>
      </p:sp>
    </p:spTree>
    <p:extLst>
      <p:ext uri="{BB962C8B-B14F-4D97-AF65-F5344CB8AC3E}">
        <p14:creationId xmlns:p14="http://schemas.microsoft.com/office/powerpoint/2010/main" val="327407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76200"/>
            <a:ext cx="9296400" cy="6934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ttp://christianimagesource.com/samson_bible__image_9_sjpg1041.jpg">
            <a:hlinkClick r:id="rId2"/>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842" t="4375" r="3485" b="5184"/>
          <a:stretch/>
        </p:blipFill>
        <p:spPr bwMode="auto">
          <a:xfrm>
            <a:off x="304800" y="353291"/>
            <a:ext cx="4461164" cy="300643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blogimg.goo.ne.jp/user_image/65/6d/bf0a64ba7d72b3eb5061c1c2191a6ea2.jpg">
            <a:hlinkClick r:id="rId5"/>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l="4210" t="5559" r="4689" b="5037"/>
          <a:stretch/>
        </p:blipFill>
        <p:spPr bwMode="auto">
          <a:xfrm>
            <a:off x="1066800" y="3823855"/>
            <a:ext cx="3297382" cy="267392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mybiblicalstudy.weebly.com/uploads/1/2/7/1/12717041/6322715.png?899">
            <a:hlinkClick r:id="rId8"/>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16106" y="1395845"/>
            <a:ext cx="3221470" cy="3743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86903" y="0"/>
            <a:ext cx="3657600" cy="1143000"/>
          </a:xfrm>
        </p:spPr>
        <p:txBody>
          <a:bodyPr/>
          <a:lstStyle/>
          <a:p>
            <a:pPr algn="ctr"/>
            <a:r>
              <a:rPr lang="en-US" dirty="0" smtClean="0"/>
              <a:t>Samson</a:t>
            </a:r>
            <a:endParaRPr lang="en-US" dirty="0"/>
          </a:p>
        </p:txBody>
      </p:sp>
    </p:spTree>
    <p:extLst>
      <p:ext uri="{BB962C8B-B14F-4D97-AF65-F5344CB8AC3E}">
        <p14:creationId xmlns:p14="http://schemas.microsoft.com/office/powerpoint/2010/main" val="26053311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dirty="0" smtClean="0"/>
              <a:t>The spirit and </a:t>
            </a:r>
            <a:r>
              <a:rPr lang="en-US" dirty="0" err="1" smtClean="0"/>
              <a:t>samson</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800" dirty="0" smtClean="0"/>
              <a:t>“And </a:t>
            </a:r>
            <a:r>
              <a:rPr lang="en-US" sz="2800" dirty="0"/>
              <a:t>the Spirit of the </a:t>
            </a:r>
            <a:r>
              <a:rPr lang="en-US" sz="2800" cap="small" dirty="0"/>
              <a:t>Lord</a:t>
            </a:r>
            <a:r>
              <a:rPr lang="en-US" sz="2800" dirty="0"/>
              <a:t> began to </a:t>
            </a:r>
            <a:r>
              <a:rPr lang="en-US" sz="2800" dirty="0">
                <a:solidFill>
                  <a:srgbClr val="FFFF00"/>
                </a:solidFill>
              </a:rPr>
              <a:t>move him at times </a:t>
            </a:r>
            <a:r>
              <a:rPr lang="en-US" sz="2800" dirty="0"/>
              <a:t>in the camp of Dan between </a:t>
            </a:r>
            <a:r>
              <a:rPr lang="en-US" sz="2800" dirty="0" err="1"/>
              <a:t>Zorah</a:t>
            </a:r>
            <a:r>
              <a:rPr lang="en-US" sz="2800" dirty="0"/>
              <a:t> and </a:t>
            </a:r>
            <a:r>
              <a:rPr lang="en-US" sz="2800" dirty="0" err="1"/>
              <a:t>Eshtaol</a:t>
            </a:r>
            <a:r>
              <a:rPr lang="en-US" sz="2800" dirty="0" smtClean="0"/>
              <a:t>.”</a:t>
            </a:r>
          </a:p>
          <a:p>
            <a:pPr marL="0" indent="0" algn="ctr">
              <a:buNone/>
            </a:pPr>
            <a:r>
              <a:rPr lang="en-US" sz="2800" dirty="0" smtClean="0"/>
              <a:t>Judges 13:25</a:t>
            </a:r>
          </a:p>
          <a:p>
            <a:endParaRPr lang="en-US" sz="2800" dirty="0"/>
          </a:p>
          <a:p>
            <a:pPr marL="0" indent="0">
              <a:buNone/>
            </a:pPr>
            <a:r>
              <a:rPr lang="en-US" sz="2800" dirty="0" smtClean="0"/>
              <a:t>“And </a:t>
            </a:r>
            <a:r>
              <a:rPr lang="en-US" sz="2800" dirty="0"/>
              <a:t>the Spirit of the </a:t>
            </a:r>
            <a:r>
              <a:rPr lang="en-US" sz="2800" cap="small" dirty="0"/>
              <a:t>Lord</a:t>
            </a:r>
            <a:r>
              <a:rPr lang="en-US" sz="2800" dirty="0"/>
              <a:t> </a:t>
            </a:r>
            <a:r>
              <a:rPr lang="en-US" sz="2800" dirty="0">
                <a:solidFill>
                  <a:srgbClr val="FFFF00"/>
                </a:solidFill>
              </a:rPr>
              <a:t>came mightily upon him</a:t>
            </a:r>
            <a:r>
              <a:rPr lang="en-US" sz="2800" dirty="0"/>
              <a:t>, and he rent him as he would have rent a kid, and he had nothing in his hand: but he told not his father or his mother what he had done</a:t>
            </a:r>
            <a:r>
              <a:rPr lang="en-US" sz="2800" dirty="0" smtClean="0"/>
              <a:t>.”</a:t>
            </a:r>
          </a:p>
          <a:p>
            <a:pPr marL="0" indent="0" algn="ctr">
              <a:buNone/>
            </a:pPr>
            <a:r>
              <a:rPr lang="en-US" sz="2800" dirty="0" smtClean="0"/>
              <a:t>Judges 14:6</a:t>
            </a:r>
            <a:endParaRPr lang="en-US" sz="2800" dirty="0"/>
          </a:p>
        </p:txBody>
      </p:sp>
    </p:spTree>
    <p:extLst>
      <p:ext uri="{BB962C8B-B14F-4D97-AF65-F5344CB8AC3E}">
        <p14:creationId xmlns:p14="http://schemas.microsoft.com/office/powerpoint/2010/main" val="2674989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Judges 13:25, 14:6 </a:t>
            </a:r>
            <a:br>
              <a:rPr lang="en-US" dirty="0"/>
            </a:br>
            <a:endParaRPr lang="en-US" dirty="0"/>
          </a:p>
        </p:txBody>
      </p:sp>
      <p:sp>
        <p:nvSpPr>
          <p:cNvPr id="3" name="Content Placeholder 2"/>
          <p:cNvSpPr>
            <a:spLocks noGrp="1"/>
          </p:cNvSpPr>
          <p:nvPr>
            <p:ph sz="quarter" idx="13"/>
          </p:nvPr>
        </p:nvSpPr>
        <p:spPr>
          <a:xfrm>
            <a:off x="609600" y="1371600"/>
            <a:ext cx="7924800" cy="4114800"/>
          </a:xfrm>
        </p:spPr>
        <p:txBody>
          <a:bodyPr>
            <a:normAutofit/>
          </a:bodyPr>
          <a:lstStyle/>
          <a:p>
            <a:r>
              <a:rPr lang="en-US" sz="2800" dirty="0" smtClean="0"/>
              <a:t>The </a:t>
            </a:r>
            <a:r>
              <a:rPr lang="en-US" sz="2800" dirty="0"/>
              <a:t>word translated “move” in Judges 13:25 is “</a:t>
            </a:r>
            <a:r>
              <a:rPr lang="en-US" sz="2800" dirty="0" err="1"/>
              <a:t>paam</a:t>
            </a:r>
            <a:r>
              <a:rPr lang="en-US" sz="2800" dirty="0"/>
              <a:t>” which means to </a:t>
            </a:r>
            <a:r>
              <a:rPr lang="en-US" sz="2800" dirty="0">
                <a:solidFill>
                  <a:srgbClr val="FFFF00"/>
                </a:solidFill>
              </a:rPr>
              <a:t>impel or agitate</a:t>
            </a:r>
            <a:r>
              <a:rPr lang="en-US" sz="2800" dirty="0"/>
              <a:t>.  </a:t>
            </a:r>
            <a:endParaRPr lang="en-US" sz="2800" dirty="0" smtClean="0"/>
          </a:p>
          <a:p>
            <a:r>
              <a:rPr lang="en-US" sz="2800" dirty="0" smtClean="0"/>
              <a:t>In </a:t>
            </a:r>
            <a:r>
              <a:rPr lang="en-US" sz="2800" dirty="0"/>
              <a:t>14:6, the word “mightily” is “</a:t>
            </a:r>
            <a:r>
              <a:rPr lang="en-US" sz="2800" dirty="0" err="1"/>
              <a:t>tsalach</a:t>
            </a:r>
            <a:r>
              <a:rPr lang="en-US" sz="2800" dirty="0"/>
              <a:t>” which means to </a:t>
            </a:r>
            <a:r>
              <a:rPr lang="en-US" sz="2800" dirty="0">
                <a:solidFill>
                  <a:srgbClr val="FFFF00"/>
                </a:solidFill>
              </a:rPr>
              <a:t>push</a:t>
            </a:r>
            <a:r>
              <a:rPr lang="en-US" sz="2800" dirty="0"/>
              <a:t>.  </a:t>
            </a:r>
            <a:endParaRPr lang="en-US" sz="2800" dirty="0" smtClean="0"/>
          </a:p>
          <a:p>
            <a:r>
              <a:rPr lang="en-US" sz="2800" dirty="0" smtClean="0"/>
              <a:t>Do you believe he was fully conscious at all times of the goading as being from God? </a:t>
            </a:r>
          </a:p>
          <a:p>
            <a:r>
              <a:rPr lang="en-US" sz="2800" dirty="0" smtClean="0"/>
              <a:t>If without the push and </a:t>
            </a:r>
            <a:r>
              <a:rPr lang="en-US" sz="2800" dirty="0" err="1" smtClean="0"/>
              <a:t>goadings</a:t>
            </a:r>
            <a:r>
              <a:rPr lang="en-US" sz="2800" dirty="0" smtClean="0"/>
              <a:t>, would Samson have been responsive to the work before him?</a:t>
            </a:r>
          </a:p>
          <a:p>
            <a:endParaRPr lang="en-US" sz="2800" dirty="0"/>
          </a:p>
          <a:p>
            <a:endParaRPr lang="en-US" sz="2400" dirty="0"/>
          </a:p>
        </p:txBody>
      </p:sp>
    </p:spTree>
    <p:extLst>
      <p:ext uri="{BB962C8B-B14F-4D97-AF65-F5344CB8AC3E}">
        <p14:creationId xmlns:p14="http://schemas.microsoft.com/office/powerpoint/2010/main" val="2275991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But, after participating in lust of flesh…</a:t>
            </a:r>
            <a:endParaRPr lang="en-US" dirty="0"/>
          </a:p>
        </p:txBody>
      </p:sp>
      <p:sp>
        <p:nvSpPr>
          <p:cNvPr id="3" name="Content Placeholder 2"/>
          <p:cNvSpPr>
            <a:spLocks noGrp="1"/>
          </p:cNvSpPr>
          <p:nvPr>
            <p:ph sz="quarter" idx="13"/>
          </p:nvPr>
        </p:nvSpPr>
        <p:spPr>
          <a:xfrm>
            <a:off x="3733800" y="1066800"/>
            <a:ext cx="5029200" cy="4800600"/>
          </a:xfrm>
        </p:spPr>
        <p:txBody>
          <a:bodyPr>
            <a:noAutofit/>
          </a:bodyPr>
          <a:lstStyle/>
          <a:p>
            <a:pPr marL="0" indent="0">
              <a:buNone/>
            </a:pPr>
            <a:r>
              <a:rPr lang="en-US" sz="2800" dirty="0" smtClean="0"/>
              <a:t>“And </a:t>
            </a:r>
            <a:r>
              <a:rPr lang="en-US" sz="2800" dirty="0"/>
              <a:t>she said, The Philistines be upon thee, Samson. And he awoke out of his sleep, and said</a:t>
            </a:r>
            <a:r>
              <a:rPr lang="en-US" sz="2800" dirty="0">
                <a:solidFill>
                  <a:srgbClr val="FFFF00"/>
                </a:solidFill>
              </a:rPr>
              <a:t>, I will go out as at other times before, and shake myself. And he </a:t>
            </a:r>
            <a:r>
              <a:rPr lang="en-US" sz="2800" dirty="0" err="1">
                <a:solidFill>
                  <a:srgbClr val="FFFF00"/>
                </a:solidFill>
              </a:rPr>
              <a:t>wist</a:t>
            </a:r>
            <a:r>
              <a:rPr lang="en-US" sz="2800" dirty="0">
                <a:solidFill>
                  <a:srgbClr val="FFFF00"/>
                </a:solidFill>
              </a:rPr>
              <a:t> not that the </a:t>
            </a:r>
            <a:r>
              <a:rPr lang="en-US" sz="2800" cap="small" dirty="0">
                <a:solidFill>
                  <a:srgbClr val="FFFF00"/>
                </a:solidFill>
              </a:rPr>
              <a:t>Lord</a:t>
            </a:r>
            <a:r>
              <a:rPr lang="en-US" sz="2800" dirty="0">
                <a:solidFill>
                  <a:srgbClr val="FFFF00"/>
                </a:solidFill>
              </a:rPr>
              <a:t> was departed from him</a:t>
            </a:r>
            <a:r>
              <a:rPr lang="en-US" sz="2800" dirty="0" smtClean="0">
                <a:solidFill>
                  <a:srgbClr val="FFFF00"/>
                </a:solidFill>
              </a:rPr>
              <a:t>.</a:t>
            </a:r>
            <a:r>
              <a:rPr lang="en-US" sz="2800" dirty="0" smtClean="0"/>
              <a:t>  </a:t>
            </a:r>
            <a:r>
              <a:rPr lang="en-US" sz="2800" baseline="30000" dirty="0" smtClean="0"/>
              <a:t> </a:t>
            </a:r>
            <a:r>
              <a:rPr lang="en-US" sz="2800" dirty="0"/>
              <a:t>But the Philistines took him, and put out his eyes, and brought him down to Gaza, and bound him with fetters of brass; and he did grind in the prison house</a:t>
            </a:r>
            <a:r>
              <a:rPr lang="en-US" sz="2800" dirty="0" smtClean="0"/>
              <a:t>.”</a:t>
            </a:r>
          </a:p>
          <a:p>
            <a:pPr marL="0" indent="0" algn="ctr">
              <a:buNone/>
            </a:pPr>
            <a:r>
              <a:rPr lang="en-US" sz="2800" dirty="0" smtClean="0"/>
              <a:t>Judges 16:20-22</a:t>
            </a:r>
            <a:endParaRPr lang="en-US" sz="2800" dirty="0"/>
          </a:p>
          <a:p>
            <a:endParaRPr lang="en-US" sz="1800" dirty="0"/>
          </a:p>
        </p:txBody>
      </p:sp>
      <p:pic>
        <p:nvPicPr>
          <p:cNvPr id="1026" name="Picture 2" descr="http://3.bp.blogspot.com/-qKcJBEdU1iE/UsdslepWjmI/AAAAAAAAHCQ/WEcKhyon-Os/s1600/samson_delilah49.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b="5735"/>
          <a:stretch/>
        </p:blipFill>
        <p:spPr bwMode="auto">
          <a:xfrm>
            <a:off x="304800" y="1447800"/>
            <a:ext cx="3060700" cy="3858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6147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4636"/>
            <a:ext cx="7924800" cy="792162"/>
          </a:xfrm>
        </p:spPr>
        <p:txBody>
          <a:bodyPr/>
          <a:lstStyle/>
          <a:p>
            <a:r>
              <a:rPr lang="en-US" dirty="0" smtClean="0"/>
              <a:t>Spirit departed</a:t>
            </a:r>
            <a:endParaRPr lang="en-US" dirty="0"/>
          </a:p>
        </p:txBody>
      </p:sp>
      <p:sp>
        <p:nvSpPr>
          <p:cNvPr id="3" name="Content Placeholder 2"/>
          <p:cNvSpPr>
            <a:spLocks noGrp="1"/>
          </p:cNvSpPr>
          <p:nvPr>
            <p:ph sz="quarter" idx="13"/>
          </p:nvPr>
        </p:nvSpPr>
        <p:spPr>
          <a:xfrm>
            <a:off x="609600" y="990600"/>
            <a:ext cx="7924800" cy="2057400"/>
          </a:xfrm>
        </p:spPr>
        <p:txBody>
          <a:bodyPr>
            <a:normAutofit/>
          </a:bodyPr>
          <a:lstStyle/>
          <a:p>
            <a:pPr marL="0" indent="0">
              <a:buNone/>
            </a:pPr>
            <a:r>
              <a:rPr lang="en-US" sz="2800" dirty="0" smtClean="0"/>
              <a:t>“I </a:t>
            </a:r>
            <a:r>
              <a:rPr lang="en-US" sz="2800" dirty="0"/>
              <a:t>will go out as at other times before, and shake myself. And he </a:t>
            </a:r>
            <a:r>
              <a:rPr lang="en-US" sz="2800" dirty="0" err="1"/>
              <a:t>wist</a:t>
            </a:r>
            <a:r>
              <a:rPr lang="en-US" sz="2800" dirty="0"/>
              <a:t> not that the </a:t>
            </a:r>
            <a:r>
              <a:rPr lang="en-US" sz="2800" cap="small" dirty="0"/>
              <a:t>Lord</a:t>
            </a:r>
            <a:r>
              <a:rPr lang="en-US" sz="2800" dirty="0"/>
              <a:t> was departed from him</a:t>
            </a:r>
            <a:r>
              <a:rPr lang="en-US" sz="2800" dirty="0" smtClean="0"/>
              <a:t>.”</a:t>
            </a:r>
            <a:endParaRPr lang="en-US" sz="2400" dirty="0"/>
          </a:p>
        </p:txBody>
      </p:sp>
      <p:sp>
        <p:nvSpPr>
          <p:cNvPr id="4" name="TextBox 3"/>
          <p:cNvSpPr txBox="1"/>
          <p:nvPr/>
        </p:nvSpPr>
        <p:spPr>
          <a:xfrm>
            <a:off x="0" y="2362200"/>
            <a:ext cx="9144000" cy="4431983"/>
          </a:xfrm>
          <a:prstGeom prst="rect">
            <a:avLst/>
          </a:prstGeom>
          <a:solidFill>
            <a:schemeClr val="tx2"/>
          </a:solidFill>
        </p:spPr>
        <p:txBody>
          <a:bodyPr wrap="square" rtlCol="0">
            <a:spAutoFit/>
          </a:bodyPr>
          <a:lstStyle/>
          <a:p>
            <a:r>
              <a:rPr lang="en-US" sz="2400" dirty="0" smtClean="0">
                <a:solidFill>
                  <a:schemeClr val="bg1"/>
                </a:solidFill>
              </a:rPr>
              <a:t>Samson’s story goes like this…</a:t>
            </a:r>
          </a:p>
          <a:p>
            <a:endParaRPr lang="en-US" sz="2400" dirty="0" smtClean="0">
              <a:solidFill>
                <a:schemeClr val="bg1"/>
              </a:solidFill>
            </a:endParaRPr>
          </a:p>
          <a:p>
            <a:r>
              <a:rPr lang="en-US" sz="2400" dirty="0" smtClean="0">
                <a:solidFill>
                  <a:schemeClr val="bg1"/>
                </a:solidFill>
              </a:rPr>
              <a:t>1.  Moved by Spirit to do work as a Judge and deliver from Philistines</a:t>
            </a:r>
          </a:p>
          <a:p>
            <a:endParaRPr lang="en-US" sz="2400" dirty="0" smtClean="0">
              <a:solidFill>
                <a:schemeClr val="bg1"/>
              </a:solidFill>
            </a:endParaRPr>
          </a:p>
          <a:p>
            <a:pPr marL="342900" indent="-342900">
              <a:buAutoNum type="arabicPeriod" startAt="2"/>
            </a:pPr>
            <a:r>
              <a:rPr lang="en-US" sz="2400" dirty="0" smtClean="0">
                <a:solidFill>
                  <a:schemeClr val="bg1"/>
                </a:solidFill>
              </a:rPr>
              <a:t>God was with him, to include Spirit gifts</a:t>
            </a:r>
          </a:p>
          <a:p>
            <a:pPr marL="342900" indent="-342900">
              <a:buAutoNum type="arabicPeriod" startAt="2"/>
            </a:pPr>
            <a:endParaRPr lang="en-US" sz="2400" dirty="0" smtClean="0">
              <a:solidFill>
                <a:schemeClr val="bg1"/>
              </a:solidFill>
            </a:endParaRPr>
          </a:p>
          <a:p>
            <a:pPr marL="342900" indent="-342900">
              <a:buAutoNum type="arabicPeriod" startAt="2"/>
            </a:pPr>
            <a:r>
              <a:rPr lang="en-US" sz="2400" dirty="0" smtClean="0">
                <a:solidFill>
                  <a:schemeClr val="bg1"/>
                </a:solidFill>
              </a:rPr>
              <a:t>But, he became an inadequate habitation for the Spirit</a:t>
            </a:r>
          </a:p>
          <a:p>
            <a:pPr marL="342900" indent="-342900">
              <a:buAutoNum type="arabicPeriod" startAt="2"/>
            </a:pPr>
            <a:endParaRPr lang="en-US" sz="2400" dirty="0" smtClean="0">
              <a:solidFill>
                <a:schemeClr val="bg1"/>
              </a:solidFill>
            </a:endParaRPr>
          </a:p>
          <a:p>
            <a:pPr marL="342900" indent="-342900">
              <a:buAutoNum type="arabicPeriod" startAt="2"/>
            </a:pPr>
            <a:r>
              <a:rPr lang="en-US" sz="2400" dirty="0" smtClean="0">
                <a:solidFill>
                  <a:schemeClr val="bg1"/>
                </a:solidFill>
              </a:rPr>
              <a:t>Self-examination broken, he wasn’t aware that God was not with him</a:t>
            </a:r>
          </a:p>
          <a:p>
            <a:pPr marL="342900" indent="-342900">
              <a:buAutoNum type="arabicPeriod" startAt="2"/>
            </a:pPr>
            <a:endParaRPr lang="en-US" sz="2400" dirty="0" smtClean="0">
              <a:solidFill>
                <a:schemeClr val="bg1"/>
              </a:solidFill>
            </a:endParaRPr>
          </a:p>
          <a:p>
            <a:pPr marL="342900" indent="-342900">
              <a:buAutoNum type="arabicPeriod" startAt="2"/>
            </a:pPr>
            <a:r>
              <a:rPr lang="en-US" sz="2400" dirty="0" smtClean="0">
                <a:solidFill>
                  <a:schemeClr val="bg1"/>
                </a:solidFill>
              </a:rPr>
              <a:t>Without God, he was delivered to prison house in bonds of slavery</a:t>
            </a:r>
          </a:p>
          <a:p>
            <a:pPr marL="342900" indent="-342900">
              <a:buAutoNum type="arabicPeriod" startAt="2"/>
            </a:pPr>
            <a:endParaRPr lang="en-US" dirty="0"/>
          </a:p>
        </p:txBody>
      </p:sp>
    </p:spTree>
    <p:extLst>
      <p:ext uri="{BB962C8B-B14F-4D97-AF65-F5344CB8AC3E}">
        <p14:creationId xmlns:p14="http://schemas.microsoft.com/office/powerpoint/2010/main" val="426146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868362"/>
          </a:xfrm>
        </p:spPr>
        <p:txBody>
          <a:bodyPr/>
          <a:lstStyle/>
          <a:p>
            <a:r>
              <a:rPr lang="en-US" dirty="0" smtClean="0"/>
              <a:t>Once he came to his right mind in prison…</a:t>
            </a:r>
            <a:endParaRPr lang="en-US" dirty="0"/>
          </a:p>
        </p:txBody>
      </p:sp>
      <p:sp>
        <p:nvSpPr>
          <p:cNvPr id="3" name="Content Placeholder 2"/>
          <p:cNvSpPr>
            <a:spLocks noGrp="1"/>
          </p:cNvSpPr>
          <p:nvPr>
            <p:ph sz="quarter" idx="13"/>
          </p:nvPr>
        </p:nvSpPr>
        <p:spPr>
          <a:xfrm>
            <a:off x="609600" y="1600200"/>
            <a:ext cx="4572000" cy="4114800"/>
          </a:xfrm>
        </p:spPr>
        <p:txBody>
          <a:bodyPr>
            <a:normAutofit/>
          </a:bodyPr>
          <a:lstStyle/>
          <a:p>
            <a:pPr marL="0" indent="0">
              <a:buNone/>
            </a:pPr>
            <a:r>
              <a:rPr lang="en-US" sz="2800" dirty="0" smtClean="0"/>
              <a:t>“And </a:t>
            </a:r>
            <a:r>
              <a:rPr lang="en-US" sz="2800" dirty="0"/>
              <a:t>Samson called unto the </a:t>
            </a:r>
            <a:r>
              <a:rPr lang="en-US" sz="2800" cap="small" dirty="0"/>
              <a:t>Lord</a:t>
            </a:r>
            <a:r>
              <a:rPr lang="en-US" sz="2800" dirty="0"/>
              <a:t>, and said, O Lord God, remember me, I pray thee, and strengthen me, I pray thee, only this once, O God, that I may be at once avenged of the Philistines for my two eyes</a:t>
            </a:r>
            <a:r>
              <a:rPr lang="en-US" sz="2800" dirty="0" smtClean="0"/>
              <a:t>.”</a:t>
            </a:r>
          </a:p>
          <a:p>
            <a:pPr marL="0" indent="0" algn="ctr">
              <a:buNone/>
            </a:pPr>
            <a:r>
              <a:rPr lang="en-US" sz="2800" dirty="0" smtClean="0"/>
              <a:t>Judges 16:28</a:t>
            </a:r>
            <a:endParaRPr lang="en-US" sz="2800" dirty="0"/>
          </a:p>
        </p:txBody>
      </p:sp>
      <p:pic>
        <p:nvPicPr>
          <p:cNvPr id="2050" name="Picture 2" descr="http://upload.wikimedia.org/wikipedia/commons/thumb/9/9c/Lovis_Corinth_-_Der_geblendete_Simson_-_Google_Art_Project.jpg/220px-Lovis_Corinth_-_Der_geblendete_Simson_-_Google_Art_Project.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714999" y="1676400"/>
            <a:ext cx="3092989"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816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to new testament counsel</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“And </a:t>
            </a:r>
            <a:r>
              <a:rPr lang="en-US" sz="2800" dirty="0"/>
              <a:t>by this we know that we have come to know him, if we keep his commandments. </a:t>
            </a:r>
            <a:r>
              <a:rPr lang="en-US" sz="2800" dirty="0" smtClean="0"/>
              <a:t>Whoever </a:t>
            </a:r>
            <a:r>
              <a:rPr lang="en-US" sz="2800" dirty="0"/>
              <a:t>says “I know him” </a:t>
            </a:r>
            <a:r>
              <a:rPr lang="en-US" sz="2800" dirty="0">
                <a:solidFill>
                  <a:srgbClr val="FFFF00"/>
                </a:solidFill>
              </a:rPr>
              <a:t>but does not keep his commandments is a liar, and the truth is not in him</a:t>
            </a:r>
            <a:r>
              <a:rPr lang="en-US" sz="2800" dirty="0" smtClean="0"/>
              <a:t>,</a:t>
            </a:r>
            <a:r>
              <a:rPr lang="en-US" sz="2800" baseline="30000" dirty="0" smtClean="0"/>
              <a:t> </a:t>
            </a:r>
            <a:r>
              <a:rPr lang="en-US" sz="2800" dirty="0"/>
              <a:t>but whoever keeps his word, in him truly the love of God is perfected. </a:t>
            </a:r>
            <a:r>
              <a:rPr lang="en-US" sz="2800" dirty="0">
                <a:solidFill>
                  <a:srgbClr val="FFFF00"/>
                </a:solidFill>
              </a:rPr>
              <a:t>By this we may know that we are in him: </a:t>
            </a:r>
            <a:r>
              <a:rPr lang="en-US" sz="2800" dirty="0" smtClean="0">
                <a:solidFill>
                  <a:srgbClr val="FFFF00"/>
                </a:solidFill>
              </a:rPr>
              <a:t>whoever </a:t>
            </a:r>
            <a:r>
              <a:rPr lang="en-US" sz="2800" dirty="0">
                <a:solidFill>
                  <a:srgbClr val="FFFF00"/>
                </a:solidFill>
              </a:rPr>
              <a:t>says he abides in him ought to walk in the same way in which he walked</a:t>
            </a:r>
            <a:r>
              <a:rPr lang="en-US" sz="2800" dirty="0" smtClean="0"/>
              <a:t>.”</a:t>
            </a:r>
          </a:p>
          <a:p>
            <a:pPr marL="0" indent="0" algn="ctr">
              <a:buNone/>
            </a:pPr>
            <a:r>
              <a:rPr lang="en-US" sz="2800" dirty="0" smtClean="0"/>
              <a:t>1 John 2:3-6</a:t>
            </a:r>
            <a:endParaRPr lang="en-US" sz="2800" dirty="0"/>
          </a:p>
        </p:txBody>
      </p:sp>
    </p:spTree>
    <p:extLst>
      <p:ext uri="{BB962C8B-B14F-4D97-AF65-F5344CB8AC3E}">
        <p14:creationId xmlns:p14="http://schemas.microsoft.com/office/powerpoint/2010/main" val="13585281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lamad</a:t>
            </a:r>
            <a:r>
              <a:rPr lang="en-US" dirty="0" smtClean="0"/>
              <a:t>” – to teach or goad</a:t>
            </a:r>
            <a:r>
              <a:rPr lang="en-US" dirty="0"/>
              <a:t/>
            </a:r>
            <a:br>
              <a:rPr lang="en-US" dirty="0"/>
            </a:br>
            <a:endParaRPr lang="en-US" dirty="0"/>
          </a:p>
        </p:txBody>
      </p:sp>
      <p:sp>
        <p:nvSpPr>
          <p:cNvPr id="3" name="Content Placeholder 2"/>
          <p:cNvSpPr>
            <a:spLocks noGrp="1"/>
          </p:cNvSpPr>
          <p:nvPr>
            <p:ph sz="quarter" idx="13"/>
          </p:nvPr>
        </p:nvSpPr>
        <p:spPr/>
        <p:txBody>
          <a:bodyPr>
            <a:normAutofit/>
          </a:bodyPr>
          <a:lstStyle/>
          <a:p>
            <a:pPr marL="0" indent="0">
              <a:buNone/>
            </a:pPr>
            <a:r>
              <a:rPr lang="en-US" sz="2400" dirty="0" smtClean="0"/>
              <a:t>“</a:t>
            </a:r>
            <a:r>
              <a:rPr lang="en-US" sz="2400" dirty="0" smtClean="0">
                <a:solidFill>
                  <a:srgbClr val="FFFF00"/>
                </a:solidFill>
              </a:rPr>
              <a:t>Teach</a:t>
            </a:r>
            <a:r>
              <a:rPr lang="en-US" sz="2400" dirty="0" smtClean="0"/>
              <a:t> </a:t>
            </a:r>
            <a:r>
              <a:rPr lang="en-US" sz="2400" dirty="0"/>
              <a:t>me to do thy will; for thou </a:t>
            </a:r>
            <a:r>
              <a:rPr lang="en-US" sz="2400" i="1" dirty="0"/>
              <a:t>art</a:t>
            </a:r>
            <a:r>
              <a:rPr lang="en-US" sz="2400" dirty="0"/>
              <a:t> my God: thy spirit </a:t>
            </a:r>
            <a:r>
              <a:rPr lang="en-US" sz="2400" i="1" dirty="0"/>
              <a:t>is</a:t>
            </a:r>
            <a:r>
              <a:rPr lang="en-US" sz="2400" dirty="0"/>
              <a:t> good; lead me into the land of uprightness. </a:t>
            </a:r>
            <a:r>
              <a:rPr lang="en-US" sz="2400" dirty="0" smtClean="0"/>
              <a:t>Quicken </a:t>
            </a:r>
            <a:r>
              <a:rPr lang="en-US" sz="2400" dirty="0"/>
              <a:t>me, O LORD, for thy name's sake: for thy righteousness' sake bring my soul out of trouble</a:t>
            </a:r>
            <a:r>
              <a:rPr lang="en-US" sz="2400" dirty="0" smtClean="0"/>
              <a:t>.” </a:t>
            </a:r>
          </a:p>
          <a:p>
            <a:pPr marL="0" indent="0" algn="ctr">
              <a:buNone/>
            </a:pPr>
            <a:r>
              <a:rPr lang="en-US" sz="2400" dirty="0" smtClean="0"/>
              <a:t>Psalm 143:10-11</a:t>
            </a:r>
          </a:p>
          <a:p>
            <a:pPr marL="0" indent="0">
              <a:buNone/>
            </a:pPr>
            <a:r>
              <a:rPr lang="en-US" sz="2400" dirty="0" smtClean="0"/>
              <a:t>“</a:t>
            </a:r>
            <a:r>
              <a:rPr lang="en-US" sz="2400" dirty="0" err="1" smtClean="0"/>
              <a:t>Shew</a:t>
            </a:r>
            <a:r>
              <a:rPr lang="en-US" sz="2400" dirty="0" smtClean="0"/>
              <a:t> </a:t>
            </a:r>
            <a:r>
              <a:rPr lang="en-US" sz="2400" dirty="0"/>
              <a:t>me thy ways, O </a:t>
            </a:r>
            <a:r>
              <a:rPr lang="en-US" sz="2400" cap="small" dirty="0"/>
              <a:t>Lord</a:t>
            </a:r>
            <a:r>
              <a:rPr lang="en-US" sz="2400" dirty="0"/>
              <a:t>; </a:t>
            </a:r>
            <a:r>
              <a:rPr lang="en-US" sz="2400" dirty="0">
                <a:solidFill>
                  <a:srgbClr val="FFFF00"/>
                </a:solidFill>
              </a:rPr>
              <a:t>teach</a:t>
            </a:r>
            <a:r>
              <a:rPr lang="en-US" sz="2400" dirty="0"/>
              <a:t> me thy paths</a:t>
            </a:r>
            <a:r>
              <a:rPr lang="en-US" sz="2400" dirty="0" smtClean="0"/>
              <a:t>.”</a:t>
            </a:r>
          </a:p>
          <a:p>
            <a:pPr marL="0" indent="0" algn="ctr">
              <a:buNone/>
            </a:pPr>
            <a:r>
              <a:rPr lang="en-US" sz="2400" dirty="0" smtClean="0"/>
              <a:t>Psalm 25:4</a:t>
            </a:r>
            <a:endParaRPr lang="en-US" sz="2400" dirty="0"/>
          </a:p>
          <a:p>
            <a:endParaRPr lang="en-US" sz="1800" dirty="0"/>
          </a:p>
        </p:txBody>
      </p:sp>
      <p:sp>
        <p:nvSpPr>
          <p:cNvPr id="4" name="Rectangle 3"/>
          <p:cNvSpPr/>
          <p:nvPr/>
        </p:nvSpPr>
        <p:spPr>
          <a:xfrm>
            <a:off x="0" y="5715000"/>
            <a:ext cx="9144000" cy="1143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The Hebrew word for “teach” is “</a:t>
            </a:r>
            <a:r>
              <a:rPr lang="en-US" sz="2800" dirty="0" err="1">
                <a:solidFill>
                  <a:schemeClr val="bg1"/>
                </a:solidFill>
              </a:rPr>
              <a:t>lamad</a:t>
            </a:r>
            <a:r>
              <a:rPr lang="en-US" sz="2800" dirty="0">
                <a:solidFill>
                  <a:schemeClr val="bg1"/>
                </a:solidFill>
              </a:rPr>
              <a:t>” or to goad</a:t>
            </a:r>
            <a:r>
              <a:rPr lang="en-US" sz="2800" dirty="0" smtClean="0">
                <a:solidFill>
                  <a:schemeClr val="bg1"/>
                </a:solidFill>
              </a:rPr>
              <a:t>.  It is not purely academic, but involves active instruction, correction. </a:t>
            </a:r>
            <a:endParaRPr lang="en-US" sz="2800" dirty="0">
              <a:solidFill>
                <a:schemeClr val="bg1"/>
              </a:solidFill>
            </a:endParaRPr>
          </a:p>
          <a:p>
            <a:endParaRPr lang="en-US" sz="1200" dirty="0"/>
          </a:p>
        </p:txBody>
      </p:sp>
    </p:spTree>
    <p:extLst>
      <p:ext uri="{BB962C8B-B14F-4D97-AF65-F5344CB8AC3E}">
        <p14:creationId xmlns:p14="http://schemas.microsoft.com/office/powerpoint/2010/main" val="16425450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sz="quarter" idx="13"/>
          </p:nvPr>
        </p:nvSpPr>
        <p:spPr>
          <a:xfrm>
            <a:off x="-13855" y="5288340"/>
            <a:ext cx="9164782" cy="1569660"/>
          </a:xfrm>
          <a:prstGeom prst="rect">
            <a:avLst/>
          </a:prstGeom>
          <a:solidFill>
            <a:srgbClr val="FFC000"/>
          </a:solidFill>
        </p:spPr>
        <p:txBody>
          <a:bodyPr wrap="square" rtlCol="0">
            <a:spAutoFit/>
          </a:bodyPr>
          <a:lstStyle/>
          <a:p>
            <a:r>
              <a:rPr lang="en-US" sz="2400" dirty="0">
                <a:solidFill>
                  <a:schemeClr val="bg1"/>
                </a:solidFill>
              </a:rPr>
              <a:t>And he fell to the earth, and heard a voice saying unto him, Saul, Saul, why </a:t>
            </a:r>
            <a:r>
              <a:rPr lang="en-US" sz="2400" dirty="0" err="1">
                <a:solidFill>
                  <a:schemeClr val="bg1"/>
                </a:solidFill>
              </a:rPr>
              <a:t>persecutest</a:t>
            </a:r>
            <a:r>
              <a:rPr lang="en-US" sz="2400" dirty="0">
                <a:solidFill>
                  <a:schemeClr val="bg1"/>
                </a:solidFill>
              </a:rPr>
              <a:t> thou me? </a:t>
            </a:r>
            <a:r>
              <a:rPr lang="en-US" sz="2400" dirty="0" smtClean="0">
                <a:solidFill>
                  <a:schemeClr val="bg1"/>
                </a:solidFill>
              </a:rPr>
              <a:t>  </a:t>
            </a:r>
            <a:r>
              <a:rPr lang="en-US" sz="2400" dirty="0">
                <a:solidFill>
                  <a:schemeClr val="bg1"/>
                </a:solidFill>
              </a:rPr>
              <a:t>And he said, Who art thou, Lord? And the Lord said, I am </a:t>
            </a:r>
            <a:r>
              <a:rPr lang="en-US" sz="2400" dirty="0" err="1" smtClean="0">
                <a:solidFill>
                  <a:schemeClr val="bg1"/>
                </a:solidFill>
              </a:rPr>
              <a:t>Jeus</a:t>
            </a:r>
            <a:r>
              <a:rPr lang="en-US" sz="2400" dirty="0" smtClean="0">
                <a:solidFill>
                  <a:schemeClr val="bg1"/>
                </a:solidFill>
              </a:rPr>
              <a:t> </a:t>
            </a:r>
            <a:r>
              <a:rPr lang="en-US" sz="2400" dirty="0">
                <a:solidFill>
                  <a:schemeClr val="bg1"/>
                </a:solidFill>
              </a:rPr>
              <a:t>whom thou </a:t>
            </a:r>
            <a:r>
              <a:rPr lang="en-US" sz="2400" dirty="0" err="1">
                <a:solidFill>
                  <a:schemeClr val="bg1"/>
                </a:solidFill>
              </a:rPr>
              <a:t>persecutest</a:t>
            </a:r>
            <a:r>
              <a:rPr lang="en-US" sz="2400" dirty="0">
                <a:solidFill>
                  <a:schemeClr val="bg1"/>
                </a:solidFill>
              </a:rPr>
              <a:t>: </a:t>
            </a:r>
            <a:r>
              <a:rPr lang="en-US" sz="2400" i="1" dirty="0">
                <a:solidFill>
                  <a:schemeClr val="bg1"/>
                </a:solidFill>
              </a:rPr>
              <a:t>it is</a:t>
            </a:r>
            <a:r>
              <a:rPr lang="en-US" sz="2400" dirty="0">
                <a:solidFill>
                  <a:schemeClr val="bg1"/>
                </a:solidFill>
              </a:rPr>
              <a:t> hard for thee to </a:t>
            </a:r>
            <a:r>
              <a:rPr lang="en-US" sz="2400" u="sng" dirty="0">
                <a:solidFill>
                  <a:schemeClr val="bg1"/>
                </a:solidFill>
              </a:rPr>
              <a:t>kick against the pricks</a:t>
            </a:r>
            <a:r>
              <a:rPr lang="en-US" sz="2400" dirty="0" smtClean="0">
                <a:solidFill>
                  <a:schemeClr val="bg1"/>
                </a:solidFill>
              </a:rPr>
              <a:t>.”      Acts 9:5</a:t>
            </a:r>
            <a:endParaRPr lang="en-US" sz="1800" dirty="0"/>
          </a:p>
        </p:txBody>
      </p:sp>
      <p:pic>
        <p:nvPicPr>
          <p:cNvPr id="7170" name="Picture 2" descr="http://www.stevencuffle.com/wp-content/uploads/2012/04/Saul_blinded_on_road_to_damascus.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609600" y="152399"/>
            <a:ext cx="7848600" cy="4943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12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55" y="100734"/>
            <a:ext cx="7924800" cy="1143000"/>
          </a:xfrm>
        </p:spPr>
        <p:txBody>
          <a:bodyPr/>
          <a:lstStyle/>
          <a:p>
            <a:r>
              <a:rPr lang="en-US" dirty="0" smtClean="0"/>
              <a:t>“goading” of </a:t>
            </a:r>
            <a:r>
              <a:rPr lang="en-US" dirty="0" err="1" smtClean="0"/>
              <a:t>saul</a:t>
            </a:r>
            <a:endParaRPr lang="en-US" dirty="0"/>
          </a:p>
        </p:txBody>
      </p:sp>
      <p:sp>
        <p:nvSpPr>
          <p:cNvPr id="3" name="Content Placeholder 2"/>
          <p:cNvSpPr>
            <a:spLocks noGrp="1"/>
          </p:cNvSpPr>
          <p:nvPr>
            <p:ph sz="quarter" idx="13"/>
          </p:nvPr>
        </p:nvSpPr>
        <p:spPr>
          <a:xfrm>
            <a:off x="520700" y="1973501"/>
            <a:ext cx="7924800" cy="4114800"/>
          </a:xfrm>
        </p:spPr>
        <p:txBody>
          <a:bodyPr>
            <a:noAutofit/>
          </a:bodyPr>
          <a:lstStyle/>
          <a:p>
            <a:r>
              <a:rPr lang="en-US" sz="2200" dirty="0" smtClean="0"/>
              <a:t>Saw the faith of believers he was persecuting</a:t>
            </a:r>
          </a:p>
          <a:p>
            <a:r>
              <a:rPr lang="en-US" sz="2200" dirty="0" smtClean="0"/>
              <a:t>Later he reveals that he had an awareness of being “exceedingly mad” or raging fury (ESV)</a:t>
            </a:r>
          </a:p>
          <a:p>
            <a:r>
              <a:rPr lang="en-US" sz="2200" dirty="0" smtClean="0"/>
              <a:t>He heard the counsel of </a:t>
            </a:r>
            <a:r>
              <a:rPr lang="en-US" sz="2200" dirty="0" err="1" smtClean="0"/>
              <a:t>Gamaliel</a:t>
            </a:r>
            <a:r>
              <a:rPr lang="en-US" sz="2200" dirty="0" smtClean="0"/>
              <a:t>, but they had only continued to grow and thrive.</a:t>
            </a:r>
          </a:p>
          <a:p>
            <a:r>
              <a:rPr lang="en-US" sz="2200" dirty="0" smtClean="0"/>
              <a:t>He witnessed the words of Stephen, which no scholar could refute</a:t>
            </a:r>
          </a:p>
          <a:p>
            <a:r>
              <a:rPr lang="en-US" sz="2200" dirty="0" smtClean="0"/>
              <a:t>When he persecuted in Jerusalem, he saw new “fires” burning in other cities</a:t>
            </a:r>
          </a:p>
          <a:p>
            <a:r>
              <a:rPr lang="en-US" sz="2200" dirty="0" smtClean="0"/>
              <a:t>Finally, it required a physical act to stop Saul in his tracks!</a:t>
            </a:r>
            <a:endParaRPr lang="en-US" sz="2200" dirty="0"/>
          </a:p>
        </p:txBody>
      </p:sp>
      <p:sp>
        <p:nvSpPr>
          <p:cNvPr id="4" name="AutoShape 2" descr="data:image/jpeg;base64,/9j/4AAQSkZJRgABAQAAAQABAAD/2wCEAAkGBxQTEhUUExQVFhUXGBsbGBgYGR4fIBwiIhsfHBsaGx4cHCggGBwlHx0aITEhJSosLi4uISAzODMsNyguLisBCgoKBQUFDgUFDisZExkrKysrKysrKysrKysrKysrKysrKysrKysrKysrKysrKysrKysrKysrKysrKysrKysrK//AABEIAKQBMwMBIgACEQEDEQH/xAAcAAACAgMBAQAAAAAAAAAAAAAEBQMGAAECBwj/xABNEAACAQMDAgQDBAQIDAUEAwABAhEDEiEABDEiQQUGE1EyYXFCgZGxFCNSoQcVFjNTYsHSJDRDY3KSk7LR0+HwVHOCwvGUorTDF2R0/8QAFAEBAAAAAAAAAAAAAAAAAAAAAP/EABQRAQAAAAAAAAAAAAAAAAAAAAD/2gAMAwEAAhEDEQA/APTtiatWtuh67hae4sAAXA9Ck8DpzDO2TnRbeHEkfr6/HF0ffiPwOdCeAoBW34JEHdYH121An+3TP1VHTn8RH5z30EK+HAc1K/P9K/7s511+gKOalb/a1P7DolQfYEHH2vx7/wDffXaEwZtB9hMfjH9mgDPh6EfHX+vq1R/79Dp4DTiRV3Jgz/jdc/8A7D+GmStMTaR7hifftH9uurSPu/ZAH9p0AFPZUx/lKuPfcVDn2/nNSL4YhzfWzx+vqf39dnc2qTcIHy4/A6ylXmLozEyIyfaRnMDPvoI28NXs9X/b1P7+uH8OWP5yvPv6rxP+totn7nvwckR9Pp3iPz1Gu4kxkZwemDj59xHGgXtsWki+v8prtBxjv76lXZCY9SsYiSKr+08Tn7v7I0YXkYM5j5fuX68aw0u5mR2BIH9k/hoF9Kjxcawmf8rUwPsn4+TrVTw+Ytr1gZ4FVs/M3TH/AF76b2T3P4H957/friurA4iPvz9YIH4nQJ/4scEj19ye2avy5EKNB1KTQVWtuQ2YZmc4ieFYXfcB9dPWWMDAkcgiTMjv9Md+PfQNVAhDCZBwCWgE/wDq4+XadAk21Wq0J+lmciYfPcGTVhRGMn/rxXaqrEHc1SB3WoVH+sxYE9sD/qR4ntQSbFGBAbJbjlS1wIzwF7aGTw6pOJWeLfTJieWBTDSZJBAiT7wE+wvLdVaqwj+mMD2PTBHtz92ixSYioBUr3R0frnAMHqIM4EEQSe5xg6CfaN9q8EZlqjYn6OB/ZoehRZTJdoJx+qDTnPw0CY+fVOcmNBz4fT3VSba9cAYueq6/f1Uer7saaeIKy0gae4qMY5FR2k++HUAe889jobdbqoqWQwpH2DKxjq+IEQx5gfgROsZ1VQGFViPsn1Dg8XCcH6xoJNn6sN6lWqCDxfB4mY9X69/bXNJ6rGRXqWg9QuYHn9v1mAn6aNoCkAWJZjxguZnAjMFTEgEfdGpzuUYkK4J4UQJHuZiQe2ToA6FGu+VquFHc1Gz+/j8vnoyrtao/yryfer+Hb9+uX3KSLmqOchmRLge0G1eqPcZ1uoiqjQ2Ph6hxjOCPb3+ftkBm3ap/OVtwxOFCEnjuYIgnOD7c6j/S0bCVtx7Te4g4nF2fr21B4T4XSdgLAFXqIa2GyIAAEdtZT8Pqg2qjxMDBIGexqAFVzOJEdpGgn9GsHAG5qENEC+QsEyZIDE++TxjRi7NxbfXryfZyY/eBH3Txovbp6aWyFGCSGYE9z9kf/GpTVWYEkkxIPftOTP7uNBBS262ya24Mcm5h+U6jakv9JXJ/82p/w0RW3oHxN2+nb5ffrnd7pUEEyTnF7Y98Tj/poA6lP+vXPOPVrfnGuFHEvXH0qVfz4/fo01Q3UGe2JkKYg57j5aA3fiKAQoDMZALEleJkhQG+WPy0EvpkQRU3A+rz+dT8xrlarAiK1QTxLA/+46j2e+pqJqBVOBgnn7VsgzBjgn66h3W/dzbQsVe7NIZYzzJA4PbvoC2Vz/lqmfaoPu41prx8VdwOAWaPuBHJ0iSkHyxps7ElouI+TcZOPf2x30z8TL1FE5EgG0M0k8CDmM8e2gsfgLs23pFyS1uSeT7E/ONb1ngH+LUuPgHHHHbJ/M6zQKvB6kV9/wD/AOocA/8Ahdv7A6YnIwVE+5P0zxHbSzwgj1t/z/jQ/wDxdv8Al76YEjMe4+2QP350BCtGLl+lx1IsEZg9sAnP/DQd/cz9Lvp8x+OukBJMw0+8Yx82OPl9ffQFMygiQF+eAPznVZ8yedqW1IQ2XkAyzQomYuPAmDwee+rAsjjH0Ufnx7du2vAPOXgO+/jKpRtZv0mqCjHh1xaGPFoIF2ImCRwCHpY899H60Uwz/DaCA0AmDUuZVMDnIIBK3AGLL4X4itendTEwxBk5BB4ODyM45Htrzbb+Vtkm3qCpXr03p1VKsyxSDO5dVUICWVrYLvLARxldWH+D5Kk7kEtaCqEyCrMGe604nsbl5Dr+zgLq1VhyjSJ+Ej8Mx/378ajXcu4kJzMziPfmJ+udcGjxFwHHP74nPPy41u4q2WMD9omPvBn5GdBMeP5vHaOfmcx8tEos+89zx+/3+/Wjx+OBJH17SPprTiHHViMJH759vloJY/7nWqiXDiP3/uxqPbvjC/IGB2+/gaIYds6ANkbPVPy/4wJ40sr7WvIF2Dm2OPfjtxpnWLq04t+sdvkJGe/y1yzGTcMkfZDcdgZ/s0C4p6aEuyepm2QeBHxW8fX3I0FS3DOoi2LGN3Sc9lBUsR2Hwtie5w4q7cHBAIjj+2YlT9NY1NsyMxHbj2zMiPee/HGgq24XcLF9MOl3CqGnBmA1n4/9daoFahNgpwAAQFnHtCkwJ7Tzp5u6aYDdGBlCUPzlgv8Aw1NS8PUrBQGAApIuMRi5mE50FaTbkHGYnHUD3wAGFo+46aeGJVRT0ETwUESCO4cE/v8AbA04pbanTNsUg/ZJAJGO0+2iv0RAkEKqx2iI9h92NAj3G6UkFlDOpxBT7zJ+EfWONQ7bYBi7pd1ggy1yjM9ByvaOwHGmf6Ut0hHgH4Qtog8FpiR9dEK1R2FsIAMxaTyfcH240A9HYMApcrAkkkC5vlnH4a6dlIghVVQQAwwB8zwBHbUG62DCWpsKgjJqZ+RiMH547c61T8Kci5hTUqMQgJP0zP8A37aCb11RWs5jhV79zlYPvzqGvuarqYv5H2YHE/MnHIAgTzrX8WL6kemBInJGATBHt3j79H/o9NRYWAMQEAGJEQFGDyO2gFqEm0AAREEcntwR+7ka3UvuIgwZ7j5D4Sme2Qe+sqV2phjTTAIFzAlie4hfvk/nxoir6hQGFsaJgHvkm22f3zoFj7RsM1yiY+PI9vsxHELH36B3Hh7MYWIJ4uYn70j94M/TTAbBz1BWIHHUZgfURH/edTpt1ZjcmQBNyRnjBj5EkgxzoFC+EEmCwKxkLIkT34LN9ZjWv4pf7IJMSVBKk4kkAEi+I75I5E6slHw9QCccREiAefbAzHHtjQSOrvWWnUR2HQ1inoJEWk3mDIBIwe5xoE9esUGKVQOO9gUmexzx9/8Aw0Rtixpm+/HyQH35Kj/jjUNPwcEsh9Bij2uKam6SA3VDMQYIMHsR21rxLZsgUBQC02k1CG7RAtjHMSNBlauVgcEHOASe2CBHvETrTVXqkA03kEEGB8sEBzxGpdp4QwT1GbM4BYGSAZGJxjPJwedbcC5E+CFzOCeCbA6/CPeZ99BY/L6RtqIgCEUQOBjge2s1z5arX7TbuI6qSHBBGVBwRgj5jWaBZ4epFXfEMwP6TOB//V2/ODo2yQC5JMd/xPDj8vbUOwANbeDBB3ABGf8AwtDsDn/ropkfsWmYwhH72f8A7+ugGpWE4OR847+3q/mNTUGUEAT24t/sYnUdVSMszEKDggdX3/X564pMCoAAuOSGWTxMHmSB7E6A3cV1RSzuAO5YAR7zJ+Y155435uWvvEoUwDSogV5dQPVZYDJTkdFtNncNm4rGACTL5lDbrcrQQsUo2s5pEEm216gtyW6WAtXhjxJXSTceF0q24Z6Bmm1JG25HSEPqKq3H4lcmowE91fIvwBVXzdVr7laKGm9N5UOtUhVS0guVCwrQzqSHY3DsII9D/TlUKLFAt6Y4gYgR7AapHh3gu12lWlXpKVrqrPUpAyiWqKZVcAhSaoKluogqeJtslbeghmpT6ZIEZFhJMRAyjkY7hvcMLQa/pwEGMLybh3+nM65q7wE3AoIHDZPPzPy5+WlCqznlpM/E0HkH4X5HHA7fLXVJIIEP74Wc/UU8HQNdlvDVBJIEHs33RIaQffEfhOp6lY0wGYgns0DI+4jj+zSxKYyXMACTJHecxAHY5Hz50TXqB0mVtXOSoCn8IBjMkaA9fEhg9XzAX/qcc6jXxAlo+EY6mVwD8gCoEn6+/MRpM29pITcbiDkqykD37AKORnWt141TB6ErPdmaNN2Ux/nAnpDjEuProHZ8QEMYkTgTz87pgfT7vaYaviRIAtEsfrgdoDCfeROkI8RqMI9IUsYvN5H+kqtaYxgPnPynnqJEvj2kLHBkfrPUnvjHcxzoHG78UIClTSEZBnt39oU576D/AI25iCcmcwPmSxXntPOuqG0T0yzgXH4ArBu+SGYAnM4P3TxqWt4GDJ9dhbOAFgRwMqST9+gH2z1K0lIFsFjfjGQIJIHHv9e8G065dJqVXCTEKQjMYiFKm5eZy5IxnvqOhtWimL2CTHT6knsYVTEf1jgaJfwz1LgrFFUkKsSD82uXMn64jOgAQ0aTFQldwQLhlp9rigJYTM3E8nGpa28S0NUppIMU6RuAUcAkFMNjAgYGt0/DaSA3EBQRP6siZ9xwOccR7aL/AIqpk31FVaYGAcEAe5PA/f8APQc0fFqbic3t8VsiBPvGMffx9228Vpt0hiogiSf3nquPfv8AviBx4fQdjbUUgCT10yCAIJICmR7yYz7Y0rG+8OWp6aVQzCZ9IXAEEDLUxYjCe8RniDoHW63qusJeoAJAEQY/agyFEfKZ1uyotFyswOyxceMAmAMznGNc1dsm4E03RkESWe+e8yHMDRJcs9io4QcG0hfmZMTmcCdADR9WL0QMRkknIwZtw8seMk88Z1m08UdVvZHJPa1iZ7kGxQAB/V/I6clSuLWqFuTgAe0yRj6a5O0DGHRSo4EfkAdAjoVg/p03pAW3GFvtnsBCATMzJkffpvWVrLjBiLFXHeOcziIxqLctTRutRnhQASI4/wDj/hpL4p5opJVqBgystE1KbEdJaQFSDBvkq0cRkkAToH9feW02esRSVFZ2zJtUSzcYA749vfQ+13hqH1IdUC/CM5xAKqLifvg8gkEHXl/mDzfW3JREUioEKv6ZmAcMarABUH9VWEkRdBkHeWvF3os1S5S1SlTDH026Ym0QIZ8sACVUBSowZ0F78Zr1hT6YDMVC9JEXEyctF8AmM5tx7pPLXjuz2uyommS7VILWgwHYMxV2OFIgrklsAdTETVN55nqVg5r02rEAH0wpNqygYhQqspVsyFLAR1YgJl8PFGkiqSq3B6aere8qRBKqzRTSAAFmSwGSVvD1HyhtqtOjW3DiH3NdqzgqZAKqiwskxCyByARPvpnuNyKgARHMYBJg5GZuj89D+SnWrsKJEktd6tzEkOGIqQWkkBwQs/ZjTpqFikotzCYBPvzk9tAvNWpaBNO0yLVQmfcDrzrGA5ggji6cDg5nU/qhbZVneOBAAntDNg/v0DuvWLBSoYKfjKkk/wCqoX8tAd5YAGz20RHo0+Ij4RxbiPpjWa78u/4rt/8Ayaft+wPbH4azQLNrVC1d4J+Lcjif/C7eeNTrVCkANbMnIBOOTkjM88/XOktDemnud9KXA7lYJdVH+LbeeR/b7/e02++Bz6VROOIPtlbQRH19uNBLUdwMgGfp94Hv+UTnQ43JactMHBu/9p/I+2g/EKpm64ADHxAFhPeCvzx9cdtcKAzFg6NPJIJ+WGJx9RPOg8+33mF9v4tViBFSGJyYYIViSSZMY9l0d5nP6Buk3CKW2W4dyUQdSOY9SmBMFWhqgAHJfsTNV/hC2YXxAvgB2pLUkfZNOCIumSquMH7Q+Hp088uu+6238X12gVglTaV/2KigFVcsveAs25B4FyyFnqVA9WnVQo6Gi49UAG6atIsrSZVgbSQZHMyxJ0u8q+NTUqCFEgQCMOrUluns0urx2i39pZRVFr06rbTIsXqDiJMqSGtyenGOliacSNap02UncB6g/XmhURh0iEU0mGZHT02gzL9slg9I8NqUqrXU6iS9pAaZhhhA4JnI9u4mTqHxTxAUWpj1KLvUYqAgLlfaYU3CRb9nn8Ktsqq1H9OopKsyggEmbjaMYkKzEtjuJC2kab+Y9zRbYbZgqpUqVKCkgEuWOLbiS/xQMkkAHOgKrb+r8K+pTJNsladOZHamwZmgEGcCMjAOptns6j0x69Z5jIQKo+8mo5HvK29tSVKZQdVIA4yGUHkwGYhSRJ+etrVJA6Ko7i2oADIg8VRPP5/TQS7bw+mpDqlO8YD1VLOAf84xcxgd/wCzRN5mb6TA5JVGEGT7Lxz7H+0JEJyoqXRENVBHMwRnqGfsg6E8T3q0gpa09YVgfmD2KjPHIjnQWGqwJCo4BInrkR84IzJ7T789pFopTe56xLTmTbkjseBwOI1WKFwMqEKsv2aCQJGASWF33qPoJOpt3beEtpgtEEOaZ/BUA/HHGgbV/FQXLU6lICAFLVAZ+fsB8wT30PtlUMHIarPPpzUB/wBdzA+caA3e7p7Z6C1XcGu5BuqAhAPiPUCxLEqAscmfq9p7CnFwaQxwajG0ycAIZUGB2A+mgnXcUqgLFWYg2KkSR25jBPczHzxoyhtSI4USbu7Ee13YcH6ex0sqkrLBpaf1ayw7QLzEoCRMAHHGhy/pUdxuWcW0kepaAAsqt04XGRPJOc+2grPmjzoyMV25qGGJZaIWQgbqL1akhGYZVVEx8yIpvip9Yk1y1SwFprFnIJDMqC52tqEAYplVm3B1B4JSYekjSXYXvJgmq93MDECyAIAWT9rFj3dFRZDCT3m0/EYaRIBNxycyy6CrbHZuqqisyqtVihC1VUSb4AVhlGkBgRgkyBM63tfdi65hUUh5lCSVNq9JUI5I6BBkiZk8ixHbMWRgZLqDYAAcOCJJ4YC7GJN0cYE8Z2qiQKbNCkSoDEllMlgV6hDR1XABuOToIPD9+GFJqm22quTBeKikzEKpqGUZgQQARLGZksNMKnjtcBDRetYDAB3Dge+QKd0BYwciGkDJ1VVeuSuWUq2A4RgIvYA2kPkAHtiP2sNRuaXWgpKAKqup6SXMFvpdfYs55iRMAGyedN4GRSWAYLLNWPQS5SCCgklrsXn7umc/lLvHmK4FrAdRq9SkhlIisoHSCDPMnjGke+qGjcgqEKKRUEkgybQI9MWhS1hUshMqD/SEKvGN0KSFgXh6hB6QkiSebYc3MVuHADTyBoH288zbpaRqLu6k2B1pKiW2sDZctVXLs3xdTGZxiNZ4qlYfradd6q7i5mZyGWxelYtDY66cKve0MM4pfi9MoMsYmLbh0FBFOQgsaQDgARcM86Z+QFD/AKZTBZWbbplOSFdS4uJ6SQPzIIgaCzeSalGDTZ1atXSotWSLniatJ1BJKjpAgABWBx7mGiVU0z1kFRd9orLB5MlhCgGSSSBmdU7xTwRigWiyq1IteLgLFuLUueWAC5BuBkGdN/KviVWo9VK2RRollpuBcxRghpK9txUZkMGIsw2C4CwU6VSkoqM/AKm0AEEgEG3GDEypwARiBJe12y1VswDa4lhmHBk4EqCIkjsRmYA8/HmdiwqtViotMsqqqhVdrr0stliYAZnaWBfkMAzXwjzYrCrFiKpLhmCCwkkLM2h8qGApqPig4EgL15N8XbZsFqkHa1gCKoP825xLhgCinCmQACBx1avO72jgqRuLZBm4/F9BwI15p4V5e3tfa0dt+iilTemoNZnEiiYtQqQXWr6cqwGAYiLiVvNZNuXs9UuVMSSWCR8SrN3VgY7e840GxUqE2hWY9jgzHJkmB/ZI+utbgxhgJBIm6YgxzaAM9udQmmRJosBM9REMJJ6ZjnA4jvroMQCXW8zkyAR/oiJ++dA88smdntuf5ilz/oDnWa15YP8Age2gQPQpY9ugfjrNBVHVv0nfWDjcicTk7bb8dan8NSAQBeJIH2aZP94zPz9tVvzH4n6e93aCulKdwshkVy3+DUIIBkiADm0j6d+63mAhV/w8ScKLKRkAA4UTGGWZgRGe2gf0q5lrRmezsJHuVIX8AZ+uht5UaJMj2tu6j2kXsSecLHfGq5sfPKeoEbe+oPUABeipCk4+IKLVBnqgiBOpfMHmY0KFY0m25hGIgBZxaCsOAYwAAD7wZB0FC8b8WXd19yzLHpKtkZlULFmac3OCMxhee03PyXSFSkVeWxStNsEOEABUEdLAgEexOBIOvK/BlanVvAusEuuLrSIJAnMSTBiSAMEwLp4FvjTo7lwRcaC1EHYkUmECOrBtBGOR2IkLL4httx4gH3lGipRD6LFQS1W1gXcAm70w3rABQXzgHgM/CPL6Cgy4JqOWJQBxMiGDCWxYhBkDjnuL/Bn5ZRKO3qK1WlXNJCHVzm7rgo0oyw0EROMEc6J8xebkubbotSn4nRfqNGmLDAlncEkNSdTMMZEjIInQJ934W9KrLIQVJAYKVFVSGPpgtmnUJAPsWiLu3dJCxo06rQKO7R7iMEXqyMIg2qGPIPHMiSTuvHdzWUrXZQCApS9RLAEusU2DkTi0rPMjSSuahCoZdCym95FlrF4aSvchQbjwgPfQWbxPzeqmKIuIYqL8CQQDFjODMqQCVwwMe6mp5p3VRnKemFFpBU5GIzdiZnJjjjuBNztaeXI5F5KwZETM/rAMgwZH4AaWeJeP01jlyepTKnpABMFi0mDhQVkiOToH1PxrcyrtWpFGGSwDQfoq579x9+uqvj7VFFGulBlvBFtKs0dUBlBgTOMAiYxHCrwfx9HElBJm4rEcKcNeJwRiwweZ778U8wU6AtUPfdFpgAsOLgUUhTkXYwOJGgslTze1MWrt0uDZCuabTOGFOAzTmJA/fonxvzgiUminuaRIW0upADSOW5ExBxEE5HGqpt/MBDha6GkKx6XHwCZADEkgvCgE95BAAnSnwc0Dtg8h+hQwWFJewXLdEBzlVkmYx8wZeF1lq1KdPcXVZIax1aG6SrE46SQt4luCMSCR6Klei4YULSMA21LuwwLmkcgR88wTGvF9tUNPd0VtvwAVwpGHUIJURABmAoODHc3jZejWAejDZ+2SSpu+EAQ6yfcnjQXKihUBSWBngjp7mJDEMfkPljQPnNLtlXpXQpRlGSQoJAm0DsJx92q9Sq7imxWluKw4im5Qpj+rWF5EnkMJznGB/GfMu5/RyClIubIZKdUYuksAWKsIzzAnnQIdt4kzbpkmIKEEocMKZFNWMcXBQsEEgGCCCrv6Zl3vAhkAjJklmnOJgYD+0kACCaf4cjU90imQwWxsXD1gjUeoiLAAWqc5xMxAsv6dTj1DlCpcriUAw72i4AhTeeZyI6idA12m+DKaqgM46QGkXECcnhwLjLAwD88a4NP1KJCKWKjIiCv6uAXBAwQqFVIIMd+VQVvEKdiWkDBdkLdQZlJUWiAXVQqkySYH2mADjbbn0qILq1NaeDEAhZtD9zE2rMTdzIyAX0WBqWpMg9MZzjuomRemGyLRgjLc7uk0MFJFRyrieoibbioPxQIF4ECCcRoev4tTkcSzMZOOywZA6QbBEgt8ABOBpR/HBUBbDIEqmIibbiRAHVfTMETjGdATXrqXquQCoJVS4m5lK+nAQHpUkKSRi9J/qrPGtialIsHRnLT2yxZrpIWbosABIyxEAgDR+w3qBPUsH86ovWmiCGuFRsoeqRaFaOFyTyR5gaklAMGDozemWySrhgbgJLCLWlZhgRERkKN4nWLOxwRIiI7ARiTzyYxM6tn8Hgt3e5oopN9F1W6OmWC3NBgdNRhI7E8SSKr4tShg0krUUNM3cjqE4DFWkEjEg/QT+Wdy1Pc0WRipuAkTnPBjseO+gO8E8VIq0ql7XKjM5YMwuUMykieyqG5IkEEWk6XberUaFUByR6hBPw2lmJWCDSBGTx74Gi/HUFLfvfIptUDieRTqQ4gKTBCv2PI1N5eRn3PpysiiUY3RcFAUFT9rptgQcDI0Gx5aqsfVqkrTuUF3kxepIJyWtGFngEgyYOu9l4TUoumaTesqorG1kN7BCCCpYAj7VohgYODLXx2ux27K9JakvdN2EUyQRGYnJOVlhzjXHkTeoam1VSqMtemKiyesg3UmMkBh6oTHIjtiQ9k8K8s7ylTH6Vu/Ulr3y1tIAAFabMb2mWg4HaB3FXbhQsKUZWYs5heYgLc0mB78yTAxoutuXdgSW+Ec02HP0SffH1nU9RXBLBS2QBPHAyQq3DniDxoIztQY/WHnEHv2zo91sIF0z8wJJHfliPoNDeopqAtAgYPVgYEDAgTP56JpSzAjqwOrMfCMwpE5nPzx8gaeVDOy2v8A5FL/AHB+Gs1nlVY2W1GP5ilx/oDWaDzHzH4TSreIbtqyFgtYAQyCQdtQ6TLBip7jg8e+oKnl4EL6dMIFm6AJJ4mCHRpAIItJ4zzL3xVR+k7z+cJO5AhWAH+LbfsXXP8A39N+oAep3VSImHgSYifUIEmOqCCe8nIVze+XaVe1DtqmDK1KSKDJuuMMqrF0E9ESRzJ0r8xbO2mFLVGYqwRCb7jOXtIMgd1n2E/aF+o7ZjMstSIkEBcftSwJjBMwO/015348zbnc1BTsTbmoAnWUkKqLiKVxUvJBB4c8XToOPCPKL11YbYWkBj6mA04IbCG6CIx8JMDIJ0i3aV9vUpGuoNGHZDSIPxJhJkQAxEDAyIwAB6r5c2dLaUlS0SfsCo1QkGIwfsKoSTBXIAB40q8x7oeo1olyysUQEkZLxKq2AQRB4yYAI0D3yruqnqLcMG0rkxMcRMgxggex7Ro3+EbwyGTcqMrk4HFttWZBGadtTIIH6OMEmDW9mpdAq1LGX7U3Z7EgnqkENz7Z4Or54TQ3NbbmnuPRdTNtRWe7EWh6bIYzIPWcYzoPO69AMQS+4gDIHpAcnvYrLnmCIEjnIh/ioQAP0mwgiGqKTJJlhLGDBZTAGNGbDavSqV6L49Jgad1Sp/NkWrJAaSGWorHuynGZ0VX2xkWqGXJ6aSYjBm9lLZxMdxoEtHwamhU3hfTW1FaWibmMlUhoPBjpASIgaWUfB1pGUe0mm1MxIBUsGhVFMRJCjJzMdxFurbdp6aYWe97JGJMhKRWeBPfGcwIdxTXE1V+V6s0Ef6Z4nsP7NBWtztf0hqtVqbt0KpNGioGDKgQRDWuoJyCcfCApipeCVEebVZTTsLtTAqQrfGOkMC6rgSWERiFAtQc4YMrngLTdknHOXtB7kRP7tDVd8oqW1GSkQeoekxnGOpVAJycScSI0FZ2nhTMAarVc3XXAsqyIFqk3U3gkSkjIGI0PS8uvdaGmlx6SgoQxN6ioyhkNptggty0TBm4bCuGLlWNoIj0qYuOBLk0Kg9jAK/jol1KgSQkfDLOhPya0CM8zf3+8Kb/E7XoaZSQAShpUwJGFZVW2wGcyQDc0RA06o+C1SFuuDG55pEoBxK4YsOW+DmRd7asNOqVGWSpIJW2WUCfYnrtkA2JjIgcaOEOpI+Ya0sYjFrKD8WZDKIPcDQVA7WpBLEkgR/OMVMfAz34DTEN2BbmcZvPDmZBf0yV64aIuAYqXmqpA+ypAgSJkjViqVRTjpCpwjqQLgcm2SpQx9kEZnB1VfNb1XenTUJbcym5gi32Bg5PpoajiYU8K4PfIBbuKdStSuqoJNV6lSxkFjA/ZtVgxAUA5nqZfsgiOltarVkWo8zTJdbjDSQXFOGg4aIP2mfmS2nvgnhFR7g0U6CHCkLfWAJypqOAgvBlg2WEAQGJs218DoKWh6gY8+ruahBgyLlpMEM5MAgdjJOg8k33i9JqoFhCOFlh0NYVUikSREXiTUzibecx+JuQYpekaZJtrrKliQDa1SpBpuIg3GCG7wpNw8+eW/W3il0sHoKEboAdg1ToWWtLdSnEwAMdUiu+WPAf8LNLcowV0cIBHWUcA2g1B9i8gNMicEHQVvd7x6gFxVbZkGccC3jOB+fzkUVACSQW5gSRBPcG4mQc5ke+vR935GpdCMSACStkK5B/a6XB/9N0FSLVDALDvf4PFAASuwYhjlbw0LLIGtpkEATFpGSZwZCr0t+xp1cgmxhCggKAUYMOIUAOABBEibgYFj8N3CVNkCadQemQpUctAVmbgkm1HaIUkAw3fVe8R8sbikoepT/VHq9SmQyssXggAFgCABLKADAMal8p+LmlVNICVrOoBYfC0EIZVSZmIER+/QReMeDGwOqtgAsRBWSZtwTaIMg8GCB2AQUGIZWTDKQQQYg8qeOxGvQfGtpUCVUUGpR6FwxaqplQwPTawKxmbSoViweZp+42RU/BfNsBQUbkgqykZJIINpMGc4IIN/FUG8SlWpz6yKEqU1uLOuRcMkzN4sybYxAjWeXtnQFRXrFYYKApXFJXwlQkfE/f2USxyLdPfK3ktwaw3FJkYtbhlYKIDASrh1fMH5EcTl34v5YeqrfzbkBRJNPOZn9W0jpJtACgYgpAgEdXbFXYbkKaZ6GqotSkQSQFNeOl1Ec5ALNPMaRPToU3DIeixUcBCtyNTLipIA6rVJtLXExmRGrr4XswRV27BlRUAIq4MNcrJKgYU3DpPT1CAFQ6greSxYqI1c0yqg9FJlaws1Mi4ggAsZ98+86Azw3xbeVkpv61ZgEINpSSVZlIOBk2z9rPcxora+N76lJFRqq9wxLdh8V1OLu0K0c4POjPDX29Cnat9xJLGpVYSxADM1gi84JIA5nmTqZN9RWGUFgBkU6YcgxMjpVvwDE8gc6CXwrzbXqAlqFRsgC0gCQZOBVY5MA4HbHu42vmOmxN+33CGZm2+PaIBPz1W9t4vTdiEdBn7QqMf9GKlKe/wzo2hUqAkWJxAZlWkD8wUuY/eBoPQPLqFdpt1MyKNMG4QZCAGR2Os134G4O2oFRCmkhA9haIHJ/M63oKT4gk1t6CCQdz8Mm0/4Nt+VuAY6W7ZqyElVjMixGGOw6Qwxnk/lp9v9nO43GcNWkzx/MUV/aE/D8tIdz4fbV/mqImIIp2tEcoRWjn8PzAbe7wQFDS5wQX6SJVqly282Tj5r76ZeC+WKRAr1A8jJWMQZj1ARkgBiRGC/wAtVv8AhA8P9RKCU3YOa0epUzC+mz1BYEAYG0SpJnEj2beWdxvEZxuQKohT6iIadQAhSpUiabAxMELyIImAFnGxLAvMpBM5AAzKdUTMwcSeTMmVVSgr5IkzIn8T/onA+/TjxPxC7bhKAd2eLjmFHtNQgAgx0jI59pW0EsVSxhTAJ6YMn3DEZMxdHI50ANVhTYBhIPBtnjkRBM54AIJbVr8q7imYCoZIgMMiPuwq4EEcx8tVvb0P1t7+kqYuZqhpwM+8hhmIJ+fJjV18P8T22ETcUmbkKKqsRjIGZI750FF87Vwd4bAvqJaFErc5KhnphWOSwssIgepTCyL20u22zRkDrY6tDK9Pb3YKyDgzH1+ftorcE7ipULNVtdnP6sSLS3SINIwbbcTI+7ULKKYf1A5UktUBLJBJj14sPSTHqWgAM1+A5tCLfMFIUlFYgQKlOwH2+Jp7/ZB4z8+PWZRJKggEiwqPrbFxM8f/AANHV9rcpshVAMkP0wMFSFqpdBJ5+kHnSTxHw2mAWauqjvLADIxJNf6x1Tk50EHiXmSIF1X2Jc1SIAwB0rM+8x9e2k8zLb0spUkQRWOAeOn1J/HUH8n+qWp0lWOl66DqH+bh2qOMx0KRBwRrtNgtOVRGrGcF6gAUyOqlTpO1UE/t3qJAlCNAfV8WPTcnBgn02dh7ApBYcj4remSCe4dTzCXgXs2IsvBbBgn03Zaacfaz7MdId6atOjagEgEFDUoowAiAVqU5cEEwEImT99Zq+JblG/WuYn4Q6Yj/ADYOAeMjiPbQX7Y+JG4uy1LSQSzILpAK4JrNLY9z27aYbjfWkBxXBK4LKqxObQahcgwJ7g++vOUalWV8VfUjNtKlnM/DTpglpAHxDPeJ058J3L00NKkKnswqqKDxEgqwZZIg4vLROBoLL+l1g8AoVY49RbA2bTatQhTiMgyRGO2lG68UD1gXNwCKRkS3qBopSStihCqm08QAIYBTPEqjLSqNTXcSF/WBqjsBhZhqhEm3qFpYXAEyJBribhqe1rFZUF6Tfq2NwU0EZLjYFjK8KubgIEDQXLw/zY9NqlExyzBVMhFubpu+EQ3qEBQeiMYOpaPnVKg9NVYHm5ajMmT8UAKozgTHbnXnbj0doldaj+tuGkNgDoaslTgYIX0Dn9vE5Gg6HjzSGeKhRgR6jFsmQSVZiXx2XHvI6SHqW38cp7lmV6gPw0etTDD1EapJlg0Ko4IMSQeDpJ5j8PJW/bVCRTyQrGoyKWudqeZYYkoxINoiIg1/w3xb1HaoHpUnSkirKKvBDMFAZFVRUZ2JzKwYkaK8q1hutyEFaor1C+ahVzMrAm0jMH7MSI4xoLN4H4xQqYLhXBKuEJtYgQzItNx0kTE8wIJAky+N+IUhTQK97CoCVsbPxSDexzZd8ILTgSY1XPHKL0WajhKVN6RG4VV/VvcOhpc+qgBuKHqGCRAk23w7wXxEE+vT21dAJQCaVQng29FgLAmRBGYiDoFfhO6uQEVSrm8kLViyajG2wIRAJj4gDHImdc+J+FU3p1nrUs+mzFyOqApIuZKjKwU5BfMgR2OrptfDKloA2xVTCxTajUEfCL/VTqAABMZiO5I0l8w1YR0FOktkFwEa8DMlbmKhgtNiIBWbBw0aCneVfDd3Xax96tMU1lg7I0NcEVSGZbsKTgn4f62bI3l56NNjuHG5qVMIhAUrCsQaYJhpUGYtjsTMF/5Q8rVfQQ13qX1eusEqKCWIXDEJcI/qt2tBtgak3dGhRem9Bg3pGpfb1AlSrtTwAKtS5VCqssCW4JkBXfJrP+tpeoJp1ZW+wSjqCrIGZQJtaQv3wZ0+3lW1VRXVnj44NsgAgi1phjORII+mq55JdH3goj1A7oWNpHSqtdTUnqBhXYGIAmJ5iz+dPCQKFNaZrOWqiSJlVHVUMpmSFCjgmcH2Cp+GIp3F4qqnqB1hTDDqvABvBa4rVnmw47gk6ntg82lHAYEkGkxbGSQA7SfftPz0w8r+UoY1ay2gAKouVnaCWdqrPTLS5Kyo4tmdXBvDKDgh1+Usynvg8DtAx2MaCiVKIpm5nKvjN9DHsDCI4IByC2AeNLdq6gH1BfJJVv1bFhwBkPiRiGPIxOrb/Fu1oNcFFMcF71MG2SJa8tzP7/mYa9Dbu4Z3Bs7Pax54hqWZwSog4E/MFmzqFcI1f0syH28jIGCBbGI7DnjTPZyiBaVY07owyohYnkKLkJ+Qz9c6Go7XbNB/VsCTbNNpa17MFLAxDFBBB5HOj/C9ltkE0mpKSxkJclxMMDDOcEFYwR7HsAvHlZp2W1PE0KX+4Pmfz1mu/LgjabcH+hp/7o1mgSbtkWvXvqokuGy+Y9OmMg4VcH5YJ5J1zTNEwo3NGQDxUp4AIORae5B7jOvPv4VV3Sb5qlIUfSMKPVNMS9mQt7Ak2henI+vAqK+O7mlWs3FOhRmfipVCGB5YBGJMiIYAg+8jQeoeIBam+RWN6UabVHK2kEH4UDK0B4VumADcvyOrEng5c+pUH6xst0tAOIAjgAQAYBhe5nXmW03Fc7Hf19uVqF69MCohhkZa1O2naWuIICAdI5POgH8e8XsmlU9JIVSC/DCoQ9uZJDQjBVMnCwTGg9a3O2cpbDmCLsE9xkGoGMYbsMDXJ2TETYpEWsDcQwM9rYGYwcGOO48+q+bt96IcbjZwZIXcMimbuDdBkdwWBEDE8Cp/CxukJupbDcAHLI1gBjkF3Jgz8RAk4Ggt/njaAbDczTtAosL+osEwxCs8kGLuk45E5nSby/5Q29NKVRKKhil3Kk9kUzVEMrTV7A4Ec6X+Mfwhb3e7Z6P8XvSpVoR69NWqrY3xAMq2kkGPlJ7jVhpedbHCbdKQX0xI3TNtlQIDAWo8iqGN0AKCIYnHAEjbqoaaZKtgtaGJPt+o6okn7IjOdceHJTZyi3qf2jTeAeIF6RBmCCci4QZjSb/+XUvZW2FzAgStZHDNiFRlQh2M4APGhN3/AArJHTtFokkrD2hgVzMlFWJKyCZHMEHQF+JVvQqU1JZULDrUhiLiAKcVmHp0yC1tUNcvwEMbWd/tfBbUuQVFqEdNQrUqOCVH23WRP+bFL8Tmmebv4QqO72w29HabiYurEiSqlJIRgThiQpYgC2Y5BCnwT+E47RVoulWolighja9PAj02mXW2IDAEftMDoPQV8B3Mlg94nqBQ3THMhxMmOWXnk97EPLxe2/gLEBInPeUY8f1p1XvB/wCE3b13WkKdSm7EReHGe64BiO5kDPOrE+8qCX9Me+GdiYHEhAPfEx89Aq3vksVHOaJAGFIcQD2brzwvYcfTSzffwT0KgPWVxi1wo9+AIwBGR3M8CHDeYHp1GNSnZSjDFSOzMzObGtTiGmZJlR3h/lDXLXUA7q8QxKqgHMrNO5oBIjuwAkAE6BAf4HqaG9CzGVlGFN1MZ4cSJIALAzFw4J1j/wAG1ahBo1rBAUAA1O5yVamVAzmCowM41ZNp5vqKCK1N7xAtwQZJtkpTaOxPAAaZOdT1PN9QLK0YLAxH7QHBIkH26ZiDMY0FN8b8B8T/AEYU7NvuFFRXZYWmzWkQoUVGRu46hiRg8ify34FSFekhosKDUitShWp2hDlrxVmHBMiwFrZxCkRaz5pcPa9EYE3HEE5j/wBUGDHOImJX1PM7u2KKXiSVDm4AA3A4ABBKAnI6hEwdBN4v5f8ACqdICvtqQpgyqqtQ5bJCimSzE2CYXIHcDXnu/wDA/DwzhNirHqj061a4HJAKepxxnpuFxABAQ2weIOBUDV64WGZwwabwkwqqWmmZvtVeLoPTGoPC93+sGaiqSFF2QASQLcnu0gwCbl5BMBQfFvAts6f4NSZWDQ11UVAst0qoLKweMwVg5hogmLa+SGtmrVagw+ElGKsCQFAZrEpOZ4ZzN3aM+lnzWoU+gtwC06rvUkKA4uxebQbc5gCQdR0fHkCGo20pNXtUsrJTDFbQAU+0b8hVM5UgkCDoKRW8JqJSqUKlShVpPBU1UqUyjkiXV/SamRaCpAqXQeRkaDb+MqtU+nXKqrWzTruqAAXGVDQsDkEZxAjOryPFqKst1NWWnbOApAaRb7RDAyCFwk5YgRbbzQKRC06VJXIUQzEQG6nkKemIKyRBtwTxoKcvjni9MBk3gqoC1tu4W1goF5ADKwVZBPGDIkSQxbxF92xo7hkNoaH3dUVAt4KuodKgSkUjgsHIz9GviXmGpWElUhLmuDKBaaZIQgPfbJSoW5K2iCG0wpeOVcsKAVSqvaQBCU2lmBQ8kHLDsFkdtAu2ni/iBB9LxVDSQFGJag7Sqgsy3IoZB2ZXbtmQQCtz4SzU1ppWCUaaEp6aMCDULIyq1QhUqkAAXAQDIdVc6bVvNjjJQBSWEPTCKIcEST8SuhkMO8icaEr+fBKFmuHpllCstt1sFbisKAhpNM4vMexArwTy/QpKVp0VVWUGaYqB2Hwm9i93xdUEyATAPAYV/AXRVL1aQySZvQYFwYAi5uQpgnsf6oCr+clpsxpyUEMRCpaC0gEOwaLScwBaLh8Oan474/udy/6uqxABgr1zEiIRRMQ5IWeBIPID0ZPBtuhBV0W0QL1IABmIgKCLCo+VscknQu5/RqCMRuVc2gCmpyT1ASVAKqcZY29LExLHVCHidWrTvRajk07lDK8LJkhREOCAskEllBgmSQlHjBputVkesVgTawC02uzKxhp+OTmSOSNB6sKiMFYek6m0lbb7YgmJUgEwvDG0wciToSp4qENxo0VnCkJBj1HtBBPFgBPSLYbvAHmvjXie4/SbarqCCsoFUm6FbLC3IZRKiRyM61R8dr0rUchW+HqXItJYLi4NMsAWXPVlsMA9D9elWmmdvTC32liDAUMGHwib7kURwOPYa1sNrSruClwYKrNTJVYN7jpV16kBQFTbERxqn0PHSywWcW1QFWFxKuouAA7SckAwPvnpO5YHbGpUXpOD6fwSVDMZVpLXRFxB75gPbvLQI2m3B5FJAeP2R7Y/DGs0P5NYnY7csZPpif8Ahj241mgWb3y9Qr16lWrSpM61LVZqaFvhXFzAmMnH19zoTxDyNs2ZX/RqSimQf1aKkx2JSL1wMNMEdo1P4p4iadWoA9NB6kks0H4R2ke3vnOo/wCPqjKwU0JI5vbnPELkSeR/ZoCq3lWmWRqdKiGVLQz00YgchSYDEGT3I5xOdTUfB4w+3ScC9AimIjlLWgcRoZPGaw+JKf8A6GJMfeABqRPM6wQXphh2uXiJEzV5P/fzBlvKHpUyQj1VAiwM0/LAww47SBPOkx8ZPq3VFCr8SKoY1GW2p8cnpJtBAEEd+40XR8fkgF6HvJYe8QOoA98zjGDzpX/KJ3pt6tPal2um5gFCmSgbJuKk5yAYJBEwAsa0IYkFUpjsV9+SWunv8o+eh/FK9BVAqNSZIhrn7l1CiC2Zcxk4OO+qoadbcBg+4CoHlCStSBJZSQtQAmGKH9oA4yIi2vh1KhaKYp1AAYPp1e5BKkvWKwbFBgkABRGFgLDS3dKspVKS0pKAeqGQNIv6VBEn4hFwg5zxph4iriGpItQ3KLCyCFwGILTJjgYBIAxzqr7zcep8aUgQblKqZQxBgmryZIJAGO2s2firUgs+mwWBcVMj2JLViPcTB+egfeGeHbW5i2029Jg0ZShdHKmEkqASYBM9++kfjfiuzrXCrs6VegoHp1B6LE3DLKrgFVu6blMzBwJIlbzgwJtNBl5M1VEd+yA/nxzrK/mYOINChz9uvwYMx0iCIMjQR+HbLZUqfp0tvamTYakqJPBMtjHBMST76KPj1JEHo7egxkWoHVR2ANwpGCAv4D6aApb6pUWUoeHgq0j1apYAjEkNDKRJ7TiMdme/21SuhPpbGvYZtHVBiO9UBDBPfj66AFfGdyxqX7Kmy59NE9NsWqALzHJvHwRBGRB0wfxvb0mkU6dIvk3KFZo5+FCDBPv3+eqXv/M7F1VVremULNUQFkVw1vo3hagEQ0vJA9sTomn4pNNalL1XplhBqNaYJtkxQafaRIOMxnQWPfecqDUiYklDCnHAJ5UH2EQfw0p8P8wFGuJpOCp/UinENdN4qBXPE9MAyZiZ0v2m5ZKlQpV9W7IDV1IGSwxYCp6omD0qo7A653ni9cqpWjBzfTatypGHCxJQNgmDiTBjQGeO+OMalKilKjTLKJYoS+YFqLUS0BoIlh9JOke7e1iKxU3G5AaYNvTaLFKqECk3QAQZYwCCzZ4pRVUSpU27BiYtuLNEieolVYRBNMiApOemTyjCqVuJhSSGV0KGYZQSaIUK0DqgsMj5kDTWDK8V3APSFpPVNhVmPAbJJs9lEDBkgwvuS5MI8yPi62LXG/JN0FQMzkcKMgiNulStIqNSpuGpvR9NCpeOlyzBmdOtYYAj4ZYToddyXWsprOqqJJpm60GcNalrqfZVKr2EKCQO2vi1RHCsqGmtpAYEhGMuGF9QxLSQAB8SxxltsfGqIQvUoKFa42rKrgFna5qjUwsyWjMmTMzpRt1DinTuIRTb6aq8i2LlYhjTJtKyChDH59WkO98RscBxVDKQqIqj1SVMA1KnUhAvBwFIniGlgtjb+WMEASxEsyupbrNjUybpBm0W3DIyQulniPi1tFwPQW62AVFRBIUgFqgQNTYrFySQQQRyNVnaeY2QZotbTApl604EEK9QAdMXDAMmYJYE3F7bfOWLGIss6QWC5iXVJqKjsBgBgQSYGE0B9DzBX9J8KlVCspZABxIJVQBUguRgyQIksF1JtvH6hT0/5t1pO9Q+uaRXkhgPiZ1HZrYKyIgQDQeivSKlpbCpSAYkAQlQqEJSpAIyD8SAtAWB9x5o9KqzUA7WqWcNTk4djZdeLacenxJgTAK6B1VFdadv6TTutZRfUqsJJGE9Sp05JUn4rh1A5nugHtg2vVIX9cqEq4e4X2/BAYkEMBhXYjqEpR4slRm9Z9oaQBRQl5jgAlbyCsQoDE/EswVuADKqetTo+oyqaZQkFCVZqb2ozSy1HmmRdC9BEEusA/2vgbiif8FpGrZJVhnHShIdRcuC1w4AIAJtKi+LLuQoFar0IEW1KgUkTaoMKHN1QE5IUZA4LBNuPMtcuaLV6gZXcgRcbmdbVBV2J6biyk8XLJkQJ43v2NSmzeiikCooU4i1IBog20qhUISMLMFbRyDbf7uwM9Q1PUDAOwsMJUsZaoaHv/WKWuAC3mVySRxu94aYatT21EJ1MrEK2GIsIDggMVUBsxnpAyGqqshFQurs6yfUDSAckO0BgxLQPY3crEt1+nvVFOkrm1UZQGJCqIYkjucQZPEAcCNA88M8VNVgEVVdxC3dXVdCsqEEGBblQAcypAwx3W73FQvfTpujdcdBwlMzCqbGYkdLAG4hZJ6Ip9FUUVFuS4VAoYqfhFwNsNInkggcDOTqT9FaoTVp9QVRfJWYKw7FiLe7C+JESYOSFjGyqVXVX6Mo6yeiECgMAx4BuQCBhhHsXY3B27F8VHaaaDpVQT8IlalqiREAc2iRzrzijsS4BU3FmKwWA+zKjqglpHtBMAGZGrdsPMm8pJJDmmbSpBLHIkA3NcVIBgmcER2gPojya5Ox25PJpqT9+dZqLyJULbCgWEG08z2YgSDkGOxyONZoEW+9X1a1vqRex6GUDk9iOeNd0q9UA4bAgXOPnnB5+Wht3WDbisLlFtQg3fX584jXdOwmME5iF+cZtg/P5aDpmrESWYgyGBqKvtAFqzH3+3OspuydRDkc9DhifuYrdqOFmSqHIxdEf6xj9/8Aw1LTegwFvpr3wWnOf28kyZxI+ug6pb5ysqu5+80/y9Qn92hE8RpZ6XZlGYqUZUd+mnVDDtPRPHM4YlqcfEhx+wpx2EsCf36G/S6KYNQCQRFxW77hEx94yPloBnrbcwfSb6mT/uhj+PGhd3URBc1BnngWlQDk5YhbRgZJjIB5xIlWlBMrB+0WZQs4ADKBk+8zrS+IKgINuIXpqScmB1PVDD2kxHHy0C6n4vS/WAoJCkQguKSGMkKtx+xhTPxR7DiluC4WpTFZlNpANN2ghYMRTtQf6IHHvGiKnokEM7tgxdUq45GGm5eSMH550J4RWqEma23Q8lAWLcECW9NSBA7yTH4hPVSuxPTUBUyTZVHvAho4BHYSIm7Q298JrvBCuslc2sBbcpaCvw4AjsCqwIXXVPZoklasKSQUQ1isnJJQ9Jkxz7mInRew21ItIqlyCbYV5GCThVwcHt9+dBPtdlUSp6trOTJi7BnkC4BlBhBdBICLzkGRPAzUC31ajELBDs2eJALSCDnm7JBEARoTb7KlTM1PWcqLjNVzBMwWLWvAEQSZxz3M9fZUKgEVazUyB/NVAqn2YtTqXVDM5JM/foNv4cGSx6TqbbQwrqpzBa6HtLFVBDRi4kWnS1dyhr06bKA4S5WFyg5KmZJKkDJDGROdMd7sdovUfXeRBNV0aYMwfUuaLjPMSJGROgKG0p0XCptqoE8IKHYE5AHT9/vz20HdbxVFcK1NlVSQ19RQvNocE1MA9MRBIYERB0RvvM6006aQtQm8iraoEEhokkHIXgDqIJHGulph1s9Fg+OhgbgW+0TSIKqAeYyPrgSltwYlKmWAw1QW8ySvrrIkBYGDiJEaADwzeIaj7dlqK8MUBTqqIBcCrKAJg/WcRM6nXxbbpTRFQ1KAgk2C2kVICXiImbbTkyCDBEan2NWnCVa1NU6BZUQ1HCkoPUQtUZwAXGGhQRaJPOut7VN79ai5SAXWDUuCjrtW4sOsXiYAJgiZAGt45t3X1fSLEMF9P0pMdXUqAgsLVJjPQJAwdSru9uxCJSo3FHtmpSLMXC/YaojsG5m753ASSwobJqbJDLaJy3UxQKOXIL9JhJlsEYkToSyy0B0YLacsrCPsuq3e4JwFIzBMYCCtsttUZqVM070ciAjOoNolXtuKNbAEg8N8ZVgqvxHZ0j11KbK6rbApEI5BAW5TlVuKnFuADlQYk8P2wWpUenTRUYi00hZcJnlJSohUiCSJhmETaJG2JzUV2cRgy5uBmaZV5lZJ6WmAYDLmQVeGbE0ksWlTao0Q7MiqWDBmFqsJZVBYGWZcMBEai8DLhSf0YKCKY9MmSFDqMGC1RbVbpZcW8mQNPqPl+q68VEEqVJMgGYBBYA4VmXM4tMtAhk3lslvUioHDXg207yQrKCSBDEBiAs8CMgAAKZV3qV4togMVN1MyQBLFhAaUvUq+EAIRYiJDGjsqQRVoqKDqLL3NSnbwGLKVKSZjtMgEhSTqwjwEuSkScl1quY+MzURwSabkiQAxAhSAvSSWvhShc1nQACAHpgrzKgoxuAGIgn3JOQFF3HglP+ep1tsSyM9KkjAMOoVFIFQl/iFxDSxm0QCNL33wcgtSp+tWpfE4aAjFZllqKJlWMiWn1AbSMX7+SyPFXbKCSVBlqdwCxCk2S5Fo+LmM6G8S8vVQCChkAw+Rd0gXuaICM4VQBgnDdMHAUGjsHJgUhTZYRxUqGajXKLw+RazC0NdHUSnDHUfmLZurU6VWlUUQxS1BJa61WAAKtJtvUNYWYlTnN38J8IelxUDFosCMQUgSVDGkq+nMdHw44MtrfitJ6yMNxWaswkCktS0AGLbgAJ6QGYspEzECBoPKd0ArfqVK+ooFrDAlRfBaftHGZWIk8nW320kvTdYptN7wMD4IViSbjIiD2mBOr14t4NSELQZ/UZbW6SwAOLT6SYJJjNuOeTpKfAnClRTy3wTSYRBI6yskg3GMEzA7AgK3V2uQCxZsqRHwmekH5SRJ7dQEwCTdvVCLBI6HaArANJAUFQvLSsEkmQO13Uz3HhVW5rdu6dRBRZttPwlQ5kg+2Rg8YAm2HgNxQMGCoYbIb4gQTgGeAJjMKBHYF3gnhlOs5V2N8ArDLkAi7mFmItAYGSomASLF4Z4aKamnT2xqVksLtdTIDQrFSVVsDpbLQY5xgkeBKEPpm43QsU6alZUpcZBLDLdEjlukcE7wrwtqTBFqkIxbqBOZ4IgEE8LkCF+1IGg9l8lT+hUJUqbSSpIJHUcEjBj3GNa135OWNlt4giwGRiZzOs0A+58m7V6tSqfWV6jXPZuKyAm0LNqVAswAOO2uf5FbbsdyPpu9x/zdZrNBtfJm3Bm7df8A1e4/5udTnytQiA+6H03e4HaO1XWtZoOD5SonmpvP/rNz/wA3Q9XyHs3MuNw/Px7rcHnnmr8hres0Gm/g/wBgeaLn6163/M1seQdh/Qt/tq3/ADNZrNAQPJ20/Yqf7et/zNYfJ+zJBNNiRxdVqmOD3f3AP3DWazQS/wAl9r/Rn/aP/e1j+V9qRBpkj2Lv/e1ms0ER8mbLp/wdej4ct0/6PVjk8e+pP5KbT+i/+9/72s1mg2PK+1H+S/8Avf8AvaKHg23/AKGmfqoP563rNBy3ge2PNCkfqi/T21p/AtuZBooQQQVjBBxBXj92s1mg03gO3/olGI6cflGtp4Htx/kl+/P56zWaCBvK20LXegin3WV/3SNRr5Q2YJIoKCeTLSY4kzJ5P4nWtZoNHybsjzt1OZyW59+edQfyB8Ouu/RKYbswuBH0IMjWazQSUvJOxU3LQAPve/8Ae0T/ACY2v9Gf9d/72s1mg6p+W9sOKQ+8sR+BMalHgW2iBRpgfJQPy1ms0Ap8pbM/5BPpmPwmNd0vK+0WLaKiOMt+U6zWaDp/LO0Ju9CmGPdRafxWDrTeWdsf8mf9d/72NZrNABT8g+HrJG2XPPU+fqLs6kXyNsAI/RkMcSWP5nWazQa/kJ4fj/BaZjgm4kfQk413T8lbFZjbqJ5y3z/rfM/jrNZoOX8j7Emf0cA+4dx8uzDtrF8kbIMGFEhhgH1asjnE3/M/idZrNA72W0SjTSlSUIiAKqjgAcAazWazQf/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VFhUXGBsbGBgYGR4fIBwiIhsfHBsaGx4cHCggGBwlHx0aITEhJSosLi4uISAzODMsNyguLisBCgoKBQUFDgUFDisZExkrKysrKysrKysrKysrKysrKysrKysrKysrKysrKysrKysrKysrKysrKysrKysrKysrK//AABEIAKQBMwMBIgACEQEDEQH/xAAcAAACAgMBAQAAAAAAAAAAAAAEBQMGAAECBwj/xABNEAACAQMDAgQDBAQIDAUEAwABAhEDEiEABDEiQQUGE1EyYXFCgZGxFCNSoQcVFjNTYsHSJDRDY3KSk7LR0+HwVHOCwvGUorTDF2R0/8QAFAEBAAAAAAAAAAAAAAAAAAAAAP/EABQRAQAAAAAAAAAAAAAAAAAAAAD/2gAMAwEAAhEDEQA/APTtiatWtuh67hae4sAAXA9Ck8DpzDO2TnRbeHEkfr6/HF0ffiPwOdCeAoBW34JEHdYH121An+3TP1VHTn8RH5z30EK+HAc1K/P9K/7s511+gKOalb/a1P7DolQfYEHH2vx7/wDffXaEwZtB9hMfjH9mgDPh6EfHX+vq1R/79Dp4DTiRV3Jgz/jdc/8A7D+GmStMTaR7hifftH9uurSPu/ZAH9p0AFPZUx/lKuPfcVDn2/nNSL4YhzfWzx+vqf39dnc2qTcIHy4/A6ylXmLozEyIyfaRnMDPvoI28NXs9X/b1P7+uH8OWP5yvPv6rxP+totn7nvwckR9Pp3iPz1Gu4kxkZwemDj59xHGgXtsWki+v8prtBxjv76lXZCY9SsYiSKr+08Tn7v7I0YXkYM5j5fuX68aw0u5mR2BIH9k/hoF9Kjxcawmf8rUwPsn4+TrVTw+Ytr1gZ4FVs/M3TH/AF76b2T3P4H957/friurA4iPvz9YIH4nQJ/4scEj19ye2avy5EKNB1KTQVWtuQ2YZmc4ieFYXfcB9dPWWMDAkcgiTMjv9Md+PfQNVAhDCZBwCWgE/wDq4+XadAk21Wq0J+lmciYfPcGTVhRGMn/rxXaqrEHc1SB3WoVH+sxYE9sD/qR4ntQSbFGBAbJbjlS1wIzwF7aGTw6pOJWeLfTJieWBTDSZJBAiT7wE+wvLdVaqwj+mMD2PTBHtz92ixSYioBUr3R0frnAMHqIM4EEQSe5xg6CfaN9q8EZlqjYn6OB/ZoehRZTJdoJx+qDTnPw0CY+fVOcmNBz4fT3VSba9cAYueq6/f1Uer7saaeIKy0gae4qMY5FR2k++HUAe889jobdbqoqWQwpH2DKxjq+IEQx5gfgROsZ1VQGFViPsn1Dg8XCcH6xoJNn6sN6lWqCDxfB4mY9X69/bXNJ6rGRXqWg9QuYHn9v1mAn6aNoCkAWJZjxguZnAjMFTEgEfdGpzuUYkK4J4UQJHuZiQe2ToA6FGu+VquFHc1Gz+/j8vnoyrtao/yryfer+Hb9+uX3KSLmqOchmRLge0G1eqPcZ1uoiqjQ2Ph6hxjOCPb3+ftkBm3ap/OVtwxOFCEnjuYIgnOD7c6j/S0bCVtx7Te4g4nF2fr21B4T4XSdgLAFXqIa2GyIAAEdtZT8Pqg2qjxMDBIGexqAFVzOJEdpGgn9GsHAG5qENEC+QsEyZIDE++TxjRi7NxbfXryfZyY/eBH3Txovbp6aWyFGCSGYE9z9kf/GpTVWYEkkxIPftOTP7uNBBS262ya24Mcm5h+U6jakv9JXJ/82p/w0RW3oHxN2+nb5ffrnd7pUEEyTnF7Y98Tj/poA6lP+vXPOPVrfnGuFHEvXH0qVfz4/fo01Q3UGe2JkKYg57j5aA3fiKAQoDMZALEleJkhQG+WPy0EvpkQRU3A+rz+dT8xrlarAiK1QTxLA/+46j2e+pqJqBVOBgnn7VsgzBjgn66h3W/dzbQsVe7NIZYzzJA4PbvoC2Vz/lqmfaoPu41prx8VdwOAWaPuBHJ0iSkHyxps7ElouI+TcZOPf2x30z8TL1FE5EgG0M0k8CDmM8e2gsfgLs23pFyS1uSeT7E/ONb1ngH+LUuPgHHHHbJ/M6zQKvB6kV9/wD/AOocA/8Ahdv7A6YnIwVE+5P0zxHbSzwgj1t/z/jQ/wDxdv8Al76YEjMe4+2QP350BCtGLl+lx1IsEZg9sAnP/DQd/cz9Lvp8x+OukBJMw0+8Yx82OPl9ffQFMygiQF+eAPznVZ8yedqW1IQ2XkAyzQomYuPAmDwee+rAsjjH0Ufnx7du2vAPOXgO+/jKpRtZv0mqCjHh1xaGPFoIF2ImCRwCHpY899H60Uwz/DaCA0AmDUuZVMDnIIBK3AGLL4X4itendTEwxBk5BB4ODyM45Htrzbb+Vtkm3qCpXr03p1VKsyxSDO5dVUICWVrYLvLARxldWH+D5Kk7kEtaCqEyCrMGe604nsbl5Dr+zgLq1VhyjSJ+Ej8Mx/378ajXcu4kJzMziPfmJ+udcGjxFwHHP74nPPy41u4q2WMD9omPvBn5GdBMeP5vHaOfmcx8tEos+89zx+/3+/Wjx+OBJH17SPprTiHHViMJH759vloJY/7nWqiXDiP3/uxqPbvjC/IGB2+/gaIYds6ANkbPVPy/4wJ40sr7WvIF2Dm2OPfjtxpnWLq04t+sdvkJGe/y1yzGTcMkfZDcdgZ/s0C4p6aEuyepm2QeBHxW8fX3I0FS3DOoi2LGN3Sc9lBUsR2Hwtie5w4q7cHBAIjj+2YlT9NY1NsyMxHbj2zMiPee/HGgq24XcLF9MOl3CqGnBmA1n4/9daoFahNgpwAAQFnHtCkwJ7Tzp5u6aYDdGBlCUPzlgv8Aw1NS8PUrBQGAApIuMRi5mE50FaTbkHGYnHUD3wAGFo+46aeGJVRT0ETwUESCO4cE/v8AbA04pbanTNsUg/ZJAJGO0+2iv0RAkEKqx2iI9h92NAj3G6UkFlDOpxBT7zJ+EfWONQ7bYBi7pd1ggy1yjM9ByvaOwHGmf6Ut0hHgH4Qtog8FpiR9dEK1R2FsIAMxaTyfcH240A9HYMApcrAkkkC5vlnH4a6dlIghVVQQAwwB8zwBHbUG62DCWpsKgjJqZ+RiMH547c61T8Kci5hTUqMQgJP0zP8A37aCb11RWs5jhV79zlYPvzqGvuarqYv5H2YHE/MnHIAgTzrX8WL6kemBInJGATBHt3j79H/o9NRYWAMQEAGJEQFGDyO2gFqEm0AAREEcntwR+7ka3UvuIgwZ7j5D4Sme2Qe+sqV2phjTTAIFzAlie4hfvk/nxoir6hQGFsaJgHvkm22f3zoFj7RsM1yiY+PI9vsxHELH36B3Hh7MYWIJ4uYn70j94M/TTAbBz1BWIHHUZgfURH/edTpt1ZjcmQBNyRnjBj5EkgxzoFC+EEmCwKxkLIkT34LN9ZjWv4pf7IJMSVBKk4kkAEi+I75I5E6slHw9QCccREiAefbAzHHtjQSOrvWWnUR2HQ1inoJEWk3mDIBIwe5xoE9esUGKVQOO9gUmexzx9/8Aw0Rtixpm+/HyQH35Kj/jjUNPwcEsh9Bij2uKam6SA3VDMQYIMHsR21rxLZsgUBQC02k1CG7RAtjHMSNBlauVgcEHOASe2CBHvETrTVXqkA03kEEGB8sEBzxGpdp4QwT1GbM4BYGSAZGJxjPJwedbcC5E+CFzOCeCbA6/CPeZ99BY/L6RtqIgCEUQOBjge2s1z5arX7TbuI6qSHBBGVBwRgj5jWaBZ4epFXfEMwP6TOB//V2/ODo2yQC5JMd/xPDj8vbUOwANbeDBB3ABGf8AwtDsDn/ropkfsWmYwhH72f8A7+ugGpWE4OR847+3q/mNTUGUEAT24t/sYnUdVSMszEKDggdX3/X564pMCoAAuOSGWTxMHmSB7E6A3cV1RSzuAO5YAR7zJ+Y155435uWvvEoUwDSogV5dQPVZYDJTkdFtNncNm4rGACTL5lDbrcrQQsUo2s5pEEm216gtyW6WAtXhjxJXSTceF0q24Z6Bmm1JG25HSEPqKq3H4lcmowE91fIvwBVXzdVr7laKGm9N5UOtUhVS0guVCwrQzqSHY3DsII9D/TlUKLFAt6Y4gYgR7AapHh3gu12lWlXpKVrqrPUpAyiWqKZVcAhSaoKluogqeJtslbeghmpT6ZIEZFhJMRAyjkY7hvcMLQa/pwEGMLybh3+nM65q7wE3AoIHDZPPzPy5+WlCqznlpM/E0HkH4X5HHA7fLXVJIIEP74Wc/UU8HQNdlvDVBJIEHs33RIaQffEfhOp6lY0wGYgns0DI+4jj+zSxKYyXMACTJHecxAHY5Hz50TXqB0mVtXOSoCn8IBjMkaA9fEhg9XzAX/qcc6jXxAlo+EY6mVwD8gCoEn6+/MRpM29pITcbiDkqykD37AKORnWt141TB6ErPdmaNN2Ux/nAnpDjEuProHZ8QEMYkTgTz87pgfT7vaYaviRIAtEsfrgdoDCfeROkI8RqMI9IUsYvN5H+kqtaYxgPnPynnqJEvj2kLHBkfrPUnvjHcxzoHG78UIClTSEZBnt39oU576D/AI25iCcmcwPmSxXntPOuqG0T0yzgXH4ArBu+SGYAnM4P3TxqWt4GDJ9dhbOAFgRwMqST9+gH2z1K0lIFsFjfjGQIJIHHv9e8G065dJqVXCTEKQjMYiFKm5eZy5IxnvqOhtWimL2CTHT6knsYVTEf1jgaJfwz1LgrFFUkKsSD82uXMn64jOgAQ0aTFQldwQLhlp9rigJYTM3E8nGpa28S0NUppIMU6RuAUcAkFMNjAgYGt0/DaSA3EBQRP6siZ9xwOccR7aL/AIqpk31FVaYGAcEAe5PA/f8APQc0fFqbic3t8VsiBPvGMffx9228Vpt0hiogiSf3nquPfv8AviBx4fQdjbUUgCT10yCAIJICmR7yYz7Y0rG+8OWp6aVQzCZ9IXAEEDLUxYjCe8RniDoHW63qusJeoAJAEQY/agyFEfKZ1uyotFyswOyxceMAmAMznGNc1dsm4E03RkESWe+e8yHMDRJcs9io4QcG0hfmZMTmcCdADR9WL0QMRkknIwZtw8seMk88Z1m08UdVvZHJPa1iZ7kGxQAB/V/I6clSuLWqFuTgAe0yRj6a5O0DGHRSo4EfkAdAjoVg/p03pAW3GFvtnsBCATMzJkffpvWVrLjBiLFXHeOcziIxqLctTRutRnhQASI4/wDj/hpL4p5opJVqBgystE1KbEdJaQFSDBvkq0cRkkAToH9feW02esRSVFZ2zJtUSzcYA749vfQ+13hqH1IdUC/CM5xAKqLifvg8gkEHXl/mDzfW3JREUioEKv6ZmAcMarABUH9VWEkRdBkHeWvF3os1S5S1SlTDH026Ym0QIZ8sACVUBSowZ0F78Zr1hT6YDMVC9JEXEyctF8AmM5tx7pPLXjuz2uyommS7VILWgwHYMxV2OFIgrklsAdTETVN55nqVg5r02rEAH0wpNqygYhQqspVsyFLAR1YgJl8PFGkiqSq3B6aere8qRBKqzRTSAAFmSwGSVvD1HyhtqtOjW3DiH3NdqzgqZAKqiwskxCyByARPvpnuNyKgARHMYBJg5GZuj89D+SnWrsKJEktd6tzEkOGIqQWkkBwQs/ZjTpqFikotzCYBPvzk9tAvNWpaBNO0yLVQmfcDrzrGA5ggji6cDg5nU/qhbZVneOBAAntDNg/v0DuvWLBSoYKfjKkk/wCqoX8tAd5YAGz20RHo0+Ij4RxbiPpjWa78u/4rt/8Ayaft+wPbH4azQLNrVC1d4J+Lcjif/C7eeNTrVCkANbMnIBOOTkjM88/XOktDemnud9KXA7lYJdVH+LbeeR/b7/e02++Bz6VROOIPtlbQRH19uNBLUdwMgGfp94Hv+UTnQ43JactMHBu/9p/I+2g/EKpm64ADHxAFhPeCvzx9cdtcKAzFg6NPJIJ+WGJx9RPOg8+33mF9v4tViBFSGJyYYIViSSZMY9l0d5nP6Buk3CKW2W4dyUQdSOY9SmBMFWhqgAHJfsTNV/hC2YXxAvgB2pLUkfZNOCIumSquMH7Q+Hp088uu+6238X12gVglTaV/2KigFVcsveAs25B4FyyFnqVA9WnVQo6Gi49UAG6atIsrSZVgbSQZHMyxJ0u8q+NTUqCFEgQCMOrUluns0urx2i39pZRVFr06rbTIsXqDiJMqSGtyenGOliacSNap02UncB6g/XmhURh0iEU0mGZHT02gzL9slg9I8NqUqrXU6iS9pAaZhhhA4JnI9u4mTqHxTxAUWpj1KLvUYqAgLlfaYU3CRb9nn8Ktsqq1H9OopKsyggEmbjaMYkKzEtjuJC2kab+Y9zRbYbZgqpUqVKCkgEuWOLbiS/xQMkkAHOgKrb+r8K+pTJNsladOZHamwZmgEGcCMjAOptns6j0x69Z5jIQKo+8mo5HvK29tSVKZQdVIA4yGUHkwGYhSRJ+etrVJA6Ko7i2oADIg8VRPP5/TQS7bw+mpDqlO8YD1VLOAf84xcxgd/wCzRN5mb6TA5JVGEGT7Lxz7H+0JEJyoqXRENVBHMwRnqGfsg6E8T3q0gpa09YVgfmD2KjPHIjnQWGqwJCo4BInrkR84IzJ7T789pFopTe56xLTmTbkjseBwOI1WKFwMqEKsv2aCQJGASWF33qPoJOpt3beEtpgtEEOaZ/BUA/HHGgbV/FQXLU6lICAFLVAZ+fsB8wT30PtlUMHIarPPpzUB/wBdzA+caA3e7p7Z6C1XcGu5BuqAhAPiPUCxLEqAscmfq9p7CnFwaQxwajG0ycAIZUGB2A+mgnXcUqgLFWYg2KkSR25jBPczHzxoyhtSI4USbu7Ee13YcH6ex0sqkrLBpaf1ayw7QLzEoCRMAHHGhy/pUdxuWcW0kepaAAsqt04XGRPJOc+2grPmjzoyMV25qGGJZaIWQgbqL1akhGYZVVEx8yIpvip9Yk1y1SwFprFnIJDMqC52tqEAYplVm3B1B4JSYekjSXYXvJgmq93MDECyAIAWT9rFj3dFRZDCT3m0/EYaRIBNxycyy6CrbHZuqqisyqtVihC1VUSb4AVhlGkBgRgkyBM63tfdi65hUUh5lCSVNq9JUI5I6BBkiZk8ixHbMWRgZLqDYAAcOCJJ4YC7GJN0cYE8Z2qiQKbNCkSoDEllMlgV6hDR1XABuOToIPD9+GFJqm22quTBeKikzEKpqGUZgQQARLGZksNMKnjtcBDRetYDAB3Dge+QKd0BYwciGkDJ1VVeuSuWUq2A4RgIvYA2kPkAHtiP2sNRuaXWgpKAKqup6SXMFvpdfYs55iRMAGyedN4GRSWAYLLNWPQS5SCCgklrsXn7umc/lLvHmK4FrAdRq9SkhlIisoHSCDPMnjGke+qGjcgqEKKRUEkgybQI9MWhS1hUshMqD/SEKvGN0KSFgXh6hB6QkiSebYc3MVuHADTyBoH288zbpaRqLu6k2B1pKiW2sDZctVXLs3xdTGZxiNZ4qlYfradd6q7i5mZyGWxelYtDY66cKve0MM4pfi9MoMsYmLbh0FBFOQgsaQDgARcM86Z+QFD/AKZTBZWbbplOSFdS4uJ6SQPzIIgaCzeSalGDTZ1atXSotWSLniatJ1BJKjpAgABWBx7mGiVU0z1kFRd9orLB5MlhCgGSSSBmdU7xTwRigWiyq1IteLgLFuLUueWAC5BuBkGdN/KviVWo9VK2RRollpuBcxRghpK9txUZkMGIsw2C4CwU6VSkoqM/AKm0AEEgEG3GDEypwARiBJe12y1VswDa4lhmHBk4EqCIkjsRmYA8/HmdiwqtViotMsqqqhVdrr0stliYAZnaWBfkMAzXwjzYrCrFiKpLhmCCwkkLM2h8qGApqPig4EgL15N8XbZsFqkHa1gCKoP825xLhgCinCmQACBx1avO72jgqRuLZBm4/F9BwI15p4V5e3tfa0dt+iilTemoNZnEiiYtQqQXWr6cqwGAYiLiVvNZNuXs9UuVMSSWCR8SrN3VgY7e840GxUqE2hWY9jgzHJkmB/ZI+utbgxhgJBIm6YgxzaAM9udQmmRJosBM9REMJJ6ZjnA4jvroMQCXW8zkyAR/oiJ++dA88smdntuf5ilz/oDnWa15YP8Age2gQPQpY9ugfjrNBVHVv0nfWDjcicTk7bb8dan8NSAQBeJIH2aZP94zPz9tVvzH4n6e93aCulKdwshkVy3+DUIIBkiADm0j6d+63mAhV/w8ScKLKRkAA4UTGGWZgRGe2gf0q5lrRmezsJHuVIX8AZ+uht5UaJMj2tu6j2kXsSecLHfGq5sfPKeoEbe+oPUABeipCk4+IKLVBnqgiBOpfMHmY0KFY0m25hGIgBZxaCsOAYwAAD7wZB0FC8b8WXd19yzLHpKtkZlULFmac3OCMxhee03PyXSFSkVeWxStNsEOEABUEdLAgEexOBIOvK/BlanVvAusEuuLrSIJAnMSTBiSAMEwLp4FvjTo7lwRcaC1EHYkUmECOrBtBGOR2IkLL4httx4gH3lGipRD6LFQS1W1gXcAm70w3rABQXzgHgM/CPL6Cgy4JqOWJQBxMiGDCWxYhBkDjnuL/Bn5ZRKO3qK1WlXNJCHVzm7rgo0oyw0EROMEc6J8xebkubbotSn4nRfqNGmLDAlncEkNSdTMMZEjIInQJ934W9KrLIQVJAYKVFVSGPpgtmnUJAPsWiLu3dJCxo06rQKO7R7iMEXqyMIg2qGPIPHMiSTuvHdzWUrXZQCApS9RLAEusU2DkTi0rPMjSSuahCoZdCym95FlrF4aSvchQbjwgPfQWbxPzeqmKIuIYqL8CQQDFjODMqQCVwwMe6mp5p3VRnKemFFpBU5GIzdiZnJjjjuBNztaeXI5F5KwZETM/rAMgwZH4AaWeJeP01jlyepTKnpABMFi0mDhQVkiOToH1PxrcyrtWpFGGSwDQfoq579x9+uqvj7VFFGulBlvBFtKs0dUBlBgTOMAiYxHCrwfx9HElBJm4rEcKcNeJwRiwweZ778U8wU6AtUPfdFpgAsOLgUUhTkXYwOJGgslTze1MWrt0uDZCuabTOGFOAzTmJA/fonxvzgiUminuaRIW0upADSOW5ExBxEE5HGqpt/MBDha6GkKx6XHwCZADEkgvCgE95BAAnSnwc0Dtg8h+hQwWFJewXLdEBzlVkmYx8wZeF1lq1KdPcXVZIax1aG6SrE46SQt4luCMSCR6Klei4YULSMA21LuwwLmkcgR88wTGvF9tUNPd0VtvwAVwpGHUIJURABmAoODHc3jZejWAejDZ+2SSpu+EAQ6yfcnjQXKihUBSWBngjp7mJDEMfkPljQPnNLtlXpXQpRlGSQoJAm0DsJx92q9Sq7imxWluKw4im5Qpj+rWF5EnkMJznGB/GfMu5/RyClIubIZKdUYuksAWKsIzzAnnQIdt4kzbpkmIKEEocMKZFNWMcXBQsEEgGCCCrv6Zl3vAhkAjJklmnOJgYD+0kACCaf4cjU90imQwWxsXD1gjUeoiLAAWqc5xMxAsv6dTj1DlCpcriUAw72i4AhTeeZyI6idA12m+DKaqgM46QGkXECcnhwLjLAwD88a4NP1KJCKWKjIiCv6uAXBAwQqFVIIMd+VQVvEKdiWkDBdkLdQZlJUWiAXVQqkySYH2mADjbbn0qILq1NaeDEAhZtD9zE2rMTdzIyAX0WBqWpMg9MZzjuomRemGyLRgjLc7uk0MFJFRyrieoibbioPxQIF4ECCcRoev4tTkcSzMZOOywZA6QbBEgt8ABOBpR/HBUBbDIEqmIibbiRAHVfTMETjGdATXrqXquQCoJVS4m5lK+nAQHpUkKSRi9J/qrPGtialIsHRnLT2yxZrpIWbosABIyxEAgDR+w3qBPUsH86ovWmiCGuFRsoeqRaFaOFyTyR5gaklAMGDozemWySrhgbgJLCLWlZhgRERkKN4nWLOxwRIiI7ARiTzyYxM6tn8Hgt3e5oopN9F1W6OmWC3NBgdNRhI7E8SSKr4tShg0krUUNM3cjqE4DFWkEjEg/QT+Wdy1Pc0WRipuAkTnPBjseO+gO8E8VIq0ql7XKjM5YMwuUMykieyqG5IkEEWk6XberUaFUByR6hBPw2lmJWCDSBGTx74Gi/HUFLfvfIptUDieRTqQ4gKTBCv2PI1N5eRn3PpysiiUY3RcFAUFT9rptgQcDI0Gx5aqsfVqkrTuUF3kxepIJyWtGFngEgyYOu9l4TUoumaTesqorG1kN7BCCCpYAj7VohgYODLXx2ux27K9JakvdN2EUyQRGYnJOVlhzjXHkTeoam1VSqMtemKiyesg3UmMkBh6oTHIjtiQ9k8K8s7ylTH6Vu/Ulr3y1tIAAFabMb2mWg4HaB3FXbhQsKUZWYs5heYgLc0mB78yTAxoutuXdgSW+Ec02HP0SffH1nU9RXBLBS2QBPHAyQq3DniDxoIztQY/WHnEHv2zo91sIF0z8wJJHfliPoNDeopqAtAgYPVgYEDAgTP56JpSzAjqwOrMfCMwpE5nPzx8gaeVDOy2v8A5FL/AHB+Gs1nlVY2W1GP5ilx/oDWaDzHzH4TSreIbtqyFgtYAQyCQdtQ6TLBip7jg8e+oKnl4EL6dMIFm6AJJ4mCHRpAIItJ4zzL3xVR+k7z+cJO5AhWAH+LbfsXXP8A39N+oAep3VSImHgSYifUIEmOqCCe8nIVze+XaVe1DtqmDK1KSKDJuuMMqrF0E9ESRzJ0r8xbO2mFLVGYqwRCb7jOXtIMgd1n2E/aF+o7ZjMstSIkEBcftSwJjBMwO/015348zbnc1BTsTbmoAnWUkKqLiKVxUvJBB4c8XToOPCPKL11YbYWkBj6mA04IbCG6CIx8JMDIJ0i3aV9vUpGuoNGHZDSIPxJhJkQAxEDAyIwAB6r5c2dLaUlS0SfsCo1QkGIwfsKoSTBXIAB40q8x7oeo1olyysUQEkZLxKq2AQRB4yYAI0D3yruqnqLcMG0rkxMcRMgxggex7Ro3+EbwyGTcqMrk4HFttWZBGadtTIIH6OMEmDW9mpdAq1LGX7U3Z7EgnqkENz7Z4Or54TQ3NbbmnuPRdTNtRWe7EWh6bIYzIPWcYzoPO69AMQS+4gDIHpAcnvYrLnmCIEjnIh/ioQAP0mwgiGqKTJJlhLGDBZTAGNGbDavSqV6L49Jgad1Sp/NkWrJAaSGWorHuynGZ0VX2xkWqGXJ6aSYjBm9lLZxMdxoEtHwamhU3hfTW1FaWibmMlUhoPBjpASIgaWUfB1pGUe0mm1MxIBUsGhVFMRJCjJzMdxFurbdp6aYWe97JGJMhKRWeBPfGcwIdxTXE1V+V6s0Ef6Z4nsP7NBWtztf0hqtVqbt0KpNGioGDKgQRDWuoJyCcfCApipeCVEebVZTTsLtTAqQrfGOkMC6rgSWERiFAtQc4YMrngLTdknHOXtB7kRP7tDVd8oqW1GSkQeoekxnGOpVAJycScSI0FZ2nhTMAarVc3XXAsqyIFqk3U3gkSkjIGI0PS8uvdaGmlx6SgoQxN6ioyhkNptggty0TBm4bCuGLlWNoIj0qYuOBLk0Kg9jAK/jol1KgSQkfDLOhPya0CM8zf3+8Kb/E7XoaZSQAShpUwJGFZVW2wGcyQDc0RA06o+C1SFuuDG55pEoBxK4YsOW+DmRd7asNOqVGWSpIJW2WUCfYnrtkA2JjIgcaOEOpI+Ya0sYjFrKD8WZDKIPcDQVA7WpBLEkgR/OMVMfAz34DTEN2BbmcZvPDmZBf0yV64aIuAYqXmqpA+ypAgSJkjViqVRTjpCpwjqQLgcm2SpQx9kEZnB1VfNb1XenTUJbcym5gi32Bg5PpoajiYU8K4PfIBbuKdStSuqoJNV6lSxkFjA/ZtVgxAUA5nqZfsgiOltarVkWo8zTJdbjDSQXFOGg4aIP2mfmS2nvgnhFR7g0U6CHCkLfWAJypqOAgvBlg2WEAQGJs218DoKWh6gY8+ruahBgyLlpMEM5MAgdjJOg8k33i9JqoFhCOFlh0NYVUikSREXiTUzibecx+JuQYpekaZJtrrKliQDa1SpBpuIg3GCG7wpNw8+eW/W3il0sHoKEboAdg1ToWWtLdSnEwAMdUiu+WPAf8LNLcowV0cIBHWUcA2g1B9i8gNMicEHQVvd7x6gFxVbZkGccC3jOB+fzkUVACSQW5gSRBPcG4mQc5ke+vR935GpdCMSACStkK5B/a6XB/9N0FSLVDALDvf4PFAASuwYhjlbw0LLIGtpkEATFpGSZwZCr0t+xp1cgmxhCggKAUYMOIUAOABBEibgYFj8N3CVNkCadQemQpUctAVmbgkm1HaIUkAw3fVe8R8sbikoepT/VHq9SmQyssXggAFgCABLKADAMal8p+LmlVNICVrOoBYfC0EIZVSZmIER+/QReMeDGwOqtgAsRBWSZtwTaIMg8GCB2AQUGIZWTDKQQQYg8qeOxGvQfGtpUCVUUGpR6FwxaqplQwPTawKxmbSoViweZp+42RU/BfNsBQUbkgqykZJIINpMGc4IIN/FUG8SlWpz6yKEqU1uLOuRcMkzN4sybYxAjWeXtnQFRXrFYYKApXFJXwlQkfE/f2USxyLdPfK3ktwaw3FJkYtbhlYKIDASrh1fMH5EcTl34v5YeqrfzbkBRJNPOZn9W0jpJtACgYgpAgEdXbFXYbkKaZ6GqotSkQSQFNeOl1Ec5ALNPMaRPToU3DIeixUcBCtyNTLipIA6rVJtLXExmRGrr4XswRV27BlRUAIq4MNcrJKgYU3DpPT1CAFQ6greSxYqI1c0yqg9FJlaws1Mi4ggAsZ98+86Azw3xbeVkpv61ZgEINpSSVZlIOBk2z9rPcxora+N76lJFRqq9wxLdh8V1OLu0K0c4POjPDX29Cnat9xJLGpVYSxADM1gi84JIA5nmTqZN9RWGUFgBkU6YcgxMjpVvwDE8gc6CXwrzbXqAlqFRsgC0gCQZOBVY5MA4HbHu42vmOmxN+33CGZm2+PaIBPz1W9t4vTdiEdBn7QqMf9GKlKe/wzo2hUqAkWJxAZlWkD8wUuY/eBoPQPLqFdpt1MyKNMG4QZCAGR2Os134G4O2oFRCmkhA9haIHJ/M63oKT4gk1t6CCQdz8Mm0/4Nt+VuAY6W7ZqyElVjMixGGOw6Qwxnk/lp9v9nO43GcNWkzx/MUV/aE/D8tIdz4fbV/mqImIIp2tEcoRWjn8PzAbe7wQFDS5wQX6SJVqly282Tj5r76ZeC+WKRAr1A8jJWMQZj1ARkgBiRGC/wAtVv8AhA8P9RKCU3YOa0epUzC+mz1BYEAYG0SpJnEj2beWdxvEZxuQKohT6iIadQAhSpUiabAxMELyIImAFnGxLAvMpBM5AAzKdUTMwcSeTMmVVSgr5IkzIn8T/onA+/TjxPxC7bhKAd2eLjmFHtNQgAgx0jI59pW0EsVSxhTAJ6YMn3DEZMxdHI50ANVhTYBhIPBtnjkRBM54AIJbVr8q7imYCoZIgMMiPuwq4EEcx8tVvb0P1t7+kqYuZqhpwM+8hhmIJ+fJjV18P8T22ETcUmbkKKqsRjIGZI750FF87Vwd4bAvqJaFErc5KhnphWOSwssIgepTCyL20u22zRkDrY6tDK9Pb3YKyDgzH1+ftorcE7ipULNVtdnP6sSLS3SINIwbbcTI+7ULKKYf1A5UktUBLJBJj14sPSTHqWgAM1+A5tCLfMFIUlFYgQKlOwH2+Jp7/ZB4z8+PWZRJKggEiwqPrbFxM8f/AANHV9rcpshVAMkP0wMFSFqpdBJ5+kHnSTxHw2mAWauqjvLADIxJNf6x1Tk50EHiXmSIF1X2Jc1SIAwB0rM+8x9e2k8zLb0spUkQRWOAeOn1J/HUH8n+qWp0lWOl66DqH+bh2qOMx0KRBwRrtNgtOVRGrGcF6gAUyOqlTpO1UE/t3qJAlCNAfV8WPTcnBgn02dh7ApBYcj4remSCe4dTzCXgXs2IsvBbBgn03Zaacfaz7MdId6atOjagEgEFDUoowAiAVqU5cEEwEImT99Zq+JblG/WuYn4Q6Yj/ADYOAeMjiPbQX7Y+JG4uy1LSQSzILpAK4JrNLY9z27aYbjfWkBxXBK4LKqxObQahcgwJ7g++vOUalWV8VfUjNtKlnM/DTpglpAHxDPeJ058J3L00NKkKnswqqKDxEgqwZZIg4vLROBoLL+l1g8AoVY49RbA2bTatQhTiMgyRGO2lG68UD1gXNwCKRkS3qBopSStihCqm08QAIYBTPEqjLSqNTXcSF/WBqjsBhZhqhEm3qFpYXAEyJBribhqe1rFZUF6Tfq2NwU0EZLjYFjK8KubgIEDQXLw/zY9NqlExyzBVMhFubpu+EQ3qEBQeiMYOpaPnVKg9NVYHm5ajMmT8UAKozgTHbnXnbj0doldaj+tuGkNgDoaslTgYIX0Dn9vE5Gg6HjzSGeKhRgR6jFsmQSVZiXx2XHvI6SHqW38cp7lmV6gPw0etTDD1EapJlg0Ko4IMSQeDpJ5j8PJW/bVCRTyQrGoyKWudqeZYYkoxINoiIg1/w3xb1HaoHpUnSkirKKvBDMFAZFVRUZ2JzKwYkaK8q1hutyEFaor1C+ahVzMrAm0jMH7MSI4xoLN4H4xQqYLhXBKuEJtYgQzItNx0kTE8wIJAky+N+IUhTQK97CoCVsbPxSDexzZd8ILTgSY1XPHKL0WajhKVN6RG4VV/VvcOhpc+qgBuKHqGCRAk23w7wXxEE+vT21dAJQCaVQng29FgLAmRBGYiDoFfhO6uQEVSrm8kLViyajG2wIRAJj4gDHImdc+J+FU3p1nrUs+mzFyOqApIuZKjKwU5BfMgR2OrptfDKloA2xVTCxTajUEfCL/VTqAABMZiO5I0l8w1YR0FOktkFwEa8DMlbmKhgtNiIBWbBw0aCneVfDd3Xax96tMU1lg7I0NcEVSGZbsKTgn4f62bI3l56NNjuHG5qVMIhAUrCsQaYJhpUGYtjsTMF/5Q8rVfQQ13qX1eusEqKCWIXDEJcI/qt2tBtgak3dGhRem9Bg3pGpfb1AlSrtTwAKtS5VCqssCW4JkBXfJrP+tpeoJp1ZW+wSjqCrIGZQJtaQv3wZ0+3lW1VRXVnj44NsgAgi1phjORII+mq55JdH3goj1A7oWNpHSqtdTUnqBhXYGIAmJ5iz+dPCQKFNaZrOWqiSJlVHVUMpmSFCjgmcH2Cp+GIp3F4qqnqB1hTDDqvABvBa4rVnmw47gk6ntg82lHAYEkGkxbGSQA7SfftPz0w8r+UoY1ay2gAKouVnaCWdqrPTLS5Kyo4tmdXBvDKDgh1+Usynvg8DtAx2MaCiVKIpm5nKvjN9DHsDCI4IByC2AeNLdq6gH1BfJJVv1bFhwBkPiRiGPIxOrb/Fu1oNcFFMcF71MG2SJa8tzP7/mYa9Dbu4Z3Bs7Pax54hqWZwSog4E/MFmzqFcI1f0syH28jIGCBbGI7DnjTPZyiBaVY07owyohYnkKLkJ+Qz9c6Go7XbNB/VsCTbNNpa17MFLAxDFBBB5HOj/C9ltkE0mpKSxkJclxMMDDOcEFYwR7HsAvHlZp2W1PE0KX+4Pmfz1mu/LgjabcH+hp/7o1mgSbtkWvXvqokuGy+Y9OmMg4VcH5YJ5J1zTNEwo3NGQDxUp4AIORae5B7jOvPv4VV3Sb5qlIUfSMKPVNMS9mQt7Ak2henI+vAqK+O7mlWs3FOhRmfipVCGB5YBGJMiIYAg+8jQeoeIBam+RWN6UabVHK2kEH4UDK0B4VumADcvyOrEng5c+pUH6xst0tAOIAjgAQAYBhe5nXmW03Fc7Hf19uVqF69MCohhkZa1O2naWuIICAdI5POgH8e8XsmlU9JIVSC/DCoQ9uZJDQjBVMnCwTGg9a3O2cpbDmCLsE9xkGoGMYbsMDXJ2TETYpEWsDcQwM9rYGYwcGOO48+q+bt96IcbjZwZIXcMimbuDdBkdwWBEDE8Cp/CxukJupbDcAHLI1gBjkF3Jgz8RAk4Ggt/njaAbDczTtAosL+osEwxCs8kGLuk45E5nSby/5Q29NKVRKKhil3Kk9kUzVEMrTV7A4Ec6X+Mfwhb3e7Z6P8XvSpVoR69NWqrY3xAMq2kkGPlJ7jVhpedbHCbdKQX0xI3TNtlQIDAWo8iqGN0AKCIYnHAEjbqoaaZKtgtaGJPt+o6okn7IjOdceHJTZyi3qf2jTeAeIF6RBmCCci4QZjSb/+XUvZW2FzAgStZHDNiFRlQh2M4APGhN3/AArJHTtFokkrD2hgVzMlFWJKyCZHMEHQF+JVvQqU1JZULDrUhiLiAKcVmHp0yC1tUNcvwEMbWd/tfBbUuQVFqEdNQrUqOCVH23WRP+bFL8Tmmebv4QqO72w29HabiYurEiSqlJIRgThiQpYgC2Y5BCnwT+E47RVoulWolighja9PAj02mXW2IDAEftMDoPQV8B3Mlg94nqBQ3THMhxMmOWXnk97EPLxe2/gLEBInPeUY8f1p1XvB/wCE3b13WkKdSm7EReHGe64BiO5kDPOrE+8qCX9Me+GdiYHEhAPfEx89Aq3vksVHOaJAGFIcQD2brzwvYcfTSzffwT0KgPWVxi1wo9+AIwBGR3M8CHDeYHp1GNSnZSjDFSOzMzObGtTiGmZJlR3h/lDXLXUA7q8QxKqgHMrNO5oBIjuwAkAE6BAf4HqaG9CzGVlGFN1MZ4cSJIALAzFw4J1j/wAG1ahBo1rBAUAA1O5yVamVAzmCowM41ZNp5vqKCK1N7xAtwQZJtkpTaOxPAAaZOdT1PN9QLK0YLAxH7QHBIkH26ZiDMY0FN8b8B8T/AEYU7NvuFFRXZYWmzWkQoUVGRu46hiRg8ify34FSFekhosKDUitShWp2hDlrxVmHBMiwFrZxCkRaz5pcPa9EYE3HEE5j/wBUGDHOImJX1PM7u2KKXiSVDm4AA3A4ABBKAnI6hEwdBN4v5f8ACqdICvtqQpgyqqtQ5bJCimSzE2CYXIHcDXnu/wDA/DwzhNirHqj061a4HJAKepxxnpuFxABAQ2weIOBUDV64WGZwwabwkwqqWmmZvtVeLoPTGoPC93+sGaiqSFF2QASQLcnu0gwCbl5BMBQfFvAts6f4NSZWDQ11UVAst0qoLKweMwVg5hogmLa+SGtmrVagw+ElGKsCQFAZrEpOZ4ZzN3aM+lnzWoU+gtwC06rvUkKA4uxebQbc5gCQdR0fHkCGo20pNXtUsrJTDFbQAU+0b8hVM5UgkCDoKRW8JqJSqUKlShVpPBU1UqUyjkiXV/SamRaCpAqXQeRkaDb+MqtU+nXKqrWzTruqAAXGVDQsDkEZxAjOryPFqKst1NWWnbOApAaRb7RDAyCFwk5YgRbbzQKRC06VJXIUQzEQG6nkKemIKyRBtwTxoKcvjni9MBk3gqoC1tu4W1goF5ADKwVZBPGDIkSQxbxF92xo7hkNoaH3dUVAt4KuodKgSkUjgsHIz9GviXmGpWElUhLmuDKBaaZIQgPfbJSoW5K2iCG0wpeOVcsKAVSqvaQBCU2lmBQ8kHLDsFkdtAu2ni/iBB9LxVDSQFGJag7Sqgsy3IoZB2ZXbtmQQCtz4SzU1ppWCUaaEp6aMCDULIyq1QhUqkAAXAQDIdVc6bVvNjjJQBSWEPTCKIcEST8SuhkMO8icaEr+fBKFmuHpllCstt1sFbisKAhpNM4vMexArwTy/QpKVp0VVWUGaYqB2Hwm9i93xdUEyATAPAYV/AXRVL1aQySZvQYFwYAi5uQpgnsf6oCr+clpsxpyUEMRCpaC0gEOwaLScwBaLh8Oan474/udy/6uqxABgr1zEiIRRMQ5IWeBIPID0ZPBtuhBV0W0QL1IABmIgKCLCo+VscknQu5/RqCMRuVc2gCmpyT1ASVAKqcZY29LExLHVCHidWrTvRajk07lDK8LJkhREOCAskEllBgmSQlHjBputVkesVgTawC02uzKxhp+OTmSOSNB6sKiMFYek6m0lbb7YgmJUgEwvDG0wciToSp4qENxo0VnCkJBj1HtBBPFgBPSLYbvAHmvjXie4/SbarqCCsoFUm6FbLC3IZRKiRyM61R8dr0rUchW+HqXItJYLi4NMsAWXPVlsMA9D9elWmmdvTC32liDAUMGHwib7kURwOPYa1sNrSruClwYKrNTJVYN7jpV16kBQFTbERxqn0PHSywWcW1QFWFxKuouAA7SckAwPvnpO5YHbGpUXpOD6fwSVDMZVpLXRFxB75gPbvLQI2m3B5FJAeP2R7Y/DGs0P5NYnY7csZPpif8Ahj241mgWb3y9Qr16lWrSpM61LVZqaFvhXFzAmMnH19zoTxDyNs2ZX/RqSimQf1aKkx2JSL1wMNMEdo1P4p4iadWoA9NB6kks0H4R2ke3vnOo/wCPqjKwU0JI5vbnPELkSeR/ZoCq3lWmWRqdKiGVLQz00YgchSYDEGT3I5xOdTUfB4w+3ScC9AimIjlLWgcRoZPGaw+JKf8A6GJMfeABqRPM6wQXphh2uXiJEzV5P/fzBlvKHpUyQj1VAiwM0/LAww47SBPOkx8ZPq3VFCr8SKoY1GW2p8cnpJtBAEEd+40XR8fkgF6HvJYe8QOoA98zjGDzpX/KJ3pt6tPal2um5gFCmSgbJuKk5yAYJBEwAsa0IYkFUpjsV9+SWunv8o+eh/FK9BVAqNSZIhrn7l1CiC2Zcxk4OO+qoadbcBg+4CoHlCStSBJZSQtQAmGKH9oA4yIi2vh1KhaKYp1AAYPp1e5BKkvWKwbFBgkABRGFgLDS3dKspVKS0pKAeqGQNIv6VBEn4hFwg5zxph4iriGpItQ3KLCyCFwGILTJjgYBIAxzqr7zcep8aUgQblKqZQxBgmryZIJAGO2s2firUgs+mwWBcVMj2JLViPcTB+egfeGeHbW5i2029Jg0ZShdHKmEkqASYBM9++kfjfiuzrXCrs6VegoHp1B6LE3DLKrgFVu6blMzBwJIlbzgwJtNBl5M1VEd+yA/nxzrK/mYOINChz9uvwYMx0iCIMjQR+HbLZUqfp0tvamTYakqJPBMtjHBMST76KPj1JEHo7egxkWoHVR2ANwpGCAv4D6aApb6pUWUoeHgq0j1apYAjEkNDKRJ7TiMdme/21SuhPpbGvYZtHVBiO9UBDBPfj66AFfGdyxqX7Kmy59NE9NsWqALzHJvHwRBGRB0wfxvb0mkU6dIvk3KFZo5+FCDBPv3+eqXv/M7F1VVremULNUQFkVw1vo3hagEQ0vJA9sTomn4pNNalL1XplhBqNaYJtkxQafaRIOMxnQWPfecqDUiYklDCnHAJ5UH2EQfw0p8P8wFGuJpOCp/UinENdN4qBXPE9MAyZiZ0v2m5ZKlQpV9W7IDV1IGSwxYCp6omD0qo7A653ni9cqpWjBzfTatypGHCxJQNgmDiTBjQGeO+OMalKilKjTLKJYoS+YFqLUS0BoIlh9JOke7e1iKxU3G5AaYNvTaLFKqECk3QAQZYwCCzZ4pRVUSpU27BiYtuLNEieolVYRBNMiApOemTyjCqVuJhSSGV0KGYZQSaIUK0DqgsMj5kDTWDK8V3APSFpPVNhVmPAbJJs9lEDBkgwvuS5MI8yPi62LXG/JN0FQMzkcKMgiNulStIqNSpuGpvR9NCpeOlyzBmdOtYYAj4ZYToddyXWsprOqqJJpm60GcNalrqfZVKr2EKCQO2vi1RHCsqGmtpAYEhGMuGF9QxLSQAB8SxxltsfGqIQvUoKFa42rKrgFna5qjUwsyWjMmTMzpRt1DinTuIRTb6aq8i2LlYhjTJtKyChDH59WkO98RscBxVDKQqIqj1SVMA1KnUhAvBwFIniGlgtjb+WMEASxEsyupbrNjUybpBm0W3DIyQulniPi1tFwPQW62AVFRBIUgFqgQNTYrFySQQQRyNVnaeY2QZotbTApl604EEK9QAdMXDAMmYJYE3F7bfOWLGIss6QWC5iXVJqKjsBgBgQSYGE0B9DzBX9J8KlVCspZABxIJVQBUguRgyQIksF1JtvH6hT0/5t1pO9Q+uaRXkhgPiZ1HZrYKyIgQDQeivSKlpbCpSAYkAQlQqEJSpAIyD8SAtAWB9x5o9KqzUA7WqWcNTk4djZdeLacenxJgTAK6B1VFdadv6TTutZRfUqsJJGE9Sp05JUn4rh1A5nugHtg2vVIX9cqEq4e4X2/BAYkEMBhXYjqEpR4slRm9Z9oaQBRQl5jgAlbyCsQoDE/EswVuADKqetTo+oyqaZQkFCVZqb2ozSy1HmmRdC9BEEusA/2vgbiif8FpGrZJVhnHShIdRcuC1w4AIAJtKi+LLuQoFar0IEW1KgUkTaoMKHN1QE5IUZA4LBNuPMtcuaLV6gZXcgRcbmdbVBV2J6biyk8XLJkQJ43v2NSmzeiikCooU4i1IBog20qhUISMLMFbRyDbf7uwM9Q1PUDAOwsMJUsZaoaHv/WKWuAC3mVySRxu94aYatT21EJ1MrEK2GIsIDggMVUBsxnpAyGqqshFQurs6yfUDSAckO0BgxLQPY3crEt1+nvVFOkrm1UZQGJCqIYkjucQZPEAcCNA88M8VNVgEVVdxC3dXVdCsqEEGBblQAcypAwx3W73FQvfTpujdcdBwlMzCqbGYkdLAG4hZJ6Ip9FUUVFuS4VAoYqfhFwNsNInkggcDOTqT9FaoTVp9QVRfJWYKw7FiLe7C+JESYOSFjGyqVXVX6Mo6yeiECgMAx4BuQCBhhHsXY3B27F8VHaaaDpVQT8IlalqiREAc2iRzrzijsS4BU3FmKwWA+zKjqglpHtBMAGZGrdsPMm8pJJDmmbSpBLHIkA3NcVIBgmcER2gPojya5Ox25PJpqT9+dZqLyJULbCgWEG08z2YgSDkGOxyONZoEW+9X1a1vqRex6GUDk9iOeNd0q9UA4bAgXOPnnB5+Wht3WDbisLlFtQg3fX584jXdOwmME5iF+cZtg/P5aDpmrESWYgyGBqKvtAFqzH3+3OspuydRDkc9DhifuYrdqOFmSqHIxdEf6xj9/8Aw1LTegwFvpr3wWnOf28kyZxI+ug6pb5ysqu5+80/y9Qn92hE8RpZ6XZlGYqUZUd+mnVDDtPRPHM4YlqcfEhx+wpx2EsCf36G/S6KYNQCQRFxW77hEx94yPloBnrbcwfSb6mT/uhj+PGhd3URBc1BnngWlQDk5YhbRgZJjIB5xIlWlBMrB+0WZQs4ADKBk+8zrS+IKgINuIXpqScmB1PVDD2kxHHy0C6n4vS/WAoJCkQguKSGMkKtx+xhTPxR7DiluC4WpTFZlNpANN2ghYMRTtQf6IHHvGiKnokEM7tgxdUq45GGm5eSMH550J4RWqEma23Q8lAWLcECW9NSBA7yTH4hPVSuxPTUBUyTZVHvAho4BHYSIm7Q298JrvBCuslc2sBbcpaCvw4AjsCqwIXXVPZoklasKSQUQ1isnJJQ9Jkxz7mInRew21ItIqlyCbYV5GCThVwcHt9+dBPtdlUSp6trOTJi7BnkC4BlBhBdBICLzkGRPAzUC31ajELBDs2eJALSCDnm7JBEARoTb7KlTM1PWcqLjNVzBMwWLWvAEQSZxz3M9fZUKgEVazUyB/NVAqn2YtTqXVDM5JM/foNv4cGSx6TqbbQwrqpzBa6HtLFVBDRi4kWnS1dyhr06bKA4S5WFyg5KmZJKkDJDGROdMd7sdovUfXeRBNV0aYMwfUuaLjPMSJGROgKG0p0XCptqoE8IKHYE5AHT9/vz20HdbxVFcK1NlVSQ19RQvNocE1MA9MRBIYERB0RvvM6006aQtQm8iraoEEhokkHIXgDqIJHGulph1s9Fg+OhgbgW+0TSIKqAeYyPrgSltwYlKmWAw1QW8ySvrrIkBYGDiJEaADwzeIaj7dlqK8MUBTqqIBcCrKAJg/WcRM6nXxbbpTRFQ1KAgk2C2kVICXiImbbTkyCDBEan2NWnCVa1NU6BZUQ1HCkoPUQtUZwAXGGhQRaJPOut7VN79ai5SAXWDUuCjrtW4sOsXiYAJgiZAGt45t3X1fSLEMF9P0pMdXUqAgsLVJjPQJAwdSru9uxCJSo3FHtmpSLMXC/YaojsG5m753ASSwobJqbJDLaJy3UxQKOXIL9JhJlsEYkToSyy0B0YLacsrCPsuq3e4JwFIzBMYCCtsttUZqVM070ciAjOoNolXtuKNbAEg8N8ZVgqvxHZ0j11KbK6rbApEI5BAW5TlVuKnFuADlQYk8P2wWpUenTRUYi00hZcJnlJSohUiCSJhmETaJG2JzUV2cRgy5uBmaZV5lZJ6WmAYDLmQVeGbE0ksWlTao0Q7MiqWDBmFqsJZVBYGWZcMBEai8DLhSf0YKCKY9MmSFDqMGC1RbVbpZcW8mQNPqPl+q68VEEqVJMgGYBBYA4VmXM4tMtAhk3lslvUioHDXg207yQrKCSBDEBiAs8CMgAAKZV3qV4togMVN1MyQBLFhAaUvUq+EAIRYiJDGjsqQRVoqKDqLL3NSnbwGLKVKSZjtMgEhSTqwjwEuSkScl1quY+MzURwSabkiQAxAhSAvSSWvhShc1nQACAHpgrzKgoxuAGIgn3JOQFF3HglP+ep1tsSyM9KkjAMOoVFIFQl/iFxDSxm0QCNL33wcgtSp+tWpfE4aAjFZllqKJlWMiWn1AbSMX7+SyPFXbKCSVBlqdwCxCk2S5Fo+LmM6G8S8vVQCChkAw+Rd0gXuaICM4VQBgnDdMHAUGjsHJgUhTZYRxUqGajXKLw+RazC0NdHUSnDHUfmLZurU6VWlUUQxS1BJa61WAAKtJtvUNYWYlTnN38J8IelxUDFosCMQUgSVDGkq+nMdHw44MtrfitJ6yMNxWaswkCktS0AGLbgAJ6QGYspEzECBoPKd0ArfqVK+ooFrDAlRfBaftHGZWIk8nW320kvTdYptN7wMD4IViSbjIiD2mBOr14t4NSELQZ/UZbW6SwAOLT6SYJJjNuOeTpKfAnClRTy3wTSYRBI6yskg3GMEzA7AgK3V2uQCxZsqRHwmekH5SRJ7dQEwCTdvVCLBI6HaArANJAUFQvLSsEkmQO13Uz3HhVW5rdu6dRBRZttPwlQ5kg+2Rg8YAm2HgNxQMGCoYbIb4gQTgGeAJjMKBHYF3gnhlOs5V2N8ArDLkAi7mFmItAYGSomASLF4Z4aKamnT2xqVksLtdTIDQrFSVVsDpbLQY5xgkeBKEPpm43QsU6alZUpcZBLDLdEjlukcE7wrwtqTBFqkIxbqBOZ4IgEE8LkCF+1IGg9l8lT+hUJUqbSSpIJHUcEjBj3GNa135OWNlt4giwGRiZzOs0A+58m7V6tSqfWV6jXPZuKyAm0LNqVAswAOO2uf5FbbsdyPpu9x/zdZrNBtfJm3Bm7df8A1e4/5udTnytQiA+6H03e4HaO1XWtZoOD5SonmpvP/rNz/wA3Q9XyHs3MuNw/Px7rcHnnmr8hres0Gm/g/wBgeaLn6163/M1seQdh/Qt/tq3/ADNZrNAQPJ20/Yqf7et/zNYfJ+zJBNNiRxdVqmOD3f3AP3DWazQS/wAl9r/Rn/aP/e1j+V9qRBpkj2Lv/e1ms0ER8mbLp/wdej4ct0/6PVjk8e+pP5KbT+i/+9/72s1mg2PK+1H+S/8Avf8AvaKHg23/AKGmfqoP563rNBy3ge2PNCkfqi/T21p/AtuZBooQQQVjBBxBXj92s1mg03gO3/olGI6cflGtp4Htx/kl+/P56zWaCBvK20LXegin3WV/3SNRr5Q2YJIoKCeTLSY4kzJ5P4nWtZoNHybsjzt1OZyW59+edQfyB8Ouu/RKYbswuBH0IMjWazQSUvJOxU3LQAPve/8Ae0T/ACY2v9Gf9d/72s1mg6p+W9sOKQ+8sR+BMalHgW2iBRpgfJQPy1ms0Ap8pbM/5BPpmPwmNd0vK+0WLaKiOMt+U6zWaDp/LO0Ju9CmGPdRafxWDrTeWdsf8mf9d/72NZrNABT8g+HrJG2XPPU+fqLs6kXyNsAI/RkMcSWP5nWazQa/kJ4fj/BaZjgm4kfQk413T8lbFZjbqJ5y3z/rfM/jrNZoOX8j7Emf0cA+4dx8uzDtrF8kbIMGFEhhgH1asjnE3/M/idZrNA72W0SjTSlSUIiAKqjgAcAazWazQf/Z"/>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vitalministries.org/my_devotions/wp-content/uploads/2012/12/ox.gif">
            <a:hlinkClick r:id="rId2"/>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999" t="3749" r="2727" b="6052"/>
          <a:stretch/>
        </p:blipFill>
        <p:spPr bwMode="auto">
          <a:xfrm>
            <a:off x="5694218" y="73025"/>
            <a:ext cx="3352800" cy="171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208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Samuel 16:13 </a:t>
            </a:r>
            <a:br>
              <a:rPr lang="en-US" dirty="0"/>
            </a:b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“Then </a:t>
            </a:r>
            <a:r>
              <a:rPr lang="en-US" sz="2800" dirty="0"/>
              <a:t>Samuel took the horn of oil, and anointed him in the midst of his brethren: and the Spirit of the LORD </a:t>
            </a:r>
            <a:r>
              <a:rPr lang="en-US" sz="2800" dirty="0">
                <a:solidFill>
                  <a:srgbClr val="FFFF00"/>
                </a:solidFill>
              </a:rPr>
              <a:t>came upon </a:t>
            </a:r>
            <a:r>
              <a:rPr lang="en-US" sz="2800" dirty="0"/>
              <a:t>David from that day forward. So Samuel rose up, and went to Ramah</a:t>
            </a:r>
            <a:r>
              <a:rPr lang="en-US" sz="2800" dirty="0" smtClean="0"/>
              <a:t>.”</a:t>
            </a:r>
          </a:p>
          <a:p>
            <a:pPr marL="0" indent="0">
              <a:buNone/>
            </a:pPr>
            <a:endParaRPr lang="en-US" sz="2400" dirty="0"/>
          </a:p>
          <a:p>
            <a:endParaRPr lang="en-US" dirty="0"/>
          </a:p>
        </p:txBody>
      </p:sp>
      <p:sp>
        <p:nvSpPr>
          <p:cNvPr id="4" name="Rectangle 3"/>
          <p:cNvSpPr/>
          <p:nvPr/>
        </p:nvSpPr>
        <p:spPr>
          <a:xfrm>
            <a:off x="0" y="5486400"/>
            <a:ext cx="9144000" cy="13716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The word here is “</a:t>
            </a:r>
            <a:r>
              <a:rPr lang="en-US" sz="2800" dirty="0" err="1">
                <a:solidFill>
                  <a:schemeClr val="bg1"/>
                </a:solidFill>
              </a:rPr>
              <a:t>tsalach</a:t>
            </a:r>
            <a:r>
              <a:rPr lang="en-US" sz="2800" dirty="0">
                <a:solidFill>
                  <a:schemeClr val="bg1"/>
                </a:solidFill>
              </a:rPr>
              <a:t>” or to push.  </a:t>
            </a:r>
          </a:p>
        </p:txBody>
      </p:sp>
    </p:spTree>
    <p:extLst>
      <p:ext uri="{BB962C8B-B14F-4D97-AF65-F5344CB8AC3E}">
        <p14:creationId xmlns:p14="http://schemas.microsoft.com/office/powerpoint/2010/main" val="8473527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667" y="76200"/>
            <a:ext cx="7924800" cy="990600"/>
          </a:xfrm>
        </p:spPr>
        <p:txBody>
          <a:bodyPr/>
          <a:lstStyle/>
          <a:p>
            <a:r>
              <a:rPr lang="en-US" sz="3600" dirty="0" smtClean="0"/>
              <a:t>Preparing </a:t>
            </a:r>
            <a:r>
              <a:rPr lang="en-US" sz="3600" dirty="0" err="1" smtClean="0"/>
              <a:t>david</a:t>
            </a:r>
            <a:r>
              <a:rPr lang="en-US" sz="3600" dirty="0" smtClean="0"/>
              <a:t> for goliath?</a:t>
            </a:r>
            <a:endParaRPr lang="en-US" sz="3600" dirty="0"/>
          </a:p>
        </p:txBody>
      </p:sp>
      <p:pic>
        <p:nvPicPr>
          <p:cNvPr id="2050" name="Picture 2" descr="http://25.media.tumblr.com/tumblr_kx4gpyKuDs1qac76ro1_50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98" y="1861216"/>
            <a:ext cx="3022853" cy="22973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dailymail.co.uk/i/pix/2012/07/31/article-2181404-144E2E91000005DC-205_306x404.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8918" y="1175532"/>
            <a:ext cx="2815849" cy="371765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livequality.files.wordpress.com/2011/01/david-facing-goliath.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0" y="1219200"/>
            <a:ext cx="2557210" cy="3581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843" y="5288340"/>
            <a:ext cx="9144000" cy="1569660"/>
          </a:xfrm>
          <a:prstGeom prst="rect">
            <a:avLst/>
          </a:prstGeom>
          <a:solidFill>
            <a:srgbClr val="FFC000"/>
          </a:solidFill>
        </p:spPr>
        <p:txBody>
          <a:bodyPr wrap="square" rtlCol="0">
            <a:spAutoFit/>
          </a:bodyPr>
          <a:lstStyle/>
          <a:p>
            <a:r>
              <a:rPr lang="en-US" sz="2400" dirty="0" smtClean="0">
                <a:solidFill>
                  <a:schemeClr val="bg1"/>
                </a:solidFill>
              </a:rPr>
              <a:t>“David </a:t>
            </a:r>
            <a:r>
              <a:rPr lang="en-US" sz="2400" dirty="0">
                <a:solidFill>
                  <a:schemeClr val="bg1"/>
                </a:solidFill>
              </a:rPr>
              <a:t>said moreover, The LORD that delivered me out of the paw of the lion, and out of the paw of the bear, he will deliver me out of the hand of this Philistine. And Saul said unto David, Go, and the LORD be with thee</a:t>
            </a:r>
            <a:r>
              <a:rPr lang="en-US" sz="2400" dirty="0" smtClean="0">
                <a:solidFill>
                  <a:schemeClr val="bg1"/>
                </a:solidFill>
              </a:rPr>
              <a:t>.” 1 Samuel 17:37</a:t>
            </a:r>
            <a:endParaRPr lang="en-US" sz="2400" dirty="0">
              <a:solidFill>
                <a:schemeClr val="bg1"/>
              </a:solidFill>
            </a:endParaRPr>
          </a:p>
        </p:txBody>
      </p:sp>
      <p:sp>
        <p:nvSpPr>
          <p:cNvPr id="3" name="Right Arrow 2"/>
          <p:cNvSpPr/>
          <p:nvPr/>
        </p:nvSpPr>
        <p:spPr>
          <a:xfrm>
            <a:off x="2590800" y="2149808"/>
            <a:ext cx="658091" cy="172018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5665721" y="2174268"/>
            <a:ext cx="658091" cy="172018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5535108"/>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14400"/>
          </a:xfrm>
        </p:spPr>
        <p:txBody>
          <a:bodyPr/>
          <a:lstStyle/>
          <a:p>
            <a:r>
              <a:rPr lang="en-US" dirty="0" smtClean="0"/>
              <a:t>application</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r>
              <a:rPr lang="en-US" sz="2800" dirty="0" smtClean="0"/>
              <a:t>We also are “goaded” or pushed along</a:t>
            </a:r>
          </a:p>
          <a:p>
            <a:r>
              <a:rPr lang="en-US" sz="2800" dirty="0" smtClean="0"/>
              <a:t>This may come through the reading of the Word</a:t>
            </a:r>
          </a:p>
          <a:p>
            <a:r>
              <a:rPr lang="en-US" sz="2800" dirty="0" smtClean="0"/>
              <a:t>But certainly it must also come through the control of circumstances in our lives – the work of the Angels</a:t>
            </a:r>
          </a:p>
          <a:p>
            <a:r>
              <a:rPr lang="en-US" sz="2800" dirty="0" smtClean="0"/>
              <a:t>We need to change course, to grow, to learn – and the work of the Lord is to push us in the right direction</a:t>
            </a:r>
          </a:p>
          <a:p>
            <a:r>
              <a:rPr lang="en-US" sz="2800" dirty="0" smtClean="0"/>
              <a:t>The goading, if we respond, prepares us for good works and a strong faith that will be required in the future</a:t>
            </a:r>
            <a:endParaRPr lang="en-US" sz="2800" dirty="0"/>
          </a:p>
        </p:txBody>
      </p:sp>
    </p:spTree>
    <p:extLst>
      <p:ext uri="{BB962C8B-B14F-4D97-AF65-F5344CB8AC3E}">
        <p14:creationId xmlns:p14="http://schemas.microsoft.com/office/powerpoint/2010/main" val="1240606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1143000"/>
          </a:xfrm>
        </p:spPr>
        <p:txBody>
          <a:bodyPr/>
          <a:lstStyle/>
          <a:p>
            <a:r>
              <a:rPr lang="en-US" sz="3600" dirty="0" smtClean="0"/>
              <a:t>God dwells with contrite and humble</a:t>
            </a:r>
            <a:endParaRPr lang="en-US" sz="3600" dirty="0"/>
          </a:p>
        </p:txBody>
      </p:sp>
      <p:sp>
        <p:nvSpPr>
          <p:cNvPr id="3" name="Content Placeholder 2"/>
          <p:cNvSpPr>
            <a:spLocks noGrp="1"/>
          </p:cNvSpPr>
          <p:nvPr>
            <p:ph sz="quarter" idx="13"/>
          </p:nvPr>
        </p:nvSpPr>
        <p:spPr>
          <a:xfrm>
            <a:off x="609600" y="1295400"/>
            <a:ext cx="7924800" cy="5181600"/>
          </a:xfrm>
        </p:spPr>
        <p:txBody>
          <a:bodyPr>
            <a:noAutofit/>
          </a:bodyPr>
          <a:lstStyle/>
          <a:p>
            <a:pPr marL="0" indent="0">
              <a:buNone/>
            </a:pPr>
            <a:r>
              <a:rPr lang="en-US" sz="2600" dirty="0" smtClean="0"/>
              <a:t>“For </a:t>
            </a:r>
            <a:r>
              <a:rPr lang="en-US" sz="2600" dirty="0"/>
              <a:t>thus </a:t>
            </a:r>
            <a:r>
              <a:rPr lang="en-US" sz="2600" dirty="0" err="1"/>
              <a:t>saith</a:t>
            </a:r>
            <a:r>
              <a:rPr lang="en-US" sz="2600" dirty="0"/>
              <a:t> the high and lofty One that </a:t>
            </a:r>
            <a:r>
              <a:rPr lang="en-US" sz="2600" dirty="0" err="1"/>
              <a:t>inhabiteth</a:t>
            </a:r>
            <a:r>
              <a:rPr lang="en-US" sz="2600" dirty="0"/>
              <a:t> eternity, whose name is Holy; I dwell in the high and holy place, with him also that is of a contrite and humble spirit, to </a:t>
            </a:r>
            <a:r>
              <a:rPr lang="en-US" sz="2600" dirty="0">
                <a:solidFill>
                  <a:srgbClr val="FFFF00"/>
                </a:solidFill>
              </a:rPr>
              <a:t>revive the spirit of the humble, and to revive the heart of the contrite ones</a:t>
            </a:r>
            <a:r>
              <a:rPr lang="en-US" sz="2600" dirty="0" smtClean="0"/>
              <a:t>.  For </a:t>
            </a:r>
            <a:r>
              <a:rPr lang="en-US" sz="2600" dirty="0"/>
              <a:t>I will not contend for ever, neither will I be always wroth: for the spirit should fail before me, and the souls which I have made</a:t>
            </a:r>
            <a:r>
              <a:rPr lang="en-US" sz="2600" dirty="0" smtClean="0"/>
              <a:t>.  For </a:t>
            </a:r>
            <a:r>
              <a:rPr lang="en-US" sz="2600" dirty="0"/>
              <a:t>the iniquity of his covetousness was I wroth, and smote him: I hid me, and was wroth, and he went on </a:t>
            </a:r>
            <a:r>
              <a:rPr lang="en-US" sz="2600" dirty="0" err="1"/>
              <a:t>frowardly</a:t>
            </a:r>
            <a:r>
              <a:rPr lang="en-US" sz="2600" dirty="0"/>
              <a:t> in the way of his heart</a:t>
            </a:r>
            <a:r>
              <a:rPr lang="en-US" sz="2600" dirty="0" smtClean="0"/>
              <a:t>.  </a:t>
            </a:r>
            <a:r>
              <a:rPr lang="en-US" sz="2600" dirty="0" smtClean="0">
                <a:solidFill>
                  <a:srgbClr val="FFFF00"/>
                </a:solidFill>
              </a:rPr>
              <a:t>I </a:t>
            </a:r>
            <a:r>
              <a:rPr lang="en-US" sz="2600" dirty="0">
                <a:solidFill>
                  <a:srgbClr val="FFFF00"/>
                </a:solidFill>
              </a:rPr>
              <a:t>have seen his ways, and will heal him: I will lead him also, and restore comforts unto him and to his mourners</a:t>
            </a:r>
            <a:r>
              <a:rPr lang="en-US" sz="2600" dirty="0" smtClean="0"/>
              <a:t>.”</a:t>
            </a:r>
          </a:p>
          <a:p>
            <a:pPr marL="0" indent="0" algn="ctr">
              <a:buNone/>
            </a:pPr>
            <a:r>
              <a:rPr lang="en-US" sz="2600" dirty="0" smtClean="0"/>
              <a:t>Isaiah 57:15-18</a:t>
            </a:r>
            <a:endParaRPr lang="en-US" sz="2600" dirty="0"/>
          </a:p>
        </p:txBody>
      </p:sp>
    </p:spTree>
    <p:extLst>
      <p:ext uri="{BB962C8B-B14F-4D97-AF65-F5344CB8AC3E}">
        <p14:creationId xmlns:p14="http://schemas.microsoft.com/office/powerpoint/2010/main" val="17349257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771"/>
            <a:ext cx="7924800" cy="1143000"/>
          </a:xfrm>
        </p:spPr>
        <p:txBody>
          <a:bodyPr/>
          <a:lstStyle/>
          <a:p>
            <a:r>
              <a:rPr lang="en-US" sz="2800" dirty="0" smtClean="0"/>
              <a:t>God’s involvement with the humble/contrite</a:t>
            </a:r>
            <a:endParaRPr lang="en-US" sz="2800" dirty="0"/>
          </a:p>
        </p:txBody>
      </p:sp>
      <p:sp>
        <p:nvSpPr>
          <p:cNvPr id="3" name="Content Placeholder 2"/>
          <p:cNvSpPr>
            <a:spLocks noGrp="1"/>
          </p:cNvSpPr>
          <p:nvPr>
            <p:ph sz="quarter" idx="13"/>
          </p:nvPr>
        </p:nvSpPr>
        <p:spPr>
          <a:xfrm>
            <a:off x="457200" y="1600200"/>
            <a:ext cx="8153400" cy="4114800"/>
          </a:xfrm>
        </p:spPr>
        <p:txBody>
          <a:bodyPr>
            <a:normAutofit/>
          </a:bodyPr>
          <a:lstStyle/>
          <a:p>
            <a:r>
              <a:rPr lang="en-US" sz="2800" dirty="0" smtClean="0"/>
              <a:t>“revive the spirit”</a:t>
            </a:r>
          </a:p>
          <a:p>
            <a:r>
              <a:rPr lang="en-US" sz="2800" dirty="0" smtClean="0"/>
              <a:t>Lead</a:t>
            </a:r>
          </a:p>
          <a:p>
            <a:r>
              <a:rPr lang="en-US" sz="2800" dirty="0" smtClean="0"/>
              <a:t>Heal</a:t>
            </a:r>
          </a:p>
          <a:p>
            <a:r>
              <a:rPr lang="en-US" sz="2800" dirty="0" smtClean="0"/>
              <a:t>Restore</a:t>
            </a:r>
          </a:p>
          <a:p>
            <a:r>
              <a:rPr lang="en-US" sz="2800" dirty="0" smtClean="0"/>
              <a:t>Create the fruit of the lips – “sacrifice of praise” - Heb. 13</a:t>
            </a:r>
            <a:endParaRPr lang="en-US" sz="2800" dirty="0"/>
          </a:p>
        </p:txBody>
      </p:sp>
    </p:spTree>
    <p:extLst>
      <p:ext uri="{BB962C8B-B14F-4D97-AF65-F5344CB8AC3E}">
        <p14:creationId xmlns:p14="http://schemas.microsoft.com/office/powerpoint/2010/main" val="1648028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sz="3600" dirty="0" smtClean="0"/>
              <a:t>How god leads believers</a:t>
            </a:r>
            <a:endParaRPr lang="en-US" sz="3600" dirty="0"/>
          </a:p>
        </p:txBody>
      </p:sp>
      <p:sp>
        <p:nvSpPr>
          <p:cNvPr id="3" name="Content Placeholder 2"/>
          <p:cNvSpPr>
            <a:spLocks noGrp="1"/>
          </p:cNvSpPr>
          <p:nvPr>
            <p:ph sz="quarter" idx="13"/>
          </p:nvPr>
        </p:nvSpPr>
        <p:spPr/>
        <p:txBody>
          <a:bodyPr>
            <a:normAutofit lnSpcReduction="10000"/>
          </a:bodyPr>
          <a:lstStyle/>
          <a:p>
            <a:pPr marL="0" indent="0">
              <a:buNone/>
            </a:pPr>
            <a:r>
              <a:rPr lang="en-US" sz="2800" dirty="0" smtClean="0"/>
              <a:t>“And </a:t>
            </a:r>
            <a:r>
              <a:rPr lang="en-US" sz="2800" dirty="0"/>
              <a:t>it came to pass, when Pharaoh had let the people go, that God led them not </a:t>
            </a:r>
            <a:r>
              <a:rPr lang="en-US" sz="2800" i="1" dirty="0"/>
              <a:t>through</a:t>
            </a:r>
            <a:r>
              <a:rPr lang="en-US" sz="2800" dirty="0"/>
              <a:t> the way of the land of the Philistines, although that </a:t>
            </a:r>
            <a:r>
              <a:rPr lang="en-US" sz="2800" i="1" dirty="0"/>
              <a:t>was</a:t>
            </a:r>
            <a:r>
              <a:rPr lang="en-US" sz="2800" dirty="0"/>
              <a:t> near; for God said, </a:t>
            </a:r>
            <a:r>
              <a:rPr lang="en-US" sz="2800" b="1" i="1" dirty="0">
                <a:solidFill>
                  <a:srgbClr val="FFFF00"/>
                </a:solidFill>
              </a:rPr>
              <a:t>Lest peradventure the people repent when they see war, and they return to Egypt</a:t>
            </a:r>
            <a:r>
              <a:rPr lang="en-US" sz="2800" dirty="0"/>
              <a:t>: </a:t>
            </a:r>
            <a:r>
              <a:rPr lang="en-US" sz="2800" dirty="0" smtClean="0"/>
              <a:t>But </a:t>
            </a:r>
            <a:r>
              <a:rPr lang="en-US" sz="2800" dirty="0"/>
              <a:t>God led the people about, </a:t>
            </a:r>
            <a:r>
              <a:rPr lang="en-US" sz="2800" i="1" dirty="0"/>
              <a:t>through</a:t>
            </a:r>
            <a:r>
              <a:rPr lang="en-US" sz="2800" dirty="0"/>
              <a:t> the way of the wilderness of the Red sea: and the children of Israel went up harnessed out of the land of Egypt</a:t>
            </a:r>
            <a:r>
              <a:rPr lang="en-US" sz="2800" dirty="0" smtClean="0"/>
              <a:t>.” </a:t>
            </a:r>
          </a:p>
          <a:p>
            <a:pPr marL="0" indent="0" algn="ctr">
              <a:buNone/>
            </a:pPr>
            <a:r>
              <a:rPr lang="en-US" sz="2800" dirty="0" smtClean="0"/>
              <a:t>Exodus 13:17-18</a:t>
            </a:r>
            <a:endParaRPr lang="en-US" sz="2800" dirty="0"/>
          </a:p>
          <a:p>
            <a:pPr marL="0" indent="0">
              <a:buNone/>
            </a:pPr>
            <a:endParaRPr lang="en-US" sz="2800" dirty="0"/>
          </a:p>
        </p:txBody>
      </p:sp>
    </p:spTree>
    <p:extLst>
      <p:ext uri="{BB962C8B-B14F-4D97-AF65-F5344CB8AC3E}">
        <p14:creationId xmlns:p14="http://schemas.microsoft.com/office/powerpoint/2010/main" val="1825314882"/>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838200"/>
          </a:xfrm>
        </p:spPr>
        <p:txBody>
          <a:bodyPr/>
          <a:lstStyle/>
          <a:p>
            <a:r>
              <a:rPr lang="en-US" dirty="0" smtClean="0"/>
              <a:t>Exodus 15:23-27</a:t>
            </a:r>
            <a:endParaRPr lang="en-US" dirty="0"/>
          </a:p>
        </p:txBody>
      </p:sp>
      <p:sp>
        <p:nvSpPr>
          <p:cNvPr id="3" name="Content Placeholder 2"/>
          <p:cNvSpPr>
            <a:spLocks noGrp="1"/>
          </p:cNvSpPr>
          <p:nvPr>
            <p:ph sz="quarter" idx="13"/>
          </p:nvPr>
        </p:nvSpPr>
        <p:spPr>
          <a:xfrm>
            <a:off x="609600" y="1219200"/>
            <a:ext cx="7924800" cy="4495800"/>
          </a:xfrm>
        </p:spPr>
        <p:txBody>
          <a:bodyPr>
            <a:normAutofit fontScale="92500" lnSpcReduction="20000"/>
          </a:bodyPr>
          <a:lstStyle/>
          <a:p>
            <a:pPr marL="0" indent="0">
              <a:buNone/>
            </a:pPr>
            <a:r>
              <a:rPr lang="en-US" sz="2600" dirty="0" smtClean="0"/>
              <a:t>“And </a:t>
            </a:r>
            <a:r>
              <a:rPr lang="en-US" sz="2600" dirty="0"/>
              <a:t>when they came to </a:t>
            </a:r>
            <a:r>
              <a:rPr lang="en-US" sz="2600" dirty="0" err="1"/>
              <a:t>Marah</a:t>
            </a:r>
            <a:r>
              <a:rPr lang="en-US" sz="2600" dirty="0"/>
              <a:t>, they could not drink of the waters of </a:t>
            </a:r>
            <a:r>
              <a:rPr lang="en-US" sz="2600" dirty="0" err="1"/>
              <a:t>Marah</a:t>
            </a:r>
            <a:r>
              <a:rPr lang="en-US" sz="2600" dirty="0"/>
              <a:t>, for they </a:t>
            </a:r>
            <a:r>
              <a:rPr lang="en-US" sz="2600" i="1" dirty="0"/>
              <a:t>were</a:t>
            </a:r>
            <a:r>
              <a:rPr lang="en-US" sz="2600" dirty="0"/>
              <a:t> bitter: therefore the name of it was called </a:t>
            </a:r>
            <a:r>
              <a:rPr lang="en-US" sz="2600" dirty="0" err="1"/>
              <a:t>Marah</a:t>
            </a:r>
            <a:r>
              <a:rPr lang="en-US" sz="2600" dirty="0" smtClean="0"/>
              <a:t>.  And </a:t>
            </a:r>
            <a:r>
              <a:rPr lang="en-US" sz="2600" dirty="0"/>
              <a:t>the people murmured against Moses, saying, What shall we drink? </a:t>
            </a:r>
            <a:r>
              <a:rPr lang="en-US" sz="2600" dirty="0" smtClean="0"/>
              <a:t>And </a:t>
            </a:r>
            <a:r>
              <a:rPr lang="en-US" sz="2600" dirty="0"/>
              <a:t>he cried unto the LORD; and the LORD </a:t>
            </a:r>
            <a:r>
              <a:rPr lang="en-US" sz="2600" dirty="0" err="1"/>
              <a:t>shewed</a:t>
            </a:r>
            <a:r>
              <a:rPr lang="en-US" sz="2600" dirty="0"/>
              <a:t> him a tree, </a:t>
            </a:r>
            <a:r>
              <a:rPr lang="en-US" sz="2600" i="1" dirty="0"/>
              <a:t>which</a:t>
            </a:r>
            <a:r>
              <a:rPr lang="en-US" sz="2600" dirty="0"/>
              <a:t> when he had cast into the waters, the waters were made sweet: there he made for them a statute and an ordinance, and there he proved them, </a:t>
            </a:r>
            <a:r>
              <a:rPr lang="en-US" sz="2600" dirty="0" smtClean="0"/>
              <a:t> And </a:t>
            </a:r>
            <a:r>
              <a:rPr lang="en-US" sz="2600" dirty="0"/>
              <a:t>said, If thou wilt diligently hearken to the voice of the LORD thy God, and wilt do that which is right in his sight, and wilt give ear to his commandments, and keep all his statutes, I will put none of these diseases upon thee, which I have brought upon the Egyptians: for I </a:t>
            </a:r>
            <a:r>
              <a:rPr lang="en-US" sz="2600" i="1" dirty="0"/>
              <a:t>am</a:t>
            </a:r>
            <a:r>
              <a:rPr lang="en-US" sz="2600" dirty="0"/>
              <a:t> the LORD that </a:t>
            </a:r>
            <a:r>
              <a:rPr lang="en-US" sz="2600" dirty="0" err="1"/>
              <a:t>healeth</a:t>
            </a:r>
            <a:r>
              <a:rPr lang="en-US" sz="2600" dirty="0"/>
              <a:t> thee</a:t>
            </a:r>
            <a:r>
              <a:rPr lang="en-US" sz="2600" dirty="0" smtClean="0"/>
              <a:t>.  </a:t>
            </a:r>
            <a:r>
              <a:rPr lang="en-US" sz="2600" dirty="0" smtClean="0">
                <a:solidFill>
                  <a:srgbClr val="FFFF00"/>
                </a:solidFill>
              </a:rPr>
              <a:t>And </a:t>
            </a:r>
            <a:r>
              <a:rPr lang="en-US" sz="2600" dirty="0">
                <a:solidFill>
                  <a:srgbClr val="FFFF00"/>
                </a:solidFill>
              </a:rPr>
              <a:t>they came to </a:t>
            </a:r>
            <a:r>
              <a:rPr lang="en-US" sz="2600" dirty="0" err="1">
                <a:solidFill>
                  <a:srgbClr val="FFFF00"/>
                </a:solidFill>
              </a:rPr>
              <a:t>Elim</a:t>
            </a:r>
            <a:r>
              <a:rPr lang="en-US" sz="2600" dirty="0">
                <a:solidFill>
                  <a:srgbClr val="FFFF00"/>
                </a:solidFill>
              </a:rPr>
              <a:t>, where </a:t>
            </a:r>
            <a:r>
              <a:rPr lang="en-US" sz="2600" i="1" dirty="0">
                <a:solidFill>
                  <a:srgbClr val="FFFF00"/>
                </a:solidFill>
              </a:rPr>
              <a:t>were</a:t>
            </a:r>
            <a:r>
              <a:rPr lang="en-US" sz="2600" dirty="0">
                <a:solidFill>
                  <a:srgbClr val="FFFF00"/>
                </a:solidFill>
              </a:rPr>
              <a:t> twelve wells of water, and threescore and ten palm trees: and they encamped there by the waters</a:t>
            </a:r>
            <a:r>
              <a:rPr lang="en-US" sz="2600" dirty="0" smtClean="0"/>
              <a:t>.” </a:t>
            </a:r>
            <a:endParaRPr lang="en-US" sz="2600" dirty="0"/>
          </a:p>
          <a:p>
            <a:pPr marL="0" indent="0">
              <a:buNone/>
            </a:pPr>
            <a:endParaRPr lang="en-US" dirty="0"/>
          </a:p>
        </p:txBody>
      </p:sp>
    </p:spTree>
    <p:extLst>
      <p:ext uri="{BB962C8B-B14F-4D97-AF65-F5344CB8AC3E}">
        <p14:creationId xmlns:p14="http://schemas.microsoft.com/office/powerpoint/2010/main" val="303403159"/>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descr="http://www.dawntoduskpublications.com/media/2011/Exodus/Overview_Nuweiba-Sinai.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4635" y="533400"/>
            <a:ext cx="9109365" cy="58674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V="1">
            <a:off x="4191000" y="609600"/>
            <a:ext cx="2438400" cy="6096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7900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92162"/>
          </a:xfrm>
        </p:spPr>
        <p:txBody>
          <a:bodyPr/>
          <a:lstStyle/>
          <a:p>
            <a:r>
              <a:rPr lang="en-US" dirty="0" smtClean="0"/>
              <a:t>Spiritual insights</a:t>
            </a:r>
            <a:endParaRPr lang="en-US" dirty="0"/>
          </a:p>
        </p:txBody>
      </p:sp>
      <p:sp>
        <p:nvSpPr>
          <p:cNvPr id="3" name="Content Placeholder 2"/>
          <p:cNvSpPr>
            <a:spLocks noGrp="1"/>
          </p:cNvSpPr>
          <p:nvPr>
            <p:ph sz="quarter" idx="13"/>
          </p:nvPr>
        </p:nvSpPr>
        <p:spPr>
          <a:xfrm>
            <a:off x="609600" y="1219200"/>
            <a:ext cx="7924800" cy="4114800"/>
          </a:xfrm>
        </p:spPr>
        <p:txBody>
          <a:bodyPr/>
          <a:lstStyle/>
          <a:p>
            <a:r>
              <a:rPr lang="en-US" sz="2400" dirty="0" smtClean="0"/>
              <a:t>Israel was unwilling to rely on God when there was no visible evidence to do so!</a:t>
            </a:r>
          </a:p>
          <a:p>
            <a:r>
              <a:rPr lang="en-US" sz="2400" dirty="0" smtClean="0"/>
              <a:t>If they trusted in Him, His plan would have been to care for all their needs just a couple of days later – likely sufficient for their needs</a:t>
            </a:r>
          </a:p>
          <a:p>
            <a:r>
              <a:rPr lang="en-US" sz="2400" dirty="0" smtClean="0"/>
              <a:t>But, instead of trusting and growing, they murmured </a:t>
            </a:r>
          </a:p>
          <a:p>
            <a:r>
              <a:rPr lang="en-US" sz="2400" dirty="0" smtClean="0"/>
              <a:t>God still, through Moses, provided what they asked for</a:t>
            </a:r>
          </a:p>
          <a:p>
            <a:r>
              <a:rPr lang="en-US" sz="2400" dirty="0" smtClean="0"/>
              <a:t>But it was a missed opportunity for spiritual growth and discernment</a:t>
            </a:r>
          </a:p>
          <a:p>
            <a:endParaRPr lang="en-US" dirty="0"/>
          </a:p>
          <a:p>
            <a:endParaRPr lang="en-US" dirty="0" smtClean="0"/>
          </a:p>
          <a:p>
            <a:endParaRPr lang="en-US" dirty="0"/>
          </a:p>
        </p:txBody>
      </p:sp>
      <p:sp>
        <p:nvSpPr>
          <p:cNvPr id="4" name="TextBox 3"/>
          <p:cNvSpPr txBox="1"/>
          <p:nvPr/>
        </p:nvSpPr>
        <p:spPr>
          <a:xfrm>
            <a:off x="0" y="5302195"/>
            <a:ext cx="9144000" cy="1569660"/>
          </a:xfrm>
          <a:prstGeom prst="rect">
            <a:avLst/>
          </a:prstGeom>
          <a:solidFill>
            <a:schemeClr val="tx2"/>
          </a:solidFill>
        </p:spPr>
        <p:txBody>
          <a:bodyPr wrap="square" rtlCol="0">
            <a:spAutoFit/>
          </a:bodyPr>
          <a:lstStyle/>
          <a:p>
            <a:r>
              <a:rPr lang="en-US" sz="2400" dirty="0" smtClean="0">
                <a:solidFill>
                  <a:schemeClr val="bg1"/>
                </a:solidFill>
              </a:rPr>
              <a:t>What a spiritually discerning mind would have noted is that God had brought them through the desert, opened the Sea, destroyed the Egyptians and provided the </a:t>
            </a:r>
            <a:r>
              <a:rPr lang="en-US" sz="2400" dirty="0" err="1" smtClean="0">
                <a:solidFill>
                  <a:schemeClr val="bg1"/>
                </a:solidFill>
              </a:rPr>
              <a:t>pilar</a:t>
            </a:r>
            <a:r>
              <a:rPr lang="en-US" sz="2400" dirty="0" smtClean="0">
                <a:solidFill>
                  <a:schemeClr val="bg1"/>
                </a:solidFill>
              </a:rPr>
              <a:t> of fire and cloud by day – surely He would not have them die of thirst in the Wilderness!</a:t>
            </a:r>
            <a:endParaRPr lang="en-US" sz="2400" dirty="0">
              <a:solidFill>
                <a:schemeClr val="bg1"/>
              </a:solidFill>
            </a:endParaRPr>
          </a:p>
        </p:txBody>
      </p:sp>
    </p:spTree>
    <p:extLst>
      <p:ext uri="{BB962C8B-B14F-4D97-AF65-F5344CB8AC3E}">
        <p14:creationId xmlns:p14="http://schemas.microsoft.com/office/powerpoint/2010/main" val="192927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153400" cy="1143000"/>
          </a:xfrm>
        </p:spPr>
        <p:txBody>
          <a:bodyPr/>
          <a:lstStyle/>
          <a:p>
            <a:r>
              <a:rPr lang="en-US" dirty="0" smtClean="0"/>
              <a:t>What are the </a:t>
            </a:r>
            <a:r>
              <a:rPr lang="en-US" dirty="0" err="1" smtClean="0"/>
              <a:t>elim’s</a:t>
            </a:r>
            <a:r>
              <a:rPr lang="en-US" dirty="0" smtClean="0"/>
              <a:t> of our spiritual lives?</a:t>
            </a:r>
            <a:endParaRPr lang="en-US" dirty="0"/>
          </a:p>
        </p:txBody>
      </p:sp>
      <p:pic>
        <p:nvPicPr>
          <p:cNvPr id="4" name="Picture 2" descr="http://www.bibleorigins.net/CaptureWiz961.jpg">
            <a:hlinkClick r:id="rId2"/>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4434" t="15360" r="-638" b="6546"/>
          <a:stretch/>
        </p:blipFill>
        <p:spPr bwMode="auto">
          <a:xfrm>
            <a:off x="775855" y="1828800"/>
            <a:ext cx="7543800" cy="4222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5925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Psalm 78:38-42</a:t>
            </a:r>
            <a:endParaRPr lang="en-US" sz="3600" dirty="0"/>
          </a:p>
        </p:txBody>
      </p:sp>
      <p:sp>
        <p:nvSpPr>
          <p:cNvPr id="3" name="Content Placeholder 2"/>
          <p:cNvSpPr>
            <a:spLocks noGrp="1"/>
          </p:cNvSpPr>
          <p:nvPr>
            <p:ph sz="quarter" idx="13"/>
          </p:nvPr>
        </p:nvSpPr>
        <p:spPr/>
        <p:txBody>
          <a:bodyPr>
            <a:noAutofit/>
          </a:bodyPr>
          <a:lstStyle/>
          <a:p>
            <a:pPr marL="0" indent="0">
              <a:buNone/>
            </a:pPr>
            <a:r>
              <a:rPr lang="en-US" sz="2800" dirty="0" smtClean="0"/>
              <a:t>“But </a:t>
            </a:r>
            <a:r>
              <a:rPr lang="en-US" sz="2800" dirty="0"/>
              <a:t>he, </a:t>
            </a:r>
            <a:r>
              <a:rPr lang="en-US" sz="2800" i="1" dirty="0"/>
              <a:t>being</a:t>
            </a:r>
            <a:r>
              <a:rPr lang="en-US" sz="2800" dirty="0"/>
              <a:t> full of compassion, forgave </a:t>
            </a:r>
            <a:r>
              <a:rPr lang="en-US" sz="2800" i="1" dirty="0"/>
              <a:t>their</a:t>
            </a:r>
            <a:r>
              <a:rPr lang="en-US" sz="2800" dirty="0"/>
              <a:t> iniquity, and destroyed </a:t>
            </a:r>
            <a:r>
              <a:rPr lang="en-US" sz="2800" i="1" dirty="0"/>
              <a:t>them</a:t>
            </a:r>
            <a:r>
              <a:rPr lang="en-US" sz="2800" dirty="0"/>
              <a:t> not: yea, many a time turned he his anger away, and did not stir up all his wrath. </a:t>
            </a:r>
            <a:r>
              <a:rPr lang="en-US" sz="2800" dirty="0" smtClean="0"/>
              <a:t>For </a:t>
            </a:r>
            <a:r>
              <a:rPr lang="en-US" sz="2800" dirty="0"/>
              <a:t>he remembered that they </a:t>
            </a:r>
            <a:r>
              <a:rPr lang="en-US" sz="2800" i="1" dirty="0"/>
              <a:t>were but</a:t>
            </a:r>
            <a:r>
              <a:rPr lang="en-US" sz="2800" dirty="0"/>
              <a:t> flesh; a wind that </a:t>
            </a:r>
            <a:r>
              <a:rPr lang="en-US" sz="2800" dirty="0" err="1"/>
              <a:t>passeth</a:t>
            </a:r>
            <a:r>
              <a:rPr lang="en-US" sz="2800" dirty="0"/>
              <a:t> away, and cometh not again. </a:t>
            </a:r>
            <a:r>
              <a:rPr lang="en-US" sz="2800" dirty="0" smtClean="0"/>
              <a:t>How </a:t>
            </a:r>
            <a:r>
              <a:rPr lang="en-US" sz="2800" dirty="0"/>
              <a:t>oft did they provoke him in the wilderness, </a:t>
            </a:r>
            <a:r>
              <a:rPr lang="en-US" sz="2800" i="1" dirty="0"/>
              <a:t>and</a:t>
            </a:r>
            <a:r>
              <a:rPr lang="en-US" sz="2800" dirty="0"/>
              <a:t> grieve him in the desert! </a:t>
            </a:r>
            <a:r>
              <a:rPr lang="en-US" sz="2800" dirty="0" smtClean="0"/>
              <a:t> Yea</a:t>
            </a:r>
            <a:r>
              <a:rPr lang="en-US" sz="2800" dirty="0"/>
              <a:t>, </a:t>
            </a:r>
            <a:r>
              <a:rPr lang="en-US" sz="2800" b="1" i="1" dirty="0">
                <a:solidFill>
                  <a:srgbClr val="FFFF00"/>
                </a:solidFill>
              </a:rPr>
              <a:t>they turned back and tempted God, and limited the Holy One of Israel</a:t>
            </a:r>
            <a:r>
              <a:rPr lang="en-US" sz="2800" dirty="0"/>
              <a:t>. </a:t>
            </a:r>
            <a:r>
              <a:rPr lang="en-US" sz="2800" dirty="0" smtClean="0"/>
              <a:t>They </a:t>
            </a:r>
            <a:r>
              <a:rPr lang="en-US" sz="2800" dirty="0"/>
              <a:t>remembered not his hand, </a:t>
            </a:r>
            <a:r>
              <a:rPr lang="en-US" sz="2800" i="1" dirty="0"/>
              <a:t>nor</a:t>
            </a:r>
            <a:r>
              <a:rPr lang="en-US" sz="2800" dirty="0"/>
              <a:t> the day when he delivered them from the enemy</a:t>
            </a:r>
            <a:r>
              <a:rPr lang="en-US" sz="2800" dirty="0" smtClean="0"/>
              <a:t>.” </a:t>
            </a:r>
            <a:endParaRPr lang="en-US" sz="2800" dirty="0"/>
          </a:p>
          <a:p>
            <a:pPr marL="0" indent="0">
              <a:buNone/>
            </a:pPr>
            <a:endParaRPr lang="en-US" sz="2800" dirty="0"/>
          </a:p>
        </p:txBody>
      </p:sp>
    </p:spTree>
    <p:extLst>
      <p:ext uri="{BB962C8B-B14F-4D97-AF65-F5344CB8AC3E}">
        <p14:creationId xmlns:p14="http://schemas.microsoft.com/office/powerpoint/2010/main" val="151458157"/>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often?</a:t>
            </a:r>
            <a:endParaRPr lang="en-US" dirty="0"/>
          </a:p>
        </p:txBody>
      </p:sp>
      <p:sp>
        <p:nvSpPr>
          <p:cNvPr id="3" name="Content Placeholder 2"/>
          <p:cNvSpPr>
            <a:spLocks noGrp="1"/>
          </p:cNvSpPr>
          <p:nvPr>
            <p:ph sz="quarter" idx="13"/>
          </p:nvPr>
        </p:nvSpPr>
        <p:spPr/>
        <p:txBody>
          <a:bodyPr>
            <a:normAutofit/>
          </a:bodyPr>
          <a:lstStyle/>
          <a:p>
            <a:r>
              <a:rPr lang="en-US" sz="2800" dirty="0" smtClean="0"/>
              <a:t>Do we find ourselves wondering why things couldn’t be easier?  (difficulties in the ecclesia, repair of relationships, success in preaching)</a:t>
            </a:r>
          </a:p>
          <a:p>
            <a:r>
              <a:rPr lang="en-US" sz="2800" dirty="0" smtClean="0"/>
              <a:t>Do we forget that the Lord is leading our journey and knows all our needs?</a:t>
            </a:r>
          </a:p>
          <a:p>
            <a:r>
              <a:rPr lang="en-US" sz="2800" dirty="0" smtClean="0"/>
              <a:t>Is the weakness of our faith assessed by God as needing special care and less direct roads?</a:t>
            </a:r>
          </a:p>
          <a:p>
            <a:r>
              <a:rPr lang="en-US" sz="2800" dirty="0" smtClean="0"/>
              <a:t>Do we “limit” the Holy one of Israel? </a:t>
            </a:r>
            <a:endParaRPr lang="en-US" sz="2800" dirty="0"/>
          </a:p>
        </p:txBody>
      </p:sp>
    </p:spTree>
    <p:extLst>
      <p:ext uri="{BB962C8B-B14F-4D97-AF65-F5344CB8AC3E}">
        <p14:creationId xmlns:p14="http://schemas.microsoft.com/office/powerpoint/2010/main" val="5317142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Leading not into temptation</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“After </a:t>
            </a:r>
            <a:r>
              <a:rPr lang="en-US" sz="2800" dirty="0"/>
              <a:t>this manner therefore pray ye: Our Father which art in heaven, Hallowed be thy name</a:t>
            </a:r>
            <a:r>
              <a:rPr lang="en-US" sz="2800" dirty="0" smtClean="0"/>
              <a:t>. Thy </a:t>
            </a:r>
            <a:r>
              <a:rPr lang="en-US" sz="2800" dirty="0"/>
              <a:t>kingdom come. Thy will be done in earth, as </a:t>
            </a:r>
            <a:r>
              <a:rPr lang="en-US" sz="2800" i="1" dirty="0"/>
              <a:t>it is</a:t>
            </a:r>
            <a:r>
              <a:rPr lang="en-US" sz="2800" dirty="0"/>
              <a:t> in heaven</a:t>
            </a:r>
            <a:r>
              <a:rPr lang="en-US" sz="2800" dirty="0" smtClean="0"/>
              <a:t>. Give </a:t>
            </a:r>
            <a:r>
              <a:rPr lang="en-US" sz="2800" dirty="0"/>
              <a:t>us this day our daily bread. </a:t>
            </a:r>
            <a:r>
              <a:rPr lang="en-US" sz="2800" dirty="0" smtClean="0"/>
              <a:t>And </a:t>
            </a:r>
            <a:r>
              <a:rPr lang="en-US" sz="2800" dirty="0"/>
              <a:t>forgive us our debts, as we forgive our debtors. </a:t>
            </a:r>
            <a:r>
              <a:rPr lang="en-US" sz="2800" b="1" i="1" dirty="0" smtClean="0">
                <a:solidFill>
                  <a:srgbClr val="FFFF00"/>
                </a:solidFill>
              </a:rPr>
              <a:t>And </a:t>
            </a:r>
            <a:r>
              <a:rPr lang="en-US" sz="2800" b="1" i="1" dirty="0">
                <a:solidFill>
                  <a:srgbClr val="FFFF00"/>
                </a:solidFill>
              </a:rPr>
              <a:t>lead us not into temptation</a:t>
            </a:r>
            <a:r>
              <a:rPr lang="en-US" sz="2800" dirty="0"/>
              <a:t>, but deliver us from evil: For </a:t>
            </a:r>
            <a:r>
              <a:rPr lang="en-US" sz="2800" dirty="0" err="1"/>
              <a:t>thine</a:t>
            </a:r>
            <a:r>
              <a:rPr lang="en-US" sz="2800" dirty="0"/>
              <a:t> is the kingdom, and the power, and the glory, for ever. Amen</a:t>
            </a:r>
            <a:r>
              <a:rPr lang="en-US" sz="2800" dirty="0" smtClean="0"/>
              <a:t>.”</a:t>
            </a:r>
          </a:p>
          <a:p>
            <a:pPr marL="0" indent="0" algn="ctr">
              <a:buNone/>
            </a:pPr>
            <a:r>
              <a:rPr lang="en-US" sz="2800" dirty="0" smtClean="0"/>
              <a:t>Matthew 6:9-13 </a:t>
            </a:r>
            <a:endParaRPr lang="en-US" sz="2800" dirty="0"/>
          </a:p>
          <a:p>
            <a:pPr marL="0" indent="0">
              <a:buNone/>
            </a:pPr>
            <a:endParaRPr lang="en-US" sz="2400" dirty="0"/>
          </a:p>
        </p:txBody>
      </p:sp>
    </p:spTree>
    <p:extLst>
      <p:ext uri="{BB962C8B-B14F-4D97-AF65-F5344CB8AC3E}">
        <p14:creationId xmlns:p14="http://schemas.microsoft.com/office/powerpoint/2010/main" val="4150561458"/>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of this prayer</a:t>
            </a:r>
            <a:endParaRPr lang="en-US" dirty="0"/>
          </a:p>
        </p:txBody>
      </p:sp>
      <p:sp>
        <p:nvSpPr>
          <p:cNvPr id="3" name="Content Placeholder 2"/>
          <p:cNvSpPr>
            <a:spLocks noGrp="1"/>
          </p:cNvSpPr>
          <p:nvPr>
            <p:ph sz="quarter" idx="13"/>
          </p:nvPr>
        </p:nvSpPr>
        <p:spPr/>
        <p:txBody>
          <a:bodyPr>
            <a:normAutofit/>
          </a:bodyPr>
          <a:lstStyle/>
          <a:p>
            <a:r>
              <a:rPr lang="en-US" sz="2800" dirty="0" smtClean="0"/>
              <a:t>God has a full assessment of what we can and cannot handle</a:t>
            </a:r>
          </a:p>
          <a:p>
            <a:r>
              <a:rPr lang="en-US" sz="2800" dirty="0" smtClean="0"/>
              <a:t>He will take us the way of the “wilderness of the Red Sea” to avoid overwhelming obstacles </a:t>
            </a:r>
          </a:p>
          <a:p>
            <a:r>
              <a:rPr lang="en-US" sz="2800" dirty="0" smtClean="0"/>
              <a:t>His work with us is to increase our faith, that the man of God may be “</a:t>
            </a:r>
            <a:r>
              <a:rPr lang="en-US" sz="2800" dirty="0" err="1" smtClean="0"/>
              <a:t>throughly</a:t>
            </a:r>
            <a:r>
              <a:rPr lang="en-US" sz="2800" dirty="0" smtClean="0"/>
              <a:t> furnished”</a:t>
            </a:r>
          </a:p>
          <a:p>
            <a:r>
              <a:rPr lang="en-US" sz="2800" dirty="0" smtClean="0"/>
              <a:t>He will goad or push us into paths that build faith and avoid sin</a:t>
            </a:r>
          </a:p>
          <a:p>
            <a:endParaRPr lang="en-US" sz="2800" dirty="0"/>
          </a:p>
        </p:txBody>
      </p:sp>
    </p:spTree>
    <p:extLst>
      <p:ext uri="{BB962C8B-B14F-4D97-AF65-F5344CB8AC3E}">
        <p14:creationId xmlns:p14="http://schemas.microsoft.com/office/powerpoint/2010/main" val="22932345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quotespictures.com/wp-content/uploads/2013/12/the-angel-of-the-lord-encampeth-round-about-them-that-fear-him-and-delivereth-them-bible-quote.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75"/>
          <a:stretch/>
        </p:blipFill>
        <p:spPr bwMode="auto">
          <a:xfrm>
            <a:off x="27709" y="0"/>
            <a:ext cx="911629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450387"/>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testament</a:t>
            </a:r>
            <a:endParaRPr lang="en-US" dirty="0"/>
          </a:p>
        </p:txBody>
      </p:sp>
      <p:sp>
        <p:nvSpPr>
          <p:cNvPr id="3" name="Content Placeholder 2"/>
          <p:cNvSpPr>
            <a:spLocks noGrp="1"/>
          </p:cNvSpPr>
          <p:nvPr>
            <p:ph sz="quarter" idx="13"/>
          </p:nvPr>
        </p:nvSpPr>
        <p:spPr/>
        <p:txBody>
          <a:bodyPr>
            <a:normAutofit/>
          </a:bodyPr>
          <a:lstStyle/>
          <a:p>
            <a:endParaRPr lang="en-US" sz="2400" dirty="0" smtClean="0"/>
          </a:p>
          <a:p>
            <a:endParaRPr lang="en-US" sz="2400" dirty="0"/>
          </a:p>
          <a:p>
            <a:pPr marL="0" indent="0" algn="ctr">
              <a:buNone/>
            </a:pPr>
            <a:r>
              <a:rPr lang="en-US" sz="3200" dirty="0" smtClean="0"/>
              <a:t>Do we find these same influences and Divine movements being promised to believers?</a:t>
            </a:r>
            <a:endParaRPr lang="en-US" sz="3200" dirty="0"/>
          </a:p>
        </p:txBody>
      </p:sp>
    </p:spTree>
    <p:extLst>
      <p:ext uri="{BB962C8B-B14F-4D97-AF65-F5344CB8AC3E}">
        <p14:creationId xmlns:p14="http://schemas.microsoft.com/office/powerpoint/2010/main" val="633836302"/>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868362"/>
          </a:xfrm>
        </p:spPr>
        <p:txBody>
          <a:bodyPr/>
          <a:lstStyle/>
          <a:p>
            <a:r>
              <a:rPr lang="en-US" dirty="0" smtClean="0"/>
              <a:t>God working through men</a:t>
            </a:r>
            <a:endParaRPr lang="en-US" dirty="0"/>
          </a:p>
        </p:txBody>
      </p:sp>
      <p:sp>
        <p:nvSpPr>
          <p:cNvPr id="3" name="Content Placeholder 2"/>
          <p:cNvSpPr>
            <a:spLocks noGrp="1"/>
          </p:cNvSpPr>
          <p:nvPr>
            <p:ph sz="quarter" idx="13"/>
          </p:nvPr>
        </p:nvSpPr>
        <p:spPr>
          <a:xfrm>
            <a:off x="609600" y="1447800"/>
            <a:ext cx="7924800" cy="4648200"/>
          </a:xfrm>
        </p:spPr>
        <p:txBody>
          <a:bodyPr>
            <a:normAutofit lnSpcReduction="10000"/>
          </a:bodyPr>
          <a:lstStyle/>
          <a:p>
            <a:pPr marL="0" indent="0">
              <a:buNone/>
            </a:pPr>
            <a:r>
              <a:rPr lang="en-US" sz="2800" dirty="0" smtClean="0"/>
              <a:t>“But </a:t>
            </a:r>
            <a:r>
              <a:rPr lang="en-US" sz="2800" dirty="0"/>
              <a:t>he that doeth truth cometh to the light, that his deeds may be made manifest, </a:t>
            </a:r>
            <a:r>
              <a:rPr lang="en-US" sz="2800" dirty="0">
                <a:solidFill>
                  <a:srgbClr val="FFFF00"/>
                </a:solidFill>
              </a:rPr>
              <a:t>that they are wrought in God</a:t>
            </a:r>
            <a:r>
              <a:rPr lang="en-US" sz="2800" dirty="0" smtClean="0"/>
              <a:t>.”  John 3:21</a:t>
            </a:r>
            <a:endParaRPr lang="en-US" sz="2800" dirty="0"/>
          </a:p>
          <a:p>
            <a:pPr marL="0" indent="0">
              <a:buNone/>
            </a:pPr>
            <a:r>
              <a:rPr lang="en-US" sz="2800" dirty="0" smtClean="0"/>
              <a:t>“And </a:t>
            </a:r>
            <a:r>
              <a:rPr lang="en-US" sz="2800" dirty="0"/>
              <a:t>when they were come to Jerusalem, they were received of the church, and </a:t>
            </a:r>
            <a:r>
              <a:rPr lang="en-US" sz="2800" i="1" dirty="0"/>
              <a:t>of</a:t>
            </a:r>
            <a:r>
              <a:rPr lang="en-US" sz="2800" dirty="0"/>
              <a:t> the apostles and elders, and </a:t>
            </a:r>
            <a:r>
              <a:rPr lang="en-US" sz="2800" dirty="0">
                <a:solidFill>
                  <a:srgbClr val="FFFF00"/>
                </a:solidFill>
              </a:rPr>
              <a:t>they declared all things that God had done with them</a:t>
            </a:r>
            <a:r>
              <a:rPr lang="en-US" sz="2800" dirty="0" smtClean="0"/>
              <a:t>.”  Acts 15:4</a:t>
            </a:r>
          </a:p>
          <a:p>
            <a:pPr marL="0" indent="0">
              <a:buNone/>
            </a:pPr>
            <a:r>
              <a:rPr lang="en-US" sz="2800" dirty="0" smtClean="0"/>
              <a:t>“And </a:t>
            </a:r>
            <a:r>
              <a:rPr lang="en-US" sz="2800" dirty="0"/>
              <a:t>when he had saluted them, he declared particularly </a:t>
            </a:r>
            <a:r>
              <a:rPr lang="en-US" sz="2800" dirty="0">
                <a:solidFill>
                  <a:srgbClr val="FFFF00"/>
                </a:solidFill>
              </a:rPr>
              <a:t>what things God had wrought among the Gentiles by his ministry</a:t>
            </a:r>
            <a:r>
              <a:rPr lang="en-US" sz="2800" dirty="0" smtClean="0"/>
              <a:t>.”  Acts 21:19</a:t>
            </a:r>
          </a:p>
          <a:p>
            <a:pPr marL="0" indent="0">
              <a:buNone/>
            </a:pPr>
            <a:endParaRPr lang="en-US" sz="2800" dirty="0"/>
          </a:p>
          <a:p>
            <a:pPr marL="0" indent="0">
              <a:buNone/>
            </a:pPr>
            <a:endParaRPr lang="en-US" sz="2800" dirty="0"/>
          </a:p>
          <a:p>
            <a:pPr marL="0" indent="0">
              <a:buNone/>
            </a:pPr>
            <a:endParaRPr lang="en-US" dirty="0" smtClean="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367388787"/>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a:t>Ephesians 4:20-24 </a:t>
            </a:r>
          </a:p>
        </p:txBody>
      </p:sp>
      <p:sp>
        <p:nvSpPr>
          <p:cNvPr id="3" name="Content Placeholder 2"/>
          <p:cNvSpPr>
            <a:spLocks noGrp="1"/>
          </p:cNvSpPr>
          <p:nvPr>
            <p:ph sz="quarter" idx="13"/>
          </p:nvPr>
        </p:nvSpPr>
        <p:spPr>
          <a:xfrm>
            <a:off x="609600" y="1295400"/>
            <a:ext cx="7924800" cy="4114800"/>
          </a:xfrm>
        </p:spPr>
        <p:txBody>
          <a:bodyPr>
            <a:normAutofit/>
          </a:bodyPr>
          <a:lstStyle/>
          <a:p>
            <a:pPr marL="0" indent="0">
              <a:buNone/>
            </a:pPr>
            <a:r>
              <a:rPr lang="en-US" sz="2800" dirty="0" smtClean="0"/>
              <a:t>“But </a:t>
            </a:r>
            <a:r>
              <a:rPr lang="en-US" sz="2800" dirty="0"/>
              <a:t>ye have not so learned Christ</a:t>
            </a:r>
            <a:r>
              <a:rPr lang="en-US" sz="2800" dirty="0" smtClean="0"/>
              <a:t>; If </a:t>
            </a:r>
            <a:r>
              <a:rPr lang="en-US" sz="2800" dirty="0"/>
              <a:t>so be that ye have heard him, and have been taught by him, as the truth is in Jesus</a:t>
            </a:r>
            <a:r>
              <a:rPr lang="en-US" sz="2800" dirty="0" smtClean="0"/>
              <a:t>:  That </a:t>
            </a:r>
            <a:r>
              <a:rPr lang="en-US" sz="2800" dirty="0"/>
              <a:t>ye put off concerning the former conversation the old man, which is corrupt according to the deceitful lusts</a:t>
            </a:r>
            <a:r>
              <a:rPr lang="en-US" sz="2800" dirty="0" smtClean="0"/>
              <a:t>; And </a:t>
            </a:r>
            <a:r>
              <a:rPr lang="en-US" sz="2800" dirty="0"/>
              <a:t>be renewed in the spirit of your mind</a:t>
            </a:r>
            <a:r>
              <a:rPr lang="en-US" sz="2800" dirty="0" smtClean="0"/>
              <a:t>;  And </a:t>
            </a:r>
            <a:r>
              <a:rPr lang="en-US" sz="2800" dirty="0"/>
              <a:t>that ye put on the new man, which after God is created in righteousness and true holiness</a:t>
            </a:r>
            <a:r>
              <a:rPr lang="en-US" sz="2800" dirty="0" smtClean="0"/>
              <a:t>.”</a:t>
            </a:r>
            <a:endParaRPr lang="en-US" sz="2800" dirty="0"/>
          </a:p>
        </p:txBody>
      </p:sp>
      <p:sp>
        <p:nvSpPr>
          <p:cNvPr id="4" name="TextBox 3"/>
          <p:cNvSpPr txBox="1"/>
          <p:nvPr/>
        </p:nvSpPr>
        <p:spPr>
          <a:xfrm>
            <a:off x="0" y="4900780"/>
            <a:ext cx="9157854" cy="1938992"/>
          </a:xfrm>
          <a:prstGeom prst="rect">
            <a:avLst/>
          </a:prstGeom>
          <a:solidFill>
            <a:schemeClr val="tx2"/>
          </a:solidFill>
        </p:spPr>
        <p:txBody>
          <a:bodyPr wrap="square" rtlCol="0">
            <a:spAutoFit/>
          </a:bodyPr>
          <a:lstStyle/>
          <a:p>
            <a:pPr marL="342900" indent="-342900">
              <a:buFont typeface="Arial" panose="020B0604020202020204" pitchFamily="34" charset="0"/>
              <a:buChar char="•"/>
            </a:pPr>
            <a:r>
              <a:rPr lang="en-US" sz="2400" dirty="0" smtClean="0">
                <a:solidFill>
                  <a:schemeClr val="bg1"/>
                </a:solidFill>
              </a:rPr>
              <a:t>“learned</a:t>
            </a:r>
            <a:r>
              <a:rPr lang="en-US" sz="2400" dirty="0">
                <a:solidFill>
                  <a:schemeClr val="bg1"/>
                </a:solidFill>
              </a:rPr>
              <a:t>” is “</a:t>
            </a:r>
            <a:r>
              <a:rPr lang="en-US" sz="2400" dirty="0" err="1" smtClean="0">
                <a:solidFill>
                  <a:schemeClr val="bg1"/>
                </a:solidFill>
              </a:rPr>
              <a:t>manthano</a:t>
            </a:r>
            <a:r>
              <a:rPr lang="en-US" sz="2400" dirty="0" smtClean="0">
                <a:solidFill>
                  <a:schemeClr val="bg1"/>
                </a:solidFill>
              </a:rPr>
              <a:t>.”  Vines </a:t>
            </a:r>
            <a:r>
              <a:rPr lang="en-US" sz="2400" dirty="0">
                <a:solidFill>
                  <a:schemeClr val="bg1"/>
                </a:solidFill>
              </a:rPr>
              <a:t>defines as “not merely the doctrine of Christ, but Christ himself</a:t>
            </a:r>
            <a:r>
              <a:rPr lang="en-US" sz="2400" dirty="0" smtClean="0">
                <a:solidFill>
                  <a:schemeClr val="bg1"/>
                </a:solidFill>
              </a:rPr>
              <a:t>.”  </a:t>
            </a:r>
            <a:r>
              <a:rPr lang="en-US" sz="2400" dirty="0">
                <a:solidFill>
                  <a:schemeClr val="bg1"/>
                </a:solidFill>
              </a:rPr>
              <a:t>N</a:t>
            </a:r>
            <a:r>
              <a:rPr lang="en-US" sz="2400" dirty="0" smtClean="0">
                <a:solidFill>
                  <a:schemeClr val="bg1"/>
                </a:solidFill>
              </a:rPr>
              <a:t>ot </a:t>
            </a:r>
            <a:r>
              <a:rPr lang="en-US" sz="2400" dirty="0">
                <a:solidFill>
                  <a:schemeClr val="bg1"/>
                </a:solidFill>
              </a:rPr>
              <a:t>merely getting to know the person, but so applying the knowledge to walk differently.”  </a:t>
            </a:r>
          </a:p>
          <a:p>
            <a:pPr marL="342900" indent="-342900">
              <a:buFont typeface="Arial" panose="020B0604020202020204" pitchFamily="34" charset="0"/>
              <a:buChar char="•"/>
            </a:pPr>
            <a:r>
              <a:rPr lang="en-US" sz="2400" dirty="0">
                <a:solidFill>
                  <a:schemeClr val="bg1"/>
                </a:solidFill>
              </a:rPr>
              <a:t>This “process” is a continual renewal process.  It is the “renewing of the spirit of your mind</a:t>
            </a:r>
            <a:r>
              <a:rPr lang="en-US" sz="2400"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486248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792162"/>
          </a:xfrm>
        </p:spPr>
        <p:txBody>
          <a:bodyPr/>
          <a:lstStyle/>
          <a:p>
            <a:r>
              <a:rPr lang="en-US" dirty="0" smtClean="0"/>
              <a:t>Hebrews 12:5-7,10-11</a:t>
            </a:r>
            <a:endParaRPr lang="en-US" dirty="0"/>
          </a:p>
        </p:txBody>
      </p:sp>
      <p:sp>
        <p:nvSpPr>
          <p:cNvPr id="3" name="Content Placeholder 2"/>
          <p:cNvSpPr>
            <a:spLocks noGrp="1"/>
          </p:cNvSpPr>
          <p:nvPr>
            <p:ph sz="quarter" idx="13"/>
          </p:nvPr>
        </p:nvSpPr>
        <p:spPr>
          <a:xfrm>
            <a:off x="685800" y="990600"/>
            <a:ext cx="7924800" cy="4876800"/>
          </a:xfrm>
        </p:spPr>
        <p:txBody>
          <a:bodyPr>
            <a:noAutofit/>
          </a:bodyPr>
          <a:lstStyle/>
          <a:p>
            <a:pPr marL="0" indent="0">
              <a:buNone/>
            </a:pPr>
            <a:r>
              <a:rPr lang="en-US" sz="2600" dirty="0" smtClean="0"/>
              <a:t>“And </a:t>
            </a:r>
            <a:r>
              <a:rPr lang="en-US" sz="2600" dirty="0"/>
              <a:t>ye have forgotten the exhortation which </a:t>
            </a:r>
            <a:r>
              <a:rPr lang="en-US" sz="2600" dirty="0" err="1"/>
              <a:t>speaketh</a:t>
            </a:r>
            <a:r>
              <a:rPr lang="en-US" sz="2600" dirty="0"/>
              <a:t> unto you as unto children, My son, despise not thou the chastening of the Lord, nor faint when thou art rebuked of him</a:t>
            </a:r>
            <a:r>
              <a:rPr lang="en-US" sz="2600" dirty="0" smtClean="0"/>
              <a:t>:  For </a:t>
            </a:r>
            <a:r>
              <a:rPr lang="en-US" sz="2600" dirty="0"/>
              <a:t>whom the Lord </a:t>
            </a:r>
            <a:r>
              <a:rPr lang="en-US" sz="2600" dirty="0" err="1"/>
              <a:t>loveth</a:t>
            </a:r>
            <a:r>
              <a:rPr lang="en-US" sz="2600" dirty="0"/>
              <a:t> he </a:t>
            </a:r>
            <a:r>
              <a:rPr lang="en-US" sz="2600" dirty="0" err="1"/>
              <a:t>chasteneth</a:t>
            </a:r>
            <a:r>
              <a:rPr lang="en-US" sz="2600" dirty="0"/>
              <a:t>, and </a:t>
            </a:r>
            <a:r>
              <a:rPr lang="en-US" sz="2600" dirty="0" err="1"/>
              <a:t>scourgeth</a:t>
            </a:r>
            <a:r>
              <a:rPr lang="en-US" sz="2600" dirty="0"/>
              <a:t> every son whom he </a:t>
            </a:r>
            <a:r>
              <a:rPr lang="en-US" sz="2600" dirty="0" err="1"/>
              <a:t>receiveth</a:t>
            </a:r>
            <a:r>
              <a:rPr lang="en-US" sz="2600" dirty="0" smtClean="0"/>
              <a:t>.  If </a:t>
            </a:r>
            <a:r>
              <a:rPr lang="en-US" sz="2600" dirty="0"/>
              <a:t>ye endure chastening, God </a:t>
            </a:r>
            <a:r>
              <a:rPr lang="en-US" sz="2600" dirty="0" err="1"/>
              <a:t>dealeth</a:t>
            </a:r>
            <a:r>
              <a:rPr lang="en-US" sz="2600" dirty="0"/>
              <a:t> with you as with sons; for what son is he whom the father </a:t>
            </a:r>
            <a:r>
              <a:rPr lang="en-US" sz="2600" dirty="0" err="1"/>
              <a:t>chasteneth</a:t>
            </a:r>
            <a:r>
              <a:rPr lang="en-US" sz="2600" dirty="0"/>
              <a:t> not</a:t>
            </a:r>
            <a:r>
              <a:rPr lang="en-US" sz="2600" dirty="0" smtClean="0"/>
              <a:t>?  For </a:t>
            </a:r>
            <a:r>
              <a:rPr lang="en-US" sz="2600" dirty="0"/>
              <a:t>they verily for a few days chastened us after their own pleasure; but he for our profit, that we might be partakers of his </a:t>
            </a:r>
            <a:r>
              <a:rPr lang="en-US" sz="2600" dirty="0" smtClean="0"/>
              <a:t>holiness. </a:t>
            </a:r>
            <a:r>
              <a:rPr lang="en-US" sz="2600" baseline="30000" dirty="0" smtClean="0"/>
              <a:t> </a:t>
            </a:r>
            <a:r>
              <a:rPr lang="en-US" sz="2600" dirty="0"/>
              <a:t>Now no chastening for the present </a:t>
            </a:r>
            <a:r>
              <a:rPr lang="en-US" sz="2600" dirty="0" err="1"/>
              <a:t>seemeth</a:t>
            </a:r>
            <a:r>
              <a:rPr lang="en-US" sz="2600" dirty="0"/>
              <a:t> to be joyous, but grievous: nevertheless afterward it </a:t>
            </a:r>
            <a:r>
              <a:rPr lang="en-US" sz="2600" dirty="0" err="1"/>
              <a:t>yieldeth</a:t>
            </a:r>
            <a:r>
              <a:rPr lang="en-US" sz="2600" dirty="0"/>
              <a:t> the peaceable fruit of </a:t>
            </a:r>
            <a:r>
              <a:rPr lang="en-US" sz="2600" b="1" dirty="0">
                <a:solidFill>
                  <a:srgbClr val="FFFF00"/>
                </a:solidFill>
              </a:rPr>
              <a:t>righteousness unto them which are exercised thereby</a:t>
            </a:r>
            <a:r>
              <a:rPr lang="en-US" sz="2600" dirty="0" smtClean="0"/>
              <a:t>.”</a:t>
            </a:r>
            <a:endParaRPr lang="en-US" sz="2600" dirty="0"/>
          </a:p>
          <a:p>
            <a:endParaRPr lang="en-US" sz="1800" dirty="0"/>
          </a:p>
        </p:txBody>
      </p:sp>
    </p:spTree>
    <p:extLst>
      <p:ext uri="{BB962C8B-B14F-4D97-AF65-F5344CB8AC3E}">
        <p14:creationId xmlns:p14="http://schemas.microsoft.com/office/powerpoint/2010/main" val="13904907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Our goading – </a:t>
            </a:r>
            <a:r>
              <a:rPr lang="en-US" sz="3600" dirty="0" err="1" smtClean="0"/>
              <a:t>hebrews</a:t>
            </a:r>
            <a:r>
              <a:rPr lang="en-US" sz="3600" dirty="0" smtClean="0"/>
              <a:t> 12</a:t>
            </a:r>
            <a:r>
              <a:rPr lang="en-US" sz="3200" dirty="0"/>
              <a:t/>
            </a:r>
            <a:br>
              <a:rPr lang="en-US" sz="3200" dirty="0"/>
            </a:br>
            <a:endParaRPr lang="en-US" dirty="0"/>
          </a:p>
        </p:txBody>
      </p:sp>
      <p:sp>
        <p:nvSpPr>
          <p:cNvPr id="3" name="Content Placeholder 2"/>
          <p:cNvSpPr>
            <a:spLocks noGrp="1"/>
          </p:cNvSpPr>
          <p:nvPr>
            <p:ph sz="quarter" idx="13"/>
          </p:nvPr>
        </p:nvSpPr>
        <p:spPr>
          <a:xfrm>
            <a:off x="609600" y="1371600"/>
            <a:ext cx="7924800" cy="4572000"/>
          </a:xfrm>
        </p:spPr>
        <p:txBody>
          <a:bodyPr>
            <a:normAutofit fontScale="92500" lnSpcReduction="20000"/>
          </a:bodyPr>
          <a:lstStyle/>
          <a:p>
            <a:r>
              <a:rPr lang="en-US" sz="2600" dirty="0" smtClean="0"/>
              <a:t>“</a:t>
            </a:r>
            <a:r>
              <a:rPr lang="en-US" sz="2600" dirty="0"/>
              <a:t>chastening” is the Greek word, “</a:t>
            </a:r>
            <a:r>
              <a:rPr lang="en-US" sz="2600" dirty="0" err="1"/>
              <a:t>paideia</a:t>
            </a:r>
            <a:r>
              <a:rPr lang="en-US" sz="2600" dirty="0"/>
              <a:t>” or tutoring, education, correction, discipline. </a:t>
            </a:r>
            <a:endParaRPr lang="en-US" sz="2600" dirty="0" smtClean="0"/>
          </a:p>
          <a:p>
            <a:r>
              <a:rPr lang="en-US" sz="2600" dirty="0" smtClean="0"/>
              <a:t>God </a:t>
            </a:r>
            <a:r>
              <a:rPr lang="en-US" sz="2600" dirty="0"/>
              <a:t>works with us this way.  The result is that we either accept it and know that he is doing this for our good, or we rebel against it.  </a:t>
            </a:r>
            <a:endParaRPr lang="en-US" sz="2600" dirty="0" smtClean="0"/>
          </a:p>
          <a:p>
            <a:r>
              <a:rPr lang="en-US" sz="2600" dirty="0" smtClean="0"/>
              <a:t>The </a:t>
            </a:r>
            <a:r>
              <a:rPr lang="en-US" sz="2600" dirty="0"/>
              <a:t>question is, what am I supposed to learn from this?  How is God trying to educate or teach me?  How is this teaching me to be more holy?  </a:t>
            </a:r>
            <a:endParaRPr lang="en-US" sz="2600" dirty="0" smtClean="0"/>
          </a:p>
          <a:p>
            <a:r>
              <a:rPr lang="en-US" sz="2600" dirty="0" smtClean="0"/>
              <a:t>If </a:t>
            </a:r>
            <a:r>
              <a:rPr lang="en-US" sz="2600" dirty="0"/>
              <a:t>we do this, then it provides us with the “peaceable fruit of righteousness unto them which are exercised there by.”  </a:t>
            </a:r>
            <a:endParaRPr lang="en-US" sz="2600" dirty="0" smtClean="0"/>
          </a:p>
          <a:p>
            <a:r>
              <a:rPr lang="en-US" sz="2600" dirty="0" smtClean="0"/>
              <a:t>Exercised </a:t>
            </a:r>
            <a:r>
              <a:rPr lang="en-US" sz="2600" dirty="0"/>
              <a:t>is “</a:t>
            </a:r>
            <a:r>
              <a:rPr lang="en-US" sz="2600" dirty="0" err="1"/>
              <a:t>gymnazo</a:t>
            </a:r>
            <a:r>
              <a:rPr lang="en-US" sz="2600" dirty="0"/>
              <a:t>” which means to practice or train for a race or Olympic competition.  </a:t>
            </a:r>
          </a:p>
          <a:p>
            <a:endParaRPr lang="en-US" dirty="0"/>
          </a:p>
        </p:txBody>
      </p:sp>
    </p:spTree>
    <p:extLst>
      <p:ext uri="{BB962C8B-B14F-4D97-AF65-F5344CB8AC3E}">
        <p14:creationId xmlns:p14="http://schemas.microsoft.com/office/powerpoint/2010/main" val="771170298"/>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715962"/>
          </a:xfrm>
        </p:spPr>
        <p:txBody>
          <a:bodyPr>
            <a:normAutofit/>
          </a:bodyPr>
          <a:lstStyle/>
          <a:p>
            <a:r>
              <a:rPr lang="en-US" dirty="0" smtClean="0"/>
              <a:t>Our Spiritual Condition Before Belief</a:t>
            </a:r>
            <a:endParaRPr lang="en-US" dirty="0"/>
          </a:p>
        </p:txBody>
      </p:sp>
      <p:sp>
        <p:nvSpPr>
          <p:cNvPr id="3" name="Content Placeholder 2"/>
          <p:cNvSpPr>
            <a:spLocks noGrp="1"/>
          </p:cNvSpPr>
          <p:nvPr>
            <p:ph sz="quarter" idx="13"/>
          </p:nvPr>
        </p:nvSpPr>
        <p:spPr>
          <a:xfrm>
            <a:off x="685800" y="1066800"/>
            <a:ext cx="7924800" cy="4114800"/>
          </a:xfrm>
        </p:spPr>
        <p:txBody>
          <a:bodyPr>
            <a:noAutofit/>
          </a:bodyPr>
          <a:lstStyle/>
          <a:p>
            <a:pPr marL="0" indent="0">
              <a:buNone/>
            </a:pPr>
            <a:r>
              <a:rPr lang="en-US" sz="2200" dirty="0" smtClean="0"/>
              <a:t>“</a:t>
            </a:r>
            <a:r>
              <a:rPr lang="en-US" sz="2400" dirty="0" smtClean="0"/>
              <a:t>Giving </a:t>
            </a:r>
            <a:r>
              <a:rPr lang="en-US" sz="2400" dirty="0"/>
              <a:t>thanks unto the Father, which hath made us meet to be partakers of the inheritance of the saints in light: </a:t>
            </a:r>
            <a:r>
              <a:rPr lang="en-US" sz="2400" dirty="0" smtClean="0"/>
              <a:t>Who </a:t>
            </a:r>
            <a:r>
              <a:rPr lang="en-US" sz="2400" dirty="0"/>
              <a:t>hath delivered us from the power of darkness, and hath </a:t>
            </a:r>
            <a:r>
              <a:rPr lang="en-US" sz="2400" b="1" u="sng" dirty="0">
                <a:solidFill>
                  <a:srgbClr val="FFFF00"/>
                </a:solidFill>
              </a:rPr>
              <a:t>translated</a:t>
            </a:r>
            <a:r>
              <a:rPr lang="en-US" sz="2400" dirty="0"/>
              <a:t> </a:t>
            </a:r>
            <a:r>
              <a:rPr lang="en-US" sz="2400" i="1" dirty="0"/>
              <a:t>us</a:t>
            </a:r>
            <a:r>
              <a:rPr lang="en-US" sz="2400" dirty="0"/>
              <a:t> into the kingdom of his dear Son: </a:t>
            </a:r>
            <a:r>
              <a:rPr lang="en-US" sz="2400" dirty="0" smtClean="0"/>
              <a:t>In </a:t>
            </a:r>
            <a:r>
              <a:rPr lang="en-US" sz="2400" dirty="0"/>
              <a:t>whom we have redemption through his blood, </a:t>
            </a:r>
            <a:r>
              <a:rPr lang="en-US" sz="2400" i="1" dirty="0"/>
              <a:t>even</a:t>
            </a:r>
            <a:r>
              <a:rPr lang="en-US" sz="2400" dirty="0"/>
              <a:t> the forgiveness of sins: </a:t>
            </a:r>
            <a:r>
              <a:rPr lang="en-US" sz="2400" dirty="0" smtClean="0"/>
              <a:t>Who </a:t>
            </a:r>
            <a:r>
              <a:rPr lang="en-US" sz="2400" dirty="0"/>
              <a:t>is the image of the invisible God, the firstborn of every creature: </a:t>
            </a:r>
            <a:r>
              <a:rPr lang="en-US" sz="2400" dirty="0" smtClean="0"/>
              <a:t>For </a:t>
            </a:r>
            <a:r>
              <a:rPr lang="en-US" sz="2400" dirty="0"/>
              <a:t>by him were all things created, that are in heaven, and that are in earth, visible and invisible, whether </a:t>
            </a:r>
            <a:r>
              <a:rPr lang="en-US" sz="2400" i="1" dirty="0"/>
              <a:t>they be</a:t>
            </a:r>
            <a:r>
              <a:rPr lang="en-US" sz="2400" dirty="0"/>
              <a:t> thrones, or dominions, or principalities, or powers: all things were created by him, and for him</a:t>
            </a:r>
            <a:r>
              <a:rPr lang="en-US" sz="2400" dirty="0" smtClean="0"/>
              <a:t>:  And </a:t>
            </a:r>
            <a:r>
              <a:rPr lang="en-US" sz="2400" dirty="0"/>
              <a:t>he is before all things, and by him all things consist</a:t>
            </a:r>
            <a:r>
              <a:rPr lang="en-US" sz="2400" dirty="0" smtClean="0"/>
              <a:t>.” </a:t>
            </a:r>
            <a:endParaRPr lang="en-US" sz="2400" dirty="0"/>
          </a:p>
          <a:p>
            <a:pPr marL="0" indent="0" algn="ctr">
              <a:buNone/>
            </a:pPr>
            <a:r>
              <a:rPr lang="en-US" sz="2400" dirty="0" smtClean="0"/>
              <a:t>Colossians 1:12-17</a:t>
            </a:r>
            <a:endParaRPr lang="en-US" sz="2400" dirty="0"/>
          </a:p>
        </p:txBody>
      </p:sp>
    </p:spTree>
    <p:extLst>
      <p:ext uri="{BB962C8B-B14F-4D97-AF65-F5344CB8AC3E}">
        <p14:creationId xmlns:p14="http://schemas.microsoft.com/office/powerpoint/2010/main" val="317933741"/>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924800" cy="1143000"/>
          </a:xfrm>
        </p:spPr>
        <p:txBody>
          <a:bodyPr/>
          <a:lstStyle/>
          <a:p>
            <a:r>
              <a:rPr lang="en-US" dirty="0" smtClean="0"/>
              <a:t>translated</a:t>
            </a:r>
            <a:endParaRPr lang="en-US" dirty="0"/>
          </a:p>
        </p:txBody>
      </p:sp>
      <p:sp>
        <p:nvSpPr>
          <p:cNvPr id="3" name="Content Placeholder 2"/>
          <p:cNvSpPr>
            <a:spLocks noGrp="1"/>
          </p:cNvSpPr>
          <p:nvPr>
            <p:ph sz="quarter" idx="13"/>
          </p:nvPr>
        </p:nvSpPr>
        <p:spPr>
          <a:xfrm>
            <a:off x="228600" y="1981200"/>
            <a:ext cx="8763000" cy="3810000"/>
          </a:xfrm>
        </p:spPr>
        <p:txBody>
          <a:bodyPr>
            <a:normAutofit fontScale="85000" lnSpcReduction="20000"/>
          </a:bodyPr>
          <a:lstStyle/>
          <a:p>
            <a:pPr marL="0" indent="0">
              <a:buNone/>
            </a:pPr>
            <a:r>
              <a:rPr lang="en-US" sz="2800" dirty="0"/>
              <a:t>“And Enoch also, the seventh from Adam, prophesied of these, saying, Behold, the Lord cometh with ten thousands of his saints, To execute judgment upon all, and to convince all that are ungodly among them of all their ungodly deeds which they have ungodly committed, and of all their hard speeches which ungodly sinners have spoken against him.”</a:t>
            </a:r>
          </a:p>
          <a:p>
            <a:pPr marL="0" indent="0" algn="ctr">
              <a:buNone/>
            </a:pPr>
            <a:r>
              <a:rPr lang="en-US" sz="2800" dirty="0"/>
              <a:t>Jude 14-15</a:t>
            </a:r>
          </a:p>
          <a:p>
            <a:pPr marL="0" indent="0">
              <a:buNone/>
            </a:pPr>
            <a:r>
              <a:rPr lang="en-US" sz="2800" dirty="0" smtClean="0"/>
              <a:t>“By </a:t>
            </a:r>
            <a:r>
              <a:rPr lang="en-US" sz="2800" dirty="0"/>
              <a:t>faith Enoch was </a:t>
            </a:r>
            <a:r>
              <a:rPr lang="en-US" sz="2800" b="1" dirty="0">
                <a:solidFill>
                  <a:srgbClr val="FFFF00"/>
                </a:solidFill>
              </a:rPr>
              <a:t>translated</a:t>
            </a:r>
            <a:r>
              <a:rPr lang="en-US" sz="2800" dirty="0"/>
              <a:t> that he should not see death; and was not found, because God had translated him: for before his translation he had this testimony, that he pleased God</a:t>
            </a:r>
            <a:r>
              <a:rPr lang="en-US" sz="2800" dirty="0" smtClean="0"/>
              <a:t>.”  </a:t>
            </a:r>
          </a:p>
          <a:p>
            <a:pPr marL="0" indent="0" algn="ctr">
              <a:buNone/>
            </a:pPr>
            <a:r>
              <a:rPr lang="en-US" sz="2800" dirty="0" smtClean="0"/>
              <a:t>Hebrews 11:5</a:t>
            </a:r>
          </a:p>
          <a:p>
            <a:pPr marL="0" indent="0">
              <a:buNone/>
            </a:pPr>
            <a:endParaRPr lang="en-US" sz="2400" dirty="0" smtClean="0"/>
          </a:p>
          <a:p>
            <a:pPr marL="0" indent="0" algn="ctr">
              <a:buNone/>
            </a:pPr>
            <a:endParaRPr lang="en-US" sz="2400" dirty="0"/>
          </a:p>
          <a:p>
            <a:pPr marL="0" indent="0" algn="ctr">
              <a:buNone/>
            </a:pPr>
            <a:endParaRPr lang="en-US" sz="2400" dirty="0"/>
          </a:p>
        </p:txBody>
      </p:sp>
      <p:sp>
        <p:nvSpPr>
          <p:cNvPr id="4" name="TextBox 3"/>
          <p:cNvSpPr txBox="1"/>
          <p:nvPr/>
        </p:nvSpPr>
        <p:spPr>
          <a:xfrm>
            <a:off x="6752" y="5903893"/>
            <a:ext cx="9144000" cy="954107"/>
          </a:xfrm>
          <a:prstGeom prst="rect">
            <a:avLst/>
          </a:prstGeom>
          <a:solidFill>
            <a:schemeClr val="tx2"/>
          </a:solidFill>
        </p:spPr>
        <p:txBody>
          <a:bodyPr wrap="square" rtlCol="0">
            <a:spAutoFit/>
          </a:bodyPr>
          <a:lstStyle/>
          <a:p>
            <a:r>
              <a:rPr lang="en-US" sz="2800" dirty="0" smtClean="0">
                <a:solidFill>
                  <a:schemeClr val="bg1"/>
                </a:solidFill>
              </a:rPr>
              <a:t>“translated” – metathesis – a change of position, re-established</a:t>
            </a:r>
          </a:p>
          <a:p>
            <a:r>
              <a:rPr lang="en-US" sz="2800" dirty="0" smtClean="0">
                <a:solidFill>
                  <a:schemeClr val="bg1"/>
                </a:solidFill>
              </a:rPr>
              <a:t>In John 5:24 – “but is passed from death to life.”</a:t>
            </a:r>
            <a:endParaRPr lang="en-US" sz="2800" dirty="0">
              <a:solidFill>
                <a:schemeClr val="bg1"/>
              </a:solidFill>
            </a:endParaRPr>
          </a:p>
        </p:txBody>
      </p:sp>
      <p:pic>
        <p:nvPicPr>
          <p:cNvPr id="2050" name="Picture 2" descr="http://ivarfjeld.files.wordpress.com/2009/09/jesus-walk.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400800" y="10610"/>
            <a:ext cx="2749952" cy="1831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414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685800"/>
          </a:xfrm>
        </p:spPr>
        <p:txBody>
          <a:bodyPr/>
          <a:lstStyle/>
          <a:p>
            <a:r>
              <a:rPr lang="en-US" dirty="0" smtClean="0"/>
              <a:t>How are we like </a:t>
            </a:r>
            <a:r>
              <a:rPr lang="en-US" dirty="0" err="1" smtClean="0"/>
              <a:t>enoch</a:t>
            </a:r>
            <a:r>
              <a:rPr lang="en-US" dirty="0" smtClean="0"/>
              <a:t>?</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r>
              <a:rPr lang="en-US" sz="2800" dirty="0" smtClean="0"/>
              <a:t>Enoch, a righteous man of the Sons of God </a:t>
            </a:r>
          </a:p>
          <a:p>
            <a:r>
              <a:rPr lang="en-US" sz="2800" dirty="0" smtClean="0"/>
              <a:t>He witnessed to the sinful, godless of his day</a:t>
            </a:r>
          </a:p>
          <a:p>
            <a:r>
              <a:rPr lang="en-US" sz="2800" dirty="0" smtClean="0"/>
              <a:t>Likely, he would have been murdered by them, had not God “relocated” him, or as the </a:t>
            </a:r>
            <a:r>
              <a:rPr lang="en-US" sz="2800" dirty="0" err="1" smtClean="0"/>
              <a:t>Peshitta</a:t>
            </a:r>
            <a:r>
              <a:rPr lang="en-US" sz="2800" dirty="0" smtClean="0"/>
              <a:t> says, he “disappeared; for God took him away.”</a:t>
            </a:r>
          </a:p>
          <a:p>
            <a:r>
              <a:rPr lang="en-US" sz="2800" dirty="0" smtClean="0"/>
              <a:t>We too, are precious to our Lord</a:t>
            </a:r>
          </a:p>
          <a:p>
            <a:r>
              <a:rPr lang="en-US" sz="2800" dirty="0" smtClean="0"/>
              <a:t>He protects us and saves us, not only from the evil hands of men, but by the destruction of sin</a:t>
            </a:r>
          </a:p>
          <a:p>
            <a:r>
              <a:rPr lang="en-US" sz="2800" dirty="0" smtClean="0"/>
              <a:t>He, through Christ, secures us and abides with us!</a:t>
            </a:r>
            <a:endParaRPr lang="en-US" sz="2800" dirty="0"/>
          </a:p>
        </p:txBody>
      </p:sp>
    </p:spTree>
    <p:extLst>
      <p:ext uri="{BB962C8B-B14F-4D97-AF65-F5344CB8AC3E}">
        <p14:creationId xmlns:p14="http://schemas.microsoft.com/office/powerpoint/2010/main" val="3514131779"/>
      </p:ext>
    </p:extLst>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1 Thessalonians 4:3-9</a:t>
            </a:r>
            <a:endParaRPr lang="en-US" dirty="0"/>
          </a:p>
        </p:txBody>
      </p:sp>
      <p:sp>
        <p:nvSpPr>
          <p:cNvPr id="3" name="Content Placeholder 2"/>
          <p:cNvSpPr>
            <a:spLocks noGrp="1"/>
          </p:cNvSpPr>
          <p:nvPr>
            <p:ph sz="quarter" idx="13"/>
          </p:nvPr>
        </p:nvSpPr>
        <p:spPr/>
        <p:txBody>
          <a:bodyPr>
            <a:noAutofit/>
          </a:bodyPr>
          <a:lstStyle/>
          <a:p>
            <a:pPr marL="0" indent="0">
              <a:buNone/>
            </a:pPr>
            <a:r>
              <a:rPr lang="en-US" sz="2400" dirty="0" smtClean="0"/>
              <a:t>“For </a:t>
            </a:r>
            <a:r>
              <a:rPr lang="en-US" sz="2400" dirty="0"/>
              <a:t>this is the will of God, </a:t>
            </a:r>
            <a:r>
              <a:rPr lang="en-US" sz="2400" i="1" dirty="0"/>
              <a:t>even</a:t>
            </a:r>
            <a:r>
              <a:rPr lang="en-US" sz="2400" dirty="0"/>
              <a:t> your sanctification, that ye should abstain from fornication: </a:t>
            </a:r>
            <a:r>
              <a:rPr lang="en-US" sz="2400" dirty="0" smtClean="0"/>
              <a:t>That </a:t>
            </a:r>
            <a:r>
              <a:rPr lang="en-US" sz="2400" dirty="0"/>
              <a:t>every one of you should know how to possess his vessel in sanctification and </a:t>
            </a:r>
            <a:r>
              <a:rPr lang="en-US" sz="2400" dirty="0" err="1"/>
              <a:t>honour</a:t>
            </a:r>
            <a:r>
              <a:rPr lang="en-US" sz="2400" dirty="0"/>
              <a:t>; </a:t>
            </a:r>
            <a:r>
              <a:rPr lang="en-US" sz="2400" dirty="0" smtClean="0"/>
              <a:t>Not </a:t>
            </a:r>
            <a:r>
              <a:rPr lang="en-US" sz="2400" dirty="0"/>
              <a:t>in the lust of concupiscence, even as the Gentiles which know not God: </a:t>
            </a:r>
            <a:r>
              <a:rPr lang="en-US" sz="2400" dirty="0" smtClean="0"/>
              <a:t>That </a:t>
            </a:r>
            <a:r>
              <a:rPr lang="en-US" sz="2400" dirty="0"/>
              <a:t>no </a:t>
            </a:r>
            <a:r>
              <a:rPr lang="en-US" sz="2400" i="1" dirty="0"/>
              <a:t>man</a:t>
            </a:r>
            <a:r>
              <a:rPr lang="en-US" sz="2400" dirty="0"/>
              <a:t> go beyond and defraud his brother in </a:t>
            </a:r>
            <a:r>
              <a:rPr lang="en-US" sz="2400" i="1" dirty="0"/>
              <a:t>any</a:t>
            </a:r>
            <a:r>
              <a:rPr lang="en-US" sz="2400" dirty="0"/>
              <a:t> matter: because that the Lord </a:t>
            </a:r>
            <a:r>
              <a:rPr lang="en-US" sz="2400" i="1" dirty="0"/>
              <a:t>is</a:t>
            </a:r>
            <a:r>
              <a:rPr lang="en-US" sz="2400" dirty="0"/>
              <a:t> the avenger of all such, as we also have forewarned you and testified. </a:t>
            </a:r>
            <a:r>
              <a:rPr lang="en-US" sz="2400" b="1" i="1" dirty="0" smtClean="0">
                <a:solidFill>
                  <a:srgbClr val="FFFF00"/>
                </a:solidFill>
              </a:rPr>
              <a:t>For </a:t>
            </a:r>
            <a:r>
              <a:rPr lang="en-US" sz="2400" b="1" i="1" dirty="0">
                <a:solidFill>
                  <a:srgbClr val="FFFF00"/>
                </a:solidFill>
              </a:rPr>
              <a:t>God hath not called us unto uncleanness, but unto holiness</a:t>
            </a:r>
            <a:r>
              <a:rPr lang="en-US" sz="2400" dirty="0"/>
              <a:t>. </a:t>
            </a:r>
            <a:r>
              <a:rPr lang="en-US" sz="2400" dirty="0" smtClean="0"/>
              <a:t>He </a:t>
            </a:r>
            <a:r>
              <a:rPr lang="en-US" sz="2400" dirty="0"/>
              <a:t>therefore that </a:t>
            </a:r>
            <a:r>
              <a:rPr lang="en-US" sz="2400" dirty="0" err="1"/>
              <a:t>despiseth</a:t>
            </a:r>
            <a:r>
              <a:rPr lang="en-US" sz="2400" dirty="0"/>
              <a:t>, </a:t>
            </a:r>
            <a:r>
              <a:rPr lang="en-US" sz="2400" dirty="0" err="1"/>
              <a:t>despiseth</a:t>
            </a:r>
            <a:r>
              <a:rPr lang="en-US" sz="2400" dirty="0"/>
              <a:t> not man, </a:t>
            </a:r>
            <a:r>
              <a:rPr lang="en-US" sz="2400" b="1" i="1" dirty="0">
                <a:solidFill>
                  <a:srgbClr val="FFFF00"/>
                </a:solidFill>
              </a:rPr>
              <a:t>but God, who hath also given unto us his holy Spirit</a:t>
            </a:r>
            <a:r>
              <a:rPr lang="en-US" sz="2400" dirty="0" smtClean="0"/>
              <a:t>. But </a:t>
            </a:r>
            <a:r>
              <a:rPr lang="en-US" sz="2400" dirty="0"/>
              <a:t>as touching brotherly love ye need not that I write unto you: for ye yourselves are taught of God to love one another</a:t>
            </a:r>
            <a:r>
              <a:rPr lang="en-US" sz="2400" dirty="0" smtClean="0"/>
              <a:t>.” </a:t>
            </a:r>
            <a:endParaRPr lang="en-US" sz="2400" dirty="0"/>
          </a:p>
          <a:p>
            <a:pPr marL="0" indent="0">
              <a:buNone/>
            </a:pPr>
            <a:endParaRPr lang="en-US" sz="2400" dirty="0"/>
          </a:p>
        </p:txBody>
      </p:sp>
    </p:spTree>
    <p:extLst>
      <p:ext uri="{BB962C8B-B14F-4D97-AF65-F5344CB8AC3E}">
        <p14:creationId xmlns:p14="http://schemas.microsoft.com/office/powerpoint/2010/main" val="2825002916"/>
      </p:ext>
    </p:extLst>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dirty="0" smtClean="0"/>
              <a:t>1 Corinthians 6:13-20</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pPr marL="0" indent="0">
              <a:buNone/>
            </a:pPr>
            <a:r>
              <a:rPr lang="en-US" sz="2200" dirty="0" smtClean="0"/>
              <a:t>“Meats </a:t>
            </a:r>
            <a:r>
              <a:rPr lang="en-US" sz="2200" dirty="0"/>
              <a:t>for the belly, and the belly for meats: but God shall destroy both it and them. Now the body </a:t>
            </a:r>
            <a:r>
              <a:rPr lang="en-US" sz="2200" i="1" dirty="0"/>
              <a:t>is</a:t>
            </a:r>
            <a:r>
              <a:rPr lang="en-US" sz="2200" dirty="0"/>
              <a:t> not for fornication, but for the Lord; and the Lord for the body. </a:t>
            </a:r>
            <a:r>
              <a:rPr lang="en-US" sz="2200" dirty="0" smtClean="0"/>
              <a:t> And </a:t>
            </a:r>
            <a:r>
              <a:rPr lang="en-US" sz="2200" dirty="0"/>
              <a:t>God hath both raised up the Lord, and will also raise up us by his own power. </a:t>
            </a:r>
            <a:r>
              <a:rPr lang="en-US" sz="2200" dirty="0" smtClean="0"/>
              <a:t>Know </a:t>
            </a:r>
            <a:r>
              <a:rPr lang="en-US" sz="2200" dirty="0"/>
              <a:t>ye not that your bodies are the members of Christ? shall I then take the members of Christ, and make </a:t>
            </a:r>
            <a:r>
              <a:rPr lang="en-US" sz="2200" i="1" dirty="0"/>
              <a:t>them</a:t>
            </a:r>
            <a:r>
              <a:rPr lang="en-US" sz="2200" dirty="0"/>
              <a:t> the members of an harlot? God forbid. </a:t>
            </a:r>
            <a:r>
              <a:rPr lang="en-US" sz="2200" dirty="0" smtClean="0"/>
              <a:t>What</a:t>
            </a:r>
            <a:r>
              <a:rPr lang="en-US" sz="2200" dirty="0"/>
              <a:t>? know ye not that he which is joined to an harlot is one body? for two, </a:t>
            </a:r>
            <a:r>
              <a:rPr lang="en-US" sz="2200" dirty="0" err="1"/>
              <a:t>saith</a:t>
            </a:r>
            <a:r>
              <a:rPr lang="en-US" sz="2200" dirty="0"/>
              <a:t> he, shall be one flesh</a:t>
            </a:r>
            <a:r>
              <a:rPr lang="en-US" sz="2200" dirty="0" smtClean="0"/>
              <a:t>. </a:t>
            </a:r>
            <a:r>
              <a:rPr lang="en-US" sz="2200" b="1" i="1" dirty="0" smtClean="0">
                <a:solidFill>
                  <a:srgbClr val="FFFF00"/>
                </a:solidFill>
              </a:rPr>
              <a:t>But </a:t>
            </a:r>
            <a:r>
              <a:rPr lang="en-US" sz="2200" b="1" i="1" dirty="0">
                <a:solidFill>
                  <a:srgbClr val="FFFF00"/>
                </a:solidFill>
              </a:rPr>
              <a:t>he that is joined unto the Lord is one spirit. </a:t>
            </a:r>
            <a:r>
              <a:rPr lang="en-US" sz="2200" b="1" i="1" dirty="0" smtClean="0">
                <a:solidFill>
                  <a:srgbClr val="FFFF00"/>
                </a:solidFill>
              </a:rPr>
              <a:t>Flee </a:t>
            </a:r>
            <a:r>
              <a:rPr lang="en-US" sz="2200" b="1" i="1" dirty="0">
                <a:solidFill>
                  <a:srgbClr val="FFFF00"/>
                </a:solidFill>
              </a:rPr>
              <a:t>fornication. Every sin that a man doeth is without the body; but he that </a:t>
            </a:r>
            <a:r>
              <a:rPr lang="en-US" sz="2200" b="1" i="1" dirty="0" err="1">
                <a:solidFill>
                  <a:srgbClr val="FFFF00"/>
                </a:solidFill>
              </a:rPr>
              <a:t>committeth</a:t>
            </a:r>
            <a:r>
              <a:rPr lang="en-US" sz="2200" b="1" i="1" dirty="0">
                <a:solidFill>
                  <a:srgbClr val="FFFF00"/>
                </a:solidFill>
              </a:rPr>
              <a:t> fornication </a:t>
            </a:r>
            <a:r>
              <a:rPr lang="en-US" sz="2200" b="1" i="1" dirty="0" err="1">
                <a:solidFill>
                  <a:srgbClr val="FFFF00"/>
                </a:solidFill>
              </a:rPr>
              <a:t>sinneth</a:t>
            </a:r>
            <a:r>
              <a:rPr lang="en-US" sz="2200" b="1" i="1" dirty="0">
                <a:solidFill>
                  <a:srgbClr val="FFFF00"/>
                </a:solidFill>
              </a:rPr>
              <a:t> against his own body. </a:t>
            </a:r>
            <a:r>
              <a:rPr lang="en-US" sz="2200" b="1" i="1" dirty="0" smtClean="0">
                <a:solidFill>
                  <a:srgbClr val="FFFF00"/>
                </a:solidFill>
              </a:rPr>
              <a:t> What</a:t>
            </a:r>
            <a:r>
              <a:rPr lang="en-US" sz="2200" b="1" i="1" dirty="0">
                <a:solidFill>
                  <a:srgbClr val="FFFF00"/>
                </a:solidFill>
              </a:rPr>
              <a:t>? know ye not that your body is the temple of the Holy Ghost which is in you, which ye have of God, and ye are not your own? </a:t>
            </a:r>
            <a:r>
              <a:rPr lang="en-US" sz="2200" b="1" i="1" dirty="0" smtClean="0">
                <a:solidFill>
                  <a:srgbClr val="FFFF00"/>
                </a:solidFill>
              </a:rPr>
              <a:t> </a:t>
            </a:r>
            <a:r>
              <a:rPr lang="en-US" sz="2200" dirty="0" smtClean="0"/>
              <a:t>For </a:t>
            </a:r>
            <a:r>
              <a:rPr lang="en-US" sz="2200" dirty="0"/>
              <a:t>ye are bought with a price: therefore glorify God in your body, and in your spirit, which are God's</a:t>
            </a:r>
            <a:r>
              <a:rPr lang="en-US" sz="2200" dirty="0" smtClean="0"/>
              <a:t>.” </a:t>
            </a:r>
            <a:endParaRPr lang="en-US" sz="2200" dirty="0"/>
          </a:p>
          <a:p>
            <a:pPr marL="0" indent="0">
              <a:buNone/>
            </a:pPr>
            <a:endParaRPr lang="en-US" sz="2400" dirty="0"/>
          </a:p>
        </p:txBody>
      </p:sp>
    </p:spTree>
    <p:extLst>
      <p:ext uri="{BB962C8B-B14F-4D97-AF65-F5344CB8AC3E}">
        <p14:creationId xmlns:p14="http://schemas.microsoft.com/office/powerpoint/2010/main" val="2156033280"/>
      </p:ext>
    </p:extLst>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summary</a:t>
            </a:r>
            <a:endParaRPr lang="en-US" dirty="0"/>
          </a:p>
        </p:txBody>
      </p:sp>
      <p:sp>
        <p:nvSpPr>
          <p:cNvPr id="3" name="Content Placeholder 2"/>
          <p:cNvSpPr>
            <a:spLocks noGrp="1"/>
          </p:cNvSpPr>
          <p:nvPr>
            <p:ph sz="quarter" idx="13"/>
          </p:nvPr>
        </p:nvSpPr>
        <p:spPr>
          <a:xfrm>
            <a:off x="609600" y="1371600"/>
            <a:ext cx="7924800" cy="4648200"/>
          </a:xfrm>
        </p:spPr>
        <p:txBody>
          <a:bodyPr>
            <a:normAutofit fontScale="92500" lnSpcReduction="20000"/>
          </a:bodyPr>
          <a:lstStyle/>
          <a:p>
            <a:r>
              <a:rPr lang="en-US" sz="2600" dirty="0" smtClean="0"/>
              <a:t>The activity of God through His Spirit has been consistent for believers since Eden</a:t>
            </a:r>
          </a:p>
          <a:p>
            <a:r>
              <a:rPr lang="en-US" sz="2600" dirty="0" smtClean="0"/>
              <a:t>There is an intimacy – not one size fits all – He knows </a:t>
            </a:r>
            <a:r>
              <a:rPr lang="en-US" sz="2600" b="1" dirty="0" smtClean="0">
                <a:solidFill>
                  <a:srgbClr val="FFFF00"/>
                </a:solidFill>
              </a:rPr>
              <a:t>YOU</a:t>
            </a:r>
            <a:r>
              <a:rPr lang="en-US" sz="2600" dirty="0" smtClean="0"/>
              <a:t> and your needs</a:t>
            </a:r>
          </a:p>
          <a:p>
            <a:r>
              <a:rPr lang="en-US" sz="2600" dirty="0" smtClean="0"/>
              <a:t>If we forsake sin, the Father and Son will make their abode with us</a:t>
            </a:r>
          </a:p>
          <a:p>
            <a:r>
              <a:rPr lang="en-US" sz="2600" dirty="0" smtClean="0"/>
              <a:t>He is shaping our minds to be like His</a:t>
            </a:r>
          </a:p>
          <a:p>
            <a:r>
              <a:rPr lang="en-US" sz="2600" dirty="0" smtClean="0"/>
              <a:t>He is readying us for work that He has prepared in advance for us to do</a:t>
            </a:r>
          </a:p>
          <a:p>
            <a:r>
              <a:rPr lang="en-US" sz="2600" dirty="0" smtClean="0"/>
              <a:t>He moves us, guides us, GOADS us in the right direction</a:t>
            </a:r>
          </a:p>
          <a:p>
            <a:r>
              <a:rPr lang="en-US" sz="2600" dirty="0" smtClean="0"/>
              <a:t>He intends for us to find great comfort and encouragement from His work in our lives</a:t>
            </a:r>
          </a:p>
          <a:p>
            <a:endParaRPr lang="en-US" dirty="0"/>
          </a:p>
        </p:txBody>
      </p:sp>
    </p:spTree>
    <p:extLst>
      <p:ext uri="{BB962C8B-B14F-4D97-AF65-F5344CB8AC3E}">
        <p14:creationId xmlns:p14="http://schemas.microsoft.com/office/powerpoint/2010/main" val="2563020964"/>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92202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0" y="274638"/>
            <a:ext cx="7924800" cy="715962"/>
          </a:xfrm>
        </p:spPr>
        <p:txBody>
          <a:bodyPr/>
          <a:lstStyle/>
          <a:p>
            <a:r>
              <a:rPr lang="en-US" dirty="0" smtClean="0"/>
              <a:t>Hymn 142</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pPr marL="0" indent="0">
              <a:buNone/>
            </a:pPr>
            <a:r>
              <a:rPr lang="en-US" sz="2400" dirty="0" smtClean="0"/>
              <a:t>God moves in a mysterious way, His wonders to perform;</a:t>
            </a:r>
          </a:p>
          <a:p>
            <a:pPr marL="0" indent="0">
              <a:buNone/>
            </a:pPr>
            <a:r>
              <a:rPr lang="en-US" sz="2400" dirty="0" smtClean="0"/>
              <a:t>He plants His footsteps in the sea, and rides upon the storm.</a:t>
            </a:r>
          </a:p>
          <a:p>
            <a:pPr marL="0" indent="0">
              <a:buNone/>
            </a:pPr>
            <a:r>
              <a:rPr lang="en-US" sz="2400" dirty="0" smtClean="0"/>
              <a:t>Deep in unfathomable mines of never-failing skill,</a:t>
            </a:r>
          </a:p>
          <a:p>
            <a:pPr marL="0" indent="0">
              <a:buNone/>
            </a:pPr>
            <a:r>
              <a:rPr lang="en-US" sz="2400" dirty="0" smtClean="0"/>
              <a:t>He treasures up His bright designs, and works His sovereign will.</a:t>
            </a:r>
          </a:p>
          <a:p>
            <a:pPr marL="0" indent="0">
              <a:buNone/>
            </a:pPr>
            <a:r>
              <a:rPr lang="en-US" sz="2400" dirty="0" smtClean="0"/>
              <a:t>Ye fearful saints, fresh courage take, the clouds ye so much dread,</a:t>
            </a:r>
          </a:p>
          <a:p>
            <a:pPr marL="0" indent="0">
              <a:buNone/>
            </a:pPr>
            <a:r>
              <a:rPr lang="en-US" sz="2400" dirty="0" smtClean="0"/>
              <a:t>Are big with mercy, and will break in blessings on your head.</a:t>
            </a:r>
          </a:p>
          <a:p>
            <a:pPr marL="0" indent="0">
              <a:buNone/>
            </a:pPr>
            <a:r>
              <a:rPr lang="en-US" sz="2400" dirty="0" smtClean="0"/>
              <a:t>His purposes will ripen fast, unfolding every hour; </a:t>
            </a:r>
          </a:p>
          <a:p>
            <a:pPr marL="0" indent="0">
              <a:buNone/>
            </a:pPr>
            <a:r>
              <a:rPr lang="en-US" sz="2400" dirty="0" smtClean="0"/>
              <a:t>The bud may have a bitter taste, but sweet will be the flower.</a:t>
            </a:r>
          </a:p>
          <a:p>
            <a:pPr marL="0" indent="0">
              <a:buNone/>
            </a:pPr>
            <a:r>
              <a:rPr lang="en-US" sz="2400" dirty="0" smtClean="0"/>
              <a:t>Blind unbelief is sure to err, and scan his work in vain;</a:t>
            </a:r>
          </a:p>
          <a:p>
            <a:pPr marL="0" indent="0">
              <a:buNone/>
            </a:pPr>
            <a:r>
              <a:rPr lang="en-US" sz="2400" dirty="0" smtClean="0"/>
              <a:t>God is His own interpreter, And He will make it plain.</a:t>
            </a:r>
            <a:endParaRPr lang="en-US" sz="2400" dirty="0"/>
          </a:p>
        </p:txBody>
      </p:sp>
    </p:spTree>
    <p:extLst>
      <p:ext uri="{BB962C8B-B14F-4D97-AF65-F5344CB8AC3E}">
        <p14:creationId xmlns:p14="http://schemas.microsoft.com/office/powerpoint/2010/main" val="13292454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sz="quarter" idx="13"/>
          </p:nvPr>
        </p:nvSpPr>
        <p:spPr/>
        <p:txBody>
          <a:bodyPr>
            <a:normAutofit/>
          </a:bodyPr>
          <a:lstStyle/>
          <a:p>
            <a:pPr marL="0" indent="0" algn="ctr">
              <a:buNone/>
            </a:pPr>
            <a:endParaRPr lang="en-US" sz="3600" b="1" dirty="0" smtClean="0">
              <a:solidFill>
                <a:srgbClr val="FFFF00"/>
              </a:solidFill>
            </a:endParaRPr>
          </a:p>
          <a:p>
            <a:pPr marL="0" indent="0" algn="ctr">
              <a:buNone/>
            </a:pPr>
            <a:r>
              <a:rPr lang="en-US" sz="3600" b="1" dirty="0" smtClean="0">
                <a:solidFill>
                  <a:srgbClr val="FFFF00"/>
                </a:solidFill>
              </a:rPr>
              <a:t>Abba, Father</a:t>
            </a:r>
          </a:p>
          <a:p>
            <a:pPr marL="0" indent="0" algn="ctr">
              <a:buNone/>
            </a:pPr>
            <a:endParaRPr lang="en-US" sz="2800" dirty="0"/>
          </a:p>
          <a:p>
            <a:pPr marL="0" indent="0">
              <a:buNone/>
            </a:pPr>
            <a:r>
              <a:rPr lang="en-US" sz="2800" dirty="0" smtClean="0"/>
              <a:t>A look at how God invites us into an intimate relationship with Him through His Son</a:t>
            </a:r>
            <a:endParaRPr lang="en-US" sz="2800" dirty="0"/>
          </a:p>
        </p:txBody>
      </p:sp>
    </p:spTree>
    <p:extLst>
      <p:ext uri="{BB962C8B-B14F-4D97-AF65-F5344CB8AC3E}">
        <p14:creationId xmlns:p14="http://schemas.microsoft.com/office/powerpoint/2010/main" val="821869324"/>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738</TotalTime>
  <Words>4924</Words>
  <Application>Microsoft Office PowerPoint</Application>
  <PresentationFormat>On-screen Show (4:3)</PresentationFormat>
  <Paragraphs>266</Paragraphs>
  <Slides>63</Slides>
  <Notes>9</Notes>
  <HiddenSlides>3</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Horizon</vt:lpstr>
      <vt:lpstr>Led by the Spirit</vt:lpstr>
      <vt:lpstr>Connections from class 1</vt:lpstr>
      <vt:lpstr>Class 2</vt:lpstr>
      <vt:lpstr>Spirit in the Old and new testaments</vt:lpstr>
      <vt:lpstr>Last commands from the lord</vt:lpstr>
      <vt:lpstr>Waiting on the LORD</vt:lpstr>
      <vt:lpstr>example</vt:lpstr>
      <vt:lpstr>We might have a few questions!</vt:lpstr>
      <vt:lpstr>How these questions were answered</vt:lpstr>
      <vt:lpstr>The story of philip</vt:lpstr>
      <vt:lpstr>One of the seven</vt:lpstr>
      <vt:lpstr>Persecution takes him to samaria</vt:lpstr>
      <vt:lpstr>Dispatched by an angel</vt:lpstr>
      <vt:lpstr>PowerPoint Presentation</vt:lpstr>
      <vt:lpstr>PowerPoint Presentation</vt:lpstr>
      <vt:lpstr>For the disciple who said “yes”</vt:lpstr>
      <vt:lpstr>The construction of the tabernacle</vt:lpstr>
      <vt:lpstr>PowerPoint Presentation</vt:lpstr>
      <vt:lpstr>PowerPoint Presentation</vt:lpstr>
      <vt:lpstr>PowerPoint Presentation</vt:lpstr>
      <vt:lpstr>preparation for the work ahead</vt:lpstr>
      <vt:lpstr>Exodus 31:1-6 </vt:lpstr>
      <vt:lpstr>Not just about the work!</vt:lpstr>
      <vt:lpstr>Perfected for work</vt:lpstr>
      <vt:lpstr>PowerPoint Presentation</vt:lpstr>
      <vt:lpstr>Samson</vt:lpstr>
      <vt:lpstr>The spirit and samson</vt:lpstr>
      <vt:lpstr>Judges 13:25, 14:6  </vt:lpstr>
      <vt:lpstr>But, after participating in lust of flesh…</vt:lpstr>
      <vt:lpstr>Spirit departed</vt:lpstr>
      <vt:lpstr>Once he came to his right mind in prison…</vt:lpstr>
      <vt:lpstr>Compare to new testament counsel</vt:lpstr>
      <vt:lpstr>“lamad” – to teach or goad </vt:lpstr>
      <vt:lpstr>PowerPoint Presentation</vt:lpstr>
      <vt:lpstr>“goading” of saul</vt:lpstr>
      <vt:lpstr>1 Samuel 16:13  </vt:lpstr>
      <vt:lpstr>Preparing david for goliath?</vt:lpstr>
      <vt:lpstr>application</vt:lpstr>
      <vt:lpstr>God dwells with contrite and humble</vt:lpstr>
      <vt:lpstr>God’s involvement with the humble/contrite</vt:lpstr>
      <vt:lpstr>How god leads believers</vt:lpstr>
      <vt:lpstr>Exodus 15:23-27</vt:lpstr>
      <vt:lpstr>PowerPoint Presentation</vt:lpstr>
      <vt:lpstr>Spiritual insights</vt:lpstr>
      <vt:lpstr>What are the elim’s of our spiritual lives?</vt:lpstr>
      <vt:lpstr>Psalm 78:38-42</vt:lpstr>
      <vt:lpstr>How often?</vt:lpstr>
      <vt:lpstr>Leading not into temptation</vt:lpstr>
      <vt:lpstr>Implications of this prayer</vt:lpstr>
      <vt:lpstr>PowerPoint Presentation</vt:lpstr>
      <vt:lpstr>the new testament</vt:lpstr>
      <vt:lpstr>God working through men</vt:lpstr>
      <vt:lpstr>Ephesians 4:20-24 </vt:lpstr>
      <vt:lpstr>Hebrews 12:5-7,10-11</vt:lpstr>
      <vt:lpstr>Our goading – hebrews 12 </vt:lpstr>
      <vt:lpstr>Our Spiritual Condition Before Belief</vt:lpstr>
      <vt:lpstr>translated</vt:lpstr>
      <vt:lpstr>How are we like enoch?</vt:lpstr>
      <vt:lpstr>1 Thessalonians 4:3-9</vt:lpstr>
      <vt:lpstr>1 Corinthians 6:13-20</vt:lpstr>
      <vt:lpstr>summary</vt:lpstr>
      <vt:lpstr>Hymn 142</vt:lpstr>
      <vt:lpstr>Next class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 by the Spirit</dc:title>
  <dc:creator>USER</dc:creator>
  <cp:lastModifiedBy>Dave Jennings</cp:lastModifiedBy>
  <cp:revision>75</cp:revision>
  <dcterms:created xsi:type="dcterms:W3CDTF">2013-11-29T18:41:22Z</dcterms:created>
  <dcterms:modified xsi:type="dcterms:W3CDTF">2014-08-18T20:13:32Z</dcterms:modified>
</cp:coreProperties>
</file>