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4"/>
  </p:notesMasterIdLst>
  <p:sldIdLst>
    <p:sldId id="300" r:id="rId2"/>
    <p:sldId id="318" r:id="rId3"/>
    <p:sldId id="419" r:id="rId4"/>
    <p:sldId id="420" r:id="rId5"/>
    <p:sldId id="406" r:id="rId6"/>
    <p:sldId id="407" r:id="rId7"/>
    <p:sldId id="395" r:id="rId8"/>
    <p:sldId id="417" r:id="rId9"/>
    <p:sldId id="415" r:id="rId10"/>
    <p:sldId id="416" r:id="rId11"/>
    <p:sldId id="396" r:id="rId12"/>
    <p:sldId id="398" r:id="rId13"/>
    <p:sldId id="410" r:id="rId14"/>
    <p:sldId id="408" r:id="rId15"/>
    <p:sldId id="409" r:id="rId16"/>
    <p:sldId id="399" r:id="rId17"/>
    <p:sldId id="365" r:id="rId18"/>
    <p:sldId id="397" r:id="rId19"/>
    <p:sldId id="330" r:id="rId20"/>
    <p:sldId id="331" r:id="rId21"/>
    <p:sldId id="375" r:id="rId22"/>
    <p:sldId id="333" r:id="rId23"/>
    <p:sldId id="412" r:id="rId24"/>
    <p:sldId id="413" r:id="rId25"/>
    <p:sldId id="414" r:id="rId26"/>
    <p:sldId id="332" r:id="rId27"/>
    <p:sldId id="379" r:id="rId28"/>
    <p:sldId id="334" r:id="rId29"/>
    <p:sldId id="382" r:id="rId30"/>
    <p:sldId id="376" r:id="rId31"/>
    <p:sldId id="339" r:id="rId32"/>
    <p:sldId id="380" r:id="rId33"/>
    <p:sldId id="381" r:id="rId34"/>
    <p:sldId id="335" r:id="rId35"/>
    <p:sldId id="377" r:id="rId36"/>
    <p:sldId id="378" r:id="rId37"/>
    <p:sldId id="384" r:id="rId38"/>
    <p:sldId id="336" r:id="rId39"/>
    <p:sldId id="338" r:id="rId40"/>
    <p:sldId id="340" r:id="rId41"/>
    <p:sldId id="341" r:id="rId42"/>
    <p:sldId id="356" r:id="rId43"/>
    <p:sldId id="344" r:id="rId44"/>
    <p:sldId id="369" r:id="rId45"/>
    <p:sldId id="345" r:id="rId46"/>
    <p:sldId id="400" r:id="rId47"/>
    <p:sldId id="351" r:id="rId48"/>
    <p:sldId id="411" r:id="rId49"/>
    <p:sldId id="361" r:id="rId50"/>
    <p:sldId id="370" r:id="rId51"/>
    <p:sldId id="385" r:id="rId52"/>
    <p:sldId id="401"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sorterViewPr>
    <p:cViewPr>
      <p:scale>
        <a:sx n="100" d="100"/>
        <a:sy n="100" d="100"/>
      </p:scale>
      <p:origin x="0" y="964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495792-F51A-4658-9C58-C0AC27415FCC}" type="datetimeFigureOut">
              <a:rPr lang="en-US" smtClean="0"/>
              <a:t>8/21/2014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36805B-BA7D-44D8-A7C4-817D6495D512}" type="slidenum">
              <a:rPr lang="en-US" smtClean="0"/>
              <a:t>‹#›</a:t>
            </a:fld>
            <a:endParaRPr lang="en-US"/>
          </a:p>
        </p:txBody>
      </p:sp>
    </p:spTree>
    <p:extLst>
      <p:ext uri="{BB962C8B-B14F-4D97-AF65-F5344CB8AC3E}">
        <p14:creationId xmlns:p14="http://schemas.microsoft.com/office/powerpoint/2010/main" val="3339154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6805B-BA7D-44D8-A7C4-817D6495D512}" type="slidenum">
              <a:rPr lang="en-US" smtClean="0"/>
              <a:t>18</a:t>
            </a:fld>
            <a:endParaRPr lang="en-US"/>
          </a:p>
        </p:txBody>
      </p:sp>
    </p:spTree>
    <p:extLst>
      <p:ext uri="{BB962C8B-B14F-4D97-AF65-F5344CB8AC3E}">
        <p14:creationId xmlns:p14="http://schemas.microsoft.com/office/powerpoint/2010/main" val="26694997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24571606-FA71-4D9A-A946-8CB80EFBECD7}" type="datetimeFigureOut">
              <a:rPr lang="en-US" smtClean="0"/>
              <a:t>8/21/2014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D004FA-71EA-4989-9C13-2A3568B6287D}" type="slidenum">
              <a:rPr lang="en-US" smtClean="0"/>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24571606-FA71-4D9A-A946-8CB80EFBECD7}" type="datetimeFigureOut">
              <a:rPr lang="en-US" smtClean="0"/>
              <a:t>8/21/2014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D004FA-71EA-4989-9C13-2A3568B6287D}" type="slidenum">
              <a:rPr lang="en-US" smtClean="0"/>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571606-FA71-4D9A-A946-8CB80EFBECD7}" type="datetimeFigureOut">
              <a:rPr lang="en-US" smtClean="0"/>
              <a:t>8/21/2014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D004FA-71EA-4989-9C13-2A3568B6287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24571606-FA71-4D9A-A946-8CB80EFBECD7}" type="datetimeFigureOut">
              <a:rPr lang="en-US" smtClean="0"/>
              <a:t>8/21/2014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04FA-71EA-4989-9C13-2A3568B6287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24571606-FA71-4D9A-A946-8CB80EFBECD7}" type="datetimeFigureOut">
              <a:rPr lang="en-US" smtClean="0"/>
              <a:t>8/21/2014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D004FA-71EA-4989-9C13-2A3568B6287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4571606-FA71-4D9A-A946-8CB80EFBECD7}" type="datetimeFigureOut">
              <a:rPr lang="en-US" smtClean="0"/>
              <a:t>8/21/2014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D004FA-71EA-4989-9C13-2A3568B6287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571606-FA71-4D9A-A946-8CB80EFBECD7}" type="datetimeFigureOut">
              <a:rPr lang="en-US" smtClean="0"/>
              <a:t>8/21/2014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D004FA-71EA-4989-9C13-2A3568B6287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571606-FA71-4D9A-A946-8CB80EFBECD7}" type="datetimeFigureOut">
              <a:rPr lang="en-US" smtClean="0"/>
              <a:t>8/21/2014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04FA-71EA-4989-9C13-2A3568B6287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571606-FA71-4D9A-A946-8CB80EFBECD7}" type="datetimeFigureOut">
              <a:rPr lang="en-US" smtClean="0"/>
              <a:t>8/21/2014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04FA-71EA-4989-9C13-2A3568B6287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571606-FA71-4D9A-A946-8CB80EFBECD7}" type="datetimeFigureOut">
              <a:rPr lang="en-US" smtClean="0"/>
              <a:t>8/21/2014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D004FA-71EA-4989-9C13-2A3568B6287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571606-FA71-4D9A-A946-8CB80EFBECD7}" type="datetimeFigureOut">
              <a:rPr lang="en-US" smtClean="0"/>
              <a:t>8/21/2014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D004FA-71EA-4989-9C13-2A3568B6287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24571606-FA71-4D9A-A946-8CB80EFBECD7}" type="datetimeFigureOut">
              <a:rPr lang="en-US" smtClean="0"/>
              <a:t>8/21/2014</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4DD004FA-71EA-4989-9C13-2A3568B6287D}"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google.com/url?sa=i&amp;rct=j&amp;q=&amp;esrc=s&amp;frm=1&amp;source=images&amp;cd=&amp;cad=rja&amp;docid=M9xHeeJddEHjuM&amp;tbnid=kn_XRaLdGFL-tM:&amp;ved=0CAUQjRw&amp;url=http://aprimarysingingtime.blogspot.com/2013/03/easter-primary-singing-time-331.html&amp;ei=OBetUrDVG6Oj2QX1sYCQCQ&amp;bvm=bv.57967247,d.b2I&amp;psig=AFQjCNE_lnH_joFe8auteMM5G6R7Nk-R5w&amp;ust=1387161755743150" TargetMode="External"/><Relationship Id="rId1" Type="http://schemas.openxmlformats.org/officeDocument/2006/relationships/slideLayout" Target="../slideLayouts/slideLayout2.xml"/><Relationship Id="rId4" Type="http://schemas.microsoft.com/office/2007/relationships/hdphoto" Target="../media/hdphoto5.wdp"/></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m/url?sa=i&amp;rct=j&amp;q=&amp;esrc=s&amp;frm=1&amp;source=images&amp;cd=&amp;cad=rja&amp;docid=stzZk-mt94h0aM&amp;tbnid=SNyutC1-k_lZ7M:&amp;ved=0CAUQjRw&amp;url=http://evcsj.com/cpt_news/following-jesus-receiving-from-jesus&amp;ei=uBC3UrKuFM3q2wX3jIHwBA&amp;bvm=bv.58187178,d.b2I&amp;psig=AFQjCNE4T6mOvuDiIWpDzCzSGww39eorng&amp;ust=1387815430277924" TargetMode="External"/><Relationship Id="rId1" Type="http://schemas.openxmlformats.org/officeDocument/2006/relationships/slideLayout" Target="../slideLayouts/slideLayout2.xml"/><Relationship Id="rId4" Type="http://schemas.microsoft.com/office/2007/relationships/hdphoto" Target="../media/hdphoto6.wdp"/></Relationships>
</file>

<file path=ppt/slides/_rels/slide3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com/url?sa=i&amp;rct=j&amp;q=&amp;esrc=s&amp;frm=1&amp;source=images&amp;cd=&amp;cad=rja&amp;docid=fcDWO_euhkXbEM&amp;tbnid=P0niAl-a_C5__M:&amp;ved=0CAUQjRw&amp;url=http://all-think.com/weight-lifting-just-man/&amp;ei=3LW1UuPjNMmb2wXmi4CwBw&amp;bvm=bv.58187178,d.b2I&amp;psig=AFQjCNEYMmmcpyykAKR-4aYFEcNhkuazpA&amp;ust=1387726629486367" TargetMode="External"/><Relationship Id="rId1" Type="http://schemas.openxmlformats.org/officeDocument/2006/relationships/slideLayout" Target="../slideLayouts/slideLayout2.xml"/><Relationship Id="rId4" Type="http://schemas.microsoft.com/office/2007/relationships/hdphoto" Target="../media/hdphoto8.wdp"/></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noAutofit/>
          </a:bodyPr>
          <a:lstStyle/>
          <a:p>
            <a:r>
              <a:rPr lang="en-US" sz="2800" dirty="0" smtClean="0"/>
              <a:t>Class 3 - Abba, Father!</a:t>
            </a:r>
          </a:p>
          <a:p>
            <a:endParaRPr lang="en-US" sz="2800" dirty="0"/>
          </a:p>
          <a:p>
            <a:r>
              <a:rPr lang="en-US" sz="2800" dirty="0" smtClean="0">
                <a:solidFill>
                  <a:srgbClr val="FFFF00"/>
                </a:solidFill>
              </a:rPr>
              <a:t>Winfield Bible School</a:t>
            </a:r>
          </a:p>
          <a:p>
            <a:r>
              <a:rPr lang="en-US" sz="2800" dirty="0" smtClean="0">
                <a:solidFill>
                  <a:srgbClr val="FFFF00"/>
                </a:solidFill>
              </a:rPr>
              <a:t>August 2014</a:t>
            </a:r>
            <a:endParaRPr lang="en-US" sz="2800" dirty="0">
              <a:solidFill>
                <a:srgbClr val="FFFF00"/>
              </a:solidFill>
            </a:endParaRPr>
          </a:p>
        </p:txBody>
      </p:sp>
      <p:sp>
        <p:nvSpPr>
          <p:cNvPr id="4" name="Title 3"/>
          <p:cNvSpPr>
            <a:spLocks noGrp="1"/>
          </p:cNvSpPr>
          <p:nvPr>
            <p:ph type="ctrTitle"/>
          </p:nvPr>
        </p:nvSpPr>
        <p:spPr/>
        <p:txBody>
          <a:bodyPr/>
          <a:lstStyle/>
          <a:p>
            <a:r>
              <a:rPr lang="en-US" sz="4000" dirty="0" smtClean="0"/>
              <a:t>Led By the spirit</a:t>
            </a:r>
            <a:endParaRPr lang="en-US" sz="4000" dirty="0"/>
          </a:p>
        </p:txBody>
      </p:sp>
    </p:spTree>
    <p:extLst>
      <p:ext uri="{BB962C8B-B14F-4D97-AF65-F5344CB8AC3E}">
        <p14:creationId xmlns:p14="http://schemas.microsoft.com/office/powerpoint/2010/main" val="34566591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914400"/>
          </a:xfrm>
        </p:spPr>
        <p:txBody>
          <a:bodyPr/>
          <a:lstStyle/>
          <a:p>
            <a:r>
              <a:rPr lang="en-US" dirty="0" smtClean="0"/>
              <a:t>Summary of class 2</a:t>
            </a:r>
            <a:endParaRPr lang="en-US" dirty="0"/>
          </a:p>
        </p:txBody>
      </p:sp>
      <p:sp>
        <p:nvSpPr>
          <p:cNvPr id="3" name="Content Placeholder 2"/>
          <p:cNvSpPr>
            <a:spLocks noGrp="1"/>
          </p:cNvSpPr>
          <p:nvPr>
            <p:ph sz="quarter" idx="13"/>
          </p:nvPr>
        </p:nvSpPr>
        <p:spPr>
          <a:xfrm>
            <a:off x="609600" y="1295400"/>
            <a:ext cx="7924800" cy="4724400"/>
          </a:xfrm>
        </p:spPr>
        <p:txBody>
          <a:bodyPr>
            <a:normAutofit fontScale="92500" lnSpcReduction="20000"/>
          </a:bodyPr>
          <a:lstStyle/>
          <a:p>
            <a:r>
              <a:rPr lang="en-US" sz="2600" dirty="0" smtClean="0"/>
              <a:t>The activity of God through His Spirit has been consistent for believers since Eden</a:t>
            </a:r>
          </a:p>
          <a:p>
            <a:r>
              <a:rPr lang="en-US" sz="2600" dirty="0" smtClean="0"/>
              <a:t>There is an intimacy – not one size fits all – God knows </a:t>
            </a:r>
            <a:r>
              <a:rPr lang="en-US" sz="2600" dirty="0" smtClean="0">
                <a:solidFill>
                  <a:srgbClr val="FFFF00"/>
                </a:solidFill>
              </a:rPr>
              <a:t>YOU</a:t>
            </a:r>
            <a:r>
              <a:rPr lang="en-US" sz="2600" dirty="0" smtClean="0"/>
              <a:t> and your needs</a:t>
            </a:r>
          </a:p>
          <a:p>
            <a:r>
              <a:rPr lang="en-US" sz="2600" dirty="0" smtClean="0"/>
              <a:t>If we forsake sin, the Father and Son will make their abode with us</a:t>
            </a:r>
          </a:p>
          <a:p>
            <a:r>
              <a:rPr lang="en-US" sz="2600" dirty="0" smtClean="0"/>
              <a:t>He is shaping our minds to be like His</a:t>
            </a:r>
          </a:p>
          <a:p>
            <a:r>
              <a:rPr lang="en-US" sz="2600" dirty="0" smtClean="0"/>
              <a:t>He is readying us for work that He has prepared in advance for us to do</a:t>
            </a:r>
          </a:p>
          <a:p>
            <a:r>
              <a:rPr lang="en-US" sz="2600" dirty="0" smtClean="0"/>
              <a:t>He moves us, guides us, GOADS us in the right direction</a:t>
            </a:r>
          </a:p>
          <a:p>
            <a:r>
              <a:rPr lang="en-US" sz="2600" dirty="0" smtClean="0"/>
              <a:t>He intends for us to find great comfort and encouragement from His work in our lives</a:t>
            </a:r>
          </a:p>
          <a:p>
            <a:endParaRPr lang="en-US" dirty="0"/>
          </a:p>
        </p:txBody>
      </p:sp>
    </p:spTree>
    <p:extLst>
      <p:ext uri="{BB962C8B-B14F-4D97-AF65-F5344CB8AC3E}">
        <p14:creationId xmlns:p14="http://schemas.microsoft.com/office/powerpoint/2010/main" val="29869837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14600"/>
            <a:ext cx="7924800" cy="1143000"/>
          </a:xfrm>
        </p:spPr>
        <p:txBody>
          <a:bodyPr/>
          <a:lstStyle/>
          <a:p>
            <a:pPr algn="ctr"/>
            <a:r>
              <a:rPr lang="en-US" sz="3600" b="1" dirty="0" smtClean="0">
                <a:solidFill>
                  <a:srgbClr val="FFFF00"/>
                </a:solidFill>
              </a:rPr>
              <a:t>Being led by the spirit </a:t>
            </a:r>
            <a:br>
              <a:rPr lang="en-US" sz="3600" b="1" dirty="0" smtClean="0">
                <a:solidFill>
                  <a:srgbClr val="FFFF00"/>
                </a:solidFill>
              </a:rPr>
            </a:br>
            <a:r>
              <a:rPr lang="en-US" sz="3600" b="1" dirty="0" smtClean="0">
                <a:solidFill>
                  <a:srgbClr val="FFFF00"/>
                </a:solidFill>
              </a:rPr>
              <a:t>demands a relationship</a:t>
            </a:r>
            <a:endParaRPr lang="en-US" sz="3600" b="1" dirty="0">
              <a:solidFill>
                <a:srgbClr val="FFFF00"/>
              </a:solidFill>
            </a:endParaRPr>
          </a:p>
        </p:txBody>
      </p:sp>
    </p:spTree>
    <p:extLst>
      <p:ext uri="{BB962C8B-B14F-4D97-AF65-F5344CB8AC3E}">
        <p14:creationId xmlns:p14="http://schemas.microsoft.com/office/powerpoint/2010/main" val="35123101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Relationship and the spirit’s activity in our lives</a:t>
            </a:r>
            <a:endParaRPr lang="en-US" sz="3600" dirty="0"/>
          </a:p>
        </p:txBody>
      </p:sp>
      <p:sp>
        <p:nvSpPr>
          <p:cNvPr id="3" name="Content Placeholder 2"/>
          <p:cNvSpPr>
            <a:spLocks noGrp="1"/>
          </p:cNvSpPr>
          <p:nvPr>
            <p:ph sz="quarter" idx="13"/>
          </p:nvPr>
        </p:nvSpPr>
        <p:spPr/>
        <p:txBody>
          <a:bodyPr>
            <a:noAutofit/>
          </a:bodyPr>
          <a:lstStyle/>
          <a:p>
            <a:r>
              <a:rPr lang="en-US" sz="2800" dirty="0" smtClean="0"/>
              <a:t>The stronger our relationship, the more visible the process is – we can see the hand of God active now, not only in hindsight</a:t>
            </a:r>
          </a:p>
          <a:p>
            <a:r>
              <a:rPr lang="en-US" sz="2800" dirty="0" smtClean="0"/>
              <a:t>We are more likely to bring our petitions to our God to help us with our weakness of faith and inadequacies</a:t>
            </a:r>
          </a:p>
          <a:p>
            <a:r>
              <a:rPr lang="en-US" sz="2800" dirty="0" smtClean="0"/>
              <a:t>When we fail, we can rely on the goodness of God to revive us and nurture us like a Father</a:t>
            </a:r>
            <a:endParaRPr lang="en-US" sz="2800" dirty="0"/>
          </a:p>
        </p:txBody>
      </p:sp>
    </p:spTree>
    <p:extLst>
      <p:ext uri="{BB962C8B-B14F-4D97-AF65-F5344CB8AC3E}">
        <p14:creationId xmlns:p14="http://schemas.microsoft.com/office/powerpoint/2010/main" val="1319818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9730"/>
            <a:ext cx="7924800" cy="1143000"/>
          </a:xfrm>
        </p:spPr>
        <p:txBody>
          <a:bodyPr/>
          <a:lstStyle/>
          <a:p>
            <a:r>
              <a:rPr lang="en-US" sz="3600" dirty="0" smtClean="0"/>
              <a:t>A thirst for god</a:t>
            </a:r>
            <a:endParaRPr lang="en-US" sz="3600" dirty="0"/>
          </a:p>
        </p:txBody>
      </p:sp>
      <p:sp>
        <p:nvSpPr>
          <p:cNvPr id="3" name="Content Placeholder 2"/>
          <p:cNvSpPr>
            <a:spLocks noGrp="1"/>
          </p:cNvSpPr>
          <p:nvPr>
            <p:ph sz="quarter" idx="13"/>
          </p:nvPr>
        </p:nvSpPr>
        <p:spPr/>
        <p:txBody>
          <a:bodyPr>
            <a:normAutofit/>
          </a:bodyPr>
          <a:lstStyle/>
          <a:p>
            <a:pPr marL="0" indent="0">
              <a:buNone/>
            </a:pPr>
            <a:r>
              <a:rPr lang="en-US" sz="2800" dirty="0"/>
              <a:t>“As the hart </a:t>
            </a:r>
            <a:r>
              <a:rPr lang="en-US" sz="2800" dirty="0" err="1"/>
              <a:t>panteth</a:t>
            </a:r>
            <a:r>
              <a:rPr lang="en-US" sz="2800" dirty="0"/>
              <a:t> after the water brooks, so </a:t>
            </a:r>
            <a:r>
              <a:rPr lang="en-US" sz="2800" dirty="0" err="1"/>
              <a:t>panteth</a:t>
            </a:r>
            <a:r>
              <a:rPr lang="en-US" sz="2800" dirty="0"/>
              <a:t> my soul after thee, O God</a:t>
            </a:r>
            <a:r>
              <a:rPr lang="en-US" sz="2800" dirty="0" smtClean="0"/>
              <a:t>.  My </a:t>
            </a:r>
            <a:r>
              <a:rPr lang="en-US" sz="2800" dirty="0"/>
              <a:t>soul </a:t>
            </a:r>
            <a:r>
              <a:rPr lang="en-US" sz="2800" dirty="0" err="1"/>
              <a:t>thirsteth</a:t>
            </a:r>
            <a:r>
              <a:rPr lang="en-US" sz="2800" dirty="0"/>
              <a:t> for God, for the living God: when shall I come and appear before God</a:t>
            </a:r>
            <a:r>
              <a:rPr lang="en-US" sz="2800" dirty="0" smtClean="0"/>
              <a:t>?”</a:t>
            </a:r>
            <a:endParaRPr lang="en-US" sz="2800" dirty="0"/>
          </a:p>
          <a:p>
            <a:pPr marL="0" indent="0" algn="ctr">
              <a:buNone/>
            </a:pPr>
            <a:r>
              <a:rPr lang="en-US" sz="2800" dirty="0" smtClean="0"/>
              <a:t>Psalm 42:1-2</a:t>
            </a:r>
            <a:endParaRPr lang="en-US" sz="2800" dirty="0"/>
          </a:p>
        </p:txBody>
      </p:sp>
      <p:sp>
        <p:nvSpPr>
          <p:cNvPr id="7" name="AutoShape 8" descr="http://www.google.ca/url?sa=i&amp;source=images&amp;cd=&amp;docid=IHPrPUdRQFvNRM&amp;tbnid=eVj4t4VborinDM:&amp;ved=0CAUQjBw&amp;url=http%3A%2F%2Fimagecache2.allposters.com%2Fimages%2FNGSPOD%2F105608-FB.jpg&amp;ei=vNjyU8e6G6ewjALgkYCgBA&amp;psig=AFQjCNHAXn-IjRH0CddM015zYX7rYp41MA&amp;ust=1408510524534424"/>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8246362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Psalm 63:1-4</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800" dirty="0" smtClean="0"/>
              <a:t>“O </a:t>
            </a:r>
            <a:r>
              <a:rPr lang="en-US" sz="2800" dirty="0"/>
              <a:t>God, thou art my God; early will I seek thee: my soul </a:t>
            </a:r>
            <a:r>
              <a:rPr lang="en-US" sz="2800" dirty="0" err="1"/>
              <a:t>thirsteth</a:t>
            </a:r>
            <a:r>
              <a:rPr lang="en-US" sz="2800" dirty="0"/>
              <a:t> for thee, my flesh </a:t>
            </a:r>
            <a:r>
              <a:rPr lang="en-US" sz="2800" dirty="0" err="1"/>
              <a:t>longeth</a:t>
            </a:r>
            <a:r>
              <a:rPr lang="en-US" sz="2800" dirty="0"/>
              <a:t> for thee in a dry and thirsty land, where no water is</a:t>
            </a:r>
            <a:r>
              <a:rPr lang="en-US" sz="2800" dirty="0" smtClean="0"/>
              <a:t>;  To </a:t>
            </a:r>
            <a:r>
              <a:rPr lang="en-US" sz="2800" dirty="0"/>
              <a:t>see thy power and thy glory, so as I have seen thee in the sanctuary</a:t>
            </a:r>
            <a:r>
              <a:rPr lang="en-US" sz="2800" dirty="0" smtClean="0"/>
              <a:t>.  Because </a:t>
            </a:r>
            <a:r>
              <a:rPr lang="en-US" sz="2800" dirty="0"/>
              <a:t>thy </a:t>
            </a:r>
            <a:r>
              <a:rPr lang="en-US" sz="2800" dirty="0" err="1"/>
              <a:t>lovingkindness</a:t>
            </a:r>
            <a:r>
              <a:rPr lang="en-US" sz="2800" dirty="0"/>
              <a:t> is better than life, my lips shall praise thee</a:t>
            </a:r>
            <a:r>
              <a:rPr lang="en-US" sz="2800" dirty="0" smtClean="0"/>
              <a:t>.  Thus </a:t>
            </a:r>
            <a:r>
              <a:rPr lang="en-US" sz="2800" dirty="0"/>
              <a:t>will I bless thee while I live: I will lift up my hands in thy name</a:t>
            </a:r>
            <a:r>
              <a:rPr lang="en-US" sz="2800" dirty="0" smtClean="0"/>
              <a:t>.”</a:t>
            </a:r>
            <a:endParaRPr lang="en-US" sz="2800" dirty="0"/>
          </a:p>
          <a:p>
            <a:endParaRPr lang="en-US" dirty="0"/>
          </a:p>
        </p:txBody>
      </p:sp>
    </p:spTree>
    <p:extLst>
      <p:ext uri="{BB962C8B-B14F-4D97-AF65-F5344CB8AC3E}">
        <p14:creationId xmlns:p14="http://schemas.microsoft.com/office/powerpoint/2010/main" val="36855404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waterfromrock.org/wp-content/uploads/2013/05/5419907020_8fd9e25407-300x199.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95400" y="1905000"/>
            <a:ext cx="6486764" cy="4302887"/>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lstStyle/>
          <a:p>
            <a:r>
              <a:rPr lang="en-US" dirty="0" smtClean="0"/>
              <a:t>Abba, father</a:t>
            </a:r>
            <a:endParaRPr lang="en-US" dirty="0"/>
          </a:p>
        </p:txBody>
      </p:sp>
    </p:spTree>
    <p:extLst>
      <p:ext uri="{BB962C8B-B14F-4D97-AF65-F5344CB8AC3E}">
        <p14:creationId xmlns:p14="http://schemas.microsoft.com/office/powerpoint/2010/main" val="3184255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s://scontent-b-sea.xx.fbcdn.net/hphotos-xfa1/t31.0-8/p417x417/411686_3112944955509_154178461_o.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77025" y="871537"/>
            <a:ext cx="8389949" cy="5114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3231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0"/>
            <a:ext cx="7924800" cy="838200"/>
          </a:xfrm>
        </p:spPr>
        <p:txBody>
          <a:bodyPr/>
          <a:lstStyle/>
          <a:p>
            <a:r>
              <a:rPr lang="en-US" dirty="0" smtClean="0"/>
              <a:t>Learning from our father in the flesh</a:t>
            </a:r>
            <a:endParaRPr lang="en-US" dirty="0"/>
          </a:p>
        </p:txBody>
      </p:sp>
      <p:sp>
        <p:nvSpPr>
          <p:cNvPr id="4" name="Content Placeholder 3"/>
          <p:cNvSpPr>
            <a:spLocks noGrp="1"/>
          </p:cNvSpPr>
          <p:nvPr>
            <p:ph sz="quarter" idx="13"/>
          </p:nvPr>
        </p:nvSpPr>
        <p:spPr>
          <a:xfrm>
            <a:off x="457200" y="990600"/>
            <a:ext cx="8305800" cy="4114800"/>
          </a:xfrm>
        </p:spPr>
        <p:txBody>
          <a:bodyPr>
            <a:noAutofit/>
          </a:bodyPr>
          <a:lstStyle/>
          <a:p>
            <a:r>
              <a:rPr lang="en-US" sz="2400" dirty="0" smtClean="0"/>
              <a:t>He taught me manners, values, the Truth – even how to throw a curveball!</a:t>
            </a:r>
          </a:p>
          <a:p>
            <a:r>
              <a:rPr lang="en-US" sz="2400" dirty="0" smtClean="0"/>
              <a:t>I always knew he would be there to protect and help when needed</a:t>
            </a:r>
          </a:p>
          <a:p>
            <a:r>
              <a:rPr lang="en-US" sz="2400" dirty="0" smtClean="0"/>
              <a:t>He seemed to enjoy spending time with me, even though I knew he might well have wanted to do other things </a:t>
            </a:r>
          </a:p>
          <a:p>
            <a:r>
              <a:rPr lang="en-US" sz="2400" dirty="0" smtClean="0"/>
              <a:t>When I failed or let him down, I knew he still loved me</a:t>
            </a:r>
          </a:p>
          <a:p>
            <a:r>
              <a:rPr lang="en-US" sz="2400" dirty="0" smtClean="0"/>
              <a:t>He seemed to take joy in my small accomplishments </a:t>
            </a:r>
          </a:p>
          <a:p>
            <a:r>
              <a:rPr lang="en-US" sz="2400" dirty="0" smtClean="0"/>
              <a:t>He was there when I grew into manhood as a trusted confidant that was only interested in my best interest</a:t>
            </a:r>
          </a:p>
          <a:p>
            <a:r>
              <a:rPr lang="en-US" sz="2400" dirty="0" smtClean="0"/>
              <a:t>I learned from him a great lesson of devotion as he cared for my mom</a:t>
            </a:r>
            <a:endParaRPr lang="en-US" sz="2400" dirty="0"/>
          </a:p>
        </p:txBody>
      </p:sp>
    </p:spTree>
    <p:extLst>
      <p:ext uri="{BB962C8B-B14F-4D97-AF65-F5344CB8AC3E}">
        <p14:creationId xmlns:p14="http://schemas.microsoft.com/office/powerpoint/2010/main" val="3304102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1143000"/>
          </a:xfrm>
        </p:spPr>
        <p:txBody>
          <a:bodyPr/>
          <a:lstStyle/>
          <a:p>
            <a:r>
              <a:rPr lang="en-US" sz="3600" dirty="0" smtClean="0"/>
              <a:t>What it required from me</a:t>
            </a:r>
            <a:endParaRPr lang="en-US" sz="3600" dirty="0"/>
          </a:p>
        </p:txBody>
      </p:sp>
      <p:sp>
        <p:nvSpPr>
          <p:cNvPr id="3" name="Content Placeholder 2"/>
          <p:cNvSpPr>
            <a:spLocks noGrp="1"/>
          </p:cNvSpPr>
          <p:nvPr>
            <p:ph sz="quarter" idx="13"/>
          </p:nvPr>
        </p:nvSpPr>
        <p:spPr/>
        <p:txBody>
          <a:bodyPr>
            <a:normAutofit/>
          </a:bodyPr>
          <a:lstStyle/>
          <a:p>
            <a:r>
              <a:rPr lang="en-US" sz="2800" dirty="0" smtClean="0"/>
              <a:t>To trust in the love and wisdom of my father</a:t>
            </a:r>
          </a:p>
          <a:p>
            <a:endParaRPr lang="en-US" sz="2800" dirty="0"/>
          </a:p>
          <a:p>
            <a:r>
              <a:rPr lang="en-US" sz="2800" dirty="0" smtClean="0"/>
              <a:t>To believe that </a:t>
            </a:r>
            <a:r>
              <a:rPr lang="en-US" sz="2800" dirty="0"/>
              <a:t>I</a:t>
            </a:r>
            <a:r>
              <a:rPr lang="en-US" sz="2800" dirty="0" smtClean="0"/>
              <a:t> was worthy of being loved</a:t>
            </a:r>
          </a:p>
          <a:p>
            <a:endParaRPr lang="en-US" sz="2800" dirty="0"/>
          </a:p>
          <a:p>
            <a:r>
              <a:rPr lang="en-US" sz="2800" dirty="0" smtClean="0"/>
              <a:t>For me to do what I could to remain worthy of his love</a:t>
            </a:r>
          </a:p>
          <a:p>
            <a:endParaRPr lang="en-US" sz="2800" dirty="0"/>
          </a:p>
          <a:p>
            <a:endParaRPr lang="en-US" sz="2800" dirty="0"/>
          </a:p>
        </p:txBody>
      </p:sp>
    </p:spTree>
    <p:extLst>
      <p:ext uri="{BB962C8B-B14F-4D97-AF65-F5344CB8AC3E}">
        <p14:creationId xmlns:p14="http://schemas.microsoft.com/office/powerpoint/2010/main" val="34103650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scontent-a-sea.xx.fbcdn.net/hphotos-xap1/t1.0-9/p417x417/10517976_10203802428734100_5483216501222872323_n.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19200" y="228600"/>
            <a:ext cx="6400800"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95666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C:\Users\djennings\AppData\Local\Microsoft\Windows\Temporary Internet Files\Content.Outlook\T57347HT\IMG_8194.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4724400" y="0"/>
            <a:ext cx="2667000" cy="26670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7010400" y="304800"/>
            <a:ext cx="2133600" cy="22098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654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19400"/>
            <a:ext cx="7924800" cy="1143000"/>
          </a:xfrm>
        </p:spPr>
        <p:txBody>
          <a:bodyPr/>
          <a:lstStyle/>
          <a:p>
            <a:pPr algn="ctr"/>
            <a:r>
              <a:rPr lang="en-US" sz="3600" dirty="0" smtClean="0"/>
              <a:t>God is not just our father in heaven.  He is a perfect father.  He is the father that we all wish we were to our children.</a:t>
            </a:r>
            <a:endParaRPr lang="en-US" sz="3600" dirty="0"/>
          </a:p>
        </p:txBody>
      </p:sp>
    </p:spTree>
    <p:extLst>
      <p:ext uri="{BB962C8B-B14F-4D97-AF65-F5344CB8AC3E}">
        <p14:creationId xmlns:p14="http://schemas.microsoft.com/office/powerpoint/2010/main" val="1909549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smtClean="0"/>
              <a:t>Psalm 147:11</a:t>
            </a:r>
            <a:endParaRPr lang="en-US" sz="3600" dirty="0"/>
          </a:p>
        </p:txBody>
      </p:sp>
      <p:sp>
        <p:nvSpPr>
          <p:cNvPr id="4" name="Content Placeholder 3"/>
          <p:cNvSpPr>
            <a:spLocks noGrp="1"/>
          </p:cNvSpPr>
          <p:nvPr>
            <p:ph sz="quarter" idx="13"/>
          </p:nvPr>
        </p:nvSpPr>
        <p:spPr/>
        <p:txBody>
          <a:bodyPr>
            <a:normAutofit/>
          </a:bodyPr>
          <a:lstStyle/>
          <a:p>
            <a:pPr marL="0" indent="0">
              <a:buNone/>
            </a:pPr>
            <a:r>
              <a:rPr lang="en-US" sz="3200" dirty="0" smtClean="0"/>
              <a:t>“The </a:t>
            </a:r>
            <a:r>
              <a:rPr lang="en-US" sz="3200" cap="small" dirty="0"/>
              <a:t>Lord</a:t>
            </a:r>
            <a:r>
              <a:rPr lang="en-US" sz="3200" dirty="0"/>
              <a:t> </a:t>
            </a:r>
            <a:r>
              <a:rPr lang="en-US" sz="3200" dirty="0" err="1"/>
              <a:t>taketh</a:t>
            </a:r>
            <a:r>
              <a:rPr lang="en-US" sz="3200" dirty="0"/>
              <a:t> pleasure in them that fear him, in those that hope in his mercy</a:t>
            </a:r>
            <a:r>
              <a:rPr lang="en-US" sz="3200" dirty="0" smtClean="0"/>
              <a:t>.”</a:t>
            </a:r>
            <a:endParaRPr lang="en-US" sz="3200" dirty="0"/>
          </a:p>
        </p:txBody>
      </p:sp>
    </p:spTree>
    <p:extLst>
      <p:ext uri="{BB962C8B-B14F-4D97-AF65-F5344CB8AC3E}">
        <p14:creationId xmlns:p14="http://schemas.microsoft.com/office/powerpoint/2010/main" val="35052764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924800" cy="1143000"/>
          </a:xfrm>
        </p:spPr>
        <p:txBody>
          <a:bodyPr/>
          <a:lstStyle/>
          <a:p>
            <a:r>
              <a:rPr lang="en-US" sz="3600" dirty="0" smtClean="0"/>
              <a:t>Isaiah 41:8-13</a:t>
            </a:r>
            <a:endParaRPr lang="en-US" sz="3600" dirty="0"/>
          </a:p>
        </p:txBody>
      </p:sp>
      <p:sp>
        <p:nvSpPr>
          <p:cNvPr id="3" name="Content Placeholder 2"/>
          <p:cNvSpPr>
            <a:spLocks noGrp="1"/>
          </p:cNvSpPr>
          <p:nvPr>
            <p:ph sz="quarter" idx="13"/>
          </p:nvPr>
        </p:nvSpPr>
        <p:spPr>
          <a:xfrm>
            <a:off x="609600" y="1143000"/>
            <a:ext cx="7924800" cy="4495800"/>
          </a:xfrm>
        </p:spPr>
        <p:txBody>
          <a:bodyPr>
            <a:normAutofit lnSpcReduction="10000"/>
          </a:bodyPr>
          <a:lstStyle/>
          <a:p>
            <a:pPr marL="0" indent="0">
              <a:buNone/>
            </a:pPr>
            <a:r>
              <a:rPr lang="en-US" sz="2400" dirty="0" smtClean="0"/>
              <a:t>“But </a:t>
            </a:r>
            <a:r>
              <a:rPr lang="en-US" sz="2400" dirty="0"/>
              <a:t>thou, Israel, art my servant, Jacob whom I have chosen, the seed of Abraham my friend</a:t>
            </a:r>
            <a:r>
              <a:rPr lang="en-US" sz="2400" dirty="0" smtClean="0"/>
              <a:t>.  Thou </a:t>
            </a:r>
            <a:r>
              <a:rPr lang="en-US" sz="2400" dirty="0"/>
              <a:t>whom I have taken from the ends of the earth, and called thee from the chief men thereof, and said unto thee, Thou art my servant; I have chosen thee, and not cast thee </a:t>
            </a:r>
            <a:r>
              <a:rPr lang="en-US" sz="2400" dirty="0" smtClean="0"/>
              <a:t>away.  Fear </a:t>
            </a:r>
            <a:r>
              <a:rPr lang="en-US" sz="2400" dirty="0"/>
              <a:t>thou not; for I am with thee: be not dismayed; for I am thy God: I will strengthen thee; yea, I will help thee; yea, I will uphold thee with the right hand of my righteousness</a:t>
            </a:r>
            <a:r>
              <a:rPr lang="en-US" sz="2400" dirty="0" smtClean="0"/>
              <a:t>.  Behold</a:t>
            </a:r>
            <a:r>
              <a:rPr lang="en-US" sz="2400" dirty="0"/>
              <a:t>, all they that were incensed against thee shall be ashamed and confounded: they shall be as nothing; and they that strive with thee shall perish</a:t>
            </a:r>
            <a:r>
              <a:rPr lang="en-US" sz="2400" dirty="0" smtClean="0"/>
              <a:t>.  Thou </a:t>
            </a:r>
            <a:r>
              <a:rPr lang="en-US" sz="2400" dirty="0"/>
              <a:t>shalt seek them, and shalt not find them, even them that contended with thee: they that war against thee shall be as nothing, and as a thing of </a:t>
            </a:r>
            <a:r>
              <a:rPr lang="en-US" sz="2400" dirty="0" err="1"/>
              <a:t>nought</a:t>
            </a:r>
            <a:r>
              <a:rPr lang="en-US" sz="2400" dirty="0" smtClean="0"/>
              <a:t>.  For </a:t>
            </a:r>
            <a:r>
              <a:rPr lang="en-US" sz="2400" dirty="0"/>
              <a:t>I the </a:t>
            </a:r>
            <a:r>
              <a:rPr lang="en-US" sz="2400" cap="small" dirty="0"/>
              <a:t>Lord</a:t>
            </a:r>
            <a:r>
              <a:rPr lang="en-US" sz="2400" dirty="0"/>
              <a:t> thy God will hold thy right hand, saying unto thee, Fear not; I will help thee</a:t>
            </a:r>
            <a:r>
              <a:rPr lang="en-US" sz="2400" dirty="0" smtClean="0"/>
              <a:t>.”</a:t>
            </a:r>
            <a:endParaRPr lang="en-US" sz="2400" dirty="0"/>
          </a:p>
          <a:p>
            <a:pPr marL="0" indent="0">
              <a:buNone/>
            </a:pPr>
            <a:endParaRPr lang="en-US" dirty="0"/>
          </a:p>
        </p:txBody>
      </p:sp>
    </p:spTree>
    <p:extLst>
      <p:ext uri="{BB962C8B-B14F-4D97-AF65-F5344CB8AC3E}">
        <p14:creationId xmlns:p14="http://schemas.microsoft.com/office/powerpoint/2010/main" val="35808436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76200"/>
            <a:ext cx="7924800" cy="639762"/>
          </a:xfrm>
        </p:spPr>
        <p:txBody>
          <a:bodyPr/>
          <a:lstStyle/>
          <a:p>
            <a:r>
              <a:rPr lang="en-US" dirty="0" smtClean="0"/>
              <a:t>God as a loving father</a:t>
            </a:r>
            <a:endParaRPr lang="en-US" dirty="0"/>
          </a:p>
        </p:txBody>
      </p:sp>
      <p:sp>
        <p:nvSpPr>
          <p:cNvPr id="4" name="Content Placeholder 3"/>
          <p:cNvSpPr>
            <a:spLocks noGrp="1"/>
          </p:cNvSpPr>
          <p:nvPr>
            <p:ph sz="quarter" idx="13"/>
          </p:nvPr>
        </p:nvSpPr>
        <p:spPr>
          <a:xfrm>
            <a:off x="304800" y="1219200"/>
            <a:ext cx="5638800" cy="4953000"/>
          </a:xfrm>
        </p:spPr>
        <p:txBody>
          <a:bodyPr>
            <a:normAutofit fontScale="85000" lnSpcReduction="20000"/>
          </a:bodyPr>
          <a:lstStyle/>
          <a:p>
            <a:pPr marL="0" indent="0">
              <a:buNone/>
            </a:pPr>
            <a:r>
              <a:rPr lang="en-US" sz="3300" dirty="0"/>
              <a:t>“When Israel was a child, I loved him</a:t>
            </a:r>
            <a:r>
              <a:rPr lang="en-US" sz="3300" dirty="0" smtClean="0"/>
              <a:t>, and </a:t>
            </a:r>
            <a:r>
              <a:rPr lang="en-US" sz="3300" dirty="0"/>
              <a:t>out of Egypt I called my son</a:t>
            </a:r>
            <a:r>
              <a:rPr lang="en-US" sz="3300" dirty="0" smtClean="0"/>
              <a:t>.  The </a:t>
            </a:r>
            <a:r>
              <a:rPr lang="en-US" sz="3300" dirty="0"/>
              <a:t>more they were called</a:t>
            </a:r>
            <a:r>
              <a:rPr lang="en-US" sz="3300" dirty="0" smtClean="0"/>
              <a:t>, the </a:t>
            </a:r>
            <a:r>
              <a:rPr lang="en-US" sz="3300" dirty="0"/>
              <a:t>more they went away</a:t>
            </a:r>
            <a:r>
              <a:rPr lang="en-US" sz="3300" dirty="0" smtClean="0"/>
              <a:t>;  they </a:t>
            </a:r>
            <a:r>
              <a:rPr lang="en-US" sz="3300" dirty="0"/>
              <a:t>kept sacrificing to the </a:t>
            </a:r>
            <a:r>
              <a:rPr lang="en-US" sz="3300" dirty="0" err="1" smtClean="0"/>
              <a:t>Baals</a:t>
            </a:r>
            <a:r>
              <a:rPr lang="en-US" sz="3300" dirty="0" smtClean="0"/>
              <a:t> and </a:t>
            </a:r>
            <a:r>
              <a:rPr lang="en-US" sz="3300" dirty="0"/>
              <a:t>burning offerings to idols</a:t>
            </a:r>
            <a:r>
              <a:rPr lang="en-US" sz="3300" dirty="0" smtClean="0"/>
              <a:t>. Yet </a:t>
            </a:r>
            <a:r>
              <a:rPr lang="en-US" sz="3300" dirty="0"/>
              <a:t>it was I who taught Ephraim to walk</a:t>
            </a:r>
            <a:r>
              <a:rPr lang="en-US" sz="3300" dirty="0" smtClean="0"/>
              <a:t>;  I </a:t>
            </a:r>
            <a:r>
              <a:rPr lang="en-US" sz="3300" dirty="0"/>
              <a:t>took them up by their arms</a:t>
            </a:r>
            <a:r>
              <a:rPr lang="en-US" sz="3300" dirty="0" smtClean="0"/>
              <a:t>, but </a:t>
            </a:r>
            <a:r>
              <a:rPr lang="en-US" sz="3300" dirty="0"/>
              <a:t>they did not know that I healed them</a:t>
            </a:r>
            <a:r>
              <a:rPr lang="en-US" sz="3300" dirty="0" smtClean="0"/>
              <a:t>.  I </a:t>
            </a:r>
            <a:r>
              <a:rPr lang="en-US" sz="3300" dirty="0"/>
              <a:t>led them with cords of kindness</a:t>
            </a:r>
            <a:r>
              <a:rPr lang="en-US" sz="3300" dirty="0" smtClean="0"/>
              <a:t>,</a:t>
            </a:r>
            <a:r>
              <a:rPr lang="en-US" sz="3300" baseline="30000" dirty="0"/>
              <a:t> </a:t>
            </a:r>
            <a:r>
              <a:rPr lang="en-US" sz="3300" dirty="0" smtClean="0"/>
              <a:t>with </a:t>
            </a:r>
            <a:r>
              <a:rPr lang="en-US" sz="3300" dirty="0"/>
              <a:t>the bands of love</a:t>
            </a:r>
            <a:r>
              <a:rPr lang="en-US" sz="3300" dirty="0" smtClean="0"/>
              <a:t>, and </a:t>
            </a:r>
            <a:r>
              <a:rPr lang="en-US" sz="3300" dirty="0"/>
              <a:t>I became to them as one who eases the yoke on their jaws</a:t>
            </a:r>
            <a:r>
              <a:rPr lang="en-US" sz="3300" dirty="0" smtClean="0"/>
              <a:t>, and </a:t>
            </a:r>
            <a:r>
              <a:rPr lang="en-US" sz="3300" dirty="0"/>
              <a:t>I bent down to them and fed them</a:t>
            </a:r>
            <a:r>
              <a:rPr lang="en-US" sz="3300" dirty="0" smtClean="0"/>
              <a:t>.”</a:t>
            </a:r>
          </a:p>
          <a:p>
            <a:pPr marL="0" indent="0" algn="ctr">
              <a:buNone/>
            </a:pPr>
            <a:r>
              <a:rPr lang="en-US" sz="3300" dirty="0" smtClean="0"/>
              <a:t>Hosea 11:1-4 (ESV)</a:t>
            </a:r>
            <a:endParaRPr lang="en-US" sz="3300" dirty="0"/>
          </a:p>
          <a:p>
            <a:pPr marL="0" indent="0">
              <a:buNone/>
            </a:pPr>
            <a:endParaRPr lang="en-US" dirty="0"/>
          </a:p>
        </p:txBody>
      </p:sp>
      <p:pic>
        <p:nvPicPr>
          <p:cNvPr id="3076" name="Picture 4" descr="http://www.beccabondphotography.com/blog/wp-content/uploads/2012/04/baby-with-dad.jpg"/>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27919" r="29635"/>
          <a:stretch/>
        </p:blipFill>
        <p:spPr bwMode="auto">
          <a:xfrm>
            <a:off x="5976558" y="623455"/>
            <a:ext cx="3007923"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44137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152400"/>
            <a:ext cx="9296400" cy="7010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9600" y="0"/>
            <a:ext cx="7924800" cy="1143000"/>
          </a:xfrm>
        </p:spPr>
        <p:txBody>
          <a:bodyPr/>
          <a:lstStyle/>
          <a:p>
            <a:r>
              <a:rPr lang="en-US" sz="3600" dirty="0" smtClean="0"/>
              <a:t>Obstacles in realizing god is our father</a:t>
            </a:r>
            <a:endParaRPr lang="en-US" sz="3600" dirty="0"/>
          </a:p>
        </p:txBody>
      </p:sp>
      <p:sp>
        <p:nvSpPr>
          <p:cNvPr id="3" name="Content Placeholder 2"/>
          <p:cNvSpPr>
            <a:spLocks noGrp="1"/>
          </p:cNvSpPr>
          <p:nvPr>
            <p:ph sz="quarter" idx="13"/>
          </p:nvPr>
        </p:nvSpPr>
        <p:spPr>
          <a:xfrm>
            <a:off x="609600" y="1295400"/>
            <a:ext cx="7924800" cy="4343400"/>
          </a:xfrm>
          <a:prstGeom prst="rect">
            <a:avLst/>
          </a:prstGeom>
        </p:spPr>
        <p:txBody>
          <a:bodyPr>
            <a:noAutofit/>
          </a:bodyPr>
          <a:lstStyle/>
          <a:p>
            <a:r>
              <a:rPr lang="en-US" sz="2800" dirty="0" smtClean="0"/>
              <a:t>The </a:t>
            </a:r>
            <a:r>
              <a:rPr lang="en-US" sz="2800" dirty="0"/>
              <a:t>first is a natural tendency to regard Him as a Figure in the Heavens, whose majesty makes Him remote from mankind. </a:t>
            </a:r>
            <a:endParaRPr lang="en-US" sz="2800" dirty="0" smtClean="0"/>
          </a:p>
          <a:p>
            <a:r>
              <a:rPr lang="en-US" sz="2800" dirty="0" smtClean="0"/>
              <a:t>The second is to attribute human </a:t>
            </a:r>
            <a:r>
              <a:rPr lang="en-US" sz="2800" dirty="0"/>
              <a:t>characteristics to </a:t>
            </a:r>
            <a:r>
              <a:rPr lang="en-US" sz="2800" dirty="0" smtClean="0"/>
              <a:t>God – the eyes of the LORD, His “holy arm” - </a:t>
            </a:r>
            <a:r>
              <a:rPr lang="en-US" sz="2800" dirty="0"/>
              <a:t>and </a:t>
            </a:r>
            <a:r>
              <a:rPr lang="en-US" sz="2800" dirty="0" smtClean="0"/>
              <a:t>make </a:t>
            </a:r>
            <a:r>
              <a:rPr lang="en-US" sz="2800" dirty="0"/>
              <a:t>him “a Person</a:t>
            </a:r>
            <a:r>
              <a:rPr lang="en-US" sz="2800" dirty="0" smtClean="0"/>
              <a:t>”.  A “coziness” that some might falsely assume.</a:t>
            </a:r>
          </a:p>
          <a:p>
            <a:r>
              <a:rPr lang="en-US" sz="2800" dirty="0" smtClean="0"/>
              <a:t>A third </a:t>
            </a:r>
            <a:r>
              <a:rPr lang="en-US" sz="2800" dirty="0"/>
              <a:t>obstacle </a:t>
            </a:r>
            <a:r>
              <a:rPr lang="en-US" sz="2800" dirty="0" smtClean="0"/>
              <a:t>arises </a:t>
            </a:r>
            <a:r>
              <a:rPr lang="en-US" sz="2800" dirty="0"/>
              <a:t>from our natural sense of unworthiness, a strong impression of His holiness, and therefore the conclusion that however merciful He would wish to be, He cannot really forgive </a:t>
            </a:r>
            <a:r>
              <a:rPr lang="en-US" sz="2800" i="1" dirty="0" smtClean="0"/>
              <a:t>us.</a:t>
            </a:r>
            <a:endParaRPr lang="en-US" sz="2800" dirty="0"/>
          </a:p>
        </p:txBody>
      </p:sp>
    </p:spTree>
    <p:extLst>
      <p:ext uri="{BB962C8B-B14F-4D97-AF65-F5344CB8AC3E}">
        <p14:creationId xmlns:p14="http://schemas.microsoft.com/office/powerpoint/2010/main" val="2546466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152400"/>
            <a:ext cx="8153400" cy="1143000"/>
          </a:xfrm>
        </p:spPr>
        <p:txBody>
          <a:bodyPr/>
          <a:lstStyle/>
          <a:p>
            <a:r>
              <a:rPr lang="en-US" sz="3600" dirty="0" smtClean="0"/>
              <a:t>Do we really appreciate the love of god?</a:t>
            </a:r>
            <a:endParaRPr lang="en-US" sz="3600" dirty="0"/>
          </a:p>
        </p:txBody>
      </p:sp>
      <p:sp>
        <p:nvSpPr>
          <p:cNvPr id="4" name="Content Placeholder 3"/>
          <p:cNvSpPr>
            <a:spLocks noGrp="1"/>
          </p:cNvSpPr>
          <p:nvPr>
            <p:ph sz="quarter" idx="13"/>
          </p:nvPr>
        </p:nvSpPr>
        <p:spPr/>
        <p:txBody>
          <a:bodyPr>
            <a:normAutofit/>
          </a:bodyPr>
          <a:lstStyle/>
          <a:p>
            <a:r>
              <a:rPr lang="en-US" sz="2800" dirty="0" smtClean="0"/>
              <a:t>He enjoys seeing us grow spiritually</a:t>
            </a:r>
          </a:p>
          <a:p>
            <a:r>
              <a:rPr lang="en-US" sz="2800" dirty="0" smtClean="0"/>
              <a:t>He longs to be part of our nurturing and development</a:t>
            </a:r>
          </a:p>
          <a:p>
            <a:r>
              <a:rPr lang="en-US" sz="2800" dirty="0" smtClean="0"/>
              <a:t>He feels our infirmities and groans</a:t>
            </a:r>
          </a:p>
          <a:p>
            <a:r>
              <a:rPr lang="en-US" sz="2800" dirty="0" smtClean="0"/>
              <a:t>He must take pleasure when we come to Him in love and from a willing heart</a:t>
            </a:r>
          </a:p>
          <a:p>
            <a:r>
              <a:rPr lang="en-US" sz="2800" dirty="0"/>
              <a:t>E</a:t>
            </a:r>
            <a:r>
              <a:rPr lang="en-US" sz="2800" dirty="0" smtClean="0"/>
              <a:t>ven in our feeble service, He must feel a sense of affection</a:t>
            </a:r>
          </a:p>
          <a:p>
            <a:endParaRPr lang="en-US" sz="2400" dirty="0"/>
          </a:p>
        </p:txBody>
      </p:sp>
    </p:spTree>
    <p:extLst>
      <p:ext uri="{BB962C8B-B14F-4D97-AF65-F5344CB8AC3E}">
        <p14:creationId xmlns:p14="http://schemas.microsoft.com/office/powerpoint/2010/main" val="3723274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924800" cy="1143000"/>
          </a:xfrm>
        </p:spPr>
        <p:txBody>
          <a:bodyPr/>
          <a:lstStyle/>
          <a:p>
            <a:r>
              <a:rPr lang="en-US" sz="3600" dirty="0" smtClean="0"/>
              <a:t>“Abba, Father”</a:t>
            </a:r>
            <a:endParaRPr lang="en-US" sz="3600" dirty="0"/>
          </a:p>
        </p:txBody>
      </p:sp>
      <p:sp>
        <p:nvSpPr>
          <p:cNvPr id="3" name="Content Placeholder 2"/>
          <p:cNvSpPr>
            <a:spLocks noGrp="1"/>
          </p:cNvSpPr>
          <p:nvPr>
            <p:ph sz="quarter" idx="13"/>
          </p:nvPr>
        </p:nvSpPr>
        <p:spPr>
          <a:xfrm>
            <a:off x="609600" y="990600"/>
            <a:ext cx="7924800" cy="4114800"/>
          </a:xfrm>
          <a:prstGeom prst="rect">
            <a:avLst/>
          </a:prstGeom>
        </p:spPr>
        <p:txBody>
          <a:bodyPr>
            <a:noAutofit/>
          </a:bodyPr>
          <a:lstStyle/>
          <a:p>
            <a:r>
              <a:rPr lang="en-US" sz="2600" dirty="0" smtClean="0"/>
              <a:t>The phrase appears three times in Scripture</a:t>
            </a:r>
          </a:p>
          <a:p>
            <a:r>
              <a:rPr lang="en-US" sz="2600" dirty="0" smtClean="0"/>
              <a:t>It first speaks first of an intimacy </a:t>
            </a:r>
            <a:r>
              <a:rPr lang="en-US" sz="2600" dirty="0"/>
              <a:t>of our Lord to </a:t>
            </a:r>
            <a:r>
              <a:rPr lang="en-US" sz="2600" dirty="0" smtClean="0"/>
              <a:t>his </a:t>
            </a:r>
            <a:r>
              <a:rPr lang="en-US" sz="2600" dirty="0"/>
              <a:t>Father</a:t>
            </a:r>
          </a:p>
          <a:p>
            <a:r>
              <a:rPr lang="en-US" sz="2600" dirty="0" smtClean="0"/>
              <a:t>But represents to us what has been made possible through Christ – that we too can say “Abba, Father.”</a:t>
            </a:r>
          </a:p>
          <a:p>
            <a:r>
              <a:rPr lang="en-US" sz="2600" dirty="0" smtClean="0"/>
              <a:t>It is about our relationship with God in </a:t>
            </a:r>
            <a:r>
              <a:rPr lang="en-US" sz="2600" dirty="0"/>
              <a:t>the fight against </a:t>
            </a:r>
            <a:r>
              <a:rPr lang="en-US" sz="2600" dirty="0" smtClean="0"/>
              <a:t>sin</a:t>
            </a:r>
          </a:p>
          <a:p>
            <a:r>
              <a:rPr lang="en-US" sz="2600" dirty="0" smtClean="0"/>
              <a:t>It is a witness to us that we are adopted sons and daughters</a:t>
            </a:r>
          </a:p>
          <a:p>
            <a:r>
              <a:rPr lang="en-US" sz="2600" dirty="0" smtClean="0"/>
              <a:t>It is connected with the Spirit’s advocacy in our prayers</a:t>
            </a:r>
          </a:p>
          <a:p>
            <a:r>
              <a:rPr lang="en-US" sz="2600" dirty="0" smtClean="0"/>
              <a:t>Abba, Father allows us to accept our vulnerabilities and know that He loves us, despite our failings  </a:t>
            </a:r>
          </a:p>
          <a:p>
            <a:endParaRPr lang="en-US" sz="2600" dirty="0" smtClean="0"/>
          </a:p>
        </p:txBody>
      </p:sp>
    </p:spTree>
    <p:extLst>
      <p:ext uri="{BB962C8B-B14F-4D97-AF65-F5344CB8AC3E}">
        <p14:creationId xmlns:p14="http://schemas.microsoft.com/office/powerpoint/2010/main" val="363961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95600"/>
            <a:ext cx="7924800" cy="1143000"/>
          </a:xfrm>
        </p:spPr>
        <p:txBody>
          <a:bodyPr/>
          <a:lstStyle/>
          <a:p>
            <a:pPr algn="ctr"/>
            <a:r>
              <a:rPr lang="en-US" sz="4400" dirty="0" smtClean="0"/>
              <a:t>Ultimately, how can more fully live an </a:t>
            </a:r>
            <a:br>
              <a:rPr lang="en-US" sz="4400" dirty="0" smtClean="0"/>
            </a:br>
            <a:r>
              <a:rPr lang="en-US" sz="4400" dirty="0" smtClean="0"/>
              <a:t>“</a:t>
            </a:r>
            <a:r>
              <a:rPr lang="en-US" sz="4400" dirty="0" err="1" smtClean="0"/>
              <a:t>abba</a:t>
            </a:r>
            <a:r>
              <a:rPr lang="en-US" sz="4400" dirty="0" smtClean="0"/>
              <a:t>, father” life?</a:t>
            </a:r>
            <a:endParaRPr lang="en-US" sz="4400" dirty="0"/>
          </a:p>
        </p:txBody>
      </p:sp>
    </p:spTree>
    <p:extLst>
      <p:ext uri="{BB962C8B-B14F-4D97-AF65-F5344CB8AC3E}">
        <p14:creationId xmlns:p14="http://schemas.microsoft.com/office/powerpoint/2010/main" val="23738022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924800" cy="1143000"/>
          </a:xfrm>
        </p:spPr>
        <p:txBody>
          <a:bodyPr/>
          <a:lstStyle/>
          <a:p>
            <a:r>
              <a:rPr lang="en-US" dirty="0" smtClean="0"/>
              <a:t>Three occurrences in scripture</a:t>
            </a:r>
            <a:endParaRPr lang="en-US" dirty="0"/>
          </a:p>
        </p:txBody>
      </p:sp>
      <p:sp>
        <p:nvSpPr>
          <p:cNvPr id="3" name="Content Placeholder 2"/>
          <p:cNvSpPr>
            <a:spLocks noGrp="1"/>
          </p:cNvSpPr>
          <p:nvPr>
            <p:ph sz="quarter" idx="13"/>
          </p:nvPr>
        </p:nvSpPr>
        <p:spPr/>
        <p:txBody>
          <a:bodyPr>
            <a:noAutofit/>
          </a:bodyPr>
          <a:lstStyle/>
          <a:p>
            <a:r>
              <a:rPr lang="en-US" sz="2800" dirty="0" smtClean="0"/>
              <a:t>Mar. 14:36  </a:t>
            </a:r>
            <a:r>
              <a:rPr lang="en-US" sz="2800" dirty="0"/>
              <a:t>And he said, </a:t>
            </a:r>
            <a:r>
              <a:rPr lang="en-US" sz="2800" b="1" i="1" dirty="0">
                <a:solidFill>
                  <a:srgbClr val="FFFF00"/>
                </a:solidFill>
              </a:rPr>
              <a:t>Abba, Father</a:t>
            </a:r>
            <a:r>
              <a:rPr lang="en-US" sz="2800" dirty="0"/>
              <a:t>, all things </a:t>
            </a:r>
            <a:r>
              <a:rPr lang="en-US" sz="2800" i="1" dirty="0"/>
              <a:t>are</a:t>
            </a:r>
            <a:r>
              <a:rPr lang="en-US" sz="2800" dirty="0"/>
              <a:t> possible unto thee; take away this cup from me: nevertheless not what I will, but what thou wilt. </a:t>
            </a:r>
          </a:p>
          <a:p>
            <a:r>
              <a:rPr lang="en-US" sz="2800" dirty="0" smtClean="0"/>
              <a:t>Rom. 8:15  </a:t>
            </a:r>
            <a:r>
              <a:rPr lang="en-US" sz="2800" dirty="0"/>
              <a:t>For ye have not received the spirit of bondage again to fear; but ye have received the Spirit of adoption, whereby we cry, </a:t>
            </a:r>
            <a:r>
              <a:rPr lang="en-US" sz="2800" b="1" i="1" dirty="0">
                <a:solidFill>
                  <a:srgbClr val="FFFF00"/>
                </a:solidFill>
              </a:rPr>
              <a:t>Abba, Father</a:t>
            </a:r>
            <a:r>
              <a:rPr lang="en-US" sz="2800" dirty="0"/>
              <a:t>. </a:t>
            </a:r>
          </a:p>
          <a:p>
            <a:r>
              <a:rPr lang="en-US" sz="2800" dirty="0" smtClean="0"/>
              <a:t>Gal. 4:6  </a:t>
            </a:r>
            <a:r>
              <a:rPr lang="en-US" sz="2800" dirty="0"/>
              <a:t>And because ye are sons, God hath sent forth the Spirit of his Son into your hearts, crying, </a:t>
            </a:r>
            <a:r>
              <a:rPr lang="en-US" sz="2800" b="1" i="1" dirty="0">
                <a:solidFill>
                  <a:srgbClr val="FFFF00"/>
                </a:solidFill>
              </a:rPr>
              <a:t>Abba, Father</a:t>
            </a:r>
            <a:r>
              <a:rPr lang="en-US" sz="2800" dirty="0"/>
              <a:t>. </a:t>
            </a:r>
          </a:p>
          <a:p>
            <a:endParaRPr lang="en-US" sz="2400" dirty="0"/>
          </a:p>
        </p:txBody>
      </p:sp>
    </p:spTree>
    <p:extLst>
      <p:ext uri="{BB962C8B-B14F-4D97-AF65-F5344CB8AC3E}">
        <p14:creationId xmlns:p14="http://schemas.microsoft.com/office/powerpoint/2010/main" val="3855162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924800" cy="699655"/>
          </a:xfrm>
        </p:spPr>
        <p:txBody>
          <a:bodyPr/>
          <a:lstStyle/>
          <a:p>
            <a:r>
              <a:rPr lang="en-US" sz="3600" dirty="0" err="1" smtClean="0"/>
              <a:t>abba</a:t>
            </a:r>
            <a:endParaRPr lang="en-US" sz="3600" dirty="0"/>
          </a:p>
        </p:txBody>
      </p:sp>
      <p:sp>
        <p:nvSpPr>
          <p:cNvPr id="3" name="Content Placeholder 2"/>
          <p:cNvSpPr>
            <a:spLocks noGrp="1"/>
          </p:cNvSpPr>
          <p:nvPr>
            <p:ph sz="quarter" idx="13"/>
          </p:nvPr>
        </p:nvSpPr>
        <p:spPr>
          <a:xfrm>
            <a:off x="609600" y="1295400"/>
            <a:ext cx="7924800" cy="4114800"/>
          </a:xfrm>
        </p:spPr>
        <p:txBody>
          <a:bodyPr>
            <a:noAutofit/>
          </a:bodyPr>
          <a:lstStyle/>
          <a:p>
            <a:pPr marL="0" indent="0">
              <a:buNone/>
            </a:pPr>
            <a:r>
              <a:rPr lang="en-US" sz="2800" b="1" dirty="0" smtClean="0">
                <a:solidFill>
                  <a:srgbClr val="FFFF00"/>
                </a:solidFill>
              </a:rPr>
              <a:t>Strong’s</a:t>
            </a:r>
          </a:p>
          <a:p>
            <a:pPr marL="0" indent="0">
              <a:buNone/>
            </a:pPr>
            <a:r>
              <a:rPr lang="en-US" sz="2800" i="1" dirty="0" err="1"/>
              <a:t>Abbá</a:t>
            </a:r>
            <a:r>
              <a:rPr lang="en-US" sz="2800" dirty="0"/>
              <a:t> – "Father," also used as the term of </a:t>
            </a:r>
            <a:r>
              <a:rPr lang="en-US" sz="2800" i="1" dirty="0"/>
              <a:t>tender endearment</a:t>
            </a:r>
            <a:r>
              <a:rPr lang="en-US" sz="2800" dirty="0"/>
              <a:t> by a beloved child – i.e. in an </a:t>
            </a:r>
            <a:r>
              <a:rPr lang="en-US" sz="2800" i="1" dirty="0"/>
              <a:t>affectionate, dependent</a:t>
            </a:r>
            <a:r>
              <a:rPr lang="en-US" sz="2800" dirty="0"/>
              <a:t> relationship with their father; "</a:t>
            </a:r>
            <a:r>
              <a:rPr lang="en-US" sz="2800" i="1" dirty="0"/>
              <a:t>daddy</a:t>
            </a:r>
            <a:r>
              <a:rPr lang="en-US" sz="2800" dirty="0"/>
              <a:t>," "</a:t>
            </a:r>
            <a:r>
              <a:rPr lang="en-US" sz="2800" i="1" dirty="0"/>
              <a:t>papa</a:t>
            </a:r>
            <a:r>
              <a:rPr lang="en-US" sz="2800" dirty="0"/>
              <a:t>."</a:t>
            </a:r>
            <a:endParaRPr lang="en-US" sz="2800" b="1" dirty="0">
              <a:solidFill>
                <a:srgbClr val="FFFF00"/>
              </a:solidFill>
            </a:endParaRPr>
          </a:p>
          <a:p>
            <a:pPr marL="0" indent="0">
              <a:buNone/>
            </a:pPr>
            <a:endParaRPr lang="en-US" sz="2800" b="1" dirty="0" smtClean="0">
              <a:solidFill>
                <a:srgbClr val="FFFF00"/>
              </a:solidFill>
            </a:endParaRPr>
          </a:p>
          <a:p>
            <a:pPr marL="0" indent="0">
              <a:buNone/>
            </a:pPr>
            <a:r>
              <a:rPr lang="en-US" sz="2800" b="1" dirty="0" smtClean="0"/>
              <a:t>Compare to </a:t>
            </a:r>
            <a:r>
              <a:rPr lang="en-US" sz="2800" b="1" u="sng" dirty="0" smtClean="0"/>
              <a:t>Ab</a:t>
            </a:r>
            <a:r>
              <a:rPr lang="en-US" sz="2800" b="1" dirty="0" smtClean="0"/>
              <a:t>ram – “high father” and </a:t>
            </a:r>
            <a:r>
              <a:rPr lang="en-US" sz="2800" b="1" u="sng" dirty="0" smtClean="0"/>
              <a:t>Abra</a:t>
            </a:r>
            <a:r>
              <a:rPr lang="en-US" sz="2800" b="1" dirty="0" smtClean="0"/>
              <a:t>ham – “father of a multitude”</a:t>
            </a:r>
          </a:p>
        </p:txBody>
      </p:sp>
    </p:spTree>
    <p:extLst>
      <p:ext uri="{BB962C8B-B14F-4D97-AF65-F5344CB8AC3E}">
        <p14:creationId xmlns:p14="http://schemas.microsoft.com/office/powerpoint/2010/main" val="1713815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The father’s affection for his son</a:t>
            </a:r>
            <a:endParaRPr lang="en-US" sz="3600" dirty="0"/>
          </a:p>
        </p:txBody>
      </p:sp>
      <p:sp>
        <p:nvSpPr>
          <p:cNvPr id="3" name="Content Placeholder 2"/>
          <p:cNvSpPr>
            <a:spLocks noGrp="1"/>
          </p:cNvSpPr>
          <p:nvPr>
            <p:ph sz="quarter" idx="13"/>
          </p:nvPr>
        </p:nvSpPr>
        <p:spPr/>
        <p:txBody>
          <a:bodyPr>
            <a:normAutofit/>
          </a:bodyPr>
          <a:lstStyle/>
          <a:p>
            <a:r>
              <a:rPr lang="en-US" sz="2800" dirty="0" smtClean="0"/>
              <a:t>At his baptism:  “This is my beloved Son, in whom I am well pleased.”</a:t>
            </a:r>
          </a:p>
          <a:p>
            <a:r>
              <a:rPr lang="en-US" sz="2800" dirty="0" smtClean="0"/>
              <a:t>At the transfiguration: “This is my beloved Son, in whom I am well pleased; hear ye him.”</a:t>
            </a:r>
          </a:p>
          <a:p>
            <a:r>
              <a:rPr lang="en-US" sz="2800" dirty="0" smtClean="0"/>
              <a:t>An angel sustained him </a:t>
            </a:r>
            <a:r>
              <a:rPr lang="en-US" sz="2800" smtClean="0"/>
              <a:t>in </a:t>
            </a:r>
            <a:r>
              <a:rPr lang="en-US" sz="2800" smtClean="0"/>
              <a:t>Gethsemane</a:t>
            </a:r>
            <a:endParaRPr lang="en-US" sz="2800" dirty="0" smtClean="0"/>
          </a:p>
          <a:p>
            <a:pPr marL="0" indent="0">
              <a:buNone/>
            </a:pPr>
            <a:r>
              <a:rPr lang="en-US" sz="2800" dirty="0" smtClean="0"/>
              <a:t> </a:t>
            </a:r>
          </a:p>
        </p:txBody>
      </p:sp>
    </p:spTree>
    <p:extLst>
      <p:ext uri="{BB962C8B-B14F-4D97-AF65-F5344CB8AC3E}">
        <p14:creationId xmlns:p14="http://schemas.microsoft.com/office/powerpoint/2010/main" val="34092894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Jesus’s knowledge of his </a:t>
            </a:r>
            <a:br>
              <a:rPr lang="en-US" sz="3600" dirty="0" smtClean="0"/>
            </a:br>
            <a:r>
              <a:rPr lang="en-US" sz="3600" dirty="0" smtClean="0"/>
              <a:t>father’s love</a:t>
            </a:r>
            <a:endParaRPr lang="en-US" sz="3600" dirty="0"/>
          </a:p>
        </p:txBody>
      </p:sp>
      <p:sp>
        <p:nvSpPr>
          <p:cNvPr id="3" name="Content Placeholder 2"/>
          <p:cNvSpPr>
            <a:spLocks noGrp="1"/>
          </p:cNvSpPr>
          <p:nvPr>
            <p:ph sz="quarter" idx="13"/>
          </p:nvPr>
        </p:nvSpPr>
        <p:spPr/>
        <p:txBody>
          <a:bodyPr>
            <a:normAutofit fontScale="92500" lnSpcReduction="20000"/>
          </a:bodyPr>
          <a:lstStyle/>
          <a:p>
            <a:r>
              <a:rPr lang="en-US" sz="2600" dirty="0" smtClean="0"/>
              <a:t>“For </a:t>
            </a:r>
            <a:r>
              <a:rPr lang="en-US" sz="2600" dirty="0"/>
              <a:t>he whom God hath sent </a:t>
            </a:r>
            <a:r>
              <a:rPr lang="en-US" sz="2600" dirty="0" err="1"/>
              <a:t>speaketh</a:t>
            </a:r>
            <a:r>
              <a:rPr lang="en-US" sz="2600" dirty="0"/>
              <a:t> the words of God: for God </a:t>
            </a:r>
            <a:r>
              <a:rPr lang="en-US" sz="2600" dirty="0" err="1"/>
              <a:t>giveth</a:t>
            </a:r>
            <a:r>
              <a:rPr lang="en-US" sz="2600" dirty="0"/>
              <a:t> not the Spirit by measure unto him</a:t>
            </a:r>
            <a:r>
              <a:rPr lang="en-US" sz="2600" dirty="0" smtClean="0"/>
              <a:t>.  The </a:t>
            </a:r>
            <a:r>
              <a:rPr lang="en-US" sz="2600" dirty="0"/>
              <a:t>Father </a:t>
            </a:r>
            <a:r>
              <a:rPr lang="en-US" sz="2600" dirty="0" err="1"/>
              <a:t>loveth</a:t>
            </a:r>
            <a:r>
              <a:rPr lang="en-US" sz="2600" dirty="0"/>
              <a:t> the Son, and hath given all things into his hand</a:t>
            </a:r>
            <a:r>
              <a:rPr lang="en-US" sz="2600" dirty="0" smtClean="0"/>
              <a:t>.”  </a:t>
            </a:r>
          </a:p>
          <a:p>
            <a:pPr marL="0" indent="0" algn="ctr">
              <a:buNone/>
            </a:pPr>
            <a:r>
              <a:rPr lang="en-US" sz="2600" dirty="0" smtClean="0"/>
              <a:t>John 3:34-35</a:t>
            </a:r>
          </a:p>
          <a:p>
            <a:r>
              <a:rPr lang="en-US" sz="2600" dirty="0" smtClean="0"/>
              <a:t>“Then </a:t>
            </a:r>
            <a:r>
              <a:rPr lang="en-US" sz="2600" dirty="0"/>
              <a:t>answered Jesus and said unto them, Verily, verily, I say unto you, The Son can do nothing of himself, but what he </a:t>
            </a:r>
            <a:r>
              <a:rPr lang="en-US" sz="2600" dirty="0" err="1"/>
              <a:t>seeth</a:t>
            </a:r>
            <a:r>
              <a:rPr lang="en-US" sz="2600" dirty="0"/>
              <a:t> the Father do: for what things </a:t>
            </a:r>
            <a:r>
              <a:rPr lang="en-US" sz="2600" dirty="0" err="1"/>
              <a:t>soever</a:t>
            </a:r>
            <a:r>
              <a:rPr lang="en-US" sz="2600" dirty="0"/>
              <a:t> he doeth, these also doeth the Son </a:t>
            </a:r>
            <a:r>
              <a:rPr lang="en-US" sz="2600" dirty="0" smtClean="0"/>
              <a:t>likewise.</a:t>
            </a:r>
            <a:r>
              <a:rPr lang="en-US" sz="2600" baseline="30000" dirty="0" smtClean="0"/>
              <a:t> </a:t>
            </a:r>
            <a:r>
              <a:rPr lang="en-US" sz="2600" dirty="0"/>
              <a:t>For the Father </a:t>
            </a:r>
            <a:r>
              <a:rPr lang="en-US" sz="2600" dirty="0" err="1"/>
              <a:t>loveth</a:t>
            </a:r>
            <a:r>
              <a:rPr lang="en-US" sz="2600" dirty="0"/>
              <a:t> the Son, and </a:t>
            </a:r>
            <a:r>
              <a:rPr lang="en-US" sz="2600" dirty="0" err="1"/>
              <a:t>sheweth</a:t>
            </a:r>
            <a:r>
              <a:rPr lang="en-US" sz="2600" dirty="0"/>
              <a:t> him all things that himself doeth: and he will </a:t>
            </a:r>
            <a:r>
              <a:rPr lang="en-US" sz="2600" dirty="0" err="1"/>
              <a:t>shew</a:t>
            </a:r>
            <a:r>
              <a:rPr lang="en-US" sz="2600" dirty="0"/>
              <a:t> him greater works than these, that ye may marvel</a:t>
            </a:r>
            <a:r>
              <a:rPr lang="en-US" sz="2600" dirty="0" smtClean="0"/>
              <a:t>.”</a:t>
            </a:r>
          </a:p>
          <a:p>
            <a:pPr marL="0" indent="0" algn="ctr">
              <a:buNone/>
            </a:pPr>
            <a:r>
              <a:rPr lang="en-US" sz="2600" dirty="0" smtClean="0"/>
              <a:t>John 5:19-20</a:t>
            </a:r>
            <a:endParaRPr lang="en-US" sz="2600" dirty="0"/>
          </a:p>
          <a:p>
            <a:pPr marL="0" indent="0" algn="ctr">
              <a:buNone/>
            </a:pPr>
            <a:endParaRPr lang="en-US" sz="2400" dirty="0" smtClean="0"/>
          </a:p>
          <a:p>
            <a:endParaRPr lang="en-US" dirty="0"/>
          </a:p>
          <a:p>
            <a:endParaRPr lang="en-US" dirty="0"/>
          </a:p>
        </p:txBody>
      </p:sp>
    </p:spTree>
    <p:extLst>
      <p:ext uri="{BB962C8B-B14F-4D97-AF65-F5344CB8AC3E}">
        <p14:creationId xmlns:p14="http://schemas.microsoft.com/office/powerpoint/2010/main" val="20904673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1143000"/>
          </a:xfrm>
        </p:spPr>
        <p:txBody>
          <a:bodyPr/>
          <a:lstStyle/>
          <a:p>
            <a:r>
              <a:rPr lang="en-US" dirty="0" smtClean="0"/>
              <a:t>Praying before selection of apostles</a:t>
            </a:r>
            <a:endParaRPr lang="en-US" dirty="0"/>
          </a:p>
        </p:txBody>
      </p:sp>
      <p:sp>
        <p:nvSpPr>
          <p:cNvPr id="3" name="Content Placeholder 2"/>
          <p:cNvSpPr>
            <a:spLocks noGrp="1"/>
          </p:cNvSpPr>
          <p:nvPr>
            <p:ph sz="quarter" idx="13"/>
          </p:nvPr>
        </p:nvSpPr>
        <p:spPr>
          <a:xfrm>
            <a:off x="4114800" y="1828800"/>
            <a:ext cx="4572000" cy="4114800"/>
          </a:xfrm>
        </p:spPr>
        <p:txBody>
          <a:bodyPr>
            <a:normAutofit/>
          </a:bodyPr>
          <a:lstStyle/>
          <a:p>
            <a:pPr marL="0" indent="0">
              <a:buNone/>
            </a:pPr>
            <a:r>
              <a:rPr lang="en-US" sz="3200" dirty="0" smtClean="0"/>
              <a:t>“And </a:t>
            </a:r>
            <a:r>
              <a:rPr lang="en-US" sz="3200" dirty="0"/>
              <a:t>it came to pass in those days, that he went out into a mountain to pray, and continued all night in prayer to God</a:t>
            </a:r>
            <a:r>
              <a:rPr lang="en-US" sz="3200" dirty="0" smtClean="0"/>
              <a:t>.”</a:t>
            </a:r>
          </a:p>
          <a:p>
            <a:pPr marL="0" indent="0" algn="ctr">
              <a:buNone/>
            </a:pPr>
            <a:r>
              <a:rPr lang="en-US" sz="3200" dirty="0" smtClean="0"/>
              <a:t>Luke 6:12</a:t>
            </a:r>
            <a:endParaRPr lang="en-US" sz="3200" dirty="0"/>
          </a:p>
        </p:txBody>
      </p:sp>
      <p:pic>
        <p:nvPicPr>
          <p:cNvPr id="7" name="Picture 6"/>
          <p:cNvPicPr>
            <a:picLocks noChangeAspect="1"/>
          </p:cNvPicPr>
          <p:nvPr/>
        </p:nvPicPr>
        <p:blipFill>
          <a:blip>
            <a:extLst>
              <a:ext uri="{28A0092B-C50C-407E-A947-70E740481C1C}">
                <a14:useLocalDpi xmlns:a14="http://schemas.microsoft.com/office/drawing/2010/main" val="0"/>
              </a:ext>
            </a:extLst>
          </a:blip>
          <a:stretch>
            <a:fillRect/>
          </a:stretch>
        </p:blipFill>
        <p:spPr>
          <a:xfrm>
            <a:off x="304800" y="1600200"/>
            <a:ext cx="3276600" cy="4161457"/>
          </a:xfrm>
          <a:prstGeom prst="rect">
            <a:avLst/>
          </a:prstGeom>
        </p:spPr>
      </p:pic>
    </p:spTree>
    <p:extLst>
      <p:ext uri="{BB962C8B-B14F-4D97-AF65-F5344CB8AC3E}">
        <p14:creationId xmlns:p14="http://schemas.microsoft.com/office/powerpoint/2010/main" val="5294820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92202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9600" y="21771"/>
            <a:ext cx="7924800" cy="816429"/>
          </a:xfrm>
        </p:spPr>
        <p:txBody>
          <a:bodyPr/>
          <a:lstStyle/>
          <a:p>
            <a:r>
              <a:rPr lang="en-US" sz="3600" dirty="0" smtClean="0"/>
              <a:t>Mark 14:33-36</a:t>
            </a:r>
            <a:endParaRPr lang="en-US" sz="3600" dirty="0"/>
          </a:p>
        </p:txBody>
      </p:sp>
      <p:sp>
        <p:nvSpPr>
          <p:cNvPr id="3" name="Content Placeholder 2"/>
          <p:cNvSpPr>
            <a:spLocks noGrp="1"/>
          </p:cNvSpPr>
          <p:nvPr>
            <p:ph sz="quarter" idx="13"/>
          </p:nvPr>
        </p:nvSpPr>
        <p:spPr>
          <a:xfrm>
            <a:off x="228600" y="990600"/>
            <a:ext cx="5181600" cy="4114800"/>
          </a:xfrm>
        </p:spPr>
        <p:txBody>
          <a:bodyPr>
            <a:noAutofit/>
          </a:bodyPr>
          <a:lstStyle/>
          <a:p>
            <a:pPr marL="0" indent="0">
              <a:buNone/>
            </a:pPr>
            <a:r>
              <a:rPr lang="en-US" sz="2800" dirty="0" smtClean="0"/>
              <a:t>“And </a:t>
            </a:r>
            <a:r>
              <a:rPr lang="en-US" sz="2800" dirty="0"/>
              <a:t>he </a:t>
            </a:r>
            <a:r>
              <a:rPr lang="en-US" sz="2800" dirty="0" err="1"/>
              <a:t>taketh</a:t>
            </a:r>
            <a:r>
              <a:rPr lang="en-US" sz="2800" dirty="0"/>
              <a:t> with him Peter and James and John, and began to be sore amazed, and to be very heavy; </a:t>
            </a:r>
            <a:r>
              <a:rPr lang="en-US" sz="2800" dirty="0" smtClean="0"/>
              <a:t>And </a:t>
            </a:r>
            <a:r>
              <a:rPr lang="en-US" sz="2800" dirty="0" err="1"/>
              <a:t>saith</a:t>
            </a:r>
            <a:r>
              <a:rPr lang="en-US" sz="2800" dirty="0"/>
              <a:t> unto them, My soul is </a:t>
            </a:r>
            <a:r>
              <a:rPr lang="en-US" sz="2800" b="1" dirty="0">
                <a:solidFill>
                  <a:srgbClr val="FFFF00"/>
                </a:solidFill>
              </a:rPr>
              <a:t>exceeding sorrowful </a:t>
            </a:r>
            <a:r>
              <a:rPr lang="en-US" sz="2800" dirty="0"/>
              <a:t>unto death: tarry ye here, and watch. </a:t>
            </a:r>
            <a:r>
              <a:rPr lang="en-US" sz="2800" dirty="0" smtClean="0"/>
              <a:t>And </a:t>
            </a:r>
            <a:r>
              <a:rPr lang="en-US" sz="2800" dirty="0"/>
              <a:t>he went forward a little, and fell on the ground, and prayed that, if it were possible, the hour might pass from him. </a:t>
            </a:r>
            <a:r>
              <a:rPr lang="en-US" sz="2800" dirty="0" smtClean="0"/>
              <a:t> And </a:t>
            </a:r>
            <a:r>
              <a:rPr lang="en-US" sz="2800" dirty="0"/>
              <a:t>he said, </a:t>
            </a:r>
            <a:r>
              <a:rPr lang="en-US" sz="2800" b="1" i="1" dirty="0">
                <a:solidFill>
                  <a:srgbClr val="FFFF00"/>
                </a:solidFill>
              </a:rPr>
              <a:t>Abba, Father</a:t>
            </a:r>
            <a:r>
              <a:rPr lang="en-US" sz="2800" dirty="0"/>
              <a:t>, all things </a:t>
            </a:r>
            <a:r>
              <a:rPr lang="en-US" sz="2800" i="1" dirty="0"/>
              <a:t>are</a:t>
            </a:r>
            <a:r>
              <a:rPr lang="en-US" sz="2800" dirty="0"/>
              <a:t> possible unto thee; take away this cup from me: nevertheless not what I will, but what thou wilt</a:t>
            </a:r>
            <a:r>
              <a:rPr lang="en-US" sz="2800" dirty="0" smtClean="0"/>
              <a:t>.” </a:t>
            </a:r>
            <a:endParaRPr lang="en-US" sz="2800" dirty="0"/>
          </a:p>
          <a:p>
            <a:pPr marL="0" indent="0">
              <a:buNone/>
            </a:pPr>
            <a:endParaRPr lang="en-US" sz="1800" dirty="0"/>
          </a:p>
        </p:txBody>
      </p:sp>
      <p:pic>
        <p:nvPicPr>
          <p:cNvPr id="1026" name="Picture 2" descr="https://encrypted-tbn2.gstatic.com/images?q=tbn:ANd9GcQQnLroQuRX40HDQQdUTyVqHM3yIzQ3OjPJLkim4ajDJUK_mQjZ">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584371" y="1600200"/>
            <a:ext cx="3360420" cy="3657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53046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15962"/>
          </a:xfrm>
        </p:spPr>
        <p:txBody>
          <a:bodyPr/>
          <a:lstStyle/>
          <a:p>
            <a:r>
              <a:rPr lang="en-US" dirty="0" smtClean="0"/>
              <a:t>Other translations</a:t>
            </a:r>
            <a:endParaRPr lang="en-US" dirty="0"/>
          </a:p>
        </p:txBody>
      </p:sp>
      <p:sp>
        <p:nvSpPr>
          <p:cNvPr id="3" name="Content Placeholder 2"/>
          <p:cNvSpPr>
            <a:spLocks noGrp="1"/>
          </p:cNvSpPr>
          <p:nvPr>
            <p:ph sz="quarter" idx="13"/>
          </p:nvPr>
        </p:nvSpPr>
        <p:spPr>
          <a:xfrm>
            <a:off x="609600" y="1371600"/>
            <a:ext cx="7924800" cy="4572000"/>
          </a:xfrm>
        </p:spPr>
        <p:txBody>
          <a:bodyPr>
            <a:normAutofit lnSpcReduction="10000"/>
          </a:bodyPr>
          <a:lstStyle/>
          <a:p>
            <a:pPr marL="0" indent="0">
              <a:buNone/>
            </a:pPr>
            <a:r>
              <a:rPr lang="en-US" sz="2800" b="1" i="1" dirty="0" err="1">
                <a:solidFill>
                  <a:srgbClr val="FFFF00"/>
                </a:solidFill>
              </a:rPr>
              <a:t>p</a:t>
            </a:r>
            <a:r>
              <a:rPr lang="en-US" sz="2800" b="1" i="1" dirty="0" err="1" smtClean="0">
                <a:solidFill>
                  <a:srgbClr val="FFFF00"/>
                </a:solidFill>
              </a:rPr>
              <a:t>erilupos</a:t>
            </a:r>
            <a:r>
              <a:rPr lang="en-US" sz="2800" dirty="0" smtClean="0"/>
              <a:t> - grieved </a:t>
            </a:r>
            <a:r>
              <a:rPr lang="en-US" sz="2800" dirty="0"/>
              <a:t>all around, that is, intensely sad: - exceeding (very) sorry (-</a:t>
            </a:r>
            <a:r>
              <a:rPr lang="en-US" sz="2800" dirty="0" err="1"/>
              <a:t>owful</a:t>
            </a:r>
            <a:r>
              <a:rPr lang="en-US" sz="2800" dirty="0"/>
              <a:t>).</a:t>
            </a:r>
          </a:p>
          <a:p>
            <a:endParaRPr lang="en-US" sz="2800" dirty="0" smtClean="0"/>
          </a:p>
          <a:p>
            <a:r>
              <a:rPr lang="en-US" sz="2800" dirty="0" smtClean="0"/>
              <a:t>…`</a:t>
            </a:r>
            <a:r>
              <a:rPr lang="en-US" sz="2800" dirty="0"/>
              <a:t>Exceeding sorrowful is my soul -- to </a:t>
            </a:r>
            <a:r>
              <a:rPr lang="en-US" sz="2800" dirty="0" smtClean="0"/>
              <a:t>death”  YLT</a:t>
            </a:r>
          </a:p>
          <a:p>
            <a:r>
              <a:rPr lang="en-US" sz="2800" dirty="0" smtClean="0"/>
              <a:t>“…and </a:t>
            </a:r>
            <a:r>
              <a:rPr lang="en-US" sz="2800" dirty="0"/>
              <a:t>began to dread, and to be </a:t>
            </a:r>
            <a:r>
              <a:rPr lang="en-US" sz="2800" dirty="0" smtClean="0"/>
              <a:t>distressed. And </a:t>
            </a:r>
            <a:r>
              <a:rPr lang="en-US" sz="2800" dirty="0"/>
              <a:t>he said to them, My soul is sorrowful to the </a:t>
            </a:r>
            <a:r>
              <a:rPr lang="en-US" sz="2800" dirty="0" smtClean="0"/>
              <a:t>death…”  Wycliffe</a:t>
            </a:r>
          </a:p>
          <a:p>
            <a:r>
              <a:rPr lang="en-US" sz="2800" dirty="0" smtClean="0"/>
              <a:t>“My </a:t>
            </a:r>
            <a:r>
              <a:rPr lang="en-US" sz="2800" dirty="0"/>
              <a:t>heart is oppressed with anguish to the very point of death</a:t>
            </a:r>
            <a:r>
              <a:rPr lang="en-US" sz="2800" dirty="0" smtClean="0"/>
              <a:t>:”  Weymouth</a:t>
            </a:r>
            <a:endParaRPr lang="en-US" sz="2800" dirty="0"/>
          </a:p>
          <a:p>
            <a:endParaRPr lang="en-US" sz="2600" dirty="0"/>
          </a:p>
        </p:txBody>
      </p:sp>
    </p:spTree>
    <p:extLst>
      <p:ext uri="{BB962C8B-B14F-4D97-AF65-F5344CB8AC3E}">
        <p14:creationId xmlns:p14="http://schemas.microsoft.com/office/powerpoint/2010/main" val="2367608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7924800" cy="715962"/>
          </a:xfrm>
        </p:spPr>
        <p:txBody>
          <a:bodyPr/>
          <a:lstStyle/>
          <a:p>
            <a:r>
              <a:rPr lang="en-US" dirty="0" err="1" smtClean="0"/>
              <a:t>a.d.</a:t>
            </a:r>
            <a:r>
              <a:rPr lang="en-US" dirty="0" smtClean="0"/>
              <a:t> </a:t>
            </a:r>
            <a:r>
              <a:rPr lang="en-US" dirty="0" err="1" smtClean="0"/>
              <a:t>norris</a:t>
            </a:r>
            <a:r>
              <a:rPr lang="en-US" dirty="0" smtClean="0"/>
              <a:t>, 1951</a:t>
            </a:r>
            <a:endParaRPr lang="en-US" dirty="0"/>
          </a:p>
        </p:txBody>
      </p:sp>
      <p:sp>
        <p:nvSpPr>
          <p:cNvPr id="3" name="Content Placeholder 2"/>
          <p:cNvSpPr>
            <a:spLocks noGrp="1"/>
          </p:cNvSpPr>
          <p:nvPr>
            <p:ph sz="quarter" idx="13"/>
          </p:nvPr>
        </p:nvSpPr>
        <p:spPr>
          <a:xfrm>
            <a:off x="457200" y="838200"/>
            <a:ext cx="8229600" cy="4800600"/>
          </a:xfrm>
          <a:prstGeom prst="rect">
            <a:avLst/>
          </a:prstGeom>
        </p:spPr>
        <p:txBody>
          <a:bodyPr>
            <a:noAutofit/>
          </a:bodyPr>
          <a:lstStyle/>
          <a:p>
            <a:pPr marL="0" indent="0" algn="just">
              <a:buNone/>
            </a:pPr>
            <a:r>
              <a:rPr lang="en-US" sz="2400" dirty="0" smtClean="0"/>
              <a:t>“We </a:t>
            </a:r>
            <a:r>
              <a:rPr lang="en-US" sz="2400" dirty="0"/>
              <a:t>became sons of God not because we decided we would, but because God decided He would accept us, and we were confronted with His offer for our acceptance. </a:t>
            </a:r>
            <a:r>
              <a:rPr lang="en-US" sz="2400" dirty="0" smtClean="0"/>
              <a:t>All </a:t>
            </a:r>
            <a:r>
              <a:rPr lang="en-US" sz="2400" dirty="0"/>
              <a:t>things are of God. The most touching demonstration of it is an event in the </a:t>
            </a:r>
            <a:r>
              <a:rPr lang="en-US" sz="2400" dirty="0" smtClean="0"/>
              <a:t>Garden. When </a:t>
            </a:r>
            <a:r>
              <a:rPr lang="en-US" sz="2400" dirty="0"/>
              <a:t>the Son of God cried in his agony in Gethsemane, “My Father, if it be possible let this cup pass from me; nevertheless, not my will, but thine, be done”, he showed again that it was not in the strength of man that even this battle was won</a:t>
            </a:r>
            <a:r>
              <a:rPr lang="en-US" sz="2400" dirty="0" smtClean="0"/>
              <a:t>. </a:t>
            </a:r>
            <a:r>
              <a:rPr lang="en-US" sz="2400" dirty="0"/>
              <a:t>And there appeared an angel from heaven, strengthening him. He was heard in that he feared. </a:t>
            </a:r>
            <a:r>
              <a:rPr lang="en-US" sz="2400" b="1" i="1" dirty="0">
                <a:solidFill>
                  <a:srgbClr val="FFFF00"/>
                </a:solidFill>
              </a:rPr>
              <a:t>A confession of weakness was just what was required at such a moment, and it was greeted with the response it desired</a:t>
            </a:r>
            <a:r>
              <a:rPr lang="en-US" sz="2400" dirty="0"/>
              <a:t>. The work must be accomplished, not in the pride of human achievement—which would be defeated—but in trust towards God. The trust was shown and was rewarded</a:t>
            </a:r>
            <a:r>
              <a:rPr lang="en-US" sz="2400" dirty="0" smtClean="0"/>
              <a:t>.”</a:t>
            </a:r>
            <a:endParaRPr lang="en-US" sz="2400" dirty="0"/>
          </a:p>
        </p:txBody>
      </p:sp>
    </p:spTree>
    <p:extLst>
      <p:ext uri="{BB962C8B-B14F-4D97-AF65-F5344CB8AC3E}">
        <p14:creationId xmlns:p14="http://schemas.microsoft.com/office/powerpoint/2010/main" val="32311429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r>
              <a:rPr lang="en-US" sz="3600" dirty="0" smtClean="0"/>
              <a:t>Strength given after accepting god’s will</a:t>
            </a:r>
            <a:endParaRPr lang="en-US" sz="3600" dirty="0"/>
          </a:p>
        </p:txBody>
      </p:sp>
      <p:sp>
        <p:nvSpPr>
          <p:cNvPr id="3" name="Content Placeholder 2"/>
          <p:cNvSpPr>
            <a:spLocks noGrp="1"/>
          </p:cNvSpPr>
          <p:nvPr>
            <p:ph sz="quarter" idx="13"/>
          </p:nvPr>
        </p:nvSpPr>
        <p:spPr/>
        <p:txBody>
          <a:bodyPr>
            <a:normAutofit/>
          </a:bodyPr>
          <a:lstStyle/>
          <a:p>
            <a:pPr marL="0" indent="0">
              <a:buNone/>
            </a:pPr>
            <a:r>
              <a:rPr lang="en-US" sz="3200" dirty="0" smtClean="0"/>
              <a:t>“Saying</a:t>
            </a:r>
            <a:r>
              <a:rPr lang="en-US" sz="3200" dirty="0"/>
              <a:t>, Father, if thou be willing, remove this cup from me: nevertheless not my will, but thine, be done</a:t>
            </a:r>
            <a:r>
              <a:rPr lang="en-US" sz="3200" dirty="0" smtClean="0"/>
              <a:t>.  And </a:t>
            </a:r>
            <a:r>
              <a:rPr lang="en-US" sz="3200" dirty="0"/>
              <a:t>there appeared an angel unto him from heaven, strengthening </a:t>
            </a:r>
            <a:r>
              <a:rPr lang="en-US" sz="3200" dirty="0" smtClean="0"/>
              <a:t>(</a:t>
            </a:r>
            <a:r>
              <a:rPr lang="en-US" sz="3200" b="1" i="1" dirty="0" err="1" smtClean="0"/>
              <a:t>enischuo</a:t>
            </a:r>
            <a:r>
              <a:rPr lang="en-US" sz="3200" dirty="0" smtClean="0"/>
              <a:t> – invigorating) him.”     </a:t>
            </a:r>
          </a:p>
          <a:p>
            <a:pPr marL="0" indent="0" algn="ctr">
              <a:buNone/>
            </a:pPr>
            <a:r>
              <a:rPr lang="en-US" sz="3200" dirty="0" smtClean="0"/>
              <a:t>Luke 22:42-43</a:t>
            </a:r>
          </a:p>
          <a:p>
            <a:pPr marL="0" indent="0" algn="ctr">
              <a:buNone/>
            </a:pPr>
            <a:endParaRPr lang="en-US" sz="2800" dirty="0"/>
          </a:p>
          <a:p>
            <a:endParaRPr lang="en-US" sz="2000" dirty="0"/>
          </a:p>
        </p:txBody>
      </p:sp>
      <p:sp>
        <p:nvSpPr>
          <p:cNvPr id="4" name="TextBox 3"/>
          <p:cNvSpPr txBox="1"/>
          <p:nvPr/>
        </p:nvSpPr>
        <p:spPr>
          <a:xfrm>
            <a:off x="13855" y="5903893"/>
            <a:ext cx="9164782" cy="954107"/>
          </a:xfrm>
          <a:prstGeom prst="rect">
            <a:avLst/>
          </a:prstGeom>
          <a:solidFill>
            <a:schemeClr val="tx2"/>
          </a:solidFill>
        </p:spPr>
        <p:txBody>
          <a:bodyPr wrap="square" rtlCol="0">
            <a:spAutoFit/>
          </a:bodyPr>
          <a:lstStyle/>
          <a:p>
            <a:r>
              <a:rPr lang="en-US" sz="2800" dirty="0">
                <a:solidFill>
                  <a:schemeClr val="bg1"/>
                </a:solidFill>
              </a:rPr>
              <a:t>Same word as in Acts 9:19 – where Saul was “strengthened” by the meat from Ananias</a:t>
            </a:r>
            <a:r>
              <a:rPr lang="en-US" sz="2800" dirty="0" smtClean="0">
                <a:solidFill>
                  <a:schemeClr val="bg1"/>
                </a:solidFill>
              </a:rPr>
              <a:t>.</a:t>
            </a:r>
            <a:endParaRPr lang="en-US" sz="2800" dirty="0">
              <a:solidFill>
                <a:schemeClr val="bg1"/>
              </a:solidFill>
            </a:endParaRPr>
          </a:p>
        </p:txBody>
      </p:sp>
    </p:spTree>
    <p:extLst>
      <p:ext uri="{BB962C8B-B14F-4D97-AF65-F5344CB8AC3E}">
        <p14:creationId xmlns:p14="http://schemas.microsoft.com/office/powerpoint/2010/main" val="300232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3855"/>
            <a:ext cx="7924800" cy="1052945"/>
          </a:xfrm>
        </p:spPr>
        <p:txBody>
          <a:bodyPr/>
          <a:lstStyle/>
          <a:p>
            <a:r>
              <a:rPr lang="en-US" sz="3600" dirty="0" smtClean="0"/>
              <a:t>1 peter 2:21-23</a:t>
            </a:r>
            <a:endParaRPr lang="en-US" sz="3600" dirty="0"/>
          </a:p>
        </p:txBody>
      </p:sp>
      <p:sp>
        <p:nvSpPr>
          <p:cNvPr id="3" name="Content Placeholder 2"/>
          <p:cNvSpPr>
            <a:spLocks noGrp="1"/>
          </p:cNvSpPr>
          <p:nvPr>
            <p:ph sz="quarter" idx="13"/>
          </p:nvPr>
        </p:nvSpPr>
        <p:spPr>
          <a:xfrm>
            <a:off x="609600" y="1371600"/>
            <a:ext cx="7924800" cy="4114800"/>
          </a:xfrm>
        </p:spPr>
        <p:txBody>
          <a:bodyPr>
            <a:normAutofit lnSpcReduction="10000"/>
          </a:bodyPr>
          <a:lstStyle/>
          <a:p>
            <a:pPr marL="0" indent="0">
              <a:buNone/>
            </a:pPr>
            <a:r>
              <a:rPr lang="en-US" sz="2800" dirty="0" smtClean="0"/>
              <a:t>“For </a:t>
            </a:r>
            <a:r>
              <a:rPr lang="en-US" sz="2800" dirty="0"/>
              <a:t>even hereunto were ye called: because Christ also suffered for us, leaving us an example, that ye should follow his steps: </a:t>
            </a:r>
            <a:r>
              <a:rPr lang="en-US" sz="2800" dirty="0" smtClean="0"/>
              <a:t>Who </a:t>
            </a:r>
            <a:r>
              <a:rPr lang="en-US" sz="2800" dirty="0"/>
              <a:t>did no sin, neither was guile found in his </a:t>
            </a:r>
            <a:r>
              <a:rPr lang="en-US" sz="2800" dirty="0" smtClean="0"/>
              <a:t>mouth:  </a:t>
            </a:r>
            <a:r>
              <a:rPr lang="en-US" sz="2800" dirty="0"/>
              <a:t>Who, when he was reviled, reviled not again; when he suffered, he threatened not; but </a:t>
            </a:r>
            <a:r>
              <a:rPr lang="en-US" sz="2800" b="1" i="1" dirty="0">
                <a:solidFill>
                  <a:srgbClr val="FFFF00"/>
                </a:solidFill>
              </a:rPr>
              <a:t>committed himself</a:t>
            </a:r>
            <a:r>
              <a:rPr lang="en-US" sz="2800" dirty="0"/>
              <a:t> to him that </a:t>
            </a:r>
            <a:r>
              <a:rPr lang="en-US" sz="2800" dirty="0" err="1"/>
              <a:t>judgeth</a:t>
            </a:r>
            <a:r>
              <a:rPr lang="en-US" sz="2800" dirty="0"/>
              <a:t> righteously</a:t>
            </a:r>
            <a:r>
              <a:rPr lang="en-US" sz="2800" dirty="0" smtClean="0"/>
              <a:t>:” </a:t>
            </a:r>
          </a:p>
          <a:p>
            <a:pPr marL="0" indent="0">
              <a:buNone/>
            </a:pPr>
            <a:r>
              <a:rPr lang="en-US" sz="2800" dirty="0" smtClean="0"/>
              <a:t>JBP – “he simply committed his cause”</a:t>
            </a:r>
          </a:p>
          <a:p>
            <a:pPr marL="0" indent="0">
              <a:buNone/>
            </a:pPr>
            <a:r>
              <a:rPr lang="en-US" sz="2800" dirty="0" smtClean="0"/>
              <a:t>ESV – “but continued entrusting himself”</a:t>
            </a:r>
          </a:p>
          <a:p>
            <a:pPr marL="0" indent="0">
              <a:buNone/>
            </a:pPr>
            <a:r>
              <a:rPr lang="en-US" sz="2800" dirty="0" smtClean="0"/>
              <a:t>Darby – “but gave himself over into the hands”</a:t>
            </a:r>
            <a:endParaRPr lang="en-US" sz="2800" dirty="0"/>
          </a:p>
          <a:p>
            <a:pPr marL="0" indent="0">
              <a:buNone/>
            </a:pPr>
            <a:endParaRPr lang="en-US" sz="2400" dirty="0"/>
          </a:p>
          <a:p>
            <a:pPr marL="0" indent="0">
              <a:buNone/>
            </a:pPr>
            <a:endParaRPr lang="en-US" dirty="0"/>
          </a:p>
        </p:txBody>
      </p:sp>
    </p:spTree>
    <p:extLst>
      <p:ext uri="{BB962C8B-B14F-4D97-AF65-F5344CB8AC3E}">
        <p14:creationId xmlns:p14="http://schemas.microsoft.com/office/powerpoint/2010/main" val="8238859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855"/>
            <a:ext cx="7924800" cy="881743"/>
          </a:xfrm>
        </p:spPr>
        <p:txBody>
          <a:bodyPr/>
          <a:lstStyle/>
          <a:p>
            <a:r>
              <a:rPr lang="en-US" dirty="0" smtClean="0"/>
              <a:t>Harry </a:t>
            </a:r>
            <a:r>
              <a:rPr lang="en-US" dirty="0" err="1" smtClean="0"/>
              <a:t>tennant</a:t>
            </a:r>
            <a:r>
              <a:rPr lang="en-US" dirty="0" smtClean="0"/>
              <a:t>, 1982</a:t>
            </a:r>
            <a:endParaRPr lang="en-US" dirty="0"/>
          </a:p>
        </p:txBody>
      </p:sp>
      <p:sp>
        <p:nvSpPr>
          <p:cNvPr id="3" name="Content Placeholder 2"/>
          <p:cNvSpPr>
            <a:spLocks noGrp="1"/>
          </p:cNvSpPr>
          <p:nvPr>
            <p:ph sz="quarter" idx="13"/>
          </p:nvPr>
        </p:nvSpPr>
        <p:spPr>
          <a:xfrm>
            <a:off x="609600" y="990600"/>
            <a:ext cx="7924800" cy="4724400"/>
          </a:xfrm>
        </p:spPr>
        <p:txBody>
          <a:bodyPr>
            <a:noAutofit/>
          </a:bodyPr>
          <a:lstStyle/>
          <a:p>
            <a:pPr marL="0" indent="0">
              <a:buNone/>
            </a:pPr>
            <a:r>
              <a:rPr lang="en-US" sz="2400" dirty="0" smtClean="0"/>
              <a:t>“There </a:t>
            </a:r>
            <a:r>
              <a:rPr lang="en-US" sz="2400" dirty="0"/>
              <a:t>is no greater lesson of bitterness than that of Gethsemane. The sinless Son of God stood on the threshold of death or of immortality, depending on how one looks at it. The sting of death was bitter and the separation from his Father more bitter still in contemplation. As a dutiful Son he cast himself in anguish at the footstool of God</a:t>
            </a:r>
            <a:r>
              <a:rPr lang="en-US" sz="2400" dirty="0" smtClean="0"/>
              <a:t>: “</a:t>
            </a:r>
            <a:r>
              <a:rPr lang="en-US" sz="2400" dirty="0"/>
              <a:t>Abba, Father, all things are possible with thee; take away this cup from me: nevertheless not what I will, but what thou wilt” ( Mark 14:36 </a:t>
            </a:r>
            <a:r>
              <a:rPr lang="en-US" sz="2400" dirty="0" smtClean="0"/>
              <a:t>).  Christ’s </a:t>
            </a:r>
            <a:r>
              <a:rPr lang="en-US" sz="2400" dirty="0"/>
              <a:t>Yes to the will of God meant No to his request for the cup to pass. God’s No to the petition of His Son meant Yes to our hope of life everlasting. When God says No to us, He seeks our Yes to His holy will. The ultimate joy will be ours, if we too can pray</a:t>
            </a:r>
            <a:r>
              <a:rPr lang="en-US" sz="2400" dirty="0" smtClean="0"/>
              <a:t>: “</a:t>
            </a:r>
            <a:r>
              <a:rPr lang="en-US" sz="2400" dirty="0"/>
              <a:t>Abba, Father ... nevertheless not what I will, but what thou wilt”.</a:t>
            </a:r>
          </a:p>
          <a:p>
            <a:pPr marL="0" indent="0">
              <a:buNone/>
            </a:pPr>
            <a:endParaRPr lang="en-US" sz="2200" dirty="0"/>
          </a:p>
        </p:txBody>
      </p:sp>
    </p:spTree>
    <p:extLst>
      <p:ext uri="{BB962C8B-B14F-4D97-AF65-F5344CB8AC3E}">
        <p14:creationId xmlns:p14="http://schemas.microsoft.com/office/powerpoint/2010/main" val="39569738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0782"/>
            <a:ext cx="7924800" cy="893618"/>
          </a:xfrm>
        </p:spPr>
        <p:txBody>
          <a:bodyPr/>
          <a:lstStyle/>
          <a:p>
            <a:r>
              <a:rPr lang="en-US" sz="3600" dirty="0" smtClean="0"/>
              <a:t>To be led by the spirit…</a:t>
            </a:r>
            <a:endParaRPr lang="en-US" sz="3600" dirty="0"/>
          </a:p>
        </p:txBody>
      </p:sp>
      <p:sp>
        <p:nvSpPr>
          <p:cNvPr id="3" name="Content Placeholder 2"/>
          <p:cNvSpPr>
            <a:spLocks noGrp="1"/>
          </p:cNvSpPr>
          <p:nvPr>
            <p:ph sz="quarter" idx="13"/>
          </p:nvPr>
        </p:nvSpPr>
        <p:spPr>
          <a:xfrm>
            <a:off x="609600" y="1295400"/>
            <a:ext cx="7924800" cy="4114800"/>
          </a:xfrm>
        </p:spPr>
        <p:txBody>
          <a:bodyPr>
            <a:noAutofit/>
          </a:bodyPr>
          <a:lstStyle/>
          <a:p>
            <a:r>
              <a:rPr lang="en-US" sz="2400" dirty="0" smtClean="0"/>
              <a:t>We must fundamentally put our lives in the hands of the Father</a:t>
            </a:r>
          </a:p>
          <a:p>
            <a:r>
              <a:rPr lang="en-US" sz="2400" dirty="0" smtClean="0"/>
              <a:t>We cannot summon on our own the mental horsepower ourselves to conquer sin</a:t>
            </a:r>
          </a:p>
          <a:p>
            <a:r>
              <a:rPr lang="en-US" sz="2400" dirty="0" smtClean="0"/>
              <a:t>We have to trust that God sees what is right and wrong and he will rightly judge</a:t>
            </a:r>
          </a:p>
          <a:p>
            <a:r>
              <a:rPr lang="en-US" sz="2400" dirty="0" smtClean="0"/>
              <a:t>Therefore, we defeat the urges of the flesh to resist – in Christ we have already won!</a:t>
            </a:r>
          </a:p>
          <a:p>
            <a:r>
              <a:rPr lang="en-US" sz="2400" dirty="0" smtClean="0"/>
              <a:t>When we commit our cause to Him, we can confess our own vulnerability and that we cannot control the situation – but He does!</a:t>
            </a:r>
            <a:endParaRPr lang="en-US" sz="2400" dirty="0"/>
          </a:p>
        </p:txBody>
      </p:sp>
    </p:spTree>
    <p:extLst>
      <p:ext uri="{BB962C8B-B14F-4D97-AF65-F5344CB8AC3E}">
        <p14:creationId xmlns:p14="http://schemas.microsoft.com/office/powerpoint/2010/main" val="1540380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709"/>
            <a:ext cx="7924800" cy="1143000"/>
          </a:xfrm>
        </p:spPr>
        <p:txBody>
          <a:bodyPr/>
          <a:lstStyle/>
          <a:p>
            <a:r>
              <a:rPr lang="en-US" sz="3600" dirty="0" smtClean="0"/>
              <a:t>Real-life examples</a:t>
            </a:r>
            <a:endParaRPr lang="en-US" sz="3600" dirty="0"/>
          </a:p>
        </p:txBody>
      </p:sp>
      <p:sp>
        <p:nvSpPr>
          <p:cNvPr id="3" name="Content Placeholder 2"/>
          <p:cNvSpPr>
            <a:spLocks noGrp="1"/>
          </p:cNvSpPr>
          <p:nvPr>
            <p:ph sz="quarter" idx="13"/>
          </p:nvPr>
        </p:nvSpPr>
        <p:spPr/>
        <p:txBody>
          <a:bodyPr>
            <a:normAutofit/>
          </a:bodyPr>
          <a:lstStyle/>
          <a:p>
            <a:r>
              <a:rPr lang="en-US" sz="3200" dirty="0" smtClean="0"/>
              <a:t>Wrongly accused at the workplace</a:t>
            </a:r>
          </a:p>
          <a:p>
            <a:r>
              <a:rPr lang="en-US" sz="3200" dirty="0" smtClean="0"/>
              <a:t>Persecuted for righteousness sake</a:t>
            </a:r>
          </a:p>
          <a:p>
            <a:r>
              <a:rPr lang="en-US" sz="3200" dirty="0" smtClean="0"/>
              <a:t>Wronged by a business associate</a:t>
            </a:r>
          </a:p>
          <a:p>
            <a:r>
              <a:rPr lang="en-US" sz="3200" dirty="0" smtClean="0"/>
              <a:t>Wronged by a brother</a:t>
            </a:r>
          </a:p>
          <a:p>
            <a:r>
              <a:rPr lang="en-US" sz="3200" dirty="0" smtClean="0"/>
              <a:t>Wronged by a loved one</a:t>
            </a:r>
            <a:endParaRPr lang="en-US" sz="3200" dirty="0"/>
          </a:p>
        </p:txBody>
      </p:sp>
    </p:spTree>
    <p:extLst>
      <p:ext uri="{BB962C8B-B14F-4D97-AF65-F5344CB8AC3E}">
        <p14:creationId xmlns:p14="http://schemas.microsoft.com/office/powerpoint/2010/main" val="26090960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2514600"/>
            <a:ext cx="4495800" cy="1143000"/>
          </a:xfrm>
        </p:spPr>
        <p:txBody>
          <a:bodyPr/>
          <a:lstStyle/>
          <a:p>
            <a:pPr algn="ctr"/>
            <a:r>
              <a:rPr lang="en-US" sz="4400" b="1" dirty="0" smtClean="0">
                <a:solidFill>
                  <a:srgbClr val="FFFF00"/>
                </a:solidFill>
              </a:rPr>
              <a:t>Accept our vulnerability</a:t>
            </a:r>
            <a:endParaRPr lang="en-US" sz="4400" b="1" dirty="0">
              <a:solidFill>
                <a:srgbClr val="FFFF00"/>
              </a:solidFill>
            </a:endParaRPr>
          </a:p>
        </p:txBody>
      </p:sp>
    </p:spTree>
    <p:extLst>
      <p:ext uri="{BB962C8B-B14F-4D97-AF65-F5344CB8AC3E}">
        <p14:creationId xmlns:p14="http://schemas.microsoft.com/office/powerpoint/2010/main" val="4885423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924800" cy="792162"/>
          </a:xfrm>
        </p:spPr>
        <p:txBody>
          <a:bodyPr/>
          <a:lstStyle/>
          <a:p>
            <a:r>
              <a:rPr lang="en-US" sz="3600" dirty="0" smtClean="0"/>
              <a:t>Peter’s confession of his need</a:t>
            </a:r>
            <a:endParaRPr lang="en-US" sz="3600" dirty="0"/>
          </a:p>
        </p:txBody>
      </p:sp>
      <p:sp>
        <p:nvSpPr>
          <p:cNvPr id="3" name="Content Placeholder 2"/>
          <p:cNvSpPr>
            <a:spLocks noGrp="1"/>
          </p:cNvSpPr>
          <p:nvPr>
            <p:ph sz="quarter" idx="13"/>
          </p:nvPr>
        </p:nvSpPr>
        <p:spPr>
          <a:xfrm>
            <a:off x="381000" y="1371600"/>
            <a:ext cx="4191000" cy="4114800"/>
          </a:xfrm>
        </p:spPr>
        <p:txBody>
          <a:bodyPr>
            <a:noAutofit/>
          </a:bodyPr>
          <a:lstStyle/>
          <a:p>
            <a:pPr marL="0" indent="0">
              <a:buNone/>
            </a:pPr>
            <a:r>
              <a:rPr lang="en-US" sz="2800" dirty="0" smtClean="0"/>
              <a:t>“Peter </a:t>
            </a:r>
            <a:r>
              <a:rPr lang="en-US" sz="2800" dirty="0" err="1"/>
              <a:t>saith</a:t>
            </a:r>
            <a:r>
              <a:rPr lang="en-US" sz="2800" dirty="0"/>
              <a:t> unto him, Thou shalt never wash my feet. Jesus answered him, If I wash thee not, thou hast no part with me. </a:t>
            </a:r>
            <a:r>
              <a:rPr lang="en-US" sz="2800" dirty="0" smtClean="0"/>
              <a:t>Simon </a:t>
            </a:r>
            <a:r>
              <a:rPr lang="en-US" sz="2800" dirty="0"/>
              <a:t>Peter </a:t>
            </a:r>
            <a:r>
              <a:rPr lang="en-US" sz="2800" dirty="0" err="1"/>
              <a:t>saith</a:t>
            </a:r>
            <a:r>
              <a:rPr lang="en-US" sz="2800" dirty="0"/>
              <a:t> unto him, Lord, not my feet only, but also </a:t>
            </a:r>
            <a:r>
              <a:rPr lang="en-US" sz="2800" i="1" dirty="0"/>
              <a:t>my</a:t>
            </a:r>
            <a:r>
              <a:rPr lang="en-US" sz="2800" dirty="0"/>
              <a:t> hands and </a:t>
            </a:r>
            <a:r>
              <a:rPr lang="en-US" sz="2800" i="1" dirty="0"/>
              <a:t>my</a:t>
            </a:r>
            <a:r>
              <a:rPr lang="en-US" sz="2800" dirty="0"/>
              <a:t> head</a:t>
            </a:r>
            <a:r>
              <a:rPr lang="en-US" sz="2800" dirty="0" smtClean="0"/>
              <a:t>.”  </a:t>
            </a:r>
          </a:p>
          <a:p>
            <a:pPr marL="0" indent="0" algn="ctr">
              <a:buNone/>
            </a:pPr>
            <a:r>
              <a:rPr lang="en-US" sz="2800" dirty="0" smtClean="0"/>
              <a:t>John 13:8-9</a:t>
            </a:r>
          </a:p>
          <a:p>
            <a:pPr marL="0" indent="0">
              <a:buNone/>
            </a:pPr>
            <a:endParaRPr lang="en-US" sz="2400" dirty="0" smtClean="0"/>
          </a:p>
          <a:p>
            <a:pPr marL="0" indent="0">
              <a:buNone/>
            </a:pPr>
            <a:endParaRPr lang="en-US" sz="2400" dirty="0"/>
          </a:p>
        </p:txBody>
      </p:sp>
      <p:pic>
        <p:nvPicPr>
          <p:cNvPr id="1026" name="Picture 2" descr="https://encrypted-tbn2.gstatic.com/images?q=tbn:ANd9GcQjR4xmdCUUC8O3Wy9JhseLtz5bg8u-ozZnEBsaUN9OywUwVW-l9g">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724400" y="1524000"/>
            <a:ext cx="3909012" cy="3133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32723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924800" cy="1143000"/>
          </a:xfrm>
        </p:spPr>
        <p:txBody>
          <a:bodyPr/>
          <a:lstStyle/>
          <a:p>
            <a:r>
              <a:rPr lang="en-US" sz="3600" dirty="0" smtClean="0"/>
              <a:t>What Does a good parent do?</a:t>
            </a:r>
            <a:endParaRPr lang="en-US" sz="3600" dirty="0"/>
          </a:p>
        </p:txBody>
      </p:sp>
      <p:sp>
        <p:nvSpPr>
          <p:cNvPr id="3" name="Content Placeholder 2"/>
          <p:cNvSpPr>
            <a:spLocks noGrp="1"/>
          </p:cNvSpPr>
          <p:nvPr>
            <p:ph sz="quarter" idx="13"/>
          </p:nvPr>
        </p:nvSpPr>
        <p:spPr>
          <a:xfrm>
            <a:off x="609600" y="1066800"/>
            <a:ext cx="4572000" cy="4114800"/>
          </a:xfrm>
        </p:spPr>
        <p:txBody>
          <a:bodyPr>
            <a:normAutofit/>
          </a:bodyPr>
          <a:lstStyle/>
          <a:p>
            <a:pPr marL="0" indent="0">
              <a:buNone/>
            </a:pPr>
            <a:endParaRPr lang="en-US" sz="2400" dirty="0" smtClean="0"/>
          </a:p>
          <a:p>
            <a:pPr marL="0" indent="0">
              <a:buNone/>
            </a:pPr>
            <a:r>
              <a:rPr lang="en-US" sz="3600" dirty="0" smtClean="0"/>
              <a:t>Tell the vulnerable child…</a:t>
            </a:r>
            <a:endParaRPr lang="en-US" sz="3600" dirty="0"/>
          </a:p>
          <a:p>
            <a:pPr marL="0" indent="0">
              <a:buNone/>
            </a:pPr>
            <a:r>
              <a:rPr lang="en-US" sz="3600" dirty="0" smtClean="0"/>
              <a:t>"</a:t>
            </a:r>
            <a:r>
              <a:rPr lang="en-US" sz="3600" dirty="0"/>
              <a:t>Go, stop the bleeding, clean yourself up, and then I'll comfort you</a:t>
            </a:r>
            <a:r>
              <a:rPr lang="en-US" sz="3600" dirty="0" smtClean="0"/>
              <a:t>.“</a:t>
            </a:r>
          </a:p>
        </p:txBody>
      </p:sp>
      <p:pic>
        <p:nvPicPr>
          <p:cNvPr id="1026" name="Picture 2" descr="https://encrypted-tbn1.gstatic.com/images?q=tbn:ANd9GcQltUFilyLcVWSQoi-UkqrT8noQW86TcNwBmoc8mCMD8E7u7GJuQw"/>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399314" y="1524000"/>
            <a:ext cx="3314947" cy="24384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5062900"/>
            <a:ext cx="9144000" cy="1815882"/>
          </a:xfrm>
          <a:prstGeom prst="rect">
            <a:avLst/>
          </a:prstGeom>
          <a:solidFill>
            <a:schemeClr val="tx2"/>
          </a:solidFill>
        </p:spPr>
        <p:txBody>
          <a:bodyPr wrap="square" rtlCol="0">
            <a:spAutoFit/>
          </a:bodyPr>
          <a:lstStyle/>
          <a:p>
            <a:r>
              <a:rPr lang="en-US" sz="2800" dirty="0">
                <a:solidFill>
                  <a:schemeClr val="bg1"/>
                </a:solidFill>
              </a:rPr>
              <a:t>Will God comfort me in my pain, or do I need to clean myself up first?</a:t>
            </a:r>
          </a:p>
          <a:p>
            <a:endParaRPr lang="en-US" sz="2800" dirty="0">
              <a:solidFill>
                <a:schemeClr val="bg1"/>
              </a:solidFill>
            </a:endParaRPr>
          </a:p>
          <a:p>
            <a:r>
              <a:rPr lang="en-US" sz="2800" dirty="0">
                <a:solidFill>
                  <a:schemeClr val="bg1"/>
                </a:solidFill>
              </a:rPr>
              <a:t>Will he </a:t>
            </a:r>
            <a:r>
              <a:rPr lang="en-US" sz="2800" dirty="0" err="1">
                <a:solidFill>
                  <a:schemeClr val="bg1"/>
                </a:solidFill>
              </a:rPr>
              <a:t>succour</a:t>
            </a:r>
            <a:r>
              <a:rPr lang="en-US" sz="2800" dirty="0">
                <a:solidFill>
                  <a:schemeClr val="bg1"/>
                </a:solidFill>
              </a:rPr>
              <a:t> and sustain me when I am still hurting and failing, when I do not have the needed faith</a:t>
            </a:r>
            <a:r>
              <a:rPr lang="en-US" sz="2800" dirty="0" smtClean="0">
                <a:solidFill>
                  <a:schemeClr val="bg1"/>
                </a:solidFill>
              </a:rPr>
              <a:t>?</a:t>
            </a:r>
            <a:endParaRPr lang="en-US" sz="2000" dirty="0">
              <a:solidFill>
                <a:schemeClr val="bg1"/>
              </a:solidFill>
            </a:endParaRPr>
          </a:p>
        </p:txBody>
      </p:sp>
    </p:spTree>
    <p:extLst>
      <p:ext uri="{BB962C8B-B14F-4D97-AF65-F5344CB8AC3E}">
        <p14:creationId xmlns:p14="http://schemas.microsoft.com/office/powerpoint/2010/main" val="1310290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1143000"/>
          </a:xfrm>
        </p:spPr>
        <p:txBody>
          <a:bodyPr/>
          <a:lstStyle/>
          <a:p>
            <a:r>
              <a:rPr lang="en-US" dirty="0" smtClean="0"/>
              <a:t>Hebrews 2:17-18</a:t>
            </a:r>
            <a:endParaRPr lang="en-US" dirty="0"/>
          </a:p>
        </p:txBody>
      </p:sp>
      <p:sp>
        <p:nvSpPr>
          <p:cNvPr id="3" name="Content Placeholder 2"/>
          <p:cNvSpPr>
            <a:spLocks noGrp="1"/>
          </p:cNvSpPr>
          <p:nvPr>
            <p:ph sz="quarter" idx="13"/>
          </p:nvPr>
        </p:nvSpPr>
        <p:spPr/>
        <p:txBody>
          <a:bodyPr>
            <a:normAutofit/>
          </a:bodyPr>
          <a:lstStyle/>
          <a:p>
            <a:pPr marL="0" indent="0">
              <a:buNone/>
            </a:pPr>
            <a:r>
              <a:rPr lang="en-US" sz="3200" dirty="0" smtClean="0"/>
              <a:t>“Wherefore </a:t>
            </a:r>
            <a:r>
              <a:rPr lang="en-US" sz="3200" dirty="0"/>
              <a:t>in all things it </a:t>
            </a:r>
            <a:r>
              <a:rPr lang="en-US" sz="3200" dirty="0" err="1"/>
              <a:t>behoved</a:t>
            </a:r>
            <a:r>
              <a:rPr lang="en-US" sz="3200" dirty="0"/>
              <a:t> him to be made like unto </a:t>
            </a:r>
            <a:r>
              <a:rPr lang="en-US" sz="3200" i="1" dirty="0"/>
              <a:t>his</a:t>
            </a:r>
            <a:r>
              <a:rPr lang="en-US" sz="3200" dirty="0"/>
              <a:t> brethren, that he might be a merciful and faithful high priest in things </a:t>
            </a:r>
            <a:r>
              <a:rPr lang="en-US" sz="3200" i="1" dirty="0"/>
              <a:t>pertaining</a:t>
            </a:r>
            <a:r>
              <a:rPr lang="en-US" sz="3200" dirty="0"/>
              <a:t> to God, to make reconciliation for the sins of the people. </a:t>
            </a:r>
            <a:r>
              <a:rPr lang="en-US" sz="3200" dirty="0" smtClean="0"/>
              <a:t>For </a:t>
            </a:r>
            <a:r>
              <a:rPr lang="en-US" sz="3200" dirty="0"/>
              <a:t>in that he himself hath suffered being tempted, he is able to </a:t>
            </a:r>
            <a:r>
              <a:rPr lang="en-US" sz="3200" dirty="0" err="1"/>
              <a:t>succour</a:t>
            </a:r>
            <a:r>
              <a:rPr lang="en-US" sz="3200" dirty="0"/>
              <a:t> </a:t>
            </a:r>
            <a:r>
              <a:rPr lang="en-US" sz="3200" dirty="0" smtClean="0"/>
              <a:t>(</a:t>
            </a:r>
            <a:r>
              <a:rPr lang="en-US" sz="3200" b="1" i="1" dirty="0" err="1"/>
              <a:t>boētheo</a:t>
            </a:r>
            <a:r>
              <a:rPr lang="en-US" sz="3200" dirty="0" smtClean="0"/>
              <a:t>̄ - to </a:t>
            </a:r>
            <a:r>
              <a:rPr lang="en-US" sz="3200" i="1" dirty="0"/>
              <a:t>aid</a:t>
            </a:r>
            <a:r>
              <a:rPr lang="en-US" sz="3200" dirty="0"/>
              <a:t> or </a:t>
            </a:r>
            <a:r>
              <a:rPr lang="en-US" sz="3200" i="1" dirty="0" smtClean="0"/>
              <a:t>relieve) </a:t>
            </a:r>
            <a:r>
              <a:rPr lang="en-US" sz="3200" dirty="0" smtClean="0"/>
              <a:t>them </a:t>
            </a:r>
            <a:r>
              <a:rPr lang="en-US" sz="3200" dirty="0"/>
              <a:t>that are tempted</a:t>
            </a:r>
            <a:r>
              <a:rPr lang="en-US" sz="3200" dirty="0" smtClean="0"/>
              <a:t>.”</a:t>
            </a:r>
            <a:endParaRPr lang="en-US" sz="3200" dirty="0"/>
          </a:p>
          <a:p>
            <a:pPr marL="0" indent="0">
              <a:buNone/>
            </a:pPr>
            <a:endParaRPr lang="en-US" sz="2800" dirty="0"/>
          </a:p>
        </p:txBody>
      </p:sp>
    </p:spTree>
    <p:extLst>
      <p:ext uri="{BB962C8B-B14F-4D97-AF65-F5344CB8AC3E}">
        <p14:creationId xmlns:p14="http://schemas.microsoft.com/office/powerpoint/2010/main" val="423357283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927"/>
            <a:ext cx="7924800" cy="1143000"/>
          </a:xfrm>
        </p:spPr>
        <p:txBody>
          <a:bodyPr/>
          <a:lstStyle/>
          <a:p>
            <a:r>
              <a:rPr lang="en-US" dirty="0" smtClean="0"/>
              <a:t>Knowing our vulnerability </a:t>
            </a:r>
            <a:endParaRPr lang="en-US" dirty="0"/>
          </a:p>
        </p:txBody>
      </p:sp>
      <p:sp>
        <p:nvSpPr>
          <p:cNvPr id="3" name="Content Placeholder 2"/>
          <p:cNvSpPr>
            <a:spLocks noGrp="1"/>
          </p:cNvSpPr>
          <p:nvPr>
            <p:ph sz="quarter" idx="13"/>
          </p:nvPr>
        </p:nvSpPr>
        <p:spPr/>
        <p:txBody>
          <a:bodyPr>
            <a:noAutofit/>
          </a:bodyPr>
          <a:lstStyle/>
          <a:p>
            <a:r>
              <a:rPr lang="en-US" sz="2800" dirty="0" smtClean="0"/>
              <a:t>This is a key to an “Abba, Father” life – a spiritual life!</a:t>
            </a:r>
          </a:p>
          <a:p>
            <a:r>
              <a:rPr lang="en-US" sz="2800" dirty="0" smtClean="0"/>
              <a:t>It is accepting that we are flawed, incapable of saving ourselves</a:t>
            </a:r>
          </a:p>
          <a:p>
            <a:r>
              <a:rPr lang="en-US" sz="2800" dirty="0" smtClean="0"/>
              <a:t>It requires acknowledging our weaknesses and asking our Father to help us – while we are struggling!</a:t>
            </a:r>
          </a:p>
          <a:p>
            <a:r>
              <a:rPr lang="en-US" sz="2800" dirty="0" smtClean="0"/>
              <a:t>It helps us to love one another more </a:t>
            </a:r>
          </a:p>
          <a:p>
            <a:r>
              <a:rPr lang="en-US" sz="2800" dirty="0" smtClean="0"/>
              <a:t>It focuses us keenly on our need for God  </a:t>
            </a:r>
            <a:endParaRPr lang="en-US" sz="2800" dirty="0"/>
          </a:p>
        </p:txBody>
      </p:sp>
    </p:spTree>
    <p:extLst>
      <p:ext uri="{BB962C8B-B14F-4D97-AF65-F5344CB8AC3E}">
        <p14:creationId xmlns:p14="http://schemas.microsoft.com/office/powerpoint/2010/main" val="1103433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92162"/>
          </a:xfrm>
        </p:spPr>
        <p:txBody>
          <a:bodyPr/>
          <a:lstStyle/>
          <a:p>
            <a:r>
              <a:rPr lang="en-US" sz="3600" dirty="0" smtClean="0"/>
              <a:t>muscular Christianity</a:t>
            </a:r>
            <a:endParaRPr lang="en-US" sz="3600" dirty="0"/>
          </a:p>
        </p:txBody>
      </p:sp>
      <p:sp>
        <p:nvSpPr>
          <p:cNvPr id="3" name="Content Placeholder 2"/>
          <p:cNvSpPr>
            <a:spLocks noGrp="1"/>
          </p:cNvSpPr>
          <p:nvPr>
            <p:ph sz="quarter" idx="13"/>
          </p:nvPr>
        </p:nvSpPr>
        <p:spPr>
          <a:xfrm>
            <a:off x="609600" y="1600200"/>
            <a:ext cx="4191000" cy="4114800"/>
          </a:xfrm>
        </p:spPr>
        <p:txBody>
          <a:bodyPr>
            <a:normAutofit/>
          </a:bodyPr>
          <a:lstStyle/>
          <a:p>
            <a:r>
              <a:rPr lang="en-US" sz="2800" dirty="0"/>
              <a:t>I can resist and overcome</a:t>
            </a:r>
          </a:p>
          <a:p>
            <a:r>
              <a:rPr lang="en-US" sz="2800" dirty="0"/>
              <a:t>If I was stronger, I wouldn’t fail</a:t>
            </a:r>
          </a:p>
          <a:p>
            <a:r>
              <a:rPr lang="en-US" sz="2800" dirty="0" smtClean="0"/>
              <a:t>I need God when I fail!</a:t>
            </a:r>
          </a:p>
          <a:p>
            <a:r>
              <a:rPr lang="en-US" sz="2800" dirty="0" smtClean="0"/>
              <a:t>God loves me when I succeed, but removes His love when I fail</a:t>
            </a:r>
          </a:p>
          <a:p>
            <a:endParaRPr lang="en-US" sz="2400" dirty="0" smtClean="0"/>
          </a:p>
        </p:txBody>
      </p:sp>
      <p:pic>
        <p:nvPicPr>
          <p:cNvPr id="1026" name="Picture 2" descr="https://encrypted-tbn2.gstatic.com/images?q=tbn:ANd9GcTu9DrhV79OFVH5u5Hg2A_DjOhX6h8-YY3GvzSbr8UdPcHU1z39hg">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257800" y="1524000"/>
            <a:ext cx="339777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4610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563562"/>
          </a:xfrm>
        </p:spPr>
        <p:txBody>
          <a:bodyPr/>
          <a:lstStyle/>
          <a:p>
            <a:r>
              <a:rPr lang="en-US" dirty="0" smtClean="0"/>
              <a:t>Romans 8:13-17</a:t>
            </a:r>
            <a:endParaRPr lang="en-US" dirty="0"/>
          </a:p>
        </p:txBody>
      </p:sp>
      <p:sp>
        <p:nvSpPr>
          <p:cNvPr id="3" name="Content Placeholder 2"/>
          <p:cNvSpPr>
            <a:spLocks noGrp="1"/>
          </p:cNvSpPr>
          <p:nvPr>
            <p:ph sz="quarter" idx="13"/>
          </p:nvPr>
        </p:nvSpPr>
        <p:spPr>
          <a:xfrm>
            <a:off x="609600" y="914400"/>
            <a:ext cx="7924800" cy="4800600"/>
          </a:xfrm>
        </p:spPr>
        <p:txBody>
          <a:bodyPr/>
          <a:lstStyle/>
          <a:p>
            <a:pPr marL="0" indent="0">
              <a:buNone/>
            </a:pPr>
            <a:r>
              <a:rPr lang="en-US" sz="2800" dirty="0" smtClean="0"/>
              <a:t>“For </a:t>
            </a:r>
            <a:r>
              <a:rPr lang="en-US" sz="2800" dirty="0"/>
              <a:t>if ye live after the flesh, ye shall die: but if ye through the Spirit do mortify the deeds of the body, ye shall live</a:t>
            </a:r>
            <a:r>
              <a:rPr lang="en-US" sz="2800" dirty="0" smtClean="0"/>
              <a:t>. For </a:t>
            </a:r>
            <a:r>
              <a:rPr lang="en-US" sz="2800" dirty="0"/>
              <a:t>as many as are led by the Spirit of God, they are the sons of God. </a:t>
            </a:r>
            <a:r>
              <a:rPr lang="en-US" sz="2800" dirty="0" smtClean="0"/>
              <a:t> </a:t>
            </a:r>
            <a:r>
              <a:rPr lang="en-US" sz="2800" dirty="0"/>
              <a:t>For ye have not received the spirit of bondage again to fear; but ye have received the Spirit of adoption, whereby </a:t>
            </a:r>
            <a:r>
              <a:rPr lang="en-US" sz="2800" b="1" i="1" dirty="0">
                <a:solidFill>
                  <a:srgbClr val="FFFF00"/>
                </a:solidFill>
              </a:rPr>
              <a:t>we cry</a:t>
            </a:r>
            <a:r>
              <a:rPr lang="en-US" sz="2800" dirty="0"/>
              <a:t>, Abba, Father. </a:t>
            </a:r>
            <a:r>
              <a:rPr lang="en-US" sz="2800" dirty="0" smtClean="0"/>
              <a:t>The </a:t>
            </a:r>
            <a:r>
              <a:rPr lang="en-US" sz="2800" dirty="0"/>
              <a:t>Spirit itself </a:t>
            </a:r>
            <a:r>
              <a:rPr lang="en-US" sz="2800" dirty="0" err="1"/>
              <a:t>beareth</a:t>
            </a:r>
            <a:r>
              <a:rPr lang="en-US" sz="2800" dirty="0"/>
              <a:t> witness with our spirit, that we are the children of God: </a:t>
            </a:r>
            <a:r>
              <a:rPr lang="en-US" sz="2800" dirty="0" smtClean="0"/>
              <a:t>And </a:t>
            </a:r>
            <a:r>
              <a:rPr lang="en-US" sz="2800" dirty="0"/>
              <a:t>if children, then heirs; heirs of God, and joint-heirs with Christ; if so be that we suffer with </a:t>
            </a:r>
            <a:r>
              <a:rPr lang="en-US" sz="2800" i="1" dirty="0"/>
              <a:t>him,</a:t>
            </a:r>
            <a:r>
              <a:rPr lang="en-US" sz="2800" dirty="0"/>
              <a:t> that we may be also glorified together</a:t>
            </a:r>
            <a:r>
              <a:rPr lang="en-US" sz="2800" dirty="0" smtClean="0"/>
              <a:t>.” </a:t>
            </a:r>
            <a:endParaRPr lang="en-US" sz="2800" dirty="0"/>
          </a:p>
          <a:p>
            <a:endParaRPr lang="en-US" dirty="0"/>
          </a:p>
        </p:txBody>
      </p:sp>
      <p:sp>
        <p:nvSpPr>
          <p:cNvPr id="4" name="TextBox 3"/>
          <p:cNvSpPr txBox="1"/>
          <p:nvPr/>
        </p:nvSpPr>
        <p:spPr>
          <a:xfrm>
            <a:off x="6927" y="5473005"/>
            <a:ext cx="9144000" cy="1384995"/>
          </a:xfrm>
          <a:prstGeom prst="rect">
            <a:avLst/>
          </a:prstGeom>
          <a:solidFill>
            <a:srgbClr val="FFC000"/>
          </a:solidFill>
        </p:spPr>
        <p:txBody>
          <a:bodyPr wrap="square" rtlCol="0">
            <a:spAutoFit/>
          </a:bodyPr>
          <a:lstStyle/>
          <a:p>
            <a:r>
              <a:rPr lang="en-US" sz="2800" dirty="0" smtClean="0">
                <a:solidFill>
                  <a:schemeClr val="bg1"/>
                </a:solidFill>
              </a:rPr>
              <a:t>Abba, Father involves acknowledgement of being sons, not being in bondage to fear, a harmony between us and our Creator that bears witness of our adoption.</a:t>
            </a:r>
            <a:endParaRPr lang="en-US" sz="2800" dirty="0">
              <a:solidFill>
                <a:schemeClr val="bg1"/>
              </a:solidFill>
            </a:endParaRPr>
          </a:p>
        </p:txBody>
      </p:sp>
    </p:spTree>
    <p:extLst>
      <p:ext uri="{BB962C8B-B14F-4D97-AF65-F5344CB8AC3E}">
        <p14:creationId xmlns:p14="http://schemas.microsoft.com/office/powerpoint/2010/main" val="3787706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709"/>
            <a:ext cx="7924800" cy="1143000"/>
          </a:xfrm>
        </p:spPr>
        <p:txBody>
          <a:bodyPr/>
          <a:lstStyle/>
          <a:p>
            <a:r>
              <a:rPr lang="en-US" sz="3600" dirty="0"/>
              <a:t>Galatians 4:4-7 </a:t>
            </a:r>
          </a:p>
        </p:txBody>
      </p:sp>
      <p:sp>
        <p:nvSpPr>
          <p:cNvPr id="3" name="Content Placeholder 2"/>
          <p:cNvSpPr>
            <a:spLocks noGrp="1"/>
          </p:cNvSpPr>
          <p:nvPr>
            <p:ph sz="quarter" idx="13"/>
          </p:nvPr>
        </p:nvSpPr>
        <p:spPr>
          <a:xfrm>
            <a:off x="609600" y="1371600"/>
            <a:ext cx="7924800" cy="4114800"/>
          </a:xfrm>
          <a:prstGeom prst="rect">
            <a:avLst/>
          </a:prstGeom>
        </p:spPr>
        <p:txBody>
          <a:bodyPr>
            <a:normAutofit lnSpcReduction="10000"/>
          </a:bodyPr>
          <a:lstStyle/>
          <a:p>
            <a:pPr marL="0" indent="0">
              <a:buNone/>
            </a:pPr>
            <a:r>
              <a:rPr lang="en-US" sz="2800" dirty="0" smtClean="0"/>
              <a:t>“Even </a:t>
            </a:r>
            <a:r>
              <a:rPr lang="en-US" sz="2800" dirty="0"/>
              <a:t>so we, when we were children, were in bondage under the elements of the world: </a:t>
            </a:r>
            <a:r>
              <a:rPr lang="en-US" sz="2800" dirty="0" smtClean="0"/>
              <a:t>But </a:t>
            </a:r>
            <a:r>
              <a:rPr lang="en-US" sz="2800" dirty="0"/>
              <a:t>when the </a:t>
            </a:r>
            <a:r>
              <a:rPr lang="en-US" sz="2800" dirty="0" err="1"/>
              <a:t>fulness</a:t>
            </a:r>
            <a:r>
              <a:rPr lang="en-US" sz="2800" dirty="0"/>
              <a:t> of the time was come, God sent forth his Son, made of a woman, made under the law, </a:t>
            </a:r>
            <a:r>
              <a:rPr lang="en-US" sz="2800" dirty="0" smtClean="0"/>
              <a:t>To </a:t>
            </a:r>
            <a:r>
              <a:rPr lang="en-US" sz="2800" dirty="0"/>
              <a:t>redeem them that were under the law, that we might receive the adoption of sons. </a:t>
            </a:r>
            <a:r>
              <a:rPr lang="en-US" sz="2800" dirty="0" smtClean="0"/>
              <a:t>And </a:t>
            </a:r>
            <a:r>
              <a:rPr lang="en-US" sz="2800" dirty="0"/>
              <a:t>because ye are sons, </a:t>
            </a:r>
            <a:r>
              <a:rPr lang="en-US" sz="2800" b="1" i="1" dirty="0">
                <a:solidFill>
                  <a:srgbClr val="FFFF00"/>
                </a:solidFill>
              </a:rPr>
              <a:t>God hath sent forth the Spirit of his Son into your hearts, crying</a:t>
            </a:r>
            <a:r>
              <a:rPr lang="en-US" sz="2800" dirty="0"/>
              <a:t>, Abba, Father. </a:t>
            </a:r>
            <a:r>
              <a:rPr lang="en-US" sz="2800" dirty="0" smtClean="0"/>
              <a:t>Wherefore </a:t>
            </a:r>
            <a:r>
              <a:rPr lang="en-US" sz="2800" dirty="0"/>
              <a:t>thou art no more a servant, but a son; and if a son, then an heir of God through Christ</a:t>
            </a:r>
            <a:r>
              <a:rPr lang="en-US" sz="2800" dirty="0" smtClean="0"/>
              <a:t>.”</a:t>
            </a:r>
          </a:p>
          <a:p>
            <a:pPr marL="0" indent="0">
              <a:buNone/>
            </a:pPr>
            <a:r>
              <a:rPr lang="en-US" sz="2400" dirty="0" smtClean="0"/>
              <a:t> </a:t>
            </a:r>
            <a:endParaRPr lang="en-US" sz="2400" dirty="0"/>
          </a:p>
          <a:p>
            <a:pPr marL="0" indent="0">
              <a:buNone/>
            </a:pPr>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a:p>
        </p:txBody>
      </p:sp>
      <p:sp>
        <p:nvSpPr>
          <p:cNvPr id="4" name="TextBox 3"/>
          <p:cNvSpPr txBox="1"/>
          <p:nvPr/>
        </p:nvSpPr>
        <p:spPr>
          <a:xfrm>
            <a:off x="-6928" y="5473005"/>
            <a:ext cx="9144000" cy="1384995"/>
          </a:xfrm>
          <a:prstGeom prst="rect">
            <a:avLst/>
          </a:prstGeom>
          <a:solidFill>
            <a:schemeClr val="tx2"/>
          </a:solidFill>
        </p:spPr>
        <p:txBody>
          <a:bodyPr wrap="square" rtlCol="0">
            <a:spAutoFit/>
          </a:bodyPr>
          <a:lstStyle/>
          <a:p>
            <a:r>
              <a:rPr lang="en-US" sz="2800" dirty="0" smtClean="0"/>
              <a:t>The Spirit of Jesus Christ in us is that we can approach our God intimately – as Abba, Father.  It is the relationship we have access to through Jesus.</a:t>
            </a:r>
            <a:endParaRPr lang="en-US" sz="2800" dirty="0"/>
          </a:p>
        </p:txBody>
      </p:sp>
    </p:spTree>
    <p:extLst>
      <p:ext uri="{BB962C8B-B14F-4D97-AF65-F5344CB8AC3E}">
        <p14:creationId xmlns:p14="http://schemas.microsoft.com/office/powerpoint/2010/main" val="138838496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76200"/>
            <a:ext cx="9372600" cy="6934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1771"/>
            <a:ext cx="7924800" cy="816429"/>
          </a:xfrm>
        </p:spPr>
        <p:txBody>
          <a:bodyPr/>
          <a:lstStyle/>
          <a:p>
            <a:r>
              <a:rPr lang="en-US" dirty="0" err="1" smtClean="0"/>
              <a:t>h.a</a:t>
            </a:r>
            <a:r>
              <a:rPr lang="en-US" dirty="0" smtClean="0"/>
              <a:t>. </a:t>
            </a:r>
            <a:r>
              <a:rPr lang="en-US" dirty="0" err="1" smtClean="0"/>
              <a:t>whittaker</a:t>
            </a:r>
            <a:r>
              <a:rPr lang="en-US" dirty="0" smtClean="0"/>
              <a:t>, </a:t>
            </a:r>
            <a:r>
              <a:rPr lang="en-US" u="sng" dirty="0" smtClean="0"/>
              <a:t>father of the faithful</a:t>
            </a:r>
            <a:endParaRPr lang="en-US" u="sng" dirty="0"/>
          </a:p>
        </p:txBody>
      </p:sp>
      <p:sp>
        <p:nvSpPr>
          <p:cNvPr id="3" name="Content Placeholder 2"/>
          <p:cNvSpPr>
            <a:spLocks noGrp="1"/>
          </p:cNvSpPr>
          <p:nvPr>
            <p:ph sz="quarter" idx="13"/>
          </p:nvPr>
        </p:nvSpPr>
        <p:spPr>
          <a:xfrm>
            <a:off x="228600" y="1066800"/>
            <a:ext cx="8610600" cy="4114800"/>
          </a:xfrm>
          <a:prstGeom prst="rect">
            <a:avLst/>
          </a:prstGeom>
        </p:spPr>
        <p:txBody>
          <a:bodyPr>
            <a:noAutofit/>
          </a:bodyPr>
          <a:lstStyle/>
          <a:p>
            <a:pPr marL="0" indent="0">
              <a:buNone/>
            </a:pPr>
            <a:r>
              <a:rPr lang="en-US" sz="2200" dirty="0" smtClean="0"/>
              <a:t>“Abraham </a:t>
            </a:r>
            <a:r>
              <a:rPr lang="en-US" sz="2200" dirty="0"/>
              <a:t>is a great example of a man made perfect, or a man in whom the love of God was being perfected. </a:t>
            </a:r>
            <a:r>
              <a:rPr lang="en-US" sz="2200" dirty="0" smtClean="0"/>
              <a:t>It </a:t>
            </a:r>
            <a:r>
              <a:rPr lang="en-US" sz="2200" dirty="0"/>
              <a:t>wasn’t just that Abraham had faith, but his faith “wrought” with his works and it made his faith perfect.  I think this is a marvelous way to understand the work of the Lord in the lives of believers.  It is not some mystical or magical process that changes the way we think.  Rather, the Lord uses our circumstances, to include our trials, to build our faith in him.  To do so, he employs the angels and if we are willing, it will transform our minds.  This is what happened with Abraham.   He was willing to obey God, even when everything in him found this to be the opposite of his will.  But, his faith was just strong enough to endure this and he was faithful on Mt. Moriah.  But, the key is that Abraham’s faith AFTER this event was MUCH stronger.  If he was willing to do God’s commandments, God would bless him and help him to increase his faith</a:t>
            </a:r>
            <a:r>
              <a:rPr lang="en-US" sz="2200" dirty="0" smtClean="0"/>
              <a:t>. So</a:t>
            </a:r>
            <a:r>
              <a:rPr lang="en-US" sz="2200" dirty="0"/>
              <a:t>, for us today, the same challenge exists.  If we are willing, even with our incomplete faith, to do his commandments, he will strengthen us.  We will be able to feel his presence in our lives.  His power will help us to transform our minds from flesh to Spirit.  He has not left us as orphans</a:t>
            </a:r>
            <a:r>
              <a:rPr lang="en-US" sz="2200" dirty="0" smtClean="0"/>
              <a:t>!”</a:t>
            </a:r>
            <a:endParaRPr lang="en-US" sz="2200" dirty="0"/>
          </a:p>
          <a:p>
            <a:pPr marL="0" indent="0">
              <a:buNone/>
            </a:pPr>
            <a:endParaRPr lang="en-US" sz="2000" dirty="0"/>
          </a:p>
        </p:txBody>
      </p:sp>
    </p:spTree>
    <p:extLst>
      <p:ext uri="{BB962C8B-B14F-4D97-AF65-F5344CB8AC3E}">
        <p14:creationId xmlns:p14="http://schemas.microsoft.com/office/powerpoint/2010/main" val="253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Romans </a:t>
            </a:r>
            <a:r>
              <a:rPr lang="en-US" dirty="0" smtClean="0"/>
              <a:t>8:26-28</a:t>
            </a:r>
            <a:r>
              <a:rPr lang="en-US" dirty="0"/>
              <a:t/>
            </a:r>
            <a:br>
              <a:rPr lang="en-US" dirty="0"/>
            </a:br>
            <a:endParaRPr lang="en-US" dirty="0"/>
          </a:p>
        </p:txBody>
      </p:sp>
      <p:sp>
        <p:nvSpPr>
          <p:cNvPr id="3" name="Content Placeholder 2"/>
          <p:cNvSpPr>
            <a:spLocks noGrp="1"/>
          </p:cNvSpPr>
          <p:nvPr>
            <p:ph sz="quarter" idx="13"/>
          </p:nvPr>
        </p:nvSpPr>
        <p:spPr>
          <a:xfrm>
            <a:off x="609600" y="990600"/>
            <a:ext cx="7924800" cy="4724400"/>
          </a:xfrm>
          <a:prstGeom prst="rect">
            <a:avLst/>
          </a:prstGeom>
        </p:spPr>
        <p:txBody>
          <a:bodyPr>
            <a:noAutofit/>
          </a:bodyPr>
          <a:lstStyle/>
          <a:p>
            <a:pPr marL="0" indent="0">
              <a:buNone/>
            </a:pPr>
            <a:r>
              <a:rPr lang="en-US" sz="2800" dirty="0" smtClean="0"/>
              <a:t>“Likewise </a:t>
            </a:r>
            <a:r>
              <a:rPr lang="en-US" sz="2800" dirty="0"/>
              <a:t>the Spirit also </a:t>
            </a:r>
            <a:r>
              <a:rPr lang="en-US" sz="2800" dirty="0" err="1"/>
              <a:t>helpeth</a:t>
            </a:r>
            <a:r>
              <a:rPr lang="en-US" sz="2800" dirty="0"/>
              <a:t> our infirmities: for we know not what we should pray for as we ought: but the Spirit itself </a:t>
            </a:r>
            <a:r>
              <a:rPr lang="en-US" sz="2800" dirty="0" err="1"/>
              <a:t>maketh</a:t>
            </a:r>
            <a:r>
              <a:rPr lang="en-US" sz="2800" dirty="0"/>
              <a:t> intercession for us with </a:t>
            </a:r>
            <a:r>
              <a:rPr lang="en-US" sz="2800" dirty="0" err="1"/>
              <a:t>groanings</a:t>
            </a:r>
            <a:r>
              <a:rPr lang="en-US" sz="2800" dirty="0"/>
              <a:t> which cannot be uttered</a:t>
            </a:r>
            <a:r>
              <a:rPr lang="en-US" sz="2800" dirty="0" smtClean="0"/>
              <a:t>.   </a:t>
            </a:r>
            <a:r>
              <a:rPr lang="en-US" sz="2800" dirty="0"/>
              <a:t>And he that </a:t>
            </a:r>
            <a:r>
              <a:rPr lang="en-US" sz="2800" dirty="0" err="1"/>
              <a:t>searcheth</a:t>
            </a:r>
            <a:r>
              <a:rPr lang="en-US" sz="2800" dirty="0"/>
              <a:t> the hearts </a:t>
            </a:r>
            <a:r>
              <a:rPr lang="en-US" sz="2800" dirty="0" err="1"/>
              <a:t>knoweth</a:t>
            </a:r>
            <a:r>
              <a:rPr lang="en-US" sz="2800" dirty="0"/>
              <a:t> what </a:t>
            </a:r>
            <a:r>
              <a:rPr lang="en-US" sz="2800" i="1" dirty="0"/>
              <a:t>is</a:t>
            </a:r>
            <a:r>
              <a:rPr lang="en-US" sz="2800" dirty="0"/>
              <a:t> the mind of the Spirit, because he </a:t>
            </a:r>
            <a:r>
              <a:rPr lang="en-US" sz="2800" dirty="0" err="1"/>
              <a:t>maketh</a:t>
            </a:r>
            <a:r>
              <a:rPr lang="en-US" sz="2800" dirty="0"/>
              <a:t> intercession for the saints according to </a:t>
            </a:r>
            <a:r>
              <a:rPr lang="en-US" sz="2800" i="1" dirty="0"/>
              <a:t>the will of</a:t>
            </a:r>
            <a:r>
              <a:rPr lang="en-US" sz="2800" dirty="0"/>
              <a:t> God. </a:t>
            </a:r>
            <a:r>
              <a:rPr lang="en-US" sz="2800" dirty="0" smtClean="0"/>
              <a:t>And </a:t>
            </a:r>
            <a:r>
              <a:rPr lang="en-US" sz="2800" dirty="0"/>
              <a:t>we know that all things work together for good to them that love God, to them who are the called according to </a:t>
            </a:r>
            <a:r>
              <a:rPr lang="en-US" sz="2800" i="1" dirty="0"/>
              <a:t>his</a:t>
            </a:r>
            <a:r>
              <a:rPr lang="en-US" sz="2800" dirty="0"/>
              <a:t> purpose</a:t>
            </a:r>
            <a:r>
              <a:rPr lang="en-US" sz="2800" dirty="0" smtClean="0"/>
              <a:t>.” </a:t>
            </a:r>
            <a:endParaRPr lang="en-US" sz="2800" dirty="0"/>
          </a:p>
          <a:p>
            <a:pPr marL="0" indent="0">
              <a:buNone/>
            </a:pPr>
            <a:endParaRPr lang="en-US" sz="2200" dirty="0" smtClean="0"/>
          </a:p>
        </p:txBody>
      </p:sp>
    </p:spTree>
    <p:extLst>
      <p:ext uri="{BB962C8B-B14F-4D97-AF65-F5344CB8AC3E}">
        <p14:creationId xmlns:p14="http://schemas.microsoft.com/office/powerpoint/2010/main" val="7598534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924800" cy="1143000"/>
          </a:xfrm>
        </p:spPr>
        <p:txBody>
          <a:bodyPr/>
          <a:lstStyle/>
          <a:p>
            <a:r>
              <a:rPr lang="en-US" dirty="0" err="1" smtClean="0"/>
              <a:t>l.g</a:t>
            </a:r>
            <a:r>
              <a:rPr lang="en-US" dirty="0" smtClean="0"/>
              <a:t>. </a:t>
            </a:r>
            <a:r>
              <a:rPr lang="en-US" dirty="0" err="1" smtClean="0"/>
              <a:t>sargent</a:t>
            </a:r>
            <a:r>
              <a:rPr lang="en-US" dirty="0" smtClean="0"/>
              <a:t>, 1974</a:t>
            </a:r>
            <a:endParaRPr lang="en-US" dirty="0"/>
          </a:p>
        </p:txBody>
      </p:sp>
      <p:sp>
        <p:nvSpPr>
          <p:cNvPr id="3" name="Content Placeholder 2"/>
          <p:cNvSpPr>
            <a:spLocks noGrp="1"/>
          </p:cNvSpPr>
          <p:nvPr>
            <p:ph sz="quarter" idx="13"/>
          </p:nvPr>
        </p:nvSpPr>
        <p:spPr>
          <a:xfrm>
            <a:off x="609600" y="1066800"/>
            <a:ext cx="7924800" cy="4495800"/>
          </a:xfrm>
          <a:prstGeom prst="rect">
            <a:avLst/>
          </a:prstGeom>
        </p:spPr>
        <p:txBody>
          <a:bodyPr>
            <a:noAutofit/>
          </a:bodyPr>
          <a:lstStyle/>
          <a:p>
            <a:pPr marL="0" indent="0">
              <a:buNone/>
            </a:pPr>
            <a:r>
              <a:rPr lang="en-US" sz="2800" dirty="0" smtClean="0"/>
              <a:t>“A </a:t>
            </a:r>
            <a:r>
              <a:rPr lang="en-US" sz="2800" dirty="0"/>
              <a:t>passage follows in Romans </a:t>
            </a:r>
            <a:r>
              <a:rPr lang="en-US" sz="2800" dirty="0" smtClean="0"/>
              <a:t>8:26–27 </a:t>
            </a:r>
            <a:r>
              <a:rPr lang="en-US" sz="2800" dirty="0"/>
              <a:t>of which perhaps no completely satisfactory interpretation has been offered, but its general drift may be understood in the light of what has been said. What spirit is it that helps our infirmity? What spirit that groans? In effect the Spirit means God Himself reaching towards us and cooperating with us in prayers which we can hardly articulate; it is He who searches the minds for the </a:t>
            </a:r>
            <a:r>
              <a:rPr lang="en-US" sz="2800" dirty="0" err="1"/>
              <a:t>strugglings</a:t>
            </a:r>
            <a:r>
              <a:rPr lang="en-US" sz="2800" dirty="0"/>
              <a:t> of bewildered prayer and knows the mind of our own spirit, our inward consciousness, </a:t>
            </a:r>
            <a:r>
              <a:rPr lang="en-US" sz="2800" dirty="0" err="1"/>
              <a:t>labouring</a:t>
            </a:r>
            <a:r>
              <a:rPr lang="en-US" sz="2800" dirty="0"/>
              <a:t> under the burden of our human nature and struggling to rise up to communion with God</a:t>
            </a:r>
            <a:r>
              <a:rPr lang="en-US" sz="2800" dirty="0" smtClean="0"/>
              <a:t>.”</a:t>
            </a:r>
            <a:endParaRPr lang="en-US" sz="2800" dirty="0"/>
          </a:p>
        </p:txBody>
      </p:sp>
    </p:spTree>
    <p:extLst>
      <p:ext uri="{BB962C8B-B14F-4D97-AF65-F5344CB8AC3E}">
        <p14:creationId xmlns:p14="http://schemas.microsoft.com/office/powerpoint/2010/main" val="277517359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7924800" cy="1143000"/>
          </a:xfrm>
        </p:spPr>
        <p:txBody>
          <a:bodyPr/>
          <a:lstStyle/>
          <a:p>
            <a:r>
              <a:rPr lang="en-US" dirty="0" err="1" smtClean="0"/>
              <a:t>g.s</a:t>
            </a:r>
            <a:r>
              <a:rPr lang="en-US" dirty="0" smtClean="0"/>
              <a:t>. sherry, “prayer”, 1937</a:t>
            </a:r>
            <a:endParaRPr lang="en-US" dirty="0"/>
          </a:p>
        </p:txBody>
      </p:sp>
      <p:sp>
        <p:nvSpPr>
          <p:cNvPr id="3" name="Content Placeholder 2"/>
          <p:cNvSpPr>
            <a:spLocks noGrp="1"/>
          </p:cNvSpPr>
          <p:nvPr>
            <p:ph sz="quarter" idx="13"/>
          </p:nvPr>
        </p:nvSpPr>
        <p:spPr>
          <a:xfrm>
            <a:off x="381000" y="1295400"/>
            <a:ext cx="8458200" cy="4572000"/>
          </a:xfrm>
          <a:prstGeom prst="rect">
            <a:avLst/>
          </a:prstGeom>
        </p:spPr>
        <p:txBody>
          <a:bodyPr>
            <a:noAutofit/>
          </a:bodyPr>
          <a:lstStyle/>
          <a:p>
            <a:pPr marL="0" indent="0">
              <a:buNone/>
            </a:pPr>
            <a:r>
              <a:rPr lang="en-US" sz="2400" dirty="0" smtClean="0"/>
              <a:t>“Let </a:t>
            </a:r>
            <a:r>
              <a:rPr lang="en-US" sz="2400" dirty="0"/>
              <a:t>us consider some things He has told us relating to Himself on the matter of prayer and His attitude towards us in it. He tells us that if we draw near to Him He will draw near to us. That is an assurance of great comfort. He tells us to address Him as our </a:t>
            </a:r>
            <a:r>
              <a:rPr lang="en-US" sz="2400" dirty="0" smtClean="0"/>
              <a:t>Father </a:t>
            </a:r>
            <a:r>
              <a:rPr lang="en-US" sz="2400" dirty="0"/>
              <a:t>and to regard Him as such. He tells us that He knows we are imperfect and weak and do not know how and what to ask for aright, but as a Father He pities us and He will not let these imperfections and weaknesses prevent His regard for us, for He will interpret our unworthy petitions by the spirit whereby we cry “Abba Father.” He searches the heart and knows the </a:t>
            </a:r>
            <a:r>
              <a:rPr lang="en-US" sz="2400" dirty="0" err="1"/>
              <a:t>groanings</a:t>
            </a:r>
            <a:r>
              <a:rPr lang="en-US" sz="2400" dirty="0"/>
              <a:t> of it which are self-contained and which no words can utter and which He alone hears. That spirit </a:t>
            </a:r>
            <a:r>
              <a:rPr lang="en-US" sz="2400" dirty="0" err="1"/>
              <a:t>maketh</a:t>
            </a:r>
            <a:r>
              <a:rPr lang="en-US" sz="2400" dirty="0"/>
              <a:t> intercession according to His Will</a:t>
            </a:r>
            <a:r>
              <a:rPr lang="en-US" sz="2400" dirty="0" smtClean="0"/>
              <a:t>.</a:t>
            </a:r>
            <a:endParaRPr lang="en-US" sz="2400" dirty="0"/>
          </a:p>
        </p:txBody>
      </p:sp>
    </p:spTree>
    <p:extLst>
      <p:ext uri="{BB962C8B-B14F-4D97-AF65-F5344CB8AC3E}">
        <p14:creationId xmlns:p14="http://schemas.microsoft.com/office/powerpoint/2010/main" val="30276458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g.s</a:t>
            </a:r>
            <a:r>
              <a:rPr lang="en-US" dirty="0"/>
              <a:t>. sherry, “prayer”, </a:t>
            </a:r>
            <a:r>
              <a:rPr lang="en-US" dirty="0" smtClean="0"/>
              <a:t>1937, continued</a:t>
            </a:r>
            <a:endParaRPr lang="en-US" dirty="0"/>
          </a:p>
        </p:txBody>
      </p:sp>
      <p:sp>
        <p:nvSpPr>
          <p:cNvPr id="3" name="Content Placeholder 2"/>
          <p:cNvSpPr>
            <a:spLocks noGrp="1"/>
          </p:cNvSpPr>
          <p:nvPr>
            <p:ph sz="quarter" idx="13"/>
          </p:nvPr>
        </p:nvSpPr>
        <p:spPr/>
        <p:txBody>
          <a:bodyPr>
            <a:noAutofit/>
          </a:bodyPr>
          <a:lstStyle/>
          <a:p>
            <a:pPr marL="0" indent="0">
              <a:buNone/>
            </a:pPr>
            <a:r>
              <a:rPr lang="en-US" sz="2800" dirty="0" smtClean="0"/>
              <a:t>“He </a:t>
            </a:r>
            <a:r>
              <a:rPr lang="en-US" sz="2800" dirty="0"/>
              <a:t>searches the heart and knows the </a:t>
            </a:r>
            <a:r>
              <a:rPr lang="en-US" sz="2800" dirty="0" err="1"/>
              <a:t>groanings</a:t>
            </a:r>
            <a:r>
              <a:rPr lang="en-US" sz="2800" dirty="0"/>
              <a:t> of it which are self-contained and which no words can utter and which He alone hears. That spirit </a:t>
            </a:r>
            <a:r>
              <a:rPr lang="en-US" sz="2800" dirty="0" err="1"/>
              <a:t>maketh</a:t>
            </a:r>
            <a:r>
              <a:rPr lang="en-US" sz="2800" dirty="0"/>
              <a:t> intercession according to His Will.</a:t>
            </a:r>
          </a:p>
          <a:p>
            <a:pPr marL="0" indent="0">
              <a:buNone/>
            </a:pPr>
            <a:r>
              <a:rPr lang="en-US" sz="2800" dirty="0"/>
              <a:t>Then He invites us to draw near to Him boldly without a faltering step or wavering voice. To seek His Throne of Grace that He may give us all we require to support us in time of need; and He delights in us if we take Him at His word.”</a:t>
            </a:r>
          </a:p>
          <a:p>
            <a:endParaRPr lang="en-US" sz="1800" dirty="0"/>
          </a:p>
        </p:txBody>
      </p:sp>
    </p:spTree>
    <p:extLst>
      <p:ext uri="{BB962C8B-B14F-4D97-AF65-F5344CB8AC3E}">
        <p14:creationId xmlns:p14="http://schemas.microsoft.com/office/powerpoint/2010/main" val="267149596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850" y="0"/>
            <a:ext cx="7924800" cy="1143000"/>
          </a:xfrm>
        </p:spPr>
        <p:txBody>
          <a:bodyPr/>
          <a:lstStyle/>
          <a:p>
            <a:r>
              <a:rPr lang="en-US" sz="3600" dirty="0" smtClean="0"/>
              <a:t>Philippians </a:t>
            </a:r>
            <a:r>
              <a:rPr lang="en-US" sz="3600" dirty="0"/>
              <a:t>4:6-7 </a:t>
            </a:r>
          </a:p>
        </p:txBody>
      </p:sp>
      <p:sp>
        <p:nvSpPr>
          <p:cNvPr id="3" name="Content Placeholder 2"/>
          <p:cNvSpPr>
            <a:spLocks noGrp="1"/>
          </p:cNvSpPr>
          <p:nvPr>
            <p:ph sz="quarter" idx="13"/>
          </p:nvPr>
        </p:nvSpPr>
        <p:spPr>
          <a:xfrm>
            <a:off x="183243" y="1600200"/>
            <a:ext cx="5226957" cy="4114800"/>
          </a:xfrm>
          <a:prstGeom prst="rect">
            <a:avLst/>
          </a:prstGeom>
        </p:spPr>
        <p:txBody>
          <a:bodyPr>
            <a:normAutofit/>
          </a:bodyPr>
          <a:lstStyle/>
          <a:p>
            <a:pPr marL="0" indent="0">
              <a:buNone/>
            </a:pPr>
            <a:r>
              <a:rPr lang="en-US" sz="2800" dirty="0" smtClean="0"/>
              <a:t>“Be </a:t>
            </a:r>
            <a:r>
              <a:rPr lang="en-US" sz="2800" dirty="0"/>
              <a:t>careful for nothing; but in every thing by prayer and supplication with thanksgiving let your requests be made known unto God. </a:t>
            </a:r>
            <a:r>
              <a:rPr lang="en-US" sz="2800" dirty="0" smtClean="0"/>
              <a:t> And </a:t>
            </a:r>
            <a:r>
              <a:rPr lang="en-US" sz="2800" dirty="0"/>
              <a:t>the peace of God, which </a:t>
            </a:r>
            <a:r>
              <a:rPr lang="en-US" sz="2800" dirty="0" err="1"/>
              <a:t>passeth</a:t>
            </a:r>
            <a:r>
              <a:rPr lang="en-US" sz="2800" dirty="0"/>
              <a:t> all understanding, shall </a:t>
            </a:r>
            <a:r>
              <a:rPr lang="en-US" sz="2800" b="1" dirty="0">
                <a:solidFill>
                  <a:srgbClr val="FFFF00"/>
                </a:solidFill>
              </a:rPr>
              <a:t>keep your hearts </a:t>
            </a:r>
            <a:r>
              <a:rPr lang="en-US" sz="2800" dirty="0"/>
              <a:t>and minds through Christ Jesus</a:t>
            </a:r>
            <a:r>
              <a:rPr lang="en-US" sz="2800" dirty="0" smtClean="0"/>
              <a:t>.”</a:t>
            </a:r>
          </a:p>
          <a:p>
            <a:endParaRPr lang="en-US" sz="2800" dirty="0"/>
          </a:p>
          <a:p>
            <a:pPr marL="0" indent="0">
              <a:buNone/>
            </a:pPr>
            <a:endParaRPr lang="en-US" dirty="0"/>
          </a:p>
        </p:txBody>
      </p:sp>
      <p:sp>
        <p:nvSpPr>
          <p:cNvPr id="4" name="AutoShape 2" descr="data:image/jpeg;base64,/9j/4AAQSkZJRgABAQAAAQABAAD/2wCEAAkGBxQSEhUUEhIUFBQXFxgWGBgXFxYYGBgYGBkYGBoaGBgeHSggGB0lGxoXITEiJikrLi4vFx8zODMsNygtLi0BCgoKDg0OGhAQGywkICQsLDQsLCwsLCwsLCwsLCwsLCwsLCwsLCwsLCwsLCwsLCwsLCwsLCwsLCwsLCwsLCwsLP/AABEIAMIBAwMBIgACEQEDEQH/xAAcAAABBQEBAQAAAAAAAAAAAAAAAQMEBQYCBwj/xABFEAACAQMDAQUGAggDBQgDAAABAhEAAyEEEjFBBSJRYXEGEzKBkaGx8AcUI0JiwdHhM1KCU3LC0vEVFiRDkqKy4kRzk//EABkBAAMBAQEAAAAAAAAAAAAAAAABAgMEBf/EACkRAAICAgICAAYBBQAAAAAAAAABAhEhMQMSQVEEEyIyYXGhFDOR8PH/2gAMAwEAAhEDEQA/ANSBXVFFdhyBRRRQIKKKWgYlLRRRYBRRRTsAooopBQUUUUBQUURRFAUFFFEUWOgooiigKEoopadioSiiiiwoKKKKLA5NFdUUWI5pK6IpIosBKKWkpgFFFFAUd0UtFQVQlFLRQFBRRRQFBRRS0BQlFLRRYUJRS0UDEopaKAEopaKAEopaKAEopaKAEopaSgAooooAKo9H28Lmuv6Uf+VbRp8Wnv8A0D2x6g1eVQ9l9iomu1WoBO5xbWOiyqs/rJCGk28UNJZsvqSlopkiUUUUwoQ0ldUlAUJRS0UCOqKKKgsKKKKACloooAKKKKACiiigAopaIoASiuopAKAEorqKIoA5orqKQigBKK6ikoASioPbfai6a171xI3IsTHxsF+wJPyqeRRY6PO/a/2+u6bUtYs2ki3G43AxLEgNgAiFgjPWtn2B2ouq09u+ojeskeDAlWHmAwOa8t/SZoXtal+8xt3WF2GZCTc2wxAEEKBCicdMwa036P8AtzS2bVvSfrIe4zMwOx0SWzsDMBJkHJAkmB0rKMn2aZtKC6JpG7qD2dc3XNT/AA3lX6afTn8WNHbvaK6bT3LrttCqY8dxBChfMmKov0Z6F7WjJugh7l1rhB+LKWwN3mdpP+rOa0bzRlWLNXRRRVEhSUtFACUUtJRYhKWiinYC0UUVBYUtJRQIWiiigYUUUUWAUUUUWFC0TSUUWFHU0TXNFAUdUUhoosKFoooosKCaQ0lFFhRjP0sg/qSxx75J9Nr/AM4qZqe1jd7IbUK5VjpzLKYIuAbGz0O8EfOrD2t7KbVaS7ZTbvbaV3YG5WDc9MAifOvH9Br9XZW9o0BIuB0eyy7iCFO4qOQwCnjmBg4rKTp/s2jHtH9FET9amdl9lXdSxSwhuMF3FQQO6Cqk5PiwqGRXpf6HdII1F3rKWx4gd5j8idv/AKaxirdHTN9Y2V/s32brNZqbdrWe9azpWl1uzAI+FM/GTjme7PQ59P0CsA+4EE3bxz1HvH2n5rtPzqUaSumMaOOUuwUUUVZFBRRRQKgopKKAoKWkooCgormaUGoLFpa5mlmgVC0Uk0379c94Y8M/hQMdpaiHXL0k1x+vHwA/1UBROoqAO0hOR9DOKlWryt8JBoAdopJooAWiiaSgZ1RSUUALRSUUCCiiigYVnPaj2Qt6wi4rGzqFjbdXrHw7ozjowyI68Vo6Ac0nkFg+dO0rrvduNcbe5dtzf5mnJ+dXv6Pu2P1bWJuP7O7+yfw7xGxvk0Z8C1UGrtMrsHVlYEyrAhgecg5FNwR4g/Q+I/lXMnTs7WrVH0jSVB7D1/6xp7V6ILorEeBjvfKZqdXVZw0FFFJTsKFpKKKLAKKKQ0xULRSTRRYUQPenxobURy33qs96zcmPTFAQedAE064dNx9KRte/QfXJqJdugCMU1PNCAfu6hm5Y+nA+1ID4z+fHx6UyL2fH8KQXR+Rn7UAqJAn+vj8vpQbv4eX3xRa2nkEjxg5+VJCz0H2/GlZVDNxusehiKRb5HrUrYpPEjj85pl7W0yMiqUkS4ssdP2iRhwfX+tTl1ANVXvbcZIH4/ShnUfCwHpJH9KztF9S4FweNKHHjVKur/jnw7pP3roa70+jUwpl1NE1TjWj+H6kGuxr45/8AlQItZomq+3rvyamtp70A+7bPELPPlmKltIpJs7oqHcNwAElc8QUJOYwoknNP3dKyWxcvXRaXruzAkAcZJJ6AfOk+SK8j6MdmkrOajt62GUWy1xZgsSyekLBx5mpV72gsoAC1wk9RtcAgwcYkfPz9Z+bEfy5HnP6UNGF1pYD/ABbaN8xNs/8AxH1qy/Sp2Fs91qEEgKti4fNRFtj6iVn+FRUr2ms2e0blrdfFjaGUu1tmkNtIG0GZBkcxmtp2vpdOdF7u5ce8rWQNy2z3oCgXJyFaSrZPNZucc5NkpYxoiexeo36HTmZi2EPqnc/lVlr9WLSFyrMBztgkeeSMVlfYFBa95ZQ3GQn3i7wO7+6ZIwJG36GtTecmV92WHDDkQcEGJq48ilHDyZy43GWVgobvtvpwY23Z9Lf/AD1x/wB+rH+zu/8As/5qynafY/8A4o2A0BhAJnG6IkdYmpA9hXH/AOSP/wCZ/wCeueMueWmdk4fDRq1v9mj/AO/Vn/Z3P/Z/WrnsHtdNWpNvBDbSDEjqD6EfgfCqzsP9G9lAp1F25cbdJURbUTAgwWc/IjNWPYeg0ei1VzT6dPd3P2clrpZrisCQAGJiDPHzo+fOOZMifFxSVQRo9frLOmslykwQskAksTHXA9eB8qy3aXbTWrHviLbFjIEwApXuxt57wPkZwTTf6TtUy2lUbyD8RDABIZSCRySTticCD4isPqna9ZR9x27FTaZIDKCsmBBkhjOTnrWHzp3dmseCPXRo7X6QrRGdOZ//AGqPttxRWVsaQ7RhRGOJ4xM455+dFa/Nn7I+TD0a9LoPX1/MYp0XR+earyJ6gzg+IPzH3ps7sgNjjBB/MfyrofxnD7/hnN/S8vr+UWXJOJPFIyGeoB6ckfk1CS+xEi4D4ATz8x+FPKW5P3MQZpr4vjfkT+F5F4JyEAGFPz/P3pprn1NMICxz16yPTinrNoMoeQQwBBLE4I+VUuWD0yHxy8o6S6fAfNvz60NqAegPmJ/P2rs6MnqvyFH6n4t9qfdB0YiPP5j6kDApbaqWgjI9ePGK4fTssnB8gRmu7bPgbZ8Ijp5zQ2NL8EgadZx/L7faumsZ4FMqHYhdnxYjcJMjgfjWg1tvTyyyAVIUlSwBOZg53YHUc9axnNR2zWKb0ijjMQP59fKhwvDHp1kVOTsNWabd5TbWC8GSo/0gCYnmOKf9o2KaWdPaU3CLaWkZd07o6kSIEifE0nyRWh9ZFXbsbwY70dSYH25+XHPGaffQFBtdAPnI+x/pXPYWq162dj6VUu7jtJOANqmWA6gmMc/I1d3tKxWd5lSJLQCADnu8QfM8EVlL4iSdItcK8kbsJLfvRvC7uUjMsOvmfLy8qge2XtARuaxeUghVUHftM5LSVKMIkfPyqp1fbi3bjrbO3bMXFARyIyQwEr9eAPSrDs3si2VbWasu6mGRHbG1OHfaAX3CO6ZBBWZkxPJPsrHxxSlkk/o81/vbVy5cJuOHIK7gwUBVYZ8e9/1qk9tNYz33Fwnuldo3HaoKKYVTHWc8ma3CPu3rPeCqS3Ck5wqySABEZ8Kwntqmy/LFSxUGATuEcFv5eQpxeBPMslAgO7HSpz3JsMkD4p4ziPmODx41Vve88etGlaJYg5Pj4eR+f2oUhuJJeyNsHkQZ8iQIrZey+uuiwAt20gWVPdVnzuI3d7w2xI4z64NzJIJxGJ58aoe0+0Htag+7YqdqgxiQYME+HWml2wKT6qz2m7qvd21QBe9HeO0bmIJJxlmicLmBVcO1LT3DbL+7uONrGBPclt7IQQoBEhWkmMiTmg0XtWbltS1tg9u3sZkIDtjqcFZG2SCeOBAqL2BasNFy65UG4QLYBb4RJLtBkZTHiWwa55RaZ0xpxssOzbr2DdS4un1dz3jEG4iqQLcKygiYkEQBgSecitn2XpfeIzNZtAGCgKqJBAhnxiTPyHpPn3tC2ma+WtbmG5SZUgN/mYGQ4ae8McxPJq09n/aS7/hae2162oKhUtG2ywpg9whZZhJaBknAwK0bejNq80bK92gg2obu58CLKmcYwxkBcjOODms/qvZ7R3dQLpvakXrJmdzSD/l3FZIEH5A5rG9q9uam091dQGS7cUKZ2mFmQAQNpxHBnNVVrtG4ZAZ9pye8ckx8XiajKKUEzSe3S3XFvVWma7ZAK7g0MFU/E4VY27iRkSOvNU2qsXk0lq7bRfdmRtRhvBPxOwjcVAMSsxnik03aLoTtYkxHJEBjkDPUCDUL3WdyiO+qgKSsYBGOAOY8KcUtNDk2tM6O8cXbX2PPmSCaKlpoQBgDryATkzzGaKontL2WC6e5+6JIggdJz5epHrUzSXCJ3HvHA3A4MwZAHHnNdaC4HMGJgAxPPr9PpUlbSE5O4rjBDMOnEE/jXA5PR2NJEe/dZVAG1Tkswnb4iCRHyqAe1GBgkEeBSQOQeuBUo4mbbDnOM+vJ+RqHdZjnbPpB5PkRmhfkZOsdpIRIERJ+Dbx4R50/oNSFwGPuzxBkKSfPEc/KKp1GJ90THUlfLwk09pkcmArbT0kdfUeJ/GqpENWa4WBgxPj06Ue5J64Pj/Wqrs3tG6FCvabcIBIYRiPH5/SrVL+8CZQjMEDE88Vn8yfG8MlwT8DFxHX4bYb0afqImrr2dtB7UlLZdnYd4YRUC9OSSW6eI4yaiJcXq0n1iPWtPpLK2kDAQSo3Fvi+fTmuzg+IlyWn/k5uSCjka0+ktWyzJMkQSO9E8wMgcfgKrrPZbI927PO4G3yygtILMCe9A3QOB9Ksu7uDkwZxG7bJ+EkdW8/P0p83EW4LUiSrNAPIBAYn6/jWkvq2RFuOjns68doWGYkAkmI724xzOAAT8oqotaBk1ILszhdzDgwWK213Et0kKAB0J5JFPPq76v7oIgghi+QDaHnzgRMxmekkda/Ug2nYLsOJXuhiocqg3TjJJHTJzmaXpeh27b9kfta+Ua2Dc2i5cFuCQC8sHMdcBSPmfIGj9pe0Lnur28lRKBVBAwGHzMkZ9PMVZdm9oC4A1pC7OPd2yW7qAsS0x8EbQSckkAYxMPtnR3Ht6i37oSsbDukvsloQdNw6mJJjypU7LTVGE0mme5cFtBlxHlDHbuPkJJ+Veja3TPfuiymw2UUKGLKQq45TliSoA9Kz3sR2Zd3G/cttaTaFXdhmJCkQPiwsHj97yNaDtnW/qmnf3do3SiSWkYBIneRlmOc/xDzhT9McXnBKGg1e646G0ZViirIJJOANwCgerRgV552/pNWt4i6iB2MktetfEeN22TJxHAgeArcaT2rbT6S0dS2+9cDMqqAvdL9yfAbQOnXyrzz2l7Zu3roG7uyIyTkgA5PjA5zxVKlgOsmQZcYwenQ/SDJpV1JyIHpPnzx607qHAyoEkbQpOOmT5j+lMX9USkEDdMDqR159ATj+tWpp7RL42tDd3Wt/s25A5WJPz4qo7d0TH9pAz06xA+sR9677U1JVQobmdwqtsahhwa2hB7Rz8k1pkvsm9lFubtpYSRyBIJIJ4OB+RXoHZHaui0h7+WViwG57hYsFYRttBAoGMtypMGRXnNrUd4FuJBIBiR14qV2j207kpC7QxC4EgAxg9MVUuPsKPLSou9X2wLrFwHkktxzJmZ+vWrT2cIuG8W1R0qbOZyYYfxAkz0HyrMaDvCZg9fE1M0w+KZ2BoPrE8z96wlFHRGTZGvpl5cXO8cn95eAwnPABg56V0bII3IYx0MQOcggg/apfaoASLZVR3WiRyBIkAnPIn0rnspUcxdYW13jc4BMAkBoESW5IppjkqGf+y7nuWuBgVEkzJYqphiAB08T4GpWiRANrsdhEmDkwRnPX+laPtPt3T29LdsaS3cXeu0u5ywOIInEg/fInNZrR6UEyZgAA9JjIGOmaLTWCfq8lmurtNJLXFknACwMmObnhRWq7J9ltI9lHult7CSAQYB+ESTOFgUVArRTaS1sKuVJyOBJP05/vUy/rTbaWEJgxtwJjkgnI8ppbIz3QT4kmMeUDjypu/rE3EGePL+v5zXn7PQYzqvdh2glmJyBAAn1OfkKauPwBbZQMTKGZ5jNP7/8AL68kf3psNEndEY/ynxxPNFodP2R3tAgGCPMMR9YNNB9sd5vPc373T+X1ou3N0ndEeX4+MCabtrbY91lEjg4+nnirSxkzbSeKLK3eKuCwBBwc8c5matLOoRu6AQcQZ8vX1rP5NoiMRIjpHhTz3iv/AJZK/wAOcCCAPvUzhaRcXlms7Gtq99AXDZkjBwAW54IxHzq77RZnS53vdjcG94cjaoDSoBljIAIaJB6yKyHs52euodrgdrNm0s3GAEjkQsyJ7s5+9anVdtp/4TYCyXSBbCr+4VGxpPUTBzOT4CtuKLjFnPy5mqI//bItqWWAwX3m9x3NndADAMWDEuVAAmZ8Kl9n6IlzqtUFt3SjIoDEqqRk5AO4qPh6CZyam9raxFtruCtvu2kAYYEuJaPIQfWKz9v2gOpvqlu3IyxcgMQAZkDgTIAPnW1JGStrCL/VhH0tuANlwM2R8UkMBnykwcfSoHbtoOPdI8Aum8ySVS1kz8+jEST51Y9sdmC9aZVYqSpgEyoMMNw8DJEn0+cHsfsdbbsxWSSyt1YhsmWJMDCx15NN3ZKaokdkrbtgFUIOUMiCpEttABIAG4y3JJ8Ih3S6Y3d5abbnAICtyORP7onimNVrWspcZwgtgXDMMe+WWBAmF73JHh4Vleyu39YqrcvqFS8O4FwwgfujmCpAkmRgiqrFivJs9ZqfcWwqCSxEtkrB+MzPRVPkAFPlVDqHF9TZ3C202yd2JAKvlQZAgTMjpJBqavZ7Xb1p2LXLKLJsmNpJUqBJYCAZORGBHSrUm4zO15FTgIqtvhR1J2jaxOMT18amS8lJ1gwHtja1OqvM2n05e1AAud1UAABJ3tG8ckHisfr+x71tAXB2scFXR1O05goxGPLgkT0r072q7XhLltDgnZkEyNiswE44YZ9evHnV7W2tt1SDcuoY2BYYEGCdx4AycSCV8zLglspydUVdxiRmDmfCmbUNJ3TtJwvQ+ExJ9BUvQWRd3Oy4kwJ+eSPKub1rawVVCgbtxHBacR58z8qtUJuRR9q6Vi8hSQciB8jx6VB9ww5BFaay0iDzGf6fymnbOn3AQdoBxjk8QB4edarkoxlxJ5MoENO/qTnIU1e/qRV+8sSDEGomu162ztAJYfTxzVd29EdIrZO0Om2IBiTzNcsZkROTMSesgkeERUCx24DhlI8xnHnVna4w0z6RkYrOUX5NYTS0NPNw8YXHqR09Pwqb2SEWNzIZ6MJyT0X97n7cU1cul1LCYmAendj+lT9FrhbtOzSQx2gLCxPVjEmYEeh8ZqapFdreSD2/oyv+GYed2wrtBmeBEKIyPGREjNN6B3gbxtyAeCD4kRMU97Pa60l269+012RCAH4S0y+cEgTAMiTPQVK1JDO/7qqTE8nJ54z5+lNPwJrNjr6liZDsB4AkAUU7puw7zIrAgAiQJ/8ArSVlS9l3+CwuasRkFfJjk8fKob6lMEICf4efMEZpjUWbvxA8HifwH0+9JautP+GQepMAccAjiuFRO2UqJd68QATMcSRB5PSM05a1S8hj0keB8SKg2712f3I8JmT0A61YdnojZACtkQIHhPrmlLCyCzpnFxkYyQOOTK8/aaYvWk4QZI6Z+fnx96twm0ZUNmDAB+/55otKr5CZPE9M8fzqVOhuKezM3LtxFaMJEE+pwADyauuyH3MQVKlYEngxyPOpXaOlO1ePiwD6E/1os2ABHXp5ZzxVT5E4aFGNPBJ7ZF79Wiz8Acb9pgktEFzPwjbz0ngk1x7La2ygdXZ7h01sXoFwlFubpXYDwY7oH+VTNX/Z3ZqXdFetlj+1bZKkbgZRVIJxhgD/AKTUT2X9l7ujR1tWldr+Ha73QscBgBlYLHkzwYkCuvhSXGr2cnLJ9mvBe9o2wVW6x3Ak7RIGX+AScKegJHPnVaezV0ro6WwjXL6K6cuRvB7scqskz0H2kdrdo2tIQCtwqSu5wJEiAS5numFpzT+z/vbae+cKyzAQAbATO4ORMkDJ82pr7sEtfTbLVNUhJgl3YhCASYjOF6CJyPx44t6sAKcbyBJEsRn0MkCcdSKr27KFjc+nIQsI3O+4oCVJCK0lt0TM4CiOs82y9ve91AULJbtDcoAYqJY+EEHnwxPR0xYZc9m6pHQMCR7xiEDgAkTAMAmB8REwevnWA7e1LXLxDsW2YAIVQpPIAA9PE48q9F7Pbdp7JESwQiOMQcfJa8e1Wo3EAsEa7cCFj0a60H6d76VdEp5Z6Z2XqltyXEFLSq78mVyQByQJBmYMnwrgdrreuXja5UC3kjbvkbSO9HJIxkmB0zTa/W7lX3C5a6EIAQnJZZJzEgMQwzBmelSdEptbjbtNcdixgBhudgZMgSNuCPAROTNZt3g0pLJUalLhe+DtcWrgS1BUkAbgPeNiH7wMGMwAOaxftF2RcsXLi3SqC5tukgzt7pVlYgfFhTGfi9ave0u1dTpZS5pQq3P2hNxFB3kQzIMg5xlRzWc1+rN0H3lt5JycGScZyCDmrTaWgazdnHZ+mDbLe5ktmS7iCwUAkQJGWaF5HNRdTqSr7dpKQAGEnPXPnzTpvj4VUgT1EcRinHcQN3dA4idpPj9PSjPoq17GPdZkeuDHPjViGEIBwFHPUjx+czUMc8wBHSAcnxz1+1ONd2wI4mD6knj5mnLRMVkS7eFznO07gQfAwY+RrO9ur35HUQcYlTEfhV1YuoggCBnEdT0EDGKqe2S5AkYktjOePz61pxN2Z8yXUqhVp2VfbcqxuXdMGduM5jMdKrVtmQOD+FaLsbSRzzEnyjitZypGHHFtlvr9ddce73HYI2qNqrtUyBCgLUb9WV7g3FkVsHZBj54mRPTNTdLct20Ye6W4z7YLH4fiBjE9RwQcVFvKY3KNqiN0EnjqJPlmsE/B0NeRm9aRHm3uKCPjCzjpjBHHPOadv633pLlQBJgesdSMjFMW13GWMzBAJgAmOnX5nrVla7GvEAhDBEg8zmORMZxmnQrH7Gkv7RtW4wgQQpMj1HNFVRLrjKx0En7gUVPRldy/lyRDRHMDE+XnSuQV70P5GMcx9zXR7OYZa5iZEDrE/n513ZsqZZmLAcTHh4c15raR35fgrtZpUfvd5Bj5x1ET4fapNhwqgQxMGC0SePp/Y04tsMzd0qAYBkEHHn55pq5pTunp/Pp69aq7wyUkso6u3WIGf8vLH5n19KlWNWiAlj48yeBOOnh9ah3LZDQRgCfMEeXninH1KsVDIdsZJ6RkyPGIpOKofZ2cdo9vINu1WMMSTgdIgeeT9Ke0mtW6JXBEc+v3qL2s1sgKoXBk+MHx+ZP1rjsxghAEHIiY68d7r/ernCPTAoN9jdezL7ghYx+3fiQpiyzAsM5EuenOZgVprPaNu5u2t3SJkQYExnqJM9JweKyHYTuXtop2yZJwZBEMoHOVH4etaC1odpDPk92TBYtEkLODAJ6/PrWnDK4qvBz80alkqu0fZ971q5ctRba6QES6zAEqzLnoocFj1ztjrN7pgtiyFZjst20WckkKoUxyScRPnXX/AGujWSyncJ2qWMSdxEyT459BVf2j2stq3aV/3nRSZO4SeXkgrHET08oroVR0YvtLDLhUSFvsqrc92QSZlBIJJbEEfaTmo3alshFRV3ExAb/NMiZnO6D69akaJwTsbJBJYSI3KVYzj+KfQCmNBrxc23XXaC223zywY7iI7uBH+rzFCyhaO+zL7IFtOIa1InMNHdmfvPWR6DIWewbFvVC7sf30vcVQQba/ui4QJCk7sZ5Mxg1qL1tPeXrhcNvFsAMCAoUsVweZdsGOg/y1G0ukR27wMou4gkiTIImDkbgSZmfOTI2wSRE09pLYW0iqHdzC2yjBASE3NndO2GJgwYXwnQ29GEJa0gDuAhYkg7FkgEjkyW4/lVWthrd46j3kpGz3cd73jbBuPM90gDrkDgCr+zcAI4zI5nMT6GIP3pxXkUmRO0rNkKGuKje7lwXAaDtIkT1ia8g7SRGvFLZPxBo6qpG4biYEQDBE9DXpntDq7QdFc7sMdo2wcCJLYPX5kV5ncuXbt/WFP2VsWhvXao3Kke6U4ESXQCOSB0mm9lQKm9MgDGM58I/6dal20te6hlG8sCDJKqvemRwT8JjyNQkaSI4A55mMA/P+VF1P4iB1jgnzPpRb8FUvI3bOT6n8ceuPwrvUd5QImSMYP9ulIggD8/nNdE7RIyRx/c9OeaYjm5pCqTIEGBiRB5mRHE0yltkXcSAIETkkHiBgTEU5cvtcGYABjBmabtgA8biCcFjj8QPpTTE0K4OHZIwQTiYiRPUf3p1LgQyQ3hCyM9JOMcn5iur+sFxdqo4PBxPqB9esf0XTXYUK8qNxCkiAfI+cU7FQ7avpAj3ZMGd+6VEHgSJPUSDxTJddstkHxx06n+UVGvoodoHhHl1geGfxp+3p0PLAsZgFuscKvj1P0ilQzjSMJXeJQESf5meOn5mrC3ccMoHenkEmMiIxH2iCBVfqD7thtEEgnnGOg+sfKhUVge86nwHAmQSBxzEihqwTo0ep7J1Fxix0yknqhBXGMFiSRjxNFZJbTjAdvtRS6yHcf9/6bE6QswYucZ2xz4Z55n6VJ1FtU75YrEGIEHz+/wBqhou0bgzEjDCG+vFSN29eDtJzIYcHwry3Z30d2NWDbgSY7smZMR5/mKW4qsCGBAMH8c/c1xbICyBjjp4YweB6+Fc3NUCYbxZceWcfb61NDI40gWe8T8sEAdZPrx5VI1CiBwx8xHj5j+01w+0qCgJkeI8OYp6zZL7Z2naT5cRiPSm29sWCL2joUIAKyW6gx4f3qFp+zDAyVKmeWIPAjyjP/Srm+AGUbQME+PUfXinUZYkg8/0qnytREoqy/wDY7SOqOzNmYBiZgHqTxkfQ1Yau/dt6ZGuAsVVVcDP7QgZB2gHMz3Y4xGDG9l+0bVuxdNyFRCXdjEAHABzMzgD0HlV9a1lp8o6MVJnvZUyV7y8rnEEdK6uJKXGjk5W1yOyDZe1Ztq7hwbYBAIjaXmCVEAwO6MYz61nPaRP1+f1cMzBVK93aN4Yud7cKIAzMDNTOx9ddupe1JYm1uUHekwllyX2gZI27JxzugHo37O+0odr102ItpaLTbQFSDJ+L974YxjmYq3tLwKKq35H7PZuqs3kZT7yybAuXgW5vLvI2kg8qVXbERPhNWOvtW12hlKhU3qCO4jR1VREADjjzzNWgvt7svE4wMjLbc/gPmag6rXK7gqssGCFWGVLMCGbEDuEt8hwatpEW7IdnTXLdom44UFs75LbAi2oBBAUSrPPg/SnLN8bSXOxGHdLgjupJnvQCCJPOBmn+zYv3PeszPaVAqW2UKgYnvHbtDNlT8XT1Fd+0+tK2iCAbZ/xZ62+CAPOflSodkK3qylv322VneveBUgACTtBgd0ZAOROaqW/SAivdU6W5tW2XhQCViJNwrKxuYcE8jBmr7srQLa0mwSUYXbk8jZcLuqz1hCq+izVb7H9h27FjZi778bnuMoDMGEojKcwFM8c7jjiqTSQqvwZRNcdTeLrbZZ4VoSQFEfGwB8SBPpFUWs7b949/YhAusC24xhFCADaTjBMcHHgK9J9siTbZTet2bRgXCSd2wkyoUSJMAQR415mbNt0JS0wyWJDCApOAQB6ifOjA17I64AHPmOtcXNTsB6k4A/HHJx+NO3GRV4zz1/GopLATA8YjpP1IE/aqqwtLZI0K9WA8dvPOePLOKlfs+Pdjp0EH84+tQzd8SOsiDPSRB6/nFMG4YPhM96TOD9ucSaTTY7S2SdYgUqVAEzgdfDFRrdrvEg9Px/GlWRDEj/dHAnHPU13dfaJjPT8KtIhyWyT2ewWQwkeI+hnz460zdyEUcbp8D9emKjhGaJXaPFv6U6F7wB5JHXJE4iadCu0RNORJgQAZiDjpEn0qUIz8p88daXUWSnJBJPAIj5/I80zqb+0EjBkAnPdHJk5imskvB0xA291RiFA9e8SZyTjAjrTxsd0OzEAyqqoySPEmQAO6Tg/EIycd9g37O4G7DKWEKSqIROSXfhepET6TNJrO0W1FwNtCjCoiDCr4AAZJJJnrPoKPI/yX/ZSWVtKG0Pvzkm57wjdJJ424jiPKirjQdjXBbUe/spAgqbbXSp6gupgmeQODI6UVnTL7L2V1v4F9BT+oGV9V+4zRRXleD0nsjt/iEdIU/MAwaiXc2JOTK568nrRRVx2iX5GuyP8AEuDoIgdBk1bank/P/goopcuyePR3YMhZz3CfnuWk0/xx/vfYCiionouJp/0dCGvkc77AnrBZ5HpgfSmfY1AVvOQC7TLH4j8fJ5PA+lFFehxf20cHL97Lf2IQDRoQACbrqSMEgXGgHy8qsOyFC2m2iJuAmMSSqEz8yT8zRRVeEJ7f7J2n+FP94/ZgfxrM6wwbRHS9jylkBjwwSPmaSih+BLyWvZtsBSAAAGGAIHwp/U/Wqn2wY7bwnH6s5jpOy5RRT8C8knsNz7kiTAt2wB0A2tgDoKtNKoCAgQdq8f6RS0VL2hv7WYr29ULp7iqNq7hgYHxN0rF6Fiti8QSDsTIwc3bYP2JHzpaKEUtFYTn5U+3wH1H4NRRW8DOZFcfiadRQVMgfCfwoooWypEZD8Hz/AOKpSKC+Rxx/6aKKoh7O9V/L+Qpmcg9dv86WipWxvQ32mo96MeFansHSoUWUQ99RlRwUJP3z60UVS+0T2ZHSCEI6Sf8Ajpi1jdGI48vSlopiQ6uvurhbtxQOAGYAfIGiiisXss//2Q=="/>
          <p:cNvSpPr>
            <a:spLocks noChangeAspect="1" noChangeArrowheads="1"/>
          </p:cNvSpPr>
          <p:nvPr/>
        </p:nvSpPr>
        <p:spPr bwMode="auto">
          <a:xfrm>
            <a:off x="63500" y="-3841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5562600" y="1752600"/>
            <a:ext cx="3420702" cy="2562225"/>
          </a:xfrm>
          <a:prstGeom prst="rect">
            <a:avLst/>
          </a:prstGeom>
        </p:spPr>
      </p:pic>
      <p:sp>
        <p:nvSpPr>
          <p:cNvPr id="5" name="TextBox 4"/>
          <p:cNvSpPr txBox="1"/>
          <p:nvPr/>
        </p:nvSpPr>
        <p:spPr>
          <a:xfrm>
            <a:off x="-63500" y="5903893"/>
            <a:ext cx="9207500" cy="954107"/>
          </a:xfrm>
          <a:prstGeom prst="rect">
            <a:avLst/>
          </a:prstGeom>
          <a:solidFill>
            <a:schemeClr val="tx2"/>
          </a:solidFill>
        </p:spPr>
        <p:txBody>
          <a:bodyPr wrap="square" rtlCol="0">
            <a:spAutoFit/>
          </a:bodyPr>
          <a:lstStyle/>
          <a:p>
            <a:r>
              <a:rPr lang="en-US" sz="2800" dirty="0">
                <a:solidFill>
                  <a:schemeClr val="bg1"/>
                </a:solidFill>
              </a:rPr>
              <a:t>keep – </a:t>
            </a:r>
            <a:r>
              <a:rPr lang="en-US" sz="2800" b="1" i="1" dirty="0" err="1">
                <a:solidFill>
                  <a:schemeClr val="bg1"/>
                </a:solidFill>
              </a:rPr>
              <a:t>phroureo</a:t>
            </a:r>
            <a:r>
              <a:rPr lang="en-US" sz="2800" dirty="0">
                <a:solidFill>
                  <a:schemeClr val="bg1"/>
                </a:solidFill>
              </a:rPr>
              <a:t> – to be a watcher in advance, to mount guard or be a sentinel.  </a:t>
            </a:r>
            <a:endParaRPr lang="en-US" dirty="0"/>
          </a:p>
        </p:txBody>
      </p:sp>
    </p:spTree>
    <p:extLst>
      <p:ext uri="{BB962C8B-B14F-4D97-AF65-F5344CB8AC3E}">
        <p14:creationId xmlns:p14="http://schemas.microsoft.com/office/powerpoint/2010/main" val="1881236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1 Peter 1:3-5</a:t>
            </a:r>
            <a:endParaRPr lang="en-US" sz="3600" dirty="0"/>
          </a:p>
        </p:txBody>
      </p:sp>
      <p:sp>
        <p:nvSpPr>
          <p:cNvPr id="3" name="Content Placeholder 2"/>
          <p:cNvSpPr>
            <a:spLocks noGrp="1"/>
          </p:cNvSpPr>
          <p:nvPr>
            <p:ph sz="quarter" idx="13"/>
          </p:nvPr>
        </p:nvSpPr>
        <p:spPr/>
        <p:txBody>
          <a:bodyPr>
            <a:normAutofit/>
          </a:bodyPr>
          <a:lstStyle/>
          <a:p>
            <a:pPr marL="0" indent="0">
              <a:buNone/>
            </a:pPr>
            <a:r>
              <a:rPr lang="en-US" sz="2800" dirty="0" smtClean="0"/>
              <a:t>“Blessed </a:t>
            </a:r>
            <a:r>
              <a:rPr lang="en-US" sz="2800" dirty="0"/>
              <a:t>be the God and Father of our Lord Jesus Christ, which according to his abundant mercy hath begotten us again unto a lively hope by the resurrection of Jesus Christ from the dead</a:t>
            </a:r>
            <a:r>
              <a:rPr lang="en-US" sz="2800" dirty="0" smtClean="0"/>
              <a:t>,  To </a:t>
            </a:r>
            <a:r>
              <a:rPr lang="en-US" sz="2800" dirty="0"/>
              <a:t>an inheritance incorruptible, and undefiled, and that </a:t>
            </a:r>
            <a:r>
              <a:rPr lang="en-US" sz="2800" dirty="0" err="1"/>
              <a:t>fadeth</a:t>
            </a:r>
            <a:r>
              <a:rPr lang="en-US" sz="2800" dirty="0"/>
              <a:t> not away, reserved in heaven for you</a:t>
            </a:r>
            <a:r>
              <a:rPr lang="en-US" sz="2800" dirty="0" smtClean="0"/>
              <a:t>,  Who </a:t>
            </a:r>
            <a:r>
              <a:rPr lang="en-US" sz="2800" dirty="0"/>
              <a:t>are </a:t>
            </a:r>
            <a:r>
              <a:rPr lang="en-US" sz="2800" b="1" dirty="0">
                <a:solidFill>
                  <a:srgbClr val="FFFF00"/>
                </a:solidFill>
              </a:rPr>
              <a:t>kept by the power of God </a:t>
            </a:r>
            <a:r>
              <a:rPr lang="en-US" sz="2800" dirty="0"/>
              <a:t>through faith unto salvation ready to be revealed in the last time</a:t>
            </a:r>
            <a:r>
              <a:rPr lang="en-US" sz="2800" dirty="0" smtClean="0"/>
              <a:t>.”</a:t>
            </a:r>
            <a:endParaRPr lang="en-US" sz="2800" dirty="0"/>
          </a:p>
          <a:p>
            <a:pPr marL="0" indent="0">
              <a:buNone/>
            </a:pPr>
            <a:endParaRPr lang="en-US" sz="2800" dirty="0"/>
          </a:p>
        </p:txBody>
      </p:sp>
    </p:spTree>
    <p:extLst>
      <p:ext uri="{BB962C8B-B14F-4D97-AF65-F5344CB8AC3E}">
        <p14:creationId xmlns:p14="http://schemas.microsoft.com/office/powerpoint/2010/main" val="233672727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0782"/>
            <a:ext cx="7924800" cy="639762"/>
          </a:xfrm>
        </p:spPr>
        <p:txBody>
          <a:bodyPr/>
          <a:lstStyle/>
          <a:p>
            <a:r>
              <a:rPr lang="en-US" dirty="0" smtClean="0"/>
              <a:t>Bro. Michael Owen, 1985</a:t>
            </a:r>
            <a:endParaRPr lang="en-US" dirty="0"/>
          </a:p>
        </p:txBody>
      </p:sp>
      <p:sp>
        <p:nvSpPr>
          <p:cNvPr id="3" name="Content Placeholder 2"/>
          <p:cNvSpPr>
            <a:spLocks noGrp="1"/>
          </p:cNvSpPr>
          <p:nvPr>
            <p:ph sz="quarter" idx="13"/>
          </p:nvPr>
        </p:nvSpPr>
        <p:spPr>
          <a:xfrm>
            <a:off x="304800" y="914400"/>
            <a:ext cx="8229600" cy="4114800"/>
          </a:xfrm>
          <a:prstGeom prst="rect">
            <a:avLst/>
          </a:prstGeom>
        </p:spPr>
        <p:txBody>
          <a:bodyPr>
            <a:noAutofit/>
          </a:bodyPr>
          <a:lstStyle/>
          <a:p>
            <a:pPr marL="0" indent="0">
              <a:buNone/>
            </a:pPr>
            <a:r>
              <a:rPr lang="en-US" sz="2400" dirty="0" smtClean="0"/>
              <a:t>“There </a:t>
            </a:r>
            <a:r>
              <a:rPr lang="en-US" sz="2400" dirty="0"/>
              <a:t>is in a small child a natural acceptance of its smallness. It needs help to get by; it does not attempt to manage on its own. It accepts its situation and looks after its interests by making demands on its parents. A child in trouble wants its Mummy or Daddy—urgently. It does not stop to question who the best person might be to run to.</a:t>
            </a:r>
          </a:p>
          <a:p>
            <a:pPr marL="0" indent="0">
              <a:buNone/>
            </a:pPr>
            <a:r>
              <a:rPr lang="en-US" sz="2400" dirty="0"/>
              <a:t>How fast do </a:t>
            </a:r>
            <a:r>
              <a:rPr lang="en-US" sz="2400" i="1" dirty="0"/>
              <a:t>we</a:t>
            </a:r>
            <a:r>
              <a:rPr lang="en-US" sz="2400" dirty="0"/>
              <a:t> run to God? We are called to the privilege of a relationship in which God is “Abba, Father”. Are we quick and joyful in our response? We need not hold back from the Lord’s bidding in fear. His hands reach out to hold us and reassure us. And yet we sometimes try to grow up on our own, as though we thought we did not need the help of our Father and His Son. In fact we need to turn for help, guidance and reassurance to our spiritual family, at every moment of our lives</a:t>
            </a:r>
            <a:r>
              <a:rPr lang="en-US" sz="2400" dirty="0" smtClean="0"/>
              <a:t>.”</a:t>
            </a:r>
            <a:endParaRPr lang="en-US" sz="2400" dirty="0"/>
          </a:p>
        </p:txBody>
      </p:sp>
    </p:spTree>
    <p:extLst>
      <p:ext uri="{BB962C8B-B14F-4D97-AF65-F5344CB8AC3E}">
        <p14:creationId xmlns:p14="http://schemas.microsoft.com/office/powerpoint/2010/main" val="247107830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92162"/>
          </a:xfrm>
        </p:spPr>
        <p:txBody>
          <a:bodyPr/>
          <a:lstStyle/>
          <a:p>
            <a:r>
              <a:rPr lang="en-US" cap="small" dirty="0"/>
              <a:t>L. G. </a:t>
            </a:r>
            <a:r>
              <a:rPr lang="en-US" cap="small" dirty="0" smtClean="0"/>
              <a:t>Sargent, 1974</a:t>
            </a:r>
            <a:r>
              <a:rPr lang="en-US" dirty="0"/>
              <a:t/>
            </a:r>
            <a:br>
              <a:rPr lang="en-US" dirty="0"/>
            </a:br>
            <a:endParaRPr lang="en-US" dirty="0"/>
          </a:p>
        </p:txBody>
      </p:sp>
      <p:sp>
        <p:nvSpPr>
          <p:cNvPr id="3" name="Content Placeholder 2"/>
          <p:cNvSpPr>
            <a:spLocks noGrp="1"/>
          </p:cNvSpPr>
          <p:nvPr>
            <p:ph sz="quarter" idx="13"/>
          </p:nvPr>
        </p:nvSpPr>
        <p:spPr>
          <a:xfrm>
            <a:off x="457200" y="914400"/>
            <a:ext cx="7924800" cy="4114800"/>
          </a:xfrm>
          <a:prstGeom prst="rect">
            <a:avLst/>
          </a:prstGeom>
        </p:spPr>
        <p:txBody>
          <a:bodyPr>
            <a:noAutofit/>
          </a:bodyPr>
          <a:lstStyle/>
          <a:p>
            <a:pPr marL="0" indent="0">
              <a:buNone/>
            </a:pPr>
            <a:r>
              <a:rPr lang="en-US" sz="2400" dirty="0"/>
              <a:t>What is our standing in the sight of God? We stand before Him by </a:t>
            </a:r>
            <a:r>
              <a:rPr lang="en-US" sz="2400" i="1" dirty="0"/>
              <a:t>grace</a:t>
            </a:r>
            <a:r>
              <a:rPr lang="en-US" sz="2400" dirty="0"/>
              <a:t> through the Lord’s gift of himself for us; we stand in the </a:t>
            </a:r>
            <a:r>
              <a:rPr lang="en-US" sz="2400" i="1" dirty="0"/>
              <a:t>love</a:t>
            </a:r>
            <a:r>
              <a:rPr lang="en-US" sz="2400" dirty="0"/>
              <a:t> of God who gave His Son for our salvation; this accounts for our being here at all, and the grace of the Son and the love of the Father continue to be active for us. And these are the basis of the </a:t>
            </a:r>
            <a:r>
              <a:rPr lang="en-US" sz="2400" i="1" dirty="0"/>
              <a:t>fellowship</a:t>
            </a:r>
            <a:r>
              <a:rPr lang="en-US" sz="2400" dirty="0"/>
              <a:t> </a:t>
            </a:r>
            <a:r>
              <a:rPr lang="en-US" sz="2400" i="1" dirty="0"/>
              <a:t>(</a:t>
            </a:r>
            <a:r>
              <a:rPr lang="en-US" sz="2400" i="1" dirty="0" err="1"/>
              <a:t>koinōnia</a:t>
            </a:r>
            <a:r>
              <a:rPr lang="en-US" sz="2400" i="1" dirty="0"/>
              <a:t>)</a:t>
            </a:r>
            <a:r>
              <a:rPr lang="en-US" sz="2400" dirty="0"/>
              <a:t> which we have with the Father and the Son and with one another. Our fellowship is based on God’s active will in our midst and surrounding us with His purpose for us—the “will” in the word given and in the Word made flesh—and in God’s working in us, with us and for us, by whatever means and in whatever way. Thus the grace of the Lord and the love of God find expression in the fellowship we enjoy within the sphere and ambience of God’s will. Such is “the communion of the Holy Spirit</a:t>
            </a:r>
            <a:r>
              <a:rPr lang="en-US" sz="2400" dirty="0" smtClean="0"/>
              <a:t>”.</a:t>
            </a:r>
            <a:endParaRPr lang="en-US" sz="2400" dirty="0"/>
          </a:p>
        </p:txBody>
      </p:sp>
    </p:spTree>
    <p:extLst>
      <p:ext uri="{BB962C8B-B14F-4D97-AF65-F5344CB8AC3E}">
        <p14:creationId xmlns:p14="http://schemas.microsoft.com/office/powerpoint/2010/main" val="245108882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924800" cy="1143000"/>
          </a:xfrm>
        </p:spPr>
        <p:txBody>
          <a:bodyPr/>
          <a:lstStyle/>
          <a:p>
            <a:r>
              <a:rPr lang="en-US" dirty="0" smtClean="0"/>
              <a:t>Summary</a:t>
            </a:r>
            <a:endParaRPr lang="en-US" dirty="0"/>
          </a:p>
        </p:txBody>
      </p:sp>
      <p:sp>
        <p:nvSpPr>
          <p:cNvPr id="3" name="Content Placeholder 2"/>
          <p:cNvSpPr>
            <a:spLocks noGrp="1"/>
          </p:cNvSpPr>
          <p:nvPr>
            <p:ph sz="quarter" idx="13"/>
          </p:nvPr>
        </p:nvSpPr>
        <p:spPr>
          <a:xfrm>
            <a:off x="609600" y="1295400"/>
            <a:ext cx="7924800" cy="4114800"/>
          </a:xfrm>
        </p:spPr>
        <p:txBody>
          <a:bodyPr>
            <a:noAutofit/>
          </a:bodyPr>
          <a:lstStyle/>
          <a:p>
            <a:r>
              <a:rPr lang="en-US" sz="2600" dirty="0" smtClean="0"/>
              <a:t>We are called to be sons and daughters</a:t>
            </a:r>
          </a:p>
          <a:p>
            <a:r>
              <a:rPr lang="en-US" sz="2600" dirty="0" smtClean="0"/>
              <a:t>God loves us as His children and through Christ we are permitted to approach the Creator as “Abba, Father.”</a:t>
            </a:r>
          </a:p>
          <a:p>
            <a:r>
              <a:rPr lang="en-US" sz="2600" dirty="0" smtClean="0"/>
              <a:t>He desires through Christ to have an intimacy with us</a:t>
            </a:r>
          </a:p>
          <a:p>
            <a:r>
              <a:rPr lang="en-US" sz="2600" dirty="0" smtClean="0"/>
              <a:t>Rather than hiding among the trees of the Garden, we are permitted  to bring before him our inner </a:t>
            </a:r>
            <a:r>
              <a:rPr lang="en-US" sz="2600" dirty="0" err="1" smtClean="0"/>
              <a:t>groanings</a:t>
            </a:r>
            <a:r>
              <a:rPr lang="en-US" sz="2600" dirty="0" smtClean="0"/>
              <a:t> and admit our vulnerability</a:t>
            </a:r>
          </a:p>
          <a:p>
            <a:r>
              <a:rPr lang="en-US" sz="2600" dirty="0" smtClean="0"/>
              <a:t>If we commit our cause to Him that </a:t>
            </a:r>
            <a:r>
              <a:rPr lang="en-US" sz="2600" dirty="0" err="1" smtClean="0"/>
              <a:t>judgeth</a:t>
            </a:r>
            <a:r>
              <a:rPr lang="en-US" sz="2600" dirty="0" smtClean="0"/>
              <a:t> righteously, He will give us strength</a:t>
            </a:r>
          </a:p>
          <a:p>
            <a:endParaRPr lang="en-US" sz="2600" dirty="0" smtClean="0"/>
          </a:p>
        </p:txBody>
      </p:sp>
    </p:spTree>
    <p:extLst>
      <p:ext uri="{BB962C8B-B14F-4D97-AF65-F5344CB8AC3E}">
        <p14:creationId xmlns:p14="http://schemas.microsoft.com/office/powerpoint/2010/main" val="57546544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Tomorrow’s class</a:t>
            </a:r>
            <a:endParaRPr lang="en-US" dirty="0"/>
          </a:p>
        </p:txBody>
      </p:sp>
      <p:sp>
        <p:nvSpPr>
          <p:cNvPr id="3" name="Content Placeholder 2"/>
          <p:cNvSpPr>
            <a:spLocks noGrp="1"/>
          </p:cNvSpPr>
          <p:nvPr>
            <p:ph sz="quarter" idx="13"/>
          </p:nvPr>
        </p:nvSpPr>
        <p:spPr/>
        <p:txBody>
          <a:bodyPr>
            <a:normAutofit fontScale="92500" lnSpcReduction="10000"/>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lgn="ctr">
              <a:buNone/>
            </a:pPr>
            <a:r>
              <a:rPr lang="en-US" sz="4300" dirty="0" smtClean="0">
                <a:solidFill>
                  <a:srgbClr val="FFFF00"/>
                </a:solidFill>
              </a:rPr>
              <a:t>“By This Ye Shall Know”</a:t>
            </a:r>
          </a:p>
          <a:p>
            <a:pPr marL="0" indent="0" algn="ctr">
              <a:buNone/>
            </a:pPr>
            <a:endParaRPr lang="en-US" sz="3600" dirty="0" smtClean="0"/>
          </a:p>
          <a:p>
            <a:pPr marL="0" indent="0" algn="ctr">
              <a:buNone/>
            </a:pPr>
            <a:r>
              <a:rPr lang="en-US" sz="3600" dirty="0" smtClean="0"/>
              <a:t>The fruit manifest by those who are </a:t>
            </a:r>
          </a:p>
          <a:p>
            <a:pPr marL="0" indent="0" algn="ctr">
              <a:buNone/>
            </a:pPr>
            <a:r>
              <a:rPr lang="en-US" sz="3600" dirty="0" smtClean="0"/>
              <a:t>led by the Spirit</a:t>
            </a:r>
            <a:endParaRPr lang="en-US" sz="3600" dirty="0"/>
          </a:p>
          <a:p>
            <a:pPr marL="0" indent="0" algn="ctr">
              <a:buNone/>
            </a:pPr>
            <a:endParaRPr lang="en-US" sz="3600" dirty="0" smtClean="0">
              <a:solidFill>
                <a:srgbClr val="FFFF00"/>
              </a:solidFill>
            </a:endParaRPr>
          </a:p>
          <a:p>
            <a:pPr marL="0" indent="0">
              <a:buNone/>
            </a:pPr>
            <a:endParaRPr lang="en-US" dirty="0"/>
          </a:p>
          <a:p>
            <a:pPr marL="0" indent="0">
              <a:buNone/>
            </a:pPr>
            <a:endParaRPr lang="en-US" dirty="0"/>
          </a:p>
        </p:txBody>
      </p:sp>
    </p:spTree>
    <p:extLst>
      <p:ext uri="{BB962C8B-B14F-4D97-AF65-F5344CB8AC3E}">
        <p14:creationId xmlns:p14="http://schemas.microsoft.com/office/powerpoint/2010/main" val="516858628"/>
      </p:ext>
    </p:extLst>
  </p:cSld>
  <p:clrMapOvr>
    <a:masterClrMapping/>
  </p:clrMapOvr>
  <p:timing>
    <p:tnLst>
      <p:par>
        <p:cTn id="1" dur="indefinite" restart="never" nodeType="tmRoot"/>
      </p:par>
    </p:tn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830</TotalTime>
  <Words>4378</Words>
  <Application>Microsoft Office PowerPoint</Application>
  <PresentationFormat>On-screen Show (4:3)</PresentationFormat>
  <Paragraphs>197</Paragraphs>
  <Slides>52</Slides>
  <Notes>1</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Horizon</vt:lpstr>
      <vt:lpstr>Led By the spirit</vt:lpstr>
      <vt:lpstr>Summary of class 2</vt:lpstr>
      <vt:lpstr>Being led by the spirit  demands a relationship</vt:lpstr>
      <vt:lpstr>Relationship and the spirit’s activity in our lives</vt:lpstr>
      <vt:lpstr>A thirst for god</vt:lpstr>
      <vt:lpstr>Psalm 63:1-4</vt:lpstr>
      <vt:lpstr>Abba, father</vt:lpstr>
      <vt:lpstr>PowerPoint Presentation</vt:lpstr>
      <vt:lpstr>Learning from our father in the flesh</vt:lpstr>
      <vt:lpstr>What it required from me</vt:lpstr>
      <vt:lpstr>PowerPoint Presentation</vt:lpstr>
      <vt:lpstr>PowerPoint Presentation</vt:lpstr>
      <vt:lpstr>God is not just our father in heaven.  He is a perfect father.  He is the father that we all wish we were to our children.</vt:lpstr>
      <vt:lpstr>Psalm 147:11</vt:lpstr>
      <vt:lpstr>Isaiah 41:8-13</vt:lpstr>
      <vt:lpstr>God as a loving father</vt:lpstr>
      <vt:lpstr>Obstacles in realizing god is our father</vt:lpstr>
      <vt:lpstr>Do we really appreciate the love of god?</vt:lpstr>
      <vt:lpstr>“Abba, Father”</vt:lpstr>
      <vt:lpstr>Ultimately, how can more fully live an  “abba, father” life?</vt:lpstr>
      <vt:lpstr>Three occurrences in scripture</vt:lpstr>
      <vt:lpstr>abba</vt:lpstr>
      <vt:lpstr>The father’s affection for his son</vt:lpstr>
      <vt:lpstr>Jesus’s knowledge of his  father’s love</vt:lpstr>
      <vt:lpstr>Praying before selection of apostles</vt:lpstr>
      <vt:lpstr>Mark 14:33-36</vt:lpstr>
      <vt:lpstr>Other translations</vt:lpstr>
      <vt:lpstr>a.d. norris, 1951</vt:lpstr>
      <vt:lpstr>Strength given after accepting god’s will</vt:lpstr>
      <vt:lpstr>1 peter 2:21-23</vt:lpstr>
      <vt:lpstr>Harry tennant, 1982</vt:lpstr>
      <vt:lpstr>To be led by the spirit…</vt:lpstr>
      <vt:lpstr>Real-life examples</vt:lpstr>
      <vt:lpstr>Accept our vulnerability</vt:lpstr>
      <vt:lpstr>Peter’s confession of his need</vt:lpstr>
      <vt:lpstr>What Does a good parent do?</vt:lpstr>
      <vt:lpstr>Hebrews 2:17-18</vt:lpstr>
      <vt:lpstr>Knowing our vulnerability </vt:lpstr>
      <vt:lpstr>muscular Christianity</vt:lpstr>
      <vt:lpstr>Romans 8:13-17</vt:lpstr>
      <vt:lpstr>Galatians 4:4-7 </vt:lpstr>
      <vt:lpstr>h.a. whittaker, father of the faithful</vt:lpstr>
      <vt:lpstr>Romans 8:26-28 </vt:lpstr>
      <vt:lpstr>l.g. sargent, 1974</vt:lpstr>
      <vt:lpstr>g.s. sherry, “prayer”, 1937</vt:lpstr>
      <vt:lpstr>g.s. sherry, “prayer”, 1937, continued</vt:lpstr>
      <vt:lpstr>Philippians 4:6-7 </vt:lpstr>
      <vt:lpstr>1 Peter 1:3-5</vt:lpstr>
      <vt:lpstr>Bro. Michael Owen, 1985</vt:lpstr>
      <vt:lpstr>L. G. Sargent, 1974 </vt:lpstr>
      <vt:lpstr>Summary</vt:lpstr>
      <vt:lpstr>Tomorrow’s class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Abba, Father</dc:title>
  <dc:creator>USER</dc:creator>
  <cp:lastModifiedBy>Dave Jennings</cp:lastModifiedBy>
  <cp:revision>79</cp:revision>
  <dcterms:created xsi:type="dcterms:W3CDTF">2013-12-14T17:41:58Z</dcterms:created>
  <dcterms:modified xsi:type="dcterms:W3CDTF">2014-08-21T22:12:12Z</dcterms:modified>
</cp:coreProperties>
</file>