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257" r:id="rId3"/>
    <p:sldId id="315" r:id="rId4"/>
    <p:sldId id="329" r:id="rId5"/>
    <p:sldId id="322" r:id="rId6"/>
    <p:sldId id="324" r:id="rId7"/>
    <p:sldId id="325" r:id="rId8"/>
    <p:sldId id="331" r:id="rId9"/>
    <p:sldId id="332" r:id="rId10"/>
    <p:sldId id="335" r:id="rId11"/>
    <p:sldId id="333" r:id="rId12"/>
    <p:sldId id="336" r:id="rId13"/>
    <p:sldId id="337" r:id="rId14"/>
    <p:sldId id="326" r:id="rId15"/>
    <p:sldId id="334" r:id="rId16"/>
    <p:sldId id="338" r:id="rId17"/>
    <p:sldId id="339" r:id="rId18"/>
    <p:sldId id="340" r:id="rId19"/>
    <p:sldId id="341" r:id="rId20"/>
    <p:sldId id="342" r:id="rId21"/>
    <p:sldId id="327" r:id="rId22"/>
    <p:sldId id="330" r:id="rId23"/>
    <p:sldId id="275" r:id="rId24"/>
    <p:sldId id="276" r:id="rId25"/>
    <p:sldId id="277" r:id="rId26"/>
    <p:sldId id="278" r:id="rId27"/>
    <p:sldId id="279" r:id="rId28"/>
    <p:sldId id="293" r:id="rId29"/>
    <p:sldId id="294" r:id="rId30"/>
    <p:sldId id="287" r:id="rId31"/>
    <p:sldId id="264" r:id="rId32"/>
    <p:sldId id="303" r:id="rId33"/>
    <p:sldId id="304" r:id="rId34"/>
    <p:sldId id="328" r:id="rId35"/>
    <p:sldId id="301" r:id="rId36"/>
    <p:sldId id="270" r:id="rId37"/>
    <p:sldId id="260" r:id="rId38"/>
    <p:sldId id="259" r:id="rId39"/>
    <p:sldId id="263" r:id="rId40"/>
    <p:sldId id="268" r:id="rId41"/>
    <p:sldId id="266" r:id="rId42"/>
    <p:sldId id="271" r:id="rId43"/>
    <p:sldId id="272" r:id="rId44"/>
    <p:sldId id="273" r:id="rId45"/>
    <p:sldId id="285" r:id="rId46"/>
    <p:sldId id="290" r:id="rId47"/>
    <p:sldId id="292" r:id="rId48"/>
    <p:sldId id="286" r:id="rId49"/>
    <p:sldId id="311" r:id="rId50"/>
    <p:sldId id="265" r:id="rId51"/>
    <p:sldId id="313" r:id="rId52"/>
    <p:sldId id="291" r:id="rId53"/>
    <p:sldId id="312"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77" d="100"/>
          <a:sy n="77" d="100"/>
        </p:scale>
        <p:origin x="-942" y="-72"/>
      </p:cViewPr>
      <p:guideLst>
        <p:guide orient="horz" pos="2160"/>
        <p:guide pos="2880"/>
      </p:guideLst>
    </p:cSldViewPr>
  </p:slideViewPr>
  <p:notesTextViewPr>
    <p:cViewPr>
      <p:scale>
        <a:sx n="1" d="1"/>
        <a:sy n="1" d="1"/>
      </p:scale>
      <p:origin x="0" y="0"/>
    </p:cViewPr>
  </p:notesTextViewPr>
  <p:sorterViewPr>
    <p:cViewPr>
      <p:scale>
        <a:sx n="100" d="100"/>
        <a:sy n="100" d="100"/>
      </p:scale>
      <p:origin x="0" y="39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18470D-A6D7-4EE6-A600-358B389A54AB}" type="datetimeFigureOut">
              <a:rPr lang="en-US" smtClean="0"/>
              <a:t>8/21/2014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4F9262-CCD0-4E50-AE81-6AF40AFEF986}" type="slidenum">
              <a:rPr lang="en-US" smtClean="0"/>
              <a:t>‹#›</a:t>
            </a:fld>
            <a:endParaRPr lang="en-US" dirty="0"/>
          </a:p>
        </p:txBody>
      </p:sp>
    </p:spTree>
    <p:extLst>
      <p:ext uri="{BB962C8B-B14F-4D97-AF65-F5344CB8AC3E}">
        <p14:creationId xmlns:p14="http://schemas.microsoft.com/office/powerpoint/2010/main" val="4098790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64F9262-CCD0-4E50-AE81-6AF40AFEF986}" type="slidenum">
              <a:rPr lang="en-US" smtClean="0"/>
              <a:t>16</a:t>
            </a:fld>
            <a:endParaRPr lang="en-US" dirty="0"/>
          </a:p>
        </p:txBody>
      </p:sp>
    </p:spTree>
    <p:extLst>
      <p:ext uri="{BB962C8B-B14F-4D97-AF65-F5344CB8AC3E}">
        <p14:creationId xmlns:p14="http://schemas.microsoft.com/office/powerpoint/2010/main" val="200277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DFBEC8-1C77-4984-845C-9587BE0C1448}" type="slidenum">
              <a:rPr lang="en-US" smtClean="0"/>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DFBEC8-1C77-4984-845C-9587BE0C1448}" type="slidenum">
              <a:rPr lang="en-US" smtClean="0"/>
              <a:t>‹#›</a:t>
            </a:fld>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A5F0B-CF01-45AA-9498-F19210DD01DC}" type="datetimeFigureOut">
              <a:rPr lang="en-US" smtClean="0"/>
              <a:t>8/21/2014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DFBEC8-1C77-4984-845C-9587BE0C144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0D1A5F0B-CF01-45AA-9498-F19210DD01DC}" type="datetimeFigureOut">
              <a:rPr lang="en-US" smtClean="0"/>
              <a:t>8/21/2014</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AADFBEC8-1C77-4984-845C-9587BE0C1448}"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r>
              <a:rPr lang="en-US" sz="2800" dirty="0" smtClean="0"/>
              <a:t>Class 4 – By This Ye Shall Know</a:t>
            </a:r>
          </a:p>
          <a:p>
            <a:endParaRPr lang="en-US" sz="2800" dirty="0"/>
          </a:p>
          <a:p>
            <a:r>
              <a:rPr lang="en-US" sz="2800" dirty="0" smtClean="0">
                <a:solidFill>
                  <a:srgbClr val="FFFF00"/>
                </a:solidFill>
              </a:rPr>
              <a:t>Winfield Bible School</a:t>
            </a:r>
          </a:p>
          <a:p>
            <a:r>
              <a:rPr lang="en-US" sz="2800" dirty="0" smtClean="0">
                <a:solidFill>
                  <a:srgbClr val="FFFF00"/>
                </a:solidFill>
              </a:rPr>
              <a:t>August 2014</a:t>
            </a:r>
            <a:endParaRPr lang="en-US" sz="2800" dirty="0">
              <a:solidFill>
                <a:srgbClr val="FFFF00"/>
              </a:solidFill>
            </a:endParaRPr>
          </a:p>
        </p:txBody>
      </p:sp>
      <p:sp>
        <p:nvSpPr>
          <p:cNvPr id="2" name="Title 1"/>
          <p:cNvSpPr>
            <a:spLocks noGrp="1"/>
          </p:cNvSpPr>
          <p:nvPr>
            <p:ph type="ctrTitle"/>
          </p:nvPr>
        </p:nvSpPr>
        <p:spPr/>
        <p:txBody>
          <a:bodyPr/>
          <a:lstStyle/>
          <a:p>
            <a:r>
              <a:rPr lang="en-US" sz="4000" dirty="0" smtClean="0"/>
              <a:t>Led by the Spirit</a:t>
            </a:r>
            <a:endParaRPr lang="en-US" sz="4000" dirty="0"/>
          </a:p>
        </p:txBody>
      </p:sp>
    </p:spTree>
    <p:extLst>
      <p:ext uri="{BB962C8B-B14F-4D97-AF65-F5344CB8AC3E}">
        <p14:creationId xmlns:p14="http://schemas.microsoft.com/office/powerpoint/2010/main" val="3675901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Lessons from Class 3 – abba, father</a:t>
            </a:r>
            <a:endParaRPr lang="en-US" dirty="0"/>
          </a:p>
        </p:txBody>
      </p:sp>
      <p:sp>
        <p:nvSpPr>
          <p:cNvPr id="3" name="Content Placeholder 2"/>
          <p:cNvSpPr>
            <a:spLocks noGrp="1"/>
          </p:cNvSpPr>
          <p:nvPr>
            <p:ph sz="quarter" idx="13"/>
          </p:nvPr>
        </p:nvSpPr>
        <p:spPr/>
        <p:txBody>
          <a:bodyPr>
            <a:normAutofit/>
          </a:bodyPr>
          <a:lstStyle/>
          <a:p>
            <a:r>
              <a:rPr lang="en-US" sz="2400" dirty="0" smtClean="0"/>
              <a:t>God </a:t>
            </a:r>
            <a:r>
              <a:rPr lang="en-US" sz="2400" dirty="0"/>
              <a:t>loves us as His children and through Christ we are permitted to approach the Creator as “Abba, Father.”</a:t>
            </a:r>
          </a:p>
          <a:p>
            <a:r>
              <a:rPr lang="en-US" sz="2400" dirty="0"/>
              <a:t>He desires through Christ to have an intimacy with us</a:t>
            </a:r>
          </a:p>
          <a:p>
            <a:r>
              <a:rPr lang="en-US" sz="2400" dirty="0"/>
              <a:t>A significant part of our transformation as Saints is to confess our weakness and inability to conquer sin without our Father</a:t>
            </a:r>
          </a:p>
          <a:p>
            <a:r>
              <a:rPr lang="en-US" sz="2400" dirty="0"/>
              <a:t>We are encouraged to bring before him our inner groanings and admit our vulnerability</a:t>
            </a:r>
          </a:p>
          <a:p>
            <a:r>
              <a:rPr lang="en-US" sz="2400" dirty="0"/>
              <a:t>If we commit our cause to Him that judgeth righteously, He will give us strength</a:t>
            </a:r>
          </a:p>
          <a:p>
            <a:endParaRPr lang="en-US" sz="2400" dirty="0"/>
          </a:p>
          <a:p>
            <a:endParaRPr lang="en-US" dirty="0"/>
          </a:p>
        </p:txBody>
      </p:sp>
    </p:spTree>
    <p:extLst>
      <p:ext uri="{BB962C8B-B14F-4D97-AF65-F5344CB8AC3E}">
        <p14:creationId xmlns:p14="http://schemas.microsoft.com/office/powerpoint/2010/main" val="1238938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782"/>
            <a:ext cx="7924800" cy="639762"/>
          </a:xfrm>
        </p:spPr>
        <p:txBody>
          <a:bodyPr/>
          <a:lstStyle/>
          <a:p>
            <a:r>
              <a:rPr lang="en-US" dirty="0" smtClean="0"/>
              <a:t>Bro. Michael Owen, 1985</a:t>
            </a:r>
            <a:endParaRPr lang="en-US" dirty="0"/>
          </a:p>
        </p:txBody>
      </p:sp>
      <p:sp>
        <p:nvSpPr>
          <p:cNvPr id="3" name="Content Placeholder 2"/>
          <p:cNvSpPr>
            <a:spLocks noGrp="1"/>
          </p:cNvSpPr>
          <p:nvPr>
            <p:ph sz="quarter" idx="13"/>
          </p:nvPr>
        </p:nvSpPr>
        <p:spPr>
          <a:xfrm>
            <a:off x="304800" y="914400"/>
            <a:ext cx="8229600" cy="4114800"/>
          </a:xfrm>
          <a:prstGeom prst="rect">
            <a:avLst/>
          </a:prstGeom>
        </p:spPr>
        <p:txBody>
          <a:bodyPr>
            <a:noAutofit/>
          </a:bodyPr>
          <a:lstStyle/>
          <a:p>
            <a:pPr marL="0" indent="0">
              <a:buNone/>
            </a:pPr>
            <a:r>
              <a:rPr lang="en-US" sz="2400" dirty="0" smtClean="0"/>
              <a:t>“There </a:t>
            </a:r>
            <a:r>
              <a:rPr lang="en-US" sz="2400" dirty="0"/>
              <a:t>is in a small child a natural acceptance of its smallness. It needs help to get by; it does not attempt to manage on its own. It accepts its situation and looks after its interests by making demands on its parents. A child in trouble wants its Mummy or Daddy—urgently. It does not stop to question who the best person might be to run to.</a:t>
            </a:r>
          </a:p>
          <a:p>
            <a:pPr marL="0" indent="0">
              <a:buNone/>
            </a:pPr>
            <a:r>
              <a:rPr lang="en-US" sz="2400" dirty="0"/>
              <a:t>How fast do </a:t>
            </a:r>
            <a:r>
              <a:rPr lang="en-US" sz="2400" i="1" dirty="0"/>
              <a:t>we</a:t>
            </a:r>
            <a:r>
              <a:rPr lang="en-US" sz="2400" dirty="0"/>
              <a:t> run to God? We are called to the privilege of a relationship in which God is “Abba, Father”. Are we quick and joyful in our response? We need not hold back from the Lord’s bidding in fear. His hands reach out to hold us and reassure us. And yet we sometimes try to grow up on our own, as though we thought we did not need the help of our Father and His Son. In fact we need to turn for help, guidance and reassurance to our spiritual family, at every moment of our lives</a:t>
            </a:r>
            <a:r>
              <a:rPr lang="en-US" sz="2400" dirty="0" smtClean="0"/>
              <a:t>.”</a:t>
            </a:r>
            <a:endParaRPr lang="en-US" sz="2400" dirty="0"/>
          </a:p>
        </p:txBody>
      </p:sp>
    </p:spTree>
    <p:extLst>
      <p:ext uri="{BB962C8B-B14F-4D97-AF65-F5344CB8AC3E}">
        <p14:creationId xmlns:p14="http://schemas.microsoft.com/office/powerpoint/2010/main" val="133223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US" dirty="0"/>
          </a:p>
        </p:txBody>
      </p:sp>
      <p:sp>
        <p:nvSpPr>
          <p:cNvPr id="3" name="Content Placeholder 2"/>
          <p:cNvSpPr>
            <a:spLocks noGrp="1"/>
          </p:cNvSpPr>
          <p:nvPr>
            <p:ph sz="quarter" idx="13"/>
          </p:nvPr>
        </p:nvSpPr>
        <p:spPr/>
        <p:txBody>
          <a:bodyPr>
            <a:noAutofit/>
          </a:bodyPr>
          <a:lstStyle/>
          <a:p>
            <a:r>
              <a:rPr lang="en-US" sz="2400" dirty="0" smtClean="0"/>
              <a:t>To be led by the Spirit, we must draw ever closer to our God – Abba, Father</a:t>
            </a:r>
          </a:p>
          <a:p>
            <a:r>
              <a:rPr lang="en-US" sz="2400" dirty="0" smtClean="0"/>
              <a:t>Rather than forging our own ways and “strategically planning” the work, we can trust that the Lord will lead us where he wants us and will give us opportunities to serve that we could never have planned</a:t>
            </a:r>
          </a:p>
          <a:p>
            <a:r>
              <a:rPr lang="en-US" sz="2400" dirty="0" smtClean="0"/>
              <a:t>As a loving Father, our God gently works with us to maximize our faith and bless our work</a:t>
            </a:r>
          </a:p>
          <a:p>
            <a:r>
              <a:rPr lang="en-US" sz="2400" dirty="0" smtClean="0"/>
              <a:t>But, we must trust in our Father and in His love toward us </a:t>
            </a:r>
            <a:endParaRPr lang="en-US" sz="2400" dirty="0"/>
          </a:p>
        </p:txBody>
      </p:sp>
    </p:spTree>
    <p:extLst>
      <p:ext uri="{BB962C8B-B14F-4D97-AF65-F5344CB8AC3E}">
        <p14:creationId xmlns:p14="http://schemas.microsoft.com/office/powerpoint/2010/main" val="218529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1295400"/>
            <a:ext cx="7924800" cy="4114800"/>
          </a:xfrm>
        </p:spPr>
        <p:txBody>
          <a:bodyPr>
            <a:normAutofit/>
          </a:bodyPr>
          <a:lstStyle/>
          <a:p>
            <a:pPr marL="0" indent="0">
              <a:buNone/>
            </a:pPr>
            <a:r>
              <a:rPr lang="en-US" sz="3200" dirty="0"/>
              <a:t>“When we submit our lives to what we read in scripture, we find that we are not being led to see God in our stories but our stories in God's. God is the larger context and plot in which our stories find themselves</a:t>
            </a:r>
            <a:r>
              <a:rPr lang="en-US" sz="3200" dirty="0" smtClean="0"/>
              <a:t>.”</a:t>
            </a:r>
          </a:p>
          <a:p>
            <a:pPr marL="0" indent="0" algn="ctr">
              <a:buNone/>
            </a:pPr>
            <a:r>
              <a:rPr lang="en-US" sz="3200" dirty="0" smtClean="0"/>
              <a:t>Eugene H. Peterson</a:t>
            </a:r>
            <a:endParaRPr lang="en-US" sz="3200" dirty="0"/>
          </a:p>
        </p:txBody>
      </p:sp>
    </p:spTree>
    <p:extLst>
      <p:ext uri="{BB962C8B-B14F-4D97-AF65-F5344CB8AC3E}">
        <p14:creationId xmlns:p14="http://schemas.microsoft.com/office/powerpoint/2010/main" val="1684297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924800" cy="1143000"/>
          </a:xfrm>
        </p:spPr>
        <p:txBody>
          <a:bodyPr/>
          <a:lstStyle/>
          <a:p>
            <a:r>
              <a:rPr lang="en-US" sz="3600" dirty="0" smtClean="0"/>
              <a:t>Unworthy servants</a:t>
            </a:r>
            <a:endParaRPr lang="en-US" sz="3600" dirty="0"/>
          </a:p>
        </p:txBody>
      </p:sp>
      <p:sp>
        <p:nvSpPr>
          <p:cNvPr id="3" name="Content Placeholder 2"/>
          <p:cNvSpPr>
            <a:spLocks noGrp="1"/>
          </p:cNvSpPr>
          <p:nvPr>
            <p:ph sz="quarter" idx="13"/>
          </p:nvPr>
        </p:nvSpPr>
        <p:spPr>
          <a:xfrm>
            <a:off x="609600" y="1295400"/>
            <a:ext cx="7924800" cy="4114800"/>
          </a:xfrm>
        </p:spPr>
        <p:txBody>
          <a:bodyPr>
            <a:noAutofit/>
          </a:bodyPr>
          <a:lstStyle/>
          <a:p>
            <a:pPr marL="0" indent="0">
              <a:buNone/>
            </a:pPr>
            <a:r>
              <a:rPr lang="en-US" sz="2600" dirty="0"/>
              <a:t>“Will any one of you who has a </a:t>
            </a:r>
            <a:r>
              <a:rPr lang="en-US" sz="2600" dirty="0" smtClean="0"/>
              <a:t>servant </a:t>
            </a:r>
            <a:r>
              <a:rPr lang="en-US" sz="2600" dirty="0"/>
              <a:t>plowing or keeping sheep say to him when he has come in from the field, ‘Come at once and recline at table</a:t>
            </a:r>
            <a:r>
              <a:rPr lang="en-US" sz="2600" dirty="0" smtClean="0"/>
              <a:t>’?</a:t>
            </a:r>
            <a:r>
              <a:rPr lang="en-US" sz="2600" baseline="30000" dirty="0" smtClean="0"/>
              <a:t> </a:t>
            </a:r>
            <a:r>
              <a:rPr lang="en-US" sz="2600" dirty="0"/>
              <a:t>Will he not rather say to him, ‘Prepare supper for me, and dress properly</a:t>
            </a:r>
            <a:r>
              <a:rPr lang="en-US" sz="2600" dirty="0" smtClean="0"/>
              <a:t>, </a:t>
            </a:r>
            <a:r>
              <a:rPr lang="en-US" sz="2600" dirty="0"/>
              <a:t>and serve me while I eat and drink, and afterward you will eat and drink</a:t>
            </a:r>
            <a:r>
              <a:rPr lang="en-US" sz="2600" dirty="0" smtClean="0"/>
              <a:t>’? </a:t>
            </a:r>
            <a:r>
              <a:rPr lang="en-US" sz="2600" baseline="30000" dirty="0" smtClean="0"/>
              <a:t> </a:t>
            </a:r>
            <a:r>
              <a:rPr lang="en-US" sz="2600" dirty="0"/>
              <a:t>Does he thank the servant because he did what was commanded? </a:t>
            </a:r>
            <a:r>
              <a:rPr lang="en-US" sz="2600" baseline="30000" dirty="0" smtClean="0"/>
              <a:t> </a:t>
            </a:r>
            <a:r>
              <a:rPr lang="en-US" sz="2600" dirty="0"/>
              <a:t>So you also, when you have done all that you were commanded, say, ‘We are unworthy servants</a:t>
            </a:r>
            <a:r>
              <a:rPr lang="en-US" sz="2600" dirty="0" smtClean="0"/>
              <a:t>;</a:t>
            </a:r>
            <a:r>
              <a:rPr lang="en-US" sz="2600" baseline="30000" dirty="0" smtClean="0"/>
              <a:t> </a:t>
            </a:r>
            <a:r>
              <a:rPr lang="en-US" sz="2600" dirty="0" smtClean="0"/>
              <a:t>we </a:t>
            </a:r>
            <a:r>
              <a:rPr lang="en-US" sz="2600" dirty="0"/>
              <a:t>have only done what was our duty</a:t>
            </a:r>
            <a:r>
              <a:rPr lang="en-US" sz="2600" dirty="0" smtClean="0"/>
              <a:t>.’”</a:t>
            </a:r>
          </a:p>
          <a:p>
            <a:pPr marL="0" indent="0" algn="ctr">
              <a:buNone/>
            </a:pPr>
            <a:r>
              <a:rPr lang="en-US" sz="2600" dirty="0" smtClean="0"/>
              <a:t>Luke 17:7-10 ESV</a:t>
            </a:r>
            <a:endParaRPr lang="en-US" sz="2600" dirty="0"/>
          </a:p>
        </p:txBody>
      </p:sp>
    </p:spTree>
    <p:extLst>
      <p:ext uri="{BB962C8B-B14F-4D97-AF65-F5344CB8AC3E}">
        <p14:creationId xmlns:p14="http://schemas.microsoft.com/office/powerpoint/2010/main" val="22496547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Important to get the right perspective</a:t>
            </a:r>
            <a:endParaRPr lang="en-US" sz="3600" dirty="0"/>
          </a:p>
        </p:txBody>
      </p:sp>
      <p:sp>
        <p:nvSpPr>
          <p:cNvPr id="3" name="Content Placeholder 2"/>
          <p:cNvSpPr>
            <a:spLocks noGrp="1"/>
          </p:cNvSpPr>
          <p:nvPr>
            <p:ph sz="quarter" idx="13"/>
          </p:nvPr>
        </p:nvSpPr>
        <p:spPr/>
        <p:txBody>
          <a:bodyPr>
            <a:normAutofit lnSpcReduction="10000"/>
          </a:bodyPr>
          <a:lstStyle/>
          <a:p>
            <a:r>
              <a:rPr lang="en-US" sz="2800" dirty="0" smtClean="0"/>
              <a:t>The quickening of the Spirit in our lives is not due to our merit!</a:t>
            </a:r>
          </a:p>
          <a:p>
            <a:r>
              <a:rPr lang="en-US" sz="2800" dirty="0" smtClean="0"/>
              <a:t>Even when we answer the call to do the work, we are only doing what is our duty to do – what we are under obligation for</a:t>
            </a:r>
          </a:p>
          <a:p>
            <a:r>
              <a:rPr lang="en-US" sz="2800" dirty="0" smtClean="0"/>
              <a:t>In Romans 12:1 – Paul calls it our “reasonable service”</a:t>
            </a:r>
          </a:p>
          <a:p>
            <a:r>
              <a:rPr lang="en-US" sz="2800" dirty="0" smtClean="0"/>
              <a:t>So, let’s understand that while we have been blessed greatly by the activity of Spirit in our lives, God is not in our debt!</a:t>
            </a:r>
          </a:p>
          <a:p>
            <a:endParaRPr lang="en-US" dirty="0" smtClean="0"/>
          </a:p>
          <a:p>
            <a:endParaRPr lang="en-US" dirty="0"/>
          </a:p>
        </p:txBody>
      </p:sp>
    </p:spTree>
    <p:extLst>
      <p:ext uri="{BB962C8B-B14F-4D97-AF65-F5344CB8AC3E}">
        <p14:creationId xmlns:p14="http://schemas.microsoft.com/office/powerpoint/2010/main" val="58924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God’s knowledge of us</a:t>
            </a:r>
            <a:endParaRPr lang="en-US" dirty="0"/>
          </a:p>
        </p:txBody>
      </p:sp>
      <p:sp>
        <p:nvSpPr>
          <p:cNvPr id="3" name="Content Placeholder 2"/>
          <p:cNvSpPr>
            <a:spLocks noGrp="1"/>
          </p:cNvSpPr>
          <p:nvPr>
            <p:ph sz="quarter" idx="13"/>
          </p:nvPr>
        </p:nvSpPr>
        <p:spPr/>
        <p:txBody>
          <a:bodyPr>
            <a:noAutofit/>
          </a:bodyPr>
          <a:lstStyle/>
          <a:p>
            <a:pPr marL="0" indent="0">
              <a:buNone/>
            </a:pPr>
            <a:r>
              <a:rPr lang="en-US" sz="2200" dirty="0" smtClean="0"/>
              <a:t>“Before </a:t>
            </a:r>
            <a:r>
              <a:rPr lang="en-US" sz="2200" dirty="0"/>
              <a:t>I formed thee in the belly I knew thee; and before thou camest forth out of the womb I sanctified thee, and I ordained thee a prophet unto the nations</a:t>
            </a:r>
            <a:r>
              <a:rPr lang="en-US" sz="2200" dirty="0" smtClean="0"/>
              <a:t>. Then </a:t>
            </a:r>
            <a:r>
              <a:rPr lang="en-US" sz="2200" dirty="0"/>
              <a:t>said I, Ah, Lord </a:t>
            </a:r>
            <a:r>
              <a:rPr lang="en-US" sz="2200" cap="small" dirty="0"/>
              <a:t>God</a:t>
            </a:r>
            <a:r>
              <a:rPr lang="en-US" sz="2200" dirty="0"/>
              <a:t>! behold, I cannot speak: for I am a child</a:t>
            </a:r>
            <a:r>
              <a:rPr lang="en-US" sz="2200" dirty="0" smtClean="0"/>
              <a:t>.  But </a:t>
            </a:r>
            <a:r>
              <a:rPr lang="en-US" sz="2200" dirty="0"/>
              <a:t>the </a:t>
            </a:r>
            <a:r>
              <a:rPr lang="en-US" sz="2200" cap="small" dirty="0"/>
              <a:t>Lord</a:t>
            </a:r>
            <a:r>
              <a:rPr lang="en-US" sz="2200" dirty="0"/>
              <a:t> said unto me, Say not, I am a child: for thou shalt go to all that I shall send thee, and whatsoever I command thee thou shalt speak</a:t>
            </a:r>
            <a:r>
              <a:rPr lang="en-US" sz="2200" dirty="0" smtClean="0"/>
              <a:t>.  Be </a:t>
            </a:r>
            <a:r>
              <a:rPr lang="en-US" sz="2200" dirty="0"/>
              <a:t>not afraid of their faces: for I am with thee to deliver thee, saith the </a:t>
            </a:r>
            <a:r>
              <a:rPr lang="en-US" sz="2200" cap="small" dirty="0"/>
              <a:t>Lord</a:t>
            </a:r>
            <a:r>
              <a:rPr lang="en-US" sz="2200" dirty="0" smtClean="0"/>
              <a:t>.  Then </a:t>
            </a:r>
            <a:r>
              <a:rPr lang="en-US" sz="2200" dirty="0"/>
              <a:t>the </a:t>
            </a:r>
            <a:r>
              <a:rPr lang="en-US" sz="2200" cap="small" dirty="0"/>
              <a:t>Lord</a:t>
            </a:r>
            <a:r>
              <a:rPr lang="en-US" sz="2200" dirty="0"/>
              <a:t> put forth his hand, and touched my mouth. And the </a:t>
            </a:r>
            <a:r>
              <a:rPr lang="en-US" sz="2200" cap="small" dirty="0"/>
              <a:t>Lord</a:t>
            </a:r>
            <a:r>
              <a:rPr lang="en-US" sz="2200" dirty="0"/>
              <a:t> said unto me, Behold, I have put my words in thy mouth</a:t>
            </a:r>
            <a:r>
              <a:rPr lang="en-US" sz="2200" dirty="0" smtClean="0"/>
              <a:t>. See</a:t>
            </a:r>
            <a:r>
              <a:rPr lang="en-US" sz="2200" dirty="0"/>
              <a:t>, I have this day set thee over the nations and over the kingdoms, to root out, and to pull down, and to destroy, and to throw down, to build, and to plant</a:t>
            </a:r>
            <a:r>
              <a:rPr lang="en-US" sz="2200" dirty="0" smtClean="0"/>
              <a:t>.”</a:t>
            </a:r>
          </a:p>
          <a:p>
            <a:pPr marL="0" indent="0" algn="ctr">
              <a:buNone/>
            </a:pPr>
            <a:r>
              <a:rPr lang="en-US" sz="2200" dirty="0" smtClean="0"/>
              <a:t>Jeremiah 1:5-10</a:t>
            </a:r>
            <a:endParaRPr lang="en-US" sz="2200" dirty="0"/>
          </a:p>
        </p:txBody>
      </p:sp>
    </p:spTree>
    <p:extLst>
      <p:ext uri="{BB962C8B-B14F-4D97-AF65-F5344CB8AC3E}">
        <p14:creationId xmlns:p14="http://schemas.microsoft.com/office/powerpoint/2010/main" val="2952435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jeremiah, led by the spirit</a:t>
            </a:r>
            <a:endParaRPr lang="en-US" dirty="0"/>
          </a:p>
        </p:txBody>
      </p:sp>
      <p:sp>
        <p:nvSpPr>
          <p:cNvPr id="3" name="Content Placeholder 2"/>
          <p:cNvSpPr>
            <a:spLocks noGrp="1"/>
          </p:cNvSpPr>
          <p:nvPr>
            <p:ph sz="quarter" idx="13"/>
          </p:nvPr>
        </p:nvSpPr>
        <p:spPr/>
        <p:txBody>
          <a:bodyPr/>
          <a:lstStyle/>
          <a:p>
            <a:r>
              <a:rPr lang="en-US" sz="2400" dirty="0" smtClean="0"/>
              <a:t>God’s knowledge of Jeremiah predated his conception!</a:t>
            </a:r>
          </a:p>
          <a:p>
            <a:r>
              <a:rPr lang="en-US" sz="2400" dirty="0" smtClean="0"/>
              <a:t>It was known before his birth by God what the work was that Jeremiah needed to do</a:t>
            </a:r>
          </a:p>
          <a:p>
            <a:r>
              <a:rPr lang="en-US" sz="2400" dirty="0" smtClean="0"/>
              <a:t> As a Father, God reassured Jeremiah through his fears of self-doubt</a:t>
            </a:r>
          </a:p>
          <a:p>
            <a:r>
              <a:rPr lang="en-US" sz="2400" dirty="0" smtClean="0"/>
              <a:t>God gave Jeremiah the Spirit gift that would allow him to do this work</a:t>
            </a:r>
          </a:p>
          <a:p>
            <a:r>
              <a:rPr lang="en-US" sz="2400" dirty="0" smtClean="0"/>
              <a:t>His requirement was not to fear their faces and know that God was with him</a:t>
            </a:r>
          </a:p>
          <a:p>
            <a:endParaRPr lang="en-US" dirty="0" smtClean="0"/>
          </a:p>
          <a:p>
            <a:endParaRPr lang="en-US" dirty="0"/>
          </a:p>
        </p:txBody>
      </p:sp>
    </p:spTree>
    <p:extLst>
      <p:ext uri="{BB962C8B-B14F-4D97-AF65-F5344CB8AC3E}">
        <p14:creationId xmlns:p14="http://schemas.microsoft.com/office/powerpoint/2010/main" val="255000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792162"/>
          </a:xfrm>
        </p:spPr>
        <p:txBody>
          <a:bodyPr/>
          <a:lstStyle/>
          <a:p>
            <a:r>
              <a:rPr lang="en-US" dirty="0" smtClean="0"/>
              <a:t>Through christ, we too are foreordained</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600" dirty="0" smtClean="0"/>
              <a:t>“Blessed </a:t>
            </a:r>
            <a:r>
              <a:rPr lang="en-US" sz="2600" dirty="0"/>
              <a:t>be the God and Father of our Lord Jesus Christ, who hath blessed us with all spiritual blessings in heavenly places in Christ</a:t>
            </a:r>
            <a:r>
              <a:rPr lang="en-US" sz="2600" dirty="0" smtClean="0"/>
              <a:t>: According </a:t>
            </a:r>
            <a:r>
              <a:rPr lang="en-US" sz="2600" dirty="0"/>
              <a:t>as he hath chosen us in him before the foundation of the world, that we should be holy and without blame before him in love</a:t>
            </a:r>
            <a:r>
              <a:rPr lang="en-US" sz="2600" dirty="0" smtClean="0"/>
              <a:t>:  Having </a:t>
            </a:r>
            <a:r>
              <a:rPr lang="en-US" sz="2600" dirty="0"/>
              <a:t>predestinated us unto the adoption of children by Jesus Christ to himself, according to the good pleasure of his will</a:t>
            </a:r>
            <a:r>
              <a:rPr lang="en-US" sz="2600" dirty="0" smtClean="0"/>
              <a:t>, To </a:t>
            </a:r>
            <a:r>
              <a:rPr lang="en-US" sz="2600" dirty="0"/>
              <a:t>the praise of the glory of his grace, wherein he hath made us accepted in the beloved</a:t>
            </a:r>
            <a:r>
              <a:rPr lang="en-US" sz="2600" dirty="0" smtClean="0"/>
              <a:t>.”</a:t>
            </a:r>
          </a:p>
          <a:p>
            <a:pPr marL="0" indent="0" algn="ctr">
              <a:buNone/>
            </a:pPr>
            <a:r>
              <a:rPr lang="en-US" sz="2600" dirty="0" smtClean="0"/>
              <a:t>Ephesians 1:3-6</a:t>
            </a:r>
            <a:endParaRPr lang="en-US" sz="2600" dirty="0"/>
          </a:p>
        </p:txBody>
      </p:sp>
    </p:spTree>
    <p:extLst>
      <p:ext uri="{BB962C8B-B14F-4D97-AF65-F5344CB8AC3E}">
        <p14:creationId xmlns:p14="http://schemas.microsoft.com/office/powerpoint/2010/main" val="6107044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16"/>
            <a:ext cx="7924800" cy="1143000"/>
          </a:xfrm>
        </p:spPr>
        <p:txBody>
          <a:bodyPr/>
          <a:lstStyle/>
          <a:p>
            <a:r>
              <a:rPr lang="en-US" sz="3600" dirty="0" smtClean="0"/>
              <a:t>application</a:t>
            </a:r>
            <a:endParaRPr lang="en-US" sz="3600" dirty="0"/>
          </a:p>
        </p:txBody>
      </p:sp>
      <p:sp>
        <p:nvSpPr>
          <p:cNvPr id="3" name="Content Placeholder 2"/>
          <p:cNvSpPr>
            <a:spLocks noGrp="1"/>
          </p:cNvSpPr>
          <p:nvPr>
            <p:ph sz="quarter" idx="13"/>
          </p:nvPr>
        </p:nvSpPr>
        <p:spPr>
          <a:xfrm>
            <a:off x="609600" y="1447800"/>
            <a:ext cx="7924800" cy="4114800"/>
          </a:xfrm>
        </p:spPr>
        <p:txBody>
          <a:bodyPr>
            <a:normAutofit/>
          </a:bodyPr>
          <a:lstStyle/>
          <a:p>
            <a:r>
              <a:rPr lang="en-US" sz="2400" dirty="0" smtClean="0"/>
              <a:t>God knows us, and has known us, far better than we ourselves do</a:t>
            </a:r>
          </a:p>
          <a:p>
            <a:r>
              <a:rPr lang="en-US" sz="2400" dirty="0" smtClean="0"/>
              <a:t>He has prepared work for us to do, based on the need and our capabilities</a:t>
            </a:r>
          </a:p>
          <a:p>
            <a:r>
              <a:rPr lang="en-US" sz="2400" dirty="0" smtClean="0"/>
              <a:t>Our challenge to being led by the Spirit is to </a:t>
            </a:r>
            <a:r>
              <a:rPr lang="en-US" sz="2400" b="1" dirty="0" smtClean="0">
                <a:solidFill>
                  <a:srgbClr val="FFFF00"/>
                </a:solidFill>
              </a:rPr>
              <a:t>believe</a:t>
            </a:r>
            <a:r>
              <a:rPr lang="en-US" sz="2400" dirty="0" smtClean="0"/>
              <a:t> that He will supply us with the help in time of need – to not limit His power in our lives</a:t>
            </a:r>
          </a:p>
          <a:p>
            <a:r>
              <a:rPr lang="en-US" sz="2400" dirty="0" smtClean="0"/>
              <a:t>But, belief also requires courage – to not be afraid of their faces, to go into frightening corners</a:t>
            </a:r>
            <a:endParaRPr lang="en-US" sz="2400" dirty="0"/>
          </a:p>
          <a:p>
            <a:endParaRPr lang="en-US" sz="2400" dirty="0"/>
          </a:p>
        </p:txBody>
      </p:sp>
    </p:spTree>
    <p:extLst>
      <p:ext uri="{BB962C8B-B14F-4D97-AF65-F5344CB8AC3E}">
        <p14:creationId xmlns:p14="http://schemas.microsoft.com/office/powerpoint/2010/main" val="122483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How many times?</a:t>
            </a:r>
            <a:endParaRPr lang="en-US" dirty="0"/>
          </a:p>
        </p:txBody>
      </p:sp>
      <p:sp>
        <p:nvSpPr>
          <p:cNvPr id="3" name="Content Placeholder 2"/>
          <p:cNvSpPr>
            <a:spLocks noGrp="1"/>
          </p:cNvSpPr>
          <p:nvPr>
            <p:ph sz="quarter" idx="13"/>
          </p:nvPr>
        </p:nvSpPr>
        <p:spPr/>
        <p:txBody>
          <a:bodyPr>
            <a:normAutofit/>
          </a:bodyPr>
          <a:lstStyle/>
          <a:p>
            <a:r>
              <a:rPr lang="en-US" sz="2400" dirty="0" smtClean="0"/>
              <a:t>Has our faith been insufficient to speak a word in season, to answer the reason of the hope that is in you?</a:t>
            </a:r>
          </a:p>
          <a:p>
            <a:endParaRPr lang="en-US" sz="2400" dirty="0"/>
          </a:p>
          <a:p>
            <a:r>
              <a:rPr lang="en-US" sz="2400" dirty="0" smtClean="0"/>
              <a:t>Were we too busy and encumbered with the things of the world to find the time to do the service?</a:t>
            </a:r>
          </a:p>
          <a:p>
            <a:endParaRPr lang="en-US" sz="2400" dirty="0"/>
          </a:p>
          <a:p>
            <a:r>
              <a:rPr lang="en-US" sz="2400" dirty="0" smtClean="0"/>
              <a:t>Do we shrink back because we have self-doubts?</a:t>
            </a:r>
            <a:endParaRPr lang="en-US" sz="2400" dirty="0"/>
          </a:p>
        </p:txBody>
      </p:sp>
    </p:spTree>
    <p:extLst>
      <p:ext uri="{BB962C8B-B14F-4D97-AF65-F5344CB8AC3E}">
        <p14:creationId xmlns:p14="http://schemas.microsoft.com/office/powerpoint/2010/main" val="32732056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All self-doubts</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smtClean="0"/>
              <a:t>“And </a:t>
            </a:r>
            <a:r>
              <a:rPr lang="en-US" sz="2800" dirty="0"/>
              <a:t>hereby we know that we are of the truth, and shall assure our hearts before him</a:t>
            </a:r>
            <a:r>
              <a:rPr lang="en-US" sz="2800" dirty="0" smtClean="0"/>
              <a:t>.  For </a:t>
            </a:r>
            <a:r>
              <a:rPr lang="en-US" sz="2800" dirty="0"/>
              <a:t>if our heart </a:t>
            </a:r>
            <a:r>
              <a:rPr lang="en-US" sz="2800" dirty="0" smtClean="0"/>
              <a:t>condemn us (to </a:t>
            </a:r>
            <a:r>
              <a:rPr lang="en-US" sz="2800" dirty="0"/>
              <a:t>find fault</a:t>
            </a:r>
            <a:r>
              <a:rPr lang="en-US" sz="2800" dirty="0" smtClean="0"/>
              <a:t>), </a:t>
            </a:r>
            <a:r>
              <a:rPr lang="en-US" sz="2800" dirty="0"/>
              <a:t>God is greater than our heart, and knoweth all things</a:t>
            </a:r>
            <a:r>
              <a:rPr lang="en-US" sz="2800" dirty="0" smtClean="0"/>
              <a:t>. Beloved</a:t>
            </a:r>
            <a:r>
              <a:rPr lang="en-US" sz="2800" dirty="0"/>
              <a:t>, if our heart condemn us not, then have we confidence toward God</a:t>
            </a:r>
            <a:r>
              <a:rPr lang="en-US" sz="2800" dirty="0" smtClean="0"/>
              <a:t>.”</a:t>
            </a:r>
          </a:p>
          <a:p>
            <a:pPr marL="0" indent="0" algn="ctr">
              <a:buNone/>
            </a:pPr>
            <a:r>
              <a:rPr lang="en-US" sz="2800" dirty="0" smtClean="0"/>
              <a:t>1 John 3:19-20</a:t>
            </a:r>
            <a:endParaRPr lang="en-US" sz="2800" dirty="0"/>
          </a:p>
          <a:p>
            <a:pPr marL="0" indent="0">
              <a:buNone/>
            </a:pPr>
            <a:endParaRPr lang="en-US" sz="2800" dirty="0"/>
          </a:p>
        </p:txBody>
      </p:sp>
    </p:spTree>
    <p:extLst>
      <p:ext uri="{BB962C8B-B14F-4D97-AF65-F5344CB8AC3E}">
        <p14:creationId xmlns:p14="http://schemas.microsoft.com/office/powerpoint/2010/main" val="38716939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990600"/>
            <a:ext cx="7924800" cy="4114800"/>
          </a:xfrm>
        </p:spPr>
        <p:txBody>
          <a:bodyPr>
            <a:normAutofit/>
          </a:bodyPr>
          <a:lstStyle/>
          <a:p>
            <a:pPr marL="0" indent="0">
              <a:buNone/>
            </a:pPr>
            <a:r>
              <a:rPr lang="en-US" sz="2600" dirty="0" smtClean="0"/>
              <a:t>“For </a:t>
            </a:r>
            <a:r>
              <a:rPr lang="en-US" sz="2600" dirty="0"/>
              <a:t>we ourselves also were sometimes foolish, disobedient, deceived, serving divers lusts and pleasures, living in malice and envy, hateful, and hating one another</a:t>
            </a:r>
            <a:r>
              <a:rPr lang="en-US" sz="2600" dirty="0" smtClean="0"/>
              <a:t>.  But </a:t>
            </a:r>
            <a:r>
              <a:rPr lang="en-US" sz="2600" dirty="0"/>
              <a:t>after that the kindness and love of God our Saviour toward man appeared</a:t>
            </a:r>
            <a:r>
              <a:rPr lang="en-US" sz="2600" dirty="0" smtClean="0"/>
              <a:t>, Not </a:t>
            </a:r>
            <a:r>
              <a:rPr lang="en-US" sz="2600" dirty="0"/>
              <a:t>by works of righteousness which we have done, but according to his mercy he saved us, by the washing of regeneration, and renewing of the Holy Ghost</a:t>
            </a:r>
            <a:r>
              <a:rPr lang="en-US" sz="2600" dirty="0" smtClean="0"/>
              <a:t>;  Which </a:t>
            </a:r>
            <a:r>
              <a:rPr lang="en-US" sz="2600" dirty="0"/>
              <a:t>he shed on us abundantly through Jesus Christ our Saviour</a:t>
            </a:r>
            <a:r>
              <a:rPr lang="en-US" sz="2600" dirty="0" smtClean="0"/>
              <a:t>;”</a:t>
            </a:r>
          </a:p>
          <a:p>
            <a:pPr marL="0" indent="0" algn="ctr">
              <a:buNone/>
            </a:pPr>
            <a:r>
              <a:rPr lang="en-US" sz="2600" dirty="0" smtClean="0"/>
              <a:t>Titus 3:3-6</a:t>
            </a:r>
            <a:endParaRPr lang="en-US" sz="2600" dirty="0"/>
          </a:p>
          <a:p>
            <a:endParaRPr lang="en-US" dirty="0"/>
          </a:p>
        </p:txBody>
      </p:sp>
    </p:spTree>
    <p:extLst>
      <p:ext uri="{BB962C8B-B14F-4D97-AF65-F5344CB8AC3E}">
        <p14:creationId xmlns:p14="http://schemas.microsoft.com/office/powerpoint/2010/main" val="3303480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balance</a:t>
            </a:r>
            <a:endParaRPr lang="en-US" sz="3600" dirty="0"/>
          </a:p>
        </p:txBody>
      </p:sp>
      <p:sp>
        <p:nvSpPr>
          <p:cNvPr id="3" name="Content Placeholder 2"/>
          <p:cNvSpPr>
            <a:spLocks noGrp="1"/>
          </p:cNvSpPr>
          <p:nvPr>
            <p:ph sz="quarter" idx="13"/>
          </p:nvPr>
        </p:nvSpPr>
        <p:spPr/>
        <p:txBody>
          <a:bodyPr>
            <a:normAutofit/>
          </a:bodyPr>
          <a:lstStyle/>
          <a:p>
            <a:r>
              <a:rPr lang="en-US" sz="2400" dirty="0" smtClean="0"/>
              <a:t>One extreme approach to being led by the Spirit is to remain idle, waiting until God thrusts us into His special work</a:t>
            </a:r>
          </a:p>
          <a:p>
            <a:r>
              <a:rPr lang="en-US" sz="2400" dirty="0" smtClean="0"/>
              <a:t>Another extreme approach is to plan one’s life as if it all depends on us – and we may miss the opportunities that the Lord places before us (Plan Your Work and Work Your Plan)</a:t>
            </a:r>
          </a:p>
          <a:p>
            <a:r>
              <a:rPr lang="en-US" sz="2400" dirty="0" smtClean="0"/>
              <a:t>The right balance is to do what is put before us (serving tables) and let the Lord lead us through our ongoing service </a:t>
            </a:r>
          </a:p>
          <a:p>
            <a:r>
              <a:rPr lang="en-US" sz="2400" dirty="0" smtClean="0"/>
              <a:t>But, be prepared to go where the wind blows!</a:t>
            </a:r>
            <a:endParaRPr lang="en-US" sz="2400" dirty="0"/>
          </a:p>
        </p:txBody>
      </p:sp>
    </p:spTree>
    <p:extLst>
      <p:ext uri="{BB962C8B-B14F-4D97-AF65-F5344CB8AC3E}">
        <p14:creationId xmlns:p14="http://schemas.microsoft.com/office/powerpoint/2010/main" val="393770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0" y="76200"/>
            <a:ext cx="4875856" cy="1143000"/>
          </a:xfrm>
        </p:spPr>
        <p:txBody>
          <a:bodyPr/>
          <a:lstStyle/>
          <a:p>
            <a:r>
              <a:rPr lang="en-US" dirty="0" smtClean="0"/>
              <a:t>Jacob at bethel</a:t>
            </a:r>
            <a:endParaRPr lang="en-US" dirty="0"/>
          </a:p>
        </p:txBody>
      </p:sp>
      <p:sp>
        <p:nvSpPr>
          <p:cNvPr id="3" name="Content Placeholder 2"/>
          <p:cNvSpPr>
            <a:spLocks noGrp="1"/>
          </p:cNvSpPr>
          <p:nvPr>
            <p:ph sz="quarter" idx="13"/>
          </p:nvPr>
        </p:nvSpPr>
        <p:spPr>
          <a:xfrm>
            <a:off x="3886200" y="1600200"/>
            <a:ext cx="4648200" cy="4114800"/>
          </a:xfrm>
        </p:spPr>
        <p:txBody>
          <a:bodyPr>
            <a:noAutofit/>
          </a:bodyPr>
          <a:lstStyle/>
          <a:p>
            <a:pPr marL="0" indent="0">
              <a:buNone/>
            </a:pPr>
            <a:r>
              <a:rPr lang="en-US" sz="2400" dirty="0" smtClean="0"/>
              <a:t>“And</a:t>
            </a:r>
            <a:r>
              <a:rPr lang="en-US" sz="2400" dirty="0"/>
              <a:t>, behold, I am with thee, and will keep thee in all places whither thou goest, and will bring thee again into this land; for I will not leave thee, until I have done that which I have spoken to thee of</a:t>
            </a:r>
            <a:r>
              <a:rPr lang="en-US" sz="2400" dirty="0" smtClean="0"/>
              <a:t>.  And </a:t>
            </a:r>
            <a:r>
              <a:rPr lang="en-US" sz="2400" dirty="0"/>
              <a:t>Jacob awaked out of his sleep, and he said, Surely the </a:t>
            </a:r>
            <a:r>
              <a:rPr lang="en-US" sz="2400" cap="small" dirty="0"/>
              <a:t>Lord</a:t>
            </a:r>
            <a:r>
              <a:rPr lang="en-US" sz="2400" dirty="0"/>
              <a:t> is in this place; and I knew it not</a:t>
            </a:r>
            <a:r>
              <a:rPr lang="en-US" sz="2400" dirty="0" smtClean="0"/>
              <a:t>.”</a:t>
            </a:r>
          </a:p>
          <a:p>
            <a:pPr marL="0" indent="0" algn="ctr">
              <a:buNone/>
            </a:pPr>
            <a:r>
              <a:rPr lang="en-US" sz="2400" dirty="0" smtClean="0"/>
              <a:t>Genesis 28:15-16</a:t>
            </a:r>
            <a:endParaRPr lang="en-US" sz="2400" dirty="0"/>
          </a:p>
          <a:p>
            <a:pPr marL="0" indent="0">
              <a:buNone/>
            </a:pPr>
            <a:endParaRPr lang="en-US" sz="2400" dirty="0"/>
          </a:p>
        </p:txBody>
      </p:sp>
      <p:pic>
        <p:nvPicPr>
          <p:cNvPr id="1026" name="Picture 2" descr="http://bibleencyclopedia.com/picturesjpeg/Jacob's_Vow_at__Bethel_1178.jpg"/>
          <p:cNvPicPr>
            <a:picLocks noChangeAspect="1" noChangeArrowheads="1"/>
          </p:cNvPicPr>
          <p:nvPr/>
        </p:nvPicPr>
        <p:blipFill rotWithShape="1">
          <a:blip r:embed="rId3">
            <a:extLst>
              <a:ext uri="{28A0092B-C50C-407E-A947-70E740481C1C}">
                <a14:useLocalDpi xmlns:a14="http://schemas.microsoft.com/office/drawing/2010/main" val="0"/>
              </a:ext>
            </a:extLst>
          </a:blip>
          <a:srcRect b="4936"/>
          <a:stretch/>
        </p:blipFill>
        <p:spPr bwMode="auto">
          <a:xfrm>
            <a:off x="117046" y="609600"/>
            <a:ext cx="3590925"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421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lesson of bethel forgotten?</a:t>
            </a:r>
            <a:endParaRPr lang="en-US" dirty="0"/>
          </a:p>
        </p:txBody>
      </p:sp>
      <p:sp>
        <p:nvSpPr>
          <p:cNvPr id="3" name="Content Placeholder 2"/>
          <p:cNvSpPr>
            <a:spLocks noGrp="1"/>
          </p:cNvSpPr>
          <p:nvPr>
            <p:ph sz="quarter" idx="13"/>
          </p:nvPr>
        </p:nvSpPr>
        <p:spPr/>
        <p:txBody>
          <a:bodyPr>
            <a:normAutofit/>
          </a:bodyPr>
          <a:lstStyle/>
          <a:p>
            <a:r>
              <a:rPr lang="en-US" sz="2400" dirty="0" smtClean="0"/>
              <a:t>In response to deceptiveness of Laban, he too turns to manipulation </a:t>
            </a:r>
          </a:p>
          <a:p>
            <a:r>
              <a:rPr lang="en-US" sz="2400" dirty="0" smtClean="0"/>
              <a:t>Acted as if it all depended on his arm – when even Laban had learned that the LORD had blessed him for Jacob’s sake</a:t>
            </a:r>
          </a:p>
          <a:p>
            <a:r>
              <a:rPr lang="en-US" sz="2400" dirty="0" smtClean="0"/>
              <a:t>He “stole away “unawares” to free himself from Laban</a:t>
            </a:r>
          </a:p>
          <a:p>
            <a:r>
              <a:rPr lang="en-US" sz="2400" dirty="0" smtClean="0"/>
              <a:t>The pitiful way he confronted Esau </a:t>
            </a:r>
          </a:p>
          <a:p>
            <a:r>
              <a:rPr lang="en-US" sz="2400" dirty="0" smtClean="0"/>
              <a:t>Deception of Esau to steal away safely</a:t>
            </a:r>
          </a:p>
          <a:p>
            <a:r>
              <a:rPr lang="en-US" sz="2400" dirty="0" smtClean="0"/>
              <a:t>The coziness with the Shechemites to find safety </a:t>
            </a:r>
            <a:endParaRPr lang="en-US" sz="2400" dirty="0"/>
          </a:p>
        </p:txBody>
      </p:sp>
    </p:spTree>
    <p:extLst>
      <p:ext uri="{BB962C8B-B14F-4D97-AF65-F5344CB8AC3E}">
        <p14:creationId xmlns:p14="http://schemas.microsoft.com/office/powerpoint/2010/main" val="42916917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Bethel’s Message completely forgotten</a:t>
            </a:r>
            <a:endParaRPr lang="en-US" dirty="0"/>
          </a:p>
        </p:txBody>
      </p:sp>
      <p:sp>
        <p:nvSpPr>
          <p:cNvPr id="3" name="Content Placeholder 2"/>
          <p:cNvSpPr>
            <a:spLocks noGrp="1"/>
          </p:cNvSpPr>
          <p:nvPr>
            <p:ph sz="quarter" idx="13"/>
          </p:nvPr>
        </p:nvSpPr>
        <p:spPr/>
        <p:txBody>
          <a:bodyPr/>
          <a:lstStyle/>
          <a:p>
            <a:pPr marL="0" indent="0">
              <a:buNone/>
            </a:pPr>
            <a:r>
              <a:rPr lang="en-US" sz="2800" dirty="0" smtClean="0"/>
              <a:t>“And </a:t>
            </a:r>
            <a:r>
              <a:rPr lang="en-US" sz="2800" dirty="0"/>
              <a:t>Jacob said to Simeon and Levi, Ye have troubled me to make me to stink among the inhabitants of the land, among the Canaanites and the Perizzites: and I being few in number, they shall gather themselves together against me, and slay me; and I shall be destroyed, I and my house</a:t>
            </a:r>
            <a:r>
              <a:rPr lang="en-US" sz="2800" dirty="0" smtClean="0"/>
              <a:t>.”</a:t>
            </a:r>
          </a:p>
          <a:p>
            <a:pPr marL="0" indent="0" algn="ctr">
              <a:buNone/>
            </a:pPr>
            <a:r>
              <a:rPr lang="en-US" sz="2800" dirty="0" smtClean="0"/>
              <a:t>Genesis 34:30</a:t>
            </a:r>
          </a:p>
          <a:p>
            <a:pPr marL="0" indent="0">
              <a:buNone/>
            </a:pPr>
            <a:endParaRPr lang="en-US" sz="2800" dirty="0"/>
          </a:p>
          <a:p>
            <a:pPr marL="0" indent="0">
              <a:buNone/>
            </a:pPr>
            <a:endParaRPr lang="en-US" sz="2800" dirty="0" smtClean="0"/>
          </a:p>
          <a:p>
            <a:pPr marL="0" indent="0">
              <a:buNone/>
            </a:pPr>
            <a:endParaRPr lang="en-US" dirty="0"/>
          </a:p>
        </p:txBody>
      </p:sp>
    </p:spTree>
    <p:extLst>
      <p:ext uri="{BB962C8B-B14F-4D97-AF65-F5344CB8AC3E}">
        <p14:creationId xmlns:p14="http://schemas.microsoft.com/office/powerpoint/2010/main" val="38589792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 back to the start!</a:t>
            </a:r>
            <a:endParaRPr lang="en-US" dirty="0"/>
          </a:p>
        </p:txBody>
      </p:sp>
      <p:sp>
        <p:nvSpPr>
          <p:cNvPr id="3" name="Content Placeholder 2"/>
          <p:cNvSpPr>
            <a:spLocks noGrp="1"/>
          </p:cNvSpPr>
          <p:nvPr>
            <p:ph sz="quarter" idx="13"/>
          </p:nvPr>
        </p:nvSpPr>
        <p:spPr/>
        <p:txBody>
          <a:bodyPr>
            <a:noAutofit/>
          </a:bodyPr>
          <a:lstStyle/>
          <a:p>
            <a:pPr marL="0" indent="0">
              <a:buNone/>
            </a:pPr>
            <a:r>
              <a:rPr lang="en-US" sz="2400" dirty="0" smtClean="0"/>
              <a:t>“And </a:t>
            </a:r>
            <a:r>
              <a:rPr lang="en-US" sz="2400" dirty="0"/>
              <a:t>God said unto Jacob, Arise, go up to Bethel, and dwell there: and make there an altar unto God, that appeared unto thee when thou fleddest from the face of Esau thy brother</a:t>
            </a:r>
            <a:r>
              <a:rPr lang="en-US" sz="2400" dirty="0" smtClean="0"/>
              <a:t>.  Then </a:t>
            </a:r>
            <a:r>
              <a:rPr lang="en-US" sz="2400" dirty="0"/>
              <a:t>Jacob said unto his household, and to all that were with him, Put away the strange gods that are among you, and be clean, and change your garments</a:t>
            </a:r>
            <a:r>
              <a:rPr lang="en-US" sz="2400" dirty="0" smtClean="0"/>
              <a:t>: And </a:t>
            </a:r>
            <a:r>
              <a:rPr lang="en-US" sz="2400" dirty="0"/>
              <a:t>let us arise, and go up to Bethel; and I will make there an altar unto God, who answered me in the day of my distress, and was with me in the way which I went</a:t>
            </a:r>
            <a:r>
              <a:rPr lang="en-US" sz="2400" dirty="0" smtClean="0"/>
              <a:t>.”</a:t>
            </a:r>
            <a:endParaRPr lang="en-US" sz="2400" dirty="0"/>
          </a:p>
          <a:p>
            <a:pPr marL="0" indent="0" algn="ctr">
              <a:buNone/>
            </a:pPr>
            <a:r>
              <a:rPr lang="en-US" sz="2400" dirty="0" smtClean="0"/>
              <a:t>Genesis 35:1-3</a:t>
            </a:r>
            <a:endParaRPr lang="en-US" sz="2400" dirty="0"/>
          </a:p>
        </p:txBody>
      </p:sp>
    </p:spTree>
    <p:extLst>
      <p:ext uri="{BB962C8B-B14F-4D97-AF65-F5344CB8AC3E}">
        <p14:creationId xmlns:p14="http://schemas.microsoft.com/office/powerpoint/2010/main" val="2103203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59"/>
            <a:ext cx="7924800" cy="1143000"/>
          </a:xfrm>
        </p:spPr>
        <p:txBody>
          <a:bodyPr/>
          <a:lstStyle/>
          <a:p>
            <a:r>
              <a:rPr lang="en-US" dirty="0" smtClean="0"/>
              <a:t>Being led by the spirit</a:t>
            </a:r>
            <a:endParaRPr lang="en-US" dirty="0"/>
          </a:p>
        </p:txBody>
      </p:sp>
      <p:sp>
        <p:nvSpPr>
          <p:cNvPr id="3" name="Content Placeholder 2"/>
          <p:cNvSpPr>
            <a:spLocks noGrp="1"/>
          </p:cNvSpPr>
          <p:nvPr>
            <p:ph sz="quarter" idx="13"/>
          </p:nvPr>
        </p:nvSpPr>
        <p:spPr/>
        <p:txBody>
          <a:bodyPr>
            <a:normAutofit/>
          </a:bodyPr>
          <a:lstStyle/>
          <a:p>
            <a:r>
              <a:rPr lang="en-US" sz="2400" dirty="0" smtClean="0"/>
              <a:t>When we are feeling it all depends on us</a:t>
            </a:r>
          </a:p>
          <a:p>
            <a:r>
              <a:rPr lang="en-US" sz="2400" dirty="0" smtClean="0"/>
              <a:t>When we have strayed from our covenant to God</a:t>
            </a:r>
          </a:p>
          <a:p>
            <a:r>
              <a:rPr lang="en-US" sz="2400" dirty="0" smtClean="0"/>
              <a:t>When the pathway seems impossible </a:t>
            </a:r>
          </a:p>
          <a:p>
            <a:r>
              <a:rPr lang="en-US" sz="2400" dirty="0" smtClean="0"/>
              <a:t>Get back to Bethel!</a:t>
            </a:r>
          </a:p>
          <a:p>
            <a:r>
              <a:rPr lang="en-US" sz="2400" dirty="0" smtClean="0"/>
              <a:t>When we face angry faces, opposition of our work, barriers to doing good – remember that God is with us in ALL places whither we go</a:t>
            </a:r>
            <a:endParaRPr lang="en-US" sz="2400" dirty="0"/>
          </a:p>
        </p:txBody>
      </p:sp>
    </p:spTree>
    <p:extLst>
      <p:ext uri="{BB962C8B-B14F-4D97-AF65-F5344CB8AC3E}">
        <p14:creationId xmlns:p14="http://schemas.microsoft.com/office/powerpoint/2010/main" val="122789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09800"/>
            <a:ext cx="7924800" cy="1143000"/>
          </a:xfrm>
        </p:spPr>
        <p:txBody>
          <a:bodyPr/>
          <a:lstStyle/>
          <a:p>
            <a:pPr algn="ctr"/>
            <a:r>
              <a:rPr lang="en-US" sz="3600" dirty="0" smtClean="0"/>
              <a:t>The call to abstain from sin</a:t>
            </a:r>
            <a:endParaRPr lang="en-US" sz="3600" dirty="0"/>
          </a:p>
        </p:txBody>
      </p:sp>
    </p:spTree>
    <p:extLst>
      <p:ext uri="{BB962C8B-B14F-4D97-AF65-F5344CB8AC3E}">
        <p14:creationId xmlns:p14="http://schemas.microsoft.com/office/powerpoint/2010/main" val="24979946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20084182">
            <a:off x="609600" y="1106268"/>
            <a:ext cx="3657600" cy="646331"/>
          </a:xfrm>
          <a:prstGeom prst="rect">
            <a:avLst/>
          </a:prstGeom>
          <a:noFill/>
        </p:spPr>
        <p:txBody>
          <a:bodyPr wrap="square" rtlCol="0">
            <a:spAutoFit/>
          </a:bodyPr>
          <a:lstStyle/>
          <a:p>
            <a:r>
              <a:rPr lang="en-US" sz="3600" dirty="0" smtClean="0"/>
              <a:t>Thou shalt not…</a:t>
            </a:r>
            <a:endParaRPr lang="en-US" sz="3600" dirty="0"/>
          </a:p>
        </p:txBody>
      </p:sp>
      <p:sp>
        <p:nvSpPr>
          <p:cNvPr id="5" name="Rectangle 4"/>
          <p:cNvSpPr/>
          <p:nvPr/>
        </p:nvSpPr>
        <p:spPr>
          <a:xfrm>
            <a:off x="1023551" y="2726724"/>
            <a:ext cx="2959465" cy="646331"/>
          </a:xfrm>
          <a:prstGeom prst="rect">
            <a:avLst/>
          </a:prstGeom>
        </p:spPr>
        <p:txBody>
          <a:bodyPr wrap="none">
            <a:spAutoFit/>
          </a:bodyPr>
          <a:lstStyle/>
          <a:p>
            <a:r>
              <a:rPr lang="en-US" sz="3600" dirty="0"/>
              <a:t>Thou shalt not…</a:t>
            </a:r>
          </a:p>
        </p:txBody>
      </p:sp>
      <p:sp>
        <p:nvSpPr>
          <p:cNvPr id="6" name="Rectangle 5"/>
          <p:cNvSpPr/>
          <p:nvPr/>
        </p:nvSpPr>
        <p:spPr>
          <a:xfrm rot="1206744">
            <a:off x="4592891" y="2726968"/>
            <a:ext cx="2959465" cy="646331"/>
          </a:xfrm>
          <a:prstGeom prst="rect">
            <a:avLst/>
          </a:prstGeom>
        </p:spPr>
        <p:txBody>
          <a:bodyPr wrap="none">
            <a:spAutoFit/>
          </a:bodyPr>
          <a:lstStyle/>
          <a:p>
            <a:r>
              <a:rPr lang="en-US" sz="3600" dirty="0"/>
              <a:t>Thou shalt not…</a:t>
            </a:r>
          </a:p>
        </p:txBody>
      </p:sp>
      <p:sp>
        <p:nvSpPr>
          <p:cNvPr id="7" name="Rectangle 6"/>
          <p:cNvSpPr/>
          <p:nvPr/>
        </p:nvSpPr>
        <p:spPr>
          <a:xfrm rot="1536231">
            <a:off x="5257800" y="1437839"/>
            <a:ext cx="2959465" cy="646331"/>
          </a:xfrm>
          <a:prstGeom prst="rect">
            <a:avLst/>
          </a:prstGeom>
        </p:spPr>
        <p:txBody>
          <a:bodyPr wrap="none">
            <a:spAutoFit/>
          </a:bodyPr>
          <a:lstStyle/>
          <a:p>
            <a:r>
              <a:rPr lang="en-US" sz="3600" dirty="0"/>
              <a:t>Thou shalt not…</a:t>
            </a:r>
          </a:p>
        </p:txBody>
      </p:sp>
      <p:sp>
        <p:nvSpPr>
          <p:cNvPr id="9" name="Rectangle 8"/>
          <p:cNvSpPr/>
          <p:nvPr/>
        </p:nvSpPr>
        <p:spPr>
          <a:xfrm rot="19537081">
            <a:off x="3657771" y="4641573"/>
            <a:ext cx="2959465" cy="646331"/>
          </a:xfrm>
          <a:prstGeom prst="rect">
            <a:avLst/>
          </a:prstGeom>
        </p:spPr>
        <p:txBody>
          <a:bodyPr wrap="none">
            <a:spAutoFit/>
          </a:bodyPr>
          <a:lstStyle/>
          <a:p>
            <a:r>
              <a:rPr lang="en-US" sz="3600" dirty="0"/>
              <a:t>Thou shalt not…</a:t>
            </a:r>
          </a:p>
        </p:txBody>
      </p:sp>
      <p:sp>
        <p:nvSpPr>
          <p:cNvPr id="10" name="Rectangle 9"/>
          <p:cNvSpPr/>
          <p:nvPr/>
        </p:nvSpPr>
        <p:spPr>
          <a:xfrm rot="19712949">
            <a:off x="609600" y="4477434"/>
            <a:ext cx="2959465" cy="646331"/>
          </a:xfrm>
          <a:prstGeom prst="rect">
            <a:avLst/>
          </a:prstGeom>
        </p:spPr>
        <p:txBody>
          <a:bodyPr wrap="none">
            <a:spAutoFit/>
          </a:bodyPr>
          <a:lstStyle/>
          <a:p>
            <a:r>
              <a:rPr lang="en-US" sz="3600" dirty="0"/>
              <a:t>Thou shalt not…</a:t>
            </a:r>
          </a:p>
        </p:txBody>
      </p:sp>
    </p:spTree>
    <p:extLst>
      <p:ext uri="{BB962C8B-B14F-4D97-AF65-F5344CB8AC3E}">
        <p14:creationId xmlns:p14="http://schemas.microsoft.com/office/powerpoint/2010/main" val="21500436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16"/>
            <a:ext cx="7924800" cy="1143000"/>
          </a:xfrm>
        </p:spPr>
        <p:txBody>
          <a:bodyPr/>
          <a:lstStyle/>
          <a:p>
            <a:r>
              <a:rPr lang="en-US" sz="3600" dirty="0" smtClean="0"/>
              <a:t>The battlefield</a:t>
            </a:r>
            <a:endParaRPr lang="en-US" sz="3600" dirty="0"/>
          </a:p>
        </p:txBody>
      </p:sp>
      <p:sp>
        <p:nvSpPr>
          <p:cNvPr id="3" name="Content Placeholder 2"/>
          <p:cNvSpPr>
            <a:spLocks noGrp="1"/>
          </p:cNvSpPr>
          <p:nvPr>
            <p:ph sz="quarter" idx="13"/>
          </p:nvPr>
        </p:nvSpPr>
        <p:spPr/>
        <p:txBody>
          <a:bodyPr/>
          <a:lstStyle/>
          <a:p>
            <a:pPr marL="0" indent="0">
              <a:buNone/>
            </a:pPr>
            <a:r>
              <a:rPr lang="en-US" sz="3200" dirty="0" smtClean="0"/>
              <a:t>“For </a:t>
            </a:r>
            <a:r>
              <a:rPr lang="en-US" sz="3200" dirty="0"/>
              <a:t>I delight in the law of God after the inward man</a:t>
            </a:r>
            <a:r>
              <a:rPr lang="en-US" sz="3200" dirty="0" smtClean="0"/>
              <a:t>:  But </a:t>
            </a:r>
            <a:r>
              <a:rPr lang="en-US" sz="3200" dirty="0"/>
              <a:t>I see another law in my members, </a:t>
            </a:r>
            <a:r>
              <a:rPr lang="en-US" sz="3200" b="1" dirty="0">
                <a:solidFill>
                  <a:srgbClr val="FFFF00"/>
                </a:solidFill>
              </a:rPr>
              <a:t>warring against the law of my mind</a:t>
            </a:r>
            <a:r>
              <a:rPr lang="en-US" sz="3200" dirty="0"/>
              <a:t>, and bringing me into captivity to the law of sin which is in my members</a:t>
            </a:r>
            <a:r>
              <a:rPr lang="en-US" sz="3200" dirty="0" smtClean="0"/>
              <a:t>.”</a:t>
            </a:r>
          </a:p>
          <a:p>
            <a:pPr marL="0" indent="0" algn="ctr">
              <a:buNone/>
            </a:pPr>
            <a:r>
              <a:rPr lang="en-US" sz="3200" dirty="0" smtClean="0"/>
              <a:t>Romans 7:22-23</a:t>
            </a:r>
            <a:endParaRPr lang="en-US" sz="3200" dirty="0"/>
          </a:p>
          <a:p>
            <a:pPr marL="0" indent="0">
              <a:buNone/>
            </a:pPr>
            <a:endParaRPr lang="en-US" dirty="0"/>
          </a:p>
        </p:txBody>
      </p:sp>
      <p:sp>
        <p:nvSpPr>
          <p:cNvPr id="4" name="TextBox 3"/>
          <p:cNvSpPr txBox="1"/>
          <p:nvPr/>
        </p:nvSpPr>
        <p:spPr>
          <a:xfrm>
            <a:off x="0" y="5903893"/>
            <a:ext cx="9168714" cy="954107"/>
          </a:xfrm>
          <a:prstGeom prst="rect">
            <a:avLst/>
          </a:prstGeom>
          <a:solidFill>
            <a:schemeClr val="tx2"/>
          </a:solidFill>
        </p:spPr>
        <p:txBody>
          <a:bodyPr wrap="square" rtlCol="0">
            <a:spAutoFit/>
          </a:bodyPr>
          <a:lstStyle/>
          <a:p>
            <a:r>
              <a:rPr lang="en-US" sz="2800" dirty="0" smtClean="0">
                <a:solidFill>
                  <a:schemeClr val="bg1"/>
                </a:solidFill>
              </a:rPr>
              <a:t>Have you ever thought of the battle against sin as being a war in your mind?  How does it get started?  What activates it?</a:t>
            </a:r>
            <a:endParaRPr lang="en-US" sz="2800" dirty="0">
              <a:solidFill>
                <a:schemeClr val="bg1"/>
              </a:solidFill>
            </a:endParaRPr>
          </a:p>
        </p:txBody>
      </p:sp>
    </p:spTree>
    <p:extLst>
      <p:ext uri="{BB962C8B-B14F-4D97-AF65-F5344CB8AC3E}">
        <p14:creationId xmlns:p14="http://schemas.microsoft.com/office/powerpoint/2010/main" val="3370980397"/>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1143000"/>
          </a:xfrm>
        </p:spPr>
        <p:txBody>
          <a:bodyPr/>
          <a:lstStyle/>
          <a:p>
            <a:r>
              <a:rPr lang="en-US" sz="3600" dirty="0" smtClean="0"/>
              <a:t>Fleshly lusts war against the soul!</a:t>
            </a:r>
            <a:endParaRPr lang="en-US" sz="3600" dirty="0"/>
          </a:p>
        </p:txBody>
      </p:sp>
      <p:sp>
        <p:nvSpPr>
          <p:cNvPr id="3" name="Content Placeholder 2"/>
          <p:cNvSpPr>
            <a:spLocks noGrp="1"/>
          </p:cNvSpPr>
          <p:nvPr>
            <p:ph sz="quarter" idx="13"/>
          </p:nvPr>
        </p:nvSpPr>
        <p:spPr>
          <a:xfrm>
            <a:off x="457200" y="1358205"/>
            <a:ext cx="8077200" cy="4114800"/>
          </a:xfrm>
        </p:spPr>
        <p:txBody>
          <a:bodyPr>
            <a:normAutofit/>
          </a:bodyPr>
          <a:lstStyle/>
          <a:p>
            <a:pPr marL="0" indent="0">
              <a:buNone/>
            </a:pPr>
            <a:endParaRPr lang="en-US" sz="3600" b="1" dirty="0" smtClean="0"/>
          </a:p>
          <a:p>
            <a:pPr marL="0" indent="0">
              <a:buNone/>
            </a:pPr>
            <a:r>
              <a:rPr lang="en-US" sz="3600" dirty="0" smtClean="0"/>
              <a:t>“Dearly </a:t>
            </a:r>
            <a:r>
              <a:rPr lang="en-US" sz="3600" dirty="0"/>
              <a:t>beloved, I beseech you as strangers and pilgrims, abstain from fleshly lusts, which </a:t>
            </a:r>
            <a:r>
              <a:rPr lang="en-US" sz="3600" b="1" dirty="0">
                <a:solidFill>
                  <a:srgbClr val="FFFF00"/>
                </a:solidFill>
              </a:rPr>
              <a:t>war against the </a:t>
            </a:r>
            <a:r>
              <a:rPr lang="en-US" sz="3600" b="1" dirty="0" smtClean="0">
                <a:solidFill>
                  <a:srgbClr val="FFFF00"/>
                </a:solidFill>
              </a:rPr>
              <a:t>soul</a:t>
            </a:r>
            <a:r>
              <a:rPr lang="en-US" sz="3600" dirty="0" smtClean="0"/>
              <a:t>;”  </a:t>
            </a:r>
          </a:p>
          <a:p>
            <a:pPr marL="0" indent="0" algn="ctr">
              <a:buNone/>
            </a:pPr>
            <a:r>
              <a:rPr lang="en-US" sz="3600" dirty="0" smtClean="0"/>
              <a:t>1 Peter 2:11</a:t>
            </a:r>
            <a:endParaRPr lang="en-US" sz="3600" dirty="0"/>
          </a:p>
        </p:txBody>
      </p:sp>
      <p:sp>
        <p:nvSpPr>
          <p:cNvPr id="5" name="TextBox 4"/>
          <p:cNvSpPr txBox="1"/>
          <p:nvPr/>
        </p:nvSpPr>
        <p:spPr>
          <a:xfrm>
            <a:off x="1" y="5473005"/>
            <a:ext cx="9143999" cy="1384995"/>
          </a:xfrm>
          <a:prstGeom prst="rect">
            <a:avLst/>
          </a:prstGeom>
          <a:solidFill>
            <a:schemeClr val="tx2"/>
          </a:solidFill>
        </p:spPr>
        <p:txBody>
          <a:bodyPr wrap="square" rtlCol="0">
            <a:spAutoFit/>
          </a:bodyPr>
          <a:lstStyle/>
          <a:p>
            <a:r>
              <a:rPr lang="en-US" sz="2800" dirty="0">
                <a:solidFill>
                  <a:schemeClr val="bg1"/>
                </a:solidFill>
              </a:rPr>
              <a:t>s</a:t>
            </a:r>
            <a:r>
              <a:rPr lang="en-US" sz="2800" dirty="0" smtClean="0">
                <a:solidFill>
                  <a:schemeClr val="bg1"/>
                </a:solidFill>
              </a:rPr>
              <a:t>trateuomai – </a:t>
            </a:r>
            <a:r>
              <a:rPr lang="en-US" sz="2800" b="1" dirty="0" smtClean="0">
                <a:solidFill>
                  <a:schemeClr val="bg1"/>
                </a:solidFill>
              </a:rPr>
              <a:t>Thayer’s  </a:t>
            </a:r>
            <a:r>
              <a:rPr lang="en-US" sz="2800" dirty="0" smtClean="0">
                <a:solidFill>
                  <a:schemeClr val="bg1"/>
                </a:solidFill>
              </a:rPr>
              <a:t>1</a:t>
            </a:r>
            <a:r>
              <a:rPr lang="en-US" sz="2800" dirty="0">
                <a:solidFill>
                  <a:schemeClr val="bg1"/>
                </a:solidFill>
              </a:rPr>
              <a:t>) to make a military expedition, to lead soldiers to war or to battle, (spoken of a commander</a:t>
            </a:r>
            <a:r>
              <a:rPr lang="en-US" sz="2800" dirty="0" smtClean="0">
                <a:solidFill>
                  <a:schemeClr val="bg1"/>
                </a:solidFill>
              </a:rPr>
              <a:t>)  2</a:t>
            </a:r>
            <a:r>
              <a:rPr lang="en-US" sz="2800" dirty="0">
                <a:solidFill>
                  <a:schemeClr val="bg1"/>
                </a:solidFill>
              </a:rPr>
              <a:t>) to do military duty, be on active service, be a </a:t>
            </a:r>
            <a:r>
              <a:rPr lang="en-US" sz="2800" dirty="0" smtClean="0">
                <a:solidFill>
                  <a:schemeClr val="bg1"/>
                </a:solidFill>
              </a:rPr>
              <a:t>soldier 3</a:t>
            </a:r>
            <a:r>
              <a:rPr lang="en-US" sz="2800" dirty="0">
                <a:solidFill>
                  <a:schemeClr val="bg1"/>
                </a:solidFill>
              </a:rPr>
              <a:t>) to </a:t>
            </a:r>
            <a:r>
              <a:rPr lang="en-US" sz="2800" dirty="0" smtClean="0">
                <a:solidFill>
                  <a:schemeClr val="bg1"/>
                </a:solidFill>
              </a:rPr>
              <a:t>fight</a:t>
            </a:r>
            <a:endParaRPr lang="en-US" sz="2800" dirty="0">
              <a:solidFill>
                <a:schemeClr val="bg1"/>
              </a:solidFill>
            </a:endParaRPr>
          </a:p>
        </p:txBody>
      </p:sp>
    </p:spTree>
    <p:extLst>
      <p:ext uri="{BB962C8B-B14F-4D97-AF65-F5344CB8AC3E}">
        <p14:creationId xmlns:p14="http://schemas.microsoft.com/office/powerpoint/2010/main" val="414155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visitmeteora.travel/images/blog/romans-vs-macedonia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0"/>
            <a:ext cx="9157734" cy="6861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4927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review-best.com/images/registrycleaner/bluescreen.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257" y="-108570"/>
            <a:ext cx="9289143" cy="6948427"/>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2849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reinhartrealtors.com/blog/wp-content/uploads/2012/08/welc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 y="0"/>
            <a:ext cx="9192898" cy="687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5710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924800" cy="1143000"/>
          </a:xfrm>
        </p:spPr>
        <p:txBody>
          <a:bodyPr/>
          <a:lstStyle/>
          <a:p>
            <a:r>
              <a:rPr lang="en-US" sz="3600" dirty="0" smtClean="0"/>
              <a:t>“defeatist”  attitude toward sin</a:t>
            </a:r>
            <a:endParaRPr lang="en-US" sz="3600" dirty="0"/>
          </a:p>
        </p:txBody>
      </p:sp>
      <p:sp>
        <p:nvSpPr>
          <p:cNvPr id="3" name="Content Placeholder 2"/>
          <p:cNvSpPr>
            <a:spLocks noGrp="1"/>
          </p:cNvSpPr>
          <p:nvPr>
            <p:ph sz="quarter" idx="13"/>
          </p:nvPr>
        </p:nvSpPr>
        <p:spPr>
          <a:xfrm>
            <a:off x="609600" y="1981200"/>
            <a:ext cx="7924800" cy="4114800"/>
          </a:xfrm>
        </p:spPr>
        <p:txBody>
          <a:bodyPr/>
          <a:lstStyle/>
          <a:p>
            <a:pPr marL="0" indent="0">
              <a:buNone/>
            </a:pPr>
            <a:r>
              <a:rPr lang="en-US" sz="2800" dirty="0"/>
              <a:t>What shall we say then? Shall we continue in sin, that grace may abound</a:t>
            </a:r>
            <a:r>
              <a:rPr lang="en-US" sz="2800" dirty="0" smtClean="0"/>
              <a:t>?  God </a:t>
            </a:r>
            <a:r>
              <a:rPr lang="en-US" sz="2800" dirty="0"/>
              <a:t>forbid. How shall we, that are dead to sin, live any longer therein</a:t>
            </a:r>
            <a:r>
              <a:rPr lang="en-US" sz="2800" dirty="0" smtClean="0"/>
              <a:t>?</a:t>
            </a:r>
          </a:p>
          <a:p>
            <a:pPr marL="0" indent="0" algn="ctr">
              <a:buNone/>
            </a:pPr>
            <a:r>
              <a:rPr lang="en-US" sz="2800" dirty="0" smtClean="0"/>
              <a:t>Romans 6:1-2</a:t>
            </a:r>
            <a:endParaRPr lang="en-US" sz="2800" dirty="0"/>
          </a:p>
          <a:p>
            <a:endParaRPr lang="en-US" dirty="0"/>
          </a:p>
        </p:txBody>
      </p:sp>
    </p:spTree>
    <p:extLst>
      <p:ext uri="{BB962C8B-B14F-4D97-AF65-F5344CB8AC3E}">
        <p14:creationId xmlns:p14="http://schemas.microsoft.com/office/powerpoint/2010/main" val="22658044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dirty="0" smtClean="0"/>
              <a:t>“Fleeing for Refuge”   P. Gwilliam, 1972</a:t>
            </a:r>
            <a:endParaRPr lang="en-US" dirty="0"/>
          </a:p>
        </p:txBody>
      </p:sp>
      <p:sp>
        <p:nvSpPr>
          <p:cNvPr id="3" name="Content Placeholder 2"/>
          <p:cNvSpPr>
            <a:spLocks noGrp="1"/>
          </p:cNvSpPr>
          <p:nvPr>
            <p:ph sz="quarter" idx="13"/>
          </p:nvPr>
        </p:nvSpPr>
        <p:spPr>
          <a:xfrm>
            <a:off x="609600" y="1600200"/>
            <a:ext cx="7924800" cy="4114800"/>
          </a:xfrm>
        </p:spPr>
        <p:txBody>
          <a:bodyPr>
            <a:normAutofit/>
          </a:bodyPr>
          <a:lstStyle/>
          <a:p>
            <a:pPr marL="0" indent="0">
              <a:buNone/>
            </a:pPr>
            <a:r>
              <a:rPr lang="en-US" sz="2400" dirty="0" smtClean="0"/>
              <a:t>“Having now entered and made our abode in the refuge city, we heed the command of God to strive to abide within it.  To stray outside the bounds of this our Refuge, to be found in other society, is to run the same risk as the defaulting Israelite, only with consequences far more serious.  In other words, we are no longer free to wander any more at will amongst the things of the world with its “affections and lusts, which war against the soul.”  In days of old, literal death could be the result of disobedience.  In the days to come, it may mean spiritual death and the resulting exclusion from the presence of the Lord.”</a:t>
            </a:r>
            <a:endParaRPr lang="en-US" sz="2400" dirty="0"/>
          </a:p>
        </p:txBody>
      </p:sp>
    </p:spTree>
    <p:extLst>
      <p:ext uri="{BB962C8B-B14F-4D97-AF65-F5344CB8AC3E}">
        <p14:creationId xmlns:p14="http://schemas.microsoft.com/office/powerpoint/2010/main" val="29317294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Message</a:t>
            </a:r>
            <a:endParaRPr lang="en-US" dirty="0"/>
          </a:p>
        </p:txBody>
      </p:sp>
      <p:sp>
        <p:nvSpPr>
          <p:cNvPr id="3" name="Content Placeholder 2"/>
          <p:cNvSpPr>
            <a:spLocks noGrp="1"/>
          </p:cNvSpPr>
          <p:nvPr>
            <p:ph sz="quarter" idx="13"/>
          </p:nvPr>
        </p:nvSpPr>
        <p:spPr/>
        <p:txBody>
          <a:bodyPr>
            <a:normAutofit/>
          </a:bodyPr>
          <a:lstStyle/>
          <a:p>
            <a:r>
              <a:rPr lang="en-US" sz="2800" dirty="0" smtClean="0"/>
              <a:t>The more we empty ourselves of sin and free our hearts from the thinking of the flesh, we can then have increasing confidence toward God that He is leading, empowering and strengthening us</a:t>
            </a:r>
          </a:p>
          <a:p>
            <a:r>
              <a:rPr lang="en-US" sz="2800" dirty="0" smtClean="0"/>
              <a:t>As we deaden and subdue the flesh, His spirit power quickens us and operates more fully</a:t>
            </a:r>
          </a:p>
          <a:p>
            <a:endParaRPr lang="en-US" sz="2800" dirty="0"/>
          </a:p>
        </p:txBody>
      </p:sp>
    </p:spTree>
    <p:extLst>
      <p:ext uri="{BB962C8B-B14F-4D97-AF65-F5344CB8AC3E}">
        <p14:creationId xmlns:p14="http://schemas.microsoft.com/office/powerpoint/2010/main" val="21898353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Evidence!</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a:t>And hereby </a:t>
            </a:r>
            <a:r>
              <a:rPr lang="en-US" sz="2800" b="1" dirty="0">
                <a:solidFill>
                  <a:srgbClr val="FFFF00"/>
                </a:solidFill>
              </a:rPr>
              <a:t>we do know that we know him</a:t>
            </a:r>
            <a:r>
              <a:rPr lang="en-US" sz="2800" dirty="0"/>
              <a:t>, if we keep his commandments</a:t>
            </a:r>
            <a:r>
              <a:rPr lang="en-US" sz="2800" dirty="0" smtClean="0"/>
              <a:t>.  He </a:t>
            </a:r>
            <a:r>
              <a:rPr lang="en-US" sz="2800" dirty="0"/>
              <a:t>that saith, I know him, and keepeth not his commandments, is a liar, and the truth is not in him</a:t>
            </a:r>
            <a:r>
              <a:rPr lang="en-US" sz="2800" dirty="0" smtClean="0"/>
              <a:t>.  But </a:t>
            </a:r>
            <a:r>
              <a:rPr lang="en-US" sz="2800" dirty="0"/>
              <a:t>whoso keepeth his word, in him verily is the love of God perfected: hereby know we that we are in him</a:t>
            </a:r>
            <a:r>
              <a:rPr lang="en-US" sz="2800" dirty="0" smtClean="0"/>
              <a:t>.  </a:t>
            </a:r>
          </a:p>
          <a:p>
            <a:pPr marL="0" indent="0" algn="ctr">
              <a:buNone/>
            </a:pPr>
            <a:r>
              <a:rPr lang="en-US" sz="2800" dirty="0" smtClean="0"/>
              <a:t>1 John 2:3-5</a:t>
            </a:r>
          </a:p>
          <a:p>
            <a:pPr marL="0" indent="0">
              <a:buNone/>
            </a:pPr>
            <a:endParaRPr lang="en-US" sz="2600" dirty="0"/>
          </a:p>
          <a:p>
            <a:pPr marL="0" indent="0">
              <a:buNone/>
            </a:pPr>
            <a:endParaRPr lang="en-US" dirty="0"/>
          </a:p>
          <a:p>
            <a:endParaRPr lang="en-US" dirty="0"/>
          </a:p>
        </p:txBody>
      </p:sp>
    </p:spTree>
    <p:extLst>
      <p:ext uri="{BB962C8B-B14F-4D97-AF65-F5344CB8AC3E}">
        <p14:creationId xmlns:p14="http://schemas.microsoft.com/office/powerpoint/2010/main" val="36380660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924800" cy="737286"/>
          </a:xfrm>
        </p:spPr>
        <p:txBody>
          <a:bodyPr/>
          <a:lstStyle/>
          <a:p>
            <a:r>
              <a:rPr lang="en-US" dirty="0" smtClean="0"/>
              <a:t>Consistent counsel from apostle paul</a:t>
            </a:r>
            <a:endParaRPr lang="en-US" dirty="0"/>
          </a:p>
        </p:txBody>
      </p:sp>
      <p:sp>
        <p:nvSpPr>
          <p:cNvPr id="3" name="Content Placeholder 2"/>
          <p:cNvSpPr>
            <a:spLocks noGrp="1"/>
          </p:cNvSpPr>
          <p:nvPr>
            <p:ph sz="quarter" idx="13"/>
          </p:nvPr>
        </p:nvSpPr>
        <p:spPr>
          <a:xfrm>
            <a:off x="609600" y="1143000"/>
            <a:ext cx="7924800" cy="4572000"/>
          </a:xfrm>
        </p:spPr>
        <p:txBody>
          <a:bodyPr>
            <a:normAutofit fontScale="92500" lnSpcReduction="20000"/>
          </a:bodyPr>
          <a:lstStyle/>
          <a:p>
            <a:pPr marL="0" indent="0">
              <a:buNone/>
            </a:pPr>
            <a:r>
              <a:rPr lang="en-US" sz="2600" dirty="0" smtClean="0"/>
              <a:t>“</a:t>
            </a:r>
            <a:r>
              <a:rPr lang="en-US" sz="2600" b="1" dirty="0" smtClean="0">
                <a:solidFill>
                  <a:srgbClr val="FFFF00"/>
                </a:solidFill>
              </a:rPr>
              <a:t>Flee </a:t>
            </a:r>
            <a:r>
              <a:rPr lang="en-US" sz="2600" b="1" dirty="0">
                <a:solidFill>
                  <a:srgbClr val="FFFF00"/>
                </a:solidFill>
              </a:rPr>
              <a:t>fornication</a:t>
            </a:r>
            <a:r>
              <a:rPr lang="en-US" sz="2600" dirty="0"/>
              <a:t>. Every sin that a man doeth is without the body; but he that committeth fornication sinneth against his own body</a:t>
            </a:r>
            <a:r>
              <a:rPr lang="en-US" sz="2600" dirty="0" smtClean="0"/>
              <a:t>.:’  1 Corinthians 6:18</a:t>
            </a:r>
          </a:p>
          <a:p>
            <a:pPr marL="0" indent="0">
              <a:buNone/>
            </a:pPr>
            <a:r>
              <a:rPr lang="en-US" sz="2600" dirty="0" smtClean="0"/>
              <a:t>“Let </a:t>
            </a:r>
            <a:r>
              <a:rPr lang="en-US" sz="2600" dirty="0"/>
              <a:t>not sin therefore reign in your mortal body, that ye should </a:t>
            </a:r>
            <a:r>
              <a:rPr lang="en-US" sz="2600" b="1" dirty="0">
                <a:solidFill>
                  <a:srgbClr val="FFFF00"/>
                </a:solidFill>
              </a:rPr>
              <a:t>obey it in the lusts thereof</a:t>
            </a:r>
            <a:r>
              <a:rPr lang="en-US" sz="2600" dirty="0" smtClean="0"/>
              <a:t>.” Romans 6:12</a:t>
            </a:r>
          </a:p>
          <a:p>
            <a:pPr marL="0" indent="0">
              <a:buNone/>
            </a:pPr>
            <a:r>
              <a:rPr lang="en-US" sz="2600" dirty="0" smtClean="0"/>
              <a:t>“But </a:t>
            </a:r>
            <a:r>
              <a:rPr lang="en-US" sz="2600" dirty="0"/>
              <a:t>put ye on the Lord Jesus Christ, and </a:t>
            </a:r>
            <a:r>
              <a:rPr lang="en-US" sz="2600" b="1" dirty="0">
                <a:solidFill>
                  <a:srgbClr val="FFFF00"/>
                </a:solidFill>
              </a:rPr>
              <a:t>make not provision for the flesh, to fulfil the lusts thereof</a:t>
            </a:r>
            <a:r>
              <a:rPr lang="en-US" sz="2600" dirty="0" smtClean="0"/>
              <a:t>.”  Romans 13:4</a:t>
            </a:r>
          </a:p>
          <a:p>
            <a:pPr marL="0" indent="0">
              <a:buNone/>
            </a:pPr>
            <a:r>
              <a:rPr lang="en-US" sz="2600" dirty="0" smtClean="0"/>
              <a:t>“</a:t>
            </a:r>
            <a:r>
              <a:rPr lang="en-US" sz="2600" b="1" dirty="0" smtClean="0">
                <a:solidFill>
                  <a:srgbClr val="FFFF00"/>
                </a:solidFill>
              </a:rPr>
              <a:t>Flee </a:t>
            </a:r>
            <a:r>
              <a:rPr lang="en-US" sz="2600" b="1" dirty="0">
                <a:solidFill>
                  <a:srgbClr val="FFFF00"/>
                </a:solidFill>
              </a:rPr>
              <a:t>also youthful lusts</a:t>
            </a:r>
            <a:r>
              <a:rPr lang="en-US" sz="2600" dirty="0"/>
              <a:t>: but follow righteousness, faith, charity, peace, with them that call on the Lord out of a pure </a:t>
            </a:r>
            <a:r>
              <a:rPr lang="en-US" sz="2600" dirty="0" smtClean="0"/>
              <a:t>heart.”  2 Timothy 2:22</a:t>
            </a:r>
          </a:p>
          <a:p>
            <a:pPr marL="0" indent="0">
              <a:buNone/>
            </a:pPr>
            <a:r>
              <a:rPr lang="en-US" sz="2600" dirty="0" smtClean="0"/>
              <a:t>“Teaching </a:t>
            </a:r>
            <a:r>
              <a:rPr lang="en-US" sz="2600" dirty="0"/>
              <a:t>us that, </a:t>
            </a:r>
            <a:r>
              <a:rPr lang="en-US" sz="2600" b="1" dirty="0">
                <a:solidFill>
                  <a:srgbClr val="FFFF00"/>
                </a:solidFill>
              </a:rPr>
              <a:t>denying ungodliness and worldly lusts</a:t>
            </a:r>
            <a:r>
              <a:rPr lang="en-US" sz="2600" dirty="0"/>
              <a:t>, we should live soberly, righteously, and godly, in this present world</a:t>
            </a:r>
            <a:r>
              <a:rPr lang="en-US" sz="2600" dirty="0" smtClean="0"/>
              <a:t>;”  Titus 2:12</a:t>
            </a:r>
            <a:endParaRPr lang="en-US" sz="2600" dirty="0"/>
          </a:p>
          <a:p>
            <a:pPr marL="0" indent="0">
              <a:buNone/>
            </a:pPr>
            <a:endParaRPr lang="en-US" dirty="0"/>
          </a:p>
        </p:txBody>
      </p:sp>
    </p:spTree>
    <p:extLst>
      <p:ext uri="{BB962C8B-B14F-4D97-AF65-F5344CB8AC3E}">
        <p14:creationId xmlns:p14="http://schemas.microsoft.com/office/powerpoint/2010/main" val="29356250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Here’s the message…</a:t>
            </a:r>
            <a:endParaRPr lang="en-US" dirty="0"/>
          </a:p>
        </p:txBody>
      </p:sp>
      <p:sp>
        <p:nvSpPr>
          <p:cNvPr id="3" name="Content Placeholder 2"/>
          <p:cNvSpPr>
            <a:spLocks noGrp="1"/>
          </p:cNvSpPr>
          <p:nvPr>
            <p:ph sz="quarter" idx="13"/>
          </p:nvPr>
        </p:nvSpPr>
        <p:spPr>
          <a:xfrm>
            <a:off x="609600" y="1295400"/>
            <a:ext cx="7924800" cy="4114800"/>
          </a:xfrm>
        </p:spPr>
        <p:txBody>
          <a:bodyPr>
            <a:normAutofit/>
          </a:bodyPr>
          <a:lstStyle/>
          <a:p>
            <a:r>
              <a:rPr lang="en-US" sz="2800" dirty="0" smtClean="0"/>
              <a:t>When we participate in lust and sin, our minds cannot be a place where the Lord will make his home</a:t>
            </a:r>
          </a:p>
          <a:p>
            <a:r>
              <a:rPr lang="en-US" sz="2800" dirty="0" smtClean="0"/>
              <a:t>It is not only that we displease our God – we ourselves pay a steep price!</a:t>
            </a:r>
          </a:p>
          <a:p>
            <a:r>
              <a:rPr lang="en-US" sz="2800" dirty="0" smtClean="0"/>
              <a:t>The intimacy with our Lord is affected</a:t>
            </a:r>
          </a:p>
          <a:p>
            <a:r>
              <a:rPr lang="en-US" sz="2800" dirty="0" smtClean="0"/>
              <a:t>The manifestation of the Spirit will be short-circuited</a:t>
            </a:r>
          </a:p>
          <a:p>
            <a:r>
              <a:rPr lang="en-US" sz="2800" dirty="0" smtClean="0"/>
              <a:t>It’s as if we “disinvite” the Lord to operate in our lives </a:t>
            </a:r>
            <a:endParaRPr lang="en-US" sz="2800" dirty="0"/>
          </a:p>
        </p:txBody>
      </p:sp>
    </p:spTree>
    <p:extLst>
      <p:ext uri="{BB962C8B-B14F-4D97-AF65-F5344CB8AC3E}">
        <p14:creationId xmlns:p14="http://schemas.microsoft.com/office/powerpoint/2010/main" val="277344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dwells only in the tents of righteous men</a:t>
            </a:r>
            <a:endParaRPr lang="en-US" dirty="0"/>
          </a:p>
        </p:txBody>
      </p:sp>
      <p:sp>
        <p:nvSpPr>
          <p:cNvPr id="3" name="Content Placeholder 2"/>
          <p:cNvSpPr>
            <a:spLocks noGrp="1"/>
          </p:cNvSpPr>
          <p:nvPr>
            <p:ph sz="quarter" idx="13"/>
          </p:nvPr>
        </p:nvSpPr>
        <p:spPr/>
        <p:txBody>
          <a:bodyPr>
            <a:normAutofit fontScale="92500"/>
          </a:bodyPr>
          <a:lstStyle/>
          <a:p>
            <a:r>
              <a:rPr lang="en-US" sz="2400" dirty="0" smtClean="0"/>
              <a:t>Moses separated from the rebellion of Israel by pitching the Tabernacle of the Congregation outside the camp where God dwells with him</a:t>
            </a:r>
          </a:p>
          <a:p>
            <a:r>
              <a:rPr lang="en-US" sz="2400" dirty="0" smtClean="0"/>
              <a:t>The glory of the LORD departed the Temple over the cherubims in Ezekiel’s vision, leaving sinful Judah, exiting the threshold of the Temple, leaving the east gate and finally ascending on Mt. of Olives</a:t>
            </a:r>
          </a:p>
          <a:p>
            <a:r>
              <a:rPr lang="en-US" sz="2400" dirty="0" smtClean="0"/>
              <a:t>Samson participated in fleshly lusts and the Lord departed from him</a:t>
            </a:r>
          </a:p>
          <a:p>
            <a:r>
              <a:rPr lang="en-US" sz="2400" dirty="0" smtClean="0"/>
              <a:t>Saul’s disobedience and rebellion led to God tom depart from him</a:t>
            </a:r>
            <a:endParaRPr lang="en-US" sz="2400" dirty="0"/>
          </a:p>
        </p:txBody>
      </p:sp>
    </p:spTree>
    <p:extLst>
      <p:ext uri="{BB962C8B-B14F-4D97-AF65-F5344CB8AC3E}">
        <p14:creationId xmlns:p14="http://schemas.microsoft.com/office/powerpoint/2010/main" val="206498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Assurance and confidence</a:t>
            </a:r>
            <a:endParaRPr lang="en-US" dirty="0"/>
          </a:p>
        </p:txBody>
      </p:sp>
      <p:sp>
        <p:nvSpPr>
          <p:cNvPr id="3" name="Content Placeholder 2"/>
          <p:cNvSpPr>
            <a:spLocks noGrp="1"/>
          </p:cNvSpPr>
          <p:nvPr>
            <p:ph sz="quarter" idx="13"/>
          </p:nvPr>
        </p:nvSpPr>
        <p:spPr/>
        <p:txBody>
          <a:bodyPr/>
          <a:lstStyle/>
          <a:p>
            <a:pPr marL="0" indent="0">
              <a:buNone/>
            </a:pPr>
            <a:r>
              <a:rPr lang="en-US" sz="2800" dirty="0" smtClean="0"/>
              <a:t>“And </a:t>
            </a:r>
            <a:r>
              <a:rPr lang="en-US" sz="2800" dirty="0"/>
              <a:t>having an high priest over the house of God</a:t>
            </a:r>
            <a:r>
              <a:rPr lang="en-US" sz="2800" dirty="0" smtClean="0"/>
              <a:t>;  Let </a:t>
            </a:r>
            <a:r>
              <a:rPr lang="en-US" sz="2800" dirty="0"/>
              <a:t>us draw near with a true heart </a:t>
            </a:r>
            <a:r>
              <a:rPr lang="en-US" sz="2800" b="1" dirty="0">
                <a:solidFill>
                  <a:srgbClr val="FFFF00"/>
                </a:solidFill>
              </a:rPr>
              <a:t>in full assurance of faith </a:t>
            </a:r>
            <a:r>
              <a:rPr lang="en-US" sz="2800" dirty="0"/>
              <a:t>(JBP - with true hearts and fullest </a:t>
            </a:r>
            <a:r>
              <a:rPr lang="en-US" sz="2800" dirty="0" smtClean="0"/>
              <a:t>confidence), </a:t>
            </a:r>
            <a:r>
              <a:rPr lang="en-US" sz="2800" dirty="0"/>
              <a:t>having our hearts sprinkled from an evil conscience, and our bodies washed with pure water</a:t>
            </a:r>
            <a:r>
              <a:rPr lang="en-US" sz="2800" dirty="0" smtClean="0"/>
              <a:t>.  Let </a:t>
            </a:r>
            <a:r>
              <a:rPr lang="en-US" sz="2800" dirty="0"/>
              <a:t>us hold fast the profession of our faith without wavering; (for he is faithful that promised</a:t>
            </a:r>
            <a:r>
              <a:rPr lang="en-US" sz="2800" dirty="0" smtClean="0"/>
              <a:t>;)”</a:t>
            </a:r>
          </a:p>
          <a:p>
            <a:pPr marL="0" indent="0" algn="ctr">
              <a:buNone/>
            </a:pPr>
            <a:r>
              <a:rPr lang="en-US" sz="2800" dirty="0" smtClean="0"/>
              <a:t>Hebrews 10:21-23</a:t>
            </a:r>
            <a:endParaRPr lang="en-US" sz="2800" dirty="0"/>
          </a:p>
          <a:p>
            <a:endParaRPr lang="en-US" dirty="0"/>
          </a:p>
        </p:txBody>
      </p:sp>
    </p:spTree>
    <p:extLst>
      <p:ext uri="{BB962C8B-B14F-4D97-AF65-F5344CB8AC3E}">
        <p14:creationId xmlns:p14="http://schemas.microsoft.com/office/powerpoint/2010/main" val="382546232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362200"/>
            <a:ext cx="8610600" cy="1143000"/>
          </a:xfrm>
        </p:spPr>
        <p:txBody>
          <a:bodyPr/>
          <a:lstStyle/>
          <a:p>
            <a:pPr algn="ctr"/>
            <a:r>
              <a:rPr lang="en-US" sz="3600" dirty="0" smtClean="0"/>
              <a:t>manifestaTION of the spirit </a:t>
            </a:r>
            <a:br>
              <a:rPr lang="en-US" sz="3600" dirty="0" smtClean="0"/>
            </a:br>
            <a:r>
              <a:rPr lang="en-US" sz="3600" dirty="0" smtClean="0"/>
              <a:t>in our lives</a:t>
            </a:r>
            <a:endParaRPr lang="en-US" sz="3600" dirty="0"/>
          </a:p>
        </p:txBody>
      </p:sp>
    </p:spTree>
    <p:extLst>
      <p:ext uri="{BB962C8B-B14F-4D97-AF65-F5344CB8AC3E}">
        <p14:creationId xmlns:p14="http://schemas.microsoft.com/office/powerpoint/2010/main" val="5006661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924800" cy="1143000"/>
          </a:xfrm>
        </p:spPr>
        <p:txBody>
          <a:bodyPr/>
          <a:lstStyle/>
          <a:p>
            <a:r>
              <a:rPr lang="en-US" dirty="0" smtClean="0"/>
              <a:t>MANIFEST – “TO EXHIBIT, DISCLOSE”</a:t>
            </a:r>
            <a:endParaRPr lang="en-US" dirty="0"/>
          </a:p>
        </p:txBody>
      </p:sp>
      <p:sp>
        <p:nvSpPr>
          <p:cNvPr id="3" name="Content Placeholder 2"/>
          <p:cNvSpPr>
            <a:spLocks noGrp="1"/>
          </p:cNvSpPr>
          <p:nvPr>
            <p:ph sz="quarter" idx="13"/>
          </p:nvPr>
        </p:nvSpPr>
        <p:spPr>
          <a:xfrm>
            <a:off x="533400" y="914400"/>
            <a:ext cx="7924800" cy="4114800"/>
          </a:xfrm>
        </p:spPr>
        <p:txBody>
          <a:bodyPr>
            <a:noAutofit/>
          </a:bodyPr>
          <a:lstStyle/>
          <a:p>
            <a:pPr marL="0" indent="0">
              <a:buNone/>
            </a:pPr>
            <a:r>
              <a:rPr lang="en-US" sz="2400" dirty="0" smtClean="0"/>
              <a:t>“</a:t>
            </a:r>
            <a:r>
              <a:rPr lang="en-US" sz="2400" dirty="0"/>
              <a:t>I will not leave you comfortless: I will come to you</a:t>
            </a:r>
            <a:r>
              <a:rPr lang="en-US" sz="2400" dirty="0" smtClean="0"/>
              <a:t>.  Yet </a:t>
            </a:r>
            <a:r>
              <a:rPr lang="en-US" sz="2400" dirty="0"/>
              <a:t>a little while, and the world seeth me no more; but ye see me: because I live, ye shall live also</a:t>
            </a:r>
            <a:r>
              <a:rPr lang="en-US" sz="2400" dirty="0" smtClean="0"/>
              <a:t>.  At </a:t>
            </a:r>
            <a:r>
              <a:rPr lang="en-US" sz="2400" dirty="0"/>
              <a:t>that day ye shall know that I am in my Father, and ye in me, and I in you</a:t>
            </a:r>
            <a:r>
              <a:rPr lang="en-US" sz="2400" dirty="0" smtClean="0"/>
              <a:t>.  He </a:t>
            </a:r>
            <a:r>
              <a:rPr lang="en-US" sz="2400" dirty="0"/>
              <a:t>that hath my commandments, and keepeth them, he it is that loveth me: and he that loveth me shall be loved of my Father, and I will love him, </a:t>
            </a:r>
            <a:r>
              <a:rPr lang="en-US" sz="2400" b="1" dirty="0">
                <a:solidFill>
                  <a:srgbClr val="FFFF00"/>
                </a:solidFill>
              </a:rPr>
              <a:t>and will manifest myself to him</a:t>
            </a:r>
            <a:r>
              <a:rPr lang="en-US" sz="2400" dirty="0" smtClean="0"/>
              <a:t>.  Judas </a:t>
            </a:r>
            <a:r>
              <a:rPr lang="en-US" sz="2400" dirty="0"/>
              <a:t>saith unto him, not Iscariot, Lord, </a:t>
            </a:r>
            <a:r>
              <a:rPr lang="en-US" sz="2400" b="1" dirty="0">
                <a:solidFill>
                  <a:srgbClr val="FFFF00"/>
                </a:solidFill>
              </a:rPr>
              <a:t>how is it that thou wilt manifest thyself unto us</a:t>
            </a:r>
            <a:r>
              <a:rPr lang="en-US" sz="2400" dirty="0"/>
              <a:t>, and not unto the world</a:t>
            </a:r>
            <a:r>
              <a:rPr lang="en-US" sz="2400" dirty="0" smtClean="0"/>
              <a:t>? Jesus </a:t>
            </a:r>
            <a:r>
              <a:rPr lang="en-US" sz="2400" dirty="0"/>
              <a:t>answered and said unto him, </a:t>
            </a:r>
            <a:r>
              <a:rPr lang="en-US" sz="2400" b="1" dirty="0">
                <a:solidFill>
                  <a:srgbClr val="FFFF00"/>
                </a:solidFill>
              </a:rPr>
              <a:t>If a man love me, he will keep my words: and my Father will love him, and we will come unto him, and make our abode with him</a:t>
            </a:r>
            <a:r>
              <a:rPr lang="en-US" sz="2400" dirty="0" smtClean="0"/>
              <a:t>.”</a:t>
            </a:r>
          </a:p>
          <a:p>
            <a:pPr marL="0" indent="0" algn="ctr">
              <a:buNone/>
            </a:pPr>
            <a:r>
              <a:rPr lang="en-US" sz="2400" dirty="0" smtClean="0"/>
              <a:t>John 14:18-23</a:t>
            </a:r>
            <a:endParaRPr lang="en-US" sz="2400" dirty="0"/>
          </a:p>
        </p:txBody>
      </p:sp>
    </p:spTree>
    <p:extLst>
      <p:ext uri="{BB962C8B-B14F-4D97-AF65-F5344CB8AC3E}">
        <p14:creationId xmlns:p14="http://schemas.microsoft.com/office/powerpoint/2010/main" val="31815398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855"/>
            <a:ext cx="7924800" cy="563562"/>
          </a:xfrm>
        </p:spPr>
        <p:txBody>
          <a:bodyPr/>
          <a:lstStyle/>
          <a:p>
            <a:r>
              <a:rPr lang="en-US" dirty="0" smtClean="0"/>
              <a:t>A “simple” litmus test - love</a:t>
            </a:r>
            <a:endParaRPr lang="en-US" dirty="0"/>
          </a:p>
        </p:txBody>
      </p:sp>
      <p:sp>
        <p:nvSpPr>
          <p:cNvPr id="3" name="Content Placeholder 2"/>
          <p:cNvSpPr>
            <a:spLocks noGrp="1"/>
          </p:cNvSpPr>
          <p:nvPr>
            <p:ph sz="quarter" idx="13"/>
          </p:nvPr>
        </p:nvSpPr>
        <p:spPr>
          <a:xfrm>
            <a:off x="609600" y="685800"/>
            <a:ext cx="7924800" cy="4114800"/>
          </a:xfrm>
        </p:spPr>
        <p:txBody>
          <a:bodyPr>
            <a:noAutofit/>
          </a:bodyPr>
          <a:lstStyle/>
          <a:p>
            <a:pPr marL="0" indent="0">
              <a:buNone/>
            </a:pPr>
            <a:r>
              <a:rPr lang="en-US" sz="2400" dirty="0" smtClean="0"/>
              <a:t>“For </a:t>
            </a:r>
            <a:r>
              <a:rPr lang="en-US" sz="2400" dirty="0"/>
              <a:t>this is the message that ye heard from the beginning, that we should love one another</a:t>
            </a:r>
            <a:r>
              <a:rPr lang="en-US" sz="2400" dirty="0" smtClean="0"/>
              <a:t>.”</a:t>
            </a:r>
          </a:p>
          <a:p>
            <a:pPr marL="0" indent="0" algn="ctr">
              <a:buNone/>
            </a:pPr>
            <a:r>
              <a:rPr lang="en-US" sz="2400" dirty="0" smtClean="0"/>
              <a:t>1 John 3:11</a:t>
            </a:r>
          </a:p>
          <a:p>
            <a:pPr marL="0" indent="0">
              <a:buNone/>
            </a:pPr>
            <a:r>
              <a:rPr lang="en-US" sz="2400" dirty="0" smtClean="0"/>
              <a:t>“Beloved</a:t>
            </a:r>
            <a:r>
              <a:rPr lang="en-US" sz="2400" dirty="0"/>
              <a:t>, let us love one another: for love is of God; and every one that loveth is born of God, and </a:t>
            </a:r>
            <a:r>
              <a:rPr lang="en-US" sz="2400" b="1" dirty="0">
                <a:solidFill>
                  <a:srgbClr val="FFFF00"/>
                </a:solidFill>
              </a:rPr>
              <a:t>knoweth</a:t>
            </a:r>
            <a:r>
              <a:rPr lang="en-US" sz="2400" dirty="0"/>
              <a:t> God</a:t>
            </a:r>
            <a:r>
              <a:rPr lang="en-US" sz="2400" dirty="0" smtClean="0"/>
              <a:t>. </a:t>
            </a:r>
            <a:r>
              <a:rPr lang="en-US" sz="2400" dirty="0"/>
              <a:t>Beloved, let us love one another: for love is of God; and every one that loveth is born of God, and </a:t>
            </a:r>
            <a:r>
              <a:rPr lang="en-US" sz="2400" b="1" dirty="0">
                <a:solidFill>
                  <a:srgbClr val="FFFF00"/>
                </a:solidFill>
              </a:rPr>
              <a:t>knoweth</a:t>
            </a:r>
            <a:r>
              <a:rPr lang="en-US" sz="2400" dirty="0"/>
              <a:t> God</a:t>
            </a:r>
            <a:r>
              <a:rPr lang="en-US" sz="2400" dirty="0" smtClean="0"/>
              <a:t>.  He </a:t>
            </a:r>
            <a:r>
              <a:rPr lang="en-US" sz="2400" dirty="0"/>
              <a:t>that loveth not knoweth not God; for God is love</a:t>
            </a:r>
            <a:r>
              <a:rPr lang="en-US" sz="2400" dirty="0" smtClean="0"/>
              <a:t>.”</a:t>
            </a:r>
            <a:endParaRPr lang="en-US" sz="2400" dirty="0"/>
          </a:p>
          <a:p>
            <a:pPr marL="0" indent="0" algn="ctr">
              <a:buNone/>
            </a:pPr>
            <a:r>
              <a:rPr lang="en-US" sz="2400" dirty="0" smtClean="0"/>
              <a:t>1 John 4:7-8</a:t>
            </a:r>
          </a:p>
          <a:p>
            <a:pPr marL="0" indent="0">
              <a:buNone/>
            </a:pPr>
            <a:r>
              <a:rPr lang="en-US" sz="2400" dirty="0" smtClean="0"/>
              <a:t>“No </a:t>
            </a:r>
            <a:r>
              <a:rPr lang="en-US" sz="2400" dirty="0"/>
              <a:t>man hath seen God at any time. If we love one another, God </a:t>
            </a:r>
            <a:r>
              <a:rPr lang="en-US" sz="2400" b="1" dirty="0">
                <a:solidFill>
                  <a:srgbClr val="FFFF00"/>
                </a:solidFill>
              </a:rPr>
              <a:t>dwelleth</a:t>
            </a:r>
            <a:r>
              <a:rPr lang="en-US" sz="2400" dirty="0"/>
              <a:t> in us, and his love is perfected in us</a:t>
            </a:r>
            <a:r>
              <a:rPr lang="en-US" sz="2400" dirty="0" smtClean="0"/>
              <a:t>.”</a:t>
            </a:r>
          </a:p>
          <a:p>
            <a:pPr marL="0" indent="0" algn="ctr">
              <a:buNone/>
            </a:pPr>
            <a:r>
              <a:rPr lang="en-US" sz="2400" dirty="0" smtClean="0"/>
              <a:t>1 John 4:12</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6318774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MANIFEST IN LOVE FOR BROTHER</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“If </a:t>
            </a:r>
            <a:r>
              <a:rPr lang="en-US" sz="2800" dirty="0"/>
              <a:t>a man say, I love God, and hateth his brother, he is a liar: for he that </a:t>
            </a:r>
            <a:r>
              <a:rPr lang="en-US" sz="2800" b="1" dirty="0"/>
              <a:t>loveth</a:t>
            </a:r>
            <a:r>
              <a:rPr lang="en-US" sz="2800" dirty="0"/>
              <a:t> not his brother whom he hath seen, how can he love God whom he hath not seen? And this commandment have we from him, That he who </a:t>
            </a:r>
            <a:r>
              <a:rPr lang="en-US" sz="2800" b="1" dirty="0"/>
              <a:t>loveth</a:t>
            </a:r>
            <a:r>
              <a:rPr lang="en-US" sz="2800" dirty="0"/>
              <a:t> God love his brother also</a:t>
            </a:r>
            <a:r>
              <a:rPr lang="en-US" sz="2800" dirty="0" smtClean="0"/>
              <a:t>.”</a:t>
            </a:r>
          </a:p>
          <a:p>
            <a:pPr marL="0" indent="0" algn="ctr">
              <a:buNone/>
            </a:pPr>
            <a:r>
              <a:rPr lang="en-US" sz="2800" dirty="0" smtClean="0"/>
              <a:t>1 John 4:20-21</a:t>
            </a:r>
            <a:endParaRPr lang="en-US" sz="2800" dirty="0"/>
          </a:p>
        </p:txBody>
      </p:sp>
    </p:spTree>
    <p:extLst>
      <p:ext uri="{BB962C8B-B14F-4D97-AF65-F5344CB8AC3E}">
        <p14:creationId xmlns:p14="http://schemas.microsoft.com/office/powerpoint/2010/main" val="19468898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924800" cy="792162"/>
          </a:xfrm>
        </p:spPr>
        <p:txBody>
          <a:bodyPr/>
          <a:lstStyle/>
          <a:p>
            <a:r>
              <a:rPr lang="en-US" sz="3600" dirty="0" smtClean="0"/>
              <a:t>Love as a MANIFESTATION OF THE SPIRIT</a:t>
            </a:r>
            <a:endParaRPr lang="en-US" sz="3600" dirty="0"/>
          </a:p>
        </p:txBody>
      </p:sp>
      <p:sp>
        <p:nvSpPr>
          <p:cNvPr id="3" name="Content Placeholder 2"/>
          <p:cNvSpPr>
            <a:spLocks noGrp="1"/>
          </p:cNvSpPr>
          <p:nvPr>
            <p:ph sz="quarter" idx="13"/>
          </p:nvPr>
        </p:nvSpPr>
        <p:spPr/>
        <p:txBody>
          <a:bodyPr/>
          <a:lstStyle/>
          <a:p>
            <a:pPr marL="0" indent="0">
              <a:buNone/>
            </a:pPr>
            <a:r>
              <a:rPr lang="en-US" sz="3200" dirty="0"/>
              <a:t>“A new commandment I give unto you, That ye love one another; as I have loved you, that ye also love one </a:t>
            </a:r>
            <a:r>
              <a:rPr lang="en-US" sz="3200" dirty="0" smtClean="0"/>
              <a:t>another.  By </a:t>
            </a:r>
            <a:r>
              <a:rPr lang="en-US" sz="3200" dirty="0"/>
              <a:t>this shall all men know that ye are my disciples, if ye have love one to another</a:t>
            </a:r>
            <a:r>
              <a:rPr lang="en-US" sz="3200" dirty="0" smtClean="0"/>
              <a:t>.”</a:t>
            </a:r>
          </a:p>
          <a:p>
            <a:pPr marL="0" indent="0" algn="ctr">
              <a:buNone/>
            </a:pPr>
            <a:r>
              <a:rPr lang="en-US" sz="3200" dirty="0" smtClean="0"/>
              <a:t>John 13:35</a:t>
            </a:r>
            <a:endParaRPr lang="en-US" sz="3200" dirty="0"/>
          </a:p>
          <a:p>
            <a:endParaRPr lang="en-US" dirty="0"/>
          </a:p>
        </p:txBody>
      </p:sp>
    </p:spTree>
    <p:extLst>
      <p:ext uri="{BB962C8B-B14F-4D97-AF65-F5344CB8AC3E}">
        <p14:creationId xmlns:p14="http://schemas.microsoft.com/office/powerpoint/2010/main" val="39631717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GOD DWELLS WITH THOSE WHO LOVE</a:t>
            </a:r>
            <a:endParaRPr lang="en-US" sz="3200" dirty="0"/>
          </a:p>
        </p:txBody>
      </p:sp>
      <p:sp>
        <p:nvSpPr>
          <p:cNvPr id="3" name="Content Placeholder 2"/>
          <p:cNvSpPr>
            <a:spLocks noGrp="1"/>
          </p:cNvSpPr>
          <p:nvPr>
            <p:ph sz="quarter" idx="13"/>
          </p:nvPr>
        </p:nvSpPr>
        <p:spPr>
          <a:xfrm>
            <a:off x="609600" y="1905000"/>
            <a:ext cx="7924800" cy="4114800"/>
          </a:xfrm>
        </p:spPr>
        <p:txBody>
          <a:bodyPr>
            <a:normAutofit/>
          </a:bodyPr>
          <a:lstStyle/>
          <a:p>
            <a:pPr marL="0" indent="0">
              <a:buNone/>
            </a:pPr>
            <a:r>
              <a:rPr lang="en-US" sz="2800" dirty="0" smtClean="0"/>
              <a:t>“And </a:t>
            </a:r>
            <a:r>
              <a:rPr lang="en-US" sz="2800" dirty="0"/>
              <a:t>we have known and believed the love that God hath to us. God is love; and he that </a:t>
            </a:r>
            <a:r>
              <a:rPr lang="en-US" sz="2800" b="1" dirty="0">
                <a:solidFill>
                  <a:srgbClr val="FFFF00"/>
                </a:solidFill>
              </a:rPr>
              <a:t>dwelleth</a:t>
            </a:r>
            <a:r>
              <a:rPr lang="en-US" sz="2800" dirty="0"/>
              <a:t> in love </a:t>
            </a:r>
            <a:r>
              <a:rPr lang="en-US" sz="2800" b="1" dirty="0">
                <a:solidFill>
                  <a:srgbClr val="FFFF00"/>
                </a:solidFill>
              </a:rPr>
              <a:t>dwelleth</a:t>
            </a:r>
            <a:r>
              <a:rPr lang="en-US" sz="2800" dirty="0"/>
              <a:t> in God, and God in him</a:t>
            </a:r>
            <a:r>
              <a:rPr lang="en-US" sz="2800" dirty="0" smtClean="0"/>
              <a:t>.”</a:t>
            </a:r>
          </a:p>
          <a:p>
            <a:pPr marL="0" indent="0" algn="ctr">
              <a:buNone/>
            </a:pPr>
            <a:r>
              <a:rPr lang="en-US" sz="2800" dirty="0" smtClean="0"/>
              <a:t>1 John 4:16</a:t>
            </a:r>
            <a:endParaRPr lang="en-US" sz="2800" dirty="0"/>
          </a:p>
        </p:txBody>
      </p:sp>
      <p:sp>
        <p:nvSpPr>
          <p:cNvPr id="4" name="TextBox 3"/>
          <p:cNvSpPr txBox="1"/>
          <p:nvPr/>
        </p:nvSpPr>
        <p:spPr>
          <a:xfrm>
            <a:off x="0" y="5288340"/>
            <a:ext cx="9144000" cy="1569660"/>
          </a:xfrm>
          <a:prstGeom prst="rect">
            <a:avLst/>
          </a:prstGeom>
          <a:solidFill>
            <a:schemeClr val="tx2"/>
          </a:solidFill>
        </p:spPr>
        <p:txBody>
          <a:bodyPr wrap="square" rtlCol="0">
            <a:spAutoFit/>
          </a:bodyPr>
          <a:lstStyle/>
          <a:p>
            <a:r>
              <a:rPr lang="en-US" sz="2400" dirty="0">
                <a:solidFill>
                  <a:schemeClr val="bg1"/>
                </a:solidFill>
              </a:rPr>
              <a:t>d</a:t>
            </a:r>
            <a:r>
              <a:rPr lang="en-US" sz="2400" dirty="0" smtClean="0">
                <a:solidFill>
                  <a:schemeClr val="bg1"/>
                </a:solidFill>
              </a:rPr>
              <a:t>welleth – “meno” – a verb - to stay in a given place, state, relation; abide; continue; dwell.  Compare this Greek word to “mone” (a noun) used in John 14:1 “In my Father’s house are many mansions…”  This is from same root, but describes the residence, the abode or mansion.</a:t>
            </a:r>
            <a:endParaRPr lang="en-US" sz="2400" dirty="0">
              <a:solidFill>
                <a:schemeClr val="bg1"/>
              </a:solidFill>
            </a:endParaRPr>
          </a:p>
        </p:txBody>
      </p:sp>
    </p:spTree>
    <p:extLst>
      <p:ext uri="{BB962C8B-B14F-4D97-AF65-F5344CB8AC3E}">
        <p14:creationId xmlns:p14="http://schemas.microsoft.com/office/powerpoint/2010/main" val="127146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76200"/>
            <a:ext cx="9296400" cy="6934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600" y="-76200"/>
            <a:ext cx="7924800" cy="868362"/>
          </a:xfrm>
        </p:spPr>
        <p:txBody>
          <a:bodyPr/>
          <a:lstStyle/>
          <a:p>
            <a:r>
              <a:rPr lang="en-US" dirty="0" smtClean="0"/>
              <a:t>John’s exclusive use of “meno”</a:t>
            </a:r>
            <a:endParaRPr lang="en-US" dirty="0"/>
          </a:p>
        </p:txBody>
      </p:sp>
      <p:sp>
        <p:nvSpPr>
          <p:cNvPr id="3" name="Content Placeholder 2"/>
          <p:cNvSpPr>
            <a:spLocks noGrp="1"/>
          </p:cNvSpPr>
          <p:nvPr>
            <p:ph sz="quarter" idx="13"/>
          </p:nvPr>
        </p:nvSpPr>
        <p:spPr>
          <a:xfrm>
            <a:off x="266700" y="838200"/>
            <a:ext cx="8610600" cy="5486400"/>
          </a:xfrm>
        </p:spPr>
        <p:txBody>
          <a:bodyPr>
            <a:noAutofit/>
          </a:bodyPr>
          <a:lstStyle/>
          <a:p>
            <a:r>
              <a:rPr lang="en-US" sz="1800" dirty="0" smtClean="0"/>
              <a:t>“He that eateth my flesh and drinketh my blood </a:t>
            </a:r>
            <a:r>
              <a:rPr lang="en-US" sz="1800" b="1" dirty="0" smtClean="0">
                <a:solidFill>
                  <a:srgbClr val="FFFF00"/>
                </a:solidFill>
              </a:rPr>
              <a:t>dwelleth</a:t>
            </a:r>
            <a:r>
              <a:rPr lang="en-US" sz="1800" dirty="0" smtClean="0"/>
              <a:t> in me, and I in him.”  John 6:56</a:t>
            </a:r>
          </a:p>
          <a:p>
            <a:r>
              <a:rPr lang="en-US" sz="1800" dirty="0"/>
              <a:t>Believest thou not that I am in the Father, and the Father in me? the words that I speak unto you I speak not of myself: but the Father that </a:t>
            </a:r>
            <a:r>
              <a:rPr lang="en-US" sz="1800" b="1" dirty="0">
                <a:solidFill>
                  <a:srgbClr val="FFFF00"/>
                </a:solidFill>
              </a:rPr>
              <a:t>dwelleth</a:t>
            </a:r>
            <a:r>
              <a:rPr lang="en-US" sz="1800" dirty="0"/>
              <a:t> in me, he doeth the works</a:t>
            </a:r>
            <a:r>
              <a:rPr lang="en-US" sz="1800" dirty="0" smtClean="0"/>
              <a:t>.”  John 14:10</a:t>
            </a:r>
          </a:p>
          <a:p>
            <a:r>
              <a:rPr lang="en-US" sz="1800" dirty="0"/>
              <a:t>Even the Spirit of truth; whom the world cannot receive, because it seeth him not, neither knoweth him: but ye know him; for he </a:t>
            </a:r>
            <a:r>
              <a:rPr lang="en-US" sz="1800" b="1" dirty="0">
                <a:solidFill>
                  <a:srgbClr val="FFFF00"/>
                </a:solidFill>
              </a:rPr>
              <a:t>dwelleth</a:t>
            </a:r>
            <a:r>
              <a:rPr lang="en-US" sz="1800" dirty="0"/>
              <a:t> with you, and shall be in you</a:t>
            </a:r>
            <a:r>
              <a:rPr lang="en-US" sz="1800" dirty="0" smtClean="0"/>
              <a:t>.:  John 14:17</a:t>
            </a:r>
          </a:p>
          <a:p>
            <a:r>
              <a:rPr lang="en-US" sz="1800" dirty="0"/>
              <a:t>But whoso hath this world's good, and seeth his brother have need, and shutteth up his bowels of compassion from him, how </a:t>
            </a:r>
            <a:r>
              <a:rPr lang="en-US" sz="1800" b="1" dirty="0">
                <a:solidFill>
                  <a:srgbClr val="FFFF00"/>
                </a:solidFill>
              </a:rPr>
              <a:t>dwelleth</a:t>
            </a:r>
            <a:r>
              <a:rPr lang="en-US" sz="1800" dirty="0"/>
              <a:t> the love of God in him</a:t>
            </a:r>
            <a:r>
              <a:rPr lang="en-US" sz="1800" dirty="0" smtClean="0"/>
              <a:t>?”  1 John 3:17</a:t>
            </a:r>
          </a:p>
          <a:p>
            <a:r>
              <a:rPr lang="en-US" sz="1800" dirty="0"/>
              <a:t>And he that keepeth his commandments </a:t>
            </a:r>
            <a:r>
              <a:rPr lang="en-US" sz="1800" b="1" dirty="0">
                <a:solidFill>
                  <a:srgbClr val="FFFF00"/>
                </a:solidFill>
              </a:rPr>
              <a:t>dwelleth</a:t>
            </a:r>
            <a:r>
              <a:rPr lang="en-US" sz="1800" dirty="0"/>
              <a:t> in him, and he in him. And hereby we know that he abideth in us, by the Spirit which he hath given us</a:t>
            </a:r>
            <a:r>
              <a:rPr lang="en-US" sz="1800" dirty="0" smtClean="0"/>
              <a:t>.”  1 John 3:24</a:t>
            </a:r>
          </a:p>
          <a:p>
            <a:r>
              <a:rPr lang="en-US" sz="1800" dirty="0"/>
              <a:t>No man hath seen God at any time. If we love one another, God </a:t>
            </a:r>
            <a:r>
              <a:rPr lang="en-US" sz="1800" b="1" dirty="0">
                <a:solidFill>
                  <a:srgbClr val="FFFF00"/>
                </a:solidFill>
              </a:rPr>
              <a:t>dwelleth</a:t>
            </a:r>
            <a:r>
              <a:rPr lang="en-US" sz="1800" dirty="0"/>
              <a:t> in us, and his love is perfected in us</a:t>
            </a:r>
            <a:r>
              <a:rPr lang="en-US" sz="1800" dirty="0" smtClean="0"/>
              <a:t>.”  1 John 4:12</a:t>
            </a:r>
          </a:p>
          <a:p>
            <a:r>
              <a:rPr lang="en-US" sz="1800" dirty="0"/>
              <a:t>Whosoever shall confess that Jesus is the Son of God, God </a:t>
            </a:r>
            <a:r>
              <a:rPr lang="en-US" sz="1800" b="1" dirty="0">
                <a:solidFill>
                  <a:srgbClr val="FFFF00"/>
                </a:solidFill>
              </a:rPr>
              <a:t>dwelleth</a:t>
            </a:r>
            <a:r>
              <a:rPr lang="en-US" sz="1800" dirty="0"/>
              <a:t> in him, and he in God. And we have known and believed the love that God hath to us. God is love; and he that </a:t>
            </a:r>
            <a:r>
              <a:rPr lang="en-US" sz="1800" b="1" dirty="0">
                <a:solidFill>
                  <a:srgbClr val="FFFF00"/>
                </a:solidFill>
              </a:rPr>
              <a:t>dwelleth</a:t>
            </a:r>
            <a:r>
              <a:rPr lang="en-US" sz="1800" dirty="0"/>
              <a:t> in love </a:t>
            </a:r>
            <a:r>
              <a:rPr lang="en-US" sz="1800" b="1" dirty="0">
                <a:solidFill>
                  <a:srgbClr val="FFFF00"/>
                </a:solidFill>
              </a:rPr>
              <a:t>dwelleth</a:t>
            </a:r>
            <a:r>
              <a:rPr lang="en-US" sz="1800" dirty="0"/>
              <a:t> in God, and God in him.”  1 John </a:t>
            </a:r>
            <a:r>
              <a:rPr lang="en-US" sz="1800" dirty="0" smtClean="0"/>
              <a:t>4:15-16</a:t>
            </a:r>
          </a:p>
          <a:p>
            <a:r>
              <a:rPr lang="en-US" sz="1800" dirty="0"/>
              <a:t>The elder unto the elect lady and her children, whom I love in the truth; and not I only, but also all they that have known the truth</a:t>
            </a:r>
            <a:r>
              <a:rPr lang="en-US" sz="1800" dirty="0" smtClean="0"/>
              <a:t>;  For </a:t>
            </a:r>
            <a:r>
              <a:rPr lang="en-US" sz="1800" dirty="0"/>
              <a:t>the truth's sake, which </a:t>
            </a:r>
            <a:r>
              <a:rPr lang="en-US" sz="1800" b="1" dirty="0">
                <a:solidFill>
                  <a:srgbClr val="FFFF00"/>
                </a:solidFill>
              </a:rPr>
              <a:t>dwelleth</a:t>
            </a:r>
            <a:r>
              <a:rPr lang="en-US" sz="1800" dirty="0"/>
              <a:t> in us, and shall be with us for ever</a:t>
            </a:r>
            <a:r>
              <a:rPr lang="en-US" sz="1800" dirty="0" smtClean="0"/>
              <a:t>.”  2 John 1:1-2</a:t>
            </a:r>
          </a:p>
          <a:p>
            <a:endParaRPr lang="en-US" sz="1400" dirty="0"/>
          </a:p>
          <a:p>
            <a:endParaRPr lang="en-US" sz="1400" dirty="0"/>
          </a:p>
          <a:p>
            <a:endParaRPr lang="en-US" sz="1400" dirty="0"/>
          </a:p>
          <a:p>
            <a:endParaRPr lang="en-US" sz="1400" dirty="0"/>
          </a:p>
        </p:txBody>
      </p:sp>
    </p:spTree>
    <p:extLst>
      <p:ext uri="{BB962C8B-B14F-4D97-AF65-F5344CB8AC3E}">
        <p14:creationId xmlns:p14="http://schemas.microsoft.com/office/powerpoint/2010/main" val="7736882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381000"/>
            <a:ext cx="9296400" cy="72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600" y="0"/>
            <a:ext cx="7924800" cy="914400"/>
          </a:xfrm>
        </p:spPr>
        <p:txBody>
          <a:bodyPr/>
          <a:lstStyle/>
          <a:p>
            <a:r>
              <a:rPr lang="en-US" sz="3600" dirty="0" smtClean="0"/>
              <a:t>John’s use of “meno”</a:t>
            </a:r>
            <a:endParaRPr lang="en-US" sz="3600" dirty="0"/>
          </a:p>
        </p:txBody>
      </p:sp>
      <p:sp>
        <p:nvSpPr>
          <p:cNvPr id="3" name="Content Placeholder 2"/>
          <p:cNvSpPr>
            <a:spLocks noGrp="1"/>
          </p:cNvSpPr>
          <p:nvPr>
            <p:ph sz="quarter" idx="13"/>
          </p:nvPr>
        </p:nvSpPr>
        <p:spPr>
          <a:xfrm>
            <a:off x="609600" y="1219200"/>
            <a:ext cx="7924800" cy="4114800"/>
          </a:xfrm>
        </p:spPr>
        <p:txBody>
          <a:bodyPr>
            <a:noAutofit/>
          </a:bodyPr>
          <a:lstStyle/>
          <a:p>
            <a:r>
              <a:rPr lang="en-US" sz="2400" dirty="0" smtClean="0"/>
              <a:t>Eating the body and blood of Jesus   </a:t>
            </a:r>
          </a:p>
          <a:p>
            <a:r>
              <a:rPr lang="en-US" sz="2400" dirty="0" smtClean="0"/>
              <a:t>The Spirit of Truth  </a:t>
            </a:r>
          </a:p>
          <a:p>
            <a:r>
              <a:rPr lang="en-US" sz="2400" dirty="0" smtClean="0"/>
              <a:t>The love of God doesn’t dwell in those who withhold kindness and mercy  </a:t>
            </a:r>
          </a:p>
          <a:p>
            <a:r>
              <a:rPr lang="en-US" sz="2400" dirty="0" smtClean="0"/>
              <a:t>Keeping commandments is a reassurance to us that he dwells with us  </a:t>
            </a:r>
          </a:p>
          <a:p>
            <a:r>
              <a:rPr lang="en-US" sz="2400" dirty="0" smtClean="0"/>
              <a:t>God’s love is “perfected” in us  </a:t>
            </a:r>
          </a:p>
          <a:p>
            <a:r>
              <a:rPr lang="en-US" sz="2400" dirty="0" smtClean="0"/>
              <a:t>Confessing that Jesus is the Son of God  </a:t>
            </a:r>
          </a:p>
          <a:p>
            <a:r>
              <a:rPr lang="en-US" sz="2400" dirty="0" smtClean="0"/>
              <a:t>The truth which dwells in us</a:t>
            </a:r>
          </a:p>
          <a:p>
            <a:endParaRPr lang="en-US" sz="2400" dirty="0" smtClean="0"/>
          </a:p>
          <a:p>
            <a:endParaRPr lang="en-US" sz="2400" dirty="0" smtClean="0"/>
          </a:p>
          <a:p>
            <a:endParaRPr lang="en-US" sz="2400" dirty="0" smtClean="0"/>
          </a:p>
          <a:p>
            <a:endParaRPr lang="en-US" sz="2400" dirty="0" smtClean="0"/>
          </a:p>
          <a:p>
            <a:endParaRPr lang="en-US" sz="2400" dirty="0"/>
          </a:p>
        </p:txBody>
      </p:sp>
    </p:spTree>
    <p:extLst>
      <p:ext uri="{BB962C8B-B14F-4D97-AF65-F5344CB8AC3E}">
        <p14:creationId xmlns:p14="http://schemas.microsoft.com/office/powerpoint/2010/main" val="395589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sz="3600" dirty="0" smtClean="0"/>
              <a:t>WHAT’S INVOLVED in dwelling in us?</a:t>
            </a:r>
            <a:endParaRPr lang="en-US" sz="3600" dirty="0"/>
          </a:p>
        </p:txBody>
      </p:sp>
      <p:sp>
        <p:nvSpPr>
          <p:cNvPr id="3" name="Content Placeholder 2"/>
          <p:cNvSpPr>
            <a:spLocks noGrp="1"/>
          </p:cNvSpPr>
          <p:nvPr>
            <p:ph sz="quarter" idx="13"/>
          </p:nvPr>
        </p:nvSpPr>
        <p:spPr/>
        <p:txBody>
          <a:bodyPr>
            <a:normAutofit/>
          </a:bodyPr>
          <a:lstStyle/>
          <a:p>
            <a:r>
              <a:rPr lang="en-US" sz="2800" dirty="0" smtClean="0"/>
              <a:t>Our knowledge</a:t>
            </a:r>
          </a:p>
          <a:p>
            <a:endParaRPr lang="en-US" sz="2800" dirty="0"/>
          </a:p>
          <a:p>
            <a:r>
              <a:rPr lang="en-US" sz="2800" dirty="0" smtClean="0"/>
              <a:t>Our application of that knowledge</a:t>
            </a:r>
          </a:p>
          <a:p>
            <a:endParaRPr lang="en-US" sz="2800" dirty="0"/>
          </a:p>
          <a:p>
            <a:r>
              <a:rPr lang="en-US" sz="2800" dirty="0" smtClean="0"/>
              <a:t>Our fellowship with our Lord and the Father</a:t>
            </a:r>
          </a:p>
          <a:p>
            <a:endParaRPr lang="en-US" sz="2800" dirty="0"/>
          </a:p>
          <a:p>
            <a:endParaRPr lang="en-US" sz="2800" dirty="0"/>
          </a:p>
        </p:txBody>
      </p:sp>
    </p:spTree>
    <p:extLst>
      <p:ext uri="{BB962C8B-B14F-4D97-AF65-F5344CB8AC3E}">
        <p14:creationId xmlns:p14="http://schemas.microsoft.com/office/powerpoint/2010/main" val="218511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016" y="152400"/>
            <a:ext cx="7924800" cy="563562"/>
          </a:xfrm>
        </p:spPr>
        <p:txBody>
          <a:bodyPr/>
          <a:lstStyle/>
          <a:p>
            <a:r>
              <a:rPr lang="en-US" dirty="0" smtClean="0"/>
              <a:t>God’s position about his spirit</a:t>
            </a:r>
            <a:endParaRPr lang="en-US" dirty="0"/>
          </a:p>
        </p:txBody>
      </p:sp>
      <p:sp>
        <p:nvSpPr>
          <p:cNvPr id="3" name="Content Placeholder 2"/>
          <p:cNvSpPr>
            <a:spLocks noGrp="1"/>
          </p:cNvSpPr>
          <p:nvPr>
            <p:ph sz="quarter" idx="13"/>
          </p:nvPr>
        </p:nvSpPr>
        <p:spPr>
          <a:xfrm>
            <a:off x="457200" y="914400"/>
            <a:ext cx="8382000" cy="4114800"/>
          </a:xfrm>
        </p:spPr>
        <p:txBody>
          <a:bodyPr>
            <a:noAutofit/>
          </a:bodyPr>
          <a:lstStyle/>
          <a:p>
            <a:pPr marL="0" indent="0">
              <a:buNone/>
            </a:pPr>
            <a:r>
              <a:rPr lang="en-US" sz="2200" dirty="0"/>
              <a:t>From whence come wars and fightings among you? come they not hence, even of your lusts that war in your members</a:t>
            </a:r>
            <a:r>
              <a:rPr lang="en-US" sz="2200" dirty="0" smtClean="0"/>
              <a:t>?  Ye </a:t>
            </a:r>
            <a:r>
              <a:rPr lang="en-US" sz="2200" dirty="0"/>
              <a:t>lust, and have not: ye kill, and desire to have, and cannot obtain: ye fight and war, yet ye have not, because ye ask not</a:t>
            </a:r>
            <a:r>
              <a:rPr lang="en-US" sz="2200" dirty="0" smtClean="0"/>
              <a:t>.  Ye </a:t>
            </a:r>
            <a:r>
              <a:rPr lang="en-US" sz="2200" dirty="0"/>
              <a:t>ask, and receive not, because ye ask amiss, that ye may consume it upon your lusts</a:t>
            </a:r>
            <a:r>
              <a:rPr lang="en-US" sz="2200" dirty="0" smtClean="0"/>
              <a:t>.  Ye </a:t>
            </a:r>
            <a:r>
              <a:rPr lang="en-US" sz="2200" dirty="0"/>
              <a:t>adulterers and adulteresses, know ye not that the friendship of the world is enmity with God? whosoever therefore will be a friend of the world is the enemy of God</a:t>
            </a:r>
            <a:r>
              <a:rPr lang="en-US" sz="2200" dirty="0" smtClean="0"/>
              <a:t>.  Do </a:t>
            </a:r>
            <a:r>
              <a:rPr lang="en-US" sz="2200" dirty="0"/>
              <a:t>ye think that the scripture saith in vain, </a:t>
            </a:r>
            <a:r>
              <a:rPr lang="en-US" sz="2200" b="1" dirty="0">
                <a:solidFill>
                  <a:srgbClr val="FFFF00"/>
                </a:solidFill>
              </a:rPr>
              <a:t>The spirit that dwelleth in us lusteth to envy</a:t>
            </a:r>
            <a:r>
              <a:rPr lang="en-US" sz="2200" dirty="0" smtClean="0"/>
              <a:t>?  But </a:t>
            </a:r>
            <a:r>
              <a:rPr lang="en-US" sz="2200" dirty="0"/>
              <a:t>he giveth more grace. Wherefore he saith, God resisteth the proud, but giveth grace unto the humble</a:t>
            </a:r>
            <a:r>
              <a:rPr lang="en-US" sz="2200" dirty="0" smtClean="0"/>
              <a:t>.  Submit </a:t>
            </a:r>
            <a:r>
              <a:rPr lang="en-US" sz="2200" dirty="0"/>
              <a:t>yourselves therefore to God. Resist the devil, and he will flee from you</a:t>
            </a:r>
            <a:r>
              <a:rPr lang="en-US" sz="2200" dirty="0" smtClean="0"/>
              <a:t>.  Draw </a:t>
            </a:r>
            <a:r>
              <a:rPr lang="en-US" sz="2200" dirty="0"/>
              <a:t>nigh to God, and he will draw nigh to you. Cleanse your hands, ye sinners; and purify your hearts, ye double minded</a:t>
            </a:r>
            <a:r>
              <a:rPr lang="en-US" sz="2200" dirty="0" smtClean="0"/>
              <a:t>.”</a:t>
            </a:r>
          </a:p>
          <a:p>
            <a:pPr marL="0" indent="0" algn="ctr">
              <a:buNone/>
            </a:pPr>
            <a:r>
              <a:rPr lang="en-US" sz="2200" dirty="0" smtClean="0"/>
              <a:t>James 4:1-8</a:t>
            </a:r>
            <a:endParaRPr lang="en-US" sz="2200" dirty="0"/>
          </a:p>
          <a:p>
            <a:pPr marL="0" indent="0">
              <a:buNone/>
            </a:pPr>
            <a:endParaRPr lang="en-US" sz="1800" dirty="0"/>
          </a:p>
        </p:txBody>
      </p:sp>
      <p:sp>
        <p:nvSpPr>
          <p:cNvPr id="4" name="TextBox 3"/>
          <p:cNvSpPr txBox="1"/>
          <p:nvPr/>
        </p:nvSpPr>
        <p:spPr>
          <a:xfrm>
            <a:off x="14416" y="5750004"/>
            <a:ext cx="9144000" cy="1107996"/>
          </a:xfrm>
          <a:prstGeom prst="rect">
            <a:avLst/>
          </a:prstGeom>
          <a:solidFill>
            <a:schemeClr val="tx2"/>
          </a:solidFill>
        </p:spPr>
        <p:txBody>
          <a:bodyPr wrap="square" rtlCol="0">
            <a:spAutoFit/>
          </a:bodyPr>
          <a:lstStyle/>
          <a:p>
            <a:r>
              <a:rPr lang="en-US" sz="2200" dirty="0" smtClean="0">
                <a:solidFill>
                  <a:schemeClr val="bg1"/>
                </a:solidFill>
              </a:rPr>
              <a:t>RSV/ESV – “…He yearns jealously over the spirit which he has made to dwell in us.”</a:t>
            </a:r>
          </a:p>
          <a:p>
            <a:r>
              <a:rPr lang="en-US" sz="2200" dirty="0">
                <a:solidFill>
                  <a:schemeClr val="bg1"/>
                </a:solidFill>
              </a:rPr>
              <a:t>NIV – “Or do you think Scripture says without reason that he jealously longs for the spirit he has caused to dwell in </a:t>
            </a:r>
            <a:r>
              <a:rPr lang="en-US" sz="2200" dirty="0" smtClean="0">
                <a:solidFill>
                  <a:schemeClr val="bg1"/>
                </a:solidFill>
              </a:rPr>
              <a:t>us?</a:t>
            </a:r>
            <a:endParaRPr lang="en-US" sz="2200" dirty="0">
              <a:solidFill>
                <a:schemeClr val="bg1"/>
              </a:solidFill>
            </a:endParaRPr>
          </a:p>
        </p:txBody>
      </p:sp>
    </p:spTree>
    <p:extLst>
      <p:ext uri="{BB962C8B-B14F-4D97-AF65-F5344CB8AC3E}">
        <p14:creationId xmlns:p14="http://schemas.microsoft.com/office/powerpoint/2010/main" val="3710089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715962"/>
          </a:xfrm>
        </p:spPr>
        <p:txBody>
          <a:bodyPr/>
          <a:lstStyle/>
          <a:p>
            <a:r>
              <a:rPr lang="en-US" dirty="0" smtClean="0"/>
              <a:t>“Lusteth to envy”</a:t>
            </a:r>
            <a:endParaRPr lang="en-US" dirty="0"/>
          </a:p>
        </p:txBody>
      </p:sp>
      <p:sp>
        <p:nvSpPr>
          <p:cNvPr id="3" name="Content Placeholder 2"/>
          <p:cNvSpPr>
            <a:spLocks noGrp="1"/>
          </p:cNvSpPr>
          <p:nvPr>
            <p:ph sz="quarter" idx="13"/>
          </p:nvPr>
        </p:nvSpPr>
        <p:spPr>
          <a:xfrm>
            <a:off x="228600" y="914400"/>
            <a:ext cx="8686800" cy="4114800"/>
          </a:xfrm>
        </p:spPr>
        <p:txBody>
          <a:bodyPr>
            <a:noAutofit/>
          </a:bodyPr>
          <a:lstStyle/>
          <a:p>
            <a:r>
              <a:rPr lang="en-US" sz="2400" dirty="0" smtClean="0"/>
              <a:t>“</a:t>
            </a:r>
            <a:r>
              <a:rPr lang="en-US" sz="2400" b="1" dirty="0" smtClean="0">
                <a:solidFill>
                  <a:srgbClr val="FFFF00"/>
                </a:solidFill>
              </a:rPr>
              <a:t>lusteth</a:t>
            </a:r>
            <a:r>
              <a:rPr lang="en-US" sz="2400" dirty="0" smtClean="0"/>
              <a:t>” – epipotheo – to dote upon, intensely crave possession, to desire, long after</a:t>
            </a:r>
          </a:p>
          <a:p>
            <a:r>
              <a:rPr lang="en-US" sz="2400" dirty="0" smtClean="0"/>
              <a:t>“For I </a:t>
            </a:r>
            <a:r>
              <a:rPr lang="en-US" sz="2400" b="1" dirty="0" smtClean="0">
                <a:solidFill>
                  <a:srgbClr val="FFFF00"/>
                </a:solidFill>
              </a:rPr>
              <a:t>long</a:t>
            </a:r>
            <a:r>
              <a:rPr lang="en-US" sz="2400" dirty="0" smtClean="0"/>
              <a:t> to see you…” Romans 1:11</a:t>
            </a:r>
          </a:p>
          <a:p>
            <a:r>
              <a:rPr lang="en-US" sz="2400" dirty="0" smtClean="0"/>
              <a:t>“</a:t>
            </a:r>
            <a:r>
              <a:rPr lang="en-US" sz="2400" b="1" dirty="0" smtClean="0">
                <a:solidFill>
                  <a:srgbClr val="FFFF00"/>
                </a:solidFill>
              </a:rPr>
              <a:t>earnestly desiring </a:t>
            </a:r>
            <a:r>
              <a:rPr lang="en-US" sz="2400" dirty="0" smtClean="0"/>
              <a:t>to be clothed upon” 2 Cor. 5:2</a:t>
            </a:r>
          </a:p>
          <a:p>
            <a:r>
              <a:rPr lang="en-US" sz="2400" dirty="0" smtClean="0"/>
              <a:t>“…how greatly </a:t>
            </a:r>
            <a:r>
              <a:rPr lang="en-US" sz="2400" b="1" dirty="0" smtClean="0">
                <a:solidFill>
                  <a:srgbClr val="FFFF00"/>
                </a:solidFill>
              </a:rPr>
              <a:t>I long after you </a:t>
            </a:r>
            <a:r>
              <a:rPr lang="en-US" sz="2400" dirty="0" smtClean="0"/>
              <a:t>all in the bowels of Jesus Christ.”  Philippians 1:8</a:t>
            </a:r>
          </a:p>
          <a:p>
            <a:r>
              <a:rPr lang="en-US" sz="2400" dirty="0" smtClean="0"/>
              <a:t>Regarding Ephaphroditus, “…for he </a:t>
            </a:r>
            <a:r>
              <a:rPr lang="en-US" sz="2400" b="1" dirty="0" smtClean="0">
                <a:solidFill>
                  <a:srgbClr val="FFFF00"/>
                </a:solidFill>
              </a:rPr>
              <a:t>longed after you all</a:t>
            </a:r>
            <a:r>
              <a:rPr lang="en-US" sz="2400" dirty="0" smtClean="0"/>
              <a:t>, and was full of heaviness…”  Philippians 2:25</a:t>
            </a:r>
          </a:p>
          <a:p>
            <a:r>
              <a:rPr lang="en-US" sz="2400" dirty="0" smtClean="0"/>
              <a:t>“As newborn babes, </a:t>
            </a:r>
            <a:r>
              <a:rPr lang="en-US" sz="2400" b="1" dirty="0" smtClean="0">
                <a:solidFill>
                  <a:srgbClr val="FFFF00"/>
                </a:solidFill>
              </a:rPr>
              <a:t>desire</a:t>
            </a:r>
            <a:r>
              <a:rPr lang="en-US" sz="2400" dirty="0" smtClean="0"/>
              <a:t> the sincere milk of the word…”  1 Peter 2:2</a:t>
            </a:r>
          </a:p>
          <a:p>
            <a:pPr marL="0" indent="0">
              <a:buNone/>
            </a:pPr>
            <a:endParaRPr lang="en-US" sz="2400" dirty="0"/>
          </a:p>
        </p:txBody>
      </p:sp>
    </p:spTree>
    <p:extLst>
      <p:ext uri="{BB962C8B-B14F-4D97-AF65-F5344CB8AC3E}">
        <p14:creationId xmlns:p14="http://schemas.microsoft.com/office/powerpoint/2010/main" val="419542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Galatians 5:16-17</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a:t>“This I say then, Walk in the Spirit, and ye shall not fulfil the lust of the flesh</a:t>
            </a:r>
            <a:r>
              <a:rPr lang="en-US" sz="2800" dirty="0" smtClean="0"/>
              <a:t>.  For </a:t>
            </a:r>
            <a:r>
              <a:rPr lang="en-US" sz="2800" dirty="0"/>
              <a:t>the </a:t>
            </a:r>
            <a:r>
              <a:rPr lang="en-US" sz="2800" b="1" dirty="0">
                <a:solidFill>
                  <a:srgbClr val="FFFF00"/>
                </a:solidFill>
              </a:rPr>
              <a:t>flesh lusteth against the Spirit, and the Spirit against the flesh</a:t>
            </a:r>
            <a:r>
              <a:rPr lang="en-US" sz="2800" dirty="0"/>
              <a:t>: and these are contrary the one to the other: so that ye cannot do the things that ye </a:t>
            </a:r>
            <a:r>
              <a:rPr lang="en-US" sz="2800" dirty="0" smtClean="0"/>
              <a:t>would.”</a:t>
            </a:r>
            <a:endParaRPr lang="en-US" sz="2800" dirty="0"/>
          </a:p>
        </p:txBody>
      </p:sp>
    </p:spTree>
    <p:extLst>
      <p:ext uri="{BB962C8B-B14F-4D97-AF65-F5344CB8AC3E}">
        <p14:creationId xmlns:p14="http://schemas.microsoft.com/office/powerpoint/2010/main" val="26422987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is not an emotionless bystander – that would not make him a god of love!</a:t>
            </a:r>
            <a:endParaRPr lang="en-US" dirty="0"/>
          </a:p>
        </p:txBody>
      </p:sp>
      <p:sp>
        <p:nvSpPr>
          <p:cNvPr id="3" name="Content Placeholder 2"/>
          <p:cNvSpPr>
            <a:spLocks noGrp="1"/>
          </p:cNvSpPr>
          <p:nvPr>
            <p:ph sz="quarter" idx="13"/>
          </p:nvPr>
        </p:nvSpPr>
        <p:spPr/>
        <p:txBody>
          <a:bodyPr>
            <a:normAutofit/>
          </a:bodyPr>
          <a:lstStyle/>
          <a:p>
            <a:r>
              <a:rPr lang="en-US" sz="2800" dirty="0" smtClean="0"/>
              <a:t>God cares about us as His children</a:t>
            </a:r>
          </a:p>
          <a:p>
            <a:r>
              <a:rPr lang="en-US" sz="2800" dirty="0" smtClean="0"/>
              <a:t>He wants the Spirit to grow in us and in our thinking</a:t>
            </a:r>
          </a:p>
          <a:p>
            <a:r>
              <a:rPr lang="en-US" sz="2800" dirty="0" smtClean="0"/>
              <a:t>He is grieved when we act in ways inconsistent with a spiritual mind</a:t>
            </a:r>
          </a:p>
        </p:txBody>
      </p:sp>
    </p:spTree>
    <p:extLst>
      <p:ext uri="{BB962C8B-B14F-4D97-AF65-F5344CB8AC3E}">
        <p14:creationId xmlns:p14="http://schemas.microsoft.com/office/powerpoint/2010/main" val="34276754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065" y="152400"/>
            <a:ext cx="7924800" cy="563562"/>
          </a:xfrm>
        </p:spPr>
        <p:txBody>
          <a:bodyPr/>
          <a:lstStyle/>
          <a:p>
            <a:r>
              <a:rPr lang="en-US" dirty="0" smtClean="0"/>
              <a:t>Earnest of the spirit</a:t>
            </a:r>
            <a:endParaRPr lang="en-US" dirty="0"/>
          </a:p>
        </p:txBody>
      </p:sp>
      <p:sp>
        <p:nvSpPr>
          <p:cNvPr id="3" name="Content Placeholder 2"/>
          <p:cNvSpPr>
            <a:spLocks noGrp="1"/>
          </p:cNvSpPr>
          <p:nvPr>
            <p:ph sz="quarter" idx="13"/>
          </p:nvPr>
        </p:nvSpPr>
        <p:spPr>
          <a:xfrm>
            <a:off x="591065" y="838200"/>
            <a:ext cx="7924800" cy="4114800"/>
          </a:xfrm>
        </p:spPr>
        <p:txBody>
          <a:bodyPr>
            <a:normAutofit/>
          </a:bodyPr>
          <a:lstStyle/>
          <a:p>
            <a:pPr marL="0" indent="0">
              <a:buNone/>
            </a:pPr>
            <a:r>
              <a:rPr lang="en-US" sz="2400" dirty="0" smtClean="0"/>
              <a:t>“For </a:t>
            </a:r>
            <a:r>
              <a:rPr lang="en-US" sz="2400" dirty="0"/>
              <a:t>in this we groan, earnestly desiring to be clothed upon with our house which is from heaven</a:t>
            </a:r>
            <a:r>
              <a:rPr lang="en-US" sz="2400" dirty="0" smtClean="0"/>
              <a:t>:  If </a:t>
            </a:r>
            <a:r>
              <a:rPr lang="en-US" sz="2400" dirty="0"/>
              <a:t>so be that being clothed we shall not be found naked</a:t>
            </a:r>
            <a:r>
              <a:rPr lang="en-US" sz="2400" dirty="0" smtClean="0"/>
              <a:t>.  For </a:t>
            </a:r>
            <a:r>
              <a:rPr lang="en-US" sz="2400" dirty="0"/>
              <a:t>we that are in this tabernacle do groan, being burdened: not for that we would be unclothed, but clothed upon, that mortality might be swallowed up of life</a:t>
            </a:r>
            <a:r>
              <a:rPr lang="en-US" sz="2400" dirty="0" smtClean="0"/>
              <a:t>.  Now </a:t>
            </a:r>
            <a:r>
              <a:rPr lang="en-US" sz="2400" dirty="0"/>
              <a:t>he that hath wrought us for the selfsame thing is God, who also hath given unto us the </a:t>
            </a:r>
            <a:r>
              <a:rPr lang="en-US" sz="2400" b="1" dirty="0">
                <a:solidFill>
                  <a:srgbClr val="FFFF00"/>
                </a:solidFill>
              </a:rPr>
              <a:t>earnest of the Spirit</a:t>
            </a:r>
            <a:r>
              <a:rPr lang="en-US" sz="2400" dirty="0" smtClean="0"/>
              <a:t>.”</a:t>
            </a:r>
          </a:p>
          <a:p>
            <a:pPr marL="0" indent="0" algn="ctr">
              <a:buNone/>
            </a:pPr>
            <a:r>
              <a:rPr lang="en-US" sz="2400" dirty="0" smtClean="0"/>
              <a:t>2 Corinthians 5:2-5</a:t>
            </a:r>
            <a:endParaRPr lang="en-US" sz="2400" dirty="0"/>
          </a:p>
          <a:p>
            <a:pPr marL="0" indent="0">
              <a:buNone/>
            </a:pPr>
            <a:endParaRPr lang="en-US" sz="2400" dirty="0"/>
          </a:p>
        </p:txBody>
      </p:sp>
      <p:sp>
        <p:nvSpPr>
          <p:cNvPr id="4" name="TextBox 3"/>
          <p:cNvSpPr txBox="1"/>
          <p:nvPr/>
        </p:nvSpPr>
        <p:spPr>
          <a:xfrm>
            <a:off x="0" y="4549676"/>
            <a:ext cx="9144000" cy="2308324"/>
          </a:xfrm>
          <a:prstGeom prst="rect">
            <a:avLst/>
          </a:prstGeom>
          <a:solidFill>
            <a:schemeClr val="tx2"/>
          </a:solidFill>
        </p:spPr>
        <p:txBody>
          <a:bodyPr wrap="square" rtlCol="0">
            <a:spAutoFit/>
          </a:bodyPr>
          <a:lstStyle/>
          <a:p>
            <a:r>
              <a:rPr lang="en-US" sz="2400" dirty="0">
                <a:solidFill>
                  <a:schemeClr val="bg1"/>
                </a:solidFill>
              </a:rPr>
              <a:t>e</a:t>
            </a:r>
            <a:r>
              <a:rPr lang="en-US" sz="2400" dirty="0" smtClean="0">
                <a:solidFill>
                  <a:schemeClr val="bg1"/>
                </a:solidFill>
              </a:rPr>
              <a:t>arnest – arrabon – a pledge, security – used in literature of an engagement ring!</a:t>
            </a:r>
          </a:p>
          <a:p>
            <a:r>
              <a:rPr lang="en-US" sz="2400" dirty="0" smtClean="0">
                <a:solidFill>
                  <a:schemeClr val="bg1"/>
                </a:solidFill>
              </a:rPr>
              <a:t>“Who hath sealed us and given the earnest of the Spirit in our hearts.”  1 Cor. 1:22</a:t>
            </a:r>
          </a:p>
          <a:p>
            <a:r>
              <a:rPr lang="en-US" sz="2400" dirty="0" smtClean="0">
                <a:solidFill>
                  <a:schemeClr val="bg1"/>
                </a:solidFill>
              </a:rPr>
              <a:t>“…ye were sealed with that </a:t>
            </a:r>
            <a:r>
              <a:rPr lang="en-US" sz="2400" dirty="0">
                <a:solidFill>
                  <a:schemeClr val="bg1"/>
                </a:solidFill>
              </a:rPr>
              <a:t>h</a:t>
            </a:r>
            <a:r>
              <a:rPr lang="en-US" sz="2400" dirty="0" smtClean="0">
                <a:solidFill>
                  <a:schemeClr val="bg1"/>
                </a:solidFill>
              </a:rPr>
              <a:t>oly Spirit of promise, which is the earnest of our inheritance…”  Eph. 1:13-14  </a:t>
            </a:r>
            <a:endParaRPr lang="en-US" sz="2400" dirty="0">
              <a:solidFill>
                <a:schemeClr val="bg1"/>
              </a:solidFill>
            </a:endParaRPr>
          </a:p>
        </p:txBody>
      </p:sp>
    </p:spTree>
    <p:extLst>
      <p:ext uri="{BB962C8B-B14F-4D97-AF65-F5344CB8AC3E}">
        <p14:creationId xmlns:p14="http://schemas.microsoft.com/office/powerpoint/2010/main" val="41140764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762000"/>
          </a:xfrm>
        </p:spPr>
        <p:txBody>
          <a:bodyPr/>
          <a:lstStyle/>
          <a:p>
            <a:r>
              <a:rPr lang="en-US" dirty="0" smtClean="0"/>
              <a:t>perhaPS We may TEND TO overthink things!</a:t>
            </a:r>
            <a:endParaRPr lang="en-US" dirty="0"/>
          </a:p>
        </p:txBody>
      </p:sp>
      <p:sp>
        <p:nvSpPr>
          <p:cNvPr id="3" name="Content Placeholder 2"/>
          <p:cNvSpPr>
            <a:spLocks noGrp="1"/>
          </p:cNvSpPr>
          <p:nvPr>
            <p:ph sz="quarter" idx="13"/>
          </p:nvPr>
        </p:nvSpPr>
        <p:spPr>
          <a:xfrm>
            <a:off x="533400" y="1143000"/>
            <a:ext cx="7924800" cy="4114800"/>
          </a:xfrm>
        </p:spPr>
        <p:txBody>
          <a:bodyPr>
            <a:noAutofit/>
          </a:bodyPr>
          <a:lstStyle/>
          <a:p>
            <a:pPr marL="0" indent="0">
              <a:buNone/>
            </a:pPr>
            <a:r>
              <a:rPr lang="en-US" sz="2800" dirty="0" smtClean="0"/>
              <a:t>Despite our shortcomings…</a:t>
            </a:r>
          </a:p>
          <a:p>
            <a:r>
              <a:rPr lang="en-US" sz="2800" dirty="0" smtClean="0"/>
              <a:t>If we love God</a:t>
            </a:r>
            <a:endParaRPr lang="en-US" sz="2800" dirty="0"/>
          </a:p>
          <a:p>
            <a:r>
              <a:rPr lang="en-US" sz="2800" dirty="0" smtClean="0"/>
              <a:t>If we love our brother</a:t>
            </a:r>
          </a:p>
          <a:p>
            <a:r>
              <a:rPr lang="en-US" sz="2800" dirty="0" smtClean="0"/>
              <a:t>If we abstain from fleshly lusts and keep His commandments</a:t>
            </a:r>
            <a:endParaRPr lang="en-US" sz="2800" dirty="0"/>
          </a:p>
          <a:p>
            <a:pPr marL="0" indent="0">
              <a:buNone/>
            </a:pPr>
            <a:r>
              <a:rPr lang="en-US" sz="2800" dirty="0" smtClean="0"/>
              <a:t>We can have confidence that He is with us!  The manifestation of the fruit of the Spirit is our promissory note – our engagement ring!</a:t>
            </a:r>
            <a:endParaRPr lang="en-US" sz="2800" dirty="0"/>
          </a:p>
          <a:p>
            <a:pPr marL="0" indent="0">
              <a:buNone/>
            </a:pPr>
            <a:endParaRPr lang="en-US" sz="2800" dirty="0"/>
          </a:p>
        </p:txBody>
      </p:sp>
    </p:spTree>
    <p:extLst>
      <p:ext uri="{BB962C8B-B14F-4D97-AF65-F5344CB8AC3E}">
        <p14:creationId xmlns:p14="http://schemas.microsoft.com/office/powerpoint/2010/main" val="420747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6773"/>
            <a:ext cx="7924800" cy="1143000"/>
          </a:xfrm>
        </p:spPr>
        <p:txBody>
          <a:bodyPr/>
          <a:lstStyle/>
          <a:p>
            <a:r>
              <a:rPr lang="en-US" sz="3600" dirty="0" smtClean="0"/>
              <a:t>Sowing flesh or spirit?</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smtClean="0"/>
              <a:t>“Be </a:t>
            </a:r>
            <a:r>
              <a:rPr lang="en-US" sz="2800" dirty="0"/>
              <a:t>not deceived; God is not mocked: for whatsoever a man soweth, that shall he also reap</a:t>
            </a:r>
            <a:r>
              <a:rPr lang="en-US" sz="2800" dirty="0" smtClean="0"/>
              <a:t>.  For </a:t>
            </a:r>
            <a:r>
              <a:rPr lang="en-US" sz="2800" dirty="0"/>
              <a:t>he that soweth to his flesh shall of the flesh reap corruption; but he that soweth to the Spirit shall of the Spirit reap life everlasting</a:t>
            </a:r>
            <a:r>
              <a:rPr lang="en-US" sz="2800" dirty="0" smtClean="0"/>
              <a:t>.”</a:t>
            </a:r>
          </a:p>
          <a:p>
            <a:pPr marL="0" indent="0" algn="ctr">
              <a:buNone/>
            </a:pPr>
            <a:r>
              <a:rPr lang="en-US" sz="2800" dirty="0" smtClean="0"/>
              <a:t>Galatians 6:7-8</a:t>
            </a:r>
            <a:endParaRPr lang="en-US" sz="2800" dirty="0"/>
          </a:p>
          <a:p>
            <a:pPr marL="0" indent="0">
              <a:buNone/>
            </a:pPr>
            <a:endParaRPr lang="en-US" sz="2800" dirty="0"/>
          </a:p>
        </p:txBody>
      </p:sp>
    </p:spTree>
    <p:extLst>
      <p:ext uri="{BB962C8B-B14F-4D97-AF65-F5344CB8AC3E}">
        <p14:creationId xmlns:p14="http://schemas.microsoft.com/office/powerpoint/2010/main" val="27085424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Romans 5:3-5</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a:t>“And not only so, but we glory in tribulations also: knowing that tribulation worketh patience</a:t>
            </a:r>
            <a:r>
              <a:rPr lang="en-US" sz="2800" dirty="0" smtClean="0"/>
              <a:t>;  And </a:t>
            </a:r>
            <a:r>
              <a:rPr lang="en-US" sz="2800" dirty="0"/>
              <a:t>patience, experience; and experience, hope</a:t>
            </a:r>
            <a:r>
              <a:rPr lang="en-US" sz="2800" dirty="0" smtClean="0"/>
              <a:t>: And </a:t>
            </a:r>
            <a:r>
              <a:rPr lang="en-US" sz="2800" dirty="0"/>
              <a:t>hope maketh not ashamed; because the love of God is shed abroad in our hearts by the Holy Ghost which is given unto us</a:t>
            </a:r>
            <a:r>
              <a:rPr lang="en-US" sz="2800" dirty="0" smtClean="0"/>
              <a:t>.”</a:t>
            </a:r>
            <a:endParaRPr lang="en-US" sz="2800" dirty="0"/>
          </a:p>
          <a:p>
            <a:pPr marL="0" indent="0">
              <a:buNone/>
            </a:pPr>
            <a:endParaRPr lang="en-US" sz="2800" dirty="0"/>
          </a:p>
        </p:txBody>
      </p:sp>
    </p:spTree>
    <p:extLst>
      <p:ext uri="{BB962C8B-B14F-4D97-AF65-F5344CB8AC3E}">
        <p14:creationId xmlns:p14="http://schemas.microsoft.com/office/powerpoint/2010/main" val="29274690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Last class</a:t>
            </a:r>
            <a:endParaRPr lang="en-US" sz="3600" dirty="0"/>
          </a:p>
        </p:txBody>
      </p:sp>
      <p:sp>
        <p:nvSpPr>
          <p:cNvPr id="3" name="Content Placeholder 2"/>
          <p:cNvSpPr>
            <a:spLocks noGrp="1"/>
          </p:cNvSpPr>
          <p:nvPr>
            <p:ph sz="quarter" idx="13"/>
          </p:nvPr>
        </p:nvSpPr>
        <p:spPr/>
        <p:txBody>
          <a:bodyPr>
            <a:normAutofit/>
          </a:bodyPr>
          <a:lstStyle/>
          <a:p>
            <a:pPr marL="0" indent="0" algn="ctr">
              <a:buNone/>
            </a:pPr>
            <a:endParaRPr lang="en-US" sz="2800" b="1" dirty="0" smtClean="0">
              <a:solidFill>
                <a:srgbClr val="FFFF00"/>
              </a:solidFill>
            </a:endParaRPr>
          </a:p>
          <a:p>
            <a:pPr marL="0" indent="0" algn="ctr">
              <a:buNone/>
            </a:pPr>
            <a:r>
              <a:rPr lang="en-US" sz="3600" b="1" dirty="0" smtClean="0">
                <a:solidFill>
                  <a:srgbClr val="FFFF00"/>
                </a:solidFill>
              </a:rPr>
              <a:t>Prepared Unto All Good Works</a:t>
            </a:r>
          </a:p>
          <a:p>
            <a:pPr marL="0" indent="0" algn="ctr">
              <a:buNone/>
            </a:pPr>
            <a:endParaRPr lang="en-US" sz="2800" dirty="0"/>
          </a:p>
          <a:p>
            <a:pPr marL="0" indent="0" algn="ctr">
              <a:buNone/>
            </a:pPr>
            <a:r>
              <a:rPr lang="en-US" sz="2800" dirty="0" smtClean="0"/>
              <a:t>How the activity of the Spirit in our lives readies us for work prepared in advance for us to do.</a:t>
            </a:r>
            <a:endParaRPr lang="en-US" sz="2800" dirty="0"/>
          </a:p>
        </p:txBody>
      </p:sp>
    </p:spTree>
    <p:extLst>
      <p:ext uri="{BB962C8B-B14F-4D97-AF65-F5344CB8AC3E}">
        <p14:creationId xmlns:p14="http://schemas.microsoft.com/office/powerpoint/2010/main" val="1398034661"/>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1060</TotalTime>
  <Words>4496</Words>
  <Application>Microsoft Office PowerPoint</Application>
  <PresentationFormat>On-screen Show (4:3)</PresentationFormat>
  <Paragraphs>223</Paragraphs>
  <Slides>53</Slides>
  <Notes>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Horizon</vt:lpstr>
      <vt:lpstr>Led by the Spirit</vt:lpstr>
      <vt:lpstr>Lessons from Class 3 – abba, father</vt:lpstr>
      <vt:lpstr>Bro. Michael Owen, 1985</vt:lpstr>
      <vt:lpstr>application</vt:lpstr>
      <vt:lpstr>PowerPoint Presentation</vt:lpstr>
      <vt:lpstr>Unworthy servants</vt:lpstr>
      <vt:lpstr>Important to get the right perspective</vt:lpstr>
      <vt:lpstr>God’s knowledge of us</vt:lpstr>
      <vt:lpstr>jeremiah, led by the spirit</vt:lpstr>
      <vt:lpstr>Through christ, we too are foreordained</vt:lpstr>
      <vt:lpstr>application</vt:lpstr>
      <vt:lpstr>How many times?</vt:lpstr>
      <vt:lpstr>All self-doubts</vt:lpstr>
      <vt:lpstr>PowerPoint Presentation</vt:lpstr>
      <vt:lpstr>The balance</vt:lpstr>
      <vt:lpstr>Jacob at bethel</vt:lpstr>
      <vt:lpstr>The lesson of bethel forgotten?</vt:lpstr>
      <vt:lpstr>Bethel’s Message completely forgotten</vt:lpstr>
      <vt:lpstr>Go back to the start!</vt:lpstr>
      <vt:lpstr>Being led by the spirit</vt:lpstr>
      <vt:lpstr>The call to abstain from sin</vt:lpstr>
      <vt:lpstr>PowerPoint Presentation</vt:lpstr>
      <vt:lpstr>The battlefield</vt:lpstr>
      <vt:lpstr>Fleshly lusts war against the soul!</vt:lpstr>
      <vt:lpstr>PowerPoint Presentation</vt:lpstr>
      <vt:lpstr>PowerPoint Presentation</vt:lpstr>
      <vt:lpstr>PowerPoint Presentation</vt:lpstr>
      <vt:lpstr>“defeatist”  attitude toward sin</vt:lpstr>
      <vt:lpstr>“Fleeing for Refuge”   P. Gwilliam, 1972</vt:lpstr>
      <vt:lpstr>The Message</vt:lpstr>
      <vt:lpstr>Evidence!</vt:lpstr>
      <vt:lpstr>Consistent counsel from apostle paul</vt:lpstr>
      <vt:lpstr>Here’s the message…</vt:lpstr>
      <vt:lpstr>God dwells only in the tents of righteous men</vt:lpstr>
      <vt:lpstr>Assurance and confidence</vt:lpstr>
      <vt:lpstr>manifestaTION of the spirit  in our lives</vt:lpstr>
      <vt:lpstr>MANIFEST – “TO EXHIBIT, DISCLOSE”</vt:lpstr>
      <vt:lpstr>A “simple” litmus test - love</vt:lpstr>
      <vt:lpstr>MANIFEST IN LOVE FOR BROTHER</vt:lpstr>
      <vt:lpstr>Love as a MANIFESTATION OF THE SPIRIT</vt:lpstr>
      <vt:lpstr>GOD DWELLS WITH THOSE WHO LOVE</vt:lpstr>
      <vt:lpstr>John’s exclusive use of “meno”</vt:lpstr>
      <vt:lpstr>John’s use of “meno”</vt:lpstr>
      <vt:lpstr>WHAT’S INVOLVED in dwelling in us?</vt:lpstr>
      <vt:lpstr>God’s position about his spirit</vt:lpstr>
      <vt:lpstr>“Lusteth to envy”</vt:lpstr>
      <vt:lpstr>Galatians 5:16-17</vt:lpstr>
      <vt:lpstr>God is not an emotionless bystander – that would not make him a god of love!</vt:lpstr>
      <vt:lpstr>Earnest of the spirit</vt:lpstr>
      <vt:lpstr>perhaPS We may TEND TO overthink things!</vt:lpstr>
      <vt:lpstr>Sowing flesh or spirit?</vt:lpstr>
      <vt:lpstr>Romans 5:3-5</vt:lpstr>
      <vt:lpstr>Last class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 by the Spirit</dc:title>
  <dc:creator>Dave Jennings</dc:creator>
  <cp:lastModifiedBy>Dave Jennings</cp:lastModifiedBy>
  <cp:revision>71</cp:revision>
  <dcterms:created xsi:type="dcterms:W3CDTF">2014-07-29T02:39:58Z</dcterms:created>
  <dcterms:modified xsi:type="dcterms:W3CDTF">2014-08-21T22:10:38Z</dcterms:modified>
</cp:coreProperties>
</file>