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00" r:id="rId2"/>
    <p:sldId id="385" r:id="rId3"/>
    <p:sldId id="483" r:id="rId4"/>
    <p:sldId id="491" r:id="rId5"/>
    <p:sldId id="452" r:id="rId6"/>
    <p:sldId id="481" r:id="rId7"/>
    <p:sldId id="482" r:id="rId8"/>
    <p:sldId id="460" r:id="rId9"/>
    <p:sldId id="402" r:id="rId10"/>
    <p:sldId id="412" r:id="rId11"/>
    <p:sldId id="404" r:id="rId12"/>
    <p:sldId id="408" r:id="rId13"/>
    <p:sldId id="461" r:id="rId14"/>
    <p:sldId id="462" r:id="rId15"/>
    <p:sldId id="463" r:id="rId16"/>
    <p:sldId id="488" r:id="rId17"/>
    <p:sldId id="478" r:id="rId18"/>
    <p:sldId id="409" r:id="rId19"/>
    <p:sldId id="485" r:id="rId20"/>
    <p:sldId id="486" r:id="rId21"/>
    <p:sldId id="487" r:id="rId22"/>
    <p:sldId id="489" r:id="rId23"/>
    <p:sldId id="479" r:id="rId24"/>
    <p:sldId id="480" r:id="rId25"/>
    <p:sldId id="434" r:id="rId26"/>
    <p:sldId id="435" r:id="rId27"/>
    <p:sldId id="400" r:id="rId28"/>
    <p:sldId id="437" r:id="rId29"/>
    <p:sldId id="471" r:id="rId30"/>
    <p:sldId id="472" r:id="rId31"/>
    <p:sldId id="473" r:id="rId32"/>
    <p:sldId id="474" r:id="rId33"/>
    <p:sldId id="475" r:id="rId34"/>
    <p:sldId id="410" r:id="rId35"/>
    <p:sldId id="477" r:id="rId36"/>
    <p:sldId id="390" r:id="rId37"/>
    <p:sldId id="464" r:id="rId38"/>
    <p:sldId id="392" r:id="rId39"/>
    <p:sldId id="394" r:id="rId40"/>
    <p:sldId id="484" r:id="rId41"/>
    <p:sldId id="465" r:id="rId42"/>
    <p:sldId id="466" r:id="rId43"/>
    <p:sldId id="451" r:id="rId44"/>
    <p:sldId id="438" r:id="rId45"/>
    <p:sldId id="439" r:id="rId46"/>
    <p:sldId id="468" r:id="rId47"/>
    <p:sldId id="469" r:id="rId48"/>
    <p:sldId id="490"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3333" autoAdjust="0"/>
    <p:restoredTop sz="94660"/>
  </p:normalViewPr>
  <p:slideViewPr>
    <p:cSldViewPr>
      <p:cViewPr>
        <p:scale>
          <a:sx n="77" d="100"/>
          <a:sy n="77" d="100"/>
        </p:scale>
        <p:origin x="-942" y="246"/>
      </p:cViewPr>
      <p:guideLst>
        <p:guide orient="horz" pos="2160"/>
        <p:guide pos="2880"/>
      </p:guideLst>
    </p:cSldViewPr>
  </p:slideViewPr>
  <p:notesTextViewPr>
    <p:cViewPr>
      <p:scale>
        <a:sx n="1" d="1"/>
        <a:sy n="1" d="1"/>
      </p:scale>
      <p:origin x="0" y="0"/>
    </p:cViewPr>
  </p:notesTextViewPr>
  <p:sorterViewPr>
    <p:cViewPr>
      <p:scale>
        <a:sx n="100" d="100"/>
        <a:sy n="100" d="100"/>
      </p:scale>
      <p:origin x="0" y="7908"/>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_rels/drawing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F638BFB-E150-4DCD-B853-BC5CC33B3E0F}" type="doc">
      <dgm:prSet loTypeId="urn:microsoft.com/office/officeart/2008/layout/VerticalCurvedList" loCatId="list" qsTypeId="urn:microsoft.com/office/officeart/2005/8/quickstyle/3d4" qsCatId="3D" csTypeId="urn:microsoft.com/office/officeart/2005/8/colors/colorful4" csCatId="colorful" phldr="1"/>
      <dgm:spPr/>
      <dgm:t>
        <a:bodyPr/>
        <a:lstStyle/>
        <a:p>
          <a:endParaRPr lang="en-US"/>
        </a:p>
      </dgm:t>
    </dgm:pt>
    <dgm:pt modelId="{085D9598-7946-4F97-AA7F-14FAE43051E9}">
      <dgm:prSet phldrT="[Text]" custT="1"/>
      <dgm:spPr/>
      <dgm:t>
        <a:bodyPr/>
        <a:lstStyle/>
        <a:p>
          <a:r>
            <a:rPr lang="en-US" sz="3600" dirty="0" smtClean="0"/>
            <a:t>40 Years in Wisdom of Egypt</a:t>
          </a:r>
          <a:endParaRPr lang="en-US" sz="3600" dirty="0"/>
        </a:p>
      </dgm:t>
    </dgm:pt>
    <dgm:pt modelId="{0804A2DD-D8BB-4D5F-A8A8-F5D64432B618}" type="parTrans" cxnId="{A559EAB1-06A0-498A-894C-BEA797273E2F}">
      <dgm:prSet/>
      <dgm:spPr/>
      <dgm:t>
        <a:bodyPr/>
        <a:lstStyle/>
        <a:p>
          <a:endParaRPr lang="en-US" sz="1200"/>
        </a:p>
      </dgm:t>
    </dgm:pt>
    <dgm:pt modelId="{AB71A54E-A48A-4D46-A226-580A99D16983}" type="sibTrans" cxnId="{A559EAB1-06A0-498A-894C-BEA797273E2F}">
      <dgm:prSet/>
      <dgm:spPr/>
      <dgm:t>
        <a:bodyPr/>
        <a:lstStyle/>
        <a:p>
          <a:endParaRPr lang="en-US" sz="1200"/>
        </a:p>
      </dgm:t>
    </dgm:pt>
    <dgm:pt modelId="{CD4E89DA-A82B-4FFD-B5B2-F713B338F2C7}">
      <dgm:prSet phldrT="[Text]" custT="1"/>
      <dgm:spPr/>
      <dgm:t>
        <a:bodyPr/>
        <a:lstStyle/>
        <a:p>
          <a:r>
            <a:rPr lang="en-US" sz="3600" dirty="0" smtClean="0"/>
            <a:t>40 Years in </a:t>
          </a:r>
          <a:r>
            <a:rPr lang="en-US" sz="3600" dirty="0" err="1" smtClean="0"/>
            <a:t>Midian</a:t>
          </a:r>
          <a:endParaRPr lang="en-US" sz="3600" dirty="0"/>
        </a:p>
      </dgm:t>
    </dgm:pt>
    <dgm:pt modelId="{943BBED8-6348-4D0D-87BC-0060EC7CB624}" type="parTrans" cxnId="{EBC44712-2FD9-4A15-A114-6F509DED8191}">
      <dgm:prSet/>
      <dgm:spPr/>
      <dgm:t>
        <a:bodyPr/>
        <a:lstStyle/>
        <a:p>
          <a:endParaRPr lang="en-US" sz="1200"/>
        </a:p>
      </dgm:t>
    </dgm:pt>
    <dgm:pt modelId="{3C0835F0-C84C-45FA-89FB-53C7A180C8FE}" type="sibTrans" cxnId="{EBC44712-2FD9-4A15-A114-6F509DED8191}">
      <dgm:prSet/>
      <dgm:spPr/>
      <dgm:t>
        <a:bodyPr/>
        <a:lstStyle/>
        <a:p>
          <a:endParaRPr lang="en-US" sz="1200"/>
        </a:p>
      </dgm:t>
    </dgm:pt>
    <dgm:pt modelId="{929397ED-456B-403B-AF8F-018FAE219450}">
      <dgm:prSet phldrT="[Text]" custT="1"/>
      <dgm:spPr/>
      <dgm:t>
        <a:bodyPr/>
        <a:lstStyle/>
        <a:p>
          <a:r>
            <a:rPr lang="en-US" sz="3600" dirty="0" smtClean="0"/>
            <a:t>40 Years Leading Israel</a:t>
          </a:r>
          <a:endParaRPr lang="en-US" sz="3600" dirty="0"/>
        </a:p>
      </dgm:t>
    </dgm:pt>
    <dgm:pt modelId="{A7B4F431-0BAD-48E3-A963-5CDD98517C4F}" type="parTrans" cxnId="{FAD50CE6-C69B-48E1-9B0E-32D443A53139}">
      <dgm:prSet/>
      <dgm:spPr/>
      <dgm:t>
        <a:bodyPr/>
        <a:lstStyle/>
        <a:p>
          <a:endParaRPr lang="en-US" sz="1200"/>
        </a:p>
      </dgm:t>
    </dgm:pt>
    <dgm:pt modelId="{0CCEF3CA-8F25-41AD-A8F0-C228EEC68798}" type="sibTrans" cxnId="{FAD50CE6-C69B-48E1-9B0E-32D443A53139}">
      <dgm:prSet/>
      <dgm:spPr/>
      <dgm:t>
        <a:bodyPr/>
        <a:lstStyle/>
        <a:p>
          <a:endParaRPr lang="en-US" sz="1200"/>
        </a:p>
      </dgm:t>
    </dgm:pt>
    <dgm:pt modelId="{67FC870F-A058-41FC-9AE2-EB71BF4CBC1C}" type="pres">
      <dgm:prSet presAssocID="{AF638BFB-E150-4DCD-B853-BC5CC33B3E0F}" presName="Name0" presStyleCnt="0">
        <dgm:presLayoutVars>
          <dgm:chMax val="7"/>
          <dgm:chPref val="7"/>
          <dgm:dir/>
        </dgm:presLayoutVars>
      </dgm:prSet>
      <dgm:spPr/>
      <dgm:t>
        <a:bodyPr/>
        <a:lstStyle/>
        <a:p>
          <a:endParaRPr lang="en-US"/>
        </a:p>
      </dgm:t>
    </dgm:pt>
    <dgm:pt modelId="{B2C64DDD-5302-4C00-82EA-7059FB5A7504}" type="pres">
      <dgm:prSet presAssocID="{AF638BFB-E150-4DCD-B853-BC5CC33B3E0F}" presName="Name1" presStyleCnt="0"/>
      <dgm:spPr/>
      <dgm:t>
        <a:bodyPr/>
        <a:lstStyle/>
        <a:p>
          <a:endParaRPr lang="en-US"/>
        </a:p>
      </dgm:t>
    </dgm:pt>
    <dgm:pt modelId="{AB2AFB90-6F34-41E3-A2CE-1A0AB1E8B0B7}" type="pres">
      <dgm:prSet presAssocID="{AF638BFB-E150-4DCD-B853-BC5CC33B3E0F}" presName="cycle" presStyleCnt="0"/>
      <dgm:spPr/>
      <dgm:t>
        <a:bodyPr/>
        <a:lstStyle/>
        <a:p>
          <a:endParaRPr lang="en-US"/>
        </a:p>
      </dgm:t>
    </dgm:pt>
    <dgm:pt modelId="{94EFC8A8-83FC-408C-817A-014A9C03F0A1}" type="pres">
      <dgm:prSet presAssocID="{AF638BFB-E150-4DCD-B853-BC5CC33B3E0F}" presName="srcNode" presStyleLbl="node1" presStyleIdx="0" presStyleCnt="3"/>
      <dgm:spPr/>
      <dgm:t>
        <a:bodyPr/>
        <a:lstStyle/>
        <a:p>
          <a:endParaRPr lang="en-US"/>
        </a:p>
      </dgm:t>
    </dgm:pt>
    <dgm:pt modelId="{09B12256-045B-4FA3-ABB4-3ED8B48EB2E6}" type="pres">
      <dgm:prSet presAssocID="{AF638BFB-E150-4DCD-B853-BC5CC33B3E0F}" presName="conn" presStyleLbl="parChTrans1D2" presStyleIdx="0" presStyleCnt="1"/>
      <dgm:spPr/>
      <dgm:t>
        <a:bodyPr/>
        <a:lstStyle/>
        <a:p>
          <a:endParaRPr lang="en-US"/>
        </a:p>
      </dgm:t>
    </dgm:pt>
    <dgm:pt modelId="{A4997165-7122-4FE1-B79C-EE08608645A2}" type="pres">
      <dgm:prSet presAssocID="{AF638BFB-E150-4DCD-B853-BC5CC33B3E0F}" presName="extraNode" presStyleLbl="node1" presStyleIdx="0" presStyleCnt="3"/>
      <dgm:spPr/>
      <dgm:t>
        <a:bodyPr/>
        <a:lstStyle/>
        <a:p>
          <a:endParaRPr lang="en-US"/>
        </a:p>
      </dgm:t>
    </dgm:pt>
    <dgm:pt modelId="{9A7662FA-575A-41D3-AC85-1A30632EC72A}" type="pres">
      <dgm:prSet presAssocID="{AF638BFB-E150-4DCD-B853-BC5CC33B3E0F}" presName="dstNode" presStyleLbl="node1" presStyleIdx="0" presStyleCnt="3"/>
      <dgm:spPr/>
      <dgm:t>
        <a:bodyPr/>
        <a:lstStyle/>
        <a:p>
          <a:endParaRPr lang="en-US"/>
        </a:p>
      </dgm:t>
    </dgm:pt>
    <dgm:pt modelId="{2FF38AD3-1DEA-4474-BF8D-FCC1B962B820}" type="pres">
      <dgm:prSet presAssocID="{085D9598-7946-4F97-AA7F-14FAE43051E9}" presName="text_1" presStyleLbl="node1" presStyleIdx="0" presStyleCnt="3">
        <dgm:presLayoutVars>
          <dgm:bulletEnabled val="1"/>
        </dgm:presLayoutVars>
      </dgm:prSet>
      <dgm:spPr/>
      <dgm:t>
        <a:bodyPr/>
        <a:lstStyle/>
        <a:p>
          <a:endParaRPr lang="en-US"/>
        </a:p>
      </dgm:t>
    </dgm:pt>
    <dgm:pt modelId="{A61F462A-F3E9-4BDC-9AA2-AC015EEC083F}" type="pres">
      <dgm:prSet presAssocID="{085D9598-7946-4F97-AA7F-14FAE43051E9}" presName="accent_1" presStyleCnt="0"/>
      <dgm:spPr/>
      <dgm:t>
        <a:bodyPr/>
        <a:lstStyle/>
        <a:p>
          <a:endParaRPr lang="en-US"/>
        </a:p>
      </dgm:t>
    </dgm:pt>
    <dgm:pt modelId="{7082902E-D7FE-4821-A08F-177963BF947C}" type="pres">
      <dgm:prSet presAssocID="{085D9598-7946-4F97-AA7F-14FAE43051E9}" presName="accentRepeatNode" presStyleLbl="solidFgAcc1" presStyleIdx="0" presStyleCnt="3"/>
      <dgm:spPr>
        <a:blipFill rotWithShape="0">
          <a:blip xmlns:r="http://schemas.openxmlformats.org/officeDocument/2006/relationships" r:embed="rId1"/>
          <a:stretch>
            <a:fillRect/>
          </a:stretch>
        </a:blipFill>
      </dgm:spPr>
      <dgm:t>
        <a:bodyPr/>
        <a:lstStyle/>
        <a:p>
          <a:endParaRPr lang="en-US"/>
        </a:p>
      </dgm:t>
    </dgm:pt>
    <dgm:pt modelId="{B4823088-2FB1-40A5-BEDF-48D7FF170DC8}" type="pres">
      <dgm:prSet presAssocID="{CD4E89DA-A82B-4FFD-B5B2-F713B338F2C7}" presName="text_2" presStyleLbl="node1" presStyleIdx="1" presStyleCnt="3">
        <dgm:presLayoutVars>
          <dgm:bulletEnabled val="1"/>
        </dgm:presLayoutVars>
      </dgm:prSet>
      <dgm:spPr/>
      <dgm:t>
        <a:bodyPr/>
        <a:lstStyle/>
        <a:p>
          <a:endParaRPr lang="en-US"/>
        </a:p>
      </dgm:t>
    </dgm:pt>
    <dgm:pt modelId="{5AC439DC-F68D-4355-81F7-E8302ABE7452}" type="pres">
      <dgm:prSet presAssocID="{CD4E89DA-A82B-4FFD-B5B2-F713B338F2C7}" presName="accent_2" presStyleCnt="0"/>
      <dgm:spPr/>
      <dgm:t>
        <a:bodyPr/>
        <a:lstStyle/>
        <a:p>
          <a:endParaRPr lang="en-US"/>
        </a:p>
      </dgm:t>
    </dgm:pt>
    <dgm:pt modelId="{1D573C53-740A-4660-91A0-463E6F7129EE}" type="pres">
      <dgm:prSet presAssocID="{CD4E89DA-A82B-4FFD-B5B2-F713B338F2C7}" presName="accentRepeatNode" presStyleLbl="solidFgAcc1" presStyleIdx="1" presStyleCnt="3"/>
      <dgm:spPr>
        <a:blipFill rotWithShape="0">
          <a:blip xmlns:r="http://schemas.openxmlformats.org/officeDocument/2006/relationships" r:embed="rId2"/>
          <a:stretch>
            <a:fillRect/>
          </a:stretch>
        </a:blipFill>
      </dgm:spPr>
      <dgm:t>
        <a:bodyPr/>
        <a:lstStyle/>
        <a:p>
          <a:endParaRPr lang="en-US"/>
        </a:p>
      </dgm:t>
    </dgm:pt>
    <dgm:pt modelId="{8E40A021-402B-4FAE-BFEA-D74B8F01FE58}" type="pres">
      <dgm:prSet presAssocID="{929397ED-456B-403B-AF8F-018FAE219450}" presName="text_3" presStyleLbl="node1" presStyleIdx="2" presStyleCnt="3">
        <dgm:presLayoutVars>
          <dgm:bulletEnabled val="1"/>
        </dgm:presLayoutVars>
      </dgm:prSet>
      <dgm:spPr/>
      <dgm:t>
        <a:bodyPr/>
        <a:lstStyle/>
        <a:p>
          <a:endParaRPr lang="en-US"/>
        </a:p>
      </dgm:t>
    </dgm:pt>
    <dgm:pt modelId="{49CD43DD-C7F4-45A3-A721-FA0EFDB9BBEC}" type="pres">
      <dgm:prSet presAssocID="{929397ED-456B-403B-AF8F-018FAE219450}" presName="accent_3" presStyleCnt="0"/>
      <dgm:spPr/>
      <dgm:t>
        <a:bodyPr/>
        <a:lstStyle/>
        <a:p>
          <a:endParaRPr lang="en-US"/>
        </a:p>
      </dgm:t>
    </dgm:pt>
    <dgm:pt modelId="{435FEF05-1E15-4B7D-9DAC-24EFE9E378BA}" type="pres">
      <dgm:prSet presAssocID="{929397ED-456B-403B-AF8F-018FAE219450}" presName="accentRepeatNode" presStyleLbl="solidFgAcc1" presStyleIdx="2" presStyleCnt="3"/>
      <dgm:spPr>
        <a:blipFill rotWithShape="0">
          <a:blip xmlns:r="http://schemas.openxmlformats.org/officeDocument/2006/relationships" r:embed="rId3"/>
          <a:stretch>
            <a:fillRect/>
          </a:stretch>
        </a:blipFill>
      </dgm:spPr>
      <dgm:t>
        <a:bodyPr/>
        <a:lstStyle/>
        <a:p>
          <a:endParaRPr lang="en-US"/>
        </a:p>
      </dgm:t>
    </dgm:pt>
  </dgm:ptLst>
  <dgm:cxnLst>
    <dgm:cxn modelId="{FAD50CE6-C69B-48E1-9B0E-32D443A53139}" srcId="{AF638BFB-E150-4DCD-B853-BC5CC33B3E0F}" destId="{929397ED-456B-403B-AF8F-018FAE219450}" srcOrd="2" destOrd="0" parTransId="{A7B4F431-0BAD-48E3-A963-5CDD98517C4F}" sibTransId="{0CCEF3CA-8F25-41AD-A8F0-C228EEC68798}"/>
    <dgm:cxn modelId="{928DFDD8-9DBB-4350-810F-ACA7C332B275}" type="presOf" srcId="{CD4E89DA-A82B-4FFD-B5B2-F713B338F2C7}" destId="{B4823088-2FB1-40A5-BEDF-48D7FF170DC8}" srcOrd="0" destOrd="0" presId="urn:microsoft.com/office/officeart/2008/layout/VerticalCurvedList"/>
    <dgm:cxn modelId="{283A01C0-E6AD-45A4-B4C8-EAA98BB8F3FB}" type="presOf" srcId="{085D9598-7946-4F97-AA7F-14FAE43051E9}" destId="{2FF38AD3-1DEA-4474-BF8D-FCC1B962B820}" srcOrd="0" destOrd="0" presId="urn:microsoft.com/office/officeart/2008/layout/VerticalCurvedList"/>
    <dgm:cxn modelId="{DD625415-E8DC-4EA5-873F-1217BD213040}" type="presOf" srcId="{929397ED-456B-403B-AF8F-018FAE219450}" destId="{8E40A021-402B-4FAE-BFEA-D74B8F01FE58}" srcOrd="0" destOrd="0" presId="urn:microsoft.com/office/officeart/2008/layout/VerticalCurvedList"/>
    <dgm:cxn modelId="{EBC44712-2FD9-4A15-A114-6F509DED8191}" srcId="{AF638BFB-E150-4DCD-B853-BC5CC33B3E0F}" destId="{CD4E89DA-A82B-4FFD-B5B2-F713B338F2C7}" srcOrd="1" destOrd="0" parTransId="{943BBED8-6348-4D0D-87BC-0060EC7CB624}" sibTransId="{3C0835F0-C84C-45FA-89FB-53C7A180C8FE}"/>
    <dgm:cxn modelId="{A559EAB1-06A0-498A-894C-BEA797273E2F}" srcId="{AF638BFB-E150-4DCD-B853-BC5CC33B3E0F}" destId="{085D9598-7946-4F97-AA7F-14FAE43051E9}" srcOrd="0" destOrd="0" parTransId="{0804A2DD-D8BB-4D5F-A8A8-F5D64432B618}" sibTransId="{AB71A54E-A48A-4D46-A226-580A99D16983}"/>
    <dgm:cxn modelId="{79A9332B-32BF-4BD9-BDD0-92BC96E868C3}" type="presOf" srcId="{AB71A54E-A48A-4D46-A226-580A99D16983}" destId="{09B12256-045B-4FA3-ABB4-3ED8B48EB2E6}" srcOrd="0" destOrd="0" presId="urn:microsoft.com/office/officeart/2008/layout/VerticalCurvedList"/>
    <dgm:cxn modelId="{F5A2CB26-F375-4E04-BFEC-4D3E48338733}" type="presOf" srcId="{AF638BFB-E150-4DCD-B853-BC5CC33B3E0F}" destId="{67FC870F-A058-41FC-9AE2-EB71BF4CBC1C}" srcOrd="0" destOrd="0" presId="urn:microsoft.com/office/officeart/2008/layout/VerticalCurvedList"/>
    <dgm:cxn modelId="{5F63CD81-705A-49AB-95E9-5637200BADCC}" type="presParOf" srcId="{67FC870F-A058-41FC-9AE2-EB71BF4CBC1C}" destId="{B2C64DDD-5302-4C00-82EA-7059FB5A7504}" srcOrd="0" destOrd="0" presId="urn:microsoft.com/office/officeart/2008/layout/VerticalCurvedList"/>
    <dgm:cxn modelId="{A39B8E57-AEE6-4BB4-B6B5-501EB07DB822}" type="presParOf" srcId="{B2C64DDD-5302-4C00-82EA-7059FB5A7504}" destId="{AB2AFB90-6F34-41E3-A2CE-1A0AB1E8B0B7}" srcOrd="0" destOrd="0" presId="urn:microsoft.com/office/officeart/2008/layout/VerticalCurvedList"/>
    <dgm:cxn modelId="{B30D9B45-06E7-44EC-B0B4-90FA7E5676D4}" type="presParOf" srcId="{AB2AFB90-6F34-41E3-A2CE-1A0AB1E8B0B7}" destId="{94EFC8A8-83FC-408C-817A-014A9C03F0A1}" srcOrd="0" destOrd="0" presId="urn:microsoft.com/office/officeart/2008/layout/VerticalCurvedList"/>
    <dgm:cxn modelId="{7CAFF738-0C0F-4F1A-8AB8-BD81E1D5D507}" type="presParOf" srcId="{AB2AFB90-6F34-41E3-A2CE-1A0AB1E8B0B7}" destId="{09B12256-045B-4FA3-ABB4-3ED8B48EB2E6}" srcOrd="1" destOrd="0" presId="urn:microsoft.com/office/officeart/2008/layout/VerticalCurvedList"/>
    <dgm:cxn modelId="{D6C9B3CD-DE80-4910-9B0F-EDF032790553}" type="presParOf" srcId="{AB2AFB90-6F34-41E3-A2CE-1A0AB1E8B0B7}" destId="{A4997165-7122-4FE1-B79C-EE08608645A2}" srcOrd="2" destOrd="0" presId="urn:microsoft.com/office/officeart/2008/layout/VerticalCurvedList"/>
    <dgm:cxn modelId="{98ADF008-6EE2-43B6-BC30-9F3447FF4714}" type="presParOf" srcId="{AB2AFB90-6F34-41E3-A2CE-1A0AB1E8B0B7}" destId="{9A7662FA-575A-41D3-AC85-1A30632EC72A}" srcOrd="3" destOrd="0" presId="urn:microsoft.com/office/officeart/2008/layout/VerticalCurvedList"/>
    <dgm:cxn modelId="{9B685A9D-25A1-4791-BE0D-7AD27A862AA1}" type="presParOf" srcId="{B2C64DDD-5302-4C00-82EA-7059FB5A7504}" destId="{2FF38AD3-1DEA-4474-BF8D-FCC1B962B820}" srcOrd="1" destOrd="0" presId="urn:microsoft.com/office/officeart/2008/layout/VerticalCurvedList"/>
    <dgm:cxn modelId="{D605C098-A9D8-4F1E-B9FC-7EF0358B76D0}" type="presParOf" srcId="{B2C64DDD-5302-4C00-82EA-7059FB5A7504}" destId="{A61F462A-F3E9-4BDC-9AA2-AC015EEC083F}" srcOrd="2" destOrd="0" presId="urn:microsoft.com/office/officeart/2008/layout/VerticalCurvedList"/>
    <dgm:cxn modelId="{A754E1E1-A522-406C-8200-919F641C1E23}" type="presParOf" srcId="{A61F462A-F3E9-4BDC-9AA2-AC015EEC083F}" destId="{7082902E-D7FE-4821-A08F-177963BF947C}" srcOrd="0" destOrd="0" presId="urn:microsoft.com/office/officeart/2008/layout/VerticalCurvedList"/>
    <dgm:cxn modelId="{27BFA0F7-EC16-4DF0-8A56-DA4914D52D9A}" type="presParOf" srcId="{B2C64DDD-5302-4C00-82EA-7059FB5A7504}" destId="{B4823088-2FB1-40A5-BEDF-48D7FF170DC8}" srcOrd="3" destOrd="0" presId="urn:microsoft.com/office/officeart/2008/layout/VerticalCurvedList"/>
    <dgm:cxn modelId="{17CF6204-99A0-4BB8-AF3C-EC2689F85575}" type="presParOf" srcId="{B2C64DDD-5302-4C00-82EA-7059FB5A7504}" destId="{5AC439DC-F68D-4355-81F7-E8302ABE7452}" srcOrd="4" destOrd="0" presId="urn:microsoft.com/office/officeart/2008/layout/VerticalCurvedList"/>
    <dgm:cxn modelId="{2BDBAE1A-F0A9-4D2A-80C6-7D51E5460047}" type="presParOf" srcId="{5AC439DC-F68D-4355-81F7-E8302ABE7452}" destId="{1D573C53-740A-4660-91A0-463E6F7129EE}" srcOrd="0" destOrd="0" presId="urn:microsoft.com/office/officeart/2008/layout/VerticalCurvedList"/>
    <dgm:cxn modelId="{8B0E88EA-560F-4B35-91BE-1701307AFC6F}" type="presParOf" srcId="{B2C64DDD-5302-4C00-82EA-7059FB5A7504}" destId="{8E40A021-402B-4FAE-BFEA-D74B8F01FE58}" srcOrd="5" destOrd="0" presId="urn:microsoft.com/office/officeart/2008/layout/VerticalCurvedList"/>
    <dgm:cxn modelId="{088079DC-6B3C-4827-83E6-614EAA74F31D}" type="presParOf" srcId="{B2C64DDD-5302-4C00-82EA-7059FB5A7504}" destId="{49CD43DD-C7F4-45A3-A721-FA0EFDB9BBEC}" srcOrd="6" destOrd="0" presId="urn:microsoft.com/office/officeart/2008/layout/VerticalCurvedList"/>
    <dgm:cxn modelId="{2B623FC4-8974-4DE7-BF1A-BF238423A8F4}" type="presParOf" srcId="{49CD43DD-C7F4-45A3-A721-FA0EFDB9BBEC}" destId="{435FEF05-1E15-4B7D-9DAC-24EFE9E378BA}"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B12256-045B-4FA3-ABB4-3ED8B48EB2E6}">
      <dsp:nvSpPr>
        <dsp:cNvPr id="0" name=""/>
        <dsp:cNvSpPr/>
      </dsp:nvSpPr>
      <dsp:spPr>
        <a:xfrm>
          <a:off x="-4651809" y="-713145"/>
          <a:ext cx="5541091" cy="5541091"/>
        </a:xfrm>
        <a:prstGeom prst="blockArc">
          <a:avLst>
            <a:gd name="adj1" fmla="val 18900000"/>
            <a:gd name="adj2" fmla="val 2700000"/>
            <a:gd name="adj3" fmla="val 390"/>
          </a:avLst>
        </a:prstGeom>
        <a:noFill/>
        <a:ln w="10795" cap="flat" cmpd="sng" algn="ctr">
          <a:solidFill>
            <a:schemeClr val="accent5">
              <a:hueOff val="0"/>
              <a:satOff val="0"/>
              <a:lumOff val="0"/>
              <a:alphaOff val="0"/>
            </a:schemeClr>
          </a:solidFill>
          <a:prstDash val="solid"/>
        </a:ln>
        <a:effectLst/>
        <a:sp3d z="-40000" prstMaterial="matte"/>
      </dsp:spPr>
      <dsp:style>
        <a:lnRef idx="2">
          <a:scrgbClr r="0" g="0" b="0"/>
        </a:lnRef>
        <a:fillRef idx="0">
          <a:scrgbClr r="0" g="0" b="0"/>
        </a:fillRef>
        <a:effectRef idx="0">
          <a:scrgbClr r="0" g="0" b="0"/>
        </a:effectRef>
        <a:fontRef idx="minor"/>
      </dsp:style>
    </dsp:sp>
    <dsp:sp modelId="{2FF38AD3-1DEA-4474-BF8D-FCC1B962B820}">
      <dsp:nvSpPr>
        <dsp:cNvPr id="0" name=""/>
        <dsp:cNvSpPr/>
      </dsp:nvSpPr>
      <dsp:spPr>
        <a:xfrm>
          <a:off x="571929" y="411480"/>
          <a:ext cx="7296881" cy="822960"/>
        </a:xfrm>
        <a:prstGeom prst="rect">
          <a:avLst/>
        </a:prstGeom>
        <a:solidFill>
          <a:schemeClr val="accent4">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91440" rIns="91440" bIns="91440" numCol="1" spcCol="1270" anchor="ctr" anchorCtr="0">
          <a:noAutofit/>
        </a:bodyPr>
        <a:lstStyle/>
        <a:p>
          <a:pPr lvl="0" algn="l" defTabSz="1600200">
            <a:lnSpc>
              <a:spcPct val="90000"/>
            </a:lnSpc>
            <a:spcBef>
              <a:spcPct val="0"/>
            </a:spcBef>
            <a:spcAft>
              <a:spcPct val="35000"/>
            </a:spcAft>
          </a:pPr>
          <a:r>
            <a:rPr lang="en-US" sz="3600" kern="1200" dirty="0" smtClean="0"/>
            <a:t>40 Years in Wisdom of Egypt</a:t>
          </a:r>
          <a:endParaRPr lang="en-US" sz="3600" kern="1200" dirty="0"/>
        </a:p>
      </dsp:txBody>
      <dsp:txXfrm>
        <a:off x="571929" y="411480"/>
        <a:ext cx="7296881" cy="822960"/>
      </dsp:txXfrm>
    </dsp:sp>
    <dsp:sp modelId="{7082902E-D7FE-4821-A08F-177963BF947C}">
      <dsp:nvSpPr>
        <dsp:cNvPr id="0" name=""/>
        <dsp:cNvSpPr/>
      </dsp:nvSpPr>
      <dsp:spPr>
        <a:xfrm>
          <a:off x="57579" y="308610"/>
          <a:ext cx="1028700" cy="1028700"/>
        </a:xfrm>
        <a:prstGeom prst="ellipse">
          <a:avLst/>
        </a:prstGeom>
        <a:blipFill rotWithShape="0">
          <a:blip xmlns:r="http://schemas.openxmlformats.org/officeDocument/2006/relationships" r:embed="rId1"/>
          <a:stretch>
            <a:fillRect/>
          </a:stretch>
        </a:blipFill>
        <a:ln w="9525" cap="flat" cmpd="sng" algn="ctr">
          <a:solidFill>
            <a:schemeClr val="accent4">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B4823088-2FB1-40A5-BEDF-48D7FF170DC8}">
      <dsp:nvSpPr>
        <dsp:cNvPr id="0" name=""/>
        <dsp:cNvSpPr/>
      </dsp:nvSpPr>
      <dsp:spPr>
        <a:xfrm>
          <a:off x="871075" y="1645920"/>
          <a:ext cx="6997735" cy="822960"/>
        </a:xfrm>
        <a:prstGeom prst="rect">
          <a:avLst/>
        </a:prstGeom>
        <a:solidFill>
          <a:schemeClr val="accent4">
            <a:hueOff val="4706656"/>
            <a:satOff val="-11638"/>
            <a:lumOff val="-6177"/>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91440" rIns="91440" bIns="91440" numCol="1" spcCol="1270" anchor="ctr" anchorCtr="0">
          <a:noAutofit/>
        </a:bodyPr>
        <a:lstStyle/>
        <a:p>
          <a:pPr lvl="0" algn="l" defTabSz="1600200">
            <a:lnSpc>
              <a:spcPct val="90000"/>
            </a:lnSpc>
            <a:spcBef>
              <a:spcPct val="0"/>
            </a:spcBef>
            <a:spcAft>
              <a:spcPct val="35000"/>
            </a:spcAft>
          </a:pPr>
          <a:r>
            <a:rPr lang="en-US" sz="3600" kern="1200" dirty="0" smtClean="0"/>
            <a:t>40 Years in </a:t>
          </a:r>
          <a:r>
            <a:rPr lang="en-US" sz="3600" kern="1200" dirty="0" err="1" smtClean="0"/>
            <a:t>Midian</a:t>
          </a:r>
          <a:endParaRPr lang="en-US" sz="3600" kern="1200" dirty="0"/>
        </a:p>
      </dsp:txBody>
      <dsp:txXfrm>
        <a:off x="871075" y="1645920"/>
        <a:ext cx="6997735" cy="822960"/>
      </dsp:txXfrm>
    </dsp:sp>
    <dsp:sp modelId="{1D573C53-740A-4660-91A0-463E6F7129EE}">
      <dsp:nvSpPr>
        <dsp:cNvPr id="0" name=""/>
        <dsp:cNvSpPr/>
      </dsp:nvSpPr>
      <dsp:spPr>
        <a:xfrm>
          <a:off x="356725" y="1543049"/>
          <a:ext cx="1028700" cy="1028700"/>
        </a:xfrm>
        <a:prstGeom prst="ellipse">
          <a:avLst/>
        </a:prstGeom>
        <a:blipFill rotWithShape="0">
          <a:blip xmlns:r="http://schemas.openxmlformats.org/officeDocument/2006/relationships" r:embed="rId2"/>
          <a:stretch>
            <a:fillRect/>
          </a:stretch>
        </a:blipFill>
        <a:ln w="9525" cap="flat" cmpd="sng" algn="ctr">
          <a:solidFill>
            <a:schemeClr val="accent4">
              <a:hueOff val="4706656"/>
              <a:satOff val="-11638"/>
              <a:lumOff val="-6177"/>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8E40A021-402B-4FAE-BFEA-D74B8F01FE58}">
      <dsp:nvSpPr>
        <dsp:cNvPr id="0" name=""/>
        <dsp:cNvSpPr/>
      </dsp:nvSpPr>
      <dsp:spPr>
        <a:xfrm>
          <a:off x="571929" y="2880359"/>
          <a:ext cx="7296881" cy="822960"/>
        </a:xfrm>
        <a:prstGeom prst="rect">
          <a:avLst/>
        </a:prstGeom>
        <a:solidFill>
          <a:schemeClr val="accent4">
            <a:hueOff val="9413312"/>
            <a:satOff val="-23276"/>
            <a:lumOff val="-1235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653225" tIns="91440" rIns="91440" bIns="91440" numCol="1" spcCol="1270" anchor="ctr" anchorCtr="0">
          <a:noAutofit/>
        </a:bodyPr>
        <a:lstStyle/>
        <a:p>
          <a:pPr lvl="0" algn="l" defTabSz="1600200">
            <a:lnSpc>
              <a:spcPct val="90000"/>
            </a:lnSpc>
            <a:spcBef>
              <a:spcPct val="0"/>
            </a:spcBef>
            <a:spcAft>
              <a:spcPct val="35000"/>
            </a:spcAft>
          </a:pPr>
          <a:r>
            <a:rPr lang="en-US" sz="3600" kern="1200" dirty="0" smtClean="0"/>
            <a:t>40 Years Leading Israel</a:t>
          </a:r>
          <a:endParaRPr lang="en-US" sz="3600" kern="1200" dirty="0"/>
        </a:p>
      </dsp:txBody>
      <dsp:txXfrm>
        <a:off x="571929" y="2880359"/>
        <a:ext cx="7296881" cy="822960"/>
      </dsp:txXfrm>
    </dsp:sp>
    <dsp:sp modelId="{435FEF05-1E15-4B7D-9DAC-24EFE9E378BA}">
      <dsp:nvSpPr>
        <dsp:cNvPr id="0" name=""/>
        <dsp:cNvSpPr/>
      </dsp:nvSpPr>
      <dsp:spPr>
        <a:xfrm>
          <a:off x="57579" y="2777490"/>
          <a:ext cx="1028700" cy="1028700"/>
        </a:xfrm>
        <a:prstGeom prst="ellipse">
          <a:avLst/>
        </a:prstGeom>
        <a:blipFill rotWithShape="0">
          <a:blip xmlns:r="http://schemas.openxmlformats.org/officeDocument/2006/relationships" r:embed="rId3"/>
          <a:stretch>
            <a:fillRect/>
          </a:stretch>
        </a:blipFill>
        <a:ln w="9525" cap="flat" cmpd="sng" algn="ctr">
          <a:solidFill>
            <a:schemeClr val="accent4">
              <a:hueOff val="9413312"/>
              <a:satOff val="-23276"/>
              <a:lumOff val="-12353"/>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24571606-FA71-4D9A-A946-8CB80EFBECD7}" type="datetimeFigureOut">
              <a:rPr lang="en-US" smtClean="0"/>
              <a:t>8/21/2014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24571606-FA71-4D9A-A946-8CB80EFBECD7}" type="datetimeFigureOut">
              <a:rPr lang="en-US" smtClean="0"/>
              <a:t>8/21/2014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4571606-FA71-4D9A-A946-8CB80EFBECD7}" type="datetimeFigureOut">
              <a:rPr lang="en-US" smtClean="0"/>
              <a:t>8/21/2014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571606-FA71-4D9A-A946-8CB80EFBECD7}" type="datetimeFigureOut">
              <a:rPr lang="en-US" smtClean="0"/>
              <a:t>8/21/2014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71606-FA71-4D9A-A946-8CB80EFBECD7}" type="datetimeFigureOut">
              <a:rPr lang="en-US" smtClean="0"/>
              <a:t>8/21/2014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4571606-FA71-4D9A-A946-8CB80EFBECD7}" type="datetimeFigureOut">
              <a:rPr lang="en-US" smtClean="0"/>
              <a:t>8/21/2014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4571606-FA71-4D9A-A946-8CB80EFBECD7}" type="datetimeFigureOut">
              <a:rPr lang="en-US" smtClean="0"/>
              <a:t>8/21/2014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D004FA-71EA-4989-9C13-2A3568B6287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24571606-FA71-4D9A-A946-8CB80EFBECD7}" type="datetimeFigureOut">
              <a:rPr lang="en-US" smtClean="0"/>
              <a:t>8/21/2014</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4DD004FA-71EA-4989-9C13-2A3568B6287D}" type="slidenum">
              <a:rPr lang="en-US" smtClean="0"/>
              <a:t>‹#›</a:t>
            </a:fld>
            <a:endParaRPr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8.jpeg"/><Relationship Id="rId1" Type="http://schemas.openxmlformats.org/officeDocument/2006/relationships/slideLayout" Target="../slideLayouts/slideLayout2.xml"/><Relationship Id="rId6" Type="http://schemas.openxmlformats.org/officeDocument/2006/relationships/image" Target="../media/image10.jpeg"/><Relationship Id="rId5" Type="http://schemas.microsoft.com/office/2007/relationships/hdphoto" Target="../media/hdphoto4.wdp"/><Relationship Id="rId4" Type="http://schemas.openxmlformats.org/officeDocument/2006/relationships/image" Target="../media/image9.jpe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p:txBody>
          <a:bodyPr>
            <a:normAutofit fontScale="92500" lnSpcReduction="10000"/>
          </a:bodyPr>
          <a:lstStyle/>
          <a:p>
            <a:r>
              <a:rPr lang="en-US" sz="3200" dirty="0" smtClean="0"/>
              <a:t>Class 5 – Prepared Unto All Good Works</a:t>
            </a:r>
          </a:p>
          <a:p>
            <a:endParaRPr lang="en-US" sz="3200" dirty="0" smtClean="0">
              <a:solidFill>
                <a:srgbClr val="FFFF00"/>
              </a:solidFill>
            </a:endParaRPr>
          </a:p>
          <a:p>
            <a:r>
              <a:rPr lang="en-US" sz="3200" dirty="0" smtClean="0">
                <a:solidFill>
                  <a:srgbClr val="FFFF00"/>
                </a:solidFill>
              </a:rPr>
              <a:t>Winfield Bible School</a:t>
            </a:r>
            <a:endParaRPr lang="en-US" sz="3200" dirty="0">
              <a:solidFill>
                <a:srgbClr val="FFFF00"/>
              </a:solidFill>
            </a:endParaRPr>
          </a:p>
        </p:txBody>
      </p:sp>
      <p:sp>
        <p:nvSpPr>
          <p:cNvPr id="4" name="Title 3"/>
          <p:cNvSpPr>
            <a:spLocks noGrp="1"/>
          </p:cNvSpPr>
          <p:nvPr>
            <p:ph type="ctrTitle"/>
          </p:nvPr>
        </p:nvSpPr>
        <p:spPr/>
        <p:txBody>
          <a:bodyPr/>
          <a:lstStyle/>
          <a:p>
            <a:r>
              <a:rPr lang="en-US" sz="3600" dirty="0" smtClean="0"/>
              <a:t>Led By the spirit</a:t>
            </a:r>
            <a:endParaRPr lang="en-US" sz="3600" dirty="0"/>
          </a:p>
        </p:txBody>
      </p:sp>
    </p:spTree>
    <p:extLst>
      <p:ext uri="{BB962C8B-B14F-4D97-AF65-F5344CB8AC3E}">
        <p14:creationId xmlns:p14="http://schemas.microsoft.com/office/powerpoint/2010/main" val="345665919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990600"/>
          </a:xfrm>
        </p:spPr>
        <p:txBody>
          <a:bodyPr/>
          <a:lstStyle/>
          <a:p>
            <a:r>
              <a:rPr lang="en-US" sz="3200" dirty="0" smtClean="0"/>
              <a:t>class 4 Summary</a:t>
            </a:r>
            <a:endParaRPr lang="en-US" sz="3200" dirty="0"/>
          </a:p>
        </p:txBody>
      </p:sp>
      <p:sp>
        <p:nvSpPr>
          <p:cNvPr id="3" name="Content Placeholder 2"/>
          <p:cNvSpPr>
            <a:spLocks noGrp="1"/>
          </p:cNvSpPr>
          <p:nvPr>
            <p:ph sz="quarter" idx="13"/>
          </p:nvPr>
        </p:nvSpPr>
        <p:spPr>
          <a:xfrm>
            <a:off x="609600" y="1447800"/>
            <a:ext cx="7924800" cy="4114800"/>
          </a:xfrm>
        </p:spPr>
        <p:txBody>
          <a:bodyPr>
            <a:noAutofit/>
          </a:bodyPr>
          <a:lstStyle/>
          <a:p>
            <a:r>
              <a:rPr lang="en-US" sz="2400" dirty="0" smtClean="0"/>
              <a:t>Faithful believers are intended to have confidence in their relationship with the Son and the Father</a:t>
            </a:r>
          </a:p>
          <a:p>
            <a:r>
              <a:rPr lang="en-US" sz="2400" dirty="0" smtClean="0"/>
              <a:t>The manifestations of the fruit of the Spirit give us confidence that He is with us</a:t>
            </a:r>
          </a:p>
          <a:p>
            <a:r>
              <a:rPr lang="en-US" sz="2400" dirty="0" smtClean="0"/>
              <a:t>When we forsake sin, we welcome the Father and Son to make their abode with us</a:t>
            </a:r>
          </a:p>
          <a:p>
            <a:r>
              <a:rPr lang="en-US" sz="2400" dirty="0" smtClean="0"/>
              <a:t>God is deeply involved and concerned about our relationship with Him</a:t>
            </a:r>
          </a:p>
          <a:p>
            <a:r>
              <a:rPr lang="en-US" sz="2400" dirty="0" smtClean="0"/>
              <a:t>The manifestations of the Spirit are a promissory ring to us that we are being prepared for the marriage to our Lord</a:t>
            </a:r>
          </a:p>
        </p:txBody>
      </p:sp>
    </p:spTree>
    <p:extLst>
      <p:ext uri="{BB962C8B-B14F-4D97-AF65-F5344CB8AC3E}">
        <p14:creationId xmlns:p14="http://schemas.microsoft.com/office/powerpoint/2010/main" val="5754654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59"/>
            <a:ext cx="7924800" cy="912341"/>
          </a:xfrm>
        </p:spPr>
        <p:txBody>
          <a:bodyPr/>
          <a:lstStyle/>
          <a:p>
            <a:r>
              <a:rPr lang="en-US" dirty="0" smtClean="0"/>
              <a:t>The full process</a:t>
            </a:r>
            <a:endParaRPr lang="en-US" dirty="0"/>
          </a:p>
        </p:txBody>
      </p:sp>
      <p:sp>
        <p:nvSpPr>
          <p:cNvPr id="3" name="Content Placeholder 2"/>
          <p:cNvSpPr>
            <a:spLocks noGrp="1"/>
          </p:cNvSpPr>
          <p:nvPr>
            <p:ph sz="quarter" idx="13"/>
          </p:nvPr>
        </p:nvSpPr>
        <p:spPr>
          <a:xfrm>
            <a:off x="609600" y="1143000"/>
            <a:ext cx="7924800" cy="4800600"/>
          </a:xfrm>
        </p:spPr>
        <p:txBody>
          <a:bodyPr>
            <a:normAutofit fontScale="92500" lnSpcReduction="20000"/>
          </a:bodyPr>
          <a:lstStyle/>
          <a:p>
            <a:pPr marL="0" indent="0">
              <a:buNone/>
            </a:pPr>
            <a:r>
              <a:rPr lang="en-US" sz="2800" dirty="0" smtClean="0"/>
              <a:t>“That </a:t>
            </a:r>
            <a:r>
              <a:rPr lang="en-US" sz="2800" dirty="0"/>
              <a:t>he would grant you, according to the riches of his glory, to be </a:t>
            </a:r>
            <a:r>
              <a:rPr lang="en-US" sz="2800" dirty="0" smtClean="0"/>
              <a:t> 1  </a:t>
            </a:r>
            <a:r>
              <a:rPr lang="en-US" sz="2800" b="1" u="sng" dirty="0" smtClean="0"/>
              <a:t>strengthened </a:t>
            </a:r>
            <a:r>
              <a:rPr lang="en-US" sz="2800" b="1" u="sng" dirty="0"/>
              <a:t>with might by his Spirit in the inner man</a:t>
            </a:r>
            <a:r>
              <a:rPr lang="en-US" sz="2800" dirty="0" smtClean="0"/>
              <a:t>;  </a:t>
            </a:r>
            <a:r>
              <a:rPr lang="en-US" sz="2800" dirty="0" smtClean="0"/>
              <a:t>That  2   </a:t>
            </a:r>
            <a:r>
              <a:rPr lang="en-US" sz="2800" b="1" u="sng" dirty="0" smtClean="0"/>
              <a:t>Christ </a:t>
            </a:r>
            <a:r>
              <a:rPr lang="en-US" sz="2800" b="1" u="sng" dirty="0"/>
              <a:t>may dwell in your hearts by faith</a:t>
            </a:r>
            <a:r>
              <a:rPr lang="en-US" sz="2800" dirty="0"/>
              <a:t>; that ye, being rooted and grounded in love</a:t>
            </a:r>
            <a:r>
              <a:rPr lang="en-US" sz="2800" dirty="0" smtClean="0"/>
              <a:t>,  May </a:t>
            </a:r>
            <a:r>
              <a:rPr lang="en-US" sz="2800" dirty="0"/>
              <a:t>be able to comprehend with all </a:t>
            </a:r>
            <a:r>
              <a:rPr lang="en-US" sz="2800" dirty="0" smtClean="0"/>
              <a:t>saints </a:t>
            </a:r>
            <a:r>
              <a:rPr lang="en-US" sz="2800" dirty="0"/>
              <a:t>what is the breadth, and length, and depth, and height</a:t>
            </a:r>
            <a:r>
              <a:rPr lang="en-US" sz="2800" dirty="0" smtClean="0"/>
              <a:t>;  And </a:t>
            </a:r>
            <a:r>
              <a:rPr lang="en-US" sz="2800" dirty="0" smtClean="0"/>
              <a:t>to  3 </a:t>
            </a:r>
            <a:r>
              <a:rPr lang="en-US" sz="2800" b="1" u="sng" dirty="0"/>
              <a:t>know the love of Christ</a:t>
            </a:r>
            <a:r>
              <a:rPr lang="en-US" sz="2800" dirty="0"/>
              <a:t>, which </a:t>
            </a:r>
            <a:r>
              <a:rPr lang="en-US" sz="2800" dirty="0" err="1"/>
              <a:t>passeth</a:t>
            </a:r>
            <a:r>
              <a:rPr lang="en-US" sz="2800" dirty="0"/>
              <a:t> knowledge, that ye might </a:t>
            </a:r>
            <a:r>
              <a:rPr lang="en-US" sz="2800" dirty="0" smtClean="0"/>
              <a:t> 4  </a:t>
            </a:r>
            <a:r>
              <a:rPr lang="en-US" sz="2800" b="1" u="sng" dirty="0" smtClean="0"/>
              <a:t>be </a:t>
            </a:r>
            <a:r>
              <a:rPr lang="en-US" sz="2800" b="1" u="sng" dirty="0"/>
              <a:t>filled with all the </a:t>
            </a:r>
            <a:r>
              <a:rPr lang="en-US" sz="2800" b="1" u="sng" dirty="0" err="1"/>
              <a:t>fulness</a:t>
            </a:r>
            <a:r>
              <a:rPr lang="en-US" sz="2800" b="1" u="sng" dirty="0"/>
              <a:t> of God</a:t>
            </a:r>
            <a:r>
              <a:rPr lang="en-US" sz="2800" dirty="0" smtClean="0"/>
              <a:t>.  Now </a:t>
            </a:r>
            <a:r>
              <a:rPr lang="en-US" sz="2800" dirty="0"/>
              <a:t>unto him that is able to do exceeding abundantly above all that we ask or think, according </a:t>
            </a:r>
            <a:r>
              <a:rPr lang="en-US" sz="2800" dirty="0" smtClean="0"/>
              <a:t>to  5  </a:t>
            </a:r>
            <a:r>
              <a:rPr lang="en-US" sz="2800" b="1" u="sng" dirty="0"/>
              <a:t>the power that </a:t>
            </a:r>
            <a:r>
              <a:rPr lang="en-US" sz="2800" b="1" u="sng" dirty="0" err="1"/>
              <a:t>worketh</a:t>
            </a:r>
            <a:r>
              <a:rPr lang="en-US" sz="2800" b="1" u="sng" dirty="0"/>
              <a:t> in us</a:t>
            </a:r>
            <a:r>
              <a:rPr lang="en-US" sz="2800" dirty="0" smtClean="0"/>
              <a:t>, Unto </a:t>
            </a:r>
            <a:r>
              <a:rPr lang="en-US" sz="2800" dirty="0"/>
              <a:t>him be glory in the church by Christ Jesus throughout all ages, world without end. Amen</a:t>
            </a:r>
            <a:r>
              <a:rPr lang="en-US" sz="2800" dirty="0" smtClean="0"/>
              <a:t>.”</a:t>
            </a:r>
          </a:p>
          <a:p>
            <a:pPr marL="0" indent="0" algn="ctr">
              <a:buNone/>
            </a:pPr>
            <a:r>
              <a:rPr lang="en-US" sz="2800" dirty="0" smtClean="0"/>
              <a:t>Ephesians 3:16-21</a:t>
            </a:r>
            <a:endParaRPr lang="en-US" sz="2800" dirty="0"/>
          </a:p>
          <a:p>
            <a:endParaRPr lang="en-US" dirty="0"/>
          </a:p>
        </p:txBody>
      </p:sp>
      <p:sp>
        <p:nvSpPr>
          <p:cNvPr id="5" name="Oval 4"/>
          <p:cNvSpPr/>
          <p:nvPr/>
        </p:nvSpPr>
        <p:spPr>
          <a:xfrm>
            <a:off x="1425146" y="1431324"/>
            <a:ext cx="3048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p:cNvSpPr/>
          <p:nvPr/>
        </p:nvSpPr>
        <p:spPr>
          <a:xfrm>
            <a:off x="2133600" y="1714500"/>
            <a:ext cx="3048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Oval 6"/>
          <p:cNvSpPr/>
          <p:nvPr/>
        </p:nvSpPr>
        <p:spPr>
          <a:xfrm>
            <a:off x="4495800" y="2667000"/>
            <a:ext cx="3048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5715000" y="3048000"/>
            <a:ext cx="3048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2286000" y="3962400"/>
            <a:ext cx="304800" cy="3810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09813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714"/>
            <a:ext cx="8229600" cy="1143000"/>
          </a:xfrm>
        </p:spPr>
        <p:txBody>
          <a:bodyPr/>
          <a:lstStyle/>
          <a:p>
            <a:r>
              <a:rPr lang="en-US" dirty="0" smtClean="0"/>
              <a:t>Led by the spirit – if you want one passage</a:t>
            </a:r>
            <a:endParaRPr lang="en-US" dirty="0"/>
          </a:p>
        </p:txBody>
      </p:sp>
      <p:sp>
        <p:nvSpPr>
          <p:cNvPr id="3" name="Content Placeholder 2"/>
          <p:cNvSpPr>
            <a:spLocks noGrp="1"/>
          </p:cNvSpPr>
          <p:nvPr>
            <p:ph sz="quarter" idx="13"/>
          </p:nvPr>
        </p:nvSpPr>
        <p:spPr/>
        <p:txBody>
          <a:bodyPr>
            <a:normAutofit/>
          </a:bodyPr>
          <a:lstStyle/>
          <a:p>
            <a:r>
              <a:rPr lang="en-US" sz="2800" dirty="0" smtClean="0"/>
              <a:t>Strengthened by his might by his Spirit</a:t>
            </a:r>
          </a:p>
          <a:p>
            <a:r>
              <a:rPr lang="en-US" sz="2800" dirty="0" smtClean="0"/>
              <a:t>Christ dwells in our hearts by faith</a:t>
            </a:r>
          </a:p>
          <a:p>
            <a:r>
              <a:rPr lang="en-US" sz="2800" dirty="0" smtClean="0"/>
              <a:t>Know and manifest the love of Christ</a:t>
            </a:r>
          </a:p>
          <a:p>
            <a:r>
              <a:rPr lang="en-US" sz="2800" dirty="0" smtClean="0"/>
              <a:t>Be filled with all the </a:t>
            </a:r>
            <a:r>
              <a:rPr lang="en-US" sz="2800" dirty="0" err="1" smtClean="0"/>
              <a:t>fulness</a:t>
            </a:r>
            <a:r>
              <a:rPr lang="en-US" sz="2800" dirty="0" smtClean="0"/>
              <a:t> </a:t>
            </a:r>
            <a:r>
              <a:rPr lang="en-US" sz="2800" dirty="0"/>
              <a:t>of God (For it pleased the Father that in him should all </a:t>
            </a:r>
            <a:r>
              <a:rPr lang="en-US" sz="2800" dirty="0" err="1"/>
              <a:t>fulness</a:t>
            </a:r>
            <a:r>
              <a:rPr lang="en-US" sz="2800" dirty="0"/>
              <a:t> dwell</a:t>
            </a:r>
            <a:r>
              <a:rPr lang="en-US" sz="2800" dirty="0" smtClean="0"/>
              <a:t>; - Col. 1:19)</a:t>
            </a:r>
          </a:p>
          <a:p>
            <a:r>
              <a:rPr lang="en-US" sz="2800" dirty="0" smtClean="0"/>
              <a:t>His power </a:t>
            </a:r>
            <a:r>
              <a:rPr lang="en-US" sz="2800" dirty="0" err="1" smtClean="0"/>
              <a:t>worketh</a:t>
            </a:r>
            <a:r>
              <a:rPr lang="en-US" sz="2800" dirty="0" smtClean="0"/>
              <a:t> in us in what we do and what we think</a:t>
            </a:r>
            <a:endParaRPr lang="en-US" sz="2800" dirty="0"/>
          </a:p>
        </p:txBody>
      </p:sp>
    </p:spTree>
    <p:extLst>
      <p:ext uri="{BB962C8B-B14F-4D97-AF65-F5344CB8AC3E}">
        <p14:creationId xmlns:p14="http://schemas.microsoft.com/office/powerpoint/2010/main" val="495197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dirty="0" smtClean="0"/>
              <a:t>The work ahead</a:t>
            </a:r>
            <a:endParaRPr lang="en-US" dirty="0"/>
          </a:p>
        </p:txBody>
      </p:sp>
      <p:pic>
        <p:nvPicPr>
          <p:cNvPr id="1026" name="Picture 2" descr="http://www.euribor.com.es/empleo/wp-content/uploads/2011/04/networking.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543432" y="1190368"/>
            <a:ext cx="3657600" cy="45674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964426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Are we on our own?</a:t>
            </a:r>
            <a:endParaRPr lang="en-US" sz="3600" dirty="0"/>
          </a:p>
        </p:txBody>
      </p:sp>
      <p:sp>
        <p:nvSpPr>
          <p:cNvPr id="3" name="Content Placeholder 2"/>
          <p:cNvSpPr>
            <a:spLocks noGrp="1"/>
          </p:cNvSpPr>
          <p:nvPr>
            <p:ph sz="quarter" idx="13"/>
          </p:nvPr>
        </p:nvSpPr>
        <p:spPr/>
        <p:txBody>
          <a:bodyPr/>
          <a:lstStyle/>
          <a:p>
            <a:pPr marL="0" indent="0">
              <a:buNone/>
            </a:pPr>
            <a:r>
              <a:rPr lang="en-US" sz="2800" dirty="0" smtClean="0"/>
              <a:t>“Wherefore</a:t>
            </a:r>
            <a:r>
              <a:rPr lang="en-US" sz="2800" dirty="0"/>
              <a:t>, my beloved, as ye have always obeyed, not as in my presence only, but now much more in my absence, work out your own salvation with fear and trembling</a:t>
            </a:r>
            <a:r>
              <a:rPr lang="en-US" sz="2800" dirty="0" smtClean="0"/>
              <a:t>.” </a:t>
            </a:r>
          </a:p>
          <a:p>
            <a:pPr marL="0" indent="0">
              <a:buNone/>
            </a:pPr>
            <a:r>
              <a:rPr lang="en-US" sz="2800" dirty="0" smtClean="0"/>
              <a:t>“For </a:t>
            </a:r>
            <a:r>
              <a:rPr lang="en-US" sz="2800" dirty="0"/>
              <a:t>it is God which </a:t>
            </a:r>
            <a:r>
              <a:rPr lang="en-US" sz="2800" dirty="0" err="1" smtClean="0"/>
              <a:t>worketh</a:t>
            </a:r>
            <a:r>
              <a:rPr lang="en-US" sz="2800" dirty="0" smtClean="0"/>
              <a:t> (Greek: </a:t>
            </a:r>
            <a:r>
              <a:rPr lang="en-US" sz="2800" i="1" dirty="0" err="1" smtClean="0"/>
              <a:t>energeo</a:t>
            </a:r>
            <a:r>
              <a:rPr lang="en-US" sz="2800" dirty="0" smtClean="0"/>
              <a:t> – to be mighty, active, effectual)  </a:t>
            </a:r>
            <a:r>
              <a:rPr lang="en-US" sz="2800" dirty="0"/>
              <a:t>in you both to will and to do of his good pleasure</a:t>
            </a:r>
            <a:r>
              <a:rPr lang="en-US" sz="2800" dirty="0" smtClean="0"/>
              <a:t>.”</a:t>
            </a:r>
          </a:p>
          <a:p>
            <a:pPr marL="0" indent="0" algn="ctr">
              <a:buNone/>
            </a:pPr>
            <a:r>
              <a:rPr lang="en-US" sz="2800" dirty="0" smtClean="0"/>
              <a:t>Philippians 2:12-13</a:t>
            </a:r>
            <a:endParaRPr lang="en-US" sz="2800" dirty="0"/>
          </a:p>
          <a:p>
            <a:pPr marL="0" indent="0">
              <a:buNone/>
            </a:pPr>
            <a:endParaRPr lang="en-US" dirty="0"/>
          </a:p>
        </p:txBody>
      </p:sp>
    </p:spTree>
    <p:extLst>
      <p:ext uri="{BB962C8B-B14F-4D97-AF65-F5344CB8AC3E}">
        <p14:creationId xmlns:p14="http://schemas.microsoft.com/office/powerpoint/2010/main" val="2642214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09600" y="228600"/>
            <a:ext cx="7924800" cy="5486400"/>
          </a:xfrm>
        </p:spPr>
        <p:txBody>
          <a:bodyPr>
            <a:normAutofit fontScale="92500" lnSpcReduction="10000"/>
          </a:bodyPr>
          <a:lstStyle/>
          <a:p>
            <a:pPr marL="0" indent="0">
              <a:buNone/>
            </a:pPr>
            <a:r>
              <a:rPr lang="en-US" sz="2400" dirty="0"/>
              <a:t>“And you he made alive, when you were dead through the trespasses and sins in which you once walked, following the course of this world, following the prince of the power of the air, the spirit that is now at work in the sons of disobedience. Among these we all once lived in the passions of our flesh, following the desires of body and mind, and so we were by nature children of wrath, like the rest of mankind. But God, who is rich in mercy, out of the great love with which he loved us, even when we were dead through our trespasses, made us alive together with Christ (by grace you have been saved), and raised us up with him, and made us sit with him in the heavenly places in Christ Jesus, that in the coming ages he might show the immeasurable riches of his grace in kindness toward us in Christ Jesus. For by grace you have been saved through faith; and this is not your own doing, it is the gift of God— not because of works, lest any man should boast. For we are his workmanship, created in Christ Jesus for good works, which God prepared beforehand, that we should walk in them</a:t>
            </a:r>
            <a:r>
              <a:rPr lang="en-US" sz="2400" dirty="0" smtClean="0"/>
              <a:t>.”</a:t>
            </a:r>
          </a:p>
          <a:p>
            <a:pPr marL="0" indent="0" algn="ctr">
              <a:buNone/>
            </a:pPr>
            <a:r>
              <a:rPr lang="en-US" sz="2400" dirty="0" smtClean="0"/>
              <a:t>Ephesians 2:1-10 (RSV)</a:t>
            </a:r>
            <a:endParaRPr lang="en-US" sz="2400" dirty="0"/>
          </a:p>
          <a:p>
            <a:endParaRPr lang="en-US" dirty="0"/>
          </a:p>
        </p:txBody>
      </p:sp>
    </p:spTree>
    <p:extLst>
      <p:ext uri="{BB962C8B-B14F-4D97-AF65-F5344CB8AC3E}">
        <p14:creationId xmlns:p14="http://schemas.microsoft.com/office/powerpoint/2010/main" val="36061109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76200" y="-76200"/>
            <a:ext cx="9220200" cy="69342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71500" y="0"/>
            <a:ext cx="7924800" cy="639762"/>
          </a:xfrm>
        </p:spPr>
        <p:txBody>
          <a:bodyPr/>
          <a:lstStyle/>
          <a:p>
            <a:r>
              <a:rPr lang="en-US" dirty="0" smtClean="0"/>
              <a:t>Ephesians 2:1-10 (RSV)</a:t>
            </a:r>
            <a:endParaRPr lang="en-US" dirty="0"/>
          </a:p>
        </p:txBody>
      </p:sp>
      <p:sp>
        <p:nvSpPr>
          <p:cNvPr id="3" name="Content Placeholder 2"/>
          <p:cNvSpPr>
            <a:spLocks noGrp="1"/>
          </p:cNvSpPr>
          <p:nvPr>
            <p:ph sz="quarter" idx="13"/>
          </p:nvPr>
        </p:nvSpPr>
        <p:spPr>
          <a:xfrm>
            <a:off x="304800" y="914400"/>
            <a:ext cx="8458200" cy="4114800"/>
          </a:xfrm>
        </p:spPr>
        <p:txBody>
          <a:bodyPr>
            <a:noAutofit/>
          </a:bodyPr>
          <a:lstStyle/>
          <a:p>
            <a:pPr marL="0" indent="0">
              <a:buNone/>
            </a:pPr>
            <a:r>
              <a:rPr lang="en-US" sz="2200" dirty="0" smtClean="0"/>
              <a:t>“</a:t>
            </a:r>
            <a:r>
              <a:rPr lang="en-US" sz="2200" dirty="0"/>
              <a:t>And you he </a:t>
            </a:r>
            <a:r>
              <a:rPr lang="en-US" sz="2200" b="1" dirty="0">
                <a:solidFill>
                  <a:srgbClr val="FFFF00"/>
                </a:solidFill>
              </a:rPr>
              <a:t>made</a:t>
            </a:r>
            <a:r>
              <a:rPr lang="en-US" sz="2200" dirty="0"/>
              <a:t> alive, when you </a:t>
            </a:r>
            <a:r>
              <a:rPr lang="en-US" sz="2200" b="1" dirty="0">
                <a:solidFill>
                  <a:srgbClr val="FFFF00"/>
                </a:solidFill>
              </a:rPr>
              <a:t>were</a:t>
            </a:r>
            <a:r>
              <a:rPr lang="en-US" sz="2200" dirty="0"/>
              <a:t> dead through the trespasses and sins </a:t>
            </a:r>
            <a:r>
              <a:rPr lang="en-US" sz="2200" dirty="0" smtClean="0"/>
              <a:t>in </a:t>
            </a:r>
            <a:r>
              <a:rPr lang="en-US" sz="2200" dirty="0"/>
              <a:t>which you </a:t>
            </a:r>
            <a:r>
              <a:rPr lang="en-US" sz="2200" b="1" dirty="0">
                <a:solidFill>
                  <a:srgbClr val="FFFF00"/>
                </a:solidFill>
              </a:rPr>
              <a:t>once</a:t>
            </a:r>
            <a:r>
              <a:rPr lang="en-US" sz="2200" dirty="0"/>
              <a:t> walked, following the course of this world, following the prince of the power of the air, the spirit that is now at work in the sons of disobedience. </a:t>
            </a:r>
            <a:r>
              <a:rPr lang="en-US" sz="2200" dirty="0" smtClean="0"/>
              <a:t>Among </a:t>
            </a:r>
            <a:r>
              <a:rPr lang="en-US" sz="2200" dirty="0"/>
              <a:t>these we all </a:t>
            </a:r>
            <a:r>
              <a:rPr lang="en-US" sz="2200" b="1" dirty="0">
                <a:solidFill>
                  <a:srgbClr val="FFFF00"/>
                </a:solidFill>
              </a:rPr>
              <a:t>once lived </a:t>
            </a:r>
            <a:r>
              <a:rPr lang="en-US" sz="2200" dirty="0"/>
              <a:t>in the passions of our flesh, following the desires of body and mind, and so we </a:t>
            </a:r>
            <a:r>
              <a:rPr lang="en-US" sz="2200" b="1" dirty="0">
                <a:solidFill>
                  <a:srgbClr val="FFFF00"/>
                </a:solidFill>
              </a:rPr>
              <a:t>were</a:t>
            </a:r>
            <a:r>
              <a:rPr lang="en-US" sz="2200" dirty="0"/>
              <a:t> by nature children of wrath, like the rest of mankind. </a:t>
            </a:r>
            <a:r>
              <a:rPr lang="en-US" sz="2200" dirty="0" smtClean="0"/>
              <a:t>But </a:t>
            </a:r>
            <a:r>
              <a:rPr lang="en-US" sz="2200" dirty="0"/>
              <a:t>God, who is rich in mercy, out of the great love with which he loved us, </a:t>
            </a:r>
            <a:r>
              <a:rPr lang="en-US" sz="2200" dirty="0" smtClean="0"/>
              <a:t>even </a:t>
            </a:r>
            <a:r>
              <a:rPr lang="en-US" sz="2200" dirty="0"/>
              <a:t>when we were dead through our trespasses, </a:t>
            </a:r>
            <a:r>
              <a:rPr lang="en-US" sz="2200" b="1" dirty="0">
                <a:solidFill>
                  <a:srgbClr val="FFFF00"/>
                </a:solidFill>
              </a:rPr>
              <a:t>made us alive together </a:t>
            </a:r>
            <a:r>
              <a:rPr lang="en-US" sz="2200" dirty="0"/>
              <a:t>with Christ (by grace you </a:t>
            </a:r>
            <a:r>
              <a:rPr lang="en-US" sz="2200" b="1" dirty="0">
                <a:solidFill>
                  <a:srgbClr val="FFFF00"/>
                </a:solidFill>
              </a:rPr>
              <a:t>have been </a:t>
            </a:r>
            <a:r>
              <a:rPr lang="en-US" sz="2200" dirty="0"/>
              <a:t>saved), </a:t>
            </a:r>
            <a:r>
              <a:rPr lang="en-US" sz="2200" dirty="0" smtClean="0"/>
              <a:t>and </a:t>
            </a:r>
            <a:r>
              <a:rPr lang="en-US" sz="2200" b="1" dirty="0">
                <a:solidFill>
                  <a:srgbClr val="FFFF00"/>
                </a:solidFill>
              </a:rPr>
              <a:t>raised us </a:t>
            </a:r>
            <a:r>
              <a:rPr lang="en-US" sz="2200" dirty="0"/>
              <a:t>up with him, and </a:t>
            </a:r>
            <a:r>
              <a:rPr lang="en-US" sz="2200" b="1" dirty="0">
                <a:solidFill>
                  <a:srgbClr val="FFFF00"/>
                </a:solidFill>
              </a:rPr>
              <a:t>made us sit </a:t>
            </a:r>
            <a:r>
              <a:rPr lang="en-US" sz="2200" dirty="0"/>
              <a:t>with him in the heavenly places in Christ Jesus, </a:t>
            </a:r>
            <a:r>
              <a:rPr lang="en-US" sz="2200" dirty="0" smtClean="0"/>
              <a:t>that </a:t>
            </a:r>
            <a:r>
              <a:rPr lang="en-US" sz="2200" dirty="0"/>
              <a:t>in the coming ages he might show the immeasurable riches of his grace in kindness toward us in Christ Jesus. </a:t>
            </a:r>
            <a:r>
              <a:rPr lang="en-US" sz="2200" dirty="0" smtClean="0"/>
              <a:t>For </a:t>
            </a:r>
            <a:r>
              <a:rPr lang="en-US" sz="2200" dirty="0"/>
              <a:t>by grace </a:t>
            </a:r>
            <a:r>
              <a:rPr lang="en-US" sz="2200" b="1" dirty="0">
                <a:solidFill>
                  <a:srgbClr val="FFFF00"/>
                </a:solidFill>
              </a:rPr>
              <a:t>you have been saved</a:t>
            </a:r>
            <a:r>
              <a:rPr lang="en-US" sz="2200" dirty="0"/>
              <a:t> through faith; and this is not your own doing, it is the gift of God— </a:t>
            </a:r>
            <a:r>
              <a:rPr lang="en-US" sz="2200" dirty="0" smtClean="0"/>
              <a:t>not </a:t>
            </a:r>
            <a:r>
              <a:rPr lang="en-US" sz="2200" dirty="0"/>
              <a:t>because of works, lest any man should boast. </a:t>
            </a:r>
            <a:r>
              <a:rPr lang="en-US" sz="2200" dirty="0" smtClean="0"/>
              <a:t>For </a:t>
            </a:r>
            <a:r>
              <a:rPr lang="en-US" sz="2200" dirty="0"/>
              <a:t>we </a:t>
            </a:r>
            <a:r>
              <a:rPr lang="en-US" sz="2200" b="1" dirty="0">
                <a:solidFill>
                  <a:srgbClr val="FFFF00"/>
                </a:solidFill>
              </a:rPr>
              <a:t>are</a:t>
            </a:r>
            <a:r>
              <a:rPr lang="en-US" sz="2200" dirty="0"/>
              <a:t> his workmanship, created in Christ Jesus for good works, which God prepared beforehand, that we should walk in them.</a:t>
            </a:r>
            <a:r>
              <a:rPr lang="en-US" sz="2200" dirty="0" smtClean="0"/>
              <a:t>”</a:t>
            </a:r>
            <a:endParaRPr lang="en-US" sz="2200" dirty="0"/>
          </a:p>
        </p:txBody>
      </p:sp>
    </p:spTree>
    <p:extLst>
      <p:ext uri="{BB962C8B-B14F-4D97-AF65-F5344CB8AC3E}">
        <p14:creationId xmlns:p14="http://schemas.microsoft.com/office/powerpoint/2010/main" val="39735223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868362"/>
          </a:xfrm>
        </p:spPr>
        <p:txBody>
          <a:bodyPr/>
          <a:lstStyle/>
          <a:p>
            <a:r>
              <a:rPr lang="en-US" dirty="0" smtClean="0"/>
              <a:t>Ephesians 2:1-10</a:t>
            </a:r>
            <a:endParaRPr lang="en-US" dirty="0"/>
          </a:p>
        </p:txBody>
      </p:sp>
      <p:sp>
        <p:nvSpPr>
          <p:cNvPr id="3" name="Content Placeholder 2"/>
          <p:cNvSpPr>
            <a:spLocks noGrp="1"/>
          </p:cNvSpPr>
          <p:nvPr>
            <p:ph sz="quarter" idx="13"/>
          </p:nvPr>
        </p:nvSpPr>
        <p:spPr>
          <a:xfrm>
            <a:off x="609600" y="1295400"/>
            <a:ext cx="7924800" cy="4114800"/>
          </a:xfrm>
        </p:spPr>
        <p:txBody>
          <a:bodyPr>
            <a:noAutofit/>
          </a:bodyPr>
          <a:lstStyle/>
          <a:p>
            <a:pPr marL="0" indent="0">
              <a:buNone/>
            </a:pPr>
            <a:r>
              <a:rPr lang="en-US" sz="2400" dirty="0" smtClean="0"/>
              <a:t>Notice that the focus of this passage is on what has </a:t>
            </a:r>
            <a:r>
              <a:rPr lang="en-US" sz="2400" b="1" u="sng" dirty="0" smtClean="0">
                <a:solidFill>
                  <a:srgbClr val="FFFF00"/>
                </a:solidFill>
              </a:rPr>
              <a:t>ALREADY</a:t>
            </a:r>
            <a:r>
              <a:rPr lang="en-US" sz="2400" dirty="0" smtClean="0"/>
              <a:t> begun</a:t>
            </a:r>
          </a:p>
          <a:p>
            <a:pPr lvl="1"/>
            <a:r>
              <a:rPr lang="en-US" sz="2400" dirty="0" smtClean="0"/>
              <a:t>ye walked</a:t>
            </a:r>
          </a:p>
          <a:p>
            <a:pPr lvl="1"/>
            <a:r>
              <a:rPr lang="en-US" sz="2400" dirty="0" smtClean="0"/>
              <a:t>we all had our conversation</a:t>
            </a:r>
          </a:p>
          <a:p>
            <a:pPr lvl="1"/>
            <a:r>
              <a:rPr lang="en-US" sz="2400" dirty="0"/>
              <a:t>w</a:t>
            </a:r>
            <a:r>
              <a:rPr lang="en-US" sz="2400" dirty="0" smtClean="0"/>
              <a:t>e were dead</a:t>
            </a:r>
          </a:p>
          <a:p>
            <a:pPr lvl="1"/>
            <a:r>
              <a:rPr lang="en-US" sz="2400" dirty="0"/>
              <a:t>h</a:t>
            </a:r>
            <a:r>
              <a:rPr lang="en-US" sz="2400" dirty="0" smtClean="0"/>
              <a:t>ath quickened</a:t>
            </a:r>
          </a:p>
          <a:p>
            <a:pPr lvl="1"/>
            <a:r>
              <a:rPr lang="en-US" sz="2400" dirty="0"/>
              <a:t>h</a:t>
            </a:r>
            <a:r>
              <a:rPr lang="en-US" sz="2400" dirty="0" smtClean="0"/>
              <a:t>ath raised us up</a:t>
            </a:r>
          </a:p>
          <a:p>
            <a:pPr lvl="1"/>
            <a:r>
              <a:rPr lang="en-US" sz="2400" dirty="0"/>
              <a:t>m</a:t>
            </a:r>
            <a:r>
              <a:rPr lang="en-US" sz="2400" dirty="0" smtClean="0"/>
              <a:t>ade us sit together in heavenly places</a:t>
            </a:r>
          </a:p>
          <a:p>
            <a:pPr lvl="1"/>
            <a:r>
              <a:rPr lang="en-US" sz="2400" dirty="0"/>
              <a:t>w</a:t>
            </a:r>
            <a:r>
              <a:rPr lang="en-US" sz="2400" dirty="0" smtClean="0"/>
              <a:t>e ARE his workmanship, created in Christ Jesus</a:t>
            </a:r>
            <a:endParaRPr lang="en-US" sz="2400" dirty="0"/>
          </a:p>
        </p:txBody>
      </p:sp>
    </p:spTree>
    <p:extLst>
      <p:ext uri="{BB962C8B-B14F-4D97-AF65-F5344CB8AC3E}">
        <p14:creationId xmlns:p14="http://schemas.microsoft.com/office/powerpoint/2010/main" val="302319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dirty="0" smtClean="0"/>
              <a:t>Romans 9:21-28</a:t>
            </a:r>
            <a:endParaRPr lang="en-US" dirty="0"/>
          </a:p>
        </p:txBody>
      </p:sp>
      <p:sp>
        <p:nvSpPr>
          <p:cNvPr id="3" name="Content Placeholder 2"/>
          <p:cNvSpPr>
            <a:spLocks noGrp="1"/>
          </p:cNvSpPr>
          <p:nvPr>
            <p:ph sz="quarter" idx="13"/>
          </p:nvPr>
        </p:nvSpPr>
        <p:spPr>
          <a:xfrm>
            <a:off x="457200" y="1295400"/>
            <a:ext cx="8153400" cy="4724400"/>
          </a:xfrm>
        </p:spPr>
        <p:txBody>
          <a:bodyPr>
            <a:normAutofit/>
          </a:bodyPr>
          <a:lstStyle/>
          <a:p>
            <a:pPr marL="0" indent="0">
              <a:buNone/>
            </a:pPr>
            <a:r>
              <a:rPr lang="en-US" sz="2800" dirty="0" smtClean="0"/>
              <a:t>“</a:t>
            </a:r>
            <a:r>
              <a:rPr lang="en-US" sz="2800" dirty="0"/>
              <a:t>Hath not the potter power over the clay, of the same lump to make one vessel unto </a:t>
            </a:r>
            <a:r>
              <a:rPr lang="en-US" sz="2800" dirty="0" err="1"/>
              <a:t>honour</a:t>
            </a:r>
            <a:r>
              <a:rPr lang="en-US" sz="2800" dirty="0"/>
              <a:t>, and another unto </a:t>
            </a:r>
            <a:r>
              <a:rPr lang="en-US" sz="2800" dirty="0" err="1"/>
              <a:t>dishonour</a:t>
            </a:r>
            <a:r>
              <a:rPr lang="en-US" sz="2800" dirty="0" smtClean="0"/>
              <a:t>?  What </a:t>
            </a:r>
            <a:r>
              <a:rPr lang="en-US" sz="2800" dirty="0"/>
              <a:t>if God, willing to </a:t>
            </a:r>
            <a:r>
              <a:rPr lang="en-US" sz="2800" dirty="0" err="1"/>
              <a:t>shew</a:t>
            </a:r>
            <a:r>
              <a:rPr lang="en-US" sz="2800" dirty="0"/>
              <a:t> his wrath, and to make his power known, endured with much longsuffering the vessels of wrath fitted to destruction</a:t>
            </a:r>
            <a:r>
              <a:rPr lang="en-US" sz="2800" dirty="0" smtClean="0"/>
              <a:t>: And </a:t>
            </a:r>
            <a:r>
              <a:rPr lang="en-US" sz="2800" dirty="0"/>
              <a:t>that he might make known the riches of his glory on the vessels of mercy, which he </a:t>
            </a:r>
            <a:r>
              <a:rPr lang="en-US" sz="2800" b="1" dirty="0">
                <a:solidFill>
                  <a:srgbClr val="FFFF00"/>
                </a:solidFill>
              </a:rPr>
              <a:t>had afore prepared </a:t>
            </a:r>
            <a:r>
              <a:rPr lang="en-US" sz="2800" dirty="0"/>
              <a:t>unto glory</a:t>
            </a:r>
            <a:r>
              <a:rPr lang="en-US" sz="2800" dirty="0" smtClean="0"/>
              <a:t>, Even </a:t>
            </a:r>
            <a:r>
              <a:rPr lang="en-US" sz="2800" dirty="0"/>
              <a:t>us, whom he hath called, not of the Jews only, but also of the Gentiles</a:t>
            </a:r>
            <a:r>
              <a:rPr lang="en-US" sz="2800" dirty="0" smtClean="0"/>
              <a:t>?”</a:t>
            </a:r>
            <a:endParaRPr lang="en-US" sz="2800" dirty="0"/>
          </a:p>
          <a:p>
            <a:pPr marL="0" indent="0">
              <a:buNone/>
            </a:pPr>
            <a:endParaRPr lang="en-US" dirty="0"/>
          </a:p>
        </p:txBody>
      </p:sp>
      <p:sp>
        <p:nvSpPr>
          <p:cNvPr id="4" name="TextBox 3"/>
          <p:cNvSpPr txBox="1"/>
          <p:nvPr/>
        </p:nvSpPr>
        <p:spPr>
          <a:xfrm>
            <a:off x="4119" y="6027003"/>
            <a:ext cx="9144000" cy="830997"/>
          </a:xfrm>
          <a:prstGeom prst="rect">
            <a:avLst/>
          </a:prstGeom>
          <a:solidFill>
            <a:schemeClr val="tx2"/>
          </a:solidFill>
        </p:spPr>
        <p:txBody>
          <a:bodyPr wrap="square" rtlCol="0">
            <a:spAutoFit/>
          </a:bodyPr>
          <a:lstStyle/>
          <a:p>
            <a:r>
              <a:rPr lang="en-US" sz="2400" dirty="0">
                <a:solidFill>
                  <a:schemeClr val="bg1"/>
                </a:solidFill>
              </a:rPr>
              <a:t>“afore prepared” – CP Paul as a “chosen vessel” in Acts 9:15.  “prepared is same Greek word as “ordained” in Ephesians </a:t>
            </a:r>
            <a:r>
              <a:rPr lang="en-US" sz="2400" dirty="0" smtClean="0">
                <a:solidFill>
                  <a:schemeClr val="bg1"/>
                </a:solidFill>
              </a:rPr>
              <a:t>2:10</a:t>
            </a:r>
            <a:endParaRPr lang="en-US" dirty="0"/>
          </a:p>
        </p:txBody>
      </p:sp>
    </p:spTree>
    <p:extLst>
      <p:ext uri="{BB962C8B-B14F-4D97-AF65-F5344CB8AC3E}">
        <p14:creationId xmlns:p14="http://schemas.microsoft.com/office/powerpoint/2010/main" val="1891628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Our role – john 6:27-29</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a:t>
            </a:r>
            <a:r>
              <a:rPr lang="en-US" sz="2800" dirty="0" err="1" smtClean="0"/>
              <a:t>Labour</a:t>
            </a:r>
            <a:r>
              <a:rPr lang="en-US" sz="2800" dirty="0" smtClean="0"/>
              <a:t> </a:t>
            </a:r>
            <a:r>
              <a:rPr lang="en-US" sz="2800" dirty="0"/>
              <a:t>not for the meat which </a:t>
            </a:r>
            <a:r>
              <a:rPr lang="en-US" sz="2800" dirty="0" err="1"/>
              <a:t>perisheth</a:t>
            </a:r>
            <a:r>
              <a:rPr lang="en-US" sz="2800" dirty="0"/>
              <a:t>, but for that meat which </a:t>
            </a:r>
            <a:r>
              <a:rPr lang="en-US" sz="2800" dirty="0" err="1"/>
              <a:t>endureth</a:t>
            </a:r>
            <a:r>
              <a:rPr lang="en-US" sz="2800" dirty="0"/>
              <a:t> unto everlasting life, which the Son of man shall give unto you: for him hath God the Father sealed. </a:t>
            </a:r>
            <a:r>
              <a:rPr lang="en-US" sz="2800" dirty="0" smtClean="0"/>
              <a:t>Then </a:t>
            </a:r>
            <a:r>
              <a:rPr lang="en-US" sz="2800" dirty="0"/>
              <a:t>said they unto him, </a:t>
            </a:r>
            <a:r>
              <a:rPr lang="en-US" sz="2800" b="1" dirty="0">
                <a:solidFill>
                  <a:srgbClr val="FFFF00"/>
                </a:solidFill>
              </a:rPr>
              <a:t>What shall we do, that we might work the works of God</a:t>
            </a:r>
            <a:r>
              <a:rPr lang="en-US" sz="2800" dirty="0"/>
              <a:t>? </a:t>
            </a:r>
            <a:r>
              <a:rPr lang="en-US" sz="2800" dirty="0" smtClean="0"/>
              <a:t>Jesus </a:t>
            </a:r>
            <a:r>
              <a:rPr lang="en-US" sz="2800" dirty="0"/>
              <a:t>answered and said unto them, </a:t>
            </a:r>
            <a:r>
              <a:rPr lang="en-US" sz="2800" b="1" u="sng" dirty="0">
                <a:solidFill>
                  <a:srgbClr val="FFFF00"/>
                </a:solidFill>
              </a:rPr>
              <a:t>This is the work of God</a:t>
            </a:r>
            <a:r>
              <a:rPr lang="en-US" sz="2800" dirty="0"/>
              <a:t>, </a:t>
            </a:r>
            <a:r>
              <a:rPr lang="en-US" sz="2800" b="1" dirty="0">
                <a:solidFill>
                  <a:srgbClr val="FFFF00"/>
                </a:solidFill>
              </a:rPr>
              <a:t>that ye believe on him whom he hath sent</a:t>
            </a:r>
            <a:r>
              <a:rPr lang="en-US" sz="2800" dirty="0" smtClean="0"/>
              <a:t>.”</a:t>
            </a:r>
            <a:endParaRPr lang="en-US" sz="2800" dirty="0"/>
          </a:p>
          <a:p>
            <a:endParaRPr lang="en-US" sz="2400" dirty="0" smtClean="0"/>
          </a:p>
        </p:txBody>
      </p:sp>
      <p:sp>
        <p:nvSpPr>
          <p:cNvPr id="4" name="TextBox 3"/>
          <p:cNvSpPr txBox="1"/>
          <p:nvPr/>
        </p:nvSpPr>
        <p:spPr>
          <a:xfrm>
            <a:off x="0" y="6030097"/>
            <a:ext cx="9144000" cy="830997"/>
          </a:xfrm>
          <a:prstGeom prst="rect">
            <a:avLst/>
          </a:prstGeom>
          <a:solidFill>
            <a:schemeClr val="tx2"/>
          </a:solidFill>
        </p:spPr>
        <p:txBody>
          <a:bodyPr wrap="square" rtlCol="0">
            <a:spAutoFit/>
          </a:bodyPr>
          <a:lstStyle/>
          <a:p>
            <a:r>
              <a:rPr lang="en-US" sz="2400" dirty="0" smtClean="0">
                <a:solidFill>
                  <a:schemeClr val="bg1"/>
                </a:solidFill>
              </a:rPr>
              <a:t>Context is after the miracle of the loaves and the disciples asking what they should do to do the works of God.  The Lord’s direction was “believe.”</a:t>
            </a:r>
            <a:endParaRPr lang="en-US" sz="2400" dirty="0">
              <a:solidFill>
                <a:schemeClr val="bg1"/>
              </a:solidFill>
            </a:endParaRPr>
          </a:p>
        </p:txBody>
      </p:sp>
    </p:spTree>
    <p:extLst>
      <p:ext uri="{BB962C8B-B14F-4D97-AF65-F5344CB8AC3E}">
        <p14:creationId xmlns:p14="http://schemas.microsoft.com/office/powerpoint/2010/main" val="5842293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1143000"/>
          </a:xfrm>
        </p:spPr>
        <p:txBody>
          <a:bodyPr/>
          <a:lstStyle/>
          <a:p>
            <a:r>
              <a:rPr lang="en-US" dirty="0" smtClean="0"/>
              <a:t>2 timothy 2:19-21</a:t>
            </a:r>
            <a:endParaRPr lang="en-US" dirty="0"/>
          </a:p>
        </p:txBody>
      </p:sp>
      <p:sp>
        <p:nvSpPr>
          <p:cNvPr id="3" name="Content Placeholder 2"/>
          <p:cNvSpPr>
            <a:spLocks noGrp="1"/>
          </p:cNvSpPr>
          <p:nvPr>
            <p:ph sz="quarter" idx="13"/>
          </p:nvPr>
        </p:nvSpPr>
        <p:spPr>
          <a:xfrm>
            <a:off x="304800" y="1524000"/>
            <a:ext cx="8458200" cy="4114800"/>
          </a:xfrm>
        </p:spPr>
        <p:txBody>
          <a:bodyPr>
            <a:normAutofit/>
          </a:bodyPr>
          <a:lstStyle/>
          <a:p>
            <a:pPr marL="0" indent="0">
              <a:buNone/>
            </a:pPr>
            <a:r>
              <a:rPr lang="en-US" sz="2800" dirty="0" smtClean="0"/>
              <a:t>“Nevertheless </a:t>
            </a:r>
            <a:r>
              <a:rPr lang="en-US" sz="2800" dirty="0"/>
              <a:t>the foundation of God </a:t>
            </a:r>
            <a:r>
              <a:rPr lang="en-US" sz="2800" dirty="0" err="1"/>
              <a:t>standeth</a:t>
            </a:r>
            <a:r>
              <a:rPr lang="en-US" sz="2800" dirty="0"/>
              <a:t> sure, having this seal, </a:t>
            </a:r>
            <a:r>
              <a:rPr lang="en-US" sz="2800" b="1" dirty="0">
                <a:solidFill>
                  <a:srgbClr val="FFFF00"/>
                </a:solidFill>
              </a:rPr>
              <a:t>The Lord </a:t>
            </a:r>
            <a:r>
              <a:rPr lang="en-US" sz="2800" b="1" dirty="0" err="1">
                <a:solidFill>
                  <a:srgbClr val="FFFF00"/>
                </a:solidFill>
              </a:rPr>
              <a:t>knoweth</a:t>
            </a:r>
            <a:r>
              <a:rPr lang="en-US" sz="2800" b="1" dirty="0">
                <a:solidFill>
                  <a:srgbClr val="FFFF00"/>
                </a:solidFill>
              </a:rPr>
              <a:t> them that are his</a:t>
            </a:r>
            <a:r>
              <a:rPr lang="en-US" sz="2800" dirty="0"/>
              <a:t>. And, let every one that </a:t>
            </a:r>
            <a:r>
              <a:rPr lang="en-US" sz="2800" dirty="0" err="1"/>
              <a:t>nameth</a:t>
            </a:r>
            <a:r>
              <a:rPr lang="en-US" sz="2800" dirty="0"/>
              <a:t> the name of Christ depart from iniquity</a:t>
            </a:r>
            <a:r>
              <a:rPr lang="en-US" sz="2800" dirty="0" smtClean="0"/>
              <a:t>.  But </a:t>
            </a:r>
            <a:r>
              <a:rPr lang="en-US" sz="2800" dirty="0"/>
              <a:t>in a great house there are not only vessels of gold and of silver, but also of wood and of earth; and some to </a:t>
            </a:r>
            <a:r>
              <a:rPr lang="en-US" sz="2800" dirty="0" err="1"/>
              <a:t>honour</a:t>
            </a:r>
            <a:r>
              <a:rPr lang="en-US" sz="2800" dirty="0"/>
              <a:t>, and some to </a:t>
            </a:r>
            <a:r>
              <a:rPr lang="en-US" sz="2800" dirty="0" err="1"/>
              <a:t>dishonour</a:t>
            </a:r>
            <a:r>
              <a:rPr lang="en-US" sz="2800" dirty="0" smtClean="0"/>
              <a:t>. If </a:t>
            </a:r>
            <a:r>
              <a:rPr lang="en-US" sz="2800" dirty="0"/>
              <a:t>a man therefore purge himself from these, </a:t>
            </a:r>
            <a:r>
              <a:rPr lang="en-US" sz="2800" b="1" dirty="0">
                <a:solidFill>
                  <a:srgbClr val="FFFF00"/>
                </a:solidFill>
              </a:rPr>
              <a:t>he shall be a vessel unto </a:t>
            </a:r>
            <a:r>
              <a:rPr lang="en-US" sz="2800" b="1" dirty="0" err="1">
                <a:solidFill>
                  <a:srgbClr val="FFFF00"/>
                </a:solidFill>
              </a:rPr>
              <a:t>honour</a:t>
            </a:r>
            <a:r>
              <a:rPr lang="en-US" sz="2800" b="1" dirty="0">
                <a:solidFill>
                  <a:srgbClr val="FFFF00"/>
                </a:solidFill>
              </a:rPr>
              <a:t>, sanctified, and meet for the master's use, and prepared unto every good work</a:t>
            </a:r>
            <a:r>
              <a:rPr lang="en-US" sz="2800" dirty="0" smtClean="0"/>
              <a:t>.”</a:t>
            </a:r>
            <a:endParaRPr lang="en-US" sz="2800" dirty="0"/>
          </a:p>
          <a:p>
            <a:endParaRPr lang="en-US" sz="2400" dirty="0" smtClean="0"/>
          </a:p>
          <a:p>
            <a:endParaRPr lang="en-US" sz="2400" dirty="0"/>
          </a:p>
          <a:p>
            <a:endParaRPr lang="en-US" sz="2400" dirty="0" smtClean="0"/>
          </a:p>
          <a:p>
            <a:endParaRPr lang="en-US" sz="2400" dirty="0"/>
          </a:p>
          <a:p>
            <a:endParaRPr lang="en-US" sz="2400" dirty="0" smtClean="0"/>
          </a:p>
        </p:txBody>
      </p:sp>
    </p:spTree>
    <p:extLst>
      <p:ext uri="{BB962C8B-B14F-4D97-AF65-F5344CB8AC3E}">
        <p14:creationId xmlns:p14="http://schemas.microsoft.com/office/powerpoint/2010/main" val="14862421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819400"/>
            <a:ext cx="7924800" cy="1143000"/>
          </a:xfrm>
        </p:spPr>
        <p:txBody>
          <a:bodyPr/>
          <a:lstStyle/>
          <a:p>
            <a:pPr algn="ctr"/>
            <a:r>
              <a:rPr lang="en-US" sz="3600" b="1" dirty="0" smtClean="0">
                <a:solidFill>
                  <a:srgbClr val="FFFF00"/>
                </a:solidFill>
              </a:rPr>
              <a:t>We are not saved </a:t>
            </a:r>
            <a:r>
              <a:rPr lang="en-US" sz="3600" b="1" u="sng" dirty="0" smtClean="0">
                <a:solidFill>
                  <a:srgbClr val="FFFF00"/>
                </a:solidFill>
              </a:rPr>
              <a:t>by</a:t>
            </a:r>
            <a:r>
              <a:rPr lang="en-US" sz="3600" b="1" dirty="0" smtClean="0">
                <a:solidFill>
                  <a:srgbClr val="FFFF00"/>
                </a:solidFill>
              </a:rPr>
              <a:t> works…</a:t>
            </a:r>
            <a:br>
              <a:rPr lang="en-US" sz="3600" b="1" dirty="0" smtClean="0">
                <a:solidFill>
                  <a:srgbClr val="FFFF00"/>
                </a:solidFill>
              </a:rPr>
            </a:br>
            <a:r>
              <a:rPr lang="en-US" sz="3600" b="1" dirty="0">
                <a:solidFill>
                  <a:srgbClr val="FFFF00"/>
                </a:solidFill>
              </a:rPr>
              <a:t/>
            </a:r>
            <a:br>
              <a:rPr lang="en-US" sz="3600" b="1" dirty="0">
                <a:solidFill>
                  <a:srgbClr val="FFFF00"/>
                </a:solidFill>
              </a:rPr>
            </a:br>
            <a:r>
              <a:rPr lang="en-US" sz="3600" b="1" dirty="0" smtClean="0">
                <a:solidFill>
                  <a:srgbClr val="FFFF00"/>
                </a:solidFill>
              </a:rPr>
              <a:t>we are saved </a:t>
            </a:r>
            <a:r>
              <a:rPr lang="en-US" sz="3600" b="1" u="sng" dirty="0" smtClean="0">
                <a:solidFill>
                  <a:srgbClr val="FFFF00"/>
                </a:solidFill>
              </a:rPr>
              <a:t>for</a:t>
            </a:r>
            <a:r>
              <a:rPr lang="en-US" sz="3600" b="1" dirty="0" smtClean="0">
                <a:solidFill>
                  <a:srgbClr val="FFFF00"/>
                </a:solidFill>
              </a:rPr>
              <a:t> works!</a:t>
            </a:r>
            <a:endParaRPr lang="en-US" sz="3600" b="1" dirty="0">
              <a:solidFill>
                <a:srgbClr val="FFFF00"/>
              </a:solidFill>
            </a:endParaRPr>
          </a:p>
        </p:txBody>
      </p:sp>
    </p:spTree>
    <p:extLst>
      <p:ext uri="{BB962C8B-B14F-4D97-AF65-F5344CB8AC3E}">
        <p14:creationId xmlns:p14="http://schemas.microsoft.com/office/powerpoint/2010/main" val="15885920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8610600" cy="1143000"/>
          </a:xfrm>
        </p:spPr>
        <p:txBody>
          <a:bodyPr/>
          <a:lstStyle/>
          <a:p>
            <a:r>
              <a:rPr lang="en-US" sz="3600" dirty="0" smtClean="0"/>
              <a:t>The conditions of a people zealous </a:t>
            </a:r>
            <a:br>
              <a:rPr lang="en-US" sz="3600" dirty="0" smtClean="0"/>
            </a:br>
            <a:r>
              <a:rPr lang="en-US" sz="3600" dirty="0" smtClean="0"/>
              <a:t>of good works</a:t>
            </a:r>
            <a:endParaRPr lang="en-US" sz="3600" dirty="0"/>
          </a:p>
        </p:txBody>
      </p:sp>
      <p:sp>
        <p:nvSpPr>
          <p:cNvPr id="3" name="Content Placeholder 2"/>
          <p:cNvSpPr>
            <a:spLocks noGrp="1"/>
          </p:cNvSpPr>
          <p:nvPr>
            <p:ph sz="quarter" idx="13"/>
          </p:nvPr>
        </p:nvSpPr>
        <p:spPr>
          <a:xfrm>
            <a:off x="609600" y="1828800"/>
            <a:ext cx="7924800" cy="4114800"/>
          </a:xfrm>
        </p:spPr>
        <p:txBody>
          <a:bodyPr>
            <a:normAutofit fontScale="92500" lnSpcReduction="20000"/>
          </a:bodyPr>
          <a:lstStyle/>
          <a:p>
            <a:pPr marL="0" indent="0">
              <a:buNone/>
            </a:pPr>
            <a:r>
              <a:rPr lang="en-US" sz="2800" dirty="0" smtClean="0"/>
              <a:t>“For </a:t>
            </a:r>
            <a:r>
              <a:rPr lang="en-US" sz="2800" dirty="0"/>
              <a:t>the grace of God that </a:t>
            </a:r>
            <a:r>
              <a:rPr lang="en-US" sz="2800" dirty="0" err="1"/>
              <a:t>bringeth</a:t>
            </a:r>
            <a:r>
              <a:rPr lang="en-US" sz="2800" dirty="0"/>
              <a:t> salvation hath appeared to all men</a:t>
            </a:r>
            <a:r>
              <a:rPr lang="en-US" sz="2800" dirty="0" smtClean="0"/>
              <a:t>, </a:t>
            </a:r>
            <a:r>
              <a:rPr lang="en-US" sz="2800" b="1" dirty="0" smtClean="0">
                <a:solidFill>
                  <a:srgbClr val="FFFF00"/>
                </a:solidFill>
              </a:rPr>
              <a:t>Teaching </a:t>
            </a:r>
            <a:r>
              <a:rPr lang="en-US" sz="2800" b="1" dirty="0">
                <a:solidFill>
                  <a:srgbClr val="FFFF00"/>
                </a:solidFill>
              </a:rPr>
              <a:t>us that, denying ungodliness and worldly lusts, we should live soberly, righteously, and godly, in this present world</a:t>
            </a:r>
            <a:r>
              <a:rPr lang="en-US" sz="2800" dirty="0" smtClean="0"/>
              <a:t>; Looking </a:t>
            </a:r>
            <a:r>
              <a:rPr lang="en-US" sz="2800" dirty="0"/>
              <a:t>for that blessed hope, and the glorious appearing of the great God and our </a:t>
            </a:r>
            <a:r>
              <a:rPr lang="en-US" sz="2800" dirty="0" err="1"/>
              <a:t>Saviour</a:t>
            </a:r>
            <a:r>
              <a:rPr lang="en-US" sz="2800" dirty="0"/>
              <a:t> Jesus Christ</a:t>
            </a:r>
            <a:r>
              <a:rPr lang="en-US" sz="2800" dirty="0" smtClean="0"/>
              <a:t>; Who </a:t>
            </a:r>
            <a:r>
              <a:rPr lang="en-US" sz="2800" dirty="0"/>
              <a:t>gave himself for us, that he might redeem us from all iniquity, </a:t>
            </a:r>
            <a:r>
              <a:rPr lang="en-US" sz="2800" b="1" dirty="0">
                <a:solidFill>
                  <a:srgbClr val="FFFF00"/>
                </a:solidFill>
              </a:rPr>
              <a:t>and purify unto himself a peculiar people, </a:t>
            </a:r>
            <a:r>
              <a:rPr lang="en-US" sz="2800" b="1" u="sng" dirty="0">
                <a:solidFill>
                  <a:srgbClr val="FFFF00"/>
                </a:solidFill>
              </a:rPr>
              <a:t>zealous</a:t>
            </a:r>
            <a:r>
              <a:rPr lang="en-US" sz="2800" b="1" dirty="0">
                <a:solidFill>
                  <a:srgbClr val="FFFF00"/>
                </a:solidFill>
              </a:rPr>
              <a:t> of good works</a:t>
            </a:r>
            <a:r>
              <a:rPr lang="en-US" sz="2800" dirty="0" smtClean="0"/>
              <a:t>. These </a:t>
            </a:r>
            <a:r>
              <a:rPr lang="en-US" sz="2800" dirty="0"/>
              <a:t>things speak, and exhort, and rebuke with all authority. Let no man despise thee</a:t>
            </a:r>
            <a:r>
              <a:rPr lang="en-US" sz="2800" dirty="0" smtClean="0"/>
              <a:t>.”</a:t>
            </a:r>
          </a:p>
          <a:p>
            <a:pPr marL="0" indent="0" algn="ctr">
              <a:buNone/>
            </a:pPr>
            <a:r>
              <a:rPr lang="en-US" sz="2800" dirty="0" smtClean="0"/>
              <a:t>Titus 2:11-15</a:t>
            </a:r>
            <a:endParaRPr lang="en-US" sz="2800" dirty="0"/>
          </a:p>
          <a:p>
            <a:pPr marL="0" indent="0">
              <a:buNone/>
            </a:pPr>
            <a:endParaRPr lang="en-US" dirty="0"/>
          </a:p>
        </p:txBody>
      </p:sp>
    </p:spTree>
    <p:extLst>
      <p:ext uri="{BB962C8B-B14F-4D97-AF65-F5344CB8AC3E}">
        <p14:creationId xmlns:p14="http://schemas.microsoft.com/office/powerpoint/2010/main" val="1941247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4416"/>
            <a:ext cx="7924800" cy="1143000"/>
          </a:xfrm>
        </p:spPr>
        <p:txBody>
          <a:bodyPr/>
          <a:lstStyle/>
          <a:p>
            <a:r>
              <a:rPr lang="en-US" dirty="0" smtClean="0"/>
              <a:t>A pattern emerges…</a:t>
            </a:r>
            <a:endParaRPr lang="en-US" dirty="0"/>
          </a:p>
        </p:txBody>
      </p:sp>
      <p:sp>
        <p:nvSpPr>
          <p:cNvPr id="3" name="Content Placeholder 2"/>
          <p:cNvSpPr>
            <a:spLocks noGrp="1"/>
          </p:cNvSpPr>
          <p:nvPr>
            <p:ph sz="quarter" idx="13"/>
          </p:nvPr>
        </p:nvSpPr>
        <p:spPr/>
        <p:txBody>
          <a:bodyPr>
            <a:normAutofit/>
          </a:bodyPr>
          <a:lstStyle/>
          <a:p>
            <a:r>
              <a:rPr lang="en-US" sz="2800" dirty="0" smtClean="0"/>
              <a:t>Our first role is to believe and forsake ungodliness and fleshly lusts – make ourselves a habitation for the Spirit</a:t>
            </a:r>
          </a:p>
          <a:p>
            <a:r>
              <a:rPr lang="en-US" sz="2800" dirty="0" smtClean="0"/>
              <a:t>As a holy people, we are to </a:t>
            </a:r>
            <a:r>
              <a:rPr lang="en-US" sz="2800" dirty="0" smtClean="0"/>
              <a:t>learn and grow from the experiences that our Lord exposes us to</a:t>
            </a:r>
          </a:p>
          <a:p>
            <a:r>
              <a:rPr lang="en-US" sz="2800" dirty="0" smtClean="0"/>
              <a:t>It is the Lord who quickens us and prepares us for work that lies ahead – we are his “work of art!”</a:t>
            </a:r>
          </a:p>
          <a:p>
            <a:r>
              <a:rPr lang="en-US" sz="2800" dirty="0" smtClean="0"/>
              <a:t>He will provide the opportunity for us to serve – our requirement is to be ZEALOUS of good works</a:t>
            </a:r>
          </a:p>
          <a:p>
            <a:endParaRPr lang="en-US" sz="1800" dirty="0"/>
          </a:p>
        </p:txBody>
      </p:sp>
    </p:spTree>
    <p:extLst>
      <p:ext uri="{BB962C8B-B14F-4D97-AF65-F5344CB8AC3E}">
        <p14:creationId xmlns:p14="http://schemas.microsoft.com/office/powerpoint/2010/main" val="3127901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514600"/>
            <a:ext cx="7924800" cy="1143000"/>
          </a:xfrm>
        </p:spPr>
        <p:txBody>
          <a:bodyPr/>
          <a:lstStyle/>
          <a:p>
            <a:pPr algn="ctr"/>
            <a:r>
              <a:rPr lang="en-US" sz="3600" dirty="0" smtClean="0"/>
              <a:t>The role of the scriptures</a:t>
            </a:r>
            <a:endParaRPr lang="en-US" sz="3600" dirty="0"/>
          </a:p>
        </p:txBody>
      </p:sp>
    </p:spTree>
    <p:extLst>
      <p:ext uri="{BB962C8B-B14F-4D97-AF65-F5344CB8AC3E}">
        <p14:creationId xmlns:p14="http://schemas.microsoft.com/office/powerpoint/2010/main" val="34122946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1143000"/>
          </a:xfrm>
        </p:spPr>
        <p:txBody>
          <a:bodyPr/>
          <a:lstStyle/>
          <a:p>
            <a:r>
              <a:rPr lang="en-US" sz="3600" dirty="0" smtClean="0"/>
              <a:t>Scripture prepares us</a:t>
            </a:r>
            <a:endParaRPr lang="en-US" sz="3600" dirty="0"/>
          </a:p>
        </p:txBody>
      </p:sp>
      <p:sp>
        <p:nvSpPr>
          <p:cNvPr id="3" name="Content Placeholder 2"/>
          <p:cNvSpPr>
            <a:spLocks noGrp="1"/>
          </p:cNvSpPr>
          <p:nvPr>
            <p:ph sz="quarter" idx="13"/>
          </p:nvPr>
        </p:nvSpPr>
        <p:spPr/>
        <p:txBody>
          <a:bodyPr>
            <a:normAutofit fontScale="92500"/>
          </a:bodyPr>
          <a:lstStyle/>
          <a:p>
            <a:pPr marL="0" indent="0">
              <a:buNone/>
            </a:pPr>
            <a:r>
              <a:rPr lang="en-US" sz="2800" dirty="0" smtClean="0"/>
              <a:t>“</a:t>
            </a:r>
            <a:r>
              <a:rPr lang="en-US" sz="2800" dirty="0"/>
              <a:t>But continue thou in the things which thou hast learned and hast been assured of, knowing of whom thou hast learned them</a:t>
            </a:r>
            <a:r>
              <a:rPr lang="en-US" sz="2800" dirty="0" smtClean="0"/>
              <a:t>;  And </a:t>
            </a:r>
            <a:r>
              <a:rPr lang="en-US" sz="2800" dirty="0"/>
              <a:t>that from a child thou hast known the holy scriptures, which are able to make thee wise unto salvation through faith which is in Christ Jesus</a:t>
            </a:r>
            <a:r>
              <a:rPr lang="en-US" sz="2800" dirty="0" smtClean="0"/>
              <a:t>.  All </a:t>
            </a:r>
            <a:r>
              <a:rPr lang="en-US" sz="2800" dirty="0"/>
              <a:t>scripture is given by inspiration of God, and is profitable for doctrine, for reproof, for correction, for instruction in righteousness</a:t>
            </a:r>
            <a:r>
              <a:rPr lang="en-US" sz="2800" dirty="0" smtClean="0"/>
              <a:t>:  That </a:t>
            </a:r>
            <a:r>
              <a:rPr lang="en-US" sz="2800" dirty="0"/>
              <a:t>the man of God may be perfect, </a:t>
            </a:r>
            <a:r>
              <a:rPr lang="en-US" sz="2800" dirty="0" err="1" smtClean="0"/>
              <a:t>throughly</a:t>
            </a:r>
            <a:r>
              <a:rPr lang="en-US" sz="2800" dirty="0" smtClean="0"/>
              <a:t> </a:t>
            </a:r>
            <a:r>
              <a:rPr lang="en-US" sz="2800" dirty="0"/>
              <a:t>furnished unto all good works</a:t>
            </a:r>
            <a:r>
              <a:rPr lang="en-US" sz="2800" dirty="0" smtClean="0"/>
              <a:t>.</a:t>
            </a:r>
            <a:r>
              <a:rPr lang="en-US" sz="2800" dirty="0" smtClean="0"/>
              <a:t>”</a:t>
            </a:r>
          </a:p>
          <a:p>
            <a:pPr marL="0" indent="0" algn="ctr">
              <a:buNone/>
            </a:pPr>
            <a:r>
              <a:rPr lang="en-US" sz="2800" dirty="0" smtClean="0"/>
              <a:t>2 </a:t>
            </a:r>
            <a:r>
              <a:rPr lang="en-US" sz="2800" dirty="0" smtClean="0"/>
              <a:t>Timothy 3:14-17</a:t>
            </a:r>
            <a:endParaRPr lang="en-US" sz="2800" dirty="0"/>
          </a:p>
          <a:p>
            <a:endParaRPr lang="en-US" dirty="0"/>
          </a:p>
        </p:txBody>
      </p:sp>
    </p:spTree>
    <p:extLst>
      <p:ext uri="{BB962C8B-B14F-4D97-AF65-F5344CB8AC3E}">
        <p14:creationId xmlns:p14="http://schemas.microsoft.com/office/powerpoint/2010/main" val="32194626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 timothy 3:14-17</a:t>
            </a:r>
            <a:endParaRPr lang="en-US" dirty="0"/>
          </a:p>
        </p:txBody>
      </p:sp>
      <p:sp>
        <p:nvSpPr>
          <p:cNvPr id="3" name="Content Placeholder 2"/>
          <p:cNvSpPr>
            <a:spLocks noGrp="1"/>
          </p:cNvSpPr>
          <p:nvPr>
            <p:ph sz="quarter" idx="13"/>
          </p:nvPr>
        </p:nvSpPr>
        <p:spPr/>
        <p:txBody>
          <a:bodyPr>
            <a:normAutofit/>
          </a:bodyPr>
          <a:lstStyle/>
          <a:p>
            <a:r>
              <a:rPr lang="en-US" sz="2800" dirty="0" smtClean="0"/>
              <a:t>“reproof” – </a:t>
            </a:r>
            <a:r>
              <a:rPr lang="en-US" sz="2800" b="1" i="1" dirty="0" err="1" smtClean="0">
                <a:solidFill>
                  <a:srgbClr val="FFFF00"/>
                </a:solidFill>
              </a:rPr>
              <a:t>elegmos</a:t>
            </a:r>
            <a:r>
              <a:rPr lang="en-US" sz="2800" dirty="0" smtClean="0"/>
              <a:t> – a proving, a test, or evidence</a:t>
            </a:r>
          </a:p>
          <a:p>
            <a:r>
              <a:rPr lang="en-US" sz="2800" dirty="0" smtClean="0"/>
              <a:t>“correction” – </a:t>
            </a:r>
            <a:r>
              <a:rPr lang="en-US" sz="2800" b="1" i="1" dirty="0" err="1" smtClean="0">
                <a:solidFill>
                  <a:srgbClr val="FFFF00"/>
                </a:solidFill>
              </a:rPr>
              <a:t>epanorthesis</a:t>
            </a:r>
            <a:r>
              <a:rPr lang="en-US" sz="2800" dirty="0" smtClean="0"/>
              <a:t> – restoration to an upright or right state</a:t>
            </a:r>
          </a:p>
          <a:p>
            <a:r>
              <a:rPr lang="en-US" sz="2800" dirty="0" smtClean="0"/>
              <a:t>“instruction” – </a:t>
            </a:r>
            <a:r>
              <a:rPr lang="en-US" sz="2800" b="1" i="1" dirty="0" err="1" smtClean="0">
                <a:solidFill>
                  <a:srgbClr val="FFFF00"/>
                </a:solidFill>
              </a:rPr>
              <a:t>paideia</a:t>
            </a:r>
            <a:r>
              <a:rPr lang="en-US" sz="2800" dirty="0" smtClean="0"/>
              <a:t> – training (Eph. 6:4 – “nurture”)</a:t>
            </a:r>
          </a:p>
          <a:p>
            <a:r>
              <a:rPr lang="en-US" sz="2800" dirty="0" smtClean="0"/>
              <a:t>“furnished” - </a:t>
            </a:r>
            <a:r>
              <a:rPr lang="en-US" sz="2800" b="1" i="1" dirty="0" err="1" smtClean="0">
                <a:solidFill>
                  <a:srgbClr val="FFFF00"/>
                </a:solidFill>
              </a:rPr>
              <a:t>exartizo</a:t>
            </a:r>
            <a:r>
              <a:rPr lang="en-US" sz="2800" dirty="0" smtClean="0"/>
              <a:t> – to finish out, equip fully </a:t>
            </a:r>
          </a:p>
          <a:p>
            <a:endParaRPr lang="en-US" sz="2800" dirty="0"/>
          </a:p>
          <a:p>
            <a:endParaRPr lang="en-US" sz="2400" dirty="0" smtClean="0"/>
          </a:p>
          <a:p>
            <a:endParaRPr lang="en-US" sz="2400" dirty="0"/>
          </a:p>
        </p:txBody>
      </p:sp>
      <p:sp>
        <p:nvSpPr>
          <p:cNvPr id="4" name="TextBox 3"/>
          <p:cNvSpPr txBox="1"/>
          <p:nvPr/>
        </p:nvSpPr>
        <p:spPr>
          <a:xfrm>
            <a:off x="0" y="5903893"/>
            <a:ext cx="9156356" cy="954107"/>
          </a:xfrm>
          <a:prstGeom prst="rect">
            <a:avLst/>
          </a:prstGeom>
          <a:solidFill>
            <a:schemeClr val="tx2"/>
          </a:solidFill>
        </p:spPr>
        <p:txBody>
          <a:bodyPr wrap="square" rtlCol="0">
            <a:spAutoFit/>
          </a:bodyPr>
          <a:lstStyle/>
          <a:p>
            <a:r>
              <a:rPr lang="en-US" sz="2800" dirty="0" smtClean="0">
                <a:solidFill>
                  <a:schemeClr val="bg1"/>
                </a:solidFill>
              </a:rPr>
              <a:t>What is the purpose of this training and knowledge?  That we might be </a:t>
            </a:r>
            <a:r>
              <a:rPr lang="en-US" sz="2800" u="sng" dirty="0" err="1" smtClean="0">
                <a:solidFill>
                  <a:schemeClr val="bg1"/>
                </a:solidFill>
              </a:rPr>
              <a:t>throughly</a:t>
            </a:r>
            <a:r>
              <a:rPr lang="en-US" sz="2800" u="sng" dirty="0" smtClean="0">
                <a:solidFill>
                  <a:schemeClr val="bg1"/>
                </a:solidFill>
              </a:rPr>
              <a:t> furnished unto all good works</a:t>
            </a:r>
            <a:r>
              <a:rPr lang="en-US" sz="2800" dirty="0" smtClean="0">
                <a:solidFill>
                  <a:schemeClr val="bg1"/>
                </a:solidFill>
              </a:rPr>
              <a:t>.</a:t>
            </a:r>
            <a:endParaRPr lang="en-US" sz="2800" dirty="0">
              <a:solidFill>
                <a:schemeClr val="bg1"/>
              </a:solidFill>
            </a:endParaRPr>
          </a:p>
        </p:txBody>
      </p:sp>
    </p:spTree>
    <p:extLst>
      <p:ext uri="{BB962C8B-B14F-4D97-AF65-F5344CB8AC3E}">
        <p14:creationId xmlns:p14="http://schemas.microsoft.com/office/powerpoint/2010/main" val="287434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715962"/>
          </a:xfrm>
        </p:spPr>
        <p:txBody>
          <a:bodyPr/>
          <a:lstStyle/>
          <a:p>
            <a:r>
              <a:rPr lang="en-US" sz="3600" dirty="0" smtClean="0"/>
              <a:t>Engrafted/implanted word</a:t>
            </a:r>
            <a:endParaRPr lang="en-US" sz="3600" dirty="0"/>
          </a:p>
        </p:txBody>
      </p:sp>
      <p:sp>
        <p:nvSpPr>
          <p:cNvPr id="3" name="Content Placeholder 2"/>
          <p:cNvSpPr>
            <a:spLocks noGrp="1"/>
          </p:cNvSpPr>
          <p:nvPr>
            <p:ph sz="quarter" idx="13"/>
          </p:nvPr>
        </p:nvSpPr>
        <p:spPr/>
        <p:txBody>
          <a:bodyPr>
            <a:normAutofit lnSpcReduction="10000"/>
          </a:bodyPr>
          <a:lstStyle/>
          <a:p>
            <a:pPr marL="0" indent="0">
              <a:buNone/>
            </a:pPr>
            <a:r>
              <a:rPr lang="en-US" sz="2800" dirty="0" smtClean="0"/>
              <a:t>“For </a:t>
            </a:r>
            <a:r>
              <a:rPr lang="en-US" sz="2800" dirty="0"/>
              <a:t>the wrath of man </a:t>
            </a:r>
            <a:r>
              <a:rPr lang="en-US" sz="2800" dirty="0" err="1"/>
              <a:t>worketh</a:t>
            </a:r>
            <a:r>
              <a:rPr lang="en-US" sz="2800" dirty="0"/>
              <a:t> not the righteousness of God</a:t>
            </a:r>
            <a:r>
              <a:rPr lang="en-US" sz="2800" dirty="0" smtClean="0"/>
              <a:t>.  Wherefore </a:t>
            </a:r>
            <a:r>
              <a:rPr lang="en-US" sz="2800" dirty="0"/>
              <a:t>lay apart all filthiness and superfluity of naughtiness, and receive with meekness the </a:t>
            </a:r>
            <a:r>
              <a:rPr lang="en-US" sz="2800" b="1" dirty="0">
                <a:solidFill>
                  <a:srgbClr val="FFFF00"/>
                </a:solidFill>
              </a:rPr>
              <a:t>engrafted</a:t>
            </a:r>
            <a:r>
              <a:rPr lang="en-US" sz="2800" dirty="0"/>
              <a:t> word, which is able to save your souls</a:t>
            </a:r>
            <a:r>
              <a:rPr lang="en-US" sz="2800" dirty="0" smtClean="0"/>
              <a:t>.”</a:t>
            </a:r>
          </a:p>
          <a:p>
            <a:pPr marL="0" indent="0" algn="ctr">
              <a:buNone/>
            </a:pPr>
            <a:r>
              <a:rPr lang="en-US" sz="2800" dirty="0" smtClean="0"/>
              <a:t>James 1:20-21</a:t>
            </a:r>
          </a:p>
          <a:p>
            <a:pPr marL="0" indent="0">
              <a:buNone/>
            </a:pPr>
            <a:r>
              <a:rPr lang="en-US" sz="2800" dirty="0" smtClean="0"/>
              <a:t>“For </a:t>
            </a:r>
            <a:r>
              <a:rPr lang="en-US" sz="2800" dirty="0"/>
              <a:t>the anger of man does not work the righteousness of God. </a:t>
            </a:r>
            <a:r>
              <a:rPr lang="en-US" sz="2800" dirty="0" smtClean="0"/>
              <a:t>Therefore </a:t>
            </a:r>
            <a:r>
              <a:rPr lang="en-US" sz="2800" dirty="0"/>
              <a:t>put away all filthiness and rank growth of wickedness and receive with meekness the </a:t>
            </a:r>
            <a:r>
              <a:rPr lang="en-US" sz="2800" b="1" dirty="0">
                <a:solidFill>
                  <a:srgbClr val="FFFF00"/>
                </a:solidFill>
              </a:rPr>
              <a:t>implanted </a:t>
            </a:r>
            <a:r>
              <a:rPr lang="en-US" sz="2800" dirty="0"/>
              <a:t>word, which is able to save your souls</a:t>
            </a:r>
            <a:r>
              <a:rPr lang="en-US" sz="2800" dirty="0" smtClean="0"/>
              <a:t>.”  RSV</a:t>
            </a:r>
            <a:endParaRPr lang="en-US" sz="2800" dirty="0"/>
          </a:p>
          <a:p>
            <a:pPr marL="0" indent="0">
              <a:buNone/>
            </a:pPr>
            <a:endParaRPr lang="en-US" sz="2800" dirty="0"/>
          </a:p>
        </p:txBody>
      </p:sp>
    </p:spTree>
    <p:extLst>
      <p:ext uri="{BB962C8B-B14F-4D97-AF65-F5344CB8AC3E}">
        <p14:creationId xmlns:p14="http://schemas.microsoft.com/office/powerpoint/2010/main" val="4098389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“Engrafted” “Implanted” word</a:t>
            </a:r>
            <a:endParaRPr lang="en-US" dirty="0"/>
          </a:p>
        </p:txBody>
      </p:sp>
      <p:sp>
        <p:nvSpPr>
          <p:cNvPr id="3" name="Content Placeholder 2"/>
          <p:cNvSpPr>
            <a:spLocks noGrp="1"/>
          </p:cNvSpPr>
          <p:nvPr>
            <p:ph sz="quarter" idx="13"/>
          </p:nvPr>
        </p:nvSpPr>
        <p:spPr/>
        <p:txBody>
          <a:bodyPr/>
          <a:lstStyle/>
          <a:p>
            <a:r>
              <a:rPr lang="en-US" sz="2800" dirty="0" smtClean="0"/>
              <a:t>This is the only place this verb occurs in Scripture</a:t>
            </a:r>
          </a:p>
          <a:p>
            <a:r>
              <a:rPr lang="en-US" sz="2800" dirty="0" smtClean="0"/>
              <a:t>It is NOT “grafted in” as in Romans 11:24 (wild olive tree grafted unto good)</a:t>
            </a:r>
          </a:p>
          <a:p>
            <a:r>
              <a:rPr lang="en-US" sz="2800" dirty="0"/>
              <a:t>I</a:t>
            </a:r>
            <a:r>
              <a:rPr lang="en-US" sz="2800" dirty="0" smtClean="0"/>
              <a:t>t represents internal growth – within the person</a:t>
            </a:r>
          </a:p>
          <a:p>
            <a:r>
              <a:rPr lang="en-US" sz="2800" dirty="0" smtClean="0"/>
              <a:t>The Word grows in us and is able to “save our souls”</a:t>
            </a:r>
          </a:p>
          <a:p>
            <a:endParaRPr lang="en-US" dirty="0"/>
          </a:p>
        </p:txBody>
      </p:sp>
    </p:spTree>
    <p:extLst>
      <p:ext uri="{BB962C8B-B14F-4D97-AF65-F5344CB8AC3E}">
        <p14:creationId xmlns:p14="http://schemas.microsoft.com/office/powerpoint/2010/main" val="101405297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r>
              <a:rPr lang="en-US" dirty="0" smtClean="0"/>
              <a:t>Years ago in our community</a:t>
            </a:r>
            <a:endParaRPr lang="en-US" dirty="0"/>
          </a:p>
        </p:txBody>
      </p:sp>
      <p:sp>
        <p:nvSpPr>
          <p:cNvPr id="3" name="Content Placeholder 2"/>
          <p:cNvSpPr>
            <a:spLocks noGrp="1"/>
          </p:cNvSpPr>
          <p:nvPr>
            <p:ph sz="quarter" idx="13"/>
          </p:nvPr>
        </p:nvSpPr>
        <p:spPr>
          <a:xfrm>
            <a:off x="609600" y="914400"/>
            <a:ext cx="7924800" cy="4114800"/>
          </a:xfrm>
        </p:spPr>
        <p:txBody>
          <a:bodyPr>
            <a:noAutofit/>
          </a:bodyPr>
          <a:lstStyle/>
          <a:p>
            <a:r>
              <a:rPr lang="en-US" sz="2600" dirty="0" smtClean="0"/>
              <a:t>There was once a popular teaching that the Word was all that we had in the current dispensation</a:t>
            </a:r>
          </a:p>
          <a:p>
            <a:r>
              <a:rPr lang="en-US" sz="2600" dirty="0" smtClean="0"/>
              <a:t>It was a resource to us that we could consume and it would drive rightful change in our minds</a:t>
            </a:r>
          </a:p>
          <a:p>
            <a:r>
              <a:rPr lang="en-US" sz="2600" dirty="0" smtClean="0"/>
              <a:t>But, in its extreme, it was faith by works – I am spiritual because I have enriched myself in the Scriptures</a:t>
            </a:r>
          </a:p>
          <a:p>
            <a:r>
              <a:rPr lang="en-US" sz="2600" dirty="0" smtClean="0"/>
              <a:t>Let’s not “throw the baby out with the </a:t>
            </a:r>
            <a:r>
              <a:rPr lang="en-US" sz="2600" dirty="0" smtClean="0"/>
              <a:t>bathwater”, </a:t>
            </a:r>
            <a:r>
              <a:rPr lang="en-US" sz="2600" dirty="0" smtClean="0"/>
              <a:t>though!</a:t>
            </a:r>
          </a:p>
          <a:p>
            <a:r>
              <a:rPr lang="en-US" sz="2600" dirty="0" smtClean="0"/>
              <a:t>While the Spirit lives in us, by the dwelling of the power of Christ in our lives, it is a primary source of strength and power to our Spirit and the Lord speaks to us through that same </a:t>
            </a:r>
            <a:r>
              <a:rPr lang="en-US" sz="2600" dirty="0" smtClean="0"/>
              <a:t>Word – it prepares us for good works!</a:t>
            </a:r>
            <a:endParaRPr lang="en-US" sz="2600" dirty="0"/>
          </a:p>
        </p:txBody>
      </p:sp>
    </p:spTree>
    <p:extLst>
      <p:ext uri="{BB962C8B-B14F-4D97-AF65-F5344CB8AC3E}">
        <p14:creationId xmlns:p14="http://schemas.microsoft.com/office/powerpoint/2010/main" val="1026631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438400"/>
            <a:ext cx="7924800" cy="1143000"/>
          </a:xfrm>
        </p:spPr>
        <p:txBody>
          <a:bodyPr/>
          <a:lstStyle/>
          <a:p>
            <a:pPr algn="ctr"/>
            <a:r>
              <a:rPr lang="en-US" sz="3600" dirty="0" smtClean="0"/>
              <a:t>The spirit leading and shaping</a:t>
            </a:r>
            <a:endParaRPr lang="en-US" sz="3600" dirty="0"/>
          </a:p>
        </p:txBody>
      </p:sp>
    </p:spTree>
    <p:extLst>
      <p:ext uri="{BB962C8B-B14F-4D97-AF65-F5344CB8AC3E}">
        <p14:creationId xmlns:p14="http://schemas.microsoft.com/office/powerpoint/2010/main" val="113335879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Made perfect through suffering</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“Though </a:t>
            </a:r>
            <a:r>
              <a:rPr lang="en-US" sz="2800" dirty="0"/>
              <a:t>he were a Son, yet learned he obedience by the things which he suffered</a:t>
            </a:r>
            <a:r>
              <a:rPr lang="en-US" sz="2800" dirty="0" smtClean="0"/>
              <a:t>;  And </a:t>
            </a:r>
            <a:r>
              <a:rPr lang="en-US" sz="2800" dirty="0"/>
              <a:t>being made perfect, he became the author of eternal salvation unto all them that obey him</a:t>
            </a:r>
            <a:r>
              <a:rPr lang="en-US" sz="2800" dirty="0" smtClean="0"/>
              <a:t>;”</a:t>
            </a:r>
            <a:endParaRPr lang="en-US" sz="2800" dirty="0"/>
          </a:p>
          <a:p>
            <a:pPr marL="0" indent="0" algn="ctr">
              <a:buNone/>
            </a:pPr>
            <a:r>
              <a:rPr lang="en-US" sz="2800" dirty="0" smtClean="0"/>
              <a:t>Hebrews 5:8-9</a:t>
            </a:r>
            <a:endParaRPr lang="en-US" sz="2800" dirty="0"/>
          </a:p>
        </p:txBody>
      </p:sp>
    </p:spTree>
    <p:extLst>
      <p:ext uri="{BB962C8B-B14F-4D97-AF65-F5344CB8AC3E}">
        <p14:creationId xmlns:p14="http://schemas.microsoft.com/office/powerpoint/2010/main" val="73655393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smtClean="0"/>
              <a:t>Thorn in the flesh</a:t>
            </a:r>
            <a:endParaRPr lang="en-US" sz="3600" dirty="0"/>
          </a:p>
        </p:txBody>
      </p:sp>
      <p:sp>
        <p:nvSpPr>
          <p:cNvPr id="3" name="Content Placeholder 2"/>
          <p:cNvSpPr>
            <a:spLocks noGrp="1"/>
          </p:cNvSpPr>
          <p:nvPr>
            <p:ph sz="quarter" idx="13"/>
          </p:nvPr>
        </p:nvSpPr>
        <p:spPr/>
        <p:txBody>
          <a:bodyPr>
            <a:normAutofit lnSpcReduction="10000"/>
          </a:bodyPr>
          <a:lstStyle/>
          <a:p>
            <a:pPr marL="0" indent="0">
              <a:buNone/>
            </a:pPr>
            <a:r>
              <a:rPr lang="en-US" sz="2800" dirty="0" smtClean="0"/>
              <a:t>“For </a:t>
            </a:r>
            <a:r>
              <a:rPr lang="en-US" sz="2800" dirty="0"/>
              <a:t>this thing I besought the Lord thrice, that it might depart from me</a:t>
            </a:r>
            <a:r>
              <a:rPr lang="en-US" sz="2800" dirty="0" smtClean="0"/>
              <a:t>.  And </a:t>
            </a:r>
            <a:r>
              <a:rPr lang="en-US" sz="2800" dirty="0"/>
              <a:t>he said unto me, My grace is sufficient for thee: for my strength is made perfect in weakness. Most gladly therefore will I rather glory in my infirmities, that the power of Christ may rest upon me</a:t>
            </a:r>
            <a:r>
              <a:rPr lang="en-US" sz="2800" dirty="0" smtClean="0"/>
              <a:t>.  Therefore </a:t>
            </a:r>
            <a:r>
              <a:rPr lang="en-US" sz="2800" dirty="0"/>
              <a:t>I take pleasure in infirmities, in reproaches, in necessities, in persecutions, in distresses for Christ's sake: for when I am weak, then am I strong</a:t>
            </a:r>
            <a:r>
              <a:rPr lang="en-US" sz="2800" dirty="0" smtClean="0"/>
              <a:t>.”</a:t>
            </a:r>
          </a:p>
          <a:p>
            <a:pPr marL="0" indent="0" algn="ctr">
              <a:buNone/>
            </a:pPr>
            <a:r>
              <a:rPr lang="en-US" sz="2800" dirty="0" smtClean="0"/>
              <a:t>2 Corinthians 12:9-10</a:t>
            </a:r>
            <a:endParaRPr lang="en-US" sz="2800" dirty="0"/>
          </a:p>
          <a:p>
            <a:pPr marL="0" indent="0">
              <a:buNone/>
            </a:pPr>
            <a:endParaRPr lang="en-US" dirty="0"/>
          </a:p>
        </p:txBody>
      </p:sp>
    </p:spTree>
    <p:extLst>
      <p:ext uri="{BB962C8B-B14F-4D97-AF65-F5344CB8AC3E}">
        <p14:creationId xmlns:p14="http://schemas.microsoft.com/office/powerpoint/2010/main" val="195521839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412"/>
            <a:ext cx="7924800" cy="739588"/>
          </a:xfrm>
        </p:spPr>
        <p:txBody>
          <a:bodyPr/>
          <a:lstStyle/>
          <a:p>
            <a:r>
              <a:rPr lang="en-US" dirty="0" smtClean="0"/>
              <a:t>Joseph – prepared for a great work</a:t>
            </a:r>
            <a:endParaRPr lang="en-US" dirty="0"/>
          </a:p>
        </p:txBody>
      </p:sp>
      <p:sp>
        <p:nvSpPr>
          <p:cNvPr id="3" name="Content Placeholder 2"/>
          <p:cNvSpPr>
            <a:spLocks noGrp="1"/>
          </p:cNvSpPr>
          <p:nvPr>
            <p:ph sz="quarter" idx="13"/>
          </p:nvPr>
        </p:nvSpPr>
        <p:spPr>
          <a:xfrm>
            <a:off x="381000" y="990600"/>
            <a:ext cx="8382000" cy="4114800"/>
          </a:xfrm>
        </p:spPr>
        <p:txBody>
          <a:bodyPr>
            <a:noAutofit/>
          </a:bodyPr>
          <a:lstStyle/>
          <a:p>
            <a:pPr marL="0" indent="0">
              <a:buNone/>
            </a:pPr>
            <a:r>
              <a:rPr lang="en-US" sz="2400" dirty="0" smtClean="0"/>
              <a:t>“And </a:t>
            </a:r>
            <a:r>
              <a:rPr lang="en-US" sz="2400" dirty="0"/>
              <a:t>Joseph said unto his brethren, Come near to me, I pray you. And they came near. And he said, I </a:t>
            </a:r>
            <a:r>
              <a:rPr lang="en-US" sz="2400" i="1" dirty="0"/>
              <a:t>am</a:t>
            </a:r>
            <a:r>
              <a:rPr lang="en-US" sz="2400" dirty="0"/>
              <a:t> Joseph your brother, whom ye sold into Egypt. </a:t>
            </a:r>
            <a:r>
              <a:rPr lang="en-US" sz="2400" dirty="0" smtClean="0"/>
              <a:t>Now </a:t>
            </a:r>
            <a:r>
              <a:rPr lang="en-US" sz="2400" dirty="0"/>
              <a:t>therefore be not grieved, nor angry with yourselves, that ye sold me hither: for God did send me before you to preserve life. </a:t>
            </a:r>
            <a:r>
              <a:rPr lang="en-US" sz="2400" dirty="0" smtClean="0"/>
              <a:t>For </a:t>
            </a:r>
            <a:r>
              <a:rPr lang="en-US" sz="2400" dirty="0"/>
              <a:t>these two years </a:t>
            </a:r>
            <a:r>
              <a:rPr lang="en-US" sz="2400" i="1" dirty="0"/>
              <a:t>hath</a:t>
            </a:r>
            <a:r>
              <a:rPr lang="en-US" sz="2400" dirty="0"/>
              <a:t> the famine </a:t>
            </a:r>
            <a:r>
              <a:rPr lang="en-US" sz="2400" i="1" dirty="0"/>
              <a:t>been</a:t>
            </a:r>
            <a:r>
              <a:rPr lang="en-US" sz="2400" dirty="0"/>
              <a:t> in the land: and yet </a:t>
            </a:r>
            <a:r>
              <a:rPr lang="en-US" sz="2400" i="1" dirty="0"/>
              <a:t>there are</a:t>
            </a:r>
            <a:r>
              <a:rPr lang="en-US" sz="2400" dirty="0"/>
              <a:t> five years, in the which </a:t>
            </a:r>
            <a:r>
              <a:rPr lang="en-US" sz="2400" i="1" dirty="0"/>
              <a:t>there shall</a:t>
            </a:r>
            <a:r>
              <a:rPr lang="en-US" sz="2400" dirty="0"/>
              <a:t> neither </a:t>
            </a:r>
            <a:r>
              <a:rPr lang="en-US" sz="2400" i="1" dirty="0"/>
              <a:t>be</a:t>
            </a:r>
            <a:r>
              <a:rPr lang="en-US" sz="2400" dirty="0"/>
              <a:t> earing nor harvest. </a:t>
            </a:r>
            <a:r>
              <a:rPr lang="en-US" sz="2400" dirty="0" smtClean="0">
                <a:solidFill>
                  <a:srgbClr val="FFFF00"/>
                </a:solidFill>
              </a:rPr>
              <a:t>And </a:t>
            </a:r>
            <a:r>
              <a:rPr lang="en-US" sz="2400" dirty="0">
                <a:solidFill>
                  <a:srgbClr val="FFFF00"/>
                </a:solidFill>
              </a:rPr>
              <a:t>God sent me before you to preserve you a posterity in the earth, and to save your lives by a great deliverance. </a:t>
            </a:r>
            <a:r>
              <a:rPr lang="en-US" sz="2400" dirty="0" smtClean="0">
                <a:solidFill>
                  <a:srgbClr val="FFFF00"/>
                </a:solidFill>
              </a:rPr>
              <a:t>So </a:t>
            </a:r>
            <a:r>
              <a:rPr lang="en-US" sz="2400" dirty="0">
                <a:solidFill>
                  <a:srgbClr val="FFFF00"/>
                </a:solidFill>
              </a:rPr>
              <a:t>now </a:t>
            </a:r>
            <a:r>
              <a:rPr lang="en-US" sz="2400" i="1" dirty="0">
                <a:solidFill>
                  <a:srgbClr val="FFFF00"/>
                </a:solidFill>
              </a:rPr>
              <a:t>it was</a:t>
            </a:r>
            <a:r>
              <a:rPr lang="en-US" sz="2400" dirty="0">
                <a:solidFill>
                  <a:srgbClr val="FFFF00"/>
                </a:solidFill>
              </a:rPr>
              <a:t> not you </a:t>
            </a:r>
            <a:r>
              <a:rPr lang="en-US" sz="2400" i="1" dirty="0">
                <a:solidFill>
                  <a:srgbClr val="FFFF00"/>
                </a:solidFill>
              </a:rPr>
              <a:t>that</a:t>
            </a:r>
            <a:r>
              <a:rPr lang="en-US" sz="2400" dirty="0">
                <a:solidFill>
                  <a:srgbClr val="FFFF00"/>
                </a:solidFill>
              </a:rPr>
              <a:t> sent me hither, but God: and he hath made me a father to Pharaoh</a:t>
            </a:r>
            <a:r>
              <a:rPr lang="en-US" sz="2400" dirty="0"/>
              <a:t>, and lord of all his house, and a ruler throughout all the land of Egypt</a:t>
            </a:r>
            <a:r>
              <a:rPr lang="en-US" sz="2400" dirty="0" smtClean="0"/>
              <a:t>.”</a:t>
            </a:r>
          </a:p>
          <a:p>
            <a:pPr marL="0" indent="0" algn="ctr">
              <a:buNone/>
            </a:pPr>
            <a:r>
              <a:rPr lang="en-US" sz="2400" dirty="0" smtClean="0"/>
              <a:t>Genesis 45:4-8 </a:t>
            </a:r>
            <a:endParaRPr lang="en-US" sz="2400" dirty="0"/>
          </a:p>
          <a:p>
            <a:pPr marL="0" indent="0">
              <a:buNone/>
            </a:pPr>
            <a:endParaRPr lang="en-US" sz="2000" dirty="0"/>
          </a:p>
        </p:txBody>
      </p:sp>
    </p:spTree>
    <p:extLst>
      <p:ext uri="{BB962C8B-B14F-4D97-AF65-F5344CB8AC3E}">
        <p14:creationId xmlns:p14="http://schemas.microsoft.com/office/powerpoint/2010/main" val="6040917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639762"/>
          </a:xfrm>
        </p:spPr>
        <p:txBody>
          <a:bodyPr/>
          <a:lstStyle/>
          <a:p>
            <a:r>
              <a:rPr lang="en-US" dirty="0" smtClean="0"/>
              <a:t>Was he always aware of god’s plan?</a:t>
            </a:r>
            <a:endParaRPr lang="en-US" dirty="0"/>
          </a:p>
        </p:txBody>
      </p:sp>
      <p:sp>
        <p:nvSpPr>
          <p:cNvPr id="3" name="Content Placeholder 2"/>
          <p:cNvSpPr>
            <a:spLocks noGrp="1"/>
          </p:cNvSpPr>
          <p:nvPr>
            <p:ph sz="quarter" idx="13"/>
          </p:nvPr>
        </p:nvSpPr>
        <p:spPr>
          <a:xfrm>
            <a:off x="609600" y="1295400"/>
            <a:ext cx="7924800" cy="4114800"/>
          </a:xfrm>
        </p:spPr>
        <p:txBody>
          <a:bodyPr>
            <a:noAutofit/>
          </a:bodyPr>
          <a:lstStyle/>
          <a:p>
            <a:pPr marL="0" indent="0">
              <a:buNone/>
            </a:pPr>
            <a:r>
              <a:rPr lang="en-US" sz="2400" dirty="0" smtClean="0"/>
              <a:t>“And </a:t>
            </a:r>
            <a:r>
              <a:rPr lang="en-US" sz="2400" dirty="0"/>
              <a:t>unto Joseph were born two sons before the years of famine came, which </a:t>
            </a:r>
            <a:r>
              <a:rPr lang="en-US" sz="2400" dirty="0" err="1"/>
              <a:t>Asenath</a:t>
            </a:r>
            <a:r>
              <a:rPr lang="en-US" sz="2400" dirty="0"/>
              <a:t> the daughter of </a:t>
            </a:r>
            <a:r>
              <a:rPr lang="en-US" sz="2400" dirty="0" err="1"/>
              <a:t>Potipherah</a:t>
            </a:r>
            <a:r>
              <a:rPr lang="en-US" sz="2400" dirty="0"/>
              <a:t> priest of On bare unto him. </a:t>
            </a:r>
            <a:r>
              <a:rPr lang="en-US" sz="2400" dirty="0" smtClean="0"/>
              <a:t>And </a:t>
            </a:r>
            <a:r>
              <a:rPr lang="en-US" sz="2400" dirty="0"/>
              <a:t>Joseph called the name of the firstborn Manasseh: For God, </a:t>
            </a:r>
            <a:r>
              <a:rPr lang="en-US" sz="2400" i="1" dirty="0"/>
              <a:t>said he,</a:t>
            </a:r>
            <a:r>
              <a:rPr lang="en-US" sz="2400" dirty="0"/>
              <a:t> </a:t>
            </a:r>
            <a:r>
              <a:rPr lang="en-US" sz="2400" b="1" dirty="0">
                <a:solidFill>
                  <a:srgbClr val="FFFF00"/>
                </a:solidFill>
              </a:rPr>
              <a:t>hath made me forget all my toil, and all my father's house</a:t>
            </a:r>
            <a:r>
              <a:rPr lang="en-US" sz="2400" dirty="0"/>
              <a:t>. </a:t>
            </a:r>
            <a:r>
              <a:rPr lang="en-US" sz="2400" dirty="0" smtClean="0"/>
              <a:t>And </a:t>
            </a:r>
            <a:r>
              <a:rPr lang="en-US" sz="2400" dirty="0"/>
              <a:t>the name of the second called he Ephraim: For God </a:t>
            </a:r>
            <a:r>
              <a:rPr lang="en-US" sz="2400" b="1" dirty="0">
                <a:solidFill>
                  <a:srgbClr val="FFFF00"/>
                </a:solidFill>
              </a:rPr>
              <a:t>hath caused me to be fruitful in the land of my affliction</a:t>
            </a:r>
            <a:r>
              <a:rPr lang="en-US" sz="2400" dirty="0" smtClean="0"/>
              <a:t>.”  Genesis 40:50-52 </a:t>
            </a:r>
          </a:p>
          <a:p>
            <a:pPr marL="0" indent="0">
              <a:buNone/>
            </a:pPr>
            <a:r>
              <a:rPr lang="en-US" sz="2400" dirty="0" smtClean="0"/>
              <a:t>“And </a:t>
            </a:r>
            <a:r>
              <a:rPr lang="en-US" sz="2400" dirty="0"/>
              <a:t>Joseph knew his brethren, but they knew not him. </a:t>
            </a:r>
            <a:r>
              <a:rPr lang="en-US" sz="2400" b="1" i="1" dirty="0" smtClean="0">
                <a:solidFill>
                  <a:srgbClr val="FFFF00"/>
                </a:solidFill>
              </a:rPr>
              <a:t>And </a:t>
            </a:r>
            <a:r>
              <a:rPr lang="en-US" sz="2400" b="1" i="1" dirty="0">
                <a:solidFill>
                  <a:srgbClr val="FFFF00"/>
                </a:solidFill>
              </a:rPr>
              <a:t>Joseph remembered the dreams which he dreamed of them</a:t>
            </a:r>
            <a:r>
              <a:rPr lang="en-US" sz="2400" dirty="0"/>
              <a:t>, and said unto them, Ye </a:t>
            </a:r>
            <a:r>
              <a:rPr lang="en-US" sz="2400" i="1" dirty="0"/>
              <a:t>are</a:t>
            </a:r>
            <a:r>
              <a:rPr lang="en-US" sz="2400" dirty="0"/>
              <a:t> spies; to see the nakedness of the land ye are come</a:t>
            </a:r>
            <a:r>
              <a:rPr lang="en-US" sz="2400" dirty="0" smtClean="0"/>
              <a:t>.”  Genesis 41:8-9</a:t>
            </a:r>
          </a:p>
          <a:p>
            <a:pPr marL="0" indent="0">
              <a:buNone/>
            </a:pPr>
            <a:endParaRPr lang="en-US" sz="2400" dirty="0"/>
          </a:p>
          <a:p>
            <a:pPr marL="0" indent="0">
              <a:buNone/>
            </a:pPr>
            <a:endParaRPr lang="en-US" sz="2400" dirty="0"/>
          </a:p>
          <a:p>
            <a:endParaRPr lang="en-US" sz="2400" dirty="0"/>
          </a:p>
        </p:txBody>
      </p:sp>
    </p:spTree>
    <p:extLst>
      <p:ext uri="{BB962C8B-B14F-4D97-AF65-F5344CB8AC3E}">
        <p14:creationId xmlns:p14="http://schemas.microsoft.com/office/powerpoint/2010/main" val="3541323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Prepared unto all good works - </a:t>
            </a:r>
            <a:r>
              <a:rPr lang="en-US" dirty="0" err="1" smtClean="0"/>
              <a:t>moses</a:t>
            </a:r>
            <a:endParaRPr lang="en-US" dirty="0"/>
          </a:p>
        </p:txBody>
      </p:sp>
      <p:graphicFrame>
        <p:nvGraphicFramePr>
          <p:cNvPr id="4" name="Content Placeholder 3"/>
          <p:cNvGraphicFramePr>
            <a:graphicFrameLocks noGrp="1"/>
          </p:cNvGraphicFramePr>
          <p:nvPr>
            <p:ph sz="quarter" idx="13"/>
            <p:extLst>
              <p:ext uri="{D42A27DB-BD31-4B8C-83A1-F6EECF244321}">
                <p14:modId xmlns:p14="http://schemas.microsoft.com/office/powerpoint/2010/main" val="3580426232"/>
              </p:ext>
            </p:extLst>
          </p:nvPr>
        </p:nvGraphicFramePr>
        <p:xfrm>
          <a:off x="609600" y="1600200"/>
          <a:ext cx="7924800" cy="4114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437055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Aware of insufficiency - </a:t>
            </a:r>
            <a:r>
              <a:rPr lang="en-US" sz="3200" dirty="0" smtClean="0"/>
              <a:t>Exodus </a:t>
            </a:r>
            <a:r>
              <a:rPr lang="en-US" sz="3200" dirty="0"/>
              <a:t>4:10-12 </a:t>
            </a:r>
            <a:br>
              <a:rPr lang="en-US" sz="3200" dirty="0"/>
            </a:br>
            <a:endParaRPr lang="en-US" dirty="0"/>
          </a:p>
        </p:txBody>
      </p:sp>
      <p:sp>
        <p:nvSpPr>
          <p:cNvPr id="3" name="Content Placeholder 2"/>
          <p:cNvSpPr>
            <a:spLocks noGrp="1"/>
          </p:cNvSpPr>
          <p:nvPr>
            <p:ph sz="quarter" idx="13"/>
          </p:nvPr>
        </p:nvSpPr>
        <p:spPr>
          <a:xfrm>
            <a:off x="609600" y="1371600"/>
            <a:ext cx="7924800" cy="4114800"/>
          </a:xfrm>
        </p:spPr>
        <p:txBody>
          <a:bodyPr>
            <a:noAutofit/>
          </a:bodyPr>
          <a:lstStyle/>
          <a:p>
            <a:pPr marL="0" indent="0">
              <a:buNone/>
            </a:pPr>
            <a:r>
              <a:rPr lang="en-US" sz="2800" dirty="0" smtClean="0"/>
              <a:t>“And Moses said unto the LORD, I pray LORD, </a:t>
            </a:r>
            <a:r>
              <a:rPr lang="en-US" sz="2800" b="1" dirty="0" smtClean="0">
                <a:solidFill>
                  <a:srgbClr val="FFFF00"/>
                </a:solidFill>
              </a:rPr>
              <a:t>I have not been sufficient in former times</a:t>
            </a:r>
            <a:r>
              <a:rPr lang="en-US" sz="2800" dirty="0" smtClean="0"/>
              <a:t>, neither from the time that thou hast begun to speak to thy servant; </a:t>
            </a:r>
            <a:r>
              <a:rPr lang="en-US" sz="2800" b="1" dirty="0" smtClean="0">
                <a:solidFill>
                  <a:srgbClr val="FFFF00"/>
                </a:solidFill>
              </a:rPr>
              <a:t>I am weak in speech and slow-tongued</a:t>
            </a:r>
            <a:r>
              <a:rPr lang="en-US" sz="2800" dirty="0" smtClean="0"/>
              <a:t>.”  LXX</a:t>
            </a:r>
          </a:p>
          <a:p>
            <a:pPr marL="0" indent="0">
              <a:buNone/>
            </a:pPr>
            <a:r>
              <a:rPr lang="en-US" sz="2800" dirty="0" smtClean="0"/>
              <a:t>“In </a:t>
            </a:r>
            <a:r>
              <a:rPr lang="en-US" sz="2800" dirty="0"/>
              <a:t>which time Moses was born, and was exceeding fair, and nourished up in his father's house three months: </a:t>
            </a:r>
            <a:r>
              <a:rPr lang="en-US" sz="2800" dirty="0" smtClean="0"/>
              <a:t>And </a:t>
            </a:r>
            <a:r>
              <a:rPr lang="en-US" sz="2800" dirty="0"/>
              <a:t>when he was cast out, Pharaoh's daughter took him up, and nourished him for her own son. </a:t>
            </a:r>
            <a:r>
              <a:rPr lang="en-US" sz="2800" dirty="0" smtClean="0"/>
              <a:t>And </a:t>
            </a:r>
            <a:r>
              <a:rPr lang="en-US" sz="2800" dirty="0"/>
              <a:t>Moses was learned in all the wisdom of the Egyptians, and was </a:t>
            </a:r>
            <a:r>
              <a:rPr lang="en-US" sz="2800" b="1" dirty="0">
                <a:solidFill>
                  <a:srgbClr val="FFFF00"/>
                </a:solidFill>
              </a:rPr>
              <a:t>mighty in words and in deeds</a:t>
            </a:r>
            <a:r>
              <a:rPr lang="en-US" sz="2800" dirty="0" smtClean="0"/>
              <a:t>.”  Acts 7:20-22 </a:t>
            </a:r>
            <a:endParaRPr lang="en-US" sz="2800" dirty="0"/>
          </a:p>
          <a:p>
            <a:pPr marL="0" indent="0">
              <a:buNone/>
            </a:pPr>
            <a:endParaRPr lang="en-US" sz="2800" dirty="0"/>
          </a:p>
          <a:p>
            <a:pPr marL="0" indent="0">
              <a:buNone/>
            </a:pPr>
            <a:endParaRPr lang="en-US" sz="2800" dirty="0" smtClean="0"/>
          </a:p>
          <a:p>
            <a:endParaRPr lang="en-US" sz="2800" dirty="0"/>
          </a:p>
        </p:txBody>
      </p:sp>
    </p:spTree>
    <p:extLst>
      <p:ext uri="{BB962C8B-B14F-4D97-AF65-F5344CB8AC3E}">
        <p14:creationId xmlns:p14="http://schemas.microsoft.com/office/powerpoint/2010/main" val="3089828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err="1" smtClean="0"/>
              <a:t>PREPARation</a:t>
            </a:r>
            <a:r>
              <a:rPr lang="en-US" sz="3600" dirty="0" smtClean="0"/>
              <a:t> for his work</a:t>
            </a:r>
            <a:endParaRPr lang="en-US" sz="3600" dirty="0"/>
          </a:p>
        </p:txBody>
      </p:sp>
      <p:sp>
        <p:nvSpPr>
          <p:cNvPr id="3" name="Content Placeholder 2"/>
          <p:cNvSpPr>
            <a:spLocks noGrp="1"/>
          </p:cNvSpPr>
          <p:nvPr>
            <p:ph sz="quarter" idx="13"/>
          </p:nvPr>
        </p:nvSpPr>
        <p:spPr>
          <a:xfrm>
            <a:off x="609600" y="1828800"/>
            <a:ext cx="7924800" cy="4114800"/>
          </a:xfrm>
        </p:spPr>
        <p:txBody>
          <a:bodyPr>
            <a:normAutofit/>
          </a:bodyPr>
          <a:lstStyle/>
          <a:p>
            <a:pPr marL="0" indent="0">
              <a:buNone/>
            </a:pPr>
            <a:r>
              <a:rPr lang="en-US" sz="2800" dirty="0" smtClean="0"/>
              <a:t>“And </a:t>
            </a:r>
            <a:r>
              <a:rPr lang="en-US" sz="2800" dirty="0"/>
              <a:t>Moses was content to dwell with the man: and he gave Moses Zipporah his daughter</a:t>
            </a:r>
            <a:r>
              <a:rPr lang="en-US" sz="2800" dirty="0" smtClean="0"/>
              <a:t>.  And </a:t>
            </a:r>
            <a:r>
              <a:rPr lang="en-US" sz="2800" dirty="0"/>
              <a:t>she bare him a son, and he called his name </a:t>
            </a:r>
            <a:r>
              <a:rPr lang="en-US" sz="2800" dirty="0" err="1" smtClean="0"/>
              <a:t>Gershom</a:t>
            </a:r>
            <a:r>
              <a:rPr lang="en-US" sz="2800" dirty="0" smtClean="0"/>
              <a:t> (margin: a stranger here): </a:t>
            </a:r>
            <a:r>
              <a:rPr lang="en-US" sz="2800" dirty="0"/>
              <a:t>for he said, </a:t>
            </a:r>
            <a:r>
              <a:rPr lang="en-US" sz="2800" b="1" dirty="0">
                <a:solidFill>
                  <a:srgbClr val="FFFF00"/>
                </a:solidFill>
              </a:rPr>
              <a:t>I have been a stranger in a strange land</a:t>
            </a:r>
            <a:r>
              <a:rPr lang="en-US" sz="2800" b="1" dirty="0" smtClean="0">
                <a:solidFill>
                  <a:srgbClr val="FFFF00"/>
                </a:solidFill>
              </a:rPr>
              <a:t>.</a:t>
            </a:r>
            <a:r>
              <a:rPr lang="en-US" sz="2800" dirty="0" smtClean="0"/>
              <a:t>”</a:t>
            </a:r>
          </a:p>
          <a:p>
            <a:pPr marL="0" indent="0" algn="ctr">
              <a:buNone/>
            </a:pPr>
            <a:r>
              <a:rPr lang="en-US" sz="2800" dirty="0" smtClean="0"/>
              <a:t>Exodus 2:21-22</a:t>
            </a:r>
            <a:endParaRPr lang="en-US" sz="2800" dirty="0"/>
          </a:p>
          <a:p>
            <a:pPr marL="0" indent="0">
              <a:buNone/>
            </a:pPr>
            <a:endParaRPr lang="en-US" sz="2800" dirty="0"/>
          </a:p>
        </p:txBody>
      </p:sp>
    </p:spTree>
    <p:extLst>
      <p:ext uri="{BB962C8B-B14F-4D97-AF65-F5344CB8AC3E}">
        <p14:creationId xmlns:p14="http://schemas.microsoft.com/office/powerpoint/2010/main" val="41263914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mixed multitude</a:t>
            </a:r>
            <a:endParaRPr lang="en-US" dirty="0"/>
          </a:p>
        </p:txBody>
      </p:sp>
      <p:sp>
        <p:nvSpPr>
          <p:cNvPr id="3" name="Content Placeholder 2"/>
          <p:cNvSpPr>
            <a:spLocks noGrp="1"/>
          </p:cNvSpPr>
          <p:nvPr>
            <p:ph sz="quarter" idx="13"/>
          </p:nvPr>
        </p:nvSpPr>
        <p:spPr/>
        <p:txBody>
          <a:bodyPr/>
          <a:lstStyle/>
          <a:p>
            <a:pPr marL="0" indent="0">
              <a:buNone/>
            </a:pPr>
            <a:r>
              <a:rPr lang="en-US" sz="2800" dirty="0"/>
              <a:t>“And the children of Israel journeyed from </a:t>
            </a:r>
            <a:r>
              <a:rPr lang="en-US" sz="2800" dirty="0" err="1"/>
              <a:t>Rameses</a:t>
            </a:r>
            <a:r>
              <a:rPr lang="en-US" sz="2800" dirty="0"/>
              <a:t> to Succoth, about six hundred thousand on foot that were men, beside children</a:t>
            </a:r>
            <a:r>
              <a:rPr lang="en-US" sz="2800" dirty="0" smtClean="0"/>
              <a:t>.  And </a:t>
            </a:r>
            <a:r>
              <a:rPr lang="en-US" sz="2800" dirty="0"/>
              <a:t>a </a:t>
            </a:r>
            <a:r>
              <a:rPr lang="en-US" sz="2800" b="1" dirty="0">
                <a:solidFill>
                  <a:srgbClr val="FFFF00"/>
                </a:solidFill>
              </a:rPr>
              <a:t>mixed multitude </a:t>
            </a:r>
            <a:r>
              <a:rPr lang="en-US" sz="2800" dirty="0"/>
              <a:t>went up also with them; and flocks, and herds, even very much cattle</a:t>
            </a:r>
            <a:r>
              <a:rPr lang="en-US" sz="2800" dirty="0" smtClean="0"/>
              <a:t>.”</a:t>
            </a:r>
          </a:p>
          <a:p>
            <a:pPr marL="0" indent="0" algn="ctr">
              <a:buNone/>
            </a:pPr>
            <a:r>
              <a:rPr lang="en-US" sz="2800" dirty="0" smtClean="0"/>
              <a:t>Exodus 12:37-38</a:t>
            </a:r>
            <a:endParaRPr lang="en-US" sz="2800" dirty="0"/>
          </a:p>
          <a:p>
            <a:pPr marL="0" indent="0">
              <a:buNone/>
            </a:pPr>
            <a:endParaRPr lang="en-US" dirty="0"/>
          </a:p>
        </p:txBody>
      </p:sp>
    </p:spTree>
    <p:extLst>
      <p:ext uri="{BB962C8B-B14F-4D97-AF65-F5344CB8AC3E}">
        <p14:creationId xmlns:p14="http://schemas.microsoft.com/office/powerpoint/2010/main" val="1130901107"/>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Mixed multitude becomes a problem</a:t>
            </a:r>
            <a:endParaRPr lang="en-US" dirty="0"/>
          </a:p>
        </p:txBody>
      </p:sp>
      <p:sp>
        <p:nvSpPr>
          <p:cNvPr id="3" name="Content Placeholder 2"/>
          <p:cNvSpPr>
            <a:spLocks noGrp="1"/>
          </p:cNvSpPr>
          <p:nvPr>
            <p:ph sz="quarter" idx="13"/>
          </p:nvPr>
        </p:nvSpPr>
        <p:spPr/>
        <p:txBody>
          <a:bodyPr/>
          <a:lstStyle/>
          <a:p>
            <a:pPr marL="0" indent="0">
              <a:buNone/>
            </a:pPr>
            <a:r>
              <a:rPr lang="en-US" sz="2800" dirty="0" smtClean="0"/>
              <a:t>“And </a:t>
            </a:r>
            <a:r>
              <a:rPr lang="en-US" sz="2800" dirty="0"/>
              <a:t>the mixt multitude that was among them fell a lusting: and the children of Israel also wept again, and said, Who shall give us flesh to eat</a:t>
            </a:r>
            <a:r>
              <a:rPr lang="en-US" sz="2800" dirty="0" smtClean="0"/>
              <a:t>?  We </a:t>
            </a:r>
            <a:r>
              <a:rPr lang="en-US" sz="2800" dirty="0"/>
              <a:t>remember the fish, which we did eat in Egypt freely; the cucumbers, and the melons, and the leeks, and the onions, and the </a:t>
            </a:r>
            <a:r>
              <a:rPr lang="en-US" sz="2800" dirty="0" err="1"/>
              <a:t>garlick</a:t>
            </a:r>
            <a:r>
              <a:rPr lang="en-US" sz="2800" dirty="0" smtClean="0"/>
              <a:t>:  But </a:t>
            </a:r>
            <a:r>
              <a:rPr lang="en-US" sz="2800" dirty="0"/>
              <a:t>now our soul is dried away: there is nothing at all, beside this manna, before our eyes</a:t>
            </a:r>
            <a:r>
              <a:rPr lang="en-US" sz="2800" dirty="0" smtClean="0"/>
              <a:t>.”</a:t>
            </a:r>
          </a:p>
          <a:p>
            <a:pPr marL="0" indent="0" algn="ctr">
              <a:buNone/>
            </a:pPr>
            <a:r>
              <a:rPr lang="en-US" sz="2800" dirty="0" smtClean="0"/>
              <a:t>Numbers 11:4-6</a:t>
            </a:r>
            <a:endParaRPr lang="en-US" sz="2800" dirty="0"/>
          </a:p>
          <a:p>
            <a:pPr marL="0" indent="0">
              <a:buNone/>
            </a:pPr>
            <a:endParaRPr lang="en-US" dirty="0"/>
          </a:p>
        </p:txBody>
      </p:sp>
    </p:spTree>
    <p:extLst>
      <p:ext uri="{BB962C8B-B14F-4D97-AF65-F5344CB8AC3E}">
        <p14:creationId xmlns:p14="http://schemas.microsoft.com/office/powerpoint/2010/main" val="46916124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6178"/>
            <a:ext cx="7924800" cy="1143000"/>
          </a:xfrm>
        </p:spPr>
        <p:txBody>
          <a:bodyPr/>
          <a:lstStyle/>
          <a:p>
            <a:r>
              <a:rPr lang="en-US" sz="3600" dirty="0" smtClean="0"/>
              <a:t>One law</a:t>
            </a:r>
            <a:endParaRPr lang="en-US" sz="3600" dirty="0"/>
          </a:p>
        </p:txBody>
      </p:sp>
      <p:sp>
        <p:nvSpPr>
          <p:cNvPr id="3" name="Content Placeholder 2"/>
          <p:cNvSpPr>
            <a:spLocks noGrp="1"/>
          </p:cNvSpPr>
          <p:nvPr>
            <p:ph sz="quarter" idx="13"/>
          </p:nvPr>
        </p:nvSpPr>
        <p:spPr>
          <a:xfrm>
            <a:off x="609600" y="1371600"/>
            <a:ext cx="7924800" cy="4114800"/>
          </a:xfrm>
        </p:spPr>
        <p:txBody>
          <a:bodyPr/>
          <a:lstStyle/>
          <a:p>
            <a:pPr marL="0" indent="0">
              <a:buNone/>
            </a:pPr>
            <a:r>
              <a:rPr lang="en-US" sz="2800" dirty="0"/>
              <a:t>“And when a stranger shall sojourn with thee, and will keep the </a:t>
            </a:r>
            <a:r>
              <a:rPr lang="en-US" sz="2800" dirty="0" err="1"/>
              <a:t>passover</a:t>
            </a:r>
            <a:r>
              <a:rPr lang="en-US" sz="2800" dirty="0"/>
              <a:t> to the </a:t>
            </a:r>
            <a:r>
              <a:rPr lang="en-US" sz="2800" cap="small" dirty="0"/>
              <a:t>Lord</a:t>
            </a:r>
            <a:r>
              <a:rPr lang="en-US" sz="2800" dirty="0"/>
              <a:t>, let all his males be circumcised, and then let him come near and keep it; and he shall be as one that is born in the land: for no uncircumcised person shall eat thereof</a:t>
            </a:r>
            <a:r>
              <a:rPr lang="en-US" sz="2800" dirty="0" smtClean="0"/>
              <a:t>.  One </a:t>
            </a:r>
            <a:r>
              <a:rPr lang="en-US" sz="2800" dirty="0"/>
              <a:t>law shall be to him that is </a:t>
            </a:r>
            <a:r>
              <a:rPr lang="en-US" sz="2800" dirty="0" err="1"/>
              <a:t>homeborn</a:t>
            </a:r>
            <a:r>
              <a:rPr lang="en-US" sz="2800" dirty="0"/>
              <a:t>, and unto the stranger that </a:t>
            </a:r>
            <a:r>
              <a:rPr lang="en-US" sz="2800" dirty="0" err="1"/>
              <a:t>sojourneth</a:t>
            </a:r>
            <a:r>
              <a:rPr lang="en-US" sz="2800" dirty="0"/>
              <a:t> among you</a:t>
            </a:r>
            <a:r>
              <a:rPr lang="en-US" sz="2800" dirty="0" smtClean="0"/>
              <a:t>.”</a:t>
            </a:r>
          </a:p>
          <a:p>
            <a:pPr marL="0" indent="0" algn="ctr">
              <a:buNone/>
            </a:pPr>
            <a:r>
              <a:rPr lang="en-US" sz="2800" dirty="0" smtClean="0"/>
              <a:t>Exodus 12:48-49</a:t>
            </a:r>
            <a:endParaRPr lang="en-US" sz="2800" dirty="0"/>
          </a:p>
          <a:p>
            <a:pPr marL="0" indent="0">
              <a:buNone/>
            </a:pPr>
            <a:endParaRPr lang="en-US" dirty="0"/>
          </a:p>
        </p:txBody>
      </p:sp>
    </p:spTree>
    <p:extLst>
      <p:ext uri="{BB962C8B-B14F-4D97-AF65-F5344CB8AC3E}">
        <p14:creationId xmlns:p14="http://schemas.microsoft.com/office/powerpoint/2010/main" val="58581382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639762"/>
          </a:xfrm>
        </p:spPr>
        <p:txBody>
          <a:bodyPr/>
          <a:lstStyle/>
          <a:p>
            <a:r>
              <a:rPr lang="en-US" sz="3600" dirty="0" smtClean="0"/>
              <a:t>Developing an insight, a sensitivity</a:t>
            </a:r>
            <a:endParaRPr lang="en-US" sz="3600" dirty="0"/>
          </a:p>
        </p:txBody>
      </p:sp>
      <p:sp>
        <p:nvSpPr>
          <p:cNvPr id="3" name="Content Placeholder 2"/>
          <p:cNvSpPr>
            <a:spLocks noGrp="1"/>
          </p:cNvSpPr>
          <p:nvPr>
            <p:ph sz="quarter" idx="13"/>
          </p:nvPr>
        </p:nvSpPr>
        <p:spPr>
          <a:xfrm>
            <a:off x="609600" y="914400"/>
            <a:ext cx="7924800" cy="4114800"/>
          </a:xfrm>
        </p:spPr>
        <p:txBody>
          <a:bodyPr>
            <a:noAutofit/>
          </a:bodyPr>
          <a:lstStyle/>
          <a:p>
            <a:r>
              <a:rPr lang="en-US" sz="2800" dirty="0" smtClean="0"/>
              <a:t>Moses would have uniquely understood what it felt like for non-Jews who were joining from the mixed multitude</a:t>
            </a:r>
          </a:p>
          <a:p>
            <a:r>
              <a:rPr lang="en-US" sz="2800" dirty="0" smtClean="0"/>
              <a:t>He understood what it felt like to be a stranger, an outsider</a:t>
            </a:r>
          </a:p>
          <a:p>
            <a:r>
              <a:rPr lang="en-US" sz="2800" dirty="0" smtClean="0"/>
              <a:t>But he would doubtless be called on often to ensure there was no unique burden for these people – there was to be one Law</a:t>
            </a:r>
          </a:p>
          <a:p>
            <a:r>
              <a:rPr lang="en-US" sz="2800" dirty="0" smtClean="0"/>
              <a:t>Would Moses have had this insight without having experienced </a:t>
            </a:r>
            <a:r>
              <a:rPr lang="en-US" sz="2800" dirty="0" err="1" smtClean="0"/>
              <a:t>Midian</a:t>
            </a:r>
            <a:r>
              <a:rPr lang="en-US" sz="2800" dirty="0" smtClean="0"/>
              <a:t>?</a:t>
            </a:r>
            <a:endParaRPr lang="en-US" sz="2800" dirty="0"/>
          </a:p>
        </p:txBody>
      </p:sp>
    </p:spTree>
    <p:extLst>
      <p:ext uri="{BB962C8B-B14F-4D97-AF65-F5344CB8AC3E}">
        <p14:creationId xmlns:p14="http://schemas.microsoft.com/office/powerpoint/2010/main" val="227826434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7924800" cy="838200"/>
          </a:xfrm>
        </p:spPr>
        <p:txBody>
          <a:bodyPr/>
          <a:lstStyle/>
          <a:p>
            <a:r>
              <a:rPr lang="en-US" dirty="0" smtClean="0"/>
              <a:t>John 15:12-16</a:t>
            </a:r>
            <a:endParaRPr lang="en-US" dirty="0"/>
          </a:p>
        </p:txBody>
      </p:sp>
      <p:sp>
        <p:nvSpPr>
          <p:cNvPr id="3" name="Content Placeholder 2"/>
          <p:cNvSpPr>
            <a:spLocks noGrp="1"/>
          </p:cNvSpPr>
          <p:nvPr>
            <p:ph sz="quarter" idx="13"/>
          </p:nvPr>
        </p:nvSpPr>
        <p:spPr>
          <a:xfrm>
            <a:off x="609600" y="1066800"/>
            <a:ext cx="7924800" cy="4114800"/>
          </a:xfrm>
        </p:spPr>
        <p:txBody>
          <a:bodyPr>
            <a:normAutofit/>
          </a:bodyPr>
          <a:lstStyle/>
          <a:p>
            <a:pPr marL="0" indent="0">
              <a:buNone/>
            </a:pPr>
            <a:r>
              <a:rPr lang="en-US" sz="2400" dirty="0" smtClean="0"/>
              <a:t>“This </a:t>
            </a:r>
            <a:r>
              <a:rPr lang="en-US" sz="2400" dirty="0"/>
              <a:t>is my commandment, That ye love one another, as I have loved you</a:t>
            </a:r>
            <a:r>
              <a:rPr lang="en-US" sz="2400" dirty="0" smtClean="0"/>
              <a:t>.  Greater </a:t>
            </a:r>
            <a:r>
              <a:rPr lang="en-US" sz="2400" dirty="0"/>
              <a:t>love hath no man than this, that a man lay down his life for his friends</a:t>
            </a:r>
            <a:r>
              <a:rPr lang="en-US" sz="2400" dirty="0" smtClean="0"/>
              <a:t>.  Ye </a:t>
            </a:r>
            <a:r>
              <a:rPr lang="en-US" sz="2400" dirty="0"/>
              <a:t>are my friends, if ye do whatsoever I command you</a:t>
            </a:r>
            <a:r>
              <a:rPr lang="en-US" sz="2400" dirty="0" smtClean="0"/>
              <a:t>. Henceforth </a:t>
            </a:r>
            <a:r>
              <a:rPr lang="en-US" sz="2400" dirty="0"/>
              <a:t>I call you not servants; for the servant </a:t>
            </a:r>
            <a:r>
              <a:rPr lang="en-US" sz="2400" dirty="0" err="1"/>
              <a:t>knoweth</a:t>
            </a:r>
            <a:r>
              <a:rPr lang="en-US" sz="2400" dirty="0"/>
              <a:t> not what his lord doeth: but I have called you friends; for all things that I have heard of my Father I have made known unto you</a:t>
            </a:r>
            <a:r>
              <a:rPr lang="en-US" sz="2400" dirty="0" smtClean="0"/>
              <a:t>. Ye </a:t>
            </a:r>
            <a:r>
              <a:rPr lang="en-US" sz="2400" dirty="0"/>
              <a:t>have not chosen me, but I have chosen you, and ordained you, that ye should go and </a:t>
            </a:r>
            <a:r>
              <a:rPr lang="en-US" sz="2400" dirty="0">
                <a:solidFill>
                  <a:srgbClr val="FFFF00"/>
                </a:solidFill>
              </a:rPr>
              <a:t>bring forth fruit, and that your fruit should remain</a:t>
            </a:r>
            <a:r>
              <a:rPr lang="en-US" sz="2400" dirty="0"/>
              <a:t>: that </a:t>
            </a:r>
            <a:r>
              <a:rPr lang="en-US" sz="2400" dirty="0">
                <a:solidFill>
                  <a:srgbClr val="FFFF00"/>
                </a:solidFill>
              </a:rPr>
              <a:t>whatsoever ye shall ask of the Father in my name, he may give it you</a:t>
            </a:r>
            <a:r>
              <a:rPr lang="en-US" sz="2400" dirty="0" smtClean="0"/>
              <a:t>.”</a:t>
            </a:r>
            <a:endParaRPr lang="en-US" sz="2400" dirty="0"/>
          </a:p>
          <a:p>
            <a:endParaRPr lang="en-US" sz="2400" dirty="0" smtClean="0"/>
          </a:p>
          <a:p>
            <a:endParaRPr lang="en-US" sz="2400" dirty="0"/>
          </a:p>
          <a:p>
            <a:endParaRPr lang="en-US" sz="2400" dirty="0" smtClean="0"/>
          </a:p>
          <a:p>
            <a:endParaRPr lang="en-US" sz="2400" dirty="0"/>
          </a:p>
          <a:p>
            <a:endParaRPr lang="en-US" sz="2400" dirty="0" smtClean="0"/>
          </a:p>
          <a:p>
            <a:endParaRPr lang="en-US" dirty="0"/>
          </a:p>
        </p:txBody>
      </p:sp>
    </p:spTree>
    <p:extLst>
      <p:ext uri="{BB962C8B-B14F-4D97-AF65-F5344CB8AC3E}">
        <p14:creationId xmlns:p14="http://schemas.microsoft.com/office/powerpoint/2010/main" val="195909299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Prayer in the spirit</a:t>
            </a:r>
            <a:endParaRPr lang="en-US" dirty="0"/>
          </a:p>
        </p:txBody>
      </p:sp>
      <p:sp>
        <p:nvSpPr>
          <p:cNvPr id="3" name="Content Placeholder 2"/>
          <p:cNvSpPr>
            <a:spLocks noGrp="1"/>
          </p:cNvSpPr>
          <p:nvPr>
            <p:ph sz="quarter" idx="13"/>
          </p:nvPr>
        </p:nvSpPr>
        <p:spPr/>
        <p:txBody>
          <a:bodyPr/>
          <a:lstStyle/>
          <a:p>
            <a:pPr marL="0" indent="0">
              <a:buNone/>
            </a:pPr>
            <a:r>
              <a:rPr lang="en-US" sz="2800" dirty="0" smtClean="0"/>
              <a:t>“And </a:t>
            </a:r>
            <a:r>
              <a:rPr lang="en-US" sz="2800" dirty="0"/>
              <a:t>take the helmet of salvation, and the sword of the Spirit, which is the word of God</a:t>
            </a:r>
            <a:r>
              <a:rPr lang="en-US" sz="2800" dirty="0" smtClean="0"/>
              <a:t>:  Praying </a:t>
            </a:r>
            <a:r>
              <a:rPr lang="en-US" sz="2800" dirty="0"/>
              <a:t>always with all prayer and supplication in the Spirit, and watching thereunto with all perseverance and supplication for all saints</a:t>
            </a:r>
            <a:r>
              <a:rPr lang="en-US" sz="2800" dirty="0" smtClean="0"/>
              <a:t>;”</a:t>
            </a:r>
          </a:p>
          <a:p>
            <a:pPr marL="0" indent="0" algn="ctr">
              <a:buNone/>
            </a:pPr>
            <a:r>
              <a:rPr lang="en-US" sz="2800" dirty="0" smtClean="0"/>
              <a:t>Ephesians 6:17-18</a:t>
            </a:r>
          </a:p>
          <a:p>
            <a:endParaRPr lang="en-US" dirty="0"/>
          </a:p>
          <a:p>
            <a:endParaRPr lang="en-US" dirty="0"/>
          </a:p>
          <a:p>
            <a:endParaRPr lang="en-US" dirty="0"/>
          </a:p>
        </p:txBody>
      </p:sp>
    </p:spTree>
    <p:extLst>
      <p:ext uri="{BB962C8B-B14F-4D97-AF65-F5344CB8AC3E}">
        <p14:creationId xmlns:p14="http://schemas.microsoft.com/office/powerpoint/2010/main" val="298853874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7519" y="427038"/>
            <a:ext cx="7924800" cy="639762"/>
          </a:xfrm>
        </p:spPr>
        <p:txBody>
          <a:bodyPr/>
          <a:lstStyle/>
          <a:p>
            <a:r>
              <a:rPr lang="en-US" dirty="0"/>
              <a:t>2 </a:t>
            </a:r>
            <a:r>
              <a:rPr lang="en-US" dirty="0" smtClean="0"/>
              <a:t>Corinthians 4:6-7,10</a:t>
            </a:r>
            <a:r>
              <a:rPr lang="en-US" dirty="0"/>
              <a:t/>
            </a:r>
            <a:br>
              <a:rPr lang="en-US" dirty="0"/>
            </a:br>
            <a:endParaRPr lang="en-US" dirty="0"/>
          </a:p>
        </p:txBody>
      </p:sp>
      <p:sp>
        <p:nvSpPr>
          <p:cNvPr id="3" name="Content Placeholder 2"/>
          <p:cNvSpPr>
            <a:spLocks noGrp="1"/>
          </p:cNvSpPr>
          <p:nvPr>
            <p:ph sz="quarter" idx="13"/>
          </p:nvPr>
        </p:nvSpPr>
        <p:spPr>
          <a:xfrm>
            <a:off x="4119" y="4724759"/>
            <a:ext cx="9144000" cy="2129122"/>
          </a:xfrm>
          <a:solidFill>
            <a:schemeClr val="tx2"/>
          </a:solidFill>
        </p:spPr>
        <p:txBody>
          <a:bodyPr>
            <a:normAutofit fontScale="92500"/>
          </a:bodyPr>
          <a:lstStyle/>
          <a:p>
            <a:r>
              <a:rPr lang="en-US" sz="2400" dirty="0" smtClean="0">
                <a:solidFill>
                  <a:schemeClr val="bg1"/>
                </a:solidFill>
              </a:rPr>
              <a:t>verse  6 – in the natural Creation, what was the light that shined out of darkness?</a:t>
            </a:r>
          </a:p>
          <a:p>
            <a:r>
              <a:rPr lang="en-US" sz="2400" dirty="0" smtClean="0">
                <a:solidFill>
                  <a:schemeClr val="bg1"/>
                </a:solidFill>
              </a:rPr>
              <a:t>verse 7 – earthen vessels – “clay jars”</a:t>
            </a:r>
          </a:p>
          <a:p>
            <a:r>
              <a:rPr lang="en-US" sz="2400" dirty="0">
                <a:solidFill>
                  <a:schemeClr val="bg1"/>
                </a:solidFill>
              </a:rPr>
              <a:t>v</a:t>
            </a:r>
            <a:r>
              <a:rPr lang="en-US" sz="2400" dirty="0" smtClean="0">
                <a:solidFill>
                  <a:schemeClr val="bg1"/>
                </a:solidFill>
              </a:rPr>
              <a:t>erse 10 – “bearing about” – </a:t>
            </a:r>
            <a:r>
              <a:rPr lang="en-US" sz="2400" b="1" i="1" dirty="0" err="1" smtClean="0">
                <a:solidFill>
                  <a:schemeClr val="bg1"/>
                </a:solidFill>
              </a:rPr>
              <a:t>periphero</a:t>
            </a:r>
            <a:r>
              <a:rPr lang="en-US" sz="2400" dirty="0" smtClean="0">
                <a:solidFill>
                  <a:schemeClr val="bg1"/>
                </a:solidFill>
              </a:rPr>
              <a:t> – to convey or transport – CP Hebrews 13:13 – “Let us go forth therefore unto him without the camp, </a:t>
            </a:r>
            <a:r>
              <a:rPr lang="en-US" sz="2400" b="1" dirty="0" smtClean="0">
                <a:solidFill>
                  <a:schemeClr val="bg1"/>
                </a:solidFill>
              </a:rPr>
              <a:t>bearing</a:t>
            </a:r>
            <a:r>
              <a:rPr lang="en-US" sz="2400" dirty="0" smtClean="0">
                <a:solidFill>
                  <a:schemeClr val="bg1"/>
                </a:solidFill>
              </a:rPr>
              <a:t> (</a:t>
            </a:r>
            <a:r>
              <a:rPr lang="en-US" sz="2400" b="1" i="1" dirty="0" err="1" smtClean="0">
                <a:solidFill>
                  <a:schemeClr val="bg1"/>
                </a:solidFill>
              </a:rPr>
              <a:t>phero</a:t>
            </a:r>
            <a:r>
              <a:rPr lang="en-US" sz="2400" dirty="0" smtClean="0">
                <a:solidFill>
                  <a:schemeClr val="bg1"/>
                </a:solidFill>
              </a:rPr>
              <a:t>) his reproach.”</a:t>
            </a:r>
            <a:endParaRPr lang="en-US" sz="2400" dirty="0">
              <a:solidFill>
                <a:schemeClr val="bg1"/>
              </a:solidFill>
            </a:endParaRPr>
          </a:p>
        </p:txBody>
      </p:sp>
      <p:sp>
        <p:nvSpPr>
          <p:cNvPr id="4" name="TextBox 3"/>
          <p:cNvSpPr txBox="1"/>
          <p:nvPr/>
        </p:nvSpPr>
        <p:spPr>
          <a:xfrm>
            <a:off x="537519" y="914400"/>
            <a:ext cx="7848600" cy="3539430"/>
          </a:xfrm>
          <a:prstGeom prst="rect">
            <a:avLst/>
          </a:prstGeom>
          <a:noFill/>
        </p:spPr>
        <p:txBody>
          <a:bodyPr wrap="square" rtlCol="0">
            <a:spAutoFit/>
          </a:bodyPr>
          <a:lstStyle/>
          <a:p>
            <a:r>
              <a:rPr lang="en-US" sz="2800" dirty="0" smtClean="0"/>
              <a:t>“For </a:t>
            </a:r>
            <a:r>
              <a:rPr lang="en-US" sz="2800" dirty="0"/>
              <a:t>God, who commanded the light to shine out of darkness, hath shined in our hearts, to give the light of the knowledge of the glory of God in the face of Jesus </a:t>
            </a:r>
            <a:r>
              <a:rPr lang="en-US" sz="2800" dirty="0" smtClean="0"/>
              <a:t>Christ. But </a:t>
            </a:r>
            <a:r>
              <a:rPr lang="en-US" sz="2800" dirty="0"/>
              <a:t>we have this treasure in earthen vessels, that the excellency of the power may be of God, and not of us. </a:t>
            </a:r>
            <a:r>
              <a:rPr lang="en-US" sz="2800" dirty="0" smtClean="0"/>
              <a:t> Always </a:t>
            </a:r>
            <a:r>
              <a:rPr lang="en-US" sz="2800" dirty="0"/>
              <a:t>bearing about in the body the dying of the Lord Jesus, that the life also of Jesus might be made manifest in our body</a:t>
            </a:r>
            <a:r>
              <a:rPr lang="en-US" sz="2800" dirty="0" smtClean="0"/>
              <a:t>.”</a:t>
            </a:r>
            <a:endParaRPr lang="en-US" sz="2000" dirty="0"/>
          </a:p>
        </p:txBody>
      </p:sp>
    </p:spTree>
    <p:extLst>
      <p:ext uri="{BB962C8B-B14F-4D97-AF65-F5344CB8AC3E}">
        <p14:creationId xmlns:p14="http://schemas.microsoft.com/office/powerpoint/2010/main" val="3675993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7924800" cy="563562"/>
          </a:xfrm>
        </p:spPr>
        <p:txBody>
          <a:bodyPr/>
          <a:lstStyle/>
          <a:p>
            <a:r>
              <a:rPr lang="en-US" dirty="0" smtClean="0"/>
              <a:t>Prepared unto all good works</a:t>
            </a:r>
            <a:endParaRPr lang="en-US" dirty="0"/>
          </a:p>
        </p:txBody>
      </p:sp>
      <p:sp>
        <p:nvSpPr>
          <p:cNvPr id="3" name="Content Placeholder 2"/>
          <p:cNvSpPr>
            <a:spLocks noGrp="1"/>
          </p:cNvSpPr>
          <p:nvPr>
            <p:ph sz="quarter" idx="13"/>
          </p:nvPr>
        </p:nvSpPr>
        <p:spPr>
          <a:xfrm>
            <a:off x="533400" y="990600"/>
            <a:ext cx="7924800" cy="4114800"/>
          </a:xfrm>
        </p:spPr>
        <p:txBody>
          <a:bodyPr>
            <a:noAutofit/>
          </a:bodyPr>
          <a:lstStyle/>
          <a:p>
            <a:r>
              <a:rPr lang="en-US" sz="2400" dirty="0" smtClean="0"/>
              <a:t>Strong familiarity with the Word!</a:t>
            </a:r>
          </a:p>
          <a:p>
            <a:r>
              <a:rPr lang="en-US" sz="2400" dirty="0" smtClean="0"/>
              <a:t>Those who have suffered from cancer are in a unique place to serve others</a:t>
            </a:r>
          </a:p>
          <a:p>
            <a:r>
              <a:rPr lang="en-US" sz="2400" dirty="0" smtClean="0"/>
              <a:t>Those who have experienced the joys of preaching the Gospel can reach out to others to have them taste and see</a:t>
            </a:r>
          </a:p>
          <a:p>
            <a:r>
              <a:rPr lang="en-US" sz="2400" dirty="0" smtClean="0"/>
              <a:t>Those who had experienced the loss of their job can support the brother who is emotionally distraught going through the experience</a:t>
            </a:r>
          </a:p>
          <a:p>
            <a:r>
              <a:rPr lang="en-US" sz="2400" dirty="0" smtClean="0"/>
              <a:t>Those who have struggled with a sin and escaped can be a covert in the storm for those experiencing similar issues</a:t>
            </a:r>
          </a:p>
        </p:txBody>
      </p:sp>
    </p:spTree>
    <p:extLst>
      <p:ext uri="{BB962C8B-B14F-4D97-AF65-F5344CB8AC3E}">
        <p14:creationId xmlns:p14="http://schemas.microsoft.com/office/powerpoint/2010/main" val="181931793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1 </a:t>
            </a:r>
            <a:r>
              <a:rPr lang="en-US" dirty="0" smtClean="0"/>
              <a:t>Timothy 1:12,16 </a:t>
            </a:r>
            <a:endParaRPr lang="en-US" dirty="0"/>
          </a:p>
        </p:txBody>
      </p:sp>
      <p:sp>
        <p:nvSpPr>
          <p:cNvPr id="3" name="Content Placeholder 2"/>
          <p:cNvSpPr>
            <a:spLocks noGrp="1"/>
          </p:cNvSpPr>
          <p:nvPr>
            <p:ph sz="quarter" idx="13"/>
          </p:nvPr>
        </p:nvSpPr>
        <p:spPr/>
        <p:txBody>
          <a:bodyPr>
            <a:normAutofit/>
          </a:bodyPr>
          <a:lstStyle/>
          <a:p>
            <a:pPr marL="0" indent="0">
              <a:buNone/>
            </a:pPr>
            <a:r>
              <a:rPr lang="en-US" sz="2800" dirty="0" smtClean="0"/>
              <a:t>“And </a:t>
            </a:r>
            <a:r>
              <a:rPr lang="en-US" sz="2800" dirty="0"/>
              <a:t>I thank Christ Jesus our Lord, who hath enabled me, for that he counted me faithful, putting me into the ministry; Howbeit for this cause I obtained mercy, that in me first Jesus Christ might </a:t>
            </a:r>
            <a:r>
              <a:rPr lang="en-US" sz="2800" dirty="0" err="1"/>
              <a:t>shew</a:t>
            </a:r>
            <a:r>
              <a:rPr lang="en-US" sz="2800" dirty="0"/>
              <a:t> forth all longsuffering, for a pattern to them which should hereafter believe on him to life everlasting.”</a:t>
            </a:r>
            <a:endParaRPr lang="en-US" sz="2800" dirty="0" smtClean="0"/>
          </a:p>
          <a:p>
            <a:endParaRPr lang="en-US" sz="2400" dirty="0"/>
          </a:p>
          <a:p>
            <a:endParaRPr lang="en-US" sz="2400" dirty="0" smtClean="0"/>
          </a:p>
          <a:p>
            <a:endParaRPr lang="en-US" sz="2400" dirty="0"/>
          </a:p>
          <a:p>
            <a:endParaRPr lang="en-US" sz="2400" dirty="0"/>
          </a:p>
        </p:txBody>
      </p:sp>
      <p:sp>
        <p:nvSpPr>
          <p:cNvPr id="4" name="TextBox 3"/>
          <p:cNvSpPr txBox="1"/>
          <p:nvPr/>
        </p:nvSpPr>
        <p:spPr>
          <a:xfrm>
            <a:off x="0" y="5277354"/>
            <a:ext cx="9144000" cy="1569660"/>
          </a:xfrm>
          <a:prstGeom prst="rect">
            <a:avLst/>
          </a:prstGeom>
          <a:solidFill>
            <a:schemeClr val="tx2"/>
          </a:solidFill>
        </p:spPr>
        <p:txBody>
          <a:bodyPr wrap="square" rtlCol="0">
            <a:spAutoFit/>
          </a:bodyPr>
          <a:lstStyle/>
          <a:p>
            <a:r>
              <a:rPr lang="en-US" sz="2400" dirty="0">
                <a:solidFill>
                  <a:schemeClr val="bg1"/>
                </a:solidFill>
              </a:rPr>
              <a:t>“enabled me” Paul –vs. 16 – </a:t>
            </a:r>
            <a:r>
              <a:rPr lang="en-US" sz="2400" b="1" u="sng" dirty="0">
                <a:solidFill>
                  <a:schemeClr val="bg1"/>
                </a:solidFill>
              </a:rPr>
              <a:t>a PATTERN to them which should believe hereafter</a:t>
            </a:r>
          </a:p>
          <a:p>
            <a:r>
              <a:rPr lang="en-US" sz="2400" dirty="0">
                <a:solidFill>
                  <a:schemeClr val="bg1"/>
                </a:solidFill>
              </a:rPr>
              <a:t>CP Philippians 4:13 – “I can do all things through Christ which </a:t>
            </a:r>
            <a:r>
              <a:rPr lang="en-US" sz="2400" dirty="0" err="1">
                <a:solidFill>
                  <a:schemeClr val="bg1"/>
                </a:solidFill>
              </a:rPr>
              <a:t>strengtheneth</a:t>
            </a:r>
            <a:r>
              <a:rPr lang="en-US" sz="2400" dirty="0">
                <a:solidFill>
                  <a:schemeClr val="bg1"/>
                </a:solidFill>
              </a:rPr>
              <a:t> me.” </a:t>
            </a:r>
            <a:endParaRPr lang="en-US" sz="2400" dirty="0"/>
          </a:p>
        </p:txBody>
      </p:sp>
    </p:spTree>
    <p:extLst>
      <p:ext uri="{BB962C8B-B14F-4D97-AF65-F5344CB8AC3E}">
        <p14:creationId xmlns:p14="http://schemas.microsoft.com/office/powerpoint/2010/main" val="148913253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 Thess. 2:13-14 </a:t>
            </a:r>
          </a:p>
        </p:txBody>
      </p:sp>
      <p:sp>
        <p:nvSpPr>
          <p:cNvPr id="3" name="Content Placeholder 2"/>
          <p:cNvSpPr>
            <a:spLocks noGrp="1"/>
          </p:cNvSpPr>
          <p:nvPr>
            <p:ph sz="quarter" idx="13"/>
          </p:nvPr>
        </p:nvSpPr>
        <p:spPr/>
        <p:txBody>
          <a:bodyPr>
            <a:normAutofit/>
          </a:bodyPr>
          <a:lstStyle/>
          <a:p>
            <a:pPr marL="0" indent="0">
              <a:buNone/>
            </a:pPr>
            <a:r>
              <a:rPr lang="en-US" sz="2400" dirty="0" smtClean="0"/>
              <a:t>“But </a:t>
            </a:r>
            <a:r>
              <a:rPr lang="en-US" sz="2400" dirty="0"/>
              <a:t>we are bound to give thanks </a:t>
            </a:r>
            <a:r>
              <a:rPr lang="en-US" sz="2400" dirty="0" err="1"/>
              <a:t>alway</a:t>
            </a:r>
            <a:r>
              <a:rPr lang="en-US" sz="2400" dirty="0"/>
              <a:t> to God for you, brethren beloved of the Lord, because God hath from the beginning chosen you to salvation </a:t>
            </a:r>
            <a:r>
              <a:rPr lang="en-US" sz="2400" dirty="0">
                <a:solidFill>
                  <a:srgbClr val="FFFF00"/>
                </a:solidFill>
              </a:rPr>
              <a:t>through sanctification of the Spirit and belief of the truth</a:t>
            </a:r>
            <a:r>
              <a:rPr lang="en-US" sz="2400" dirty="0" smtClean="0"/>
              <a:t>: Whereunto </a:t>
            </a:r>
            <a:r>
              <a:rPr lang="en-US" sz="2400" dirty="0"/>
              <a:t>he called you by our gospel, to the obtaining of the glory of our Lord Jesus Christ</a:t>
            </a:r>
            <a:r>
              <a:rPr lang="en-US" sz="2400" dirty="0" smtClean="0"/>
              <a:t>. Therefore</a:t>
            </a:r>
            <a:r>
              <a:rPr lang="en-US" sz="2400" dirty="0"/>
              <a:t>, brethren, stand fast, and hold the traditions which ye have been taught, whether by word, or our epistle</a:t>
            </a:r>
            <a:r>
              <a:rPr lang="en-US" sz="2400" dirty="0" smtClean="0"/>
              <a:t>. Now </a:t>
            </a:r>
            <a:r>
              <a:rPr lang="en-US" sz="2400" dirty="0"/>
              <a:t>our Lord Jesus Christ himself, and God, even our Father, which hath loved us, and hath given us everlasting consolation and good hope through grace</a:t>
            </a:r>
            <a:r>
              <a:rPr lang="en-US" sz="2400" dirty="0" smtClean="0"/>
              <a:t>, </a:t>
            </a:r>
            <a:r>
              <a:rPr lang="en-US" sz="2400" dirty="0" smtClean="0">
                <a:solidFill>
                  <a:srgbClr val="FFFF00"/>
                </a:solidFill>
              </a:rPr>
              <a:t>Comfort </a:t>
            </a:r>
            <a:r>
              <a:rPr lang="en-US" sz="2400" dirty="0">
                <a:solidFill>
                  <a:srgbClr val="FFFF00"/>
                </a:solidFill>
              </a:rPr>
              <a:t>your hearts, and </a:t>
            </a:r>
            <a:r>
              <a:rPr lang="en-US" sz="2400" dirty="0" err="1">
                <a:solidFill>
                  <a:srgbClr val="FFFF00"/>
                </a:solidFill>
              </a:rPr>
              <a:t>stablish</a:t>
            </a:r>
            <a:r>
              <a:rPr lang="en-US" sz="2400" dirty="0">
                <a:solidFill>
                  <a:srgbClr val="FFFF00"/>
                </a:solidFill>
              </a:rPr>
              <a:t> you in every good word and work</a:t>
            </a:r>
            <a:r>
              <a:rPr lang="en-US" sz="2400" dirty="0" smtClean="0"/>
              <a:t>.”</a:t>
            </a:r>
            <a:endParaRPr lang="en-US" sz="2400" dirty="0"/>
          </a:p>
          <a:p>
            <a:endParaRPr lang="en-US" sz="2400" dirty="0"/>
          </a:p>
        </p:txBody>
      </p:sp>
    </p:spTree>
    <p:extLst>
      <p:ext uri="{BB962C8B-B14F-4D97-AF65-F5344CB8AC3E}">
        <p14:creationId xmlns:p14="http://schemas.microsoft.com/office/powerpoint/2010/main" val="13677923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09800"/>
            <a:ext cx="7924800" cy="1143000"/>
          </a:xfrm>
        </p:spPr>
        <p:txBody>
          <a:bodyPr/>
          <a:lstStyle/>
          <a:p>
            <a:pPr algn="ctr"/>
            <a:r>
              <a:rPr lang="en-US" sz="3600" dirty="0" smtClean="0"/>
              <a:t>Personal experiences</a:t>
            </a:r>
            <a:endParaRPr lang="en-US" sz="3600" dirty="0"/>
          </a:p>
        </p:txBody>
      </p:sp>
    </p:spTree>
    <p:extLst>
      <p:ext uri="{BB962C8B-B14F-4D97-AF65-F5344CB8AC3E}">
        <p14:creationId xmlns:p14="http://schemas.microsoft.com/office/powerpoint/2010/main" val="41830738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170" name="Picture 2" descr="http://www.thisisyourbible.com/media/seminar/SeminarStill05.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1600200" y="533400"/>
            <a:ext cx="6020658" cy="5181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636861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4714"/>
            <a:ext cx="7924800" cy="1143000"/>
          </a:xfrm>
        </p:spPr>
        <p:txBody>
          <a:bodyPr/>
          <a:lstStyle/>
          <a:p>
            <a:r>
              <a:rPr lang="en-US" dirty="0" smtClean="0"/>
              <a:t>Personal experience  - preaching</a:t>
            </a:r>
            <a:endParaRPr lang="en-US" dirty="0"/>
          </a:p>
        </p:txBody>
      </p:sp>
      <p:sp>
        <p:nvSpPr>
          <p:cNvPr id="3" name="Content Placeholder 2"/>
          <p:cNvSpPr>
            <a:spLocks noGrp="1"/>
          </p:cNvSpPr>
          <p:nvPr>
            <p:ph sz="quarter" idx="13"/>
          </p:nvPr>
        </p:nvSpPr>
        <p:spPr>
          <a:xfrm>
            <a:off x="609600" y="1295400"/>
            <a:ext cx="7924800" cy="4114800"/>
          </a:xfrm>
        </p:spPr>
        <p:txBody>
          <a:bodyPr>
            <a:noAutofit/>
          </a:bodyPr>
          <a:lstStyle/>
          <a:p>
            <a:r>
              <a:rPr lang="en-US" sz="2200" dirty="0" smtClean="0"/>
              <a:t>I have experienced appropriate passages “pop” to mind just at the right time in classes</a:t>
            </a:r>
          </a:p>
          <a:p>
            <a:r>
              <a:rPr lang="en-US" sz="2200" dirty="0" smtClean="0"/>
              <a:t>Often they are passages I had not thought about recently and certainly was not planning to discuss during the class</a:t>
            </a:r>
          </a:p>
          <a:p>
            <a:r>
              <a:rPr lang="en-US" sz="2200" dirty="0" smtClean="0"/>
              <a:t>It is a “magical” experience, which leaves me with a very unique feeling</a:t>
            </a:r>
          </a:p>
          <a:p>
            <a:r>
              <a:rPr lang="en-US" sz="2200" dirty="0" smtClean="0"/>
              <a:t>BUT, I have never had a passage come to mind that I have never studied or read!</a:t>
            </a:r>
          </a:p>
          <a:p>
            <a:r>
              <a:rPr lang="en-US" sz="2200" dirty="0" smtClean="0"/>
              <a:t>I am convinced that the Lord assists me in my work – I am not alone</a:t>
            </a:r>
          </a:p>
          <a:p>
            <a:r>
              <a:rPr lang="en-US" sz="2200" dirty="0" smtClean="0"/>
              <a:t>However, one has to be a willing servant and have done their homework!</a:t>
            </a:r>
            <a:endParaRPr lang="en-US" sz="2200" dirty="0"/>
          </a:p>
        </p:txBody>
      </p:sp>
      <p:sp>
        <p:nvSpPr>
          <p:cNvPr id="4" name="TextBox 3"/>
          <p:cNvSpPr txBox="1"/>
          <p:nvPr/>
        </p:nvSpPr>
        <p:spPr>
          <a:xfrm>
            <a:off x="0" y="6314420"/>
            <a:ext cx="9144000" cy="523220"/>
          </a:xfrm>
          <a:prstGeom prst="rect">
            <a:avLst/>
          </a:prstGeom>
          <a:solidFill>
            <a:schemeClr val="tx2"/>
          </a:solidFill>
        </p:spPr>
        <p:txBody>
          <a:bodyPr wrap="square" rtlCol="0">
            <a:spAutoFit/>
          </a:bodyPr>
          <a:lstStyle/>
          <a:p>
            <a:pPr algn="ctr"/>
            <a:r>
              <a:rPr lang="en-US" sz="2800" dirty="0" smtClean="0">
                <a:solidFill>
                  <a:schemeClr val="bg1"/>
                </a:solidFill>
              </a:rPr>
              <a:t>For me, it makes me want to do this work every time I get a chance!</a:t>
            </a:r>
            <a:endParaRPr lang="en-US" sz="2800" dirty="0">
              <a:solidFill>
                <a:schemeClr val="bg1"/>
              </a:solidFill>
            </a:endParaRPr>
          </a:p>
        </p:txBody>
      </p:sp>
    </p:spTree>
    <p:extLst>
      <p:ext uri="{BB962C8B-B14F-4D97-AF65-F5344CB8AC3E}">
        <p14:creationId xmlns:p14="http://schemas.microsoft.com/office/powerpoint/2010/main" val="3392914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Humility or lack of faith?</a:t>
            </a:r>
            <a:endParaRPr lang="en-US" dirty="0"/>
          </a:p>
        </p:txBody>
      </p:sp>
      <p:grpSp>
        <p:nvGrpSpPr>
          <p:cNvPr id="7" name="Group 6"/>
          <p:cNvGrpSpPr/>
          <p:nvPr/>
        </p:nvGrpSpPr>
        <p:grpSpPr>
          <a:xfrm>
            <a:off x="199772" y="2362200"/>
            <a:ext cx="2743200" cy="2493638"/>
            <a:chOff x="199772" y="2362200"/>
            <a:chExt cx="2743200" cy="2493638"/>
          </a:xfrm>
        </p:grpSpPr>
        <p:pic>
          <p:nvPicPr>
            <p:cNvPr id="3074" name="Picture 2" descr="http://www.heartsonfire-ministries.org/hp_wordpress/wp-content/uploads/2012/06/bible-study.jpg"/>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304800" y="2362200"/>
              <a:ext cx="2533144" cy="16954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199772" y="4486506"/>
              <a:ext cx="2743200" cy="369332"/>
            </a:xfrm>
            <a:prstGeom prst="rect">
              <a:avLst/>
            </a:prstGeom>
            <a:noFill/>
          </p:spPr>
          <p:txBody>
            <a:bodyPr wrap="square" rtlCol="0">
              <a:spAutoFit/>
            </a:bodyPr>
            <a:lstStyle/>
            <a:p>
              <a:r>
                <a:rPr lang="en-US" dirty="0" smtClean="0"/>
                <a:t>“I’m not good at Bible study”</a:t>
              </a:r>
              <a:endParaRPr lang="en-US" dirty="0"/>
            </a:p>
          </p:txBody>
        </p:sp>
      </p:grpSp>
      <p:grpSp>
        <p:nvGrpSpPr>
          <p:cNvPr id="8" name="Group 7"/>
          <p:cNvGrpSpPr/>
          <p:nvPr/>
        </p:nvGrpSpPr>
        <p:grpSpPr>
          <a:xfrm>
            <a:off x="3048000" y="2004172"/>
            <a:ext cx="3415553" cy="3481847"/>
            <a:chOff x="3048000" y="2004172"/>
            <a:chExt cx="3415553" cy="3481847"/>
          </a:xfrm>
        </p:grpSpPr>
        <p:pic>
          <p:nvPicPr>
            <p:cNvPr id="3076" name="Picture 4" descr="http://www.lds.org/bc/content/ldsorg/church/news/09/06/580-speaking-in-church.jpg"/>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val="0"/>
                </a:ext>
              </a:extLst>
            </a:blip>
            <a:srcRect l="10060" r="28114"/>
            <a:stretch/>
          </p:blipFill>
          <p:spPr bwMode="auto">
            <a:xfrm>
              <a:off x="3048000" y="2004172"/>
              <a:ext cx="3415553" cy="2847976"/>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193676" y="5116687"/>
              <a:ext cx="3124200" cy="369332"/>
            </a:xfrm>
            <a:prstGeom prst="rect">
              <a:avLst/>
            </a:prstGeom>
            <a:noFill/>
          </p:spPr>
          <p:txBody>
            <a:bodyPr wrap="square" rtlCol="0">
              <a:spAutoFit/>
            </a:bodyPr>
            <a:lstStyle/>
            <a:p>
              <a:r>
                <a:rPr lang="en-US" dirty="0" smtClean="0"/>
                <a:t>I’m not a good speaker or teacher”</a:t>
              </a:r>
              <a:endParaRPr lang="en-US" dirty="0"/>
            </a:p>
          </p:txBody>
        </p:sp>
      </p:grpSp>
      <p:grpSp>
        <p:nvGrpSpPr>
          <p:cNvPr id="9" name="Group 8"/>
          <p:cNvGrpSpPr/>
          <p:nvPr/>
        </p:nvGrpSpPr>
        <p:grpSpPr>
          <a:xfrm>
            <a:off x="6705600" y="2004172"/>
            <a:ext cx="2286000" cy="3497997"/>
            <a:chOff x="6705600" y="2004172"/>
            <a:chExt cx="2286000" cy="3497997"/>
          </a:xfrm>
        </p:grpSpPr>
        <p:pic>
          <p:nvPicPr>
            <p:cNvPr id="3078" name="Picture 6" descr="http://farm8.staticflickr.com/7202/6959413241_cbc5e99519_z.jpg"/>
            <p:cNvPicPr>
              <a:picLocks noChangeAspect="1" noChangeArrowheads="1"/>
            </p:cNvPicPr>
            <p:nvPr/>
          </p:nvPicPr>
          <p:blipFill>
            <a:blip r:embed="rId6">
              <a:extLst>
                <a:ext uri="{BEBA8EAE-BF5A-486C-A8C5-ECC9F3942E4B}">
                  <a14:imgProps xmlns:a14="http://schemas.microsoft.com/office/drawing/2010/main">
                    <a14:imgLayer r:embed="rId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6705600" y="2004172"/>
              <a:ext cx="2121098" cy="266700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6705600" y="4855838"/>
              <a:ext cx="2286000" cy="646331"/>
            </a:xfrm>
            <a:prstGeom prst="rect">
              <a:avLst/>
            </a:prstGeom>
            <a:noFill/>
          </p:spPr>
          <p:txBody>
            <a:bodyPr wrap="square" rtlCol="0">
              <a:spAutoFit/>
            </a:bodyPr>
            <a:lstStyle/>
            <a:p>
              <a:pPr algn="ctr"/>
              <a:r>
                <a:rPr lang="en-US" dirty="0" smtClean="0"/>
                <a:t>I’m not good at preaching to my friends”</a:t>
              </a:r>
              <a:endParaRPr lang="en-US" dirty="0"/>
            </a:p>
          </p:txBody>
        </p:sp>
      </p:grpSp>
    </p:spTree>
    <p:extLst>
      <p:ext uri="{BB962C8B-B14F-4D97-AF65-F5344CB8AC3E}">
        <p14:creationId xmlns:p14="http://schemas.microsoft.com/office/powerpoint/2010/main" val="2512413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09800"/>
            <a:ext cx="7924800" cy="1143000"/>
          </a:xfrm>
        </p:spPr>
        <p:txBody>
          <a:bodyPr/>
          <a:lstStyle/>
          <a:p>
            <a:pPr algn="ctr"/>
            <a:r>
              <a:rPr lang="en-US" dirty="0" smtClean="0"/>
              <a:t>Exhortation to modern believers</a:t>
            </a:r>
            <a:endParaRPr lang="en-US" dirty="0"/>
          </a:p>
        </p:txBody>
      </p:sp>
    </p:spTree>
    <p:extLst>
      <p:ext uri="{BB962C8B-B14F-4D97-AF65-F5344CB8AC3E}">
        <p14:creationId xmlns:p14="http://schemas.microsoft.com/office/powerpoint/2010/main" val="111494757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are the lessons about?</a:t>
            </a:r>
            <a:endParaRPr lang="en-US" dirty="0"/>
          </a:p>
        </p:txBody>
      </p:sp>
      <p:sp>
        <p:nvSpPr>
          <p:cNvPr id="3" name="Content Placeholder 2"/>
          <p:cNvSpPr>
            <a:spLocks noGrp="1"/>
          </p:cNvSpPr>
          <p:nvPr>
            <p:ph sz="quarter" idx="13"/>
          </p:nvPr>
        </p:nvSpPr>
        <p:spPr/>
        <p:txBody>
          <a:bodyPr>
            <a:noAutofit/>
          </a:bodyPr>
          <a:lstStyle/>
          <a:p>
            <a:r>
              <a:rPr lang="en-US" sz="2800" dirty="0" smtClean="0"/>
              <a:t>The “sufferings” we endure?</a:t>
            </a:r>
          </a:p>
          <a:p>
            <a:r>
              <a:rPr lang="en-US" sz="2800" dirty="0" smtClean="0"/>
              <a:t>Why sometimes our work and efforts may not be fruitful?</a:t>
            </a:r>
          </a:p>
          <a:p>
            <a:r>
              <a:rPr lang="en-US" sz="2800" dirty="0" smtClean="0"/>
              <a:t>About what we think we </a:t>
            </a:r>
            <a:r>
              <a:rPr lang="en-US" sz="2800" b="1" dirty="0" smtClean="0">
                <a:solidFill>
                  <a:srgbClr val="FFFF00"/>
                </a:solidFill>
              </a:rPr>
              <a:t>ARE</a:t>
            </a:r>
            <a:r>
              <a:rPr lang="en-US" sz="2800" dirty="0" smtClean="0"/>
              <a:t> and </a:t>
            </a:r>
            <a:r>
              <a:rPr lang="en-US" sz="2800" b="1" dirty="0" smtClean="0">
                <a:solidFill>
                  <a:srgbClr val="FFFF00"/>
                </a:solidFill>
              </a:rPr>
              <a:t>ARE NOT </a:t>
            </a:r>
            <a:r>
              <a:rPr lang="en-US" sz="2800" dirty="0" smtClean="0"/>
              <a:t>capable of?</a:t>
            </a:r>
          </a:p>
          <a:p>
            <a:r>
              <a:rPr lang="en-US" sz="2800" dirty="0" smtClean="0"/>
              <a:t>About our need to “plan out” our work as if it all depends on us?</a:t>
            </a:r>
          </a:p>
          <a:p>
            <a:r>
              <a:rPr lang="en-US" sz="2800" dirty="0" smtClean="0"/>
              <a:t>“Pride” over the work we do</a:t>
            </a:r>
          </a:p>
          <a:p>
            <a:endParaRPr lang="en-US" sz="2800" dirty="0"/>
          </a:p>
        </p:txBody>
      </p:sp>
    </p:spTree>
    <p:extLst>
      <p:ext uri="{BB962C8B-B14F-4D97-AF65-F5344CB8AC3E}">
        <p14:creationId xmlns:p14="http://schemas.microsoft.com/office/powerpoint/2010/main" val="43881838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76200"/>
            <a:ext cx="7924800" cy="639762"/>
          </a:xfrm>
        </p:spPr>
        <p:txBody>
          <a:bodyPr/>
          <a:lstStyle/>
          <a:p>
            <a:r>
              <a:rPr lang="en-US" dirty="0" smtClean="0"/>
              <a:t>conclusion</a:t>
            </a:r>
            <a:endParaRPr lang="en-US" dirty="0"/>
          </a:p>
        </p:txBody>
      </p:sp>
      <p:sp>
        <p:nvSpPr>
          <p:cNvPr id="3" name="Content Placeholder 2"/>
          <p:cNvSpPr>
            <a:spLocks noGrp="1"/>
          </p:cNvSpPr>
          <p:nvPr>
            <p:ph sz="quarter" idx="13"/>
          </p:nvPr>
        </p:nvSpPr>
        <p:spPr>
          <a:xfrm>
            <a:off x="609600" y="1066800"/>
            <a:ext cx="7924800" cy="4114800"/>
          </a:xfrm>
        </p:spPr>
        <p:txBody>
          <a:bodyPr>
            <a:noAutofit/>
          </a:bodyPr>
          <a:lstStyle/>
          <a:p>
            <a:r>
              <a:rPr lang="en-US" sz="2200" dirty="0" smtClean="0"/>
              <a:t>The Lord’s power in our lives is active and involved</a:t>
            </a:r>
          </a:p>
          <a:p>
            <a:r>
              <a:rPr lang="en-US" sz="2200" dirty="0" smtClean="0"/>
              <a:t>We have responsibility to believe and abstain from fleshly lusts and ungodliness</a:t>
            </a:r>
          </a:p>
          <a:p>
            <a:r>
              <a:rPr lang="en-US" sz="2200" dirty="0" smtClean="0"/>
              <a:t>We need to exhibit love, since this is the ultimate manifestation of the Spirit being active in our lives</a:t>
            </a:r>
          </a:p>
          <a:p>
            <a:r>
              <a:rPr lang="en-US" sz="2200" dirty="0" smtClean="0"/>
              <a:t>We must recognize that the Father and Son desire intimacy with us and they know us better than we know ourselves</a:t>
            </a:r>
          </a:p>
          <a:p>
            <a:r>
              <a:rPr lang="en-US" sz="2200" dirty="0" smtClean="0"/>
              <a:t>We are a work of art, being prepared for good works</a:t>
            </a:r>
          </a:p>
          <a:p>
            <a:r>
              <a:rPr lang="en-US" sz="2200" dirty="0" smtClean="0"/>
              <a:t>Progressively in our lives, we shall be conscious of the wind moving in our lives </a:t>
            </a:r>
          </a:p>
          <a:p>
            <a:r>
              <a:rPr lang="en-US" sz="2200" dirty="0" smtClean="0"/>
              <a:t>Let’s “put up a sail” and be zealous of the work he gives us</a:t>
            </a:r>
            <a:endParaRPr lang="en-US" sz="2200" dirty="0"/>
          </a:p>
        </p:txBody>
      </p:sp>
    </p:spTree>
    <p:extLst>
      <p:ext uri="{BB962C8B-B14F-4D97-AF65-F5344CB8AC3E}">
        <p14:creationId xmlns:p14="http://schemas.microsoft.com/office/powerpoint/2010/main" val="21489208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059"/>
            <a:ext cx="7924800" cy="1143000"/>
          </a:xfrm>
        </p:spPr>
        <p:txBody>
          <a:bodyPr/>
          <a:lstStyle/>
          <a:p>
            <a:r>
              <a:rPr lang="en-US" sz="3600" dirty="0" smtClean="0"/>
              <a:t>Christ living in us!</a:t>
            </a:r>
            <a:endParaRPr lang="en-US" sz="3600" dirty="0"/>
          </a:p>
        </p:txBody>
      </p:sp>
      <p:sp>
        <p:nvSpPr>
          <p:cNvPr id="3" name="Content Placeholder 2"/>
          <p:cNvSpPr>
            <a:spLocks noGrp="1"/>
          </p:cNvSpPr>
          <p:nvPr>
            <p:ph sz="quarter" idx="13"/>
          </p:nvPr>
        </p:nvSpPr>
        <p:spPr/>
        <p:txBody>
          <a:bodyPr>
            <a:normAutofit/>
          </a:bodyPr>
          <a:lstStyle/>
          <a:p>
            <a:pPr marL="0" indent="0">
              <a:buNone/>
            </a:pPr>
            <a:r>
              <a:rPr lang="en-US" sz="2800" dirty="0" smtClean="0"/>
              <a:t>“I </a:t>
            </a:r>
            <a:r>
              <a:rPr lang="en-US" sz="2800" dirty="0"/>
              <a:t>am crucified with Christ: nevertheless I live; yet not I, but Christ </a:t>
            </a:r>
            <a:r>
              <a:rPr lang="en-US" sz="2800" dirty="0" err="1"/>
              <a:t>liveth</a:t>
            </a:r>
            <a:r>
              <a:rPr lang="en-US" sz="2800" dirty="0"/>
              <a:t> in me: and the life which I now live in the flesh I live by the faith of the Son of God, who loved me, and gave himself for me</a:t>
            </a:r>
            <a:r>
              <a:rPr lang="en-US" sz="2800" dirty="0" smtClean="0"/>
              <a:t>.”</a:t>
            </a:r>
          </a:p>
          <a:p>
            <a:pPr marL="0" indent="0" algn="ctr">
              <a:buNone/>
            </a:pPr>
            <a:r>
              <a:rPr lang="en-US" sz="2800" dirty="0" smtClean="0"/>
              <a:t>Galatians 2:20</a:t>
            </a:r>
            <a:endParaRPr lang="en-US" sz="2800" dirty="0"/>
          </a:p>
        </p:txBody>
      </p:sp>
    </p:spTree>
    <p:extLst>
      <p:ext uri="{BB962C8B-B14F-4D97-AF65-F5344CB8AC3E}">
        <p14:creationId xmlns:p14="http://schemas.microsoft.com/office/powerpoint/2010/main" val="269836415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7924800" cy="1143000"/>
          </a:xfrm>
        </p:spPr>
        <p:txBody>
          <a:bodyPr/>
          <a:lstStyle/>
          <a:p>
            <a:r>
              <a:rPr lang="en-US" sz="3600" dirty="0" smtClean="0"/>
              <a:t>Thank you</a:t>
            </a:r>
            <a:endParaRPr lang="en-US" sz="3600" dirty="0"/>
          </a:p>
        </p:txBody>
      </p:sp>
      <p:sp>
        <p:nvSpPr>
          <p:cNvPr id="3" name="Content Placeholder 2"/>
          <p:cNvSpPr>
            <a:spLocks noGrp="1"/>
          </p:cNvSpPr>
          <p:nvPr>
            <p:ph sz="quarter" idx="13"/>
          </p:nvPr>
        </p:nvSpPr>
        <p:spPr>
          <a:xfrm>
            <a:off x="609600" y="990600"/>
            <a:ext cx="7924800" cy="4114800"/>
          </a:xfrm>
        </p:spPr>
        <p:txBody>
          <a:bodyPr>
            <a:noAutofit/>
          </a:bodyPr>
          <a:lstStyle/>
          <a:p>
            <a:r>
              <a:rPr lang="en-US" sz="2400" dirty="0" smtClean="0"/>
              <a:t>For inviting Sis. Mary Kay and me</a:t>
            </a:r>
          </a:p>
          <a:p>
            <a:r>
              <a:rPr lang="en-US" sz="2400" dirty="0" smtClean="0"/>
              <a:t>For your patience with me as we worked through this material</a:t>
            </a:r>
          </a:p>
          <a:p>
            <a:r>
              <a:rPr lang="en-US" sz="2400" dirty="0" smtClean="0"/>
              <a:t>For helpful comments after classes that helped to encourage, correct and focus</a:t>
            </a:r>
          </a:p>
          <a:p>
            <a:r>
              <a:rPr lang="en-US" sz="2400" dirty="0"/>
              <a:t>F</a:t>
            </a:r>
            <a:r>
              <a:rPr lang="en-US" sz="2400" dirty="0" smtClean="0"/>
              <a:t>or being wonderful examples to me of a people filled with the Spirit, ready to bear fruit, reflecting the character of our Lord in so many ways</a:t>
            </a:r>
          </a:p>
          <a:p>
            <a:r>
              <a:rPr lang="en-US" sz="2400" dirty="0" smtClean="0"/>
              <a:t>May the Lord richly bless you all and strengthen your </a:t>
            </a:r>
            <a:r>
              <a:rPr lang="en-US" sz="2400" dirty="0" err="1" smtClean="0"/>
              <a:t>ecclesias</a:t>
            </a:r>
            <a:r>
              <a:rPr lang="en-US" sz="2400" dirty="0" smtClean="0"/>
              <a:t> in these Last Days</a:t>
            </a:r>
          </a:p>
          <a:p>
            <a:r>
              <a:rPr lang="en-US" sz="2400" dirty="0" smtClean="0"/>
              <a:t>May we all feel the presence of our Lord and have confidence that we know him!</a:t>
            </a:r>
            <a:endParaRPr lang="en-US" sz="2400" dirty="0"/>
          </a:p>
        </p:txBody>
      </p:sp>
    </p:spTree>
    <p:extLst>
      <p:ext uri="{BB962C8B-B14F-4D97-AF65-F5344CB8AC3E}">
        <p14:creationId xmlns:p14="http://schemas.microsoft.com/office/powerpoint/2010/main" val="2526248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1307</TotalTime>
  <Words>4066</Words>
  <Application>Microsoft Office PowerPoint</Application>
  <PresentationFormat>On-screen Show (4:3)</PresentationFormat>
  <Paragraphs>189</Paragraphs>
  <Slides>48</Slides>
  <Notes>0</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Horizon</vt:lpstr>
      <vt:lpstr>Led By the spirit</vt:lpstr>
      <vt:lpstr>class 4 Summary</vt:lpstr>
      <vt:lpstr>The full process</vt:lpstr>
      <vt:lpstr>Led by the spirit – if you want one passage</vt:lpstr>
      <vt:lpstr>The work ahead</vt:lpstr>
      <vt:lpstr>Are we on our own?</vt:lpstr>
      <vt:lpstr>PowerPoint Presentation</vt:lpstr>
      <vt:lpstr>Ephesians 2:1-10 (RSV)</vt:lpstr>
      <vt:lpstr>Ephesians 2:1-10</vt:lpstr>
      <vt:lpstr>Romans 9:21-28</vt:lpstr>
      <vt:lpstr>Our role – john 6:27-29</vt:lpstr>
      <vt:lpstr>2 timothy 2:19-21</vt:lpstr>
      <vt:lpstr>We are not saved by works…  we are saved for works!</vt:lpstr>
      <vt:lpstr>The conditions of a people zealous  of good works</vt:lpstr>
      <vt:lpstr>A pattern emerges…</vt:lpstr>
      <vt:lpstr>The role of the scriptures</vt:lpstr>
      <vt:lpstr>Scripture prepares us</vt:lpstr>
      <vt:lpstr>2 timothy 3:14-17</vt:lpstr>
      <vt:lpstr>Engrafted/implanted word</vt:lpstr>
      <vt:lpstr>“Engrafted” “Implanted” word</vt:lpstr>
      <vt:lpstr>Years ago in our community</vt:lpstr>
      <vt:lpstr>The spirit leading and shaping</vt:lpstr>
      <vt:lpstr>Made perfect through suffering</vt:lpstr>
      <vt:lpstr>Thorn in the flesh</vt:lpstr>
      <vt:lpstr>Joseph – prepared for a great work</vt:lpstr>
      <vt:lpstr>Was he always aware of god’s plan?</vt:lpstr>
      <vt:lpstr>Prepared unto all good works - moses</vt:lpstr>
      <vt:lpstr>Aware of insufficiency - Exodus 4:10-12  </vt:lpstr>
      <vt:lpstr>PREPARation for his work</vt:lpstr>
      <vt:lpstr>The mixed multitude</vt:lpstr>
      <vt:lpstr>Mixed multitude becomes a problem</vt:lpstr>
      <vt:lpstr>One law</vt:lpstr>
      <vt:lpstr>Developing an insight, a sensitivity</vt:lpstr>
      <vt:lpstr>John 15:12-16</vt:lpstr>
      <vt:lpstr>Prayer in the spirit</vt:lpstr>
      <vt:lpstr>2 Corinthians 4:6-7,10 </vt:lpstr>
      <vt:lpstr>Prepared unto all good works</vt:lpstr>
      <vt:lpstr>1 Timothy 1:12,16 </vt:lpstr>
      <vt:lpstr>2 Thess. 2:13-14 </vt:lpstr>
      <vt:lpstr>Personal experiences</vt:lpstr>
      <vt:lpstr>PowerPoint Presentation</vt:lpstr>
      <vt:lpstr>Personal experience  - preaching</vt:lpstr>
      <vt:lpstr>Humility or lack of faith?</vt:lpstr>
      <vt:lpstr>Exhortation to modern believers</vt:lpstr>
      <vt:lpstr>What are the lessons about?</vt:lpstr>
      <vt:lpstr>conclusion</vt:lpstr>
      <vt:lpstr>Christ living in us!</vt:lpstr>
      <vt:lpstr>Thank you</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Abba, Father</dc:title>
  <dc:creator>USER</dc:creator>
  <cp:lastModifiedBy>Dave Jennings</cp:lastModifiedBy>
  <cp:revision>120</cp:revision>
  <dcterms:created xsi:type="dcterms:W3CDTF">2013-12-14T17:41:58Z</dcterms:created>
  <dcterms:modified xsi:type="dcterms:W3CDTF">2014-08-21T20:16:41Z</dcterms:modified>
</cp:coreProperties>
</file>