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handoutMasterIdLst>
    <p:handoutMasterId r:id="rId103"/>
  </p:handoutMasterIdLst>
  <p:sldIdLst>
    <p:sldId id="331" r:id="rId2"/>
    <p:sldId id="326" r:id="rId3"/>
    <p:sldId id="327" r:id="rId4"/>
    <p:sldId id="328" r:id="rId5"/>
    <p:sldId id="329" r:id="rId6"/>
    <p:sldId id="330" r:id="rId7"/>
    <p:sldId id="277" r:id="rId8"/>
    <p:sldId id="288" r:id="rId9"/>
    <p:sldId id="332" r:id="rId10"/>
    <p:sldId id="333" r:id="rId11"/>
    <p:sldId id="334" r:id="rId12"/>
    <p:sldId id="313" r:id="rId13"/>
    <p:sldId id="335" r:id="rId14"/>
    <p:sldId id="336" r:id="rId15"/>
    <p:sldId id="337" r:id="rId16"/>
    <p:sldId id="338" r:id="rId17"/>
    <p:sldId id="339" r:id="rId18"/>
    <p:sldId id="340" r:id="rId19"/>
    <p:sldId id="342" r:id="rId20"/>
    <p:sldId id="341" r:id="rId21"/>
    <p:sldId id="343" r:id="rId22"/>
    <p:sldId id="345" r:id="rId23"/>
    <p:sldId id="347" r:id="rId24"/>
    <p:sldId id="346" r:id="rId25"/>
    <p:sldId id="348" r:id="rId26"/>
    <p:sldId id="279" r:id="rId27"/>
    <p:sldId id="289" r:id="rId28"/>
    <p:sldId id="349" r:id="rId29"/>
    <p:sldId id="350" r:id="rId30"/>
    <p:sldId id="290" r:id="rId31"/>
    <p:sldId id="351" r:id="rId32"/>
    <p:sldId id="352" r:id="rId33"/>
    <p:sldId id="353" r:id="rId34"/>
    <p:sldId id="357" r:id="rId35"/>
    <p:sldId id="354" r:id="rId36"/>
    <p:sldId id="356" r:id="rId37"/>
    <p:sldId id="362" r:id="rId38"/>
    <p:sldId id="355" r:id="rId39"/>
    <p:sldId id="364" r:id="rId40"/>
    <p:sldId id="358" r:id="rId41"/>
    <p:sldId id="359" r:id="rId42"/>
    <p:sldId id="360" r:id="rId43"/>
    <p:sldId id="361" r:id="rId44"/>
    <p:sldId id="363" r:id="rId45"/>
    <p:sldId id="281" r:id="rId46"/>
    <p:sldId id="293" r:id="rId47"/>
    <p:sldId id="295" r:id="rId48"/>
    <p:sldId id="294" r:id="rId49"/>
    <p:sldId id="374" r:id="rId50"/>
    <p:sldId id="297" r:id="rId51"/>
    <p:sldId id="373" r:id="rId52"/>
    <p:sldId id="296" r:id="rId53"/>
    <p:sldId id="298" r:id="rId54"/>
    <p:sldId id="299" r:id="rId55"/>
    <p:sldId id="300" r:id="rId56"/>
    <p:sldId id="301" r:id="rId57"/>
    <p:sldId id="302" r:id="rId58"/>
    <p:sldId id="304" r:id="rId59"/>
    <p:sldId id="303" r:id="rId60"/>
    <p:sldId id="305" r:id="rId61"/>
    <p:sldId id="306" r:id="rId62"/>
    <p:sldId id="307" r:id="rId63"/>
    <p:sldId id="308" r:id="rId64"/>
    <p:sldId id="309" r:id="rId65"/>
    <p:sldId id="310" r:id="rId66"/>
    <p:sldId id="311" r:id="rId67"/>
    <p:sldId id="312" r:id="rId68"/>
    <p:sldId id="314" r:id="rId69"/>
    <p:sldId id="315" r:id="rId70"/>
    <p:sldId id="316" r:id="rId71"/>
    <p:sldId id="370" r:id="rId72"/>
    <p:sldId id="317" r:id="rId73"/>
    <p:sldId id="372" r:id="rId74"/>
    <p:sldId id="365" r:id="rId75"/>
    <p:sldId id="371" r:id="rId76"/>
    <p:sldId id="366" r:id="rId77"/>
    <p:sldId id="367" r:id="rId78"/>
    <p:sldId id="368" r:id="rId79"/>
    <p:sldId id="383" r:id="rId80"/>
    <p:sldId id="322" r:id="rId81"/>
    <p:sldId id="323" r:id="rId82"/>
    <p:sldId id="324" r:id="rId83"/>
    <p:sldId id="283" r:id="rId84"/>
    <p:sldId id="284" r:id="rId85"/>
    <p:sldId id="325" r:id="rId86"/>
    <p:sldId id="376" r:id="rId87"/>
    <p:sldId id="377" r:id="rId88"/>
    <p:sldId id="378" r:id="rId89"/>
    <p:sldId id="375" r:id="rId90"/>
    <p:sldId id="379" r:id="rId91"/>
    <p:sldId id="380" r:id="rId92"/>
    <p:sldId id="381" r:id="rId93"/>
    <p:sldId id="382" r:id="rId94"/>
    <p:sldId id="285" r:id="rId95"/>
    <p:sldId id="286" r:id="rId96"/>
    <p:sldId id="385" r:id="rId97"/>
    <p:sldId id="386" r:id="rId98"/>
    <p:sldId id="384" r:id="rId99"/>
    <p:sldId id="387" r:id="rId100"/>
    <p:sldId id="292" r:id="rId101"/>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B800"/>
    <a:srgbClr val="CC99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94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902075" y="0"/>
            <a:ext cx="2984500" cy="501650"/>
          </a:xfrm>
          <a:prstGeom prst="rect">
            <a:avLst/>
          </a:prstGeom>
        </p:spPr>
        <p:txBody>
          <a:bodyPr vert="horz" lIns="91440" tIns="45720" rIns="91440" bIns="45720" rtlCol="0"/>
          <a:lstStyle>
            <a:lvl1pPr algn="r">
              <a:defRPr sz="1200"/>
            </a:lvl1pPr>
          </a:lstStyle>
          <a:p>
            <a:fld id="{71053655-E860-4484-AAD8-D28626ABC27C}" type="datetimeFigureOut">
              <a:rPr lang="en-AU" smtClean="0"/>
              <a:t>2/10/2014</a:t>
            </a:fld>
            <a:endParaRPr lang="en-AU"/>
          </a:p>
        </p:txBody>
      </p:sp>
      <p:sp>
        <p:nvSpPr>
          <p:cNvPr id="4" name="Footer Placeholder 3"/>
          <p:cNvSpPr>
            <a:spLocks noGrp="1"/>
          </p:cNvSpPr>
          <p:nvPr>
            <p:ph type="ftr" sz="quarter" idx="2"/>
          </p:nvPr>
        </p:nvSpPr>
        <p:spPr>
          <a:xfrm>
            <a:off x="0" y="9517063"/>
            <a:ext cx="2984500" cy="50165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902075" y="9517063"/>
            <a:ext cx="2984500" cy="501650"/>
          </a:xfrm>
          <a:prstGeom prst="rect">
            <a:avLst/>
          </a:prstGeom>
        </p:spPr>
        <p:txBody>
          <a:bodyPr vert="horz" lIns="91440" tIns="45720" rIns="91440" bIns="45720" rtlCol="0" anchor="b"/>
          <a:lstStyle>
            <a:lvl1pPr algn="r">
              <a:defRPr sz="1200"/>
            </a:lvl1pPr>
          </a:lstStyle>
          <a:p>
            <a:fld id="{9B9A4B49-0A8A-42E4-A457-0C825A0C5A6E}" type="slidenum">
              <a:rPr lang="en-AU" smtClean="0"/>
              <a:t>‹#›</a:t>
            </a:fld>
            <a:endParaRPr lang="en-AU"/>
          </a:p>
        </p:txBody>
      </p:sp>
    </p:spTree>
    <p:extLst>
      <p:ext uri="{BB962C8B-B14F-4D97-AF65-F5344CB8AC3E}">
        <p14:creationId xmlns:p14="http://schemas.microsoft.com/office/powerpoint/2010/main" val="3112847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AU"/>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31A0BDF7-B3DD-418D-A9F9-AA93D3CC42B2}" type="datetimeFigureOut">
              <a:rPr lang="en-AU" smtClean="0"/>
              <a:t>2/10/2014</a:t>
            </a:fld>
            <a:endParaRPr lang="en-AU"/>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AU"/>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AU"/>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E0BECFB2-D3C4-40B0-838E-AC219498F8E1}" type="slidenum">
              <a:rPr lang="en-AU" smtClean="0"/>
              <a:t>‹#›</a:t>
            </a:fld>
            <a:endParaRPr lang="en-AU"/>
          </a:p>
        </p:txBody>
      </p:sp>
    </p:spTree>
    <p:extLst>
      <p:ext uri="{BB962C8B-B14F-4D97-AF65-F5344CB8AC3E}">
        <p14:creationId xmlns:p14="http://schemas.microsoft.com/office/powerpoint/2010/main" val="157812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0BECFB2-D3C4-40B0-838E-AC219498F8E1}" type="slidenum">
              <a:rPr lang="en-AU" smtClean="0"/>
              <a:t>94</a:t>
            </a:fld>
            <a:endParaRPr lang="en-AU"/>
          </a:p>
        </p:txBody>
      </p:sp>
    </p:spTree>
    <p:extLst>
      <p:ext uri="{BB962C8B-B14F-4D97-AF65-F5344CB8AC3E}">
        <p14:creationId xmlns:p14="http://schemas.microsoft.com/office/powerpoint/2010/main" val="4258523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9A34226B-B0DA-43DD-9E95-0D8DE22E6E0C}" type="datetimeFigureOut">
              <a:rPr lang="en-AU" smtClean="0"/>
              <a:t>2/10/2014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2118392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A34226B-B0DA-43DD-9E95-0D8DE22E6E0C}" type="datetimeFigureOut">
              <a:rPr lang="en-AU" smtClean="0"/>
              <a:t>2/10/2014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148033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34226B-B0DA-43DD-9E95-0D8DE22E6E0C}" type="datetimeFigureOut">
              <a:rPr lang="en-AU" smtClean="0"/>
              <a:t>2/10/2014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2832463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9A34226B-B0DA-43DD-9E95-0D8DE22E6E0C}" type="datetimeFigureOut">
              <a:rPr lang="en-AU" smtClean="0"/>
              <a:t>2/10/2014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4085221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9A34226B-B0DA-43DD-9E95-0D8DE22E6E0C}" type="datetimeFigureOut">
              <a:rPr lang="en-AU" smtClean="0"/>
              <a:t>2/10/2014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3663599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9A34226B-B0DA-43DD-9E95-0D8DE22E6E0C}" type="datetimeFigureOut">
              <a:rPr lang="en-AU" smtClean="0"/>
              <a:t>2/10/2014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850523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34226B-B0DA-43DD-9E95-0D8DE22E6E0C}" type="datetimeFigureOut">
              <a:rPr lang="en-AU" smtClean="0"/>
              <a:t>2/10/2014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91635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34226B-B0DA-43DD-9E95-0D8DE22E6E0C}" type="datetimeFigureOut">
              <a:rPr lang="en-AU" smtClean="0"/>
              <a:t>2/10/2014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661577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34226B-B0DA-43DD-9E95-0D8DE22E6E0C}" type="datetimeFigureOut">
              <a:rPr lang="en-AU" smtClean="0"/>
              <a:t>2/10/2014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2633967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A34226B-B0DA-43DD-9E95-0D8DE22E6E0C}" type="datetimeFigureOut">
              <a:rPr lang="en-AU" smtClean="0"/>
              <a:t>2/10/2014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3853046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A34226B-B0DA-43DD-9E95-0D8DE22E6E0C}" type="datetimeFigureOut">
              <a:rPr lang="en-AU" smtClean="0"/>
              <a:t>2/10/2014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9F5D77C-B91A-41CD-B9B1-A3153ABC3152}" type="slidenum">
              <a:rPr lang="en-AU" smtClean="0"/>
              <a:t>‹#›</a:t>
            </a:fld>
            <a:endParaRPr lang="en-AU"/>
          </a:p>
        </p:txBody>
      </p:sp>
    </p:spTree>
    <p:extLst>
      <p:ext uri="{BB962C8B-B14F-4D97-AF65-F5344CB8AC3E}">
        <p14:creationId xmlns:p14="http://schemas.microsoft.com/office/powerpoint/2010/main" val="2606426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34226B-B0DA-43DD-9E95-0D8DE22E6E0C}" type="datetimeFigureOut">
              <a:rPr lang="en-AU" smtClean="0"/>
              <a:t>2/10/2014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F5D77C-B91A-41CD-B9B1-A3153ABC3152}" type="slidenum">
              <a:rPr lang="en-AU" smtClean="0"/>
              <a:t>‹#›</a:t>
            </a:fld>
            <a:endParaRPr lang="en-AU"/>
          </a:p>
        </p:txBody>
      </p:sp>
    </p:spTree>
    <p:extLst>
      <p:ext uri="{BB962C8B-B14F-4D97-AF65-F5344CB8AC3E}">
        <p14:creationId xmlns:p14="http://schemas.microsoft.com/office/powerpoint/2010/main" val="1795689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4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14.jpg"/></Relationships>
</file>

<file path=ppt/slides/_rels/slide9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06690"/>
          </a:xfrm>
          <a:solidFill>
            <a:schemeClr val="accent4"/>
          </a:solidFill>
        </p:spPr>
        <p:txBody>
          <a:bodyPr>
            <a:normAutofit/>
          </a:bodyPr>
          <a:lstStyle/>
          <a:p>
            <a:r>
              <a:rPr lang="en-AU" sz="5400" dirty="0" smtClean="0">
                <a:solidFill>
                  <a:schemeClr val="bg1"/>
                </a:solidFill>
              </a:rPr>
              <a:t>‘As Iron Sharpeneth Iron’</a:t>
            </a:r>
            <a:br>
              <a:rPr lang="en-AU" sz="5400" dirty="0" smtClean="0">
                <a:solidFill>
                  <a:schemeClr val="bg1"/>
                </a:solidFill>
              </a:rPr>
            </a:br>
            <a:r>
              <a:rPr lang="en-AU" sz="5400" dirty="0" smtClean="0">
                <a:solidFill>
                  <a:schemeClr val="bg1"/>
                </a:solidFill>
              </a:rPr>
              <a:t>Principles of True Friendship</a:t>
            </a:r>
            <a:br>
              <a:rPr lang="en-AU" sz="5400" dirty="0" smtClean="0">
                <a:solidFill>
                  <a:schemeClr val="bg1"/>
                </a:solidFill>
              </a:rPr>
            </a:br>
            <a:r>
              <a:rPr lang="en-AU" sz="5400" dirty="0">
                <a:solidFill>
                  <a:schemeClr val="bg1"/>
                </a:solidFill>
              </a:rPr>
              <a:t/>
            </a:r>
            <a:br>
              <a:rPr lang="en-AU" sz="5400" dirty="0">
                <a:solidFill>
                  <a:schemeClr val="bg1"/>
                </a:solidFill>
              </a:rPr>
            </a:br>
            <a:r>
              <a:rPr lang="en-AU" sz="5400" dirty="0" smtClean="0">
                <a:solidFill>
                  <a:schemeClr val="bg1"/>
                </a:solidFill>
              </a:rPr>
              <a:t>An Introduction</a:t>
            </a:r>
            <a:endParaRPr lang="en-AU" sz="5400" dirty="0">
              <a:solidFill>
                <a:schemeClr val="bg1"/>
              </a:solidFill>
            </a:endParaRPr>
          </a:p>
        </p:txBody>
      </p:sp>
    </p:spTree>
    <p:extLst>
      <p:ext uri="{BB962C8B-B14F-4D97-AF65-F5344CB8AC3E}">
        <p14:creationId xmlns:p14="http://schemas.microsoft.com/office/powerpoint/2010/main" val="1867649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08520" y="4838298"/>
            <a:ext cx="1785342" cy="966966"/>
          </a:xfrm>
        </p:spPr>
        <p:txBody>
          <a:bodyPr>
            <a:noAutofit/>
          </a:bodyPr>
          <a:lstStyle/>
          <a:p>
            <a:pPr algn="r">
              <a:spcBef>
                <a:spcPts val="0"/>
              </a:spcBef>
            </a:pPr>
            <a:r>
              <a:rPr lang="en-AU" sz="2400" dirty="0" smtClean="0">
                <a:solidFill>
                  <a:schemeClr val="bg1"/>
                </a:solidFill>
              </a:rPr>
              <a:t>- An</a:t>
            </a:r>
          </a:p>
          <a:p>
            <a:pPr algn="r">
              <a:spcBef>
                <a:spcPts val="0"/>
              </a:spcBef>
            </a:pPr>
            <a:r>
              <a:rPr lang="en-AU" sz="2400" dirty="0" smtClean="0">
                <a:solidFill>
                  <a:schemeClr val="bg1"/>
                </a:solidFill>
              </a:rPr>
              <a:t>Introduction</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Psalm 133</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339923"/>
          </a:xfrm>
          <a:prstGeom prst="rect">
            <a:avLst/>
          </a:prstGeom>
          <a:noFill/>
        </p:spPr>
        <p:txBody>
          <a:bodyPr wrap="square" rtlCol="0">
            <a:spAutoFit/>
          </a:bodyPr>
          <a:lstStyle/>
          <a:p>
            <a:pPr>
              <a:spcAft>
                <a:spcPts val="1800"/>
              </a:spcAft>
            </a:pPr>
            <a:r>
              <a:rPr lang="en-AU" sz="2800" dirty="0" smtClean="0">
                <a:solidFill>
                  <a:schemeClr val="tx1">
                    <a:lumMod val="65000"/>
                    <a:lumOff val="35000"/>
                  </a:schemeClr>
                </a:solidFill>
                <a:latin typeface="Corbel" panose="020B0503020204020204" pitchFamily="34" charset="0"/>
              </a:rPr>
              <a:t>Rotherham's Emphasised Bible</a:t>
            </a:r>
            <a:endParaRPr lang="en-AU" sz="2800" dirty="0">
              <a:solidFill>
                <a:schemeClr val="tx1">
                  <a:lumMod val="65000"/>
                  <a:lumOff val="35000"/>
                </a:schemeClr>
              </a:solidFill>
              <a:latin typeface="Corbel" panose="020B0503020204020204" pitchFamily="34" charset="0"/>
            </a:endParaRPr>
          </a:p>
          <a:p>
            <a:pPr marL="354013" indent="-354013">
              <a:buFont typeface="+mj-lt"/>
              <a:buAutoNum type="arabicPeriod"/>
              <a:tabLst>
                <a:tab pos="354013" algn="l"/>
              </a:tabLst>
            </a:pPr>
            <a:r>
              <a:rPr lang="en-AU" sz="2800" dirty="0" smtClean="0">
                <a:solidFill>
                  <a:schemeClr val="tx1">
                    <a:lumMod val="65000"/>
                    <a:lumOff val="35000"/>
                  </a:schemeClr>
                </a:solidFill>
                <a:latin typeface="Corbel" panose="020B0503020204020204" pitchFamily="34" charset="0"/>
              </a:rPr>
              <a:t>Lo how good and how delightful for brethren to dwell together even as one.</a:t>
            </a:r>
          </a:p>
          <a:p>
            <a:pPr marL="342900" indent="-342900">
              <a:buFont typeface="+mj-lt"/>
              <a:buAutoNum type="arabicPeriod"/>
            </a:pPr>
            <a:r>
              <a:rPr lang="en-AU" sz="2800" dirty="0" smtClean="0">
                <a:solidFill>
                  <a:schemeClr val="tx1">
                    <a:lumMod val="65000"/>
                    <a:lumOff val="35000"/>
                  </a:schemeClr>
                </a:solidFill>
                <a:latin typeface="Corbel" panose="020B0503020204020204" pitchFamily="34" charset="0"/>
              </a:rPr>
              <a:t>Like the precious oil upon the head. Descending upon the beard; The beard of Aaron which descends unto the opening of his robe:</a:t>
            </a:r>
          </a:p>
          <a:p>
            <a:pPr marL="342900" indent="-342900">
              <a:buFont typeface="+mj-lt"/>
              <a:buAutoNum type="arabicPeriod"/>
            </a:pPr>
            <a:r>
              <a:rPr lang="en-AU" sz="2800" dirty="0" smtClean="0">
                <a:solidFill>
                  <a:schemeClr val="tx1">
                    <a:lumMod val="65000"/>
                    <a:lumOff val="35000"/>
                  </a:schemeClr>
                </a:solidFill>
                <a:latin typeface="Corbel" panose="020B0503020204020204" pitchFamily="34" charset="0"/>
              </a:rPr>
              <a:t>Like the dew of Hermon which descended upon the mountains of Zion. For there did Yahweh command the blessing, Life unto age abiding</a:t>
            </a:r>
          </a:p>
          <a:p>
            <a:endParaRPr lang="en-AU" dirty="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1097746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08520" y="4838298"/>
            <a:ext cx="1785342" cy="966966"/>
          </a:xfrm>
        </p:spPr>
        <p:txBody>
          <a:bodyPr>
            <a:noAutofit/>
          </a:bodyPr>
          <a:lstStyle/>
          <a:p>
            <a:pPr algn="r">
              <a:spcBef>
                <a:spcPts val="0"/>
              </a:spcBef>
            </a:pPr>
            <a:r>
              <a:rPr lang="en-AU" sz="2400" dirty="0" smtClean="0">
                <a:solidFill>
                  <a:schemeClr val="bg1"/>
                </a:solidFill>
              </a:rPr>
              <a:t>- An</a:t>
            </a:r>
          </a:p>
          <a:p>
            <a:pPr algn="r">
              <a:spcBef>
                <a:spcPts val="0"/>
              </a:spcBef>
            </a:pPr>
            <a:r>
              <a:rPr lang="en-AU" sz="2400" dirty="0" smtClean="0">
                <a:solidFill>
                  <a:schemeClr val="bg1"/>
                </a:solidFill>
              </a:rPr>
              <a:t>Introduction</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Psalm 133</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339923"/>
          </a:xfrm>
          <a:prstGeom prst="rect">
            <a:avLst/>
          </a:prstGeom>
          <a:noFill/>
          <a:ln>
            <a:noFill/>
          </a:ln>
        </p:spPr>
        <p:txBody>
          <a:bodyPr wrap="square" rtlCol="0">
            <a:spAutoFit/>
          </a:bodyPr>
          <a:lstStyle/>
          <a:p>
            <a:pPr>
              <a:spcAft>
                <a:spcPts val="1800"/>
              </a:spcAft>
            </a:pPr>
            <a:r>
              <a:rPr lang="en-AU" sz="2800" dirty="0" smtClean="0">
                <a:solidFill>
                  <a:schemeClr val="tx1">
                    <a:lumMod val="65000"/>
                    <a:lumOff val="35000"/>
                  </a:schemeClr>
                </a:solidFill>
                <a:latin typeface="Corbel" panose="020B0503020204020204" pitchFamily="34" charset="0"/>
              </a:rPr>
              <a:t>Rotherham's Emphasised Bible</a:t>
            </a:r>
            <a:endParaRPr lang="en-AU" sz="2800" dirty="0">
              <a:solidFill>
                <a:schemeClr val="tx1">
                  <a:lumMod val="65000"/>
                  <a:lumOff val="35000"/>
                </a:schemeClr>
              </a:solidFill>
              <a:latin typeface="Corbel" panose="020B0503020204020204" pitchFamily="34" charset="0"/>
            </a:endParaRPr>
          </a:p>
          <a:p>
            <a:pPr marL="354013" indent="-354013">
              <a:buFont typeface="+mj-lt"/>
              <a:buAutoNum type="arabicPeriod"/>
              <a:tabLst>
                <a:tab pos="354013" algn="l"/>
              </a:tabLst>
            </a:pPr>
            <a:r>
              <a:rPr lang="en-AU" sz="2800" dirty="0" smtClean="0">
                <a:solidFill>
                  <a:schemeClr val="tx1">
                    <a:lumMod val="65000"/>
                    <a:lumOff val="35000"/>
                  </a:schemeClr>
                </a:solidFill>
                <a:latin typeface="Corbel" panose="020B0503020204020204" pitchFamily="34" charset="0"/>
              </a:rPr>
              <a:t>Lo </a:t>
            </a:r>
            <a:r>
              <a:rPr lang="en-AU" sz="2800" b="1" dirty="0" smtClean="0">
                <a:latin typeface="Corbel" panose="020B0503020204020204" pitchFamily="34" charset="0"/>
              </a:rPr>
              <a:t>&lt;</a:t>
            </a:r>
            <a:r>
              <a:rPr lang="en-AU" sz="2800" dirty="0" smtClean="0">
                <a:solidFill>
                  <a:schemeClr val="tx1">
                    <a:lumMod val="65000"/>
                    <a:lumOff val="35000"/>
                  </a:schemeClr>
                </a:solidFill>
                <a:latin typeface="Corbel" panose="020B0503020204020204" pitchFamily="34" charset="0"/>
              </a:rPr>
              <a:t>how good and how delightful</a:t>
            </a:r>
            <a:r>
              <a:rPr lang="en-AU" sz="2800" b="1" dirty="0" smtClean="0">
                <a:latin typeface="Corbel" panose="020B0503020204020204" pitchFamily="34" charset="0"/>
              </a:rPr>
              <a:t>&gt;</a:t>
            </a:r>
            <a:r>
              <a:rPr lang="en-AU" sz="2800" dirty="0" smtClean="0">
                <a:solidFill>
                  <a:schemeClr val="tx1">
                    <a:lumMod val="65000"/>
                    <a:lumOff val="35000"/>
                  </a:schemeClr>
                </a:solidFill>
                <a:latin typeface="Corbel" panose="020B0503020204020204" pitchFamily="34" charset="0"/>
              </a:rPr>
              <a:t> for brethren to dwell together even as one</a:t>
            </a:r>
          </a:p>
          <a:p>
            <a:pPr marL="342900" indent="-342900">
              <a:buFont typeface="+mj-lt"/>
              <a:buAutoNum type="arabicPeriod"/>
            </a:pPr>
            <a:r>
              <a:rPr lang="en-AU" sz="2800" dirty="0" smtClean="0">
                <a:solidFill>
                  <a:schemeClr val="tx1">
                    <a:lumMod val="65000"/>
                    <a:lumOff val="35000"/>
                  </a:schemeClr>
                </a:solidFill>
                <a:latin typeface="Corbel" panose="020B0503020204020204" pitchFamily="34" charset="0"/>
              </a:rPr>
              <a:t>Like the precious oil upon the head. Descending upon the beard; The beard of Aaron which descends unto the opening of his robe:</a:t>
            </a:r>
          </a:p>
          <a:p>
            <a:pPr marL="342900" indent="-342900">
              <a:buFont typeface="+mj-lt"/>
              <a:buAutoNum type="arabicPeriod"/>
            </a:pPr>
            <a:r>
              <a:rPr lang="en-AU" sz="2800" dirty="0" smtClean="0">
                <a:solidFill>
                  <a:schemeClr val="tx1">
                    <a:lumMod val="65000"/>
                    <a:lumOff val="35000"/>
                  </a:schemeClr>
                </a:solidFill>
                <a:latin typeface="Corbel" panose="020B0503020204020204" pitchFamily="34" charset="0"/>
              </a:rPr>
              <a:t>Like the dew of Hermon which descended upon the mountains of Zion. For   there   did Yahweh command the blessing,  Life  unto age abiding</a:t>
            </a:r>
          </a:p>
          <a:p>
            <a:endParaRPr lang="en-AU" dirty="0">
              <a:solidFill>
                <a:schemeClr val="tx1">
                  <a:lumMod val="65000"/>
                  <a:lumOff val="35000"/>
                </a:schemeClr>
              </a:solidFill>
              <a:latin typeface="Corbel" panose="020B0503020204020204" pitchFamily="34" charset="0"/>
            </a:endParaRPr>
          </a:p>
        </p:txBody>
      </p:sp>
      <p:grpSp>
        <p:nvGrpSpPr>
          <p:cNvPr id="7" name="Group 6"/>
          <p:cNvGrpSpPr/>
          <p:nvPr/>
        </p:nvGrpSpPr>
        <p:grpSpPr>
          <a:xfrm>
            <a:off x="2195736" y="2844865"/>
            <a:ext cx="37718" cy="252000"/>
            <a:chOff x="8964488" y="1052736"/>
            <a:chExt cx="37718" cy="203250"/>
          </a:xfrm>
        </p:grpSpPr>
        <p:cxnSp>
          <p:nvCxnSpPr>
            <p:cNvPr id="6" name="Straight Connector 5"/>
            <p:cNvCxnSpPr/>
            <p:nvPr/>
          </p:nvCxnSpPr>
          <p:spPr>
            <a:xfrm>
              <a:off x="8964488"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002206"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8028384" y="2856295"/>
            <a:ext cx="37718" cy="252000"/>
            <a:chOff x="8964488" y="1052736"/>
            <a:chExt cx="37718" cy="203250"/>
          </a:xfrm>
        </p:grpSpPr>
        <p:cxnSp>
          <p:nvCxnSpPr>
            <p:cNvPr id="14" name="Straight Connector 13"/>
            <p:cNvCxnSpPr/>
            <p:nvPr/>
          </p:nvCxnSpPr>
          <p:spPr>
            <a:xfrm>
              <a:off x="8964488"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002206"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a:off x="7005414" y="5854412"/>
            <a:ext cx="0" cy="252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687776" y="5843989"/>
            <a:ext cx="0" cy="252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8031752" y="5410934"/>
            <a:ext cx="37718" cy="252000"/>
            <a:chOff x="8964488" y="1052736"/>
            <a:chExt cx="37718" cy="203250"/>
          </a:xfrm>
        </p:grpSpPr>
        <p:cxnSp>
          <p:nvCxnSpPr>
            <p:cNvPr id="20" name="Straight Connector 19"/>
            <p:cNvCxnSpPr/>
            <p:nvPr/>
          </p:nvCxnSpPr>
          <p:spPr>
            <a:xfrm>
              <a:off x="8964488"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9002206"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7092280" y="5410934"/>
            <a:ext cx="37718" cy="252000"/>
            <a:chOff x="8964488" y="1052736"/>
            <a:chExt cx="37718" cy="203250"/>
          </a:xfrm>
        </p:grpSpPr>
        <p:cxnSp>
          <p:nvCxnSpPr>
            <p:cNvPr id="23" name="Straight Connector 22"/>
            <p:cNvCxnSpPr/>
            <p:nvPr/>
          </p:nvCxnSpPr>
          <p:spPr>
            <a:xfrm>
              <a:off x="8964488"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9002206"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09561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08520" y="4838298"/>
            <a:ext cx="1785342" cy="966966"/>
          </a:xfrm>
        </p:spPr>
        <p:txBody>
          <a:bodyPr>
            <a:noAutofit/>
          </a:bodyPr>
          <a:lstStyle/>
          <a:p>
            <a:pPr algn="r">
              <a:spcBef>
                <a:spcPts val="0"/>
              </a:spcBef>
            </a:pPr>
            <a:r>
              <a:rPr lang="en-AU" sz="2400" dirty="0" smtClean="0">
                <a:solidFill>
                  <a:schemeClr val="bg1"/>
                </a:solidFill>
              </a:rPr>
              <a:t>- An</a:t>
            </a:r>
          </a:p>
          <a:p>
            <a:pPr algn="r">
              <a:spcBef>
                <a:spcPts val="0"/>
              </a:spcBef>
            </a:pPr>
            <a:r>
              <a:rPr lang="en-AU" sz="2400" dirty="0" smtClean="0">
                <a:solidFill>
                  <a:schemeClr val="bg1"/>
                </a:solidFill>
              </a:rPr>
              <a:t>Introduction</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Psalm 133</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339923"/>
          </a:xfrm>
          <a:prstGeom prst="rect">
            <a:avLst/>
          </a:prstGeom>
          <a:noFill/>
          <a:ln>
            <a:noFill/>
          </a:ln>
        </p:spPr>
        <p:txBody>
          <a:bodyPr wrap="square" rtlCol="0">
            <a:spAutoFit/>
          </a:bodyPr>
          <a:lstStyle/>
          <a:p>
            <a:pPr>
              <a:spcAft>
                <a:spcPts val="1800"/>
              </a:spcAft>
            </a:pPr>
            <a:r>
              <a:rPr lang="en-AU" sz="2800" dirty="0" smtClean="0">
                <a:solidFill>
                  <a:schemeClr val="tx1">
                    <a:lumMod val="65000"/>
                    <a:lumOff val="35000"/>
                  </a:schemeClr>
                </a:solidFill>
                <a:latin typeface="Corbel" panose="020B0503020204020204" pitchFamily="34" charset="0"/>
              </a:rPr>
              <a:t>Rotherham's Emphasised Bible</a:t>
            </a:r>
            <a:endParaRPr lang="en-AU" sz="2800" dirty="0">
              <a:solidFill>
                <a:schemeClr val="tx1">
                  <a:lumMod val="65000"/>
                  <a:lumOff val="35000"/>
                </a:schemeClr>
              </a:solidFill>
              <a:latin typeface="Corbel" panose="020B0503020204020204" pitchFamily="34" charset="0"/>
            </a:endParaRPr>
          </a:p>
          <a:p>
            <a:pPr marL="354013" indent="-354013">
              <a:buFont typeface="+mj-lt"/>
              <a:buAutoNum type="arabicPeriod"/>
              <a:tabLst>
                <a:tab pos="354013" algn="l"/>
              </a:tabLst>
            </a:pPr>
            <a:r>
              <a:rPr lang="en-AU" sz="2800" dirty="0" smtClean="0">
                <a:solidFill>
                  <a:schemeClr val="tx1">
                    <a:lumMod val="65000"/>
                    <a:lumOff val="35000"/>
                  </a:schemeClr>
                </a:solidFill>
                <a:latin typeface="Corbel" panose="020B0503020204020204" pitchFamily="34" charset="0"/>
              </a:rPr>
              <a:t>Lo </a:t>
            </a:r>
            <a:r>
              <a:rPr lang="en-AU" sz="2800" b="1" dirty="0" smtClean="0">
                <a:latin typeface="Corbel" panose="020B0503020204020204" pitchFamily="34" charset="0"/>
              </a:rPr>
              <a:t>&lt;</a:t>
            </a:r>
            <a:r>
              <a:rPr lang="en-AU" sz="2800" dirty="0" smtClean="0">
                <a:solidFill>
                  <a:schemeClr val="tx1">
                    <a:lumMod val="65000"/>
                    <a:lumOff val="35000"/>
                  </a:schemeClr>
                </a:solidFill>
                <a:latin typeface="Corbel" panose="020B0503020204020204" pitchFamily="34" charset="0"/>
              </a:rPr>
              <a:t>how good and how delightful</a:t>
            </a:r>
            <a:r>
              <a:rPr lang="en-AU" sz="2800" b="1" dirty="0" smtClean="0">
                <a:latin typeface="Corbel" panose="020B0503020204020204" pitchFamily="34" charset="0"/>
              </a:rPr>
              <a:t>&gt;</a:t>
            </a:r>
            <a:r>
              <a:rPr lang="en-AU" sz="2800" dirty="0" smtClean="0">
                <a:solidFill>
                  <a:schemeClr val="tx1">
                    <a:lumMod val="65000"/>
                    <a:lumOff val="35000"/>
                  </a:schemeClr>
                </a:solidFill>
                <a:latin typeface="Corbel" panose="020B0503020204020204" pitchFamily="34" charset="0"/>
              </a:rPr>
              <a:t> for </a:t>
            </a:r>
            <a:r>
              <a:rPr lang="en-AU" sz="2800" u="sng" dirty="0" smtClean="0">
                <a:solidFill>
                  <a:schemeClr val="tx1">
                    <a:lumMod val="65000"/>
                    <a:lumOff val="35000"/>
                  </a:schemeClr>
                </a:solidFill>
                <a:latin typeface="Corbel" panose="020B0503020204020204" pitchFamily="34" charset="0"/>
              </a:rPr>
              <a:t>brethren to dwell together even as one</a:t>
            </a:r>
          </a:p>
          <a:p>
            <a:pPr marL="342900" indent="-342900">
              <a:buFont typeface="+mj-lt"/>
              <a:buAutoNum type="arabicPeriod"/>
            </a:pPr>
            <a:r>
              <a:rPr lang="en-AU" sz="2800" dirty="0" smtClean="0">
                <a:solidFill>
                  <a:schemeClr val="tx1">
                    <a:lumMod val="65000"/>
                    <a:lumOff val="35000"/>
                  </a:schemeClr>
                </a:solidFill>
                <a:latin typeface="Corbel" panose="020B0503020204020204" pitchFamily="34" charset="0"/>
              </a:rPr>
              <a:t>Like the precious oil upon the head. Descending upon the beard; The beard of Aaron which descends unto the opening of his robe:</a:t>
            </a:r>
          </a:p>
          <a:p>
            <a:pPr marL="342900" indent="-342900">
              <a:buFont typeface="+mj-lt"/>
              <a:buAutoNum type="arabicPeriod"/>
            </a:pPr>
            <a:r>
              <a:rPr lang="en-AU" sz="2800" dirty="0" smtClean="0">
                <a:solidFill>
                  <a:schemeClr val="tx1">
                    <a:lumMod val="65000"/>
                    <a:lumOff val="35000"/>
                  </a:schemeClr>
                </a:solidFill>
                <a:latin typeface="Corbel" panose="020B0503020204020204" pitchFamily="34" charset="0"/>
              </a:rPr>
              <a:t>Like the dew of Hermon which descended upon the mountains of Zion. For   </a:t>
            </a:r>
            <a:r>
              <a:rPr lang="en-AU" sz="2800" u="sng" dirty="0" smtClean="0">
                <a:solidFill>
                  <a:schemeClr val="tx1">
                    <a:lumMod val="65000"/>
                    <a:lumOff val="35000"/>
                  </a:schemeClr>
                </a:solidFill>
                <a:latin typeface="Corbel" panose="020B0503020204020204" pitchFamily="34" charset="0"/>
              </a:rPr>
              <a:t>there</a:t>
            </a:r>
            <a:r>
              <a:rPr lang="en-AU" sz="2800" dirty="0" smtClean="0">
                <a:solidFill>
                  <a:schemeClr val="tx1">
                    <a:lumMod val="65000"/>
                    <a:lumOff val="35000"/>
                  </a:schemeClr>
                </a:solidFill>
                <a:latin typeface="Corbel" panose="020B0503020204020204" pitchFamily="34" charset="0"/>
              </a:rPr>
              <a:t>   did Yahweh command the blessing,  Life  unto age abiding</a:t>
            </a:r>
          </a:p>
          <a:p>
            <a:endParaRPr lang="en-AU" dirty="0">
              <a:solidFill>
                <a:schemeClr val="tx1">
                  <a:lumMod val="65000"/>
                  <a:lumOff val="35000"/>
                </a:schemeClr>
              </a:solidFill>
              <a:latin typeface="Corbel" panose="020B0503020204020204" pitchFamily="34" charset="0"/>
            </a:endParaRPr>
          </a:p>
        </p:txBody>
      </p:sp>
      <p:grpSp>
        <p:nvGrpSpPr>
          <p:cNvPr id="7" name="Group 6"/>
          <p:cNvGrpSpPr/>
          <p:nvPr/>
        </p:nvGrpSpPr>
        <p:grpSpPr>
          <a:xfrm>
            <a:off x="2195736" y="2844865"/>
            <a:ext cx="37718" cy="252000"/>
            <a:chOff x="8964488" y="1052736"/>
            <a:chExt cx="37718" cy="203250"/>
          </a:xfrm>
        </p:grpSpPr>
        <p:cxnSp>
          <p:nvCxnSpPr>
            <p:cNvPr id="6" name="Straight Connector 5"/>
            <p:cNvCxnSpPr/>
            <p:nvPr/>
          </p:nvCxnSpPr>
          <p:spPr>
            <a:xfrm>
              <a:off x="8964488"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002206"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8028384" y="2856295"/>
            <a:ext cx="37718" cy="252000"/>
            <a:chOff x="8964488" y="1052736"/>
            <a:chExt cx="37718" cy="203250"/>
          </a:xfrm>
        </p:grpSpPr>
        <p:cxnSp>
          <p:nvCxnSpPr>
            <p:cNvPr id="14" name="Straight Connector 13"/>
            <p:cNvCxnSpPr/>
            <p:nvPr/>
          </p:nvCxnSpPr>
          <p:spPr>
            <a:xfrm>
              <a:off x="8964488"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002206"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a:off x="7005414" y="5854412"/>
            <a:ext cx="0" cy="252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687776" y="5843989"/>
            <a:ext cx="0" cy="252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8031752" y="5410934"/>
            <a:ext cx="37718" cy="252000"/>
            <a:chOff x="8964488" y="1052736"/>
            <a:chExt cx="37718" cy="203250"/>
          </a:xfrm>
        </p:grpSpPr>
        <p:cxnSp>
          <p:nvCxnSpPr>
            <p:cNvPr id="20" name="Straight Connector 19"/>
            <p:cNvCxnSpPr/>
            <p:nvPr/>
          </p:nvCxnSpPr>
          <p:spPr>
            <a:xfrm>
              <a:off x="8964488"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9002206"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7092280" y="5410934"/>
            <a:ext cx="37718" cy="252000"/>
            <a:chOff x="8964488" y="1052736"/>
            <a:chExt cx="37718" cy="203250"/>
          </a:xfrm>
        </p:grpSpPr>
        <p:cxnSp>
          <p:nvCxnSpPr>
            <p:cNvPr id="23" name="Straight Connector 22"/>
            <p:cNvCxnSpPr/>
            <p:nvPr/>
          </p:nvCxnSpPr>
          <p:spPr>
            <a:xfrm>
              <a:off x="8964488"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9002206" y="1052736"/>
              <a:ext cx="0" cy="2032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466751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08520" y="4838298"/>
            <a:ext cx="1785342" cy="966966"/>
          </a:xfrm>
        </p:spPr>
        <p:txBody>
          <a:bodyPr>
            <a:noAutofit/>
          </a:bodyPr>
          <a:lstStyle/>
          <a:p>
            <a:pPr algn="r">
              <a:spcBef>
                <a:spcPts val="0"/>
              </a:spcBef>
            </a:pPr>
            <a:r>
              <a:rPr lang="en-AU" sz="2400" dirty="0" smtClean="0">
                <a:solidFill>
                  <a:schemeClr val="bg1"/>
                </a:solidFill>
              </a:rPr>
              <a:t>- An</a:t>
            </a:r>
          </a:p>
          <a:p>
            <a:pPr algn="r">
              <a:spcBef>
                <a:spcPts val="0"/>
              </a:spcBef>
            </a:pPr>
            <a:r>
              <a:rPr lang="en-AU" sz="2400" dirty="0" smtClean="0">
                <a:solidFill>
                  <a:schemeClr val="bg1"/>
                </a:solidFill>
              </a:rPr>
              <a:t>Introduction</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Psalm 133</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909036"/>
          </a:xfrm>
          <a:prstGeom prst="rect">
            <a:avLst/>
          </a:prstGeom>
          <a:noFill/>
          <a:ln>
            <a:noFill/>
          </a:ln>
        </p:spPr>
        <p:txBody>
          <a:bodyPr wrap="square" rtlCol="0">
            <a:spAutoFit/>
          </a:bodyPr>
          <a:lstStyle/>
          <a:p>
            <a:pPr>
              <a:spcAft>
                <a:spcPts val="1800"/>
              </a:spcAft>
            </a:pPr>
            <a:r>
              <a:rPr lang="en-AU" sz="2800" dirty="0" err="1" smtClean="0">
                <a:solidFill>
                  <a:schemeClr val="tx1">
                    <a:lumMod val="65000"/>
                    <a:lumOff val="35000"/>
                  </a:schemeClr>
                </a:solidFill>
                <a:latin typeface="Corbel" panose="020B0503020204020204" pitchFamily="34" charset="0"/>
              </a:rPr>
              <a:t>Moffat’s</a:t>
            </a:r>
            <a:r>
              <a:rPr lang="en-AU" sz="2800" dirty="0" smtClean="0">
                <a:solidFill>
                  <a:schemeClr val="tx1">
                    <a:lumMod val="65000"/>
                    <a:lumOff val="35000"/>
                  </a:schemeClr>
                </a:solidFill>
                <a:latin typeface="Corbel" panose="020B0503020204020204" pitchFamily="34" charset="0"/>
              </a:rPr>
              <a:t> Translation</a:t>
            </a:r>
            <a:endParaRPr lang="en-AU" sz="2800" dirty="0">
              <a:solidFill>
                <a:schemeClr val="tx1">
                  <a:lumMod val="65000"/>
                  <a:lumOff val="35000"/>
                </a:schemeClr>
              </a:solidFill>
              <a:latin typeface="Corbel" panose="020B0503020204020204" pitchFamily="34" charset="0"/>
            </a:endParaRPr>
          </a:p>
          <a:p>
            <a:pPr marL="354013" indent="-354013">
              <a:buFont typeface="+mj-lt"/>
              <a:buAutoNum type="arabicPeriod"/>
              <a:tabLst>
                <a:tab pos="354013" algn="l"/>
              </a:tabLst>
            </a:pPr>
            <a:r>
              <a:rPr lang="en-AU" sz="2800" dirty="0" smtClean="0">
                <a:solidFill>
                  <a:schemeClr val="tx1">
                    <a:lumMod val="65000"/>
                    <a:lumOff val="35000"/>
                  </a:schemeClr>
                </a:solidFill>
                <a:latin typeface="Corbel" panose="020B0503020204020204" pitchFamily="34" charset="0"/>
              </a:rPr>
              <a:t>How rare it is, how lovely, </a:t>
            </a:r>
            <a:r>
              <a:rPr lang="en-AU" sz="2800" u="sng" dirty="0" smtClean="0">
                <a:solidFill>
                  <a:schemeClr val="tx1">
                    <a:lumMod val="65000"/>
                    <a:lumOff val="35000"/>
                  </a:schemeClr>
                </a:solidFill>
                <a:latin typeface="Corbel" panose="020B0503020204020204" pitchFamily="34" charset="0"/>
              </a:rPr>
              <a:t>this fellowship of those who meet together.</a:t>
            </a:r>
          </a:p>
          <a:p>
            <a:pPr marL="354013" indent="-354013">
              <a:buFont typeface="+mj-lt"/>
              <a:buAutoNum type="arabicPeriod"/>
              <a:tabLst>
                <a:tab pos="354013" algn="l"/>
              </a:tabLst>
            </a:pPr>
            <a:r>
              <a:rPr lang="en-AU" sz="2800" dirty="0" smtClean="0">
                <a:solidFill>
                  <a:schemeClr val="tx1">
                    <a:lumMod val="65000"/>
                    <a:lumOff val="35000"/>
                  </a:schemeClr>
                </a:solidFill>
                <a:latin typeface="Corbel" panose="020B0503020204020204" pitchFamily="34" charset="0"/>
              </a:rPr>
              <a:t>Sweet as the sacred oil poured on the head, that flows down the beard, down the very collar of his robe;</a:t>
            </a:r>
          </a:p>
          <a:p>
            <a:pPr marL="354013" indent="-354013">
              <a:buFont typeface="+mj-lt"/>
              <a:buAutoNum type="arabicPeriod"/>
              <a:tabLst>
                <a:tab pos="354013" algn="l"/>
              </a:tabLst>
            </a:pPr>
            <a:r>
              <a:rPr lang="en-AU" sz="2800" dirty="0" smtClean="0">
                <a:solidFill>
                  <a:schemeClr val="tx1">
                    <a:lumMod val="65000"/>
                    <a:lumOff val="35000"/>
                  </a:schemeClr>
                </a:solidFill>
                <a:latin typeface="Corbel" panose="020B0503020204020204" pitchFamily="34" charset="0"/>
              </a:rPr>
              <a:t>Vital as the dew of Hermon that falls on the hills of </a:t>
            </a:r>
            <a:r>
              <a:rPr lang="en-AU" sz="2800" dirty="0" err="1" smtClean="0">
                <a:solidFill>
                  <a:schemeClr val="tx1">
                    <a:lumMod val="65000"/>
                    <a:lumOff val="35000"/>
                  </a:schemeClr>
                </a:solidFill>
                <a:latin typeface="Corbel" panose="020B0503020204020204" pitchFamily="34" charset="0"/>
              </a:rPr>
              <a:t>sion</a:t>
            </a:r>
            <a:r>
              <a:rPr lang="en-AU" sz="2800" dirty="0" smtClean="0">
                <a:solidFill>
                  <a:schemeClr val="tx1">
                    <a:lumMod val="65000"/>
                    <a:lumOff val="35000"/>
                  </a:schemeClr>
                </a:solidFill>
                <a:latin typeface="Corbel" panose="020B0503020204020204" pitchFamily="34" charset="0"/>
              </a:rPr>
              <a:t>. </a:t>
            </a:r>
          </a:p>
          <a:p>
            <a:pPr marL="354013" indent="-354013">
              <a:tabLst>
                <a:tab pos="354013" algn="l"/>
              </a:tabLst>
            </a:pPr>
            <a:r>
              <a:rPr lang="en-AU" sz="2800" dirty="0">
                <a:solidFill>
                  <a:schemeClr val="tx1">
                    <a:lumMod val="65000"/>
                    <a:lumOff val="35000"/>
                  </a:schemeClr>
                </a:solidFill>
                <a:latin typeface="Corbel" panose="020B0503020204020204" pitchFamily="34" charset="0"/>
              </a:rPr>
              <a:t>	</a:t>
            </a:r>
            <a:r>
              <a:rPr lang="en-AU" sz="2800" dirty="0" smtClean="0">
                <a:solidFill>
                  <a:schemeClr val="tx1">
                    <a:lumMod val="65000"/>
                    <a:lumOff val="35000"/>
                  </a:schemeClr>
                </a:solidFill>
                <a:latin typeface="Corbel" panose="020B0503020204020204" pitchFamily="34" charset="0"/>
              </a:rPr>
              <a:t>For </a:t>
            </a:r>
            <a:r>
              <a:rPr lang="en-AU" sz="2800" u="sng" dirty="0" smtClean="0">
                <a:solidFill>
                  <a:schemeClr val="tx1">
                    <a:lumMod val="65000"/>
                    <a:lumOff val="35000"/>
                  </a:schemeClr>
                </a:solidFill>
                <a:latin typeface="Corbel" panose="020B0503020204020204" pitchFamily="34" charset="0"/>
              </a:rPr>
              <a:t>in this fellowship</a:t>
            </a:r>
            <a:r>
              <a:rPr lang="en-AU" sz="2800" dirty="0" smtClean="0">
                <a:solidFill>
                  <a:schemeClr val="tx1">
                    <a:lumMod val="65000"/>
                    <a:lumOff val="35000"/>
                  </a:schemeClr>
                </a:solidFill>
                <a:latin typeface="Corbel" panose="020B0503020204020204" pitchFamily="34" charset="0"/>
              </a:rPr>
              <a:t> has the Eternal fixed the blessings of an endless life.</a:t>
            </a:r>
          </a:p>
          <a:p>
            <a:endParaRPr lang="en-AU" dirty="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1201686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06690"/>
          </a:xfrm>
          <a:solidFill>
            <a:schemeClr val="accent4"/>
          </a:solidFill>
        </p:spPr>
        <p:txBody>
          <a:bodyPr>
            <a:normAutofit/>
          </a:bodyPr>
          <a:lstStyle/>
          <a:p>
            <a:r>
              <a:rPr lang="en-AU" sz="5400" dirty="0" smtClean="0">
                <a:solidFill>
                  <a:schemeClr val="bg1"/>
                </a:solidFill>
              </a:rPr>
              <a:t>‘Friendship is the highest form of fellowship’</a:t>
            </a:r>
            <a:endParaRPr lang="en-AU" sz="5400" dirty="0">
              <a:solidFill>
                <a:schemeClr val="bg1"/>
              </a:solidFill>
            </a:endParaRPr>
          </a:p>
        </p:txBody>
      </p:sp>
    </p:spTree>
    <p:extLst>
      <p:ext uri="{BB962C8B-B14F-4D97-AF65-F5344CB8AC3E}">
        <p14:creationId xmlns:p14="http://schemas.microsoft.com/office/powerpoint/2010/main" val="1656356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664" y="44624"/>
            <a:ext cx="324036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1562522" y="4221088"/>
            <a:ext cx="3168352" cy="936104"/>
          </a:xfrm>
        </p:spPr>
        <p:txBody>
          <a:bodyPr>
            <a:normAutofit/>
          </a:bodyPr>
          <a:lstStyle/>
          <a:p>
            <a:pPr algn="l"/>
            <a:r>
              <a:rPr lang="en-AU" sz="5400" dirty="0" smtClean="0">
                <a:solidFill>
                  <a:schemeClr val="bg1"/>
                </a:solidFill>
              </a:rPr>
              <a:t>Friendship</a:t>
            </a:r>
            <a:endParaRPr lang="en-AU" sz="5400" dirty="0">
              <a:solidFill>
                <a:schemeClr val="bg1"/>
              </a:solidFill>
            </a:endParaRPr>
          </a:p>
        </p:txBody>
      </p:sp>
      <p:sp>
        <p:nvSpPr>
          <p:cNvPr id="3" name="Subtitle 2"/>
          <p:cNvSpPr>
            <a:spLocks noGrp="1"/>
          </p:cNvSpPr>
          <p:nvPr>
            <p:ph type="subTitle" idx="1"/>
          </p:nvPr>
        </p:nvSpPr>
        <p:spPr>
          <a:xfrm>
            <a:off x="1493942" y="4941168"/>
            <a:ext cx="3168352" cy="766936"/>
          </a:xfrm>
        </p:spPr>
        <p:txBody>
          <a:bodyPr/>
          <a:lstStyle/>
          <a:p>
            <a:pPr algn="r"/>
            <a:r>
              <a:rPr lang="en-AU" dirty="0" smtClean="0">
                <a:solidFill>
                  <a:schemeClr val="bg1"/>
                </a:solidFill>
              </a:rPr>
              <a:t>and the Gospel</a:t>
            </a:r>
            <a:endParaRPr lang="en-AU" dirty="0">
              <a:solidFill>
                <a:schemeClr val="bg1"/>
              </a:solidFill>
            </a:endParaRPr>
          </a:p>
        </p:txBody>
      </p:sp>
      <p:pic>
        <p:nvPicPr>
          <p:cNvPr id="9" name="Picture 8"/>
          <p:cNvPicPr>
            <a:picLocks/>
          </p:cNvPicPr>
          <p:nvPr/>
        </p:nvPicPr>
        <p:blipFill rotWithShape="1">
          <a:blip r:embed="rId2">
            <a:extLst>
              <a:ext uri="{28A0092B-C50C-407E-A947-70E740481C1C}">
                <a14:useLocalDpi xmlns:a14="http://schemas.microsoft.com/office/drawing/2010/main" val="0"/>
              </a:ext>
            </a:extLst>
          </a:blip>
          <a:srcRect l="25068" r="4334"/>
          <a:stretch/>
        </p:blipFill>
        <p:spPr>
          <a:xfrm>
            <a:off x="4853989" y="1989264"/>
            <a:ext cx="2808000" cy="3816000"/>
          </a:xfrm>
          <a:prstGeom prst="rect">
            <a:avLst/>
          </a:prstGeom>
        </p:spPr>
      </p:pic>
      <p:pic>
        <p:nvPicPr>
          <p:cNvPr id="10" name="Picture 9"/>
          <p:cNvPicPr>
            <a:picLocks/>
          </p:cNvPicPr>
          <p:nvPr/>
        </p:nvPicPr>
        <p:blipFill rotWithShape="1">
          <a:blip r:embed="rId3" cstate="print">
            <a:extLst>
              <a:ext uri="{28A0092B-C50C-407E-A947-70E740481C1C}">
                <a14:useLocalDpi xmlns:a14="http://schemas.microsoft.com/office/drawing/2010/main" val="0"/>
              </a:ext>
            </a:extLst>
          </a:blip>
          <a:srcRect l="24082" r="44400"/>
          <a:stretch/>
        </p:blipFill>
        <p:spPr>
          <a:xfrm>
            <a:off x="7717492" y="1989264"/>
            <a:ext cx="1440000" cy="3816000"/>
          </a:xfrm>
          <a:prstGeom prst="rect">
            <a:avLst/>
          </a:prstGeom>
        </p:spPr>
      </p:pic>
      <p:pic>
        <p:nvPicPr>
          <p:cNvPr id="6" name="Picture 5"/>
          <p:cNvPicPr>
            <a:picLocks/>
          </p:cNvPicPr>
          <p:nvPr/>
        </p:nvPicPr>
        <p:blipFill rotWithShape="1">
          <a:blip r:embed="rId4">
            <a:extLst>
              <a:ext uri="{28A0092B-C50C-407E-A947-70E740481C1C}">
                <a14:useLocalDpi xmlns:a14="http://schemas.microsoft.com/office/drawing/2010/main" val="0"/>
              </a:ext>
            </a:extLst>
          </a:blip>
          <a:srcRect l="45453" r="24893"/>
          <a:stretch/>
        </p:blipFill>
        <p:spPr>
          <a:xfrm>
            <a:off x="0" y="1989264"/>
            <a:ext cx="1476000" cy="3816000"/>
          </a:xfrm>
          <a:prstGeom prst="rect">
            <a:avLst/>
          </a:prstGeom>
        </p:spPr>
      </p:pic>
    </p:spTree>
    <p:extLst>
      <p:ext uri="{BB962C8B-B14F-4D97-AF65-F5344CB8AC3E}">
        <p14:creationId xmlns:p14="http://schemas.microsoft.com/office/powerpoint/2010/main" val="825486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God</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801314"/>
          </a:xfrm>
          <a:prstGeom prst="rect">
            <a:avLst/>
          </a:prstGeom>
          <a:noFill/>
        </p:spPr>
        <p:txBody>
          <a:bodyPr wrap="square" rtlCol="0">
            <a:spAutoFit/>
          </a:bodyPr>
          <a:lstStyle/>
          <a:p>
            <a:r>
              <a:rPr lang="en-AU" sz="3600" dirty="0" smtClean="0">
                <a:solidFill>
                  <a:schemeClr val="tx1">
                    <a:lumMod val="65000"/>
                    <a:lumOff val="35000"/>
                  </a:schemeClr>
                </a:solidFill>
                <a:latin typeface="Corbel" panose="020B0503020204020204" pitchFamily="34" charset="0"/>
              </a:rPr>
              <a:t>The English word God is identical with the Anglo-Saxon word for ‘good’, and therefore it is believed that the name God refers to divine goodness</a:t>
            </a:r>
          </a:p>
          <a:p>
            <a:endParaRPr lang="en-AU" sz="3600" dirty="0">
              <a:solidFill>
                <a:schemeClr val="tx1">
                  <a:lumMod val="65000"/>
                  <a:lumOff val="35000"/>
                </a:schemeClr>
              </a:solidFill>
              <a:latin typeface="Corbel" panose="020B0503020204020204" pitchFamily="34" charset="0"/>
            </a:endParaRPr>
          </a:p>
          <a:p>
            <a:pPr algn="r"/>
            <a:r>
              <a:rPr lang="en-AU" sz="3600" i="1" dirty="0" smtClean="0">
                <a:solidFill>
                  <a:schemeClr val="tx1">
                    <a:lumMod val="65000"/>
                    <a:lumOff val="35000"/>
                  </a:schemeClr>
                </a:solidFill>
                <a:latin typeface="Corbel" panose="020B0503020204020204" pitchFamily="34" charset="0"/>
              </a:rPr>
              <a:t>New </a:t>
            </a:r>
            <a:r>
              <a:rPr lang="en-AU" sz="3600" i="1" dirty="0" err="1" smtClean="0">
                <a:solidFill>
                  <a:schemeClr val="tx1">
                    <a:lumMod val="65000"/>
                    <a:lumOff val="35000"/>
                  </a:schemeClr>
                </a:solidFill>
                <a:latin typeface="Corbel" panose="020B0503020204020204" pitchFamily="34" charset="0"/>
              </a:rPr>
              <a:t>Ungers</a:t>
            </a:r>
            <a:r>
              <a:rPr lang="en-AU" sz="3600" i="1" dirty="0" smtClean="0">
                <a:solidFill>
                  <a:schemeClr val="tx1">
                    <a:lumMod val="65000"/>
                    <a:lumOff val="35000"/>
                  </a:schemeClr>
                </a:solidFill>
                <a:latin typeface="Corbel" panose="020B0503020204020204" pitchFamily="34" charset="0"/>
              </a:rPr>
              <a:t> Bible Dictionary</a:t>
            </a:r>
            <a:endParaRPr lang="en-AU" i="1"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1619454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Help-meet</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078313"/>
          </a:xfrm>
          <a:prstGeom prst="rect">
            <a:avLst/>
          </a:prstGeom>
          <a:noFill/>
        </p:spPr>
        <p:txBody>
          <a:bodyPr wrap="square" rtlCol="0">
            <a:spAutoFit/>
          </a:bodyPr>
          <a:lstStyle/>
          <a:p>
            <a:r>
              <a:rPr lang="en-AU" sz="3600" dirty="0" smtClean="0">
                <a:solidFill>
                  <a:schemeClr val="tx1">
                    <a:lumMod val="65000"/>
                    <a:lumOff val="35000"/>
                  </a:schemeClr>
                </a:solidFill>
                <a:latin typeface="Corbel" panose="020B0503020204020204" pitchFamily="34" charset="0"/>
              </a:rPr>
              <a:t>Literally – a helper as before him</a:t>
            </a:r>
          </a:p>
          <a:p>
            <a:endParaRPr lang="en-AU" sz="3600" dirty="0" smtClean="0">
              <a:solidFill>
                <a:schemeClr val="tx1">
                  <a:lumMod val="65000"/>
                  <a:lumOff val="35000"/>
                </a:schemeClr>
              </a:solidFill>
              <a:latin typeface="Corbel" panose="020B0503020204020204" pitchFamily="34" charset="0"/>
            </a:endParaRPr>
          </a:p>
          <a:p>
            <a:pPr marL="571500" indent="-571500">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One who is able to help</a:t>
            </a:r>
          </a:p>
          <a:p>
            <a:r>
              <a:rPr lang="en-AU" sz="3600" i="1" dirty="0" smtClean="0">
                <a:solidFill>
                  <a:schemeClr val="tx1">
                    <a:lumMod val="65000"/>
                    <a:lumOff val="35000"/>
                  </a:schemeClr>
                </a:solidFill>
                <a:latin typeface="Corbel" panose="020B0503020204020204" pitchFamily="34" charset="0"/>
              </a:rPr>
              <a:t>	New Kings James – Footnote</a:t>
            </a:r>
          </a:p>
          <a:p>
            <a:endParaRPr lang="en-AU" sz="3600" i="1" dirty="0">
              <a:solidFill>
                <a:schemeClr val="tx1">
                  <a:lumMod val="65000"/>
                  <a:lumOff val="35000"/>
                </a:schemeClr>
              </a:solidFill>
              <a:latin typeface="Corbel" panose="020B0503020204020204" pitchFamily="34" charset="0"/>
            </a:endParaRPr>
          </a:p>
          <a:p>
            <a:pPr marL="571500" indent="-571500">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A companion that was suitable</a:t>
            </a:r>
          </a:p>
          <a:p>
            <a:r>
              <a:rPr lang="en-AU" sz="3600" dirty="0">
                <a:solidFill>
                  <a:schemeClr val="tx1">
                    <a:lumMod val="65000"/>
                    <a:lumOff val="35000"/>
                  </a:schemeClr>
                </a:solidFill>
                <a:latin typeface="Corbel" panose="020B0503020204020204" pitchFamily="34" charset="0"/>
              </a:rPr>
              <a:t>	</a:t>
            </a:r>
            <a:r>
              <a:rPr lang="en-AU" sz="3600" i="1" dirty="0" smtClean="0">
                <a:solidFill>
                  <a:schemeClr val="tx1">
                    <a:lumMod val="65000"/>
                    <a:lumOff val="35000"/>
                  </a:schemeClr>
                </a:solidFill>
                <a:latin typeface="Corbel" panose="020B0503020204020204" pitchFamily="34" charset="0"/>
              </a:rPr>
              <a:t>(the animals being unsuitable)</a:t>
            </a:r>
          </a:p>
          <a:p>
            <a:endParaRPr lang="en-AU" i="1"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1426901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Not Good To Be Alone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832092"/>
          </a:xfrm>
          <a:prstGeom prst="rect">
            <a:avLst/>
          </a:prstGeom>
          <a:noFill/>
        </p:spPr>
        <p:txBody>
          <a:bodyPr wrap="square" rtlCol="0">
            <a:spAutoFit/>
          </a:bodyPr>
          <a:lstStyle/>
          <a:p>
            <a:r>
              <a:rPr lang="en-AU" sz="2800" dirty="0" smtClean="0">
                <a:solidFill>
                  <a:schemeClr val="tx1">
                    <a:lumMod val="65000"/>
                    <a:lumOff val="35000"/>
                  </a:schemeClr>
                </a:solidFill>
                <a:latin typeface="Corbel" panose="020B0503020204020204" pitchFamily="34" charset="0"/>
              </a:rPr>
              <a:t>“Man is created a social creature. His full powers cannot be developed by physical and mental work alone; nor his moral being by self discipline in solitude. His faculties and his character require to be expanded and beautified by the duties of domestic and social life, as a member of a family, as a friend, as a fellow worker, as a citizen. To be alone is not good. It does not promote his fullest life or his best service”</a:t>
            </a:r>
          </a:p>
          <a:p>
            <a:pPr algn="r"/>
            <a:r>
              <a:rPr lang="en-AU" sz="2800" i="1" dirty="0" smtClean="0">
                <a:solidFill>
                  <a:schemeClr val="tx1">
                    <a:lumMod val="65000"/>
                    <a:lumOff val="35000"/>
                  </a:schemeClr>
                </a:solidFill>
                <a:latin typeface="Corbel" panose="020B0503020204020204" pitchFamily="34" charset="0"/>
              </a:rPr>
              <a:t>Cambridge Bible Commentary</a:t>
            </a:r>
            <a:endParaRPr lang="en-AU"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41825060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Loneliness Kills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6480720" cy="3970318"/>
          </a:xfrm>
          <a:prstGeom prst="rect">
            <a:avLst/>
          </a:prstGeom>
          <a:noFill/>
        </p:spPr>
        <p:txBody>
          <a:bodyPr wrap="square" rtlCol="0">
            <a:spAutoFit/>
          </a:bodyPr>
          <a:lstStyle/>
          <a:p>
            <a:pPr marL="2332038" indent="-1074738"/>
            <a:r>
              <a:rPr lang="en-AU" sz="3600" dirty="0" smtClean="0">
                <a:solidFill>
                  <a:schemeClr val="tx1">
                    <a:lumMod val="65000"/>
                    <a:lumOff val="35000"/>
                  </a:schemeClr>
                </a:solidFill>
                <a:latin typeface="Corbel" panose="020B0503020204020204" pitchFamily="34" charset="0"/>
              </a:rPr>
              <a:t>% Risk of an early death</a:t>
            </a:r>
          </a:p>
          <a:p>
            <a:pPr marL="2332038" indent="-628650"/>
            <a:endParaRPr lang="en-AU" sz="3600" dirty="0">
              <a:solidFill>
                <a:schemeClr val="tx1">
                  <a:lumMod val="65000"/>
                  <a:lumOff val="35000"/>
                </a:schemeClr>
              </a:solidFill>
              <a:latin typeface="Corbel" panose="020B0503020204020204" pitchFamily="34" charset="0"/>
            </a:endParaRPr>
          </a:p>
          <a:p>
            <a:pPr marL="2332038" indent="-628650">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19% - Poverty</a:t>
            </a:r>
          </a:p>
          <a:p>
            <a:pPr marL="2332038" indent="-628650">
              <a:buFont typeface="Wingdings" panose="05000000000000000000" pitchFamily="2" charset="2"/>
              <a:buChar char="§"/>
            </a:pPr>
            <a:endParaRPr lang="en-AU" sz="3600" dirty="0">
              <a:solidFill>
                <a:schemeClr val="tx1">
                  <a:lumMod val="65000"/>
                  <a:lumOff val="35000"/>
                </a:schemeClr>
              </a:solidFill>
              <a:latin typeface="Corbel" panose="020B0503020204020204" pitchFamily="34" charset="0"/>
            </a:endParaRPr>
          </a:p>
          <a:p>
            <a:pPr marL="2332038" indent="-628650">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14% - Loneliness</a:t>
            </a:r>
          </a:p>
          <a:p>
            <a:pPr marL="2332038" indent="-628650">
              <a:buFont typeface="Wingdings" panose="05000000000000000000" pitchFamily="2" charset="2"/>
              <a:buChar char="§"/>
            </a:pPr>
            <a:endParaRPr lang="en-AU" sz="3600" dirty="0">
              <a:solidFill>
                <a:schemeClr val="tx1">
                  <a:lumMod val="65000"/>
                  <a:lumOff val="35000"/>
                </a:schemeClr>
              </a:solidFill>
              <a:latin typeface="Corbel" panose="020B0503020204020204" pitchFamily="34" charset="0"/>
            </a:endParaRPr>
          </a:p>
          <a:p>
            <a:pPr marL="2332038" indent="-628650">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7% - Obesity</a:t>
            </a:r>
            <a:endParaRPr lang="en-AU" sz="2400"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15863839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Quote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2387203"/>
            <a:ext cx="7128792" cy="2769989"/>
          </a:xfrm>
          <a:prstGeom prst="rect">
            <a:avLst/>
          </a:prstGeom>
          <a:noFill/>
        </p:spPr>
        <p:txBody>
          <a:bodyPr wrap="square" rtlCol="0">
            <a:spAutoFit/>
          </a:bodyPr>
          <a:lstStyle/>
          <a:p>
            <a:pPr algn="ctr">
              <a:spcAft>
                <a:spcPts val="1200"/>
              </a:spcAft>
            </a:pPr>
            <a:r>
              <a:rPr lang="en-AU" sz="3600" dirty="0" smtClean="0">
                <a:solidFill>
                  <a:schemeClr val="tx1">
                    <a:lumMod val="65000"/>
                    <a:lumOff val="35000"/>
                  </a:schemeClr>
                </a:solidFill>
                <a:latin typeface="Corbel" panose="020B0503020204020204" pitchFamily="34" charset="0"/>
              </a:rPr>
              <a:t>‘The worst solitude is to be destitute of sincere friendship’</a:t>
            </a:r>
          </a:p>
          <a:p>
            <a:pPr algn="r"/>
            <a:r>
              <a:rPr lang="en-AU" sz="2800" i="1" dirty="0" smtClean="0">
                <a:solidFill>
                  <a:schemeClr val="tx1">
                    <a:lumMod val="65000"/>
                    <a:lumOff val="35000"/>
                  </a:schemeClr>
                </a:solidFill>
                <a:latin typeface="Corbel" panose="020B0503020204020204" pitchFamily="34" charset="0"/>
              </a:rPr>
              <a:t>Sir Francis Bacon  Author, Statesman, Scientist 1561-1626</a:t>
            </a:r>
          </a:p>
          <a:p>
            <a:endParaRPr lang="en-AU" dirty="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1298988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861774"/>
          </a:xfrm>
          <a:prstGeom prst="rect">
            <a:avLst/>
          </a:prstGeom>
          <a:noFill/>
        </p:spPr>
        <p:txBody>
          <a:bodyPr wrap="square" lIns="91440" tIns="45720" rIns="91440" bIns="45720">
            <a:spAutoFit/>
          </a:bodyPr>
          <a:lstStyle/>
          <a:p>
            <a:pPr algn="ctr"/>
            <a:r>
              <a:rPr lang="en-US" sz="5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Our Relationship to God</a:t>
            </a:r>
            <a:endParaRPr lang="en-US" sz="50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3801041"/>
          </a:xfrm>
          <a:prstGeom prst="rect">
            <a:avLst/>
          </a:prstGeom>
          <a:noFill/>
        </p:spPr>
        <p:txBody>
          <a:bodyPr wrap="square" rtlCol="0">
            <a:spAutoFit/>
          </a:bodyPr>
          <a:lstStyle/>
          <a:p>
            <a:pPr algn="ctr">
              <a:spcBef>
                <a:spcPts val="600"/>
              </a:spcBef>
            </a:pPr>
            <a:r>
              <a:rPr lang="en-AU" sz="3600" dirty="0" smtClean="0">
                <a:solidFill>
                  <a:schemeClr val="tx1">
                    <a:lumMod val="65000"/>
                    <a:lumOff val="35000"/>
                  </a:schemeClr>
                </a:solidFill>
                <a:latin typeface="Corbel" panose="020B0503020204020204" pitchFamily="34" charset="0"/>
              </a:rPr>
              <a:t>Creator – creation</a:t>
            </a:r>
          </a:p>
          <a:p>
            <a:pPr algn="ctr">
              <a:spcBef>
                <a:spcPts val="600"/>
              </a:spcBef>
            </a:pPr>
            <a:r>
              <a:rPr lang="en-AU" sz="3600" dirty="0" smtClean="0">
                <a:solidFill>
                  <a:schemeClr val="tx1">
                    <a:lumMod val="65000"/>
                    <a:lumOff val="35000"/>
                  </a:schemeClr>
                </a:solidFill>
                <a:latin typeface="Corbel" panose="020B0503020204020204" pitchFamily="34" charset="0"/>
              </a:rPr>
              <a:t>Potter – clay</a:t>
            </a:r>
          </a:p>
          <a:p>
            <a:pPr algn="ctr">
              <a:spcBef>
                <a:spcPts val="600"/>
              </a:spcBef>
            </a:pPr>
            <a:r>
              <a:rPr lang="en-AU" sz="3600" dirty="0" smtClean="0">
                <a:solidFill>
                  <a:schemeClr val="tx1">
                    <a:lumMod val="65000"/>
                    <a:lumOff val="35000"/>
                  </a:schemeClr>
                </a:solidFill>
                <a:latin typeface="Corbel" panose="020B0503020204020204" pitchFamily="34" charset="0"/>
              </a:rPr>
              <a:t>King – subjects</a:t>
            </a:r>
          </a:p>
          <a:p>
            <a:pPr algn="ctr">
              <a:spcBef>
                <a:spcPts val="600"/>
              </a:spcBef>
            </a:pPr>
            <a:r>
              <a:rPr lang="en-AU" sz="3600" dirty="0" smtClean="0">
                <a:solidFill>
                  <a:schemeClr val="tx1">
                    <a:lumMod val="65000"/>
                    <a:lumOff val="35000"/>
                  </a:schemeClr>
                </a:solidFill>
                <a:latin typeface="Corbel" panose="020B0503020204020204" pitchFamily="34" charset="0"/>
              </a:rPr>
              <a:t>Master – servants</a:t>
            </a:r>
          </a:p>
          <a:p>
            <a:pPr algn="ctr">
              <a:spcBef>
                <a:spcPts val="600"/>
              </a:spcBef>
            </a:pPr>
            <a:r>
              <a:rPr lang="en-AU" sz="3600" dirty="0" smtClean="0">
                <a:solidFill>
                  <a:schemeClr val="tx1">
                    <a:lumMod val="65000"/>
                    <a:lumOff val="35000"/>
                  </a:schemeClr>
                </a:solidFill>
                <a:latin typeface="Corbel" panose="020B0503020204020204" pitchFamily="34" charset="0"/>
              </a:rPr>
              <a:t>Teacher – disciples</a:t>
            </a:r>
          </a:p>
          <a:p>
            <a:pPr algn="ctr">
              <a:spcBef>
                <a:spcPts val="600"/>
              </a:spcBef>
            </a:pPr>
            <a:r>
              <a:rPr lang="en-AU" sz="3600" dirty="0" smtClean="0">
                <a:solidFill>
                  <a:schemeClr val="tx1">
                    <a:lumMod val="65000"/>
                    <a:lumOff val="35000"/>
                  </a:schemeClr>
                </a:solidFill>
                <a:latin typeface="Corbel" panose="020B0503020204020204" pitchFamily="34" charset="0"/>
              </a:rPr>
              <a:t>Father - children</a:t>
            </a:r>
            <a:endParaRPr lang="en-AU" sz="2400"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13181335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Enemies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262705"/>
          </a:xfrm>
          <a:prstGeom prst="rect">
            <a:avLst/>
          </a:prstGeom>
          <a:noFill/>
        </p:spPr>
        <p:txBody>
          <a:bodyPr wrap="square" rtlCol="0">
            <a:spAutoFit/>
          </a:bodyPr>
          <a:lstStyle/>
          <a:p>
            <a:pPr>
              <a:spcBef>
                <a:spcPts val="600"/>
              </a:spcBef>
            </a:pPr>
            <a:r>
              <a:rPr lang="en-AU" sz="3600" b="1" i="1" dirty="0" smtClean="0">
                <a:solidFill>
                  <a:schemeClr val="tx1">
                    <a:lumMod val="65000"/>
                    <a:lumOff val="35000"/>
                  </a:schemeClr>
                </a:solidFill>
                <a:latin typeface="Corbel" panose="020B0503020204020204" pitchFamily="34" charset="0"/>
              </a:rPr>
              <a:t>Romans 5v10</a:t>
            </a:r>
            <a:endParaRPr lang="en-AU" sz="3600" b="1" i="1" dirty="0">
              <a:solidFill>
                <a:schemeClr val="tx1">
                  <a:lumMod val="65000"/>
                  <a:lumOff val="35000"/>
                </a:schemeClr>
              </a:solidFill>
              <a:latin typeface="Corbel" panose="020B0503020204020204" pitchFamily="34" charset="0"/>
            </a:endParaRPr>
          </a:p>
          <a:p>
            <a:pPr>
              <a:spcBef>
                <a:spcPts val="2400"/>
              </a:spcBef>
            </a:pPr>
            <a:r>
              <a:rPr lang="en-AU" sz="3600" dirty="0" smtClean="0">
                <a:solidFill>
                  <a:schemeClr val="tx1">
                    <a:lumMod val="65000"/>
                    <a:lumOff val="35000"/>
                  </a:schemeClr>
                </a:solidFill>
                <a:latin typeface="Corbel" panose="020B0503020204020204" pitchFamily="34" charset="0"/>
              </a:rPr>
              <a:t>“For if when we were enemies”</a:t>
            </a:r>
            <a:endParaRPr lang="en-AU" sz="3600" dirty="0">
              <a:solidFill>
                <a:schemeClr val="tx1">
                  <a:lumMod val="65000"/>
                  <a:lumOff val="35000"/>
                </a:schemeClr>
              </a:solidFill>
              <a:latin typeface="Corbel" panose="020B0503020204020204" pitchFamily="34" charset="0"/>
            </a:endParaRPr>
          </a:p>
          <a:p>
            <a:pPr>
              <a:spcBef>
                <a:spcPts val="2400"/>
              </a:spcBef>
            </a:pPr>
            <a:r>
              <a:rPr lang="en-AU" sz="3600" dirty="0" smtClean="0">
                <a:solidFill>
                  <a:schemeClr val="tx1">
                    <a:lumMod val="65000"/>
                    <a:lumOff val="35000"/>
                  </a:schemeClr>
                </a:solidFill>
                <a:latin typeface="Corbel" panose="020B0503020204020204" pitchFamily="34" charset="0"/>
              </a:rPr>
              <a:t>Enemies – </a:t>
            </a:r>
            <a:r>
              <a:rPr lang="en-AU" sz="3600" i="1" dirty="0" err="1" smtClean="0">
                <a:solidFill>
                  <a:schemeClr val="tx1">
                    <a:lumMod val="65000"/>
                    <a:lumOff val="35000"/>
                  </a:schemeClr>
                </a:solidFill>
                <a:latin typeface="Corbel" panose="020B0503020204020204" pitchFamily="34" charset="0"/>
              </a:rPr>
              <a:t>Grk</a:t>
            </a:r>
            <a:r>
              <a:rPr lang="en-AU" sz="3600" dirty="0" smtClean="0">
                <a:solidFill>
                  <a:schemeClr val="tx1">
                    <a:lumMod val="65000"/>
                    <a:lumOff val="35000"/>
                  </a:schemeClr>
                </a:solidFill>
                <a:latin typeface="Corbel" panose="020B0503020204020204" pitchFamily="34" charset="0"/>
              </a:rPr>
              <a:t> – </a:t>
            </a:r>
            <a:r>
              <a:rPr lang="en-AU" sz="3600" dirty="0" err="1" smtClean="0">
                <a:solidFill>
                  <a:schemeClr val="tx1">
                    <a:lumMod val="65000"/>
                    <a:lumOff val="35000"/>
                  </a:schemeClr>
                </a:solidFill>
                <a:latin typeface="Corbel" panose="020B0503020204020204" pitchFamily="34" charset="0"/>
              </a:rPr>
              <a:t>echthros</a:t>
            </a:r>
            <a:endParaRPr lang="en-AU" sz="3600" dirty="0" smtClean="0">
              <a:solidFill>
                <a:schemeClr val="tx1">
                  <a:lumMod val="65000"/>
                  <a:lumOff val="35000"/>
                </a:schemeClr>
              </a:solidFill>
              <a:latin typeface="Corbel" panose="020B0503020204020204" pitchFamily="34" charset="0"/>
            </a:endParaRPr>
          </a:p>
          <a:p>
            <a:pPr>
              <a:spcBef>
                <a:spcPts val="600"/>
              </a:spcBef>
            </a:pPr>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 active hostility</a:t>
            </a:r>
          </a:p>
          <a:p>
            <a:pPr>
              <a:spcBef>
                <a:spcPts val="600"/>
              </a:spcBef>
            </a:pPr>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deep seated hatred</a:t>
            </a:r>
          </a:p>
          <a:p>
            <a:pPr>
              <a:spcBef>
                <a:spcPts val="600"/>
              </a:spcBef>
            </a:pPr>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irreconcilable enmity</a:t>
            </a:r>
            <a:endParaRPr lang="en-AU" sz="2400"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2125784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Enemies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293757"/>
          </a:xfrm>
          <a:prstGeom prst="rect">
            <a:avLst/>
          </a:prstGeom>
          <a:noFill/>
        </p:spPr>
        <p:txBody>
          <a:bodyPr wrap="square" rtlCol="0">
            <a:spAutoFit/>
          </a:bodyPr>
          <a:lstStyle/>
          <a:p>
            <a:r>
              <a:rPr lang="en-AU" sz="3600" b="1" i="1" dirty="0" smtClean="0">
                <a:solidFill>
                  <a:schemeClr val="tx1">
                    <a:lumMod val="65000"/>
                    <a:lumOff val="35000"/>
                  </a:schemeClr>
                </a:solidFill>
                <a:latin typeface="Corbel" panose="020B0503020204020204" pitchFamily="34" charset="0"/>
              </a:rPr>
              <a:t>Romans 5v10</a:t>
            </a:r>
            <a:endParaRPr lang="en-AU" sz="3600" b="1" i="1" dirty="0">
              <a:solidFill>
                <a:schemeClr val="tx1">
                  <a:lumMod val="65000"/>
                  <a:lumOff val="35000"/>
                </a:schemeClr>
              </a:solidFill>
              <a:latin typeface="Corbel" panose="020B0503020204020204" pitchFamily="34" charset="0"/>
            </a:endParaRPr>
          </a:p>
          <a:p>
            <a:pPr>
              <a:spcBef>
                <a:spcPts val="1200"/>
              </a:spcBef>
            </a:pPr>
            <a:r>
              <a:rPr lang="en-AU" sz="3600" dirty="0" smtClean="0">
                <a:solidFill>
                  <a:schemeClr val="tx1">
                    <a:lumMod val="65000"/>
                    <a:lumOff val="35000"/>
                  </a:schemeClr>
                </a:solidFill>
                <a:latin typeface="Corbel" panose="020B0503020204020204" pitchFamily="34" charset="0"/>
              </a:rPr>
              <a:t>“we were reconciled”</a:t>
            </a:r>
            <a:endParaRPr lang="en-AU" sz="3600" dirty="0">
              <a:solidFill>
                <a:schemeClr val="tx1">
                  <a:lumMod val="65000"/>
                  <a:lumOff val="35000"/>
                </a:schemeClr>
              </a:solidFill>
              <a:latin typeface="Corbel" panose="020B0503020204020204" pitchFamily="34" charset="0"/>
            </a:endParaRPr>
          </a:p>
          <a:p>
            <a:pPr>
              <a:spcBef>
                <a:spcPts val="1200"/>
              </a:spcBef>
            </a:pPr>
            <a:r>
              <a:rPr lang="en-AU" sz="3600" dirty="0" smtClean="0">
                <a:solidFill>
                  <a:schemeClr val="tx1">
                    <a:lumMod val="65000"/>
                    <a:lumOff val="35000"/>
                  </a:schemeClr>
                </a:solidFill>
                <a:latin typeface="Corbel" panose="020B0503020204020204" pitchFamily="34" charset="0"/>
              </a:rPr>
              <a:t>Reconciled – </a:t>
            </a:r>
            <a:r>
              <a:rPr lang="en-AU" sz="3600" i="1" dirty="0" err="1" smtClean="0">
                <a:solidFill>
                  <a:schemeClr val="tx1">
                    <a:lumMod val="65000"/>
                    <a:lumOff val="35000"/>
                  </a:schemeClr>
                </a:solidFill>
                <a:latin typeface="Corbel" panose="020B0503020204020204" pitchFamily="34" charset="0"/>
              </a:rPr>
              <a:t>Grk</a:t>
            </a:r>
            <a:r>
              <a:rPr lang="en-AU" sz="3600" dirty="0" smtClean="0">
                <a:solidFill>
                  <a:schemeClr val="tx1">
                    <a:lumMod val="65000"/>
                    <a:lumOff val="35000"/>
                  </a:schemeClr>
                </a:solidFill>
                <a:latin typeface="Corbel" panose="020B0503020204020204" pitchFamily="34" charset="0"/>
              </a:rPr>
              <a:t> – </a:t>
            </a:r>
            <a:r>
              <a:rPr lang="en-AU" sz="3600" dirty="0" err="1" smtClean="0">
                <a:solidFill>
                  <a:schemeClr val="tx1">
                    <a:lumMod val="65000"/>
                    <a:lumOff val="35000"/>
                  </a:schemeClr>
                </a:solidFill>
                <a:latin typeface="Corbel" panose="020B0503020204020204" pitchFamily="34" charset="0"/>
              </a:rPr>
              <a:t>katallasso</a:t>
            </a:r>
            <a:endParaRPr lang="en-AU" sz="3600" dirty="0" smtClean="0">
              <a:solidFill>
                <a:schemeClr val="tx1">
                  <a:lumMod val="65000"/>
                  <a:lumOff val="35000"/>
                </a:schemeClr>
              </a:solidFill>
              <a:latin typeface="Corbel" panose="020B0503020204020204" pitchFamily="34" charset="0"/>
            </a:endParaRPr>
          </a:p>
          <a:p>
            <a:pPr>
              <a:spcBef>
                <a:spcPts val="300"/>
              </a:spcBef>
            </a:pPr>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to change mutually</a:t>
            </a:r>
          </a:p>
          <a:p>
            <a:pPr>
              <a:spcBef>
                <a:spcPts val="300"/>
              </a:spcBef>
            </a:pPr>
            <a:r>
              <a:rPr lang="en-AU" sz="3600" dirty="0">
                <a:solidFill>
                  <a:schemeClr val="tx1">
                    <a:lumMod val="65000"/>
                    <a:lumOff val="35000"/>
                  </a:schemeClr>
                </a:solidFill>
                <a:latin typeface="Corbel" panose="020B0503020204020204" pitchFamily="34" charset="0"/>
              </a:rPr>
              <a:t>	</a:t>
            </a:r>
            <a:r>
              <a:rPr lang="en-AU" sz="3600" i="1" dirty="0" smtClean="0">
                <a:solidFill>
                  <a:schemeClr val="tx1">
                    <a:lumMod val="65000"/>
                    <a:lumOff val="35000"/>
                  </a:schemeClr>
                </a:solidFill>
                <a:latin typeface="Corbel" panose="020B0503020204020204" pitchFamily="34" charset="0"/>
              </a:rPr>
              <a:t>kata – an exact point</a:t>
            </a:r>
          </a:p>
          <a:p>
            <a:pPr>
              <a:spcBef>
                <a:spcPts val="300"/>
              </a:spcBef>
              <a:spcAft>
                <a:spcPts val="1200"/>
              </a:spcAft>
            </a:pPr>
            <a:r>
              <a:rPr lang="en-AU" sz="3600" dirty="0">
                <a:solidFill>
                  <a:schemeClr val="tx1">
                    <a:lumMod val="65000"/>
                    <a:lumOff val="35000"/>
                  </a:schemeClr>
                </a:solidFill>
                <a:latin typeface="Corbel" panose="020B0503020204020204" pitchFamily="34" charset="0"/>
              </a:rPr>
              <a:t>	</a:t>
            </a:r>
            <a:r>
              <a:rPr lang="en-AU" sz="3600" i="1" dirty="0" err="1" smtClean="0">
                <a:solidFill>
                  <a:schemeClr val="tx1">
                    <a:lumMod val="65000"/>
                    <a:lumOff val="35000"/>
                  </a:schemeClr>
                </a:solidFill>
                <a:latin typeface="Corbel" panose="020B0503020204020204" pitchFamily="34" charset="0"/>
              </a:rPr>
              <a:t>allasso</a:t>
            </a:r>
            <a:r>
              <a:rPr lang="en-AU" sz="3600" i="1" dirty="0" smtClean="0">
                <a:solidFill>
                  <a:schemeClr val="tx1">
                    <a:lumMod val="65000"/>
                    <a:lumOff val="35000"/>
                  </a:schemeClr>
                </a:solidFill>
                <a:latin typeface="Corbel" panose="020B0503020204020204" pitchFamily="34" charset="0"/>
              </a:rPr>
              <a:t> – to change</a:t>
            </a:r>
          </a:p>
          <a:p>
            <a:pPr marL="571500" indent="-571500">
              <a:spcBef>
                <a:spcPts val="600"/>
              </a:spcBef>
              <a:buFont typeface="Wingdings" panose="05000000000000000000" pitchFamily="2" charset="2"/>
              <a:buChar char="§"/>
            </a:pPr>
            <a:r>
              <a:rPr lang="en-AU" sz="3600" b="1" dirty="0" smtClean="0">
                <a:solidFill>
                  <a:schemeClr val="tx1">
                    <a:lumMod val="65000"/>
                    <a:lumOff val="35000"/>
                  </a:schemeClr>
                </a:solidFill>
                <a:latin typeface="Corbel" panose="020B0503020204020204" pitchFamily="34" charset="0"/>
              </a:rPr>
              <a:t>Hence to change positions from enemies to friends</a:t>
            </a:r>
            <a:endParaRPr lang="en-AU" sz="2400" b="1"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6491128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Enemies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109091"/>
          </a:xfrm>
          <a:prstGeom prst="rect">
            <a:avLst/>
          </a:prstGeom>
          <a:noFill/>
        </p:spPr>
        <p:txBody>
          <a:bodyPr wrap="square" rtlCol="0">
            <a:spAutoFit/>
          </a:bodyPr>
          <a:lstStyle/>
          <a:p>
            <a:pPr>
              <a:spcAft>
                <a:spcPts val="1200"/>
              </a:spcAft>
            </a:pPr>
            <a:r>
              <a:rPr lang="en-AU" sz="3200" dirty="0" smtClean="0">
                <a:solidFill>
                  <a:schemeClr val="tx1">
                    <a:lumMod val="65000"/>
                    <a:lumOff val="35000"/>
                  </a:schemeClr>
                </a:solidFill>
                <a:latin typeface="Corbel" panose="020B0503020204020204" pitchFamily="34" charset="0"/>
              </a:rPr>
              <a:t>We have peace (v1) because we have received this reconciliation. The two are inseparably linked. There can be no peace without friendship with God in any sphere of human life. How vain are human efforts to attain it! How the Bible goes to the root of the matter, not only laying bare the source of the trouble but also making known the only remedy.</a:t>
            </a:r>
          </a:p>
          <a:p>
            <a:pPr algn="r"/>
            <a:r>
              <a:rPr lang="en-AU" sz="2800" i="1" dirty="0" smtClean="0">
                <a:solidFill>
                  <a:schemeClr val="tx1">
                    <a:lumMod val="65000"/>
                    <a:lumOff val="35000"/>
                  </a:schemeClr>
                </a:solidFill>
                <a:latin typeface="Corbel" panose="020B0503020204020204" pitchFamily="34" charset="0"/>
              </a:rPr>
              <a:t>Bro John Carter – Paul’s Letter to Romans </a:t>
            </a:r>
            <a:r>
              <a:rPr lang="en-AU" sz="2800" i="1" dirty="0" err="1" smtClean="0">
                <a:solidFill>
                  <a:schemeClr val="tx1">
                    <a:lumMod val="65000"/>
                    <a:lumOff val="35000"/>
                  </a:schemeClr>
                </a:solidFill>
                <a:latin typeface="Corbel" panose="020B0503020204020204" pitchFamily="34" charset="0"/>
              </a:rPr>
              <a:t>pg</a:t>
            </a:r>
            <a:r>
              <a:rPr lang="en-AU" sz="2800" i="1" dirty="0" smtClean="0">
                <a:solidFill>
                  <a:schemeClr val="tx1">
                    <a:lumMod val="65000"/>
                    <a:lumOff val="35000"/>
                  </a:schemeClr>
                </a:solidFill>
                <a:latin typeface="Corbel" panose="020B0503020204020204" pitchFamily="34" charset="0"/>
              </a:rPr>
              <a:t> 59</a:t>
            </a:r>
            <a:endParaRPr lang="en-AU" i="1"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18536551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Enemies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907704" y="1628800"/>
            <a:ext cx="7056784" cy="4147289"/>
          </a:xfrm>
          <a:prstGeom prst="rect">
            <a:avLst/>
          </a:prstGeom>
          <a:noFill/>
        </p:spPr>
        <p:txBody>
          <a:bodyPr wrap="square" rtlCol="0">
            <a:spAutoFit/>
          </a:bodyPr>
          <a:lstStyle/>
          <a:p>
            <a:r>
              <a:rPr lang="en-AU" sz="3600" b="1" i="1" dirty="0" smtClean="0">
                <a:solidFill>
                  <a:schemeClr val="tx1">
                    <a:lumMod val="65000"/>
                    <a:lumOff val="35000"/>
                  </a:schemeClr>
                </a:solidFill>
                <a:latin typeface="Corbel" panose="020B0503020204020204" pitchFamily="34" charset="0"/>
              </a:rPr>
              <a:t>Matthew 7v22-23</a:t>
            </a:r>
            <a:endParaRPr lang="en-AU" sz="3600" b="1" i="1" dirty="0">
              <a:solidFill>
                <a:schemeClr val="tx1">
                  <a:lumMod val="65000"/>
                  <a:lumOff val="35000"/>
                </a:schemeClr>
              </a:solidFill>
              <a:latin typeface="Corbel" panose="020B0503020204020204" pitchFamily="34" charset="0"/>
            </a:endParaRPr>
          </a:p>
          <a:p>
            <a:pPr>
              <a:spcBef>
                <a:spcPts val="1200"/>
              </a:spcBef>
            </a:pPr>
            <a:r>
              <a:rPr lang="en-AU" sz="3600" dirty="0" smtClean="0">
                <a:solidFill>
                  <a:schemeClr val="tx1">
                    <a:lumMod val="65000"/>
                    <a:lumOff val="35000"/>
                  </a:schemeClr>
                </a:solidFill>
                <a:latin typeface="Corbel" panose="020B0503020204020204" pitchFamily="34" charset="0"/>
              </a:rPr>
              <a:t>“I never knew you”</a:t>
            </a:r>
            <a:endParaRPr lang="en-AU" sz="3600" dirty="0">
              <a:solidFill>
                <a:schemeClr val="tx1">
                  <a:lumMod val="65000"/>
                  <a:lumOff val="35000"/>
                </a:schemeClr>
              </a:solidFill>
              <a:latin typeface="Corbel" panose="020B0503020204020204" pitchFamily="34" charset="0"/>
            </a:endParaRPr>
          </a:p>
          <a:p>
            <a:pPr>
              <a:spcBef>
                <a:spcPts val="1200"/>
              </a:spcBef>
            </a:pPr>
            <a:r>
              <a:rPr lang="en-AU" sz="3600" dirty="0" smtClean="0">
                <a:solidFill>
                  <a:schemeClr val="tx1">
                    <a:lumMod val="65000"/>
                    <a:lumOff val="35000"/>
                  </a:schemeClr>
                </a:solidFill>
                <a:latin typeface="Corbel" panose="020B0503020204020204" pitchFamily="34" charset="0"/>
              </a:rPr>
              <a:t>Knew – </a:t>
            </a:r>
            <a:r>
              <a:rPr lang="en-AU" sz="3600" i="1" dirty="0" err="1" smtClean="0">
                <a:solidFill>
                  <a:schemeClr val="tx1">
                    <a:lumMod val="65000"/>
                    <a:lumOff val="35000"/>
                  </a:schemeClr>
                </a:solidFill>
                <a:latin typeface="Corbel" panose="020B0503020204020204" pitchFamily="34" charset="0"/>
              </a:rPr>
              <a:t>Grk</a:t>
            </a:r>
            <a:r>
              <a:rPr lang="en-AU" sz="3600" dirty="0" smtClean="0">
                <a:solidFill>
                  <a:schemeClr val="tx1">
                    <a:lumMod val="65000"/>
                    <a:lumOff val="35000"/>
                  </a:schemeClr>
                </a:solidFill>
                <a:latin typeface="Corbel" panose="020B0503020204020204" pitchFamily="34" charset="0"/>
              </a:rPr>
              <a:t> – </a:t>
            </a:r>
            <a:r>
              <a:rPr lang="en-AU" sz="3600" dirty="0" err="1" smtClean="0">
                <a:solidFill>
                  <a:schemeClr val="tx1">
                    <a:lumMod val="65000"/>
                    <a:lumOff val="35000"/>
                  </a:schemeClr>
                </a:solidFill>
                <a:latin typeface="Corbel" panose="020B0503020204020204" pitchFamily="34" charset="0"/>
              </a:rPr>
              <a:t>ginosko</a:t>
            </a:r>
            <a:endParaRPr lang="en-AU" sz="3600" dirty="0" smtClean="0">
              <a:solidFill>
                <a:schemeClr val="tx1">
                  <a:lumMod val="65000"/>
                  <a:lumOff val="35000"/>
                </a:schemeClr>
              </a:solidFill>
              <a:latin typeface="Corbel" panose="020B0503020204020204" pitchFamily="34" charset="0"/>
            </a:endParaRPr>
          </a:p>
          <a:p>
            <a:pPr marL="1074738" indent="-1074738" defTabSz="250825">
              <a:spcBef>
                <a:spcPts val="300"/>
              </a:spcBef>
              <a:spcAft>
                <a:spcPts val="2400"/>
              </a:spcAft>
            </a:pPr>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to get to know, grow in knowledge</a:t>
            </a:r>
            <a:endParaRPr lang="en-AU" sz="3600" i="1" dirty="0" smtClean="0">
              <a:solidFill>
                <a:schemeClr val="tx1">
                  <a:lumMod val="65000"/>
                  <a:lumOff val="35000"/>
                </a:schemeClr>
              </a:solidFill>
              <a:latin typeface="Corbel" panose="020B0503020204020204" pitchFamily="34" charset="0"/>
            </a:endParaRPr>
          </a:p>
          <a:p>
            <a:pPr marL="571500" indent="-571500">
              <a:spcBef>
                <a:spcPts val="600"/>
              </a:spcBef>
              <a:buFont typeface="Wingdings" panose="05000000000000000000" pitchFamily="2" charset="2"/>
              <a:buChar char="§"/>
            </a:pPr>
            <a:r>
              <a:rPr lang="en-AU" sz="3600" b="1" dirty="0" smtClean="0">
                <a:solidFill>
                  <a:schemeClr val="tx1">
                    <a:lumMod val="65000"/>
                    <a:lumOff val="35000"/>
                  </a:schemeClr>
                </a:solidFill>
                <a:latin typeface="Corbel" panose="020B0503020204020204" pitchFamily="34" charset="0"/>
              </a:rPr>
              <a:t>Hence I never got to know you</a:t>
            </a:r>
            <a:endParaRPr lang="en-AU" sz="2400" b="1"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28965960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Hebron</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907704" y="1628800"/>
            <a:ext cx="7056784" cy="4339650"/>
          </a:xfrm>
          <a:prstGeom prst="rect">
            <a:avLst/>
          </a:prstGeom>
          <a:noFill/>
        </p:spPr>
        <p:txBody>
          <a:bodyPr wrap="square" rtlCol="0">
            <a:spAutoFit/>
          </a:bodyPr>
          <a:lstStyle/>
          <a:p>
            <a:r>
              <a:rPr lang="en-AU" sz="3600" i="1" dirty="0" smtClean="0">
                <a:solidFill>
                  <a:schemeClr val="tx1">
                    <a:lumMod val="65000"/>
                    <a:lumOff val="35000"/>
                  </a:schemeClr>
                </a:solidFill>
                <a:latin typeface="Corbel" panose="020B0503020204020204" pitchFamily="34" charset="0"/>
              </a:rPr>
              <a:t>Hebrew</a:t>
            </a:r>
            <a:r>
              <a:rPr lang="en-AU" sz="3600" dirty="0" smtClean="0">
                <a:solidFill>
                  <a:schemeClr val="tx1">
                    <a:lumMod val="65000"/>
                    <a:lumOff val="35000"/>
                  </a:schemeClr>
                </a:solidFill>
                <a:latin typeface="Corbel" panose="020B0503020204020204" pitchFamily="34" charset="0"/>
              </a:rPr>
              <a:t> – Hebron = ‘Fellowship’</a:t>
            </a:r>
          </a:p>
          <a:p>
            <a:endParaRPr lang="en-AU" sz="3600" dirty="0">
              <a:solidFill>
                <a:schemeClr val="tx1">
                  <a:lumMod val="65000"/>
                  <a:lumOff val="35000"/>
                </a:schemeClr>
              </a:solidFill>
              <a:latin typeface="Corbel" panose="020B0503020204020204" pitchFamily="34" charset="0"/>
            </a:endParaRPr>
          </a:p>
          <a:p>
            <a:r>
              <a:rPr lang="en-AU" sz="3600" i="1" dirty="0" smtClean="0">
                <a:solidFill>
                  <a:schemeClr val="tx1">
                    <a:lumMod val="65000"/>
                    <a:lumOff val="35000"/>
                  </a:schemeClr>
                </a:solidFill>
                <a:latin typeface="Corbel" panose="020B0503020204020204" pitchFamily="34" charset="0"/>
              </a:rPr>
              <a:t>Arabic</a:t>
            </a:r>
            <a:r>
              <a:rPr lang="en-AU" sz="3600" dirty="0" smtClean="0">
                <a:solidFill>
                  <a:schemeClr val="tx1">
                    <a:lumMod val="65000"/>
                    <a:lumOff val="35000"/>
                  </a:schemeClr>
                </a:solidFill>
                <a:latin typeface="Corbel" panose="020B0503020204020204" pitchFamily="34" charset="0"/>
              </a:rPr>
              <a:t> – El-Khalil = ‘The Friend’</a:t>
            </a:r>
          </a:p>
          <a:p>
            <a:endParaRPr lang="en-AU" sz="3600" dirty="0">
              <a:solidFill>
                <a:schemeClr val="tx1">
                  <a:lumMod val="65000"/>
                  <a:lumOff val="35000"/>
                </a:schemeClr>
              </a:solidFill>
              <a:latin typeface="Corbel" panose="020B0503020204020204" pitchFamily="34" charset="0"/>
            </a:endParaRPr>
          </a:p>
          <a:p>
            <a:r>
              <a:rPr lang="en-AU" sz="3600" dirty="0" smtClean="0">
                <a:solidFill>
                  <a:schemeClr val="tx1">
                    <a:lumMod val="65000"/>
                    <a:lumOff val="35000"/>
                  </a:schemeClr>
                </a:solidFill>
                <a:latin typeface="Corbel" panose="020B0503020204020204" pitchFamily="34" charset="0"/>
              </a:rPr>
              <a:t>‘Friendship is the highest form of fellowship’      </a:t>
            </a:r>
            <a:r>
              <a:rPr lang="en-AU" sz="3600" i="1" dirty="0" smtClean="0">
                <a:solidFill>
                  <a:schemeClr val="tx1">
                    <a:lumMod val="65000"/>
                    <a:lumOff val="35000"/>
                  </a:schemeClr>
                </a:solidFill>
                <a:latin typeface="Corbel" panose="020B0503020204020204" pitchFamily="34" charset="0"/>
              </a:rPr>
              <a:t>D. Gillett</a:t>
            </a:r>
          </a:p>
          <a:p>
            <a:endParaRPr lang="en-AU" sz="3600" b="1" i="1" dirty="0">
              <a:solidFill>
                <a:schemeClr val="tx1">
                  <a:lumMod val="65000"/>
                  <a:lumOff val="35000"/>
                </a:schemeClr>
              </a:solidFill>
              <a:latin typeface="Corbel" panose="020B0503020204020204" pitchFamily="34" charset="0"/>
            </a:endParaRPr>
          </a:p>
          <a:p>
            <a:endParaRPr lang="en-AU" sz="2400" b="1"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6221985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707886"/>
          </a:xfrm>
          <a:prstGeom prst="rect">
            <a:avLst/>
          </a:prstGeom>
          <a:noFill/>
        </p:spPr>
        <p:txBody>
          <a:bodyPr wrap="square" lIns="91440" tIns="45720" rIns="91440" bIns="45720">
            <a:spAutoFit/>
          </a:bodyPr>
          <a:lstStyle/>
          <a:p>
            <a:pPr algn="ctr"/>
            <a:r>
              <a:rPr lang="en-US" sz="4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Abraham ‘The Friend of God’</a:t>
            </a:r>
            <a:endParaRPr lang="en-US" sz="40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2987824" y="1628800"/>
            <a:ext cx="5976664" cy="3600986"/>
          </a:xfrm>
          <a:prstGeom prst="rect">
            <a:avLst/>
          </a:prstGeom>
          <a:noFill/>
        </p:spPr>
        <p:txBody>
          <a:bodyPr wrap="square" rtlCol="0">
            <a:spAutoFit/>
          </a:bodyPr>
          <a:lstStyle/>
          <a:p>
            <a:pPr marL="571500" indent="-571500">
              <a:spcAft>
                <a:spcPts val="24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2 Chronicles 20v7</a:t>
            </a:r>
          </a:p>
          <a:p>
            <a:pPr marL="571500" indent="-571500">
              <a:spcAft>
                <a:spcPts val="24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Isaiah 41v8</a:t>
            </a:r>
          </a:p>
          <a:p>
            <a:pPr marL="571500" indent="-571500">
              <a:spcAft>
                <a:spcPts val="24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James 2v23</a:t>
            </a:r>
          </a:p>
          <a:p>
            <a:endParaRPr lang="en-AU" sz="3600" b="1" i="1" dirty="0">
              <a:solidFill>
                <a:schemeClr val="tx1">
                  <a:lumMod val="65000"/>
                  <a:lumOff val="35000"/>
                </a:schemeClr>
              </a:solidFill>
              <a:latin typeface="Corbel" panose="020B0503020204020204" pitchFamily="34" charset="0"/>
            </a:endParaRPr>
          </a:p>
          <a:p>
            <a:endParaRPr lang="en-AU" sz="2400" b="1"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2853403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Yahweh and Abraham</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907704" y="1628800"/>
            <a:ext cx="7056784" cy="3970318"/>
          </a:xfrm>
          <a:prstGeom prst="rect">
            <a:avLst/>
          </a:prstGeom>
          <a:noFill/>
        </p:spPr>
        <p:txBody>
          <a:bodyPr wrap="square" rtlCol="0">
            <a:spAutoFit/>
          </a:bodyPr>
          <a:lstStyle/>
          <a:p>
            <a:r>
              <a:rPr lang="en-AU" sz="3600" b="1" i="1" dirty="0" smtClean="0">
                <a:solidFill>
                  <a:schemeClr val="tx1">
                    <a:lumMod val="65000"/>
                    <a:lumOff val="35000"/>
                  </a:schemeClr>
                </a:solidFill>
                <a:latin typeface="Corbel" panose="020B0503020204020204" pitchFamily="34" charset="0"/>
              </a:rPr>
              <a:t>Genesis 18v18</a:t>
            </a:r>
          </a:p>
          <a:p>
            <a:r>
              <a:rPr lang="en-AU" sz="3600" dirty="0" smtClean="0">
                <a:solidFill>
                  <a:schemeClr val="tx1">
                    <a:lumMod val="65000"/>
                    <a:lumOff val="35000"/>
                  </a:schemeClr>
                </a:solidFill>
                <a:latin typeface="Corbel" panose="020B0503020204020204" pitchFamily="34" charset="0"/>
              </a:rPr>
              <a:t>Now Yahweh had said ‘Am I going to hide from Abraham what I do, when Abraham shall surely become a great and mighty nation – and all nations of the earth shall be blessed in him.</a:t>
            </a:r>
            <a:endParaRPr lang="en-AU" sz="2400" b="1"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913466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Yahweh and Abraham</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907704" y="1628800"/>
            <a:ext cx="7056784" cy="4832092"/>
          </a:xfrm>
          <a:prstGeom prst="rect">
            <a:avLst/>
          </a:prstGeom>
          <a:noFill/>
        </p:spPr>
        <p:txBody>
          <a:bodyPr wrap="square" rtlCol="0">
            <a:spAutoFit/>
          </a:bodyPr>
          <a:lstStyle/>
          <a:p>
            <a:r>
              <a:rPr lang="en-AU" sz="3600" b="1" i="1" dirty="0" smtClean="0">
                <a:solidFill>
                  <a:schemeClr val="tx1">
                    <a:lumMod val="65000"/>
                    <a:lumOff val="35000"/>
                  </a:schemeClr>
                </a:solidFill>
                <a:latin typeface="Corbel" panose="020B0503020204020204" pitchFamily="34" charset="0"/>
              </a:rPr>
              <a:t>Genesis 18v19</a:t>
            </a:r>
          </a:p>
          <a:p>
            <a:r>
              <a:rPr lang="en-AU" sz="3400" dirty="0" smtClean="0">
                <a:solidFill>
                  <a:schemeClr val="tx1">
                    <a:lumMod val="65000"/>
                    <a:lumOff val="35000"/>
                  </a:schemeClr>
                </a:solidFill>
                <a:latin typeface="Corbel" panose="020B0503020204020204" pitchFamily="34" charset="0"/>
              </a:rPr>
              <a:t>For I have become his intimate friend. To the end that he may command his sons and his house after him, so shall they keep the way of Yahweh by doing righteousness and justice – To the end that Yahweh may bring unto Abraham, what he hath spoken concerning him. So Yahweh said…</a:t>
            </a:r>
            <a:endParaRPr lang="en-AU" sz="3400" b="1" dirty="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2285013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Friend</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907704" y="1628800"/>
            <a:ext cx="7056784" cy="3939540"/>
          </a:xfrm>
          <a:prstGeom prst="rect">
            <a:avLst/>
          </a:prstGeom>
          <a:noFill/>
        </p:spPr>
        <p:txBody>
          <a:bodyPr wrap="square" rtlCol="0">
            <a:spAutoFit/>
          </a:bodyPr>
          <a:lstStyle/>
          <a:p>
            <a:pPr>
              <a:spcBef>
                <a:spcPts val="1200"/>
              </a:spcBef>
            </a:pPr>
            <a:r>
              <a:rPr lang="en-AU" sz="3600" dirty="0" smtClean="0">
                <a:solidFill>
                  <a:schemeClr val="tx1">
                    <a:lumMod val="65000"/>
                    <a:lumOff val="35000"/>
                  </a:schemeClr>
                </a:solidFill>
                <a:latin typeface="Corbel" panose="020B0503020204020204" pitchFamily="34" charset="0"/>
              </a:rPr>
              <a:t>Old Testament</a:t>
            </a:r>
          </a:p>
          <a:p>
            <a:pPr marL="1074738" indent="-1074738" defTabSz="250825">
              <a:spcBef>
                <a:spcPts val="300"/>
              </a:spcBef>
              <a:spcAft>
                <a:spcPts val="2400"/>
              </a:spcAft>
            </a:pPr>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to have an affection for</a:t>
            </a:r>
          </a:p>
          <a:p>
            <a:pPr marL="1074738" indent="-1074738" defTabSz="250825">
              <a:spcBef>
                <a:spcPts val="300"/>
              </a:spcBef>
              <a:spcAft>
                <a:spcPts val="2400"/>
              </a:spcAft>
            </a:pPr>
            <a:r>
              <a:rPr lang="en-AU" sz="3600" i="1" dirty="0">
                <a:solidFill>
                  <a:schemeClr val="tx1">
                    <a:lumMod val="65000"/>
                    <a:lumOff val="35000"/>
                  </a:schemeClr>
                </a:solidFill>
                <a:latin typeface="Corbel" panose="020B0503020204020204" pitchFamily="34" charset="0"/>
              </a:rPr>
              <a:t>	</a:t>
            </a:r>
            <a:r>
              <a:rPr lang="en-AU" sz="3600" i="1" dirty="0" smtClean="0">
                <a:solidFill>
                  <a:schemeClr val="tx1">
                    <a:lumMod val="65000"/>
                    <a:lumOff val="35000"/>
                  </a:schemeClr>
                </a:solidFill>
                <a:latin typeface="Corbel" panose="020B0503020204020204" pitchFamily="34" charset="0"/>
              </a:rPr>
              <a:t>    Mostly translated ‘love’</a:t>
            </a:r>
          </a:p>
          <a:p>
            <a:pPr marL="1074738" indent="-1074738" defTabSz="250825">
              <a:spcBef>
                <a:spcPts val="300"/>
              </a:spcBef>
              <a:spcAft>
                <a:spcPts val="2400"/>
              </a:spcAft>
            </a:pPr>
            <a:r>
              <a:rPr lang="en-AU" sz="3600" i="1" dirty="0" err="1" smtClean="0">
                <a:solidFill>
                  <a:schemeClr val="tx1">
                    <a:lumMod val="65000"/>
                    <a:lumOff val="35000"/>
                  </a:schemeClr>
                </a:solidFill>
                <a:latin typeface="Corbel" panose="020B0503020204020204" pitchFamily="34" charset="0"/>
              </a:rPr>
              <a:t>Youngs</a:t>
            </a:r>
            <a:r>
              <a:rPr lang="en-AU" sz="3600" i="1" dirty="0" smtClean="0">
                <a:solidFill>
                  <a:schemeClr val="tx1">
                    <a:lumMod val="65000"/>
                    <a:lumOff val="35000"/>
                  </a:schemeClr>
                </a:solidFill>
                <a:latin typeface="Corbel" panose="020B0503020204020204" pitchFamily="34" charset="0"/>
              </a:rPr>
              <a:t> lit = Abraham my lover</a:t>
            </a:r>
          </a:p>
          <a:p>
            <a:pPr marL="1074738" indent="-1074738" defTabSz="250825">
              <a:spcBef>
                <a:spcPts val="300"/>
              </a:spcBef>
              <a:spcAft>
                <a:spcPts val="2400"/>
              </a:spcAft>
            </a:pPr>
            <a:endParaRPr lang="en-AU" sz="3600" i="1" dirty="0" smtClean="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31177630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Friend</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907704" y="1628800"/>
            <a:ext cx="7056784" cy="5609228"/>
          </a:xfrm>
          <a:prstGeom prst="rect">
            <a:avLst/>
          </a:prstGeom>
          <a:noFill/>
        </p:spPr>
        <p:txBody>
          <a:bodyPr wrap="square" rtlCol="0">
            <a:spAutoFit/>
          </a:bodyPr>
          <a:lstStyle/>
          <a:p>
            <a:pPr>
              <a:spcBef>
                <a:spcPts val="1200"/>
              </a:spcBef>
            </a:pPr>
            <a:r>
              <a:rPr lang="en-AU" sz="3200" u="sng" dirty="0" smtClean="0">
                <a:solidFill>
                  <a:schemeClr val="tx1">
                    <a:lumMod val="65000"/>
                    <a:lumOff val="35000"/>
                  </a:schemeClr>
                </a:solidFill>
                <a:latin typeface="Corbel" panose="020B0503020204020204" pitchFamily="34" charset="0"/>
              </a:rPr>
              <a:t>Friend</a:t>
            </a:r>
          </a:p>
          <a:p>
            <a:pPr marL="571500" indent="-571500">
              <a:buFont typeface="Wingdings" panose="05000000000000000000" pitchFamily="2" charset="2"/>
              <a:buChar char="§"/>
            </a:pPr>
            <a:r>
              <a:rPr lang="en-AU" sz="3200" b="1" dirty="0" smtClean="0">
                <a:solidFill>
                  <a:schemeClr val="tx1">
                    <a:lumMod val="65000"/>
                    <a:lumOff val="35000"/>
                  </a:schemeClr>
                </a:solidFill>
                <a:latin typeface="Corbel" panose="020B0503020204020204" pitchFamily="34" charset="0"/>
              </a:rPr>
              <a:t>2 </a:t>
            </a:r>
            <a:r>
              <a:rPr lang="en-AU" sz="3200" b="1" dirty="0" err="1" smtClean="0">
                <a:solidFill>
                  <a:schemeClr val="tx1">
                    <a:lumMod val="65000"/>
                    <a:lumOff val="35000"/>
                  </a:schemeClr>
                </a:solidFill>
                <a:latin typeface="Corbel" panose="020B0503020204020204" pitchFamily="34" charset="0"/>
              </a:rPr>
              <a:t>Chron</a:t>
            </a:r>
            <a:r>
              <a:rPr lang="en-AU" sz="3200" b="1" dirty="0" smtClean="0">
                <a:solidFill>
                  <a:schemeClr val="tx1">
                    <a:lumMod val="65000"/>
                    <a:lumOff val="35000"/>
                  </a:schemeClr>
                </a:solidFill>
                <a:latin typeface="Corbel" panose="020B0503020204020204" pitchFamily="34" charset="0"/>
              </a:rPr>
              <a:t> 20v7</a:t>
            </a:r>
            <a:r>
              <a:rPr lang="en-AU" sz="3200" dirty="0" smtClean="0">
                <a:solidFill>
                  <a:schemeClr val="tx1">
                    <a:lumMod val="65000"/>
                    <a:lumOff val="35000"/>
                  </a:schemeClr>
                </a:solidFill>
                <a:latin typeface="Corbel" panose="020B0503020204020204" pitchFamily="34" charset="0"/>
              </a:rPr>
              <a:t>; </a:t>
            </a:r>
            <a:r>
              <a:rPr lang="en-AU" sz="3200" b="1" dirty="0" smtClean="0">
                <a:solidFill>
                  <a:schemeClr val="tx1">
                    <a:lumMod val="65000"/>
                    <a:lumOff val="35000"/>
                  </a:schemeClr>
                </a:solidFill>
                <a:latin typeface="Corbel" panose="020B0503020204020204" pitchFamily="34" charset="0"/>
              </a:rPr>
              <a:t>Isa 41v8</a:t>
            </a:r>
          </a:p>
          <a:p>
            <a:pPr marL="571500" indent="-571500">
              <a:buFont typeface="Wingdings" panose="05000000000000000000" pitchFamily="2" charset="2"/>
              <a:buChar char="§"/>
            </a:pPr>
            <a:r>
              <a:rPr lang="en-AU" sz="3200" b="1" dirty="0" err="1" smtClean="0">
                <a:solidFill>
                  <a:schemeClr val="tx1">
                    <a:lumMod val="65000"/>
                    <a:lumOff val="35000"/>
                  </a:schemeClr>
                </a:solidFill>
                <a:latin typeface="Corbel" panose="020B0503020204020204" pitchFamily="34" charset="0"/>
              </a:rPr>
              <a:t>Prov</a:t>
            </a:r>
            <a:r>
              <a:rPr lang="en-AU" sz="3200" b="1" dirty="0" smtClean="0">
                <a:solidFill>
                  <a:schemeClr val="tx1">
                    <a:lumMod val="65000"/>
                    <a:lumOff val="35000"/>
                  </a:schemeClr>
                </a:solidFill>
                <a:latin typeface="Corbel" panose="020B0503020204020204" pitchFamily="34" charset="0"/>
              </a:rPr>
              <a:t> 18v24 </a:t>
            </a:r>
            <a:r>
              <a:rPr lang="en-AU" sz="3200" i="1" dirty="0" smtClean="0">
                <a:solidFill>
                  <a:schemeClr val="tx1">
                    <a:lumMod val="65000"/>
                    <a:lumOff val="35000"/>
                  </a:schemeClr>
                </a:solidFill>
                <a:latin typeface="Corbel" panose="020B0503020204020204" pitchFamily="34" charset="0"/>
              </a:rPr>
              <a:t>‘A friend </a:t>
            </a:r>
            <a:r>
              <a:rPr lang="en-AU" sz="3200" i="1" dirty="0" err="1" smtClean="0">
                <a:solidFill>
                  <a:schemeClr val="tx1">
                    <a:lumMod val="65000"/>
                    <a:lumOff val="35000"/>
                  </a:schemeClr>
                </a:solidFill>
                <a:latin typeface="Corbel" panose="020B0503020204020204" pitchFamily="34" charset="0"/>
              </a:rPr>
              <a:t>sticketh</a:t>
            </a:r>
            <a:r>
              <a:rPr lang="en-AU" sz="3200" i="1" dirty="0" smtClean="0">
                <a:solidFill>
                  <a:schemeClr val="tx1">
                    <a:lumMod val="65000"/>
                    <a:lumOff val="35000"/>
                  </a:schemeClr>
                </a:solidFill>
                <a:latin typeface="Corbel" panose="020B0503020204020204" pitchFamily="34" charset="0"/>
              </a:rPr>
              <a:t> closer…’</a:t>
            </a:r>
          </a:p>
          <a:p>
            <a:pPr marL="571500" indent="-571500">
              <a:buFont typeface="Wingdings" panose="05000000000000000000" pitchFamily="2" charset="2"/>
              <a:buChar char="§"/>
            </a:pPr>
            <a:r>
              <a:rPr lang="en-AU" sz="3200" b="1" dirty="0" err="1" smtClean="0">
                <a:solidFill>
                  <a:schemeClr val="tx1">
                    <a:lumMod val="65000"/>
                    <a:lumOff val="35000"/>
                  </a:schemeClr>
                </a:solidFill>
                <a:latin typeface="Corbel" panose="020B0503020204020204" pitchFamily="34" charset="0"/>
              </a:rPr>
              <a:t>Prov</a:t>
            </a:r>
            <a:r>
              <a:rPr lang="en-AU" sz="3200" b="1" dirty="0" smtClean="0">
                <a:solidFill>
                  <a:schemeClr val="tx1">
                    <a:lumMod val="65000"/>
                    <a:lumOff val="35000"/>
                  </a:schemeClr>
                </a:solidFill>
                <a:latin typeface="Corbel" panose="020B0503020204020204" pitchFamily="34" charset="0"/>
              </a:rPr>
              <a:t> 27v6 </a:t>
            </a:r>
            <a:r>
              <a:rPr lang="en-AU" sz="3200" i="1" dirty="0" smtClean="0">
                <a:solidFill>
                  <a:schemeClr val="tx1">
                    <a:lumMod val="65000"/>
                    <a:lumOff val="35000"/>
                  </a:schemeClr>
                </a:solidFill>
                <a:latin typeface="Corbel" panose="020B0503020204020204" pitchFamily="34" charset="0"/>
              </a:rPr>
              <a:t>‘ …the wounds of a friend’</a:t>
            </a:r>
          </a:p>
          <a:p>
            <a:pPr marL="571500" indent="-571500">
              <a:buFont typeface="Wingdings" panose="05000000000000000000" pitchFamily="2" charset="2"/>
              <a:buChar char="§"/>
            </a:pPr>
            <a:endParaRPr lang="en-AU" sz="3200" i="1" dirty="0">
              <a:solidFill>
                <a:schemeClr val="tx1">
                  <a:lumMod val="65000"/>
                  <a:lumOff val="35000"/>
                </a:schemeClr>
              </a:solidFill>
              <a:latin typeface="Corbel" panose="020B0503020204020204" pitchFamily="34" charset="0"/>
            </a:endParaRPr>
          </a:p>
          <a:p>
            <a:r>
              <a:rPr lang="en-AU" sz="3200" u="sng" dirty="0" smtClean="0">
                <a:solidFill>
                  <a:schemeClr val="tx1">
                    <a:lumMod val="65000"/>
                    <a:lumOff val="35000"/>
                  </a:schemeClr>
                </a:solidFill>
                <a:latin typeface="Corbel" panose="020B0503020204020204" pitchFamily="34" charset="0"/>
              </a:rPr>
              <a:t>Love</a:t>
            </a:r>
          </a:p>
          <a:p>
            <a:pPr marL="571500" indent="-571500">
              <a:buFont typeface="Wingdings" panose="05000000000000000000" pitchFamily="2" charset="2"/>
              <a:buChar char="§"/>
            </a:pPr>
            <a:r>
              <a:rPr lang="en-AU" sz="3200" b="1" dirty="0" smtClean="0">
                <a:solidFill>
                  <a:schemeClr val="tx1">
                    <a:lumMod val="65000"/>
                    <a:lumOff val="35000"/>
                  </a:schemeClr>
                </a:solidFill>
                <a:latin typeface="Corbel" panose="020B0503020204020204" pitchFamily="34" charset="0"/>
              </a:rPr>
              <a:t>Gen 22v2 </a:t>
            </a:r>
            <a:r>
              <a:rPr lang="en-AU" sz="3200" i="1" dirty="0" smtClean="0">
                <a:solidFill>
                  <a:schemeClr val="tx1">
                    <a:lumMod val="65000"/>
                    <a:lumOff val="35000"/>
                  </a:schemeClr>
                </a:solidFill>
                <a:latin typeface="Corbel" panose="020B0503020204020204" pitchFamily="34" charset="0"/>
              </a:rPr>
              <a:t>‘…son whom thou </a:t>
            </a:r>
            <a:r>
              <a:rPr lang="en-AU" sz="3200" i="1" dirty="0" err="1" smtClean="0">
                <a:solidFill>
                  <a:schemeClr val="tx1">
                    <a:lumMod val="65000"/>
                    <a:lumOff val="35000"/>
                  </a:schemeClr>
                </a:solidFill>
                <a:latin typeface="Corbel" panose="020B0503020204020204" pitchFamily="34" charset="0"/>
              </a:rPr>
              <a:t>lovest</a:t>
            </a:r>
            <a:r>
              <a:rPr lang="en-AU" sz="3200" i="1" dirty="0" smtClean="0">
                <a:solidFill>
                  <a:schemeClr val="tx1">
                    <a:lumMod val="65000"/>
                    <a:lumOff val="35000"/>
                  </a:schemeClr>
                </a:solidFill>
                <a:latin typeface="Corbel" panose="020B0503020204020204" pitchFamily="34" charset="0"/>
              </a:rPr>
              <a:t>’</a:t>
            </a:r>
          </a:p>
          <a:p>
            <a:pPr marL="571500" indent="-571500">
              <a:buFont typeface="Wingdings" panose="05000000000000000000" pitchFamily="2" charset="2"/>
              <a:buChar char="§"/>
            </a:pPr>
            <a:r>
              <a:rPr lang="en-AU" sz="3200" b="1" dirty="0" smtClean="0">
                <a:solidFill>
                  <a:schemeClr val="tx1">
                    <a:lumMod val="65000"/>
                    <a:lumOff val="35000"/>
                  </a:schemeClr>
                </a:solidFill>
                <a:latin typeface="Corbel" panose="020B0503020204020204" pitchFamily="34" charset="0"/>
              </a:rPr>
              <a:t>1 Sam 18v1 </a:t>
            </a:r>
            <a:r>
              <a:rPr lang="en-AU" sz="3200" i="1" dirty="0" smtClean="0">
                <a:solidFill>
                  <a:schemeClr val="tx1">
                    <a:lumMod val="65000"/>
                    <a:lumOff val="35000"/>
                  </a:schemeClr>
                </a:solidFill>
                <a:latin typeface="Corbel" panose="020B0503020204020204" pitchFamily="34" charset="0"/>
              </a:rPr>
              <a:t>‘Jonathan loved him as…’</a:t>
            </a:r>
          </a:p>
          <a:p>
            <a:pPr marL="571500" indent="-571500">
              <a:buFont typeface="Wingdings" panose="05000000000000000000" pitchFamily="2" charset="2"/>
              <a:buChar char="§"/>
            </a:pPr>
            <a:r>
              <a:rPr lang="en-AU" sz="3200" b="1" dirty="0" err="1" smtClean="0">
                <a:solidFill>
                  <a:schemeClr val="tx1">
                    <a:lumMod val="65000"/>
                    <a:lumOff val="35000"/>
                  </a:schemeClr>
                </a:solidFill>
                <a:latin typeface="Corbel" panose="020B0503020204020204" pitchFamily="34" charset="0"/>
              </a:rPr>
              <a:t>Psa</a:t>
            </a:r>
            <a:r>
              <a:rPr lang="en-AU" sz="3200" b="1" dirty="0" smtClean="0">
                <a:solidFill>
                  <a:schemeClr val="tx1">
                    <a:lumMod val="65000"/>
                    <a:lumOff val="35000"/>
                  </a:schemeClr>
                </a:solidFill>
                <a:latin typeface="Corbel" panose="020B0503020204020204" pitchFamily="34" charset="0"/>
              </a:rPr>
              <a:t> 38v11 </a:t>
            </a:r>
            <a:r>
              <a:rPr lang="en-AU" sz="3200" i="1" dirty="0" smtClean="0">
                <a:solidFill>
                  <a:schemeClr val="tx1">
                    <a:lumMod val="65000"/>
                    <a:lumOff val="35000"/>
                  </a:schemeClr>
                </a:solidFill>
                <a:latin typeface="Corbel" panose="020B0503020204020204" pitchFamily="34" charset="0"/>
              </a:rPr>
              <a:t>‘my lovers and my friends…’</a:t>
            </a:r>
          </a:p>
          <a:p>
            <a:pPr marL="1074738" indent="-1074738" defTabSz="250825">
              <a:spcBef>
                <a:spcPts val="300"/>
              </a:spcBef>
              <a:spcAft>
                <a:spcPts val="2400"/>
              </a:spcAft>
            </a:pPr>
            <a:endParaRPr lang="en-AU" sz="3600" i="1" dirty="0" smtClean="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35829987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Friend</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907704" y="1628800"/>
            <a:ext cx="7056784" cy="3347070"/>
          </a:xfrm>
          <a:prstGeom prst="rect">
            <a:avLst/>
          </a:prstGeom>
          <a:noFill/>
        </p:spPr>
        <p:txBody>
          <a:bodyPr wrap="square" rtlCol="0">
            <a:spAutoFit/>
          </a:bodyPr>
          <a:lstStyle/>
          <a:p>
            <a:pPr>
              <a:spcBef>
                <a:spcPts val="1200"/>
              </a:spcBef>
              <a:spcAft>
                <a:spcPts val="2400"/>
              </a:spcAft>
            </a:pPr>
            <a:r>
              <a:rPr lang="en-AU" sz="3600" dirty="0" smtClean="0">
                <a:solidFill>
                  <a:schemeClr val="tx1">
                    <a:lumMod val="65000"/>
                    <a:lumOff val="35000"/>
                  </a:schemeClr>
                </a:solidFill>
                <a:latin typeface="Corbel" panose="020B0503020204020204" pitchFamily="34" charset="0"/>
              </a:rPr>
              <a:t>New Testament</a:t>
            </a:r>
          </a:p>
          <a:p>
            <a:pPr marL="1074738" indent="-1074738" defTabSz="250825">
              <a:spcBef>
                <a:spcPts val="300"/>
              </a:spcBef>
              <a:spcAft>
                <a:spcPts val="2400"/>
              </a:spcAft>
            </a:pPr>
            <a:r>
              <a:rPr lang="en-AU" sz="3600" dirty="0">
                <a:solidFill>
                  <a:schemeClr val="tx1">
                    <a:lumMod val="65000"/>
                    <a:lumOff val="35000"/>
                  </a:schemeClr>
                </a:solidFill>
                <a:latin typeface="Corbel" panose="020B0503020204020204" pitchFamily="34" charset="0"/>
              </a:rPr>
              <a:t>	</a:t>
            </a:r>
            <a:r>
              <a:rPr lang="en-AU" sz="3600" i="1" dirty="0" err="1" smtClean="0">
                <a:solidFill>
                  <a:schemeClr val="tx1">
                    <a:lumMod val="65000"/>
                    <a:lumOff val="35000"/>
                  </a:schemeClr>
                </a:solidFill>
                <a:latin typeface="Corbel" panose="020B0503020204020204" pitchFamily="34" charset="0"/>
              </a:rPr>
              <a:t>Grk</a:t>
            </a:r>
            <a:r>
              <a:rPr lang="en-AU" sz="3600" dirty="0" smtClean="0">
                <a:solidFill>
                  <a:schemeClr val="tx1">
                    <a:lumMod val="65000"/>
                    <a:lumOff val="35000"/>
                  </a:schemeClr>
                </a:solidFill>
                <a:latin typeface="Corbel" panose="020B0503020204020204" pitchFamily="34" charset="0"/>
              </a:rPr>
              <a:t> – </a:t>
            </a:r>
            <a:r>
              <a:rPr lang="en-AU" sz="3600" dirty="0" err="1" smtClean="0">
                <a:solidFill>
                  <a:schemeClr val="tx1">
                    <a:lumMod val="65000"/>
                    <a:lumOff val="35000"/>
                  </a:schemeClr>
                </a:solidFill>
                <a:latin typeface="Corbel" panose="020B0503020204020204" pitchFamily="34" charset="0"/>
              </a:rPr>
              <a:t>Philos</a:t>
            </a:r>
            <a:r>
              <a:rPr lang="en-AU" sz="3600" dirty="0" smtClean="0">
                <a:solidFill>
                  <a:schemeClr val="tx1">
                    <a:lumMod val="65000"/>
                    <a:lumOff val="35000"/>
                  </a:schemeClr>
                </a:solidFill>
                <a:latin typeface="Corbel" panose="020B0503020204020204" pitchFamily="34" charset="0"/>
              </a:rPr>
              <a:t> =  dear </a:t>
            </a:r>
            <a:endParaRPr lang="en-AU" sz="3600" dirty="0">
              <a:solidFill>
                <a:schemeClr val="tx1">
                  <a:lumMod val="65000"/>
                  <a:lumOff val="35000"/>
                </a:schemeClr>
              </a:solidFill>
              <a:latin typeface="Corbel" panose="020B0503020204020204" pitchFamily="34" charset="0"/>
            </a:endParaRPr>
          </a:p>
          <a:p>
            <a:pPr marL="1074738" indent="-1074738" defTabSz="250825">
              <a:spcBef>
                <a:spcPts val="300"/>
              </a:spcBef>
              <a:spcAft>
                <a:spcPts val="2400"/>
              </a:spcAft>
            </a:pPr>
            <a:r>
              <a:rPr lang="en-AU" sz="3600" dirty="0" smtClean="0">
                <a:solidFill>
                  <a:schemeClr val="tx1">
                    <a:lumMod val="65000"/>
                    <a:lumOff val="35000"/>
                  </a:schemeClr>
                </a:solidFill>
                <a:latin typeface="Corbel" panose="020B0503020204020204" pitchFamily="34" charset="0"/>
              </a:rPr>
              <a:t>	i.e. a friend; to act friendly</a:t>
            </a:r>
          </a:p>
          <a:p>
            <a:pPr marL="1074738" indent="-1074738" defTabSz="250825">
              <a:spcBef>
                <a:spcPts val="300"/>
              </a:spcBef>
              <a:spcAft>
                <a:spcPts val="2400"/>
              </a:spcAft>
            </a:pPr>
            <a:r>
              <a:rPr lang="en-AU" sz="3600" i="1" dirty="0">
                <a:solidFill>
                  <a:schemeClr val="tx1">
                    <a:lumMod val="65000"/>
                    <a:lumOff val="35000"/>
                  </a:schemeClr>
                </a:solidFill>
                <a:latin typeface="Corbel" panose="020B0503020204020204" pitchFamily="34" charset="0"/>
              </a:rPr>
              <a:t>	</a:t>
            </a:r>
            <a:endParaRPr lang="en-AU" sz="3600" i="1" dirty="0" smtClean="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18704055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CC00"/>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the Gospel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Summary</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907704" y="1628800"/>
            <a:ext cx="7056784" cy="5855449"/>
          </a:xfrm>
          <a:prstGeom prst="rect">
            <a:avLst/>
          </a:prstGeom>
          <a:noFill/>
        </p:spPr>
        <p:txBody>
          <a:bodyPr wrap="square" rtlCol="0">
            <a:spAutoFit/>
          </a:bodyPr>
          <a:lstStyle/>
          <a:p>
            <a:pPr marL="571500" indent="-571500">
              <a:spcBef>
                <a:spcPts val="1200"/>
              </a:spcBef>
              <a:buFont typeface="Wingdings" panose="05000000000000000000" pitchFamily="2" charset="2"/>
              <a:buChar char="§"/>
            </a:pPr>
            <a:r>
              <a:rPr lang="en-AU" sz="3400" dirty="0" smtClean="0">
                <a:solidFill>
                  <a:schemeClr val="tx1">
                    <a:lumMod val="65000"/>
                    <a:lumOff val="35000"/>
                  </a:schemeClr>
                </a:solidFill>
                <a:latin typeface="Corbel" panose="020B0503020204020204" pitchFamily="34" charset="0"/>
              </a:rPr>
              <a:t>It is not good for us to be alone. We were made social beings</a:t>
            </a:r>
          </a:p>
          <a:p>
            <a:pPr marL="571500" indent="-571500">
              <a:spcBef>
                <a:spcPts val="1200"/>
              </a:spcBef>
              <a:buFont typeface="Wingdings" panose="05000000000000000000" pitchFamily="2" charset="2"/>
              <a:buChar char="§"/>
            </a:pPr>
            <a:r>
              <a:rPr lang="en-AU" sz="3400" dirty="0" smtClean="0">
                <a:solidFill>
                  <a:schemeClr val="tx1">
                    <a:lumMod val="65000"/>
                    <a:lumOff val="35000"/>
                  </a:schemeClr>
                </a:solidFill>
                <a:latin typeface="Corbel" panose="020B0503020204020204" pitchFamily="34" charset="0"/>
              </a:rPr>
              <a:t>Although we are God’s children, he has invited us to be His friends</a:t>
            </a:r>
          </a:p>
          <a:p>
            <a:pPr marL="571500" indent="-571500">
              <a:spcBef>
                <a:spcPts val="1200"/>
              </a:spcBef>
              <a:buFont typeface="Wingdings" panose="05000000000000000000" pitchFamily="2" charset="2"/>
              <a:buChar char="§"/>
            </a:pPr>
            <a:r>
              <a:rPr lang="en-AU" sz="3400" dirty="0" smtClean="0">
                <a:solidFill>
                  <a:schemeClr val="tx1">
                    <a:lumMod val="65000"/>
                    <a:lumOff val="35000"/>
                  </a:schemeClr>
                </a:solidFill>
                <a:latin typeface="Corbel" panose="020B0503020204020204" pitchFamily="34" charset="0"/>
              </a:rPr>
              <a:t>The death and resurrection of Christ are at the core of that invitation</a:t>
            </a:r>
          </a:p>
          <a:p>
            <a:pPr marL="571500" indent="-571500">
              <a:spcBef>
                <a:spcPts val="1200"/>
              </a:spcBef>
              <a:buFont typeface="Wingdings" panose="05000000000000000000" pitchFamily="2" charset="2"/>
              <a:buChar char="§"/>
            </a:pPr>
            <a:r>
              <a:rPr lang="en-AU" sz="3400" dirty="0" smtClean="0">
                <a:solidFill>
                  <a:schemeClr val="tx1">
                    <a:lumMod val="65000"/>
                    <a:lumOff val="35000"/>
                  </a:schemeClr>
                </a:solidFill>
                <a:latin typeface="Corbel" panose="020B0503020204020204" pitchFamily="34" charset="0"/>
              </a:rPr>
              <a:t>We are to follow the example of Abraham – The Friend of God</a:t>
            </a:r>
          </a:p>
          <a:p>
            <a:pPr marL="1074738" indent="-1074738" defTabSz="250825">
              <a:spcBef>
                <a:spcPts val="300"/>
              </a:spcBef>
              <a:spcAft>
                <a:spcPts val="2400"/>
              </a:spcAft>
            </a:pPr>
            <a:r>
              <a:rPr lang="en-AU" sz="3600" i="1" dirty="0">
                <a:solidFill>
                  <a:schemeClr val="tx1">
                    <a:lumMod val="65000"/>
                    <a:lumOff val="35000"/>
                  </a:schemeClr>
                </a:solidFill>
                <a:latin typeface="Corbel" panose="020B0503020204020204" pitchFamily="34" charset="0"/>
              </a:rPr>
              <a:t>	</a:t>
            </a:r>
            <a:endParaRPr lang="en-AU" sz="3600" i="1" dirty="0" smtClean="0">
              <a:solidFill>
                <a:schemeClr val="tx1">
                  <a:lumMod val="65000"/>
                  <a:lumOff val="35000"/>
                </a:schemeClr>
              </a:solidFill>
              <a:latin typeface="Corbel" panose="020B0503020204020204" pitchFamily="34" charset="0"/>
            </a:endParaRPr>
          </a:p>
        </p:txBody>
      </p:sp>
      <p:pic>
        <p:nvPicPr>
          <p:cNvPr id="8" name="Picture 7"/>
          <p:cNvPicPr>
            <a:picLocks/>
          </p:cNvPicPr>
          <p:nvPr/>
        </p:nvPicPr>
        <p:blipFill rotWithShape="1">
          <a:blip r:embed="rId2">
            <a:extLst>
              <a:ext uri="{28A0092B-C50C-407E-A947-70E740481C1C}">
                <a14:useLocalDpi xmlns:a14="http://schemas.microsoft.com/office/drawing/2010/main" val="0"/>
              </a:ext>
            </a:extLst>
          </a:blip>
          <a:srcRect l="45453" r="24893"/>
          <a:stretch/>
        </p:blipFill>
        <p:spPr>
          <a:xfrm>
            <a:off x="125774" y="115544"/>
            <a:ext cx="1476000" cy="3816000"/>
          </a:xfrm>
          <a:prstGeom prst="rect">
            <a:avLst/>
          </a:prstGeom>
        </p:spPr>
      </p:pic>
    </p:spTree>
    <p:extLst>
      <p:ext uri="{BB962C8B-B14F-4D97-AF65-F5344CB8AC3E}">
        <p14:creationId xmlns:p14="http://schemas.microsoft.com/office/powerpoint/2010/main" val="2859455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664" y="44624"/>
            <a:ext cx="324036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1562522" y="4221088"/>
            <a:ext cx="3168352" cy="936104"/>
          </a:xfrm>
        </p:spPr>
        <p:txBody>
          <a:bodyPr>
            <a:normAutofit/>
          </a:bodyPr>
          <a:lstStyle/>
          <a:p>
            <a:pPr algn="l"/>
            <a:r>
              <a:rPr lang="en-AU" sz="5400" dirty="0" smtClean="0">
                <a:solidFill>
                  <a:schemeClr val="bg1"/>
                </a:solidFill>
              </a:rPr>
              <a:t>Friendship</a:t>
            </a:r>
            <a:endParaRPr lang="en-AU" sz="5400" dirty="0">
              <a:solidFill>
                <a:schemeClr val="bg1"/>
              </a:solidFill>
            </a:endParaRPr>
          </a:p>
        </p:txBody>
      </p:sp>
      <p:sp>
        <p:nvSpPr>
          <p:cNvPr id="3" name="Subtitle 2"/>
          <p:cNvSpPr>
            <a:spLocks noGrp="1"/>
          </p:cNvSpPr>
          <p:nvPr>
            <p:ph type="subTitle" idx="1"/>
          </p:nvPr>
        </p:nvSpPr>
        <p:spPr>
          <a:xfrm>
            <a:off x="1493942" y="4941168"/>
            <a:ext cx="3168352" cy="766936"/>
          </a:xfrm>
        </p:spPr>
        <p:txBody>
          <a:bodyPr/>
          <a:lstStyle/>
          <a:p>
            <a:pPr algn="r"/>
            <a:r>
              <a:rPr lang="en-AU" dirty="0" smtClean="0">
                <a:solidFill>
                  <a:schemeClr val="bg1"/>
                </a:solidFill>
              </a:rPr>
              <a:t>and Faith</a:t>
            </a:r>
            <a:endParaRPr lang="en-AU" dirty="0">
              <a:solidFill>
                <a:schemeClr val="bg1"/>
              </a:solidFill>
            </a:endParaRPr>
          </a:p>
        </p:txBody>
      </p:sp>
      <p:pic>
        <p:nvPicPr>
          <p:cNvPr id="9" name="Picture 8"/>
          <p:cNvPicPr>
            <a:picLocks/>
          </p:cNvPicPr>
          <p:nvPr/>
        </p:nvPicPr>
        <p:blipFill rotWithShape="1">
          <a:blip r:embed="rId2">
            <a:extLst>
              <a:ext uri="{28A0092B-C50C-407E-A947-70E740481C1C}">
                <a14:useLocalDpi xmlns:a14="http://schemas.microsoft.com/office/drawing/2010/main" val="0"/>
              </a:ext>
            </a:extLst>
          </a:blip>
          <a:srcRect l="23125" r="42125"/>
          <a:stretch/>
        </p:blipFill>
        <p:spPr>
          <a:xfrm>
            <a:off x="-10224" y="2000271"/>
            <a:ext cx="1476000" cy="3816000"/>
          </a:xfrm>
          <a:prstGeom prst="rect">
            <a:avLst/>
          </a:prstGeom>
        </p:spPr>
      </p:pic>
      <p:pic>
        <p:nvPicPr>
          <p:cNvPr id="10" name="Picture 9"/>
          <p:cNvPicPr>
            <a:picLocks/>
          </p:cNvPicPr>
          <p:nvPr/>
        </p:nvPicPr>
        <p:blipFill rotWithShape="1">
          <a:blip r:embed="rId3" cstate="print">
            <a:extLst>
              <a:ext uri="{28A0092B-C50C-407E-A947-70E740481C1C}">
                <a14:useLocalDpi xmlns:a14="http://schemas.microsoft.com/office/drawing/2010/main" val="0"/>
              </a:ext>
            </a:extLst>
          </a:blip>
          <a:srcRect l="17747" r="14185"/>
          <a:stretch/>
        </p:blipFill>
        <p:spPr>
          <a:xfrm>
            <a:off x="4860032" y="2000271"/>
            <a:ext cx="2808312" cy="3816000"/>
          </a:xfrm>
          <a:prstGeom prst="rect">
            <a:avLst/>
          </a:prstGeom>
        </p:spPr>
      </p:pic>
      <p:pic>
        <p:nvPicPr>
          <p:cNvPr id="12" name="Picture 11"/>
          <p:cNvPicPr>
            <a:picLocks/>
          </p:cNvPicPr>
          <p:nvPr/>
        </p:nvPicPr>
        <p:blipFill rotWithShape="1">
          <a:blip r:embed="rId4">
            <a:extLst>
              <a:ext uri="{28A0092B-C50C-407E-A947-70E740481C1C}">
                <a14:useLocalDpi xmlns:a14="http://schemas.microsoft.com/office/drawing/2010/main" val="0"/>
              </a:ext>
            </a:extLst>
          </a:blip>
          <a:srcRect l="34467" r="36807"/>
          <a:stretch/>
        </p:blipFill>
        <p:spPr>
          <a:xfrm>
            <a:off x="7728922" y="1996843"/>
            <a:ext cx="1440000" cy="3816000"/>
          </a:xfrm>
          <a:prstGeom prst="rect">
            <a:avLst/>
          </a:prstGeom>
        </p:spPr>
      </p:pic>
    </p:spTree>
    <p:extLst>
      <p:ext uri="{BB962C8B-B14F-4D97-AF65-F5344CB8AC3E}">
        <p14:creationId xmlns:p14="http://schemas.microsoft.com/office/powerpoint/2010/main" val="37329588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What is Faith</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268760"/>
            <a:ext cx="7128792" cy="5693866"/>
          </a:xfrm>
          <a:prstGeom prst="rect">
            <a:avLst/>
          </a:prstGeom>
          <a:noFill/>
        </p:spPr>
        <p:txBody>
          <a:bodyPr wrap="square" rtlCol="0">
            <a:spAutoFit/>
          </a:bodyPr>
          <a:lstStyle/>
          <a:p>
            <a:pPr indent="263525"/>
            <a:r>
              <a:rPr lang="en-AU" sz="2800" dirty="0" smtClean="0">
                <a:solidFill>
                  <a:schemeClr val="tx1">
                    <a:lumMod val="65000"/>
                    <a:lumOff val="35000"/>
                  </a:schemeClr>
                </a:solidFill>
                <a:latin typeface="Corbel" panose="020B0503020204020204" pitchFamily="34" charset="0"/>
              </a:rPr>
              <a:t>Faith is the means of making God, the Creator of the universe, real and living.</a:t>
            </a:r>
          </a:p>
          <a:p>
            <a:pPr indent="263525"/>
            <a:r>
              <a:rPr lang="en-AU" sz="2800" dirty="0" smtClean="0">
                <a:solidFill>
                  <a:schemeClr val="tx1">
                    <a:lumMod val="65000"/>
                    <a:lumOff val="35000"/>
                  </a:schemeClr>
                </a:solidFill>
                <a:latin typeface="Corbel" panose="020B0503020204020204" pitchFamily="34" charset="0"/>
              </a:rPr>
              <a:t>It is </a:t>
            </a:r>
            <a:r>
              <a:rPr lang="en-AU" sz="2800" dirty="0">
                <a:solidFill>
                  <a:schemeClr val="tx1">
                    <a:lumMod val="65000"/>
                    <a:lumOff val="35000"/>
                  </a:schemeClr>
                </a:solidFill>
                <a:latin typeface="Corbel" panose="020B0503020204020204" pitchFamily="34" charset="0"/>
              </a:rPr>
              <a:t>the foundation to the promises made in the past and the eye for seeing their future fulfilment. </a:t>
            </a:r>
            <a:endParaRPr lang="en-AU" sz="2800" dirty="0" smtClean="0">
              <a:solidFill>
                <a:schemeClr val="tx1">
                  <a:lumMod val="65000"/>
                  <a:lumOff val="35000"/>
                </a:schemeClr>
              </a:solidFill>
              <a:latin typeface="Corbel" panose="020B0503020204020204" pitchFamily="34" charset="0"/>
            </a:endParaRPr>
          </a:p>
          <a:p>
            <a:pPr indent="263525"/>
            <a:r>
              <a:rPr lang="en-AU" sz="2800" dirty="0" smtClean="0">
                <a:solidFill>
                  <a:schemeClr val="tx1">
                    <a:lumMod val="65000"/>
                    <a:lumOff val="35000"/>
                  </a:schemeClr>
                </a:solidFill>
                <a:latin typeface="Corbel" panose="020B0503020204020204" pitchFamily="34" charset="0"/>
              </a:rPr>
              <a:t>It </a:t>
            </a:r>
            <a:r>
              <a:rPr lang="en-AU" sz="2800" dirty="0">
                <a:solidFill>
                  <a:schemeClr val="tx1">
                    <a:lumMod val="65000"/>
                    <a:lumOff val="35000"/>
                  </a:schemeClr>
                </a:solidFill>
                <a:latin typeface="Corbel" panose="020B0503020204020204" pitchFamily="34" charset="0"/>
              </a:rPr>
              <a:t>is the backbone to a spiritual life and the means for making prayer powerful. </a:t>
            </a:r>
            <a:endParaRPr lang="en-AU" sz="2800" dirty="0" smtClean="0">
              <a:solidFill>
                <a:schemeClr val="tx1">
                  <a:lumMod val="65000"/>
                  <a:lumOff val="35000"/>
                </a:schemeClr>
              </a:solidFill>
              <a:latin typeface="Corbel" panose="020B0503020204020204" pitchFamily="34" charset="0"/>
            </a:endParaRPr>
          </a:p>
          <a:p>
            <a:pPr indent="263525"/>
            <a:r>
              <a:rPr lang="en-AU" sz="2800" dirty="0" smtClean="0">
                <a:solidFill>
                  <a:schemeClr val="tx1">
                    <a:lumMod val="65000"/>
                    <a:lumOff val="35000"/>
                  </a:schemeClr>
                </a:solidFill>
                <a:latin typeface="Corbel" panose="020B0503020204020204" pitchFamily="34" charset="0"/>
              </a:rPr>
              <a:t>It </a:t>
            </a:r>
            <a:r>
              <a:rPr lang="en-AU" sz="2800" dirty="0">
                <a:solidFill>
                  <a:schemeClr val="tx1">
                    <a:lumMod val="65000"/>
                    <a:lumOff val="35000"/>
                  </a:schemeClr>
                </a:solidFill>
                <a:latin typeface="Corbel" panose="020B0503020204020204" pitchFamily="34" charset="0"/>
              </a:rPr>
              <a:t>provides certainty and stability in times of doubt and hope and understanding in times of distress. </a:t>
            </a:r>
            <a:endParaRPr lang="en-AU" sz="2800" dirty="0" smtClean="0">
              <a:solidFill>
                <a:schemeClr val="tx1">
                  <a:lumMod val="65000"/>
                  <a:lumOff val="35000"/>
                </a:schemeClr>
              </a:solidFill>
              <a:latin typeface="Corbel" panose="020B0503020204020204" pitchFamily="34" charset="0"/>
            </a:endParaRPr>
          </a:p>
          <a:p>
            <a:pPr indent="263525"/>
            <a:r>
              <a:rPr lang="en-AU" sz="2800" dirty="0" smtClean="0">
                <a:solidFill>
                  <a:schemeClr val="tx1">
                    <a:lumMod val="65000"/>
                    <a:lumOff val="35000"/>
                  </a:schemeClr>
                </a:solidFill>
                <a:latin typeface="Corbel" panose="020B0503020204020204" pitchFamily="34" charset="0"/>
              </a:rPr>
              <a:t>It </a:t>
            </a:r>
            <a:r>
              <a:rPr lang="en-AU" sz="2800" dirty="0">
                <a:solidFill>
                  <a:schemeClr val="tx1">
                    <a:lumMod val="65000"/>
                    <a:lumOff val="35000"/>
                  </a:schemeClr>
                </a:solidFill>
                <a:latin typeface="Corbel" panose="020B0503020204020204" pitchFamily="34" charset="0"/>
              </a:rPr>
              <a:t>gives us security and blessings, a reason to be happy and a meaning to our existence. </a:t>
            </a:r>
            <a:endParaRPr lang="en-AU" sz="2800" dirty="0" smtClean="0">
              <a:solidFill>
                <a:schemeClr val="tx1">
                  <a:lumMod val="65000"/>
                  <a:lumOff val="35000"/>
                </a:schemeClr>
              </a:solidFill>
              <a:latin typeface="Corbel" panose="020B0503020204020204" pitchFamily="34" charset="0"/>
            </a:endParaRPr>
          </a:p>
          <a:p>
            <a:pPr indent="263525"/>
            <a:r>
              <a:rPr lang="en-AU" sz="2800" dirty="0" smtClean="0">
                <a:solidFill>
                  <a:schemeClr val="tx1">
                    <a:lumMod val="65000"/>
                    <a:lumOff val="35000"/>
                  </a:schemeClr>
                </a:solidFill>
                <a:latin typeface="Corbel" panose="020B0503020204020204" pitchFamily="34" charset="0"/>
              </a:rPr>
              <a:t>It </a:t>
            </a:r>
            <a:r>
              <a:rPr lang="en-AU" sz="2800" dirty="0">
                <a:solidFill>
                  <a:schemeClr val="tx1">
                    <a:lumMod val="65000"/>
                    <a:lumOff val="35000"/>
                  </a:schemeClr>
                </a:solidFill>
                <a:latin typeface="Corbel" panose="020B0503020204020204" pitchFamily="34" charset="0"/>
              </a:rPr>
              <a:t>is our whole life</a:t>
            </a:r>
            <a:r>
              <a:rPr lang="en-AU" sz="2800" dirty="0" smtClean="0">
                <a:solidFill>
                  <a:schemeClr val="tx1">
                    <a:lumMod val="65000"/>
                    <a:lumOff val="35000"/>
                  </a:schemeClr>
                </a:solidFill>
                <a:latin typeface="Corbel" panose="020B0503020204020204" pitchFamily="34" charset="0"/>
              </a:rPr>
              <a:t>.</a:t>
            </a: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Tree>
    <p:extLst>
      <p:ext uri="{BB962C8B-B14F-4D97-AF65-F5344CB8AC3E}">
        <p14:creationId xmlns:p14="http://schemas.microsoft.com/office/powerpoint/2010/main" val="9091400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2733888"/>
            <a:ext cx="7128792" cy="1631216"/>
          </a:xfrm>
          <a:prstGeom prst="rect">
            <a:avLst/>
          </a:prstGeom>
          <a:noFill/>
        </p:spPr>
        <p:txBody>
          <a:bodyPr wrap="square" rtlCol="0">
            <a:spAutoFit/>
          </a:bodyPr>
          <a:lstStyle/>
          <a:p>
            <a:pPr algn="ctr"/>
            <a:r>
              <a:rPr lang="en-AU" sz="3200" dirty="0" smtClean="0">
                <a:solidFill>
                  <a:schemeClr val="tx1">
                    <a:lumMod val="65000"/>
                    <a:lumOff val="35000"/>
                  </a:schemeClr>
                </a:solidFill>
                <a:latin typeface="Corbel" panose="020B0503020204020204" pitchFamily="34" charset="0"/>
              </a:rPr>
              <a:t>“You become like the 5 people you spend the most time with – so choose carefully”</a:t>
            </a: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Quote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Tree>
    <p:extLst>
      <p:ext uri="{BB962C8B-B14F-4D97-AF65-F5344CB8AC3E}">
        <p14:creationId xmlns:p14="http://schemas.microsoft.com/office/powerpoint/2010/main" val="8351447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Proverbs 18v24</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056784" cy="5770811"/>
          </a:xfrm>
          <a:prstGeom prst="rect">
            <a:avLst/>
          </a:prstGeom>
          <a:noFill/>
        </p:spPr>
        <p:txBody>
          <a:bodyPr wrap="square" rtlCol="0">
            <a:spAutoFit/>
          </a:bodyPr>
          <a:lstStyle/>
          <a:p>
            <a:pPr defTabSz="250825">
              <a:spcBef>
                <a:spcPts val="300"/>
              </a:spcBef>
            </a:pPr>
            <a:r>
              <a:rPr lang="en-AU" sz="3600" i="1" dirty="0" smtClean="0">
                <a:solidFill>
                  <a:schemeClr val="tx1">
                    <a:lumMod val="65000"/>
                    <a:lumOff val="35000"/>
                  </a:schemeClr>
                </a:solidFill>
                <a:latin typeface="Corbel" panose="020B0503020204020204" pitchFamily="34" charset="0"/>
              </a:rPr>
              <a:t>Jerusalem Bible</a:t>
            </a:r>
          </a:p>
          <a:p>
            <a:pPr defTabSz="250825">
              <a:spcBef>
                <a:spcPts val="300"/>
              </a:spcBef>
              <a:spcAft>
                <a:spcPts val="2400"/>
              </a:spcAft>
            </a:pPr>
            <a:r>
              <a:rPr lang="en-AU" sz="3600" dirty="0" smtClean="0">
                <a:solidFill>
                  <a:schemeClr val="tx1">
                    <a:lumMod val="65000"/>
                    <a:lumOff val="35000"/>
                  </a:schemeClr>
                </a:solidFill>
                <a:latin typeface="Corbel" panose="020B0503020204020204" pitchFamily="34" charset="0"/>
              </a:rPr>
              <a:t>There are friends who point the way to ruin, others are closer than a brother.</a:t>
            </a:r>
          </a:p>
          <a:p>
            <a:pPr defTabSz="250825">
              <a:spcBef>
                <a:spcPts val="300"/>
              </a:spcBef>
            </a:pPr>
            <a:r>
              <a:rPr lang="en-AU" sz="3600" i="1" dirty="0" smtClean="0">
                <a:solidFill>
                  <a:schemeClr val="tx1">
                    <a:lumMod val="65000"/>
                    <a:lumOff val="35000"/>
                  </a:schemeClr>
                </a:solidFill>
                <a:latin typeface="Corbel" panose="020B0503020204020204" pitchFamily="34" charset="0"/>
              </a:rPr>
              <a:t>NIV</a:t>
            </a:r>
          </a:p>
          <a:p>
            <a:pPr defTabSz="250825">
              <a:spcBef>
                <a:spcPts val="300"/>
              </a:spcBef>
              <a:spcAft>
                <a:spcPts val="600"/>
              </a:spcAft>
            </a:pPr>
            <a:r>
              <a:rPr lang="en-AU" sz="3600" dirty="0" smtClean="0">
                <a:solidFill>
                  <a:schemeClr val="tx1">
                    <a:lumMod val="65000"/>
                    <a:lumOff val="35000"/>
                  </a:schemeClr>
                </a:solidFill>
                <a:latin typeface="Corbel" panose="020B0503020204020204" pitchFamily="34" charset="0"/>
              </a:rPr>
              <a:t>One who has unreliable friends soon comes to ruin but there is a friend who sticks closer than a brother</a:t>
            </a:r>
          </a:p>
          <a:p>
            <a:pPr defTabSz="250825">
              <a:spcBef>
                <a:spcPts val="300"/>
              </a:spcBef>
              <a:spcAft>
                <a:spcPts val="2400"/>
              </a:spcAft>
            </a:pPr>
            <a:endParaRPr lang="en-AU" sz="3600" dirty="0" smtClean="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30745078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Proverbs 18v24</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2034421"/>
            <a:ext cx="7056784" cy="3554819"/>
          </a:xfrm>
          <a:prstGeom prst="rect">
            <a:avLst/>
          </a:prstGeom>
          <a:noFill/>
        </p:spPr>
        <p:txBody>
          <a:bodyPr wrap="square" rtlCol="0">
            <a:spAutoFit/>
          </a:bodyPr>
          <a:lstStyle/>
          <a:p>
            <a:pPr algn="ctr" defTabSz="250825">
              <a:spcBef>
                <a:spcPts val="300"/>
              </a:spcBef>
              <a:spcAft>
                <a:spcPts val="2400"/>
              </a:spcAft>
            </a:pPr>
            <a:r>
              <a:rPr lang="en-AU" sz="3600" dirty="0" smtClean="0">
                <a:solidFill>
                  <a:schemeClr val="tx1">
                    <a:lumMod val="65000"/>
                    <a:lumOff val="35000"/>
                  </a:schemeClr>
                </a:solidFill>
                <a:latin typeface="Corbel" panose="020B0503020204020204" pitchFamily="34" charset="0"/>
              </a:rPr>
              <a:t>A man that has many friends but of the wrong type </a:t>
            </a:r>
          </a:p>
          <a:p>
            <a:pPr algn="ctr" defTabSz="250825">
              <a:spcBef>
                <a:spcPts val="300"/>
              </a:spcBef>
              <a:spcAft>
                <a:spcPts val="2400"/>
              </a:spcAft>
            </a:pPr>
            <a:r>
              <a:rPr lang="en-AU" sz="3600" i="1" dirty="0">
                <a:solidFill>
                  <a:schemeClr val="tx1">
                    <a:lumMod val="65000"/>
                    <a:lumOff val="35000"/>
                  </a:schemeClr>
                </a:solidFill>
                <a:latin typeface="Corbel" panose="020B0503020204020204" pitchFamily="34" charset="0"/>
              </a:rPr>
              <a:t>i</a:t>
            </a:r>
            <a:r>
              <a:rPr lang="en-AU" sz="3600" i="1" dirty="0" smtClean="0">
                <a:solidFill>
                  <a:schemeClr val="tx1">
                    <a:lumMod val="65000"/>
                    <a:lumOff val="35000"/>
                  </a:schemeClr>
                </a:solidFill>
                <a:latin typeface="Corbel" panose="020B0503020204020204" pitchFamily="34" charset="0"/>
              </a:rPr>
              <a:t>s far worse off</a:t>
            </a:r>
          </a:p>
          <a:p>
            <a:pPr algn="ctr" defTabSz="250825">
              <a:spcBef>
                <a:spcPts val="300"/>
              </a:spcBef>
              <a:spcAft>
                <a:spcPts val="2400"/>
              </a:spcAft>
            </a:pPr>
            <a:r>
              <a:rPr lang="en-AU" sz="3600" dirty="0">
                <a:solidFill>
                  <a:schemeClr val="tx1">
                    <a:lumMod val="65000"/>
                    <a:lumOff val="35000"/>
                  </a:schemeClr>
                </a:solidFill>
                <a:latin typeface="Corbel" panose="020B0503020204020204" pitchFamily="34" charset="0"/>
              </a:rPr>
              <a:t>t</a:t>
            </a:r>
            <a:r>
              <a:rPr lang="en-AU" sz="3600" dirty="0" smtClean="0">
                <a:solidFill>
                  <a:schemeClr val="tx1">
                    <a:lumMod val="65000"/>
                    <a:lumOff val="35000"/>
                  </a:schemeClr>
                </a:solidFill>
                <a:latin typeface="Corbel" panose="020B0503020204020204" pitchFamily="34" charset="0"/>
              </a:rPr>
              <a:t>han the man who has just one friend but of the right type</a:t>
            </a:r>
            <a:r>
              <a:rPr lang="en-AU" sz="3600" dirty="0">
                <a:solidFill>
                  <a:schemeClr val="tx1">
                    <a:lumMod val="65000"/>
                    <a:lumOff val="35000"/>
                  </a:schemeClr>
                </a:solidFill>
                <a:latin typeface="Corbel" panose="020B0503020204020204" pitchFamily="34" charset="0"/>
              </a:rPr>
              <a:t>	</a:t>
            </a:r>
            <a:endParaRPr lang="en-AU" sz="3600" dirty="0" smtClean="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8298223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Aristotle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3142709"/>
            <a:ext cx="7056784" cy="646331"/>
          </a:xfrm>
          <a:prstGeom prst="rect">
            <a:avLst/>
          </a:prstGeom>
          <a:noFill/>
        </p:spPr>
        <p:txBody>
          <a:bodyPr wrap="square" rtlCol="0">
            <a:spAutoFit/>
          </a:bodyPr>
          <a:lstStyle/>
          <a:p>
            <a:pPr algn="ctr" defTabSz="250825">
              <a:spcBef>
                <a:spcPts val="300"/>
              </a:spcBef>
              <a:spcAft>
                <a:spcPts val="2400"/>
              </a:spcAft>
            </a:pPr>
            <a:r>
              <a:rPr lang="en-AU" sz="3600" dirty="0" smtClean="0">
                <a:solidFill>
                  <a:schemeClr val="tx1">
                    <a:lumMod val="65000"/>
                    <a:lumOff val="35000"/>
                  </a:schemeClr>
                </a:solidFill>
                <a:latin typeface="Corbel" panose="020B0503020204020204" pitchFamily="34" charset="0"/>
              </a:rPr>
              <a:t>A friend to all is a friend to none</a:t>
            </a:r>
          </a:p>
        </p:txBody>
      </p:sp>
    </p:spTree>
    <p:extLst>
      <p:ext uri="{BB962C8B-B14F-4D97-AF65-F5344CB8AC3E}">
        <p14:creationId xmlns:p14="http://schemas.microsoft.com/office/powerpoint/2010/main" val="28803361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Proverbs 18v24</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056784" cy="4755148"/>
          </a:xfrm>
          <a:prstGeom prst="rect">
            <a:avLst/>
          </a:prstGeom>
          <a:noFill/>
        </p:spPr>
        <p:txBody>
          <a:bodyPr wrap="square" rtlCol="0">
            <a:spAutoFit/>
          </a:bodyPr>
          <a:lstStyle/>
          <a:p>
            <a:pPr defTabSz="250825">
              <a:spcBef>
                <a:spcPts val="300"/>
              </a:spcBef>
            </a:pPr>
            <a:r>
              <a:rPr lang="en-AU" sz="3600" dirty="0" smtClean="0">
                <a:solidFill>
                  <a:schemeClr val="tx1">
                    <a:lumMod val="65000"/>
                    <a:lumOff val="35000"/>
                  </a:schemeClr>
                </a:solidFill>
                <a:latin typeface="Corbel" panose="020B0503020204020204" pitchFamily="34" charset="0"/>
              </a:rPr>
              <a:t>1.  Friends</a:t>
            </a:r>
          </a:p>
          <a:p>
            <a:pPr marL="720725" indent="90488" defTabSz="250825">
              <a:spcBef>
                <a:spcPts val="300"/>
              </a:spcBef>
            </a:pPr>
            <a:r>
              <a:rPr lang="en-AU" sz="3600" i="1" dirty="0" smtClean="0">
                <a:solidFill>
                  <a:schemeClr val="tx1">
                    <a:lumMod val="65000"/>
                    <a:lumOff val="35000"/>
                  </a:schemeClr>
                </a:solidFill>
                <a:latin typeface="Corbel" panose="020B0503020204020204" pitchFamily="34" charset="0"/>
              </a:rPr>
              <a:t>Heb</a:t>
            </a:r>
            <a:r>
              <a:rPr lang="en-AU" sz="3600" dirty="0" smtClean="0">
                <a:solidFill>
                  <a:schemeClr val="tx1">
                    <a:lumMod val="65000"/>
                    <a:lumOff val="35000"/>
                  </a:schemeClr>
                </a:solidFill>
                <a:latin typeface="Corbel" panose="020B0503020204020204" pitchFamily="34" charset="0"/>
              </a:rPr>
              <a:t> – rea = a close associate</a:t>
            </a:r>
          </a:p>
          <a:p>
            <a:pPr marL="982663" indent="-171450" defTabSz="250825">
              <a:spcBef>
                <a:spcPts val="300"/>
              </a:spcBef>
            </a:pPr>
            <a:r>
              <a:rPr lang="en-AU" sz="3600" i="1" dirty="0" smtClean="0">
                <a:solidFill>
                  <a:schemeClr val="tx1">
                    <a:lumMod val="65000"/>
                    <a:lumOff val="35000"/>
                  </a:schemeClr>
                </a:solidFill>
                <a:latin typeface="Corbel" panose="020B0503020204020204" pitchFamily="34" charset="0"/>
              </a:rPr>
              <a:t>(Motive for the association is unknown)</a:t>
            </a:r>
          </a:p>
          <a:p>
            <a:pPr marL="720725" indent="90488" defTabSz="250825">
              <a:spcBef>
                <a:spcPts val="300"/>
              </a:spcBef>
            </a:pPr>
            <a:endParaRPr lang="en-AU" sz="3600" dirty="0" smtClean="0">
              <a:solidFill>
                <a:schemeClr val="tx1">
                  <a:lumMod val="65000"/>
                  <a:lumOff val="35000"/>
                </a:schemeClr>
              </a:solidFill>
              <a:latin typeface="Corbel" panose="020B0503020204020204" pitchFamily="34" charset="0"/>
            </a:endParaRPr>
          </a:p>
          <a:p>
            <a:pPr defTabSz="250825">
              <a:spcBef>
                <a:spcPts val="300"/>
              </a:spcBef>
            </a:pPr>
            <a:r>
              <a:rPr lang="en-AU" sz="3600" dirty="0" smtClean="0">
                <a:solidFill>
                  <a:schemeClr val="tx1">
                    <a:lumMod val="65000"/>
                    <a:lumOff val="35000"/>
                  </a:schemeClr>
                </a:solidFill>
                <a:latin typeface="Corbel" panose="020B0503020204020204" pitchFamily="34" charset="0"/>
              </a:rPr>
              <a:t>2.  Friend</a:t>
            </a:r>
            <a:endParaRPr lang="en-AU" sz="3600" dirty="0">
              <a:solidFill>
                <a:schemeClr val="tx1">
                  <a:lumMod val="65000"/>
                  <a:lumOff val="35000"/>
                </a:schemeClr>
              </a:solidFill>
              <a:latin typeface="Corbel" panose="020B0503020204020204" pitchFamily="34" charset="0"/>
            </a:endParaRPr>
          </a:p>
          <a:p>
            <a:pPr indent="811213" defTabSz="250825">
              <a:spcBef>
                <a:spcPts val="300"/>
              </a:spcBef>
            </a:pPr>
            <a:r>
              <a:rPr lang="en-AU" sz="3600" dirty="0" smtClean="0">
                <a:solidFill>
                  <a:schemeClr val="tx1">
                    <a:lumMod val="65000"/>
                    <a:lumOff val="35000"/>
                  </a:schemeClr>
                </a:solidFill>
                <a:latin typeface="Corbel" panose="020B0503020204020204" pitchFamily="34" charset="0"/>
              </a:rPr>
              <a:t>Heb – </a:t>
            </a:r>
            <a:r>
              <a:rPr lang="en-AU" sz="3600" dirty="0" err="1" smtClean="0">
                <a:solidFill>
                  <a:schemeClr val="tx1">
                    <a:lumMod val="65000"/>
                    <a:lumOff val="35000"/>
                  </a:schemeClr>
                </a:solidFill>
                <a:latin typeface="Corbel" panose="020B0503020204020204" pitchFamily="34" charset="0"/>
              </a:rPr>
              <a:t>aheb</a:t>
            </a:r>
            <a:r>
              <a:rPr lang="en-AU" sz="3600" dirty="0" smtClean="0">
                <a:solidFill>
                  <a:schemeClr val="tx1">
                    <a:lumMod val="65000"/>
                    <a:lumOff val="35000"/>
                  </a:schemeClr>
                </a:solidFill>
                <a:latin typeface="Corbel" panose="020B0503020204020204" pitchFamily="34" charset="0"/>
              </a:rPr>
              <a:t> = one who loves</a:t>
            </a:r>
          </a:p>
          <a:p>
            <a:pPr indent="811213" defTabSz="250825">
              <a:spcBef>
                <a:spcPts val="300"/>
              </a:spcBef>
            </a:pPr>
            <a:r>
              <a:rPr lang="en-AU" sz="3600" i="1" dirty="0" smtClean="0">
                <a:solidFill>
                  <a:schemeClr val="tx1">
                    <a:lumMod val="65000"/>
                    <a:lumOff val="35000"/>
                  </a:schemeClr>
                </a:solidFill>
                <a:latin typeface="Corbel" panose="020B0503020204020204" pitchFamily="34" charset="0"/>
              </a:rPr>
              <a:t>(Motive is clearly love)</a:t>
            </a:r>
          </a:p>
        </p:txBody>
      </p:sp>
    </p:spTree>
    <p:extLst>
      <p:ext uri="{BB962C8B-B14F-4D97-AF65-F5344CB8AC3E}">
        <p14:creationId xmlns:p14="http://schemas.microsoft.com/office/powerpoint/2010/main" val="32801666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Judah and Jacob</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056784" cy="4639732"/>
          </a:xfrm>
          <a:prstGeom prst="rect">
            <a:avLst/>
          </a:prstGeom>
          <a:noFill/>
        </p:spPr>
        <p:txBody>
          <a:bodyPr wrap="square" rtlCol="0">
            <a:spAutoFit/>
          </a:bodyPr>
          <a:lstStyle/>
          <a:p>
            <a:pPr marL="571500" indent="-571500" defTabSz="250825">
              <a:spcBef>
                <a:spcPts val="300"/>
              </a:spcBef>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Tricked by a woman wearing a veil.</a:t>
            </a:r>
          </a:p>
          <a:p>
            <a:pPr marL="571500" indent="-571500" defTabSz="250825">
              <a:spcBef>
                <a:spcPts val="300"/>
              </a:spcBef>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Bound to her even though he didn’t want her.</a:t>
            </a:r>
          </a:p>
          <a:p>
            <a:pPr marL="571500" indent="-571500" defTabSz="250825">
              <a:spcBef>
                <a:spcPts val="300"/>
              </a:spcBef>
              <a:buFont typeface="Wingdings" panose="05000000000000000000" pitchFamily="2" charset="2"/>
              <a:buChar char="§"/>
            </a:pPr>
            <a:r>
              <a:rPr lang="en-AU" sz="3600" dirty="0">
                <a:solidFill>
                  <a:schemeClr val="tx1">
                    <a:lumMod val="65000"/>
                    <a:lumOff val="35000"/>
                  </a:schemeClr>
                </a:solidFill>
                <a:latin typeface="Corbel" panose="020B0503020204020204" pitchFamily="34" charset="0"/>
              </a:rPr>
              <a:t>H</a:t>
            </a:r>
            <a:r>
              <a:rPr lang="en-AU" sz="3600" dirty="0" smtClean="0">
                <a:solidFill>
                  <a:schemeClr val="tx1">
                    <a:lumMod val="65000"/>
                    <a:lumOff val="35000"/>
                  </a:schemeClr>
                </a:solidFill>
                <a:latin typeface="Corbel" panose="020B0503020204020204" pitchFamily="34" charset="0"/>
              </a:rPr>
              <a:t>ad children by her he didn’t want.</a:t>
            </a:r>
          </a:p>
          <a:p>
            <a:pPr marL="571500" indent="-571500" defTabSz="250825">
              <a:spcBef>
                <a:spcPts val="300"/>
              </a:spcBef>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Extremely protective of his youngest son.</a:t>
            </a:r>
          </a:p>
        </p:txBody>
      </p:sp>
    </p:spTree>
    <p:extLst>
      <p:ext uri="{BB962C8B-B14F-4D97-AF65-F5344CB8AC3E}">
        <p14:creationId xmlns:p14="http://schemas.microsoft.com/office/powerpoint/2010/main" val="9389895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Almost Ruined</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236296" cy="4647426"/>
          </a:xfrm>
          <a:prstGeom prst="rect">
            <a:avLst/>
          </a:prstGeom>
          <a:noFill/>
        </p:spPr>
        <p:txBody>
          <a:bodyPr wrap="square" rtlCol="0">
            <a:spAutoFit/>
          </a:bodyPr>
          <a:lstStyle/>
          <a:p>
            <a:pPr marL="571500" indent="-571500" defTabSz="250825">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Left the ecclesial environment</a:t>
            </a:r>
          </a:p>
          <a:p>
            <a:pPr marL="571500" indent="-571500" defTabSz="250825">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Received attention in the world</a:t>
            </a:r>
          </a:p>
          <a:p>
            <a:pPr marL="571500" indent="-571500" defTabSz="250825">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‘Took’ a Canaanite wife</a:t>
            </a:r>
          </a:p>
          <a:p>
            <a:pPr marL="571500" indent="-571500" defTabSz="250825">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Not there for his children’s births</a:t>
            </a:r>
          </a:p>
          <a:p>
            <a:pPr marL="571500" indent="-571500" defTabSz="250825">
              <a:spcAft>
                <a:spcPts val="24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Children ended up worse than him</a:t>
            </a:r>
          </a:p>
          <a:p>
            <a:pPr defTabSz="250825">
              <a:spcAft>
                <a:spcPts val="1800"/>
              </a:spcAft>
            </a:pPr>
            <a:r>
              <a:rPr lang="en-AU" sz="3600" b="1" i="1" dirty="0" smtClean="0">
                <a:solidFill>
                  <a:schemeClr val="tx1">
                    <a:lumMod val="65000"/>
                    <a:lumOff val="35000"/>
                  </a:schemeClr>
                </a:solidFill>
                <a:latin typeface="Corbel" panose="020B0503020204020204" pitchFamily="34" charset="0"/>
              </a:rPr>
              <a:t>Friendship with </a:t>
            </a:r>
            <a:r>
              <a:rPr lang="en-AU" sz="3600" b="1" i="1" dirty="0" err="1" smtClean="0">
                <a:solidFill>
                  <a:schemeClr val="tx1">
                    <a:lumMod val="65000"/>
                    <a:lumOff val="35000"/>
                  </a:schemeClr>
                </a:solidFill>
                <a:latin typeface="Corbel" panose="020B0503020204020204" pitchFamily="34" charset="0"/>
              </a:rPr>
              <a:t>Hirah</a:t>
            </a:r>
            <a:r>
              <a:rPr lang="en-AU" sz="3600" b="1" i="1" dirty="0" smtClean="0">
                <a:solidFill>
                  <a:schemeClr val="tx1">
                    <a:lumMod val="65000"/>
                    <a:lumOff val="35000"/>
                  </a:schemeClr>
                </a:solidFill>
                <a:latin typeface="Corbel" panose="020B0503020204020204" pitchFamily="34" charset="0"/>
              </a:rPr>
              <a:t> was a disaster</a:t>
            </a:r>
          </a:p>
        </p:txBody>
      </p:sp>
    </p:spTree>
    <p:extLst>
      <p:ext uri="{BB962C8B-B14F-4D97-AF65-F5344CB8AC3E}">
        <p14:creationId xmlns:p14="http://schemas.microsoft.com/office/powerpoint/2010/main" val="334500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9">
                                            <p:txEl>
                                              <p:pRg st="5" end="5"/>
                                            </p:txEl>
                                          </p:spTgt>
                                        </p:tgtEl>
                                        <p:attrNameLst>
                                          <p:attrName>style.visibility</p:attrName>
                                        </p:attrNameLst>
                                      </p:cBhvr>
                                      <p:to>
                                        <p:strVal val="visible"/>
                                      </p:to>
                                    </p:set>
                                    <p:animEffect transition="in" filter="fade">
                                      <p:cBhvr>
                                        <p:cTn id="40" dur="1000"/>
                                        <p:tgtEl>
                                          <p:spTgt spid="9">
                                            <p:txEl>
                                              <p:pRg st="5" end="5"/>
                                            </p:txEl>
                                          </p:spTgt>
                                        </p:tgtEl>
                                      </p:cBhvr>
                                    </p:animEffect>
                                    <p:anim calcmode="lin" valueType="num">
                                      <p:cBhvr>
                                        <p:cTn id="41"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err="1"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Hirah</a:t>
            </a: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 the </a:t>
            </a:r>
            <a:r>
              <a:rPr lang="en-US" sz="5400" b="1" cap="none" spc="0" dirty="0" err="1"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Adullamite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056784" cy="5139869"/>
          </a:xfrm>
          <a:prstGeom prst="rect">
            <a:avLst/>
          </a:prstGeom>
          <a:noFill/>
        </p:spPr>
        <p:txBody>
          <a:bodyPr wrap="square" rtlCol="0">
            <a:spAutoFit/>
          </a:bodyPr>
          <a:lstStyle/>
          <a:p>
            <a:pPr marL="571500" indent="-571500" defTabSz="250825">
              <a:spcBef>
                <a:spcPts val="300"/>
              </a:spcBef>
              <a:spcAft>
                <a:spcPts val="12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V12, 20 	called ‘his friend’</a:t>
            </a:r>
          </a:p>
          <a:p>
            <a:pPr defTabSz="250825">
              <a:spcBef>
                <a:spcPts val="300"/>
              </a:spcBef>
            </a:pPr>
            <a:r>
              <a:rPr lang="en-AU" sz="3600" i="1" dirty="0" smtClean="0">
                <a:solidFill>
                  <a:schemeClr val="tx1">
                    <a:lumMod val="65000"/>
                    <a:lumOff val="35000"/>
                  </a:schemeClr>
                </a:solidFill>
                <a:latin typeface="Corbel" panose="020B0503020204020204" pitchFamily="34" charset="0"/>
              </a:rPr>
              <a:t>Judah appears to rely on </a:t>
            </a:r>
            <a:r>
              <a:rPr lang="en-AU" sz="3600" i="1" dirty="0" err="1" smtClean="0">
                <a:solidFill>
                  <a:schemeClr val="tx1">
                    <a:lumMod val="65000"/>
                    <a:lumOff val="35000"/>
                  </a:schemeClr>
                </a:solidFill>
                <a:latin typeface="Corbel" panose="020B0503020204020204" pitchFamily="34" charset="0"/>
              </a:rPr>
              <a:t>Hirah</a:t>
            </a:r>
            <a:r>
              <a:rPr lang="en-AU" sz="3600" i="1" dirty="0" smtClean="0">
                <a:solidFill>
                  <a:schemeClr val="tx1">
                    <a:lumMod val="65000"/>
                    <a:lumOff val="35000"/>
                  </a:schemeClr>
                </a:solidFill>
                <a:latin typeface="Corbel" panose="020B0503020204020204" pitchFamily="34" charset="0"/>
              </a:rPr>
              <a:t> for</a:t>
            </a:r>
          </a:p>
          <a:p>
            <a:pPr marL="571500" indent="-571500" defTabSz="250825">
              <a:spcBef>
                <a:spcPts val="300"/>
              </a:spcBef>
              <a:spcAft>
                <a:spcPts val="1200"/>
              </a:spcAft>
              <a:buFont typeface="Wingdings" panose="05000000000000000000" pitchFamily="2" charset="2"/>
              <a:buChar char="§"/>
            </a:pPr>
            <a:r>
              <a:rPr lang="en-AU" sz="3600" b="1" u="sng" dirty="0" smtClean="0">
                <a:solidFill>
                  <a:schemeClr val="tx1">
                    <a:lumMod val="65000"/>
                    <a:lumOff val="35000"/>
                  </a:schemeClr>
                </a:solidFill>
                <a:latin typeface="Corbel" panose="020B0503020204020204" pitchFamily="34" charset="0"/>
              </a:rPr>
              <a:t>Counse</a:t>
            </a:r>
            <a:r>
              <a:rPr lang="en-AU" sz="3600" u="sng" dirty="0" smtClean="0">
                <a:solidFill>
                  <a:schemeClr val="tx1">
                    <a:lumMod val="65000"/>
                    <a:lumOff val="35000"/>
                  </a:schemeClr>
                </a:solidFill>
                <a:latin typeface="Corbel" panose="020B0503020204020204" pitchFamily="34" charset="0"/>
              </a:rPr>
              <a:t>l</a:t>
            </a:r>
            <a:r>
              <a:rPr lang="en-AU" sz="3600" dirty="0" smtClean="0">
                <a:solidFill>
                  <a:schemeClr val="tx1">
                    <a:lumMod val="65000"/>
                    <a:lumOff val="35000"/>
                  </a:schemeClr>
                </a:solidFill>
                <a:latin typeface="Corbel" panose="020B0503020204020204" pitchFamily="34" charset="0"/>
              </a:rPr>
              <a:t> – v2 Showed him the ways of the Canaanites.</a:t>
            </a:r>
          </a:p>
          <a:p>
            <a:pPr marL="571500" indent="-571500" defTabSz="250825">
              <a:spcBef>
                <a:spcPts val="300"/>
              </a:spcBef>
              <a:spcAft>
                <a:spcPts val="1200"/>
              </a:spcAft>
              <a:buFont typeface="Wingdings" panose="05000000000000000000" pitchFamily="2" charset="2"/>
              <a:buChar char="§"/>
            </a:pPr>
            <a:r>
              <a:rPr lang="en-AU" sz="3600" b="1" u="sng" dirty="0" smtClean="0">
                <a:solidFill>
                  <a:schemeClr val="tx1">
                    <a:lumMod val="65000"/>
                    <a:lumOff val="35000"/>
                  </a:schemeClr>
                </a:solidFill>
                <a:latin typeface="Corbel" panose="020B0503020204020204" pitchFamily="34" charset="0"/>
              </a:rPr>
              <a:t>Business</a:t>
            </a:r>
            <a:r>
              <a:rPr lang="en-AU" sz="3600" dirty="0" smtClean="0">
                <a:solidFill>
                  <a:schemeClr val="tx1">
                    <a:lumMod val="65000"/>
                    <a:lumOff val="35000"/>
                  </a:schemeClr>
                </a:solidFill>
                <a:latin typeface="Corbel" panose="020B0503020204020204" pitchFamily="34" charset="0"/>
              </a:rPr>
              <a:t> – v12 Developed a partnership in keeping sheep.</a:t>
            </a:r>
          </a:p>
          <a:p>
            <a:pPr marL="571500" indent="-571500" defTabSz="250825">
              <a:spcBef>
                <a:spcPts val="300"/>
              </a:spcBef>
              <a:buFont typeface="Wingdings" panose="05000000000000000000" pitchFamily="2" charset="2"/>
              <a:buChar char="§"/>
            </a:pPr>
            <a:r>
              <a:rPr lang="en-AU" sz="3600" b="1" u="sng" dirty="0" smtClean="0">
                <a:solidFill>
                  <a:schemeClr val="tx1">
                    <a:lumMod val="65000"/>
                    <a:lumOff val="35000"/>
                  </a:schemeClr>
                </a:solidFill>
                <a:latin typeface="Corbel" panose="020B0503020204020204" pitchFamily="34" charset="0"/>
              </a:rPr>
              <a:t>Keeping secrets</a:t>
            </a:r>
            <a:r>
              <a:rPr lang="en-AU" sz="3600" b="1" dirty="0" smtClean="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v20 Sent the kid by the hand of his friend.</a:t>
            </a:r>
          </a:p>
        </p:txBody>
      </p:sp>
    </p:spTree>
    <p:extLst>
      <p:ext uri="{BB962C8B-B14F-4D97-AF65-F5344CB8AC3E}">
        <p14:creationId xmlns:p14="http://schemas.microsoft.com/office/powerpoint/2010/main" val="27607606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Friends of the World</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056784" cy="4832092"/>
          </a:xfrm>
          <a:prstGeom prst="rect">
            <a:avLst/>
          </a:prstGeom>
          <a:noFill/>
        </p:spPr>
        <p:txBody>
          <a:bodyPr wrap="square" rtlCol="0">
            <a:spAutoFit/>
          </a:bodyPr>
          <a:lstStyle/>
          <a:p>
            <a:pPr marL="571500" indent="-571500" defTabSz="250825">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Have no accountability to God </a:t>
            </a:r>
          </a:p>
          <a:p>
            <a:pPr defTabSz="250825">
              <a:spcAft>
                <a:spcPts val="1200"/>
              </a:spcAft>
            </a:pPr>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 </a:t>
            </a:r>
            <a:r>
              <a:rPr lang="en-AU" sz="3600" i="1" dirty="0" smtClean="0">
                <a:solidFill>
                  <a:schemeClr val="tx1">
                    <a:lumMod val="65000"/>
                    <a:lumOff val="35000"/>
                  </a:schemeClr>
                </a:solidFill>
                <a:latin typeface="Corbel" panose="020B0503020204020204" pitchFamily="34" charset="0"/>
              </a:rPr>
              <a:t>live as you wish</a:t>
            </a:r>
          </a:p>
          <a:p>
            <a:pPr marL="571500" indent="-571500" defTabSz="250825">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Are not bound by a moral code or set of values that are godly</a:t>
            </a:r>
          </a:p>
          <a:p>
            <a:pPr defTabSz="250825">
              <a:spcAft>
                <a:spcPts val="1200"/>
              </a:spcAft>
            </a:pPr>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 </a:t>
            </a:r>
            <a:r>
              <a:rPr lang="en-AU" sz="3600" i="1" dirty="0" smtClean="0">
                <a:solidFill>
                  <a:schemeClr val="tx1">
                    <a:lumMod val="65000"/>
                    <a:lumOff val="35000"/>
                  </a:schemeClr>
                </a:solidFill>
                <a:latin typeface="Corbel" panose="020B0503020204020204" pitchFamily="34" charset="0"/>
              </a:rPr>
              <a:t>marry who you like</a:t>
            </a:r>
          </a:p>
          <a:p>
            <a:pPr marL="571500" indent="-571500" defTabSz="250825">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Have no family policies that are God directed </a:t>
            </a:r>
          </a:p>
          <a:p>
            <a:pPr defTabSz="250825"/>
            <a:r>
              <a:rPr lang="en-AU" sz="3600" dirty="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 </a:t>
            </a:r>
            <a:r>
              <a:rPr lang="en-AU" sz="3600" i="1" dirty="0" smtClean="0">
                <a:solidFill>
                  <a:schemeClr val="tx1">
                    <a:lumMod val="65000"/>
                    <a:lumOff val="35000"/>
                  </a:schemeClr>
                </a:solidFill>
                <a:latin typeface="Corbel" panose="020B0503020204020204" pitchFamily="34" charset="0"/>
              </a:rPr>
              <a:t>children act as they want</a:t>
            </a:r>
          </a:p>
        </p:txBody>
      </p:sp>
    </p:spTree>
    <p:extLst>
      <p:ext uri="{BB962C8B-B14F-4D97-AF65-F5344CB8AC3E}">
        <p14:creationId xmlns:p14="http://schemas.microsoft.com/office/powerpoint/2010/main" val="29476915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Jonadab’s True Colours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835696" y="1628800"/>
            <a:ext cx="7308304" cy="5155257"/>
          </a:xfrm>
          <a:prstGeom prst="rect">
            <a:avLst/>
          </a:prstGeom>
          <a:noFill/>
        </p:spPr>
        <p:txBody>
          <a:bodyPr wrap="square" rtlCol="0">
            <a:spAutoFit/>
          </a:bodyPr>
          <a:lstStyle/>
          <a:p>
            <a:pPr marL="571500" indent="-571500" defTabSz="250825">
              <a:spcAft>
                <a:spcPts val="6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Suggests a plan he must have known the consequences to.</a:t>
            </a:r>
          </a:p>
          <a:p>
            <a:pPr marL="92075" defTabSz="250825"/>
            <a:r>
              <a:rPr lang="en-AU" sz="3600" b="1" i="1" dirty="0" smtClean="0">
                <a:solidFill>
                  <a:schemeClr val="tx1">
                    <a:lumMod val="65000"/>
                    <a:lumOff val="35000"/>
                  </a:schemeClr>
                </a:solidFill>
                <a:latin typeface="Corbel" panose="020B0503020204020204" pitchFamily="34" charset="0"/>
              </a:rPr>
              <a:t>Before the eyewitness details reach David – </a:t>
            </a:r>
            <a:r>
              <a:rPr lang="en-AU" sz="3600" b="1" i="1" dirty="0" err="1" smtClean="0">
                <a:solidFill>
                  <a:schemeClr val="tx1">
                    <a:lumMod val="65000"/>
                    <a:lumOff val="35000"/>
                  </a:schemeClr>
                </a:solidFill>
                <a:latin typeface="Corbel" panose="020B0503020204020204" pitchFamily="34" charset="0"/>
              </a:rPr>
              <a:t>Jonadab</a:t>
            </a:r>
            <a:r>
              <a:rPr lang="en-AU" sz="3600" b="1" i="1" dirty="0" smtClean="0">
                <a:solidFill>
                  <a:schemeClr val="tx1">
                    <a:lumMod val="65000"/>
                    <a:lumOff val="35000"/>
                  </a:schemeClr>
                </a:solidFill>
                <a:latin typeface="Corbel" panose="020B0503020204020204" pitchFamily="34" charset="0"/>
              </a:rPr>
              <a:t> already knew:-</a:t>
            </a:r>
          </a:p>
          <a:p>
            <a:pPr marL="571500" indent="-571500" defTabSz="250825">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Only Amnon is dead – (repeated)</a:t>
            </a:r>
          </a:p>
          <a:p>
            <a:pPr marL="628650" indent="-628650" defTabSz="250825">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That the killers were Absalom’s servants.</a:t>
            </a:r>
          </a:p>
          <a:p>
            <a:pPr marL="628650" indent="-628650" defTabSz="250825">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That Absalom had been plotting this for two years.</a:t>
            </a:r>
          </a:p>
        </p:txBody>
      </p:sp>
    </p:spTree>
    <p:extLst>
      <p:ext uri="{BB962C8B-B14F-4D97-AF65-F5344CB8AC3E}">
        <p14:creationId xmlns:p14="http://schemas.microsoft.com/office/powerpoint/2010/main" val="6911352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830997"/>
          </a:xfrm>
          <a:prstGeom prst="rect">
            <a:avLst/>
          </a:prstGeom>
          <a:noFill/>
        </p:spPr>
        <p:txBody>
          <a:bodyPr wrap="square" lIns="91440" tIns="45720" rIns="91440" bIns="45720">
            <a:spAutoFit/>
          </a:bodyPr>
          <a:lstStyle/>
          <a:p>
            <a:pPr algn="ctr"/>
            <a:r>
              <a:rPr lang="en-US" sz="48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Jonathan the True Friend</a:t>
            </a:r>
            <a:endParaRPr lang="en-US" sz="48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236296" cy="3170099"/>
          </a:xfrm>
          <a:prstGeom prst="rect">
            <a:avLst/>
          </a:prstGeom>
          <a:noFill/>
        </p:spPr>
        <p:txBody>
          <a:bodyPr wrap="square" rtlCol="0">
            <a:spAutoFit/>
          </a:bodyPr>
          <a:lstStyle/>
          <a:p>
            <a:pPr defTabSz="250825">
              <a:spcAft>
                <a:spcPts val="1200"/>
              </a:spcAft>
            </a:pPr>
            <a:r>
              <a:rPr lang="en-AU" sz="3600" i="1" dirty="0" smtClean="0">
                <a:solidFill>
                  <a:schemeClr val="tx1">
                    <a:lumMod val="65000"/>
                    <a:lumOff val="35000"/>
                  </a:schemeClr>
                </a:solidFill>
                <a:latin typeface="Corbel" panose="020B0503020204020204" pitchFamily="34" charset="0"/>
              </a:rPr>
              <a:t>1 Samuel 18v1-4</a:t>
            </a:r>
          </a:p>
          <a:p>
            <a:pPr marL="892175" indent="-171450" defTabSz="250825">
              <a:spcAft>
                <a:spcPts val="1200"/>
              </a:spcAft>
            </a:pPr>
            <a:r>
              <a:rPr lang="en-AU" sz="3600" dirty="0" smtClean="0">
                <a:solidFill>
                  <a:schemeClr val="tx1">
                    <a:lumMod val="65000"/>
                    <a:lumOff val="35000"/>
                  </a:schemeClr>
                </a:solidFill>
                <a:latin typeface="Corbel" panose="020B0503020204020204" pitchFamily="34" charset="0"/>
              </a:rPr>
              <a:t>Jonathan the Instigator</a:t>
            </a:r>
          </a:p>
          <a:p>
            <a:pPr marL="892175" indent="-171450" defTabSz="250825"/>
            <a:r>
              <a:rPr lang="en-AU" sz="3600" dirty="0" smtClean="0">
                <a:solidFill>
                  <a:schemeClr val="tx1">
                    <a:lumMod val="65000"/>
                    <a:lumOff val="35000"/>
                  </a:schemeClr>
                </a:solidFill>
                <a:latin typeface="Corbel" panose="020B0503020204020204" pitchFamily="34" charset="0"/>
              </a:rPr>
              <a:t>	</a:t>
            </a:r>
            <a:r>
              <a:rPr lang="en-AU" sz="3600" i="1" dirty="0" smtClean="0">
                <a:solidFill>
                  <a:schemeClr val="tx1">
                    <a:lumMod val="65000"/>
                    <a:lumOff val="35000"/>
                  </a:schemeClr>
                </a:solidFill>
                <a:latin typeface="Corbel" panose="020B0503020204020204" pitchFamily="34" charset="0"/>
              </a:rPr>
              <a:t>Went out to befriend David</a:t>
            </a:r>
          </a:p>
          <a:p>
            <a:pPr marL="892175" indent="-171450" defTabSz="250825"/>
            <a:endParaRPr lang="en-AU" sz="3600" dirty="0">
              <a:solidFill>
                <a:schemeClr val="tx1">
                  <a:lumMod val="65000"/>
                  <a:lumOff val="35000"/>
                </a:schemeClr>
              </a:solidFill>
              <a:latin typeface="Corbel" panose="020B0503020204020204" pitchFamily="34" charset="0"/>
            </a:endParaRPr>
          </a:p>
          <a:p>
            <a:pPr marL="892175" indent="-171450" defTabSz="250825"/>
            <a:r>
              <a:rPr lang="en-AU" sz="3600" dirty="0" smtClean="0">
                <a:solidFill>
                  <a:schemeClr val="tx1">
                    <a:lumMod val="65000"/>
                    <a:lumOff val="35000"/>
                  </a:schemeClr>
                </a:solidFill>
                <a:latin typeface="Corbel" panose="020B0503020204020204" pitchFamily="34" charset="0"/>
              </a:rPr>
              <a:t>A friend is </a:t>
            </a:r>
            <a:r>
              <a:rPr lang="en-AU" sz="3600" b="1" dirty="0" smtClean="0">
                <a:solidFill>
                  <a:schemeClr val="tx1">
                    <a:lumMod val="65000"/>
                    <a:lumOff val="35000"/>
                  </a:schemeClr>
                </a:solidFill>
                <a:latin typeface="Corbel" panose="020B0503020204020204" pitchFamily="34" charset="0"/>
              </a:rPr>
              <a:t>LIKEMINDED</a:t>
            </a:r>
          </a:p>
        </p:txBody>
      </p:sp>
    </p:spTree>
    <p:extLst>
      <p:ext uri="{BB962C8B-B14F-4D97-AF65-F5344CB8AC3E}">
        <p14:creationId xmlns:p14="http://schemas.microsoft.com/office/powerpoint/2010/main" val="13063876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830997"/>
          </a:xfrm>
          <a:prstGeom prst="rect">
            <a:avLst/>
          </a:prstGeom>
          <a:noFill/>
        </p:spPr>
        <p:txBody>
          <a:bodyPr wrap="square" lIns="91440" tIns="45720" rIns="91440" bIns="45720">
            <a:spAutoFit/>
          </a:bodyPr>
          <a:lstStyle/>
          <a:p>
            <a:pPr algn="ctr"/>
            <a:r>
              <a:rPr lang="en-US" sz="48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Likeminded</a:t>
            </a:r>
            <a:endParaRPr lang="en-US" sz="48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236296" cy="5037276"/>
          </a:xfrm>
          <a:prstGeom prst="rect">
            <a:avLst/>
          </a:prstGeom>
          <a:noFill/>
        </p:spPr>
        <p:txBody>
          <a:bodyPr wrap="square" rtlCol="0">
            <a:spAutoFit/>
          </a:bodyPr>
          <a:lstStyle/>
          <a:p>
            <a:pPr defTabSz="250825"/>
            <a:r>
              <a:rPr lang="en-AU" sz="3600" dirty="0" smtClean="0">
                <a:solidFill>
                  <a:schemeClr val="tx1">
                    <a:lumMod val="65000"/>
                    <a:lumOff val="35000"/>
                  </a:schemeClr>
                </a:solidFill>
                <a:latin typeface="Corbel" panose="020B0503020204020204" pitchFamily="34" charset="0"/>
              </a:rPr>
              <a:t>											Jonathan</a:t>
            </a:r>
            <a:r>
              <a:rPr lang="en-AU" sz="3600" i="1" dirty="0" smtClean="0">
                <a:solidFill>
                  <a:schemeClr val="tx1">
                    <a:lumMod val="65000"/>
                    <a:lumOff val="35000"/>
                  </a:schemeClr>
                </a:solidFill>
                <a:latin typeface="Corbel" panose="020B0503020204020204" pitchFamily="34" charset="0"/>
              </a:rPr>
              <a:t>					</a:t>
            </a:r>
            <a:r>
              <a:rPr lang="en-AU" sz="3600" dirty="0" smtClean="0">
                <a:solidFill>
                  <a:schemeClr val="tx1">
                    <a:lumMod val="65000"/>
                    <a:lumOff val="35000"/>
                  </a:schemeClr>
                </a:solidFill>
                <a:latin typeface="Corbel" panose="020B0503020204020204" pitchFamily="34" charset="0"/>
              </a:rPr>
              <a:t>	David</a:t>
            </a:r>
          </a:p>
          <a:p>
            <a:pPr defTabSz="250825"/>
            <a:r>
              <a:rPr lang="en-AU" sz="3600" b="1" i="1" dirty="0" smtClean="0">
                <a:solidFill>
                  <a:schemeClr val="tx1">
                    <a:lumMod val="65000"/>
                    <a:lumOff val="35000"/>
                  </a:schemeClr>
                </a:solidFill>
                <a:latin typeface="Corbel" panose="020B0503020204020204" pitchFamily="34" charset="0"/>
              </a:rPr>
              <a:t>											1 Sam 14		</a:t>
            </a:r>
            <a:r>
              <a:rPr lang="en-AU" sz="3600" b="1" i="1" dirty="0">
                <a:solidFill>
                  <a:schemeClr val="tx1">
                    <a:lumMod val="65000"/>
                    <a:lumOff val="35000"/>
                  </a:schemeClr>
                </a:solidFill>
                <a:latin typeface="Corbel" panose="020B0503020204020204" pitchFamily="34" charset="0"/>
              </a:rPr>
              <a:t>	</a:t>
            </a:r>
            <a:r>
              <a:rPr lang="en-AU" sz="3600" b="1" i="1" dirty="0" smtClean="0">
                <a:solidFill>
                  <a:schemeClr val="tx1">
                    <a:lumMod val="65000"/>
                    <a:lumOff val="35000"/>
                  </a:schemeClr>
                </a:solidFill>
                <a:latin typeface="Corbel" panose="020B0503020204020204" pitchFamily="34" charset="0"/>
              </a:rPr>
              <a:t>1 Sam 17</a:t>
            </a:r>
          </a:p>
          <a:p>
            <a:pPr defTabSz="250825">
              <a:spcAft>
                <a:spcPts val="800"/>
              </a:spcAft>
            </a:pPr>
            <a:r>
              <a:rPr lang="en-AU" sz="3600" dirty="0" smtClean="0">
                <a:solidFill>
                  <a:schemeClr val="tx1">
                    <a:lumMod val="65000"/>
                    <a:lumOff val="35000"/>
                  </a:schemeClr>
                </a:solidFill>
                <a:latin typeface="Corbel" panose="020B0503020204020204" pitchFamily="34" charset="0"/>
              </a:rPr>
              <a:t>‘Uncircumcised’   	v6								v26</a:t>
            </a:r>
          </a:p>
          <a:p>
            <a:pPr defTabSz="250825">
              <a:spcAft>
                <a:spcPts val="800"/>
              </a:spcAft>
            </a:pPr>
            <a:r>
              <a:rPr lang="en-AU" sz="3600" dirty="0" smtClean="0">
                <a:solidFill>
                  <a:schemeClr val="tx1">
                    <a:lumMod val="65000"/>
                    <a:lumOff val="35000"/>
                  </a:schemeClr>
                </a:solidFill>
                <a:latin typeface="Corbel" panose="020B0503020204020204" pitchFamily="34" charset="0"/>
              </a:rPr>
              <a:t>‘Come up to us’			v12							v44</a:t>
            </a:r>
          </a:p>
          <a:p>
            <a:pPr defTabSz="250825">
              <a:spcAft>
                <a:spcPts val="800"/>
              </a:spcAft>
            </a:pPr>
            <a:r>
              <a:rPr lang="en-AU" sz="3600" dirty="0" smtClean="0">
                <a:solidFill>
                  <a:schemeClr val="tx1">
                    <a:lumMod val="65000"/>
                    <a:lumOff val="35000"/>
                  </a:schemeClr>
                </a:solidFill>
                <a:latin typeface="Corbel" panose="020B0503020204020204" pitchFamily="34" charset="0"/>
              </a:rPr>
              <a:t>Met the enemy			v13						v48-49</a:t>
            </a:r>
          </a:p>
          <a:p>
            <a:pPr defTabSz="250825">
              <a:spcAft>
                <a:spcPts val="800"/>
              </a:spcAft>
            </a:pPr>
            <a:r>
              <a:rPr lang="en-AU" sz="3600" dirty="0" smtClean="0">
                <a:solidFill>
                  <a:schemeClr val="tx1">
                    <a:lumMod val="65000"/>
                    <a:lumOff val="35000"/>
                  </a:schemeClr>
                </a:solidFill>
                <a:latin typeface="Corbel" panose="020B0503020204020204" pitchFamily="34" charset="0"/>
              </a:rPr>
              <a:t>‘Into our hands’			v10							v47</a:t>
            </a:r>
          </a:p>
          <a:p>
            <a:pPr defTabSz="250825">
              <a:spcAft>
                <a:spcPts val="800"/>
              </a:spcAft>
            </a:pPr>
            <a:r>
              <a:rPr lang="en-AU" sz="3600" dirty="0" smtClean="0">
                <a:solidFill>
                  <a:schemeClr val="tx1">
                    <a:lumMod val="65000"/>
                    <a:lumOff val="35000"/>
                  </a:schemeClr>
                </a:solidFill>
                <a:latin typeface="Corbel" panose="020B0503020204020204" pitchFamily="34" charset="0"/>
              </a:rPr>
              <a:t>Yahweh’s battle			v6								v47</a:t>
            </a:r>
          </a:p>
          <a:p>
            <a:pPr defTabSz="250825">
              <a:spcAft>
                <a:spcPts val="800"/>
              </a:spcAft>
            </a:pPr>
            <a:r>
              <a:rPr lang="en-AU" sz="3600" dirty="0" smtClean="0">
                <a:solidFill>
                  <a:schemeClr val="tx1">
                    <a:lumMod val="65000"/>
                    <a:lumOff val="35000"/>
                  </a:schemeClr>
                </a:solidFill>
                <a:latin typeface="Corbel" panose="020B0503020204020204" pitchFamily="34" charset="0"/>
              </a:rPr>
              <a:t>God of Israel					v12							v46</a:t>
            </a:r>
          </a:p>
        </p:txBody>
      </p:sp>
    </p:spTree>
    <p:extLst>
      <p:ext uri="{BB962C8B-B14F-4D97-AF65-F5344CB8AC3E}">
        <p14:creationId xmlns:p14="http://schemas.microsoft.com/office/powerpoint/2010/main" val="31691036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830997"/>
          </a:xfrm>
          <a:prstGeom prst="rect">
            <a:avLst/>
          </a:prstGeom>
          <a:noFill/>
        </p:spPr>
        <p:txBody>
          <a:bodyPr wrap="square" lIns="91440" tIns="45720" rIns="91440" bIns="45720">
            <a:spAutoFit/>
          </a:bodyPr>
          <a:lstStyle/>
          <a:p>
            <a:pPr algn="ctr"/>
            <a:r>
              <a:rPr lang="en-US" sz="48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Jonathan the True Friend</a:t>
            </a:r>
            <a:endParaRPr lang="en-US" sz="48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236296" cy="3724096"/>
          </a:xfrm>
          <a:prstGeom prst="rect">
            <a:avLst/>
          </a:prstGeom>
          <a:noFill/>
        </p:spPr>
        <p:txBody>
          <a:bodyPr wrap="square" rtlCol="0">
            <a:spAutoFit/>
          </a:bodyPr>
          <a:lstStyle/>
          <a:p>
            <a:pPr defTabSz="250825">
              <a:spcAft>
                <a:spcPts val="1200"/>
              </a:spcAft>
            </a:pPr>
            <a:r>
              <a:rPr lang="en-AU" sz="3600" i="1" dirty="0" smtClean="0">
                <a:solidFill>
                  <a:schemeClr val="tx1">
                    <a:lumMod val="65000"/>
                    <a:lumOff val="35000"/>
                  </a:schemeClr>
                </a:solidFill>
                <a:latin typeface="Corbel" panose="020B0503020204020204" pitchFamily="34" charset="0"/>
              </a:rPr>
              <a:t>1 Samuel 19v4-7</a:t>
            </a:r>
          </a:p>
          <a:p>
            <a:pPr marL="892175" indent="-171450" defTabSz="250825">
              <a:spcAft>
                <a:spcPts val="1200"/>
              </a:spcAft>
            </a:pPr>
            <a:r>
              <a:rPr lang="en-AU" sz="3600" dirty="0" smtClean="0">
                <a:solidFill>
                  <a:schemeClr val="tx1">
                    <a:lumMod val="65000"/>
                    <a:lumOff val="35000"/>
                  </a:schemeClr>
                </a:solidFill>
                <a:latin typeface="Corbel" panose="020B0503020204020204" pitchFamily="34" charset="0"/>
              </a:rPr>
              <a:t>Jonathan the Intercessor</a:t>
            </a:r>
          </a:p>
          <a:p>
            <a:pPr marL="892175" indent="-171450" defTabSz="250825"/>
            <a:r>
              <a:rPr lang="en-AU" sz="3600" dirty="0" smtClean="0">
                <a:solidFill>
                  <a:schemeClr val="tx1">
                    <a:lumMod val="65000"/>
                    <a:lumOff val="35000"/>
                  </a:schemeClr>
                </a:solidFill>
                <a:latin typeface="Corbel" panose="020B0503020204020204" pitchFamily="34" charset="0"/>
              </a:rPr>
              <a:t>	</a:t>
            </a:r>
            <a:r>
              <a:rPr lang="en-AU" sz="3600" i="1" dirty="0" smtClean="0">
                <a:solidFill>
                  <a:schemeClr val="tx1">
                    <a:lumMod val="65000"/>
                    <a:lumOff val="35000"/>
                  </a:schemeClr>
                </a:solidFill>
                <a:latin typeface="Corbel" panose="020B0503020204020204" pitchFamily="34" charset="0"/>
              </a:rPr>
              <a:t>Seeks assurance on behalf of his friend</a:t>
            </a:r>
          </a:p>
          <a:p>
            <a:pPr marL="892175" indent="-171450" defTabSz="250825"/>
            <a:endParaRPr lang="en-AU" sz="3600" dirty="0">
              <a:solidFill>
                <a:schemeClr val="tx1">
                  <a:lumMod val="65000"/>
                  <a:lumOff val="35000"/>
                </a:schemeClr>
              </a:solidFill>
              <a:latin typeface="Corbel" panose="020B0503020204020204" pitchFamily="34" charset="0"/>
            </a:endParaRPr>
          </a:p>
          <a:p>
            <a:pPr marL="892175" indent="-171450" defTabSz="250825"/>
            <a:r>
              <a:rPr lang="en-AU" sz="3600" dirty="0" smtClean="0">
                <a:solidFill>
                  <a:schemeClr val="tx1">
                    <a:lumMod val="65000"/>
                    <a:lumOff val="35000"/>
                  </a:schemeClr>
                </a:solidFill>
                <a:latin typeface="Corbel" panose="020B0503020204020204" pitchFamily="34" charset="0"/>
              </a:rPr>
              <a:t>A friend displays </a:t>
            </a:r>
            <a:r>
              <a:rPr lang="en-AU" sz="3600" b="1" dirty="0" smtClean="0">
                <a:solidFill>
                  <a:schemeClr val="tx1">
                    <a:lumMod val="65000"/>
                    <a:lumOff val="35000"/>
                  </a:schemeClr>
                </a:solidFill>
                <a:latin typeface="Corbel" panose="020B0503020204020204" pitchFamily="34" charset="0"/>
              </a:rPr>
              <a:t>LOYALTY</a:t>
            </a:r>
          </a:p>
        </p:txBody>
      </p:sp>
    </p:spTree>
    <p:extLst>
      <p:ext uri="{BB962C8B-B14F-4D97-AF65-F5344CB8AC3E}">
        <p14:creationId xmlns:p14="http://schemas.microsoft.com/office/powerpoint/2010/main" val="32688241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830997"/>
          </a:xfrm>
          <a:prstGeom prst="rect">
            <a:avLst/>
          </a:prstGeom>
          <a:noFill/>
        </p:spPr>
        <p:txBody>
          <a:bodyPr wrap="square" lIns="91440" tIns="45720" rIns="91440" bIns="45720">
            <a:spAutoFit/>
          </a:bodyPr>
          <a:lstStyle/>
          <a:p>
            <a:pPr algn="ctr"/>
            <a:r>
              <a:rPr lang="en-US" sz="48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Jonathan the True Friend</a:t>
            </a:r>
            <a:endParaRPr lang="en-US" sz="48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236296" cy="3724096"/>
          </a:xfrm>
          <a:prstGeom prst="rect">
            <a:avLst/>
          </a:prstGeom>
          <a:noFill/>
        </p:spPr>
        <p:txBody>
          <a:bodyPr wrap="square" rtlCol="0">
            <a:spAutoFit/>
          </a:bodyPr>
          <a:lstStyle/>
          <a:p>
            <a:pPr defTabSz="250825">
              <a:spcAft>
                <a:spcPts val="1200"/>
              </a:spcAft>
            </a:pPr>
            <a:r>
              <a:rPr lang="en-AU" sz="3600" i="1" dirty="0" smtClean="0">
                <a:solidFill>
                  <a:schemeClr val="tx1">
                    <a:lumMod val="65000"/>
                    <a:lumOff val="35000"/>
                  </a:schemeClr>
                </a:solidFill>
                <a:latin typeface="Corbel" panose="020B0503020204020204" pitchFamily="34" charset="0"/>
              </a:rPr>
              <a:t>1 Samuel 20</a:t>
            </a:r>
          </a:p>
          <a:p>
            <a:pPr marL="892175" indent="-171450" defTabSz="250825">
              <a:spcAft>
                <a:spcPts val="1200"/>
              </a:spcAft>
            </a:pPr>
            <a:r>
              <a:rPr lang="en-AU" sz="3600" dirty="0" smtClean="0">
                <a:solidFill>
                  <a:schemeClr val="tx1">
                    <a:lumMod val="65000"/>
                    <a:lumOff val="35000"/>
                  </a:schemeClr>
                </a:solidFill>
                <a:latin typeface="Corbel" panose="020B0503020204020204" pitchFamily="34" charset="0"/>
              </a:rPr>
              <a:t>Jonathan the Truth </a:t>
            </a:r>
            <a:r>
              <a:rPr lang="en-AU" sz="3600" dirty="0">
                <a:solidFill>
                  <a:schemeClr val="tx1">
                    <a:lumMod val="65000"/>
                    <a:lumOff val="35000"/>
                  </a:schemeClr>
                </a:solidFill>
                <a:latin typeface="Corbel" panose="020B0503020204020204" pitchFamily="34" charset="0"/>
              </a:rPr>
              <a:t>S</a:t>
            </a:r>
            <a:r>
              <a:rPr lang="en-AU" sz="3600" dirty="0" smtClean="0">
                <a:solidFill>
                  <a:schemeClr val="tx1">
                    <a:lumMod val="65000"/>
                    <a:lumOff val="35000"/>
                  </a:schemeClr>
                </a:solidFill>
                <a:latin typeface="Corbel" panose="020B0503020204020204" pitchFamily="34" charset="0"/>
              </a:rPr>
              <a:t>eeker</a:t>
            </a:r>
          </a:p>
          <a:p>
            <a:pPr marL="892175" indent="-171450" defTabSz="250825"/>
            <a:r>
              <a:rPr lang="en-AU" sz="3600" dirty="0" smtClean="0">
                <a:solidFill>
                  <a:schemeClr val="tx1">
                    <a:lumMod val="65000"/>
                    <a:lumOff val="35000"/>
                  </a:schemeClr>
                </a:solidFill>
                <a:latin typeface="Corbel" panose="020B0503020204020204" pitchFamily="34" charset="0"/>
              </a:rPr>
              <a:t>	</a:t>
            </a:r>
            <a:r>
              <a:rPr lang="en-AU" sz="3600" i="1" dirty="0" smtClean="0">
                <a:solidFill>
                  <a:schemeClr val="tx1">
                    <a:lumMod val="65000"/>
                    <a:lumOff val="35000"/>
                  </a:schemeClr>
                </a:solidFill>
                <a:latin typeface="Corbel" panose="020B0503020204020204" pitchFamily="34" charset="0"/>
              </a:rPr>
              <a:t>Seeks to establish truth while still trusting his friend</a:t>
            </a:r>
          </a:p>
          <a:p>
            <a:pPr marL="892175" indent="-171450" defTabSz="250825"/>
            <a:endParaRPr lang="en-AU" sz="3600" dirty="0">
              <a:solidFill>
                <a:schemeClr val="tx1">
                  <a:lumMod val="65000"/>
                  <a:lumOff val="35000"/>
                </a:schemeClr>
              </a:solidFill>
              <a:latin typeface="Corbel" panose="020B0503020204020204" pitchFamily="34" charset="0"/>
            </a:endParaRPr>
          </a:p>
          <a:p>
            <a:pPr marL="892175" indent="-171450" defTabSz="250825"/>
            <a:r>
              <a:rPr lang="en-AU" sz="3600" dirty="0" smtClean="0">
                <a:solidFill>
                  <a:schemeClr val="tx1">
                    <a:lumMod val="65000"/>
                    <a:lumOff val="35000"/>
                  </a:schemeClr>
                </a:solidFill>
                <a:latin typeface="Corbel" panose="020B0503020204020204" pitchFamily="34" charset="0"/>
              </a:rPr>
              <a:t>A friend shows </a:t>
            </a:r>
            <a:r>
              <a:rPr lang="en-AU" sz="3600" b="1" dirty="0" smtClean="0">
                <a:solidFill>
                  <a:schemeClr val="tx1">
                    <a:lumMod val="65000"/>
                    <a:lumOff val="35000"/>
                  </a:schemeClr>
                </a:solidFill>
                <a:latin typeface="Corbel" panose="020B0503020204020204" pitchFamily="34" charset="0"/>
              </a:rPr>
              <a:t>TRUST</a:t>
            </a:r>
          </a:p>
        </p:txBody>
      </p:sp>
    </p:spTree>
    <p:extLst>
      <p:ext uri="{BB962C8B-B14F-4D97-AF65-F5344CB8AC3E}">
        <p14:creationId xmlns:p14="http://schemas.microsoft.com/office/powerpoint/2010/main" val="41490590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830997"/>
          </a:xfrm>
          <a:prstGeom prst="rect">
            <a:avLst/>
          </a:prstGeom>
          <a:noFill/>
        </p:spPr>
        <p:txBody>
          <a:bodyPr wrap="square" lIns="91440" tIns="45720" rIns="91440" bIns="45720">
            <a:spAutoFit/>
          </a:bodyPr>
          <a:lstStyle/>
          <a:p>
            <a:pPr algn="ctr"/>
            <a:r>
              <a:rPr lang="en-US" sz="48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Jonathan the True Friend</a:t>
            </a:r>
            <a:endParaRPr lang="en-US" sz="48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236296" cy="4278094"/>
          </a:xfrm>
          <a:prstGeom prst="rect">
            <a:avLst/>
          </a:prstGeom>
          <a:noFill/>
        </p:spPr>
        <p:txBody>
          <a:bodyPr wrap="square" rtlCol="0">
            <a:spAutoFit/>
          </a:bodyPr>
          <a:lstStyle/>
          <a:p>
            <a:pPr defTabSz="250825">
              <a:spcAft>
                <a:spcPts val="1200"/>
              </a:spcAft>
            </a:pPr>
            <a:r>
              <a:rPr lang="en-AU" sz="3600" i="1" dirty="0" smtClean="0">
                <a:solidFill>
                  <a:schemeClr val="tx1">
                    <a:lumMod val="65000"/>
                    <a:lumOff val="35000"/>
                  </a:schemeClr>
                </a:solidFill>
                <a:latin typeface="Corbel" panose="020B0503020204020204" pitchFamily="34" charset="0"/>
              </a:rPr>
              <a:t>1 Samuel 23v16-18</a:t>
            </a:r>
          </a:p>
          <a:p>
            <a:pPr marL="892175" indent="-171450" defTabSz="250825">
              <a:spcAft>
                <a:spcPts val="1200"/>
              </a:spcAft>
            </a:pPr>
            <a:r>
              <a:rPr lang="en-AU" sz="3600" dirty="0" smtClean="0">
                <a:solidFill>
                  <a:schemeClr val="tx1">
                    <a:lumMod val="65000"/>
                    <a:lumOff val="35000"/>
                  </a:schemeClr>
                </a:solidFill>
                <a:latin typeface="Corbel" panose="020B0503020204020204" pitchFamily="34" charset="0"/>
              </a:rPr>
              <a:t>Jonathan the </a:t>
            </a:r>
            <a:r>
              <a:rPr lang="en-AU" sz="3600" dirty="0">
                <a:solidFill>
                  <a:schemeClr val="tx1">
                    <a:lumMod val="65000"/>
                    <a:lumOff val="35000"/>
                  </a:schemeClr>
                </a:solidFill>
                <a:latin typeface="Corbel" panose="020B0503020204020204" pitchFamily="34" charset="0"/>
              </a:rPr>
              <a:t>S</a:t>
            </a:r>
            <a:r>
              <a:rPr lang="en-AU" sz="3600" dirty="0" smtClean="0">
                <a:solidFill>
                  <a:schemeClr val="tx1">
                    <a:lumMod val="65000"/>
                    <a:lumOff val="35000"/>
                  </a:schemeClr>
                </a:solidFill>
                <a:latin typeface="Corbel" panose="020B0503020204020204" pitchFamily="34" charset="0"/>
              </a:rPr>
              <a:t>trengthener</a:t>
            </a:r>
          </a:p>
          <a:p>
            <a:pPr marL="892175" indent="-171450" defTabSz="250825"/>
            <a:r>
              <a:rPr lang="en-AU" sz="3600" dirty="0" smtClean="0">
                <a:solidFill>
                  <a:schemeClr val="tx1">
                    <a:lumMod val="65000"/>
                    <a:lumOff val="35000"/>
                  </a:schemeClr>
                </a:solidFill>
                <a:latin typeface="Corbel" panose="020B0503020204020204" pitchFamily="34" charset="0"/>
              </a:rPr>
              <a:t>	</a:t>
            </a:r>
            <a:r>
              <a:rPr lang="en-AU" sz="3600" i="1" dirty="0" smtClean="0">
                <a:solidFill>
                  <a:schemeClr val="tx1">
                    <a:lumMod val="65000"/>
                    <a:lumOff val="35000"/>
                  </a:schemeClr>
                </a:solidFill>
                <a:latin typeface="Corbel" panose="020B0503020204020204" pitchFamily="34" charset="0"/>
              </a:rPr>
              <a:t>Strengthens David with encouraging words – not feed his self-pity. </a:t>
            </a:r>
          </a:p>
          <a:p>
            <a:pPr marL="892175" indent="-171450" defTabSz="250825"/>
            <a:endParaRPr lang="en-AU" sz="3600" dirty="0">
              <a:solidFill>
                <a:schemeClr val="tx1">
                  <a:lumMod val="65000"/>
                  <a:lumOff val="35000"/>
                </a:schemeClr>
              </a:solidFill>
              <a:latin typeface="Corbel" panose="020B0503020204020204" pitchFamily="34" charset="0"/>
            </a:endParaRPr>
          </a:p>
          <a:p>
            <a:pPr marL="892175" indent="-171450" defTabSz="250825"/>
            <a:r>
              <a:rPr lang="en-AU" sz="3600" dirty="0" smtClean="0">
                <a:solidFill>
                  <a:schemeClr val="tx1">
                    <a:lumMod val="65000"/>
                    <a:lumOff val="35000"/>
                  </a:schemeClr>
                </a:solidFill>
                <a:latin typeface="Corbel" panose="020B0503020204020204" pitchFamily="34" charset="0"/>
              </a:rPr>
              <a:t>A friend provides </a:t>
            </a:r>
            <a:r>
              <a:rPr lang="en-AU" sz="3600" b="1" dirty="0" smtClean="0">
                <a:solidFill>
                  <a:schemeClr val="tx1">
                    <a:lumMod val="65000"/>
                    <a:lumOff val="35000"/>
                  </a:schemeClr>
                </a:solidFill>
                <a:latin typeface="Corbel" panose="020B0503020204020204" pitchFamily="34" charset="0"/>
              </a:rPr>
              <a:t>SUPPORT</a:t>
            </a:r>
          </a:p>
        </p:txBody>
      </p:sp>
    </p:spTree>
    <p:extLst>
      <p:ext uri="{BB962C8B-B14F-4D97-AF65-F5344CB8AC3E}">
        <p14:creationId xmlns:p14="http://schemas.microsoft.com/office/powerpoint/2010/main" val="29739650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830997"/>
          </a:xfrm>
          <a:prstGeom prst="rect">
            <a:avLst/>
          </a:prstGeom>
          <a:noFill/>
        </p:spPr>
        <p:txBody>
          <a:bodyPr wrap="square" lIns="91440" tIns="45720" rIns="91440" bIns="45720">
            <a:spAutoFit/>
          </a:bodyPr>
          <a:lstStyle/>
          <a:p>
            <a:pPr algn="ctr"/>
            <a:r>
              <a:rPr lang="en-US" sz="48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Jonathan the True Friend</a:t>
            </a:r>
            <a:endParaRPr lang="en-US" sz="48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236296" cy="3724096"/>
          </a:xfrm>
          <a:prstGeom prst="rect">
            <a:avLst/>
          </a:prstGeom>
          <a:noFill/>
        </p:spPr>
        <p:txBody>
          <a:bodyPr wrap="square" rtlCol="0">
            <a:spAutoFit/>
          </a:bodyPr>
          <a:lstStyle/>
          <a:p>
            <a:pPr defTabSz="250825">
              <a:spcAft>
                <a:spcPts val="1200"/>
              </a:spcAft>
            </a:pPr>
            <a:r>
              <a:rPr lang="en-AU" sz="3600" i="1" dirty="0" smtClean="0">
                <a:solidFill>
                  <a:schemeClr val="tx1">
                    <a:lumMod val="65000"/>
                    <a:lumOff val="35000"/>
                  </a:schemeClr>
                </a:solidFill>
                <a:latin typeface="Corbel" panose="020B0503020204020204" pitchFamily="34" charset="0"/>
              </a:rPr>
              <a:t>1 Samuel 31v2 and 2 Samuel 1v17-27</a:t>
            </a:r>
          </a:p>
          <a:p>
            <a:pPr marL="892175" indent="-171450" defTabSz="250825">
              <a:spcAft>
                <a:spcPts val="1200"/>
              </a:spcAft>
            </a:pPr>
            <a:r>
              <a:rPr lang="en-AU" sz="3600" dirty="0" smtClean="0">
                <a:solidFill>
                  <a:schemeClr val="tx1">
                    <a:lumMod val="65000"/>
                    <a:lumOff val="35000"/>
                  </a:schemeClr>
                </a:solidFill>
                <a:latin typeface="Corbel" panose="020B0503020204020204" pitchFamily="34" charset="0"/>
              </a:rPr>
              <a:t>Jonathan the Selfless</a:t>
            </a:r>
          </a:p>
          <a:p>
            <a:pPr marL="892175" indent="-171450" defTabSz="250825"/>
            <a:r>
              <a:rPr lang="en-AU" sz="3600" dirty="0" smtClean="0">
                <a:solidFill>
                  <a:schemeClr val="tx1">
                    <a:lumMod val="65000"/>
                    <a:lumOff val="35000"/>
                  </a:schemeClr>
                </a:solidFill>
                <a:latin typeface="Corbel" panose="020B0503020204020204" pitchFamily="34" charset="0"/>
              </a:rPr>
              <a:t>	</a:t>
            </a:r>
            <a:r>
              <a:rPr lang="en-AU" sz="3600" i="1" dirty="0" smtClean="0">
                <a:solidFill>
                  <a:schemeClr val="tx1">
                    <a:lumMod val="65000"/>
                    <a:lumOff val="35000"/>
                  </a:schemeClr>
                </a:solidFill>
                <a:latin typeface="Corbel" panose="020B0503020204020204" pitchFamily="34" charset="0"/>
              </a:rPr>
              <a:t>Willing to lay down his life for his friend. </a:t>
            </a:r>
          </a:p>
          <a:p>
            <a:pPr marL="892175" indent="-171450" defTabSz="250825"/>
            <a:endParaRPr lang="en-AU" sz="3600" dirty="0">
              <a:solidFill>
                <a:schemeClr val="tx1">
                  <a:lumMod val="65000"/>
                  <a:lumOff val="35000"/>
                </a:schemeClr>
              </a:solidFill>
              <a:latin typeface="Corbel" panose="020B0503020204020204" pitchFamily="34" charset="0"/>
            </a:endParaRPr>
          </a:p>
          <a:p>
            <a:pPr marL="892175" indent="-171450" defTabSz="250825"/>
            <a:r>
              <a:rPr lang="en-AU" sz="3600" dirty="0" smtClean="0">
                <a:solidFill>
                  <a:schemeClr val="tx1">
                    <a:lumMod val="65000"/>
                    <a:lumOff val="35000"/>
                  </a:schemeClr>
                </a:solidFill>
                <a:latin typeface="Corbel" panose="020B0503020204020204" pitchFamily="34" charset="0"/>
              </a:rPr>
              <a:t>A friend is motivated by </a:t>
            </a:r>
            <a:r>
              <a:rPr lang="en-AU" sz="3600" b="1" dirty="0" smtClean="0">
                <a:solidFill>
                  <a:schemeClr val="tx1">
                    <a:lumMod val="65000"/>
                    <a:lumOff val="35000"/>
                  </a:schemeClr>
                </a:solidFill>
                <a:latin typeface="Corbel" panose="020B0503020204020204" pitchFamily="34" charset="0"/>
              </a:rPr>
              <a:t>LOVE</a:t>
            </a:r>
          </a:p>
        </p:txBody>
      </p:sp>
    </p:spTree>
    <p:extLst>
      <p:ext uri="{BB962C8B-B14F-4D97-AF65-F5344CB8AC3E}">
        <p14:creationId xmlns:p14="http://schemas.microsoft.com/office/powerpoint/2010/main" val="22236038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467544" y="4838298"/>
            <a:ext cx="1209278" cy="966966"/>
          </a:xfrm>
        </p:spPr>
        <p:txBody>
          <a:bodyPr>
            <a:noAutofit/>
          </a:bodyPr>
          <a:lstStyle/>
          <a:p>
            <a:pPr algn="r">
              <a:spcBef>
                <a:spcPts val="0"/>
              </a:spcBef>
            </a:pPr>
            <a:r>
              <a:rPr lang="en-AU" sz="2400" dirty="0" smtClean="0">
                <a:solidFill>
                  <a:schemeClr val="bg1"/>
                </a:solidFill>
              </a:rPr>
              <a:t>and Faith</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34591" r="30778"/>
          <a:stretch/>
        </p:blipFill>
        <p:spPr>
          <a:xfrm>
            <a:off x="122354" y="117433"/>
            <a:ext cx="1476000" cy="3816000"/>
          </a:xfrm>
          <a:prstGeom prst="rect">
            <a:avLst/>
          </a:prstGeom>
        </p:spPr>
      </p:pic>
      <p:sp>
        <p:nvSpPr>
          <p:cNvPr id="8" name="Rectangle 7"/>
          <p:cNvSpPr/>
          <p:nvPr/>
        </p:nvSpPr>
        <p:spPr>
          <a:xfrm>
            <a:off x="1988096" y="485056"/>
            <a:ext cx="6984776" cy="830997"/>
          </a:xfrm>
          <a:prstGeom prst="rect">
            <a:avLst/>
          </a:prstGeom>
          <a:noFill/>
        </p:spPr>
        <p:txBody>
          <a:bodyPr wrap="square" lIns="91440" tIns="45720" rIns="91440" bIns="45720">
            <a:spAutoFit/>
          </a:bodyPr>
          <a:lstStyle/>
          <a:p>
            <a:pPr algn="ctr"/>
            <a:r>
              <a:rPr lang="en-US" sz="48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Summary</a:t>
            </a:r>
            <a:endParaRPr lang="en-US" sz="48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9" name="TextBox 8"/>
          <p:cNvSpPr txBox="1"/>
          <p:nvPr/>
        </p:nvSpPr>
        <p:spPr>
          <a:xfrm>
            <a:off x="1907704" y="1628800"/>
            <a:ext cx="7236296" cy="4832092"/>
          </a:xfrm>
          <a:prstGeom prst="rect">
            <a:avLst/>
          </a:prstGeom>
          <a:noFill/>
        </p:spPr>
        <p:txBody>
          <a:bodyPr wrap="square" rtlCol="0">
            <a:spAutoFit/>
          </a:bodyPr>
          <a:lstStyle/>
          <a:p>
            <a:pPr marL="571500" indent="-571500" defTabSz="250825">
              <a:spcAft>
                <a:spcPts val="12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Choosing the right friends </a:t>
            </a:r>
            <a:r>
              <a:rPr lang="en-AU" sz="3600" smtClean="0">
                <a:solidFill>
                  <a:schemeClr val="tx1">
                    <a:lumMod val="65000"/>
                    <a:lumOff val="35000"/>
                  </a:schemeClr>
                </a:solidFill>
                <a:latin typeface="Corbel" panose="020B0503020204020204" pitchFamily="34" charset="0"/>
              </a:rPr>
              <a:t>is vey </a:t>
            </a:r>
            <a:r>
              <a:rPr lang="en-AU" sz="3600" dirty="0" smtClean="0">
                <a:solidFill>
                  <a:schemeClr val="tx1">
                    <a:lumMod val="65000"/>
                    <a:lumOff val="35000"/>
                  </a:schemeClr>
                </a:solidFill>
                <a:latin typeface="Corbel" panose="020B0503020204020204" pitchFamily="34" charset="0"/>
              </a:rPr>
              <a:t>important</a:t>
            </a:r>
          </a:p>
          <a:p>
            <a:pPr marL="571500" indent="-571500" defTabSz="250825">
              <a:spcAft>
                <a:spcPts val="12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Friends of the world will bring us to ruin</a:t>
            </a:r>
          </a:p>
          <a:p>
            <a:pPr marL="571500" indent="-571500" defTabSz="250825">
              <a:spcAft>
                <a:spcPts val="12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Friends in the truth are only helpful if they are likeminded, loyal, trusting, supportive and selfless</a:t>
            </a:r>
          </a:p>
        </p:txBody>
      </p:sp>
    </p:spTree>
    <p:extLst>
      <p:ext uri="{BB962C8B-B14F-4D97-AF65-F5344CB8AC3E}">
        <p14:creationId xmlns:p14="http://schemas.microsoft.com/office/powerpoint/2010/main" val="23891748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664" y="44624"/>
            <a:ext cx="324036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1562522" y="4221088"/>
            <a:ext cx="3168352" cy="936104"/>
          </a:xfrm>
        </p:spPr>
        <p:txBody>
          <a:bodyPr>
            <a:normAutofit/>
          </a:bodyPr>
          <a:lstStyle/>
          <a:p>
            <a:pPr algn="l"/>
            <a:r>
              <a:rPr lang="en-AU" sz="5400" dirty="0" smtClean="0">
                <a:solidFill>
                  <a:schemeClr val="bg1"/>
                </a:solidFill>
              </a:rPr>
              <a:t>Friendship</a:t>
            </a:r>
            <a:endParaRPr lang="en-AU" sz="5400" dirty="0">
              <a:solidFill>
                <a:schemeClr val="bg1"/>
              </a:solidFill>
            </a:endParaRPr>
          </a:p>
        </p:txBody>
      </p:sp>
      <p:sp>
        <p:nvSpPr>
          <p:cNvPr id="3" name="Subtitle 2"/>
          <p:cNvSpPr>
            <a:spLocks noGrp="1"/>
          </p:cNvSpPr>
          <p:nvPr>
            <p:ph type="subTitle" idx="1"/>
          </p:nvPr>
        </p:nvSpPr>
        <p:spPr>
          <a:xfrm>
            <a:off x="1493942" y="4941168"/>
            <a:ext cx="3168352" cy="766936"/>
          </a:xfrm>
        </p:spPr>
        <p:txBody>
          <a:bodyPr/>
          <a:lstStyle/>
          <a:p>
            <a:pPr algn="r"/>
            <a:r>
              <a:rPr lang="en-AU" dirty="0" smtClean="0">
                <a:solidFill>
                  <a:schemeClr val="bg1"/>
                </a:solidFill>
              </a:rPr>
              <a:t>and Adversity</a:t>
            </a:r>
            <a:endParaRPr lang="en-AU" dirty="0">
              <a:solidFill>
                <a:schemeClr val="bg1"/>
              </a:solidFill>
            </a:endParaRPr>
          </a:p>
        </p:txBody>
      </p:sp>
      <p:pic>
        <p:nvPicPr>
          <p:cNvPr id="5" name="Picture 4"/>
          <p:cNvPicPr>
            <a:picLocks/>
          </p:cNvPicPr>
          <p:nvPr/>
        </p:nvPicPr>
        <p:blipFill rotWithShape="1">
          <a:blip r:embed="rId2">
            <a:extLst>
              <a:ext uri="{28A0092B-C50C-407E-A947-70E740481C1C}">
                <a14:useLocalDpi xmlns:a14="http://schemas.microsoft.com/office/drawing/2010/main" val="0"/>
              </a:ext>
            </a:extLst>
          </a:blip>
          <a:srcRect l="18159" r="36912"/>
          <a:stretch/>
        </p:blipFill>
        <p:spPr>
          <a:xfrm>
            <a:off x="4856564" y="2003698"/>
            <a:ext cx="2808000" cy="3816000"/>
          </a:xfrm>
          <a:prstGeom prst="rect">
            <a:avLst/>
          </a:prstGeom>
        </p:spPr>
      </p:pic>
      <p:pic>
        <p:nvPicPr>
          <p:cNvPr id="6" name="Picture 5"/>
          <p:cNvPicPr>
            <a:picLocks/>
          </p:cNvPicPr>
          <p:nvPr/>
        </p:nvPicPr>
        <p:blipFill rotWithShape="1">
          <a:blip r:embed="rId3">
            <a:extLst>
              <a:ext uri="{28A0092B-C50C-407E-A947-70E740481C1C}">
                <a14:useLocalDpi xmlns:a14="http://schemas.microsoft.com/office/drawing/2010/main" val="0"/>
              </a:ext>
            </a:extLst>
          </a:blip>
          <a:srcRect l="14028" r="39759"/>
          <a:stretch/>
        </p:blipFill>
        <p:spPr>
          <a:xfrm>
            <a:off x="7732350" y="2003698"/>
            <a:ext cx="1440000" cy="3816000"/>
          </a:xfrm>
          <a:prstGeom prst="rect">
            <a:avLst/>
          </a:prstGeom>
        </p:spPr>
      </p:pic>
      <p:pic>
        <p:nvPicPr>
          <p:cNvPr id="7" name="Picture 6"/>
          <p:cNvPicPr>
            <a:picLocks/>
          </p:cNvPicPr>
          <p:nvPr/>
        </p:nvPicPr>
        <p:blipFill rotWithShape="1">
          <a:blip r:embed="rId4">
            <a:extLst>
              <a:ext uri="{28A0092B-C50C-407E-A947-70E740481C1C}">
                <a14:useLocalDpi xmlns:a14="http://schemas.microsoft.com/office/drawing/2010/main" val="0"/>
              </a:ext>
            </a:extLst>
          </a:blip>
          <a:srcRect l="42956" r="26722"/>
          <a:stretch/>
        </p:blipFill>
        <p:spPr>
          <a:xfrm>
            <a:off x="-3772" y="2000694"/>
            <a:ext cx="1476000" cy="3816000"/>
          </a:xfrm>
          <a:prstGeom prst="rect">
            <a:avLst/>
          </a:prstGeom>
        </p:spPr>
      </p:pic>
    </p:spTree>
    <p:extLst>
      <p:ext uri="{BB962C8B-B14F-4D97-AF65-F5344CB8AC3E}">
        <p14:creationId xmlns:p14="http://schemas.microsoft.com/office/powerpoint/2010/main" val="28285497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Grief</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539978"/>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Jacob losing Joseph</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Naomi and Ruth losing their husbands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David losing Saul and Jonathan</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David losing Absalom</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Daniel spent three weeks mourning</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Nehemiah on hearing the state of Jerusalem</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widow of Nain losing her son</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Mary and Martha losing their brother</a:t>
            </a:r>
            <a:endParaRPr lang="en-AU" sz="2600"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21726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2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75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300"/>
                                        <p:tgtEl>
                                          <p:spTgt spid="13">
                                            <p:txEl>
                                              <p:pRg st="6" end="6"/>
                                            </p:txEl>
                                          </p:spTgt>
                                        </p:tgtEl>
                                      </p:cBhvr>
                                    </p:animEffect>
                                    <p:anim calcmode="lin" valueType="num">
                                      <p:cBhvr>
                                        <p:cTn id="44" dur="13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3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8800"/>
                            </p:stCondLst>
                            <p:childTnLst>
                              <p:par>
                                <p:cTn id="47" presetID="42" presetClass="entr" presetSubtype="0" fill="hold" nodeType="after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1300"/>
                                        <p:tgtEl>
                                          <p:spTgt spid="13">
                                            <p:txEl>
                                              <p:pRg st="7" end="7"/>
                                            </p:txEl>
                                          </p:spTgt>
                                        </p:tgtEl>
                                      </p:cBhvr>
                                    </p:animEffect>
                                    <p:anim calcmode="lin" valueType="num">
                                      <p:cBhvr>
                                        <p:cTn id="50" dur="13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13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National Oppression</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662815"/>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Israel in Egypt</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Israel in the times of the Judges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Israel in captivity – Assyria </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Judah in captivity – Babylon </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Judah after their return – by the Samaritans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Judah under the Romans</a:t>
            </a:r>
            <a:endParaRPr lang="en-AU" sz="2600"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66179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2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Sickness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116512"/>
          </a:xfrm>
          <a:prstGeom prst="rect">
            <a:avLst/>
          </a:prstGeom>
          <a:noFill/>
        </p:spPr>
        <p:txBody>
          <a:bodyPr wrap="square" rtlCol="0">
            <a:spAutoFit/>
          </a:bodyPr>
          <a:lstStyle/>
          <a:p>
            <a:pPr algn="ctr">
              <a:spcAft>
                <a:spcPts val="1200"/>
              </a:spcAft>
            </a:pPr>
            <a:r>
              <a:rPr lang="en-AU" sz="3200" i="1" u="sng" dirty="0" smtClean="0">
                <a:solidFill>
                  <a:schemeClr val="tx1">
                    <a:lumMod val="65000"/>
                    <a:lumOff val="35000"/>
                  </a:schemeClr>
                </a:solidFill>
                <a:latin typeface="Corbel" panose="020B0503020204020204" pitchFamily="34" charset="0"/>
              </a:rPr>
              <a:t>Life threatening </a:t>
            </a:r>
            <a:endParaRPr lang="en-AU" sz="2600" i="1" u="sng"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Hezekiah – Set your house in order</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Job – Cursed the day he was born</a:t>
            </a:r>
          </a:p>
          <a:p>
            <a:pPr marL="285750" indent="-285750">
              <a:spcAft>
                <a:spcPts val="48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Lazarus – Although he died the Lord raised him</a:t>
            </a:r>
          </a:p>
          <a:p>
            <a:pPr algn="ctr">
              <a:spcAft>
                <a:spcPts val="1200"/>
              </a:spcAft>
            </a:pPr>
            <a:r>
              <a:rPr lang="en-AU" sz="3200" i="1" u="sng" dirty="0" smtClean="0">
                <a:solidFill>
                  <a:schemeClr val="tx1">
                    <a:lumMod val="65000"/>
                    <a:lumOff val="35000"/>
                  </a:schemeClr>
                </a:solidFill>
                <a:latin typeface="Corbel" panose="020B0503020204020204" pitchFamily="34" charset="0"/>
              </a:rPr>
              <a:t>Non life threatening</a:t>
            </a:r>
            <a:endParaRPr lang="en-AU" sz="3200" i="1" u="sng" dirty="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Timothy – Regular stomach upsets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Paul – Had a constant ‘Thorn in his side’ </a:t>
            </a: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323984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fade">
                                      <p:cBhvr>
                                        <p:cTn id="32" dur="1300"/>
                                        <p:tgtEl>
                                          <p:spTgt spid="13">
                                            <p:txEl>
                                              <p:pRg st="4" end="4"/>
                                            </p:txEl>
                                          </p:spTgt>
                                        </p:tgtEl>
                                      </p:cBhvr>
                                    </p:animEffect>
                                    <p:anim calcmode="lin" valueType="num">
                                      <p:cBhvr>
                                        <p:cTn id="33"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4"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5" fill="hold">
                            <p:stCondLst>
                              <p:cond delay="1300"/>
                            </p:stCondLst>
                            <p:childTnLst>
                              <p:par>
                                <p:cTn id="36" presetID="42" presetClass="entr" presetSubtype="0" fill="hold" nodeType="afterEffect">
                                  <p:stCondLst>
                                    <p:cond delay="0"/>
                                  </p:stCondLst>
                                  <p:childTnLst>
                                    <p:set>
                                      <p:cBhvr>
                                        <p:cTn id="37" dur="1" fill="hold">
                                          <p:stCondLst>
                                            <p:cond delay="0"/>
                                          </p:stCondLst>
                                        </p:cTn>
                                        <p:tgtEl>
                                          <p:spTgt spid="13">
                                            <p:txEl>
                                              <p:pRg st="5" end="5"/>
                                            </p:txEl>
                                          </p:spTgt>
                                        </p:tgtEl>
                                        <p:attrNameLst>
                                          <p:attrName>style.visibility</p:attrName>
                                        </p:attrNameLst>
                                      </p:cBhvr>
                                      <p:to>
                                        <p:strVal val="visible"/>
                                      </p:to>
                                    </p:set>
                                    <p:animEffect transition="in" filter="fade">
                                      <p:cBhvr>
                                        <p:cTn id="38" dur="1300"/>
                                        <p:tgtEl>
                                          <p:spTgt spid="13">
                                            <p:txEl>
                                              <p:pRg st="5" end="5"/>
                                            </p:txEl>
                                          </p:spTgt>
                                        </p:tgtEl>
                                      </p:cBhvr>
                                    </p:animEffect>
                                    <p:anim calcmode="lin" valueType="num">
                                      <p:cBhvr>
                                        <p:cTn id="39"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40"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1" fill="hold">
                            <p:stCondLst>
                              <p:cond delay="2600"/>
                            </p:stCondLst>
                            <p:childTnLst>
                              <p:par>
                                <p:cTn id="42" presetID="42" presetClass="entr" presetSubtype="0" fill="hold" nodeType="afterEffect">
                                  <p:stCondLst>
                                    <p:cond delay="0"/>
                                  </p:stCondLst>
                                  <p:childTnLst>
                                    <p:set>
                                      <p:cBhvr>
                                        <p:cTn id="43" dur="1" fill="hold">
                                          <p:stCondLst>
                                            <p:cond delay="0"/>
                                          </p:stCondLst>
                                        </p:cTn>
                                        <p:tgtEl>
                                          <p:spTgt spid="13">
                                            <p:txEl>
                                              <p:pRg st="6" end="6"/>
                                            </p:txEl>
                                          </p:spTgt>
                                        </p:tgtEl>
                                        <p:attrNameLst>
                                          <p:attrName>style.visibility</p:attrName>
                                        </p:attrNameLst>
                                      </p:cBhvr>
                                      <p:to>
                                        <p:strVal val="visible"/>
                                      </p:to>
                                    </p:set>
                                    <p:animEffect transition="in" filter="fade">
                                      <p:cBhvr>
                                        <p:cTn id="44" dur="1300"/>
                                        <p:tgtEl>
                                          <p:spTgt spid="13">
                                            <p:txEl>
                                              <p:pRg st="6" end="6"/>
                                            </p:txEl>
                                          </p:spTgt>
                                        </p:tgtEl>
                                      </p:cBhvr>
                                    </p:animEffect>
                                    <p:anim calcmode="lin" valueType="num">
                                      <p:cBhvr>
                                        <p:cTn id="45" dur="13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6" dur="13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Human Conditions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4355976" y="1628800"/>
            <a:ext cx="4608512" cy="4247317"/>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Blind </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Lame</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Deaf</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Dumb</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Epilepsy</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Schizophrenia</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Sun stroke</a:t>
            </a:r>
          </a:p>
          <a:p>
            <a:pPr marL="285750" indent="-285750">
              <a:spcAft>
                <a:spcPts val="12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415421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000"/>
                                        <p:tgtEl>
                                          <p:spTgt spid="13">
                                            <p:txEl>
                                              <p:pRg st="1" end="1"/>
                                            </p:txEl>
                                          </p:spTgt>
                                        </p:tgtEl>
                                      </p:cBhvr>
                                    </p:animEffect>
                                    <p:anim calcmode="lin" valueType="num">
                                      <p:cBhvr>
                                        <p:cTn id="1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000"/>
                                        <p:tgtEl>
                                          <p:spTgt spid="13">
                                            <p:txEl>
                                              <p:pRg st="2" end="2"/>
                                            </p:txEl>
                                          </p:spTgt>
                                        </p:tgtEl>
                                      </p:cBhvr>
                                    </p:animEffect>
                                    <p:anim calcmode="lin" valueType="num">
                                      <p:cBhvr>
                                        <p:cTn id="20"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000"/>
                                        <p:tgtEl>
                                          <p:spTgt spid="13">
                                            <p:txEl>
                                              <p:pRg st="3" end="3"/>
                                            </p:txEl>
                                          </p:spTgt>
                                        </p:tgtEl>
                                      </p:cBhvr>
                                    </p:animEffect>
                                    <p:anim calcmode="lin" valueType="num">
                                      <p:cBhvr>
                                        <p:cTn id="26"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000"/>
                                        <p:tgtEl>
                                          <p:spTgt spid="13">
                                            <p:txEl>
                                              <p:pRg st="4" end="4"/>
                                            </p:txEl>
                                          </p:spTgt>
                                        </p:tgtEl>
                                      </p:cBhvr>
                                    </p:animEffect>
                                    <p:anim calcmode="lin" valueType="num">
                                      <p:cBhvr>
                                        <p:cTn id="32"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000"/>
                                        <p:tgtEl>
                                          <p:spTgt spid="13">
                                            <p:txEl>
                                              <p:pRg st="5" end="5"/>
                                            </p:txEl>
                                          </p:spTgt>
                                        </p:tgtEl>
                                      </p:cBhvr>
                                    </p:animEffect>
                                    <p:anim calcmode="lin" valueType="num">
                                      <p:cBhvr>
                                        <p:cTn id="38"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000"/>
                                        <p:tgtEl>
                                          <p:spTgt spid="13">
                                            <p:txEl>
                                              <p:pRg st="6" end="6"/>
                                            </p:txEl>
                                          </p:spTgt>
                                        </p:tgtEl>
                                      </p:cBhvr>
                                    </p:animEffect>
                                    <p:anim calcmode="lin" valueType="num">
                                      <p:cBhvr>
                                        <p:cTn id="44"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Stress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3600986"/>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Job – Shouldered all his pain and torment from his ‘friends’ on his own</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Moses – Who was told by Jethro his father-in-law that he was doing too much and to get help with judging such a great number of daily cases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Paul – ‘Besides those things that are without, that which cometh upon me daily the care (anxiety) of all the ecclesia's      2 Cor 11v28</a:t>
            </a: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314765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000"/>
                                        <p:tgtEl>
                                          <p:spTgt spid="13">
                                            <p:txEl>
                                              <p:pRg st="1" end="1"/>
                                            </p:txEl>
                                          </p:spTgt>
                                        </p:tgtEl>
                                      </p:cBhvr>
                                    </p:animEffect>
                                    <p:anim calcmode="lin" valueType="num">
                                      <p:cBhvr>
                                        <p:cTn id="1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000"/>
                                        <p:tgtEl>
                                          <p:spTgt spid="13">
                                            <p:txEl>
                                              <p:pRg st="2" end="2"/>
                                            </p:txEl>
                                          </p:spTgt>
                                        </p:tgtEl>
                                      </p:cBhvr>
                                    </p:animEffect>
                                    <p:anim calcmode="lin" valueType="num">
                                      <p:cBhvr>
                                        <p:cTn id="20"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Infertility</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4355976" y="1628800"/>
            <a:ext cx="4608512" cy="1600438"/>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Sarah</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Rachel</a:t>
            </a:r>
          </a:p>
          <a:p>
            <a:pPr marL="285750" indent="-285750">
              <a:spcAft>
                <a:spcPts val="12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Hannah</a:t>
            </a: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117538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000"/>
                                        <p:tgtEl>
                                          <p:spTgt spid="13">
                                            <p:txEl>
                                              <p:pRg st="1" end="1"/>
                                            </p:txEl>
                                          </p:spTgt>
                                        </p:tgtEl>
                                      </p:cBhvr>
                                    </p:animEffect>
                                    <p:anim calcmode="lin" valueType="num">
                                      <p:cBhvr>
                                        <p:cTn id="1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000"/>
                                        <p:tgtEl>
                                          <p:spTgt spid="13">
                                            <p:txEl>
                                              <p:pRg st="2" end="2"/>
                                            </p:txEl>
                                          </p:spTgt>
                                        </p:tgtEl>
                                      </p:cBhvr>
                                    </p:animEffect>
                                    <p:anim calcmode="lin" valueType="num">
                                      <p:cBhvr>
                                        <p:cTn id="20"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769441"/>
          </a:xfrm>
          <a:prstGeom prst="rect">
            <a:avLst/>
          </a:prstGeom>
          <a:noFill/>
        </p:spPr>
        <p:txBody>
          <a:bodyPr wrap="square" lIns="91440" tIns="45720" rIns="91440" bIns="45720">
            <a:spAutoFit/>
          </a:bodyPr>
          <a:lstStyle/>
          <a:p>
            <a:pPr algn="ctr"/>
            <a:r>
              <a:rPr lang="en-US" sz="4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Financial Hardship/Poverty</a:t>
            </a:r>
            <a:endParaRPr lang="en-US" sz="4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3524042"/>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Joseph in Egypt  and the seven year famine</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Job  who lost all his livestock</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Taxes under Solomon and Rehoboam</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Elisha and the widow whose sons were to be taken by the creditor</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widow with the two mites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prodigal son</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Jerusalem poor fund</a:t>
            </a: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92552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2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75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300"/>
                                        <p:tgtEl>
                                          <p:spTgt spid="13">
                                            <p:txEl>
                                              <p:pRg st="6" end="6"/>
                                            </p:txEl>
                                          </p:spTgt>
                                        </p:tgtEl>
                                      </p:cBhvr>
                                    </p:animEffect>
                                    <p:anim calcmode="lin" valueType="num">
                                      <p:cBhvr>
                                        <p:cTn id="44" dur="13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3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Depression</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678204"/>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Possibly Adam and Eve – Guilt depression?</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Jacob – Grief depression, ‘he would not be comforted’</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King Saul – Mood swings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David – Guilt depression (after Bathsheba incident – </a:t>
            </a:r>
            <a:r>
              <a:rPr lang="en-AU" sz="2600" dirty="0" err="1" smtClean="0">
                <a:solidFill>
                  <a:schemeClr val="tx1">
                    <a:lumMod val="65000"/>
                    <a:lumOff val="35000"/>
                  </a:schemeClr>
                </a:solidFill>
                <a:latin typeface="Corbel" panose="020B0503020204020204" pitchFamily="34" charset="0"/>
              </a:rPr>
              <a:t>Psa</a:t>
            </a:r>
            <a:r>
              <a:rPr lang="en-AU" sz="2600" dirty="0" smtClean="0">
                <a:solidFill>
                  <a:schemeClr val="tx1">
                    <a:lumMod val="65000"/>
                    <a:lumOff val="35000"/>
                  </a:schemeClr>
                </a:solidFill>
                <a:latin typeface="Corbel" panose="020B0503020204020204" pitchFamily="34" charset="0"/>
              </a:rPr>
              <a:t> 32)</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Elijah – Manic depressant (1 Kings 19)</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Job?</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Jeremiah?</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John the Baptist?</a:t>
            </a:r>
          </a:p>
          <a:p>
            <a:pPr marL="285750" indent="-285750">
              <a:spcAft>
                <a:spcPts val="3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51184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2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75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300"/>
                                        <p:tgtEl>
                                          <p:spTgt spid="13">
                                            <p:txEl>
                                              <p:pRg st="6" end="6"/>
                                            </p:txEl>
                                          </p:spTgt>
                                        </p:tgtEl>
                                      </p:cBhvr>
                                    </p:animEffect>
                                    <p:anim calcmode="lin" valueType="num">
                                      <p:cBhvr>
                                        <p:cTn id="44" dur="13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3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8800"/>
                            </p:stCondLst>
                            <p:childTnLst>
                              <p:par>
                                <p:cTn id="47" presetID="42" presetClass="entr" presetSubtype="0" fill="hold" nodeType="after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1300"/>
                                        <p:tgtEl>
                                          <p:spTgt spid="13">
                                            <p:txEl>
                                              <p:pRg st="7" end="7"/>
                                            </p:txEl>
                                          </p:spTgt>
                                        </p:tgtEl>
                                      </p:cBhvr>
                                    </p:animEffect>
                                    <p:anim calcmode="lin" valueType="num">
                                      <p:cBhvr>
                                        <p:cTn id="50" dur="13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13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707886"/>
          </a:xfrm>
          <a:prstGeom prst="rect">
            <a:avLst/>
          </a:prstGeom>
          <a:noFill/>
        </p:spPr>
        <p:txBody>
          <a:bodyPr wrap="square" lIns="91440" tIns="45720" rIns="91440" bIns="45720">
            <a:spAutoFit/>
          </a:bodyPr>
          <a:lstStyle/>
          <a:p>
            <a:pPr algn="ctr"/>
            <a:r>
              <a:rPr lang="en-US" sz="4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Marriage Breakdown/Trouble</a:t>
            </a:r>
            <a:endParaRPr lang="en-US" sz="40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2562240"/>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Jacob and his four wives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David and Michal</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Ahasuerus and Vashti - Unreconciled</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Hosea and </a:t>
            </a:r>
            <a:r>
              <a:rPr lang="en-AU" sz="2600" dirty="0" err="1" smtClean="0">
                <a:solidFill>
                  <a:schemeClr val="tx1">
                    <a:lumMod val="65000"/>
                    <a:lumOff val="35000"/>
                  </a:schemeClr>
                </a:solidFill>
                <a:latin typeface="Corbel" panose="020B0503020204020204" pitchFamily="34" charset="0"/>
              </a:rPr>
              <a:t>Gomer</a:t>
            </a:r>
            <a:r>
              <a:rPr lang="en-AU" sz="2600" dirty="0" smtClean="0">
                <a:solidFill>
                  <a:schemeClr val="tx1">
                    <a:lumMod val="65000"/>
                    <a:lumOff val="35000"/>
                  </a:schemeClr>
                </a:solidFill>
                <a:latin typeface="Corbel" panose="020B0503020204020204" pitchFamily="34" charset="0"/>
              </a:rPr>
              <a:t> – Reconciled</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Herod Antipas and his brother Philips wife</a:t>
            </a:r>
          </a:p>
          <a:p>
            <a:pPr marL="285750" indent="-285750">
              <a:spcAft>
                <a:spcPts val="3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90606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Family Trouble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316566"/>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Cain and Abel</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Sarah and Hagar</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Jacob and his sons – Incident at Shechem</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Joseph and his brothers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Moses, Aaron and Miriam</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David and the sons of </a:t>
            </a:r>
            <a:r>
              <a:rPr lang="en-AU" sz="2600" dirty="0" err="1" smtClean="0">
                <a:solidFill>
                  <a:schemeClr val="tx1">
                    <a:lumMod val="65000"/>
                    <a:lumOff val="35000"/>
                  </a:schemeClr>
                </a:solidFill>
                <a:latin typeface="Corbel" panose="020B0503020204020204" pitchFamily="34" charset="0"/>
              </a:rPr>
              <a:t>Zeruiah</a:t>
            </a: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David and Absalom/</a:t>
            </a:r>
            <a:r>
              <a:rPr lang="en-AU" sz="2600" dirty="0" err="1" smtClean="0">
                <a:solidFill>
                  <a:schemeClr val="tx1">
                    <a:lumMod val="65000"/>
                    <a:lumOff val="35000"/>
                  </a:schemeClr>
                </a:solidFill>
                <a:latin typeface="Corbel" panose="020B0503020204020204" pitchFamily="34" charset="0"/>
              </a:rPr>
              <a:t>Adonijah</a:t>
            </a: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Eli and his sons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Samuel and his sons</a:t>
            </a:r>
          </a:p>
          <a:p>
            <a:pPr marL="285750" indent="-285750">
              <a:spcAft>
                <a:spcPts val="3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337503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2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75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300"/>
                                        <p:tgtEl>
                                          <p:spTgt spid="13">
                                            <p:txEl>
                                              <p:pRg st="6" end="6"/>
                                            </p:txEl>
                                          </p:spTgt>
                                        </p:tgtEl>
                                      </p:cBhvr>
                                    </p:animEffect>
                                    <p:anim calcmode="lin" valueType="num">
                                      <p:cBhvr>
                                        <p:cTn id="44" dur="13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3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8800"/>
                            </p:stCondLst>
                            <p:childTnLst>
                              <p:par>
                                <p:cTn id="47" presetID="42" presetClass="entr" presetSubtype="0" fill="hold" nodeType="after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1300"/>
                                        <p:tgtEl>
                                          <p:spTgt spid="13">
                                            <p:txEl>
                                              <p:pRg st="7" end="7"/>
                                            </p:txEl>
                                          </p:spTgt>
                                        </p:tgtEl>
                                      </p:cBhvr>
                                    </p:animEffect>
                                    <p:anim calcmode="lin" valueType="num">
                                      <p:cBhvr>
                                        <p:cTn id="50" dur="13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13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10100"/>
                            </p:stCondLst>
                            <p:childTnLst>
                              <p:par>
                                <p:cTn id="53" presetID="42" presetClass="entr" presetSubtype="0" fill="hold" nodeType="afterEffect">
                                  <p:stCondLst>
                                    <p:cond delay="0"/>
                                  </p:stCondLst>
                                  <p:childTnLst>
                                    <p:set>
                                      <p:cBhvr>
                                        <p:cTn id="54" dur="1" fill="hold">
                                          <p:stCondLst>
                                            <p:cond delay="0"/>
                                          </p:stCondLst>
                                        </p:cTn>
                                        <p:tgtEl>
                                          <p:spTgt spid="13">
                                            <p:txEl>
                                              <p:pRg st="8" end="8"/>
                                            </p:txEl>
                                          </p:spTgt>
                                        </p:tgtEl>
                                        <p:attrNameLst>
                                          <p:attrName>style.visibility</p:attrName>
                                        </p:attrNameLst>
                                      </p:cBhvr>
                                      <p:to>
                                        <p:strVal val="visible"/>
                                      </p:to>
                                    </p:set>
                                    <p:animEffect transition="in" filter="fade">
                                      <p:cBhvr>
                                        <p:cTn id="55" dur="1300"/>
                                        <p:tgtEl>
                                          <p:spTgt spid="13">
                                            <p:txEl>
                                              <p:pRg st="8" end="8"/>
                                            </p:txEl>
                                          </p:spTgt>
                                        </p:tgtEl>
                                      </p:cBhvr>
                                    </p:animEffect>
                                    <p:anim calcmode="lin" valueType="num">
                                      <p:cBhvr>
                                        <p:cTn id="56" dur="13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57" dur="1300" fill="hold"/>
                                        <p:tgtEl>
                                          <p:spTgt spid="1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Ecclesial Trouble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3801041"/>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Korah, </a:t>
            </a:r>
            <a:r>
              <a:rPr lang="en-AU" sz="2600" dirty="0" err="1" smtClean="0">
                <a:solidFill>
                  <a:schemeClr val="tx1">
                    <a:lumMod val="65000"/>
                    <a:lumOff val="35000"/>
                  </a:schemeClr>
                </a:solidFill>
                <a:latin typeface="Corbel" panose="020B0503020204020204" pitchFamily="34" charset="0"/>
              </a:rPr>
              <a:t>Dathan</a:t>
            </a:r>
            <a:r>
              <a:rPr lang="en-AU" sz="2600" dirty="0" smtClean="0">
                <a:solidFill>
                  <a:schemeClr val="tx1">
                    <a:lumMod val="65000"/>
                    <a:lumOff val="35000"/>
                  </a:schemeClr>
                </a:solidFill>
                <a:latin typeface="Corbel" panose="020B0503020204020204" pitchFamily="34" charset="0"/>
              </a:rPr>
              <a:t> and </a:t>
            </a:r>
            <a:r>
              <a:rPr lang="en-AU" sz="2600" dirty="0" err="1" smtClean="0">
                <a:solidFill>
                  <a:schemeClr val="tx1">
                    <a:lumMod val="65000"/>
                    <a:lumOff val="35000"/>
                  </a:schemeClr>
                </a:solidFill>
                <a:latin typeface="Corbel" panose="020B0503020204020204" pitchFamily="34" charset="0"/>
              </a:rPr>
              <a:t>Abiram</a:t>
            </a: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Achan</a:t>
            </a: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Samuel and the setting up of the school of the prophets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Elijah and Mt Carmel/Mt </a:t>
            </a:r>
            <a:r>
              <a:rPr lang="en-AU" sz="2600" dirty="0" err="1" smtClean="0">
                <a:solidFill>
                  <a:schemeClr val="tx1">
                    <a:lumMod val="65000"/>
                    <a:lumOff val="35000"/>
                  </a:schemeClr>
                </a:solidFill>
                <a:latin typeface="Corbel" panose="020B0503020204020204" pitchFamily="34" charset="0"/>
              </a:rPr>
              <a:t>Horeb</a:t>
            </a:r>
            <a:r>
              <a:rPr lang="en-AU" sz="2600" dirty="0" smtClean="0">
                <a:solidFill>
                  <a:schemeClr val="tx1">
                    <a:lumMod val="65000"/>
                    <a:lumOff val="35000"/>
                  </a:schemeClr>
                </a:solidFill>
                <a:latin typeface="Corbel" panose="020B0503020204020204" pitchFamily="34" charset="0"/>
              </a:rPr>
              <a:t>/School of the prophets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Jerusalem Conference</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Corinthian ecclesia</a:t>
            </a:r>
          </a:p>
          <a:p>
            <a:pPr marL="285750" indent="-285750">
              <a:spcAft>
                <a:spcPts val="3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9170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2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Accidents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2123658"/>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Eli falling of his stool – 1 Samuel 4v18</a:t>
            </a: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Ahaziah</a:t>
            </a:r>
            <a:r>
              <a:rPr lang="en-AU" sz="2600" dirty="0" smtClean="0">
                <a:solidFill>
                  <a:schemeClr val="tx1">
                    <a:lumMod val="65000"/>
                    <a:lumOff val="35000"/>
                  </a:schemeClr>
                </a:solidFill>
                <a:latin typeface="Corbel" panose="020B0503020204020204" pitchFamily="34" charset="0"/>
              </a:rPr>
              <a:t> falling through the lattice – 2 Kings 1v2</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Tower of Siloam falling on 18 – Luke 13v4</a:t>
            </a: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Eutychus</a:t>
            </a:r>
            <a:r>
              <a:rPr lang="en-AU" sz="2600" dirty="0" smtClean="0">
                <a:solidFill>
                  <a:schemeClr val="tx1">
                    <a:lumMod val="65000"/>
                    <a:lumOff val="35000"/>
                  </a:schemeClr>
                </a:solidFill>
                <a:latin typeface="Corbel" panose="020B0503020204020204" pitchFamily="34" charset="0"/>
              </a:rPr>
              <a:t> falling out the window – Acts 20v9-12</a:t>
            </a:r>
          </a:p>
          <a:p>
            <a:pPr marL="285750" indent="-285750">
              <a:spcAft>
                <a:spcPts val="3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415458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000"/>
                                        <p:tgtEl>
                                          <p:spTgt spid="13">
                                            <p:txEl>
                                              <p:pRg st="1" end="1"/>
                                            </p:txEl>
                                          </p:spTgt>
                                        </p:tgtEl>
                                      </p:cBhvr>
                                    </p:animEffect>
                                    <p:anim calcmode="lin" valueType="num">
                                      <p:cBhvr>
                                        <p:cTn id="1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3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Physical Bullying</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3954929"/>
          </a:xfrm>
          <a:prstGeom prst="rect">
            <a:avLst/>
          </a:prstGeom>
          <a:noFill/>
        </p:spPr>
        <p:txBody>
          <a:bodyPr wrap="square" rtlCol="0">
            <a:spAutoFit/>
          </a:bodyPr>
          <a:lstStyle/>
          <a:p>
            <a:pPr marL="285750" indent="-285750">
              <a:spcAft>
                <a:spcPts val="6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Joseph’s brothers – put him in the pit, sold him</a:t>
            </a:r>
          </a:p>
          <a:p>
            <a:pPr marL="285750" indent="-285750">
              <a:spcAft>
                <a:spcPts val="6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Hophni</a:t>
            </a:r>
            <a:r>
              <a:rPr lang="en-AU" sz="2600" dirty="0" smtClean="0">
                <a:solidFill>
                  <a:schemeClr val="tx1">
                    <a:lumMod val="65000"/>
                    <a:lumOff val="35000"/>
                  </a:schemeClr>
                </a:solidFill>
                <a:latin typeface="Corbel" panose="020B0503020204020204" pitchFamily="34" charset="0"/>
              </a:rPr>
              <a:t> and Phineas – took the meat by force</a:t>
            </a:r>
          </a:p>
          <a:p>
            <a:pPr marL="285750" indent="-285750">
              <a:spcAft>
                <a:spcPts val="6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Saul to David – threw spears at him, hunted him</a:t>
            </a: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Pashur</a:t>
            </a:r>
            <a:r>
              <a:rPr lang="en-AU" sz="2600" dirty="0" smtClean="0">
                <a:solidFill>
                  <a:schemeClr val="tx1">
                    <a:lumMod val="65000"/>
                    <a:lumOff val="35000"/>
                  </a:schemeClr>
                </a:solidFill>
                <a:latin typeface="Corbel" panose="020B0503020204020204" pitchFamily="34" charset="0"/>
              </a:rPr>
              <a:t> to Jeremiah – punched him, put him in stocks, put him in the pit with mud</a:t>
            </a:r>
          </a:p>
          <a:p>
            <a:pPr marL="285750" indent="-285750">
              <a:spcAft>
                <a:spcPts val="300"/>
              </a:spcAft>
              <a:buFont typeface="Wingdings" panose="05000000000000000000" pitchFamily="2" charset="2"/>
              <a:buChar char="§"/>
            </a:pP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5898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Verbal Bullying</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439677"/>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Ishmael to Isaac - teasing</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Joseph’s brothers – ridicule, sarcasm</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Potiphar’s wife to Joseph – manipulation </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Job’s three friends – criticism, accusations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Delilah to Samson – nagging</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Saul to David – threats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Michal to David – mocking</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Jezebel to Elijah – threats, intimidation</a:t>
            </a: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Hananiah</a:t>
            </a:r>
            <a:r>
              <a:rPr lang="en-AU" sz="2600" dirty="0" smtClean="0">
                <a:solidFill>
                  <a:schemeClr val="tx1">
                    <a:lumMod val="65000"/>
                    <a:lumOff val="35000"/>
                  </a:schemeClr>
                </a:solidFill>
                <a:latin typeface="Corbel" panose="020B0503020204020204" pitchFamily="34" charset="0"/>
              </a:rPr>
              <a:t> to Jeremiah – mocking, undermining</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Haman to Mordecai - undermining</a:t>
            </a: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99353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2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75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300"/>
                                        <p:tgtEl>
                                          <p:spTgt spid="13">
                                            <p:txEl>
                                              <p:pRg st="6" end="6"/>
                                            </p:txEl>
                                          </p:spTgt>
                                        </p:tgtEl>
                                      </p:cBhvr>
                                    </p:animEffect>
                                    <p:anim calcmode="lin" valueType="num">
                                      <p:cBhvr>
                                        <p:cTn id="44" dur="13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3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8800"/>
                            </p:stCondLst>
                            <p:childTnLst>
                              <p:par>
                                <p:cTn id="47" presetID="42" presetClass="entr" presetSubtype="0" fill="hold" nodeType="after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1300"/>
                                        <p:tgtEl>
                                          <p:spTgt spid="13">
                                            <p:txEl>
                                              <p:pRg st="7" end="7"/>
                                            </p:txEl>
                                          </p:spTgt>
                                        </p:tgtEl>
                                      </p:cBhvr>
                                    </p:animEffect>
                                    <p:anim calcmode="lin" valueType="num">
                                      <p:cBhvr>
                                        <p:cTn id="50" dur="13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13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10100"/>
                            </p:stCondLst>
                            <p:childTnLst>
                              <p:par>
                                <p:cTn id="53" presetID="42" presetClass="entr" presetSubtype="0" fill="hold" nodeType="afterEffect">
                                  <p:stCondLst>
                                    <p:cond delay="0"/>
                                  </p:stCondLst>
                                  <p:childTnLst>
                                    <p:set>
                                      <p:cBhvr>
                                        <p:cTn id="54" dur="1" fill="hold">
                                          <p:stCondLst>
                                            <p:cond delay="0"/>
                                          </p:stCondLst>
                                        </p:cTn>
                                        <p:tgtEl>
                                          <p:spTgt spid="13">
                                            <p:txEl>
                                              <p:pRg st="8" end="8"/>
                                            </p:txEl>
                                          </p:spTgt>
                                        </p:tgtEl>
                                        <p:attrNameLst>
                                          <p:attrName>style.visibility</p:attrName>
                                        </p:attrNameLst>
                                      </p:cBhvr>
                                      <p:to>
                                        <p:strVal val="visible"/>
                                      </p:to>
                                    </p:set>
                                    <p:animEffect transition="in" filter="fade">
                                      <p:cBhvr>
                                        <p:cTn id="55" dur="1300"/>
                                        <p:tgtEl>
                                          <p:spTgt spid="13">
                                            <p:txEl>
                                              <p:pRg st="8" end="8"/>
                                            </p:txEl>
                                          </p:spTgt>
                                        </p:tgtEl>
                                      </p:cBhvr>
                                    </p:animEffect>
                                    <p:anim calcmode="lin" valueType="num">
                                      <p:cBhvr>
                                        <p:cTn id="56" dur="13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57" dur="1300" fill="hold"/>
                                        <p:tgtEl>
                                          <p:spTgt spid="13">
                                            <p:txEl>
                                              <p:pRg st="8" end="8"/>
                                            </p:txEl>
                                          </p:spTgt>
                                        </p:tgtEl>
                                        <p:attrNameLst>
                                          <p:attrName>ppt_y</p:attrName>
                                        </p:attrNameLst>
                                      </p:cBhvr>
                                      <p:tavLst>
                                        <p:tav tm="0">
                                          <p:val>
                                            <p:strVal val="#ppt_y+.1"/>
                                          </p:val>
                                        </p:tav>
                                        <p:tav tm="100000">
                                          <p:val>
                                            <p:strVal val="#ppt_y"/>
                                          </p:val>
                                        </p:tav>
                                      </p:tavLst>
                                    </p:anim>
                                  </p:childTnLst>
                                </p:cTn>
                              </p:par>
                            </p:childTnLst>
                          </p:cTn>
                        </p:par>
                        <p:par>
                          <p:cTn id="58" fill="hold">
                            <p:stCondLst>
                              <p:cond delay="11400"/>
                            </p:stCondLst>
                            <p:childTnLst>
                              <p:par>
                                <p:cTn id="59" presetID="42" presetClass="entr" presetSubtype="0" fill="hold" nodeType="afterEffect">
                                  <p:stCondLst>
                                    <p:cond delay="0"/>
                                  </p:stCondLst>
                                  <p:childTnLst>
                                    <p:set>
                                      <p:cBhvr>
                                        <p:cTn id="60" dur="1" fill="hold">
                                          <p:stCondLst>
                                            <p:cond delay="0"/>
                                          </p:stCondLst>
                                        </p:cTn>
                                        <p:tgtEl>
                                          <p:spTgt spid="13">
                                            <p:txEl>
                                              <p:pRg st="9" end="9"/>
                                            </p:txEl>
                                          </p:spTgt>
                                        </p:tgtEl>
                                        <p:attrNameLst>
                                          <p:attrName>style.visibility</p:attrName>
                                        </p:attrNameLst>
                                      </p:cBhvr>
                                      <p:to>
                                        <p:strVal val="visible"/>
                                      </p:to>
                                    </p:set>
                                    <p:animEffect transition="in" filter="fade">
                                      <p:cBhvr>
                                        <p:cTn id="61" dur="1300"/>
                                        <p:tgtEl>
                                          <p:spTgt spid="13">
                                            <p:txEl>
                                              <p:pRg st="9" end="9"/>
                                            </p:txEl>
                                          </p:spTgt>
                                        </p:tgtEl>
                                      </p:cBhvr>
                                    </p:animEffect>
                                    <p:anim calcmode="lin" valueType="num">
                                      <p:cBhvr>
                                        <p:cTn id="62" dur="1300" fill="hold"/>
                                        <p:tgtEl>
                                          <p:spTgt spid="13">
                                            <p:txEl>
                                              <p:pRg st="9" end="9"/>
                                            </p:txEl>
                                          </p:spTgt>
                                        </p:tgtEl>
                                        <p:attrNameLst>
                                          <p:attrName>ppt_x</p:attrName>
                                        </p:attrNameLst>
                                      </p:cBhvr>
                                      <p:tavLst>
                                        <p:tav tm="0">
                                          <p:val>
                                            <p:strVal val="#ppt_x"/>
                                          </p:val>
                                        </p:tav>
                                        <p:tav tm="100000">
                                          <p:val>
                                            <p:strVal val="#ppt_x"/>
                                          </p:val>
                                        </p:tav>
                                      </p:tavLst>
                                    </p:anim>
                                    <p:anim calcmode="lin" valueType="num">
                                      <p:cBhvr>
                                        <p:cTn id="63" dur="1300" fill="hold"/>
                                        <p:tgtEl>
                                          <p:spTgt spid="1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Argument/Dispute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1685077"/>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Aaron and Miriam with Moses over Zipporah</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Paul with Barnabas over John Mark</a:t>
            </a:r>
          </a:p>
          <a:p>
            <a:pPr marL="285750" indent="-285750">
              <a:spcAft>
                <a:spcPts val="300"/>
              </a:spcAft>
              <a:buFont typeface="Wingdings" panose="05000000000000000000" pitchFamily="2" charset="2"/>
              <a:buChar char="§"/>
            </a:pP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73630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646331"/>
          </a:xfrm>
          <a:prstGeom prst="rect">
            <a:avLst/>
          </a:prstGeom>
          <a:noFill/>
        </p:spPr>
        <p:txBody>
          <a:bodyPr wrap="square" lIns="91440" tIns="45720" rIns="91440" bIns="45720">
            <a:spAutoFit/>
          </a:bodyPr>
          <a:lstStyle/>
          <a:p>
            <a:pPr algn="ctr"/>
            <a:r>
              <a:rPr lang="en-US" sz="36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Sexual Abuse/Harassment/Rape</a:t>
            </a:r>
            <a:endParaRPr lang="en-US" sz="36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3839513"/>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Lot’s daughters to Lot</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Onan to Tamar</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Potiphar’s wife to Joseph</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a:t>
            </a:r>
            <a:r>
              <a:rPr lang="en-AU" sz="2600" dirty="0" err="1" smtClean="0">
                <a:solidFill>
                  <a:schemeClr val="tx1">
                    <a:lumMod val="65000"/>
                    <a:lumOff val="35000"/>
                  </a:schemeClr>
                </a:solidFill>
                <a:latin typeface="Corbel" panose="020B0503020204020204" pitchFamily="34" charset="0"/>
              </a:rPr>
              <a:t>Benjamites</a:t>
            </a:r>
            <a:r>
              <a:rPr lang="en-AU" sz="2600" dirty="0">
                <a:solidFill>
                  <a:schemeClr val="tx1">
                    <a:lumMod val="65000"/>
                    <a:lumOff val="35000"/>
                  </a:schemeClr>
                </a:solidFill>
                <a:latin typeface="Corbel" panose="020B0503020204020204" pitchFamily="34" charset="0"/>
              </a:rPr>
              <a:t> </a:t>
            </a:r>
            <a:r>
              <a:rPr lang="en-AU" sz="2600" dirty="0" smtClean="0">
                <a:solidFill>
                  <a:schemeClr val="tx1">
                    <a:lumMod val="65000"/>
                    <a:lumOff val="35000"/>
                  </a:schemeClr>
                </a:solidFill>
                <a:latin typeface="Corbel" panose="020B0503020204020204" pitchFamily="34" charset="0"/>
              </a:rPr>
              <a:t>to the Levite’s concubine </a:t>
            </a: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Hophni</a:t>
            </a:r>
            <a:r>
              <a:rPr lang="en-AU" sz="2600" dirty="0" smtClean="0">
                <a:solidFill>
                  <a:schemeClr val="tx1">
                    <a:lumMod val="65000"/>
                    <a:lumOff val="35000"/>
                  </a:schemeClr>
                </a:solidFill>
                <a:latin typeface="Corbel" panose="020B0503020204020204" pitchFamily="34" charset="0"/>
              </a:rPr>
              <a:t> and Phineas to the women that came to the altar</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Amnon to his half sister Tamar</a:t>
            </a:r>
          </a:p>
          <a:p>
            <a:pPr marL="285750" indent="-285750">
              <a:spcAft>
                <a:spcPts val="300"/>
              </a:spcAft>
              <a:buFont typeface="Wingdings" panose="05000000000000000000" pitchFamily="2" charset="2"/>
              <a:buChar char="§"/>
            </a:pPr>
            <a:endParaRPr lang="en-AU" sz="2600" dirty="0" smtClean="0">
              <a:solidFill>
                <a:schemeClr val="tx1">
                  <a:lumMod val="65000"/>
                  <a:lumOff val="35000"/>
                </a:schemeClr>
              </a:solidFill>
              <a:latin typeface="Corbel" panose="020B0503020204020204" pitchFamily="34" charset="0"/>
            </a:endParaRPr>
          </a:p>
          <a:p>
            <a:pPr marL="285750" indent="-285750">
              <a:spcAft>
                <a:spcPts val="300"/>
              </a:spcAft>
              <a:buFont typeface="Wingdings" panose="05000000000000000000" pitchFamily="2" charset="2"/>
              <a:buChar char="§"/>
            </a:pP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103308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3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6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9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2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Cruelty and Torture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439677"/>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Abel – killed </a:t>
            </a: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Naboth</a:t>
            </a:r>
            <a:r>
              <a:rPr lang="en-AU" sz="2600" dirty="0" smtClean="0">
                <a:solidFill>
                  <a:schemeClr val="tx1">
                    <a:lumMod val="65000"/>
                    <a:lumOff val="35000"/>
                  </a:schemeClr>
                </a:solidFill>
                <a:latin typeface="Corbel" panose="020B0503020204020204" pitchFamily="34" charset="0"/>
              </a:rPr>
              <a:t> – killed</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Hezekiah – put through the fire</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Jeremiah – put in stocks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Daniel’s 3 friends – put in the fiery furnace</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Daniel – put in the lions den</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John the Baptist - beheaded</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Stephen – stoned</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James the apostle – killed</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Paul – stoned, beaten with sticks and whipped</a:t>
            </a: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382398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8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41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54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7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80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300"/>
                                        <p:tgtEl>
                                          <p:spTgt spid="13">
                                            <p:txEl>
                                              <p:pRg st="6" end="6"/>
                                            </p:txEl>
                                          </p:spTgt>
                                        </p:tgtEl>
                                      </p:cBhvr>
                                    </p:animEffect>
                                    <p:anim calcmode="lin" valueType="num">
                                      <p:cBhvr>
                                        <p:cTn id="44" dur="13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3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9300"/>
                            </p:stCondLst>
                            <p:childTnLst>
                              <p:par>
                                <p:cTn id="47" presetID="42" presetClass="entr" presetSubtype="0" fill="hold" nodeType="after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1300"/>
                                        <p:tgtEl>
                                          <p:spTgt spid="13">
                                            <p:txEl>
                                              <p:pRg st="7" end="7"/>
                                            </p:txEl>
                                          </p:spTgt>
                                        </p:tgtEl>
                                      </p:cBhvr>
                                    </p:animEffect>
                                    <p:anim calcmode="lin" valueType="num">
                                      <p:cBhvr>
                                        <p:cTn id="50" dur="13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13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10600"/>
                            </p:stCondLst>
                            <p:childTnLst>
                              <p:par>
                                <p:cTn id="53" presetID="42" presetClass="entr" presetSubtype="0" fill="hold" nodeType="afterEffect">
                                  <p:stCondLst>
                                    <p:cond delay="0"/>
                                  </p:stCondLst>
                                  <p:childTnLst>
                                    <p:set>
                                      <p:cBhvr>
                                        <p:cTn id="54" dur="1" fill="hold">
                                          <p:stCondLst>
                                            <p:cond delay="0"/>
                                          </p:stCondLst>
                                        </p:cTn>
                                        <p:tgtEl>
                                          <p:spTgt spid="13">
                                            <p:txEl>
                                              <p:pRg st="8" end="8"/>
                                            </p:txEl>
                                          </p:spTgt>
                                        </p:tgtEl>
                                        <p:attrNameLst>
                                          <p:attrName>style.visibility</p:attrName>
                                        </p:attrNameLst>
                                      </p:cBhvr>
                                      <p:to>
                                        <p:strVal val="visible"/>
                                      </p:to>
                                    </p:set>
                                    <p:animEffect transition="in" filter="fade">
                                      <p:cBhvr>
                                        <p:cTn id="55" dur="1300"/>
                                        <p:tgtEl>
                                          <p:spTgt spid="13">
                                            <p:txEl>
                                              <p:pRg st="8" end="8"/>
                                            </p:txEl>
                                          </p:spTgt>
                                        </p:tgtEl>
                                      </p:cBhvr>
                                    </p:animEffect>
                                    <p:anim calcmode="lin" valueType="num">
                                      <p:cBhvr>
                                        <p:cTn id="56" dur="13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57" dur="1300" fill="hold"/>
                                        <p:tgtEl>
                                          <p:spTgt spid="13">
                                            <p:txEl>
                                              <p:pRg st="8" end="8"/>
                                            </p:txEl>
                                          </p:spTgt>
                                        </p:tgtEl>
                                        <p:attrNameLst>
                                          <p:attrName>ppt_y</p:attrName>
                                        </p:attrNameLst>
                                      </p:cBhvr>
                                      <p:tavLst>
                                        <p:tav tm="0">
                                          <p:val>
                                            <p:strVal val="#ppt_y+.1"/>
                                          </p:val>
                                        </p:tav>
                                        <p:tav tm="100000">
                                          <p:val>
                                            <p:strVal val="#ppt_y"/>
                                          </p:val>
                                        </p:tav>
                                      </p:tavLst>
                                    </p:anim>
                                  </p:childTnLst>
                                </p:cTn>
                              </p:par>
                            </p:childTnLst>
                          </p:cTn>
                        </p:par>
                        <p:par>
                          <p:cTn id="58" fill="hold">
                            <p:stCondLst>
                              <p:cond delay="11900"/>
                            </p:stCondLst>
                            <p:childTnLst>
                              <p:par>
                                <p:cTn id="59" presetID="42" presetClass="entr" presetSubtype="0" fill="hold" nodeType="afterEffect">
                                  <p:stCondLst>
                                    <p:cond delay="0"/>
                                  </p:stCondLst>
                                  <p:childTnLst>
                                    <p:set>
                                      <p:cBhvr>
                                        <p:cTn id="60" dur="1" fill="hold">
                                          <p:stCondLst>
                                            <p:cond delay="0"/>
                                          </p:stCondLst>
                                        </p:cTn>
                                        <p:tgtEl>
                                          <p:spTgt spid="13">
                                            <p:txEl>
                                              <p:pRg st="9" end="9"/>
                                            </p:txEl>
                                          </p:spTgt>
                                        </p:tgtEl>
                                        <p:attrNameLst>
                                          <p:attrName>style.visibility</p:attrName>
                                        </p:attrNameLst>
                                      </p:cBhvr>
                                      <p:to>
                                        <p:strVal val="visible"/>
                                      </p:to>
                                    </p:set>
                                    <p:animEffect transition="in" filter="fade">
                                      <p:cBhvr>
                                        <p:cTn id="61" dur="1300"/>
                                        <p:tgtEl>
                                          <p:spTgt spid="13">
                                            <p:txEl>
                                              <p:pRg st="9" end="9"/>
                                            </p:txEl>
                                          </p:spTgt>
                                        </p:tgtEl>
                                      </p:cBhvr>
                                    </p:animEffect>
                                    <p:anim calcmode="lin" valueType="num">
                                      <p:cBhvr>
                                        <p:cTn id="62" dur="1300" fill="hold"/>
                                        <p:tgtEl>
                                          <p:spTgt spid="13">
                                            <p:txEl>
                                              <p:pRg st="9" end="9"/>
                                            </p:txEl>
                                          </p:spTgt>
                                        </p:tgtEl>
                                        <p:attrNameLst>
                                          <p:attrName>ppt_x</p:attrName>
                                        </p:attrNameLst>
                                      </p:cBhvr>
                                      <p:tavLst>
                                        <p:tav tm="0">
                                          <p:val>
                                            <p:strVal val="#ppt_x"/>
                                          </p:val>
                                        </p:tav>
                                        <p:tav tm="100000">
                                          <p:val>
                                            <p:strVal val="#ppt_x"/>
                                          </p:val>
                                        </p:tav>
                                      </p:tavLst>
                                    </p:anim>
                                    <p:anim calcmode="lin" valueType="num">
                                      <p:cBhvr>
                                        <p:cTn id="63" dur="1300" fill="hold"/>
                                        <p:tgtEl>
                                          <p:spTgt spid="1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Workplace injustice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1769715"/>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Laban to Jacob – changed his wages 10 times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Jews of Isa 58v4 – ‘exact all their labours’ even on fast days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Parable of the unjust steward</a:t>
            </a:r>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72030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8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Acts of Terrorism</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931024"/>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Samaritans to the Jews building the wall</a:t>
            </a:r>
            <a:endParaRPr lang="en-AU" dirty="0">
              <a:solidFill>
                <a:schemeClr val="tx1">
                  <a:lumMod val="65000"/>
                  <a:lumOff val="35000"/>
                </a:schemeClr>
              </a:solidFill>
              <a:latin typeface="Corbel" panose="020B0503020204020204" pitchFamily="34" charset="0"/>
            </a:endParaRPr>
          </a:p>
          <a:p>
            <a:pPr>
              <a:spcAft>
                <a:spcPts val="300"/>
              </a:spcAft>
            </a:pPr>
            <a:r>
              <a:rPr lang="en-AU" sz="2600" dirty="0">
                <a:solidFill>
                  <a:schemeClr val="tx1">
                    <a:lumMod val="65000"/>
                    <a:lumOff val="35000"/>
                  </a:schemeClr>
                </a:solidFill>
                <a:latin typeface="Corbel" panose="020B0503020204020204" pitchFamily="34" charset="0"/>
              </a:rPr>
              <a:t> </a:t>
            </a:r>
            <a:r>
              <a:rPr lang="en-AU" sz="2600" dirty="0" smtClean="0">
                <a:solidFill>
                  <a:schemeClr val="tx1">
                    <a:lumMod val="65000"/>
                    <a:lumOff val="35000"/>
                  </a:schemeClr>
                </a:solidFill>
                <a:latin typeface="Corbel" panose="020B0503020204020204" pitchFamily="34" charset="0"/>
              </a:rPr>
              <a:t>    Ezra 4v4,  </a:t>
            </a:r>
            <a:r>
              <a:rPr lang="en-AU" sz="2600" dirty="0" err="1" smtClean="0">
                <a:solidFill>
                  <a:schemeClr val="tx1">
                    <a:lumMod val="65000"/>
                    <a:lumOff val="35000"/>
                  </a:schemeClr>
                </a:solidFill>
                <a:latin typeface="Corbel" panose="020B0503020204020204" pitchFamily="34" charset="0"/>
              </a:rPr>
              <a:t>Zech</a:t>
            </a:r>
            <a:r>
              <a:rPr lang="en-AU" sz="2600" dirty="0" smtClean="0">
                <a:solidFill>
                  <a:schemeClr val="tx1">
                    <a:lumMod val="65000"/>
                    <a:lumOff val="35000"/>
                  </a:schemeClr>
                </a:solidFill>
                <a:latin typeface="Corbel" panose="020B0503020204020204" pitchFamily="34" charset="0"/>
              </a:rPr>
              <a:t> 1v18-21</a:t>
            </a: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02945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1500"/>
                                        <p:tgtEl>
                                          <p:spTgt spid="13">
                                            <p:txEl>
                                              <p:pRg st="1" end="1"/>
                                            </p:txEl>
                                          </p:spTgt>
                                        </p:tgtEl>
                                      </p:cBhvr>
                                    </p:animEffect>
                                    <p:anim calcmode="lin" valueType="num">
                                      <p:cBhvr>
                                        <p:cTn id="13" dur="1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4" dur="1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Domestic Violence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2208297"/>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Levite to his concubine</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Amnon to Tamar</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Saul to Jonathan</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men of Malachi’s day to their wives – ‘one </a:t>
            </a:r>
            <a:r>
              <a:rPr lang="en-AU" sz="2600" dirty="0" err="1" smtClean="0">
                <a:solidFill>
                  <a:schemeClr val="tx1">
                    <a:lumMod val="65000"/>
                    <a:lumOff val="35000"/>
                  </a:schemeClr>
                </a:solidFill>
                <a:latin typeface="Corbel" panose="020B0503020204020204" pitchFamily="34" charset="0"/>
              </a:rPr>
              <a:t>covereth</a:t>
            </a:r>
            <a:r>
              <a:rPr lang="en-AU" sz="2600" dirty="0" smtClean="0">
                <a:solidFill>
                  <a:schemeClr val="tx1">
                    <a:lumMod val="65000"/>
                    <a:lumOff val="35000"/>
                  </a:schemeClr>
                </a:solidFill>
                <a:latin typeface="Corbel" panose="020B0503020204020204" pitchFamily="34" charset="0"/>
              </a:rPr>
              <a:t> violence with his garment’ (Mal 2v16)</a:t>
            </a: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65667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8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41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Prejudice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239896"/>
          </a:xfrm>
          <a:prstGeom prst="rect">
            <a:avLst/>
          </a:prstGeom>
          <a:noFill/>
        </p:spPr>
        <p:txBody>
          <a:bodyPr wrap="square" rtlCol="0">
            <a:spAutoFit/>
          </a:bodyPr>
          <a:lstStyle/>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Isaac towards Esau, Rebekah towards Jacob</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Jacob towards Joseph</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Aaron and Miriam against Zipporah</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Saul against David – 1 Sam18v8-9</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Jonah towards Israel and against Assyria</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Princes of Babylon against Daniel</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Haman against Mordecai and the Jews</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Nathanael against Jesus – ‘can any good thing come out Nazareth’</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Pharisee in the parable who thanked God he was not like the poor sinner</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The rich man and poor man of James 2v3-4</a:t>
            </a: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390148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300"/>
                                        <p:tgtEl>
                                          <p:spTgt spid="13">
                                            <p:txEl>
                                              <p:pRg st="1" end="1"/>
                                            </p:txEl>
                                          </p:spTgt>
                                        </p:tgtEl>
                                      </p:cBhvr>
                                    </p:animEffect>
                                    <p:anim calcmode="lin" valueType="num">
                                      <p:cBhvr>
                                        <p:cTn id="14" dur="13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3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8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300"/>
                                        <p:tgtEl>
                                          <p:spTgt spid="13">
                                            <p:txEl>
                                              <p:pRg st="2" end="2"/>
                                            </p:txEl>
                                          </p:spTgt>
                                        </p:tgtEl>
                                      </p:cBhvr>
                                    </p:animEffect>
                                    <p:anim calcmode="lin" valueType="num">
                                      <p:cBhvr>
                                        <p:cTn id="20" dur="13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3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41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300"/>
                                        <p:tgtEl>
                                          <p:spTgt spid="13">
                                            <p:txEl>
                                              <p:pRg st="3" end="3"/>
                                            </p:txEl>
                                          </p:spTgt>
                                        </p:tgtEl>
                                      </p:cBhvr>
                                    </p:animEffect>
                                    <p:anim calcmode="lin" valueType="num">
                                      <p:cBhvr>
                                        <p:cTn id="26" dur="13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3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54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300"/>
                                        <p:tgtEl>
                                          <p:spTgt spid="13">
                                            <p:txEl>
                                              <p:pRg st="4" end="4"/>
                                            </p:txEl>
                                          </p:spTgt>
                                        </p:tgtEl>
                                      </p:cBhvr>
                                    </p:animEffect>
                                    <p:anim calcmode="lin" valueType="num">
                                      <p:cBhvr>
                                        <p:cTn id="32" dur="13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3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67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300"/>
                                        <p:tgtEl>
                                          <p:spTgt spid="13">
                                            <p:txEl>
                                              <p:pRg st="5" end="5"/>
                                            </p:txEl>
                                          </p:spTgt>
                                        </p:tgtEl>
                                      </p:cBhvr>
                                    </p:animEffect>
                                    <p:anim calcmode="lin" valueType="num">
                                      <p:cBhvr>
                                        <p:cTn id="38" dur="13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3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80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300"/>
                                        <p:tgtEl>
                                          <p:spTgt spid="13">
                                            <p:txEl>
                                              <p:pRg st="6" end="6"/>
                                            </p:txEl>
                                          </p:spTgt>
                                        </p:tgtEl>
                                      </p:cBhvr>
                                    </p:animEffect>
                                    <p:anim calcmode="lin" valueType="num">
                                      <p:cBhvr>
                                        <p:cTn id="44" dur="13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3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9300"/>
                            </p:stCondLst>
                            <p:childTnLst>
                              <p:par>
                                <p:cTn id="47" presetID="42" presetClass="entr" presetSubtype="0" fill="hold" nodeType="after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1300"/>
                                        <p:tgtEl>
                                          <p:spTgt spid="13">
                                            <p:txEl>
                                              <p:pRg st="7" end="7"/>
                                            </p:txEl>
                                          </p:spTgt>
                                        </p:tgtEl>
                                      </p:cBhvr>
                                    </p:animEffect>
                                    <p:anim calcmode="lin" valueType="num">
                                      <p:cBhvr>
                                        <p:cTn id="50" dur="13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13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10600"/>
                            </p:stCondLst>
                            <p:childTnLst>
                              <p:par>
                                <p:cTn id="53" presetID="42" presetClass="entr" presetSubtype="0" fill="hold" nodeType="afterEffect">
                                  <p:stCondLst>
                                    <p:cond delay="0"/>
                                  </p:stCondLst>
                                  <p:childTnLst>
                                    <p:set>
                                      <p:cBhvr>
                                        <p:cTn id="54" dur="1" fill="hold">
                                          <p:stCondLst>
                                            <p:cond delay="0"/>
                                          </p:stCondLst>
                                        </p:cTn>
                                        <p:tgtEl>
                                          <p:spTgt spid="13">
                                            <p:txEl>
                                              <p:pRg st="8" end="8"/>
                                            </p:txEl>
                                          </p:spTgt>
                                        </p:tgtEl>
                                        <p:attrNameLst>
                                          <p:attrName>style.visibility</p:attrName>
                                        </p:attrNameLst>
                                      </p:cBhvr>
                                      <p:to>
                                        <p:strVal val="visible"/>
                                      </p:to>
                                    </p:set>
                                    <p:animEffect transition="in" filter="fade">
                                      <p:cBhvr>
                                        <p:cTn id="55" dur="1300"/>
                                        <p:tgtEl>
                                          <p:spTgt spid="13">
                                            <p:txEl>
                                              <p:pRg st="8" end="8"/>
                                            </p:txEl>
                                          </p:spTgt>
                                        </p:tgtEl>
                                      </p:cBhvr>
                                    </p:animEffect>
                                    <p:anim calcmode="lin" valueType="num">
                                      <p:cBhvr>
                                        <p:cTn id="56" dur="13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57" dur="1300" fill="hold"/>
                                        <p:tgtEl>
                                          <p:spTgt spid="13">
                                            <p:txEl>
                                              <p:pRg st="8" end="8"/>
                                            </p:txEl>
                                          </p:spTgt>
                                        </p:tgtEl>
                                        <p:attrNameLst>
                                          <p:attrName>ppt_y</p:attrName>
                                        </p:attrNameLst>
                                      </p:cBhvr>
                                      <p:tavLst>
                                        <p:tav tm="0">
                                          <p:val>
                                            <p:strVal val="#ppt_y+.1"/>
                                          </p:val>
                                        </p:tav>
                                        <p:tav tm="100000">
                                          <p:val>
                                            <p:strVal val="#ppt_y"/>
                                          </p:val>
                                        </p:tav>
                                      </p:tavLst>
                                    </p:anim>
                                  </p:childTnLst>
                                </p:cTn>
                              </p:par>
                            </p:childTnLst>
                          </p:cTn>
                        </p:par>
                        <p:par>
                          <p:cTn id="58" fill="hold">
                            <p:stCondLst>
                              <p:cond delay="11900"/>
                            </p:stCondLst>
                            <p:childTnLst>
                              <p:par>
                                <p:cTn id="59" presetID="42" presetClass="entr" presetSubtype="0" fill="hold" nodeType="afterEffect">
                                  <p:stCondLst>
                                    <p:cond delay="0"/>
                                  </p:stCondLst>
                                  <p:childTnLst>
                                    <p:set>
                                      <p:cBhvr>
                                        <p:cTn id="60" dur="1" fill="hold">
                                          <p:stCondLst>
                                            <p:cond delay="0"/>
                                          </p:stCondLst>
                                        </p:cTn>
                                        <p:tgtEl>
                                          <p:spTgt spid="13">
                                            <p:txEl>
                                              <p:pRg st="9" end="9"/>
                                            </p:txEl>
                                          </p:spTgt>
                                        </p:tgtEl>
                                        <p:attrNameLst>
                                          <p:attrName>style.visibility</p:attrName>
                                        </p:attrNameLst>
                                      </p:cBhvr>
                                      <p:to>
                                        <p:strVal val="visible"/>
                                      </p:to>
                                    </p:set>
                                    <p:animEffect transition="in" filter="fade">
                                      <p:cBhvr>
                                        <p:cTn id="61" dur="1300"/>
                                        <p:tgtEl>
                                          <p:spTgt spid="13">
                                            <p:txEl>
                                              <p:pRg st="9" end="9"/>
                                            </p:txEl>
                                          </p:spTgt>
                                        </p:tgtEl>
                                      </p:cBhvr>
                                    </p:animEffect>
                                    <p:anim calcmode="lin" valueType="num">
                                      <p:cBhvr>
                                        <p:cTn id="62" dur="1300" fill="hold"/>
                                        <p:tgtEl>
                                          <p:spTgt spid="13">
                                            <p:txEl>
                                              <p:pRg st="9" end="9"/>
                                            </p:txEl>
                                          </p:spTgt>
                                        </p:tgtEl>
                                        <p:attrNameLst>
                                          <p:attrName>ppt_x</p:attrName>
                                        </p:attrNameLst>
                                      </p:cBhvr>
                                      <p:tavLst>
                                        <p:tav tm="0">
                                          <p:val>
                                            <p:strVal val="#ppt_x"/>
                                          </p:val>
                                        </p:tav>
                                        <p:tav tm="100000">
                                          <p:val>
                                            <p:strVal val="#ppt_x"/>
                                          </p:val>
                                        </p:tav>
                                      </p:tavLst>
                                    </p:anim>
                                    <p:anim calcmode="lin" valueType="num">
                                      <p:cBhvr>
                                        <p:cTn id="63" dur="1300" fill="hold"/>
                                        <p:tgtEl>
                                          <p:spTgt spid="1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Suicide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3754874"/>
          </a:xfrm>
          <a:prstGeom prst="rect">
            <a:avLst/>
          </a:prstGeom>
          <a:noFill/>
        </p:spPr>
        <p:txBody>
          <a:bodyPr wrap="square" rtlCol="0">
            <a:spAutoFit/>
          </a:bodyPr>
          <a:lstStyle/>
          <a:p>
            <a:pPr algn="ctr">
              <a:spcAft>
                <a:spcPts val="1800"/>
              </a:spcAft>
            </a:pPr>
            <a:r>
              <a:rPr lang="en-AU" sz="2600" dirty="0" smtClean="0">
                <a:solidFill>
                  <a:schemeClr val="tx1">
                    <a:lumMod val="65000"/>
                    <a:lumOff val="35000"/>
                  </a:schemeClr>
                </a:solidFill>
                <a:latin typeface="Corbel" panose="020B0503020204020204" pitchFamily="34" charset="0"/>
              </a:rPr>
              <a:t>7 suicides are recorded in scripture</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Abimelech – Shame 		</a:t>
            </a:r>
            <a:r>
              <a:rPr lang="en-AU" sz="2600" i="1" dirty="0" smtClean="0">
                <a:solidFill>
                  <a:schemeClr val="tx1">
                    <a:lumMod val="65000"/>
                    <a:lumOff val="35000"/>
                  </a:schemeClr>
                </a:solidFill>
                <a:latin typeface="Corbel" panose="020B0503020204020204" pitchFamily="34" charset="0"/>
              </a:rPr>
              <a:t>Judges 9v52-54</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Samson – Faith 			</a:t>
            </a:r>
            <a:r>
              <a:rPr lang="en-AU" sz="2600" i="1" dirty="0" smtClean="0">
                <a:solidFill>
                  <a:schemeClr val="tx1">
                    <a:lumMod val="65000"/>
                    <a:lumOff val="35000"/>
                  </a:schemeClr>
                </a:solidFill>
                <a:latin typeface="Corbel" panose="020B0503020204020204" pitchFamily="34" charset="0"/>
              </a:rPr>
              <a:t>Judges 16v25-30</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Saul – Failure			</a:t>
            </a:r>
            <a:r>
              <a:rPr lang="en-AU" sz="2600" i="1" dirty="0" smtClean="0">
                <a:solidFill>
                  <a:schemeClr val="tx1">
                    <a:lumMod val="65000"/>
                    <a:lumOff val="35000"/>
                  </a:schemeClr>
                </a:solidFill>
                <a:latin typeface="Corbel" panose="020B0503020204020204" pitchFamily="34" charset="0"/>
              </a:rPr>
              <a:t>1 Sam 31v4</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Saul’s </a:t>
            </a:r>
            <a:r>
              <a:rPr lang="en-AU" sz="2600" dirty="0" err="1" smtClean="0">
                <a:solidFill>
                  <a:schemeClr val="tx1">
                    <a:lumMod val="65000"/>
                    <a:lumOff val="35000"/>
                  </a:schemeClr>
                </a:solidFill>
                <a:latin typeface="Corbel" panose="020B0503020204020204" pitchFamily="34" charset="0"/>
              </a:rPr>
              <a:t>armourbearer</a:t>
            </a:r>
            <a:r>
              <a:rPr lang="en-AU" sz="2600" dirty="0" smtClean="0">
                <a:solidFill>
                  <a:schemeClr val="tx1">
                    <a:lumMod val="65000"/>
                    <a:lumOff val="35000"/>
                  </a:schemeClr>
                </a:solidFill>
                <a:latin typeface="Corbel" panose="020B0503020204020204" pitchFamily="34" charset="0"/>
              </a:rPr>
              <a:t> – Impulse 	</a:t>
            </a:r>
            <a:r>
              <a:rPr lang="en-AU" sz="2600" i="1" dirty="0" smtClean="0">
                <a:solidFill>
                  <a:schemeClr val="tx1">
                    <a:lumMod val="65000"/>
                    <a:lumOff val="35000"/>
                  </a:schemeClr>
                </a:solidFill>
                <a:latin typeface="Corbel" panose="020B0503020204020204" pitchFamily="34" charset="0"/>
              </a:rPr>
              <a:t>1 Sam 31v5</a:t>
            </a: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Ahithophel</a:t>
            </a:r>
            <a:r>
              <a:rPr lang="en-AU" sz="2600" dirty="0" smtClean="0">
                <a:solidFill>
                  <a:schemeClr val="tx1">
                    <a:lumMod val="65000"/>
                    <a:lumOff val="35000"/>
                  </a:schemeClr>
                </a:solidFill>
                <a:latin typeface="Corbel" panose="020B0503020204020204" pitchFamily="34" charset="0"/>
              </a:rPr>
              <a:t> – Bitterness		</a:t>
            </a:r>
            <a:r>
              <a:rPr lang="en-AU" sz="2600" i="1" dirty="0" smtClean="0">
                <a:solidFill>
                  <a:schemeClr val="tx1">
                    <a:lumMod val="65000"/>
                    <a:lumOff val="35000"/>
                  </a:schemeClr>
                </a:solidFill>
                <a:latin typeface="Corbel" panose="020B0503020204020204" pitchFamily="34" charset="0"/>
              </a:rPr>
              <a:t>2 Sam 17v23</a:t>
            </a:r>
          </a:p>
          <a:p>
            <a:pPr marL="285750" indent="-285750">
              <a:spcAft>
                <a:spcPts val="300"/>
              </a:spcAft>
              <a:buFont typeface="Wingdings" panose="05000000000000000000" pitchFamily="2" charset="2"/>
              <a:buChar char="§"/>
            </a:pPr>
            <a:r>
              <a:rPr lang="en-AU" sz="2600" dirty="0" err="1" smtClean="0">
                <a:solidFill>
                  <a:schemeClr val="tx1">
                    <a:lumMod val="65000"/>
                    <a:lumOff val="35000"/>
                  </a:schemeClr>
                </a:solidFill>
                <a:latin typeface="Corbel" panose="020B0503020204020204" pitchFamily="34" charset="0"/>
              </a:rPr>
              <a:t>Zimri</a:t>
            </a:r>
            <a:r>
              <a:rPr lang="en-AU" sz="2600" dirty="0" smtClean="0">
                <a:solidFill>
                  <a:schemeClr val="tx1">
                    <a:lumMod val="65000"/>
                    <a:lumOff val="35000"/>
                  </a:schemeClr>
                </a:solidFill>
                <a:latin typeface="Corbel" panose="020B0503020204020204" pitchFamily="34" charset="0"/>
              </a:rPr>
              <a:t> – Rejection/cowardice	</a:t>
            </a:r>
            <a:r>
              <a:rPr lang="en-AU" sz="2600" i="1" dirty="0" smtClean="0">
                <a:solidFill>
                  <a:schemeClr val="tx1">
                    <a:lumMod val="65000"/>
                    <a:lumOff val="35000"/>
                  </a:schemeClr>
                </a:solidFill>
                <a:latin typeface="Corbel" panose="020B0503020204020204" pitchFamily="34" charset="0"/>
              </a:rPr>
              <a:t>1 Kings 16v15-20</a:t>
            </a:r>
          </a:p>
          <a:p>
            <a:pPr marL="285750" indent="-285750">
              <a:spcAft>
                <a:spcPts val="300"/>
              </a:spcAft>
              <a:buFont typeface="Wingdings" panose="05000000000000000000" pitchFamily="2" charset="2"/>
              <a:buChar char="§"/>
            </a:pPr>
            <a:r>
              <a:rPr lang="en-AU" sz="2600" dirty="0" smtClean="0">
                <a:solidFill>
                  <a:schemeClr val="tx1">
                    <a:lumMod val="65000"/>
                    <a:lumOff val="35000"/>
                  </a:schemeClr>
                </a:solidFill>
                <a:latin typeface="Corbel" panose="020B0503020204020204" pitchFamily="34" charset="0"/>
              </a:rPr>
              <a:t>Judas – Guilt/self pity		</a:t>
            </a:r>
            <a:r>
              <a:rPr lang="en-AU" sz="2600" i="1" dirty="0" smtClean="0">
                <a:solidFill>
                  <a:schemeClr val="tx1">
                    <a:lumMod val="65000"/>
                    <a:lumOff val="35000"/>
                  </a:schemeClr>
                </a:solidFill>
                <a:latin typeface="Corbel" panose="020B0503020204020204" pitchFamily="34" charset="0"/>
              </a:rPr>
              <a:t>Matt 27v3-5</a:t>
            </a: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07696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500"/>
                                        <p:tgtEl>
                                          <p:spTgt spid="13">
                                            <p:txEl>
                                              <p:pRg st="1" end="1"/>
                                            </p:txEl>
                                          </p:spTgt>
                                        </p:tgtEl>
                                      </p:cBhvr>
                                    </p:animEffect>
                                    <p:anim calcmode="lin" valueType="num">
                                      <p:cBhvr>
                                        <p:cTn id="14" dur="1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500"/>
                                        <p:tgtEl>
                                          <p:spTgt spid="13">
                                            <p:txEl>
                                              <p:pRg st="2" end="2"/>
                                            </p:txEl>
                                          </p:spTgt>
                                        </p:tgtEl>
                                      </p:cBhvr>
                                    </p:animEffect>
                                    <p:anim calcmode="lin" valueType="num">
                                      <p:cBhvr>
                                        <p:cTn id="20" dur="1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45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500"/>
                                        <p:tgtEl>
                                          <p:spTgt spid="13">
                                            <p:txEl>
                                              <p:pRg st="3" end="3"/>
                                            </p:txEl>
                                          </p:spTgt>
                                        </p:tgtEl>
                                      </p:cBhvr>
                                    </p:animEffect>
                                    <p:anim calcmode="lin" valueType="num">
                                      <p:cBhvr>
                                        <p:cTn id="26" dur="1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6000"/>
                            </p:stCondLst>
                            <p:childTnLst>
                              <p:par>
                                <p:cTn id="29" presetID="42" presetClass="entr" presetSubtype="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fade">
                                      <p:cBhvr>
                                        <p:cTn id="31" dur="1500"/>
                                        <p:tgtEl>
                                          <p:spTgt spid="13">
                                            <p:txEl>
                                              <p:pRg st="4" end="4"/>
                                            </p:txEl>
                                          </p:spTgt>
                                        </p:tgtEl>
                                      </p:cBhvr>
                                    </p:animEffect>
                                    <p:anim calcmode="lin" valueType="num">
                                      <p:cBhvr>
                                        <p:cTn id="32" dur="15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3" dur="15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7500"/>
                            </p:stCondLst>
                            <p:childTnLst>
                              <p:par>
                                <p:cTn id="35" presetID="42" presetClass="entr" presetSubtype="0" fill="hold" nodeType="after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fade">
                                      <p:cBhvr>
                                        <p:cTn id="37" dur="1500"/>
                                        <p:tgtEl>
                                          <p:spTgt spid="13">
                                            <p:txEl>
                                              <p:pRg st="5" end="5"/>
                                            </p:txEl>
                                          </p:spTgt>
                                        </p:tgtEl>
                                      </p:cBhvr>
                                    </p:animEffect>
                                    <p:anim calcmode="lin" valueType="num">
                                      <p:cBhvr>
                                        <p:cTn id="38" dur="15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9" dur="15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9000"/>
                            </p:stCondLst>
                            <p:childTnLst>
                              <p:par>
                                <p:cTn id="41" presetID="42" presetClass="entr" presetSubtype="0" fill="hold" nodeType="after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Effect transition="in" filter="fade">
                                      <p:cBhvr>
                                        <p:cTn id="43" dur="1500"/>
                                        <p:tgtEl>
                                          <p:spTgt spid="13">
                                            <p:txEl>
                                              <p:pRg st="6" end="6"/>
                                            </p:txEl>
                                          </p:spTgt>
                                        </p:tgtEl>
                                      </p:cBhvr>
                                    </p:animEffect>
                                    <p:anim calcmode="lin" valueType="num">
                                      <p:cBhvr>
                                        <p:cTn id="44" dur="15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5" dur="15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10500"/>
                            </p:stCondLst>
                            <p:childTnLst>
                              <p:par>
                                <p:cTn id="47" presetID="42" presetClass="entr" presetSubtype="0" fill="hold" nodeType="after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1500"/>
                                        <p:tgtEl>
                                          <p:spTgt spid="13">
                                            <p:txEl>
                                              <p:pRg st="7" end="7"/>
                                            </p:txEl>
                                          </p:spTgt>
                                        </p:tgtEl>
                                      </p:cBhvr>
                                    </p:animEffect>
                                    <p:anim calcmode="lin" valueType="num">
                                      <p:cBhvr>
                                        <p:cTn id="50" dur="15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15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Not to Mention</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970591"/>
          </a:xfrm>
          <a:prstGeom prst="rect">
            <a:avLst/>
          </a:prstGeom>
          <a:noFill/>
        </p:spPr>
        <p:txBody>
          <a:bodyPr wrap="square" rtlCol="0">
            <a:spAutoFit/>
          </a:bodyPr>
          <a:lstStyle/>
          <a:p>
            <a:pPr algn="ctr">
              <a:spcAft>
                <a:spcPts val="1800"/>
              </a:spcAft>
            </a:pPr>
            <a:r>
              <a:rPr lang="en-AU" sz="3600" u="sng" dirty="0" smtClean="0">
                <a:solidFill>
                  <a:schemeClr val="tx1">
                    <a:lumMod val="65000"/>
                    <a:lumOff val="35000"/>
                  </a:schemeClr>
                </a:solidFill>
                <a:latin typeface="Corbel" panose="020B0503020204020204" pitchFamily="34" charset="0"/>
              </a:rPr>
              <a:t>The effects of War</a:t>
            </a:r>
          </a:p>
          <a:p>
            <a:pPr algn="ctr">
              <a:spcAft>
                <a:spcPts val="1800"/>
              </a:spcAft>
            </a:pPr>
            <a:r>
              <a:rPr lang="en-AU" sz="2600" i="1" dirty="0" smtClean="0">
                <a:solidFill>
                  <a:schemeClr val="tx1">
                    <a:lumMod val="65000"/>
                    <a:lumOff val="35000"/>
                  </a:schemeClr>
                </a:solidFill>
                <a:latin typeface="Corbel" panose="020B0503020204020204" pitchFamily="34" charset="0"/>
              </a:rPr>
              <a:t>Economically, politically, emotionally, psychologically, as well as the human cost</a:t>
            </a:r>
          </a:p>
          <a:p>
            <a:pPr algn="ctr">
              <a:spcAft>
                <a:spcPts val="1800"/>
              </a:spcAft>
            </a:pPr>
            <a:r>
              <a:rPr lang="en-AU" sz="4000" b="1" dirty="0" smtClean="0">
                <a:solidFill>
                  <a:schemeClr val="tx1">
                    <a:lumMod val="65000"/>
                    <a:lumOff val="35000"/>
                  </a:schemeClr>
                </a:solidFill>
                <a:latin typeface="Corbel" panose="020B0503020204020204" pitchFamily="34" charset="0"/>
              </a:rPr>
              <a:t>AND</a:t>
            </a:r>
          </a:p>
          <a:p>
            <a:pPr algn="ctr">
              <a:spcAft>
                <a:spcPts val="1800"/>
              </a:spcAft>
            </a:pPr>
            <a:r>
              <a:rPr lang="en-AU" sz="3600" u="sng" dirty="0" smtClean="0">
                <a:solidFill>
                  <a:schemeClr val="tx1">
                    <a:lumMod val="65000"/>
                    <a:lumOff val="35000"/>
                  </a:schemeClr>
                </a:solidFill>
                <a:latin typeface="Corbel" panose="020B0503020204020204" pitchFamily="34" charset="0"/>
              </a:rPr>
              <a:t>Natural disasters</a:t>
            </a:r>
          </a:p>
          <a:p>
            <a:pPr algn="ctr">
              <a:spcAft>
                <a:spcPts val="1800"/>
              </a:spcAft>
            </a:pPr>
            <a:r>
              <a:rPr lang="en-AU" sz="2600" i="1" dirty="0" smtClean="0">
                <a:solidFill>
                  <a:schemeClr val="tx1">
                    <a:lumMod val="65000"/>
                    <a:lumOff val="35000"/>
                  </a:schemeClr>
                </a:solidFill>
                <a:latin typeface="Corbel" panose="020B0503020204020204" pitchFamily="34" charset="0"/>
              </a:rPr>
              <a:t>Earthquakes, hurricanes, flood, drought, storms, plagues and pestilence</a:t>
            </a:r>
          </a:p>
          <a:p>
            <a:pPr algn="ctr">
              <a:spcAft>
                <a:spcPts val="1800"/>
              </a:spcAft>
            </a:pPr>
            <a:endParaRPr lang="en-AU" sz="2600" i="1" dirty="0" smtClean="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192746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500"/>
                                        <p:tgtEl>
                                          <p:spTgt spid="13">
                                            <p:txEl>
                                              <p:pRg st="1" end="1"/>
                                            </p:txEl>
                                          </p:spTgt>
                                        </p:tgtEl>
                                      </p:cBhvr>
                                    </p:animEffect>
                                    <p:anim calcmode="lin" valueType="num">
                                      <p:cBhvr>
                                        <p:cTn id="14" dur="1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xEl>
                                              <p:pRg st="2" end="2"/>
                                            </p:txEl>
                                          </p:spTgt>
                                        </p:tgtEl>
                                        <p:attrNameLst>
                                          <p:attrName>style.visibility</p:attrName>
                                        </p:attrNameLst>
                                      </p:cBhvr>
                                      <p:to>
                                        <p:strVal val="visible"/>
                                      </p:to>
                                    </p:set>
                                    <p:animEffect transition="in" filter="fade">
                                      <p:cBhvr>
                                        <p:cTn id="20" dur="1500"/>
                                        <p:tgtEl>
                                          <p:spTgt spid="13">
                                            <p:txEl>
                                              <p:pRg st="2" end="2"/>
                                            </p:txEl>
                                          </p:spTgt>
                                        </p:tgtEl>
                                      </p:cBhvr>
                                    </p:animEffect>
                                    <p:anim calcmode="lin" valueType="num">
                                      <p:cBhvr>
                                        <p:cTn id="21" dur="1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2" dur="1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13">
                                            <p:txEl>
                                              <p:pRg st="3" end="3"/>
                                            </p:txEl>
                                          </p:spTgt>
                                        </p:tgtEl>
                                        <p:attrNameLst>
                                          <p:attrName>style.visibility</p:attrName>
                                        </p:attrNameLst>
                                      </p:cBhvr>
                                      <p:to>
                                        <p:strVal val="visible"/>
                                      </p:to>
                                    </p:set>
                                    <p:animEffect transition="in" filter="fade">
                                      <p:cBhvr>
                                        <p:cTn id="26" dur="1500"/>
                                        <p:tgtEl>
                                          <p:spTgt spid="13">
                                            <p:txEl>
                                              <p:pRg st="3" end="3"/>
                                            </p:txEl>
                                          </p:spTgt>
                                        </p:tgtEl>
                                      </p:cBhvr>
                                    </p:animEffect>
                                    <p:anim calcmode="lin" valueType="num">
                                      <p:cBhvr>
                                        <p:cTn id="27" dur="1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8" dur="1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fade">
                                      <p:cBhvr>
                                        <p:cTn id="32" dur="1500"/>
                                        <p:tgtEl>
                                          <p:spTgt spid="13">
                                            <p:txEl>
                                              <p:pRg st="4" end="4"/>
                                            </p:txEl>
                                          </p:spTgt>
                                        </p:tgtEl>
                                      </p:cBhvr>
                                    </p:animEffect>
                                    <p:anim calcmode="lin" valueType="num">
                                      <p:cBhvr>
                                        <p:cTn id="33" dur="15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4" dur="15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The Right Questions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016484"/>
          </a:xfrm>
          <a:prstGeom prst="rect">
            <a:avLst/>
          </a:prstGeom>
          <a:noFill/>
        </p:spPr>
        <p:txBody>
          <a:bodyPr wrap="square" rtlCol="0">
            <a:spAutoFit/>
          </a:bodyPr>
          <a:lstStyle/>
          <a:p>
            <a:pPr algn="ctr">
              <a:spcAft>
                <a:spcPts val="600"/>
              </a:spcAft>
            </a:pPr>
            <a:r>
              <a:rPr lang="en-AU" sz="3600" b="1" dirty="0" smtClean="0">
                <a:solidFill>
                  <a:schemeClr val="tx1">
                    <a:lumMod val="65000"/>
                    <a:lumOff val="35000"/>
                  </a:schemeClr>
                </a:solidFill>
                <a:latin typeface="Corbel" panose="020B0503020204020204" pitchFamily="34" charset="0"/>
              </a:rPr>
              <a:t>Not when and where?</a:t>
            </a:r>
          </a:p>
          <a:p>
            <a:pPr algn="ctr">
              <a:spcAft>
                <a:spcPts val="7200"/>
              </a:spcAft>
            </a:pPr>
            <a:r>
              <a:rPr lang="en-AU" sz="3600" i="1" dirty="0" smtClean="0">
                <a:solidFill>
                  <a:schemeClr val="tx1">
                    <a:lumMod val="65000"/>
                    <a:lumOff val="35000"/>
                  </a:schemeClr>
                </a:solidFill>
                <a:latin typeface="Corbel" panose="020B0503020204020204" pitchFamily="34" charset="0"/>
              </a:rPr>
              <a:t>(Often and everywhere)</a:t>
            </a:r>
          </a:p>
          <a:p>
            <a:pPr algn="ctr">
              <a:spcAft>
                <a:spcPts val="600"/>
              </a:spcAft>
            </a:pPr>
            <a:r>
              <a:rPr lang="en-AU" sz="3600" b="1" dirty="0" smtClean="0">
                <a:solidFill>
                  <a:schemeClr val="tx1">
                    <a:lumMod val="65000"/>
                    <a:lumOff val="35000"/>
                  </a:schemeClr>
                </a:solidFill>
                <a:latin typeface="Corbel" panose="020B0503020204020204" pitchFamily="34" charset="0"/>
              </a:rPr>
              <a:t>But how and what?</a:t>
            </a:r>
          </a:p>
          <a:p>
            <a:pPr algn="ctr">
              <a:spcAft>
                <a:spcPts val="1800"/>
              </a:spcAft>
            </a:pPr>
            <a:r>
              <a:rPr lang="en-AU" sz="3600" i="1" dirty="0" smtClean="0">
                <a:solidFill>
                  <a:schemeClr val="tx1">
                    <a:lumMod val="65000"/>
                    <a:lumOff val="35000"/>
                  </a:schemeClr>
                </a:solidFill>
                <a:latin typeface="Corbel" panose="020B0503020204020204" pitchFamily="34" charset="0"/>
              </a:rPr>
              <a:t>How can I help? and What can I learn?</a:t>
            </a:r>
            <a:endParaRPr lang="en-AU" sz="2600" i="1" dirty="0" smtClean="0">
              <a:solidFill>
                <a:schemeClr val="tx1">
                  <a:lumMod val="65000"/>
                  <a:lumOff val="35000"/>
                </a:schemeClr>
              </a:solidFill>
              <a:latin typeface="Corbel" panose="020B0503020204020204" pitchFamily="34" charset="0"/>
            </a:endParaRPr>
          </a:p>
          <a:p>
            <a:pPr algn="ctr">
              <a:spcAft>
                <a:spcPts val="1800"/>
              </a:spcAft>
            </a:pPr>
            <a:endParaRPr lang="en-AU" sz="2600" i="1" dirty="0" smtClean="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67498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fade">
                                      <p:cBhvr>
                                        <p:cTn id="7" dur="1000"/>
                                        <p:tgtEl>
                                          <p:spTgt spid="13">
                                            <p:txEl>
                                              <p:pRg st="2" end="2"/>
                                            </p:txEl>
                                          </p:spTgt>
                                        </p:tgtEl>
                                      </p:cBhvr>
                                    </p:animEffect>
                                    <p:anim calcmode="lin" valueType="num">
                                      <p:cBhvr>
                                        <p:cTn id="8"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xEl>
                                              <p:pRg st="3" end="3"/>
                                            </p:txEl>
                                          </p:spTgt>
                                        </p:tgtEl>
                                        <p:attrNameLst>
                                          <p:attrName>style.visibility</p:attrName>
                                        </p:attrNameLst>
                                      </p:cBhvr>
                                      <p:to>
                                        <p:strVal val="visible"/>
                                      </p:to>
                                    </p:set>
                                    <p:animEffect transition="in" filter="fade">
                                      <p:cBhvr>
                                        <p:cTn id="13" dur="1500"/>
                                        <p:tgtEl>
                                          <p:spTgt spid="13">
                                            <p:txEl>
                                              <p:pRg st="3" end="3"/>
                                            </p:txEl>
                                          </p:spTgt>
                                        </p:tgtEl>
                                      </p:cBhvr>
                                    </p:animEffect>
                                    <p:anim calcmode="lin" valueType="num">
                                      <p:cBhvr>
                                        <p:cTn id="14" dur="1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15" dur="1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Gold</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3016210"/>
          </a:xfrm>
          <a:prstGeom prst="rect">
            <a:avLst/>
          </a:prstGeom>
          <a:noFill/>
        </p:spPr>
        <p:txBody>
          <a:bodyPr wrap="square" rtlCol="0">
            <a:spAutoFit/>
          </a:bodyPr>
          <a:lstStyle/>
          <a:p>
            <a:pPr algn="ctr">
              <a:spcAft>
                <a:spcPts val="600"/>
              </a:spcAft>
            </a:pPr>
            <a:r>
              <a:rPr lang="en-AU" sz="3600" b="1" dirty="0" smtClean="0">
                <a:solidFill>
                  <a:schemeClr val="tx1">
                    <a:lumMod val="65000"/>
                    <a:lumOff val="35000"/>
                  </a:schemeClr>
                </a:solidFill>
                <a:latin typeface="Corbel" panose="020B0503020204020204" pitchFamily="34" charset="0"/>
              </a:rPr>
              <a:t>Ductile </a:t>
            </a:r>
          </a:p>
          <a:p>
            <a:pPr algn="ctr">
              <a:spcAft>
                <a:spcPts val="600"/>
              </a:spcAft>
            </a:pPr>
            <a:r>
              <a:rPr lang="en-AU" sz="3600" b="1" dirty="0" smtClean="0">
                <a:solidFill>
                  <a:schemeClr val="tx1">
                    <a:lumMod val="65000"/>
                    <a:lumOff val="35000"/>
                  </a:schemeClr>
                </a:solidFill>
                <a:latin typeface="Corbel" panose="020B0503020204020204" pitchFamily="34" charset="0"/>
              </a:rPr>
              <a:t>Malleable</a:t>
            </a:r>
          </a:p>
          <a:p>
            <a:pPr algn="ctr">
              <a:spcAft>
                <a:spcPts val="600"/>
              </a:spcAft>
            </a:pPr>
            <a:r>
              <a:rPr lang="en-AU" sz="3600" b="1" dirty="0" smtClean="0">
                <a:solidFill>
                  <a:schemeClr val="tx1">
                    <a:lumMod val="65000"/>
                    <a:lumOff val="35000"/>
                  </a:schemeClr>
                </a:solidFill>
                <a:latin typeface="Corbel" panose="020B0503020204020204" pitchFamily="34" charset="0"/>
              </a:rPr>
              <a:t>Non corrosive</a:t>
            </a:r>
          </a:p>
          <a:p>
            <a:pPr algn="ctr">
              <a:spcAft>
                <a:spcPts val="600"/>
              </a:spcAft>
            </a:pPr>
            <a:r>
              <a:rPr lang="en-AU" sz="3600" b="1" dirty="0" smtClean="0">
                <a:solidFill>
                  <a:schemeClr val="tx1">
                    <a:lumMod val="65000"/>
                    <a:lumOff val="35000"/>
                  </a:schemeClr>
                </a:solidFill>
                <a:latin typeface="Corbel" panose="020B0503020204020204" pitchFamily="34" charset="0"/>
              </a:rPr>
              <a:t>Dense</a:t>
            </a:r>
            <a:endParaRPr lang="en-AU" sz="2600" dirty="0" smtClean="0">
              <a:solidFill>
                <a:schemeClr val="tx1">
                  <a:lumMod val="65000"/>
                  <a:lumOff val="35000"/>
                </a:schemeClr>
              </a:solidFill>
              <a:latin typeface="Corbel" panose="020B0503020204020204" pitchFamily="34" charset="0"/>
            </a:endParaRPr>
          </a:p>
          <a:p>
            <a:pPr>
              <a:spcAft>
                <a:spcPts val="1800"/>
              </a:spcAft>
            </a:pPr>
            <a:endParaRPr lang="en-AU" sz="2600" i="1" dirty="0" smtClean="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105257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500"/>
                                        <p:tgtEl>
                                          <p:spTgt spid="13">
                                            <p:txEl>
                                              <p:pRg st="1" end="1"/>
                                            </p:txEl>
                                          </p:spTgt>
                                        </p:tgtEl>
                                      </p:cBhvr>
                                    </p:animEffect>
                                    <p:anim calcmode="lin" valueType="num">
                                      <p:cBhvr>
                                        <p:cTn id="14" dur="1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500"/>
                                        <p:tgtEl>
                                          <p:spTgt spid="13">
                                            <p:txEl>
                                              <p:pRg st="2" end="2"/>
                                            </p:txEl>
                                          </p:spTgt>
                                        </p:tgtEl>
                                      </p:cBhvr>
                                    </p:animEffect>
                                    <p:anim calcmode="lin" valueType="num">
                                      <p:cBhvr>
                                        <p:cTn id="20" dur="1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45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500"/>
                                        <p:tgtEl>
                                          <p:spTgt spid="13">
                                            <p:txEl>
                                              <p:pRg st="3" end="3"/>
                                            </p:txEl>
                                          </p:spTgt>
                                        </p:tgtEl>
                                      </p:cBhvr>
                                    </p:animEffect>
                                    <p:anim calcmode="lin" valueType="num">
                                      <p:cBhvr>
                                        <p:cTn id="26" dur="1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Gold</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609784" y="1628800"/>
            <a:ext cx="7642736" cy="3570208"/>
          </a:xfrm>
          <a:prstGeom prst="rect">
            <a:avLst/>
          </a:prstGeom>
          <a:noFill/>
        </p:spPr>
        <p:txBody>
          <a:bodyPr wrap="square" rtlCol="0">
            <a:spAutoFit/>
          </a:bodyPr>
          <a:lstStyle/>
          <a:p>
            <a:pPr algn="ctr">
              <a:spcAft>
                <a:spcPts val="600"/>
              </a:spcAft>
            </a:pPr>
            <a:r>
              <a:rPr lang="en-AU" sz="3600" b="1" dirty="0" smtClean="0">
                <a:solidFill>
                  <a:schemeClr val="tx1">
                    <a:lumMod val="65000"/>
                    <a:lumOff val="35000"/>
                  </a:schemeClr>
                </a:solidFill>
                <a:latin typeface="Corbel" panose="020B0503020204020204" pitchFamily="34" charset="0"/>
              </a:rPr>
              <a:t>Ductile – </a:t>
            </a:r>
            <a:r>
              <a:rPr lang="en-AU" sz="3600" i="1" dirty="0" smtClean="0">
                <a:solidFill>
                  <a:schemeClr val="tx1">
                    <a:lumMod val="65000"/>
                    <a:lumOff val="35000"/>
                  </a:schemeClr>
                </a:solidFill>
                <a:latin typeface="Corbel" panose="020B0503020204020204" pitchFamily="34" charset="0"/>
              </a:rPr>
              <a:t>How ductile is your faith</a:t>
            </a:r>
          </a:p>
          <a:p>
            <a:pPr algn="ctr">
              <a:spcAft>
                <a:spcPts val="600"/>
              </a:spcAft>
            </a:pPr>
            <a:r>
              <a:rPr lang="en-AU" sz="3600" b="1" dirty="0" smtClean="0">
                <a:solidFill>
                  <a:schemeClr val="tx1">
                    <a:lumMod val="65000"/>
                    <a:lumOff val="35000"/>
                  </a:schemeClr>
                </a:solidFill>
                <a:latin typeface="Corbel" panose="020B0503020204020204" pitchFamily="34" charset="0"/>
              </a:rPr>
              <a:t>Malleable – </a:t>
            </a:r>
            <a:r>
              <a:rPr lang="en-AU" sz="3600" i="1" dirty="0" smtClean="0">
                <a:solidFill>
                  <a:schemeClr val="tx1">
                    <a:lumMod val="65000"/>
                    <a:lumOff val="35000"/>
                  </a:schemeClr>
                </a:solidFill>
                <a:latin typeface="Corbel" panose="020B0503020204020204" pitchFamily="34" charset="0"/>
              </a:rPr>
              <a:t>How malleable is your faith</a:t>
            </a:r>
          </a:p>
          <a:p>
            <a:pPr algn="ctr">
              <a:spcAft>
                <a:spcPts val="600"/>
              </a:spcAft>
            </a:pPr>
            <a:r>
              <a:rPr lang="en-AU" sz="3600" b="1" dirty="0" smtClean="0">
                <a:solidFill>
                  <a:schemeClr val="tx1">
                    <a:lumMod val="65000"/>
                    <a:lumOff val="35000"/>
                  </a:schemeClr>
                </a:solidFill>
                <a:latin typeface="Corbel" panose="020B0503020204020204" pitchFamily="34" charset="0"/>
              </a:rPr>
              <a:t>Non corrosive – </a:t>
            </a:r>
            <a:r>
              <a:rPr lang="en-AU" sz="3600" i="1" dirty="0" smtClean="0">
                <a:solidFill>
                  <a:schemeClr val="tx1">
                    <a:lumMod val="65000"/>
                    <a:lumOff val="35000"/>
                  </a:schemeClr>
                </a:solidFill>
                <a:latin typeface="Corbel" panose="020B0503020204020204" pitchFamily="34" charset="0"/>
              </a:rPr>
              <a:t>How durable is your faith</a:t>
            </a:r>
          </a:p>
          <a:p>
            <a:pPr algn="ctr">
              <a:spcAft>
                <a:spcPts val="600"/>
              </a:spcAft>
            </a:pPr>
            <a:r>
              <a:rPr lang="en-AU" sz="3600" b="1" dirty="0" smtClean="0">
                <a:solidFill>
                  <a:schemeClr val="tx1">
                    <a:lumMod val="65000"/>
                    <a:lumOff val="35000"/>
                  </a:schemeClr>
                </a:solidFill>
                <a:latin typeface="Corbel" panose="020B0503020204020204" pitchFamily="34" charset="0"/>
              </a:rPr>
              <a:t>Dense – </a:t>
            </a:r>
            <a:r>
              <a:rPr lang="en-AU" sz="3600" i="1" dirty="0" smtClean="0">
                <a:solidFill>
                  <a:schemeClr val="tx1">
                    <a:lumMod val="65000"/>
                    <a:lumOff val="35000"/>
                  </a:schemeClr>
                </a:solidFill>
                <a:latin typeface="Corbel" panose="020B0503020204020204" pitchFamily="34" charset="0"/>
              </a:rPr>
              <a:t>How solid is your faith</a:t>
            </a:r>
            <a:endParaRPr lang="en-AU" sz="2600" i="1" dirty="0" smtClean="0">
              <a:solidFill>
                <a:schemeClr val="tx1">
                  <a:lumMod val="65000"/>
                  <a:lumOff val="35000"/>
                </a:schemeClr>
              </a:solidFill>
              <a:latin typeface="Corbel" panose="020B0503020204020204" pitchFamily="34" charset="0"/>
            </a:endParaRPr>
          </a:p>
          <a:p>
            <a:pPr>
              <a:spcAft>
                <a:spcPts val="1800"/>
              </a:spcAft>
            </a:pPr>
            <a:endParaRPr lang="en-AU" sz="2600" i="1" dirty="0" smtClean="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213684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500"/>
                                        <p:tgtEl>
                                          <p:spTgt spid="13">
                                            <p:txEl>
                                              <p:pRg st="1" end="1"/>
                                            </p:txEl>
                                          </p:spTgt>
                                        </p:tgtEl>
                                      </p:cBhvr>
                                    </p:animEffect>
                                    <p:anim calcmode="lin" valueType="num">
                                      <p:cBhvr>
                                        <p:cTn id="14" dur="1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500"/>
                                        <p:tgtEl>
                                          <p:spTgt spid="13">
                                            <p:txEl>
                                              <p:pRg st="2" end="2"/>
                                            </p:txEl>
                                          </p:spTgt>
                                        </p:tgtEl>
                                      </p:cBhvr>
                                    </p:animEffect>
                                    <p:anim calcmode="lin" valueType="num">
                                      <p:cBhvr>
                                        <p:cTn id="20" dur="1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4500"/>
                            </p:stCondLst>
                            <p:childTnLst>
                              <p:par>
                                <p:cTn id="23" presetID="42" presetClass="entr" presetSubtype="0" fill="hold" nodeType="after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1500"/>
                                        <p:tgtEl>
                                          <p:spTgt spid="13">
                                            <p:txEl>
                                              <p:pRg st="3" end="3"/>
                                            </p:txEl>
                                          </p:spTgt>
                                        </p:tgtEl>
                                      </p:cBhvr>
                                    </p:animEffect>
                                    <p:anim calcmode="lin" valueType="num">
                                      <p:cBhvr>
                                        <p:cTn id="26" dur="1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7" dur="1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3 Steps to Helping</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001095"/>
          </a:xfrm>
          <a:prstGeom prst="rect">
            <a:avLst/>
          </a:prstGeom>
          <a:noFill/>
        </p:spPr>
        <p:txBody>
          <a:bodyPr wrap="square" rtlCol="0">
            <a:spAutoFit/>
          </a:bodyPr>
          <a:lstStyle/>
          <a:p>
            <a:pPr marL="892175" indent="-628650">
              <a:spcAft>
                <a:spcPts val="4800"/>
              </a:spcAft>
              <a:buAutoNum type="arabicPeriod"/>
            </a:pPr>
            <a:r>
              <a:rPr lang="en-AU" sz="3600" dirty="0" smtClean="0">
                <a:solidFill>
                  <a:schemeClr val="tx1">
                    <a:lumMod val="65000"/>
                    <a:lumOff val="35000"/>
                  </a:schemeClr>
                </a:solidFill>
                <a:latin typeface="Corbel" panose="020B0503020204020204" pitchFamily="34" charset="0"/>
              </a:rPr>
              <a:t>Knowing the symptoms</a:t>
            </a:r>
          </a:p>
          <a:p>
            <a:pPr marL="892175" indent="-628650">
              <a:spcAft>
                <a:spcPts val="4800"/>
              </a:spcAft>
              <a:buAutoNum type="arabicPeriod"/>
            </a:pPr>
            <a:r>
              <a:rPr lang="en-AU" sz="3600" dirty="0" smtClean="0">
                <a:solidFill>
                  <a:schemeClr val="tx1">
                    <a:lumMod val="65000"/>
                    <a:lumOff val="35000"/>
                  </a:schemeClr>
                </a:solidFill>
                <a:latin typeface="Corbel" panose="020B0503020204020204" pitchFamily="34" charset="0"/>
              </a:rPr>
              <a:t>Understanding the problem</a:t>
            </a:r>
          </a:p>
          <a:p>
            <a:pPr marL="892175" indent="-628650">
              <a:spcAft>
                <a:spcPts val="4800"/>
              </a:spcAft>
              <a:buAutoNum type="arabicPeriod"/>
            </a:pPr>
            <a:r>
              <a:rPr lang="en-AU" sz="3600" dirty="0" smtClean="0">
                <a:solidFill>
                  <a:schemeClr val="tx1">
                    <a:lumMod val="65000"/>
                    <a:lumOff val="35000"/>
                  </a:schemeClr>
                </a:solidFill>
                <a:latin typeface="Corbel" panose="020B0503020204020204" pitchFamily="34" charset="0"/>
              </a:rPr>
              <a:t>Administering the remedy</a:t>
            </a:r>
            <a:endParaRPr lang="en-AU" sz="2600" dirty="0" smtClean="0">
              <a:solidFill>
                <a:schemeClr val="tx1">
                  <a:lumMod val="65000"/>
                  <a:lumOff val="35000"/>
                </a:schemeClr>
              </a:solidFill>
              <a:latin typeface="Corbel" panose="020B0503020204020204" pitchFamily="34" charset="0"/>
            </a:endParaRPr>
          </a:p>
          <a:p>
            <a:pPr algn="ctr">
              <a:spcAft>
                <a:spcPts val="1800"/>
              </a:spcAft>
            </a:pPr>
            <a:endParaRPr lang="en-AU" sz="2600" i="1" dirty="0" smtClean="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175981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500"/>
                                        <p:tgtEl>
                                          <p:spTgt spid="13">
                                            <p:txEl>
                                              <p:pRg st="0" end="0"/>
                                            </p:txEl>
                                          </p:spTgt>
                                        </p:tgtEl>
                                      </p:cBhvr>
                                    </p:animEffect>
                                    <p:anim calcmode="lin" valueType="num">
                                      <p:cBhvr>
                                        <p:cTn id="8"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1500"/>
                                        <p:tgtEl>
                                          <p:spTgt spid="13">
                                            <p:txEl>
                                              <p:pRg st="1" end="1"/>
                                            </p:txEl>
                                          </p:spTgt>
                                        </p:tgtEl>
                                      </p:cBhvr>
                                    </p:animEffect>
                                    <p:anim calcmode="lin" valueType="num">
                                      <p:cBhvr>
                                        <p:cTn id="14" dur="1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5" dur="1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500"/>
                                        <p:tgtEl>
                                          <p:spTgt spid="13">
                                            <p:txEl>
                                              <p:pRg st="2" end="2"/>
                                            </p:txEl>
                                          </p:spTgt>
                                        </p:tgtEl>
                                      </p:cBhvr>
                                    </p:animEffect>
                                    <p:anim calcmode="lin" valueType="num">
                                      <p:cBhvr>
                                        <p:cTn id="20" dur="1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Job’s Three Friends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4416594"/>
          </a:xfrm>
          <a:prstGeom prst="rect">
            <a:avLst/>
          </a:prstGeom>
          <a:noFill/>
        </p:spPr>
        <p:txBody>
          <a:bodyPr wrap="square" rtlCol="0">
            <a:spAutoFit/>
          </a:bodyPr>
          <a:lstStyle/>
          <a:p>
            <a:pPr marL="2514600" indent="-45720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Indignant</a:t>
            </a:r>
          </a:p>
          <a:p>
            <a:pPr marL="2514600" indent="-45720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Insistent</a:t>
            </a:r>
          </a:p>
          <a:p>
            <a:pPr marL="2514600" indent="-45720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Incompetent</a:t>
            </a:r>
          </a:p>
          <a:p>
            <a:pPr marL="2514600" indent="-45720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Inaccurate</a:t>
            </a:r>
          </a:p>
          <a:p>
            <a:pPr marL="2514600" indent="-45720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Intolerant</a:t>
            </a:r>
            <a:endParaRPr lang="en-AU" sz="2600" dirty="0" smtClean="0">
              <a:solidFill>
                <a:schemeClr val="tx1">
                  <a:lumMod val="65000"/>
                  <a:lumOff val="35000"/>
                </a:schemeClr>
              </a:solidFill>
              <a:latin typeface="Corbel" panose="020B0503020204020204" pitchFamily="34" charset="0"/>
            </a:endParaRPr>
          </a:p>
          <a:p>
            <a:pPr algn="ctr">
              <a:spcAft>
                <a:spcPts val="1800"/>
              </a:spcAft>
            </a:pPr>
            <a:endParaRPr lang="en-AU" sz="2600" i="1" dirty="0" smtClean="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Tree>
    <p:extLst>
      <p:ext uri="{BB962C8B-B14F-4D97-AF65-F5344CB8AC3E}">
        <p14:creationId xmlns:p14="http://schemas.microsoft.com/office/powerpoint/2010/main" val="198646199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What Did Job Learn?</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1628800"/>
            <a:ext cx="7308304" cy="5678478"/>
          </a:xfrm>
          <a:prstGeom prst="rect">
            <a:avLst/>
          </a:prstGeom>
          <a:noFill/>
        </p:spPr>
        <p:txBody>
          <a:bodyPr wrap="square" rtlCol="0">
            <a:spAutoFit/>
          </a:bodyPr>
          <a:lstStyle/>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Patience – James 5v11</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Don’t call God unfair Job 9v22-24</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Not to have a high opinion of our own innocence – Job 23v3-10;32v1</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God is sovereign – Job 38-41</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Focus on the ‘Latter end’ not the present suffering – James 5v11</a:t>
            </a:r>
          </a:p>
          <a:p>
            <a:pPr marL="628650" indent="-628650">
              <a:spcAft>
                <a:spcPts val="1800"/>
              </a:spcAft>
              <a:buFont typeface="Wingdings" panose="05000000000000000000" pitchFamily="2" charset="2"/>
              <a:buChar char="§"/>
            </a:pPr>
            <a:endParaRPr lang="en-AU" sz="3600" dirty="0" smtClean="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124981228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The Good Samaritan</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1628800"/>
            <a:ext cx="7128792" cy="4985980"/>
          </a:xfrm>
          <a:prstGeom prst="rect">
            <a:avLst/>
          </a:prstGeom>
          <a:noFill/>
        </p:spPr>
        <p:txBody>
          <a:bodyPr wrap="square" rtlCol="0">
            <a:spAutoFit/>
          </a:bodyPr>
          <a:lstStyle/>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He was willing to get involved – he ignored racism and prejudice</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He was prepared with skills &amp; equipment – </a:t>
            </a:r>
            <a:r>
              <a:rPr lang="en-AU" sz="3600" dirty="0">
                <a:solidFill>
                  <a:schemeClr val="tx1">
                    <a:lumMod val="65000"/>
                    <a:lumOff val="35000"/>
                  </a:schemeClr>
                </a:solidFill>
                <a:latin typeface="Corbel" panose="020B0503020204020204" pitchFamily="34" charset="0"/>
              </a:rPr>
              <a:t>h</a:t>
            </a:r>
            <a:r>
              <a:rPr lang="en-AU" sz="3600" dirty="0" smtClean="0">
                <a:solidFill>
                  <a:schemeClr val="tx1">
                    <a:lumMod val="65000"/>
                    <a:lumOff val="35000"/>
                  </a:schemeClr>
                </a:solidFill>
                <a:latin typeface="Corbel" panose="020B0503020204020204" pitchFamily="34" charset="0"/>
              </a:rPr>
              <a:t>e was not reactive or impulsive</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He had a good name – he was known and trusted by the innkeeper</a:t>
            </a:r>
          </a:p>
        </p:txBody>
      </p:sp>
    </p:spTree>
    <p:extLst>
      <p:ext uri="{BB962C8B-B14F-4D97-AF65-F5344CB8AC3E}">
        <p14:creationId xmlns:p14="http://schemas.microsoft.com/office/powerpoint/2010/main" val="269709830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The Good Samaritan</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1628800"/>
            <a:ext cx="7128792" cy="4431983"/>
          </a:xfrm>
          <a:prstGeom prst="rect">
            <a:avLst/>
          </a:prstGeom>
          <a:noFill/>
        </p:spPr>
        <p:txBody>
          <a:bodyPr wrap="square" rtlCol="0">
            <a:spAutoFit/>
          </a:bodyPr>
          <a:lstStyle/>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He was generous and willing to pay the price to help – </a:t>
            </a:r>
            <a:r>
              <a:rPr lang="en-AU" sz="3600" dirty="0">
                <a:solidFill>
                  <a:schemeClr val="tx1">
                    <a:lumMod val="65000"/>
                    <a:lumOff val="35000"/>
                  </a:schemeClr>
                </a:solidFill>
                <a:latin typeface="Corbel" panose="020B0503020204020204" pitchFamily="34" charset="0"/>
              </a:rPr>
              <a:t>I</a:t>
            </a:r>
            <a:r>
              <a:rPr lang="en-AU" sz="3600" dirty="0" smtClean="0">
                <a:solidFill>
                  <a:schemeClr val="tx1">
                    <a:lumMod val="65000"/>
                    <a:lumOff val="35000"/>
                  </a:schemeClr>
                </a:solidFill>
                <a:latin typeface="Corbel" panose="020B0503020204020204" pitchFamily="34" charset="0"/>
              </a:rPr>
              <a:t>n time, money and emotions</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He was committed to the entire healing process – however long that might be</a:t>
            </a:r>
          </a:p>
          <a:p>
            <a:pPr>
              <a:spcAft>
                <a:spcPts val="1800"/>
              </a:spcAft>
            </a:pPr>
            <a:endParaRPr lang="en-AU" sz="3600" dirty="0" smtClean="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305100975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769441"/>
          </a:xfrm>
          <a:prstGeom prst="rect">
            <a:avLst/>
          </a:prstGeom>
          <a:noFill/>
        </p:spPr>
        <p:txBody>
          <a:bodyPr wrap="square" lIns="91440" tIns="45720" rIns="91440" bIns="45720">
            <a:spAutoFit/>
          </a:bodyPr>
          <a:lstStyle/>
          <a:p>
            <a:pPr algn="ctr"/>
            <a:r>
              <a:rPr lang="en-US" sz="4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How you might help a friend</a:t>
            </a:r>
            <a:endParaRPr lang="en-US" sz="4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1628800"/>
            <a:ext cx="7128792" cy="5770811"/>
          </a:xfrm>
          <a:prstGeom prst="rect">
            <a:avLst/>
          </a:prstGeom>
          <a:noFill/>
        </p:spPr>
        <p:txBody>
          <a:bodyPr wrap="square" rtlCol="0">
            <a:spAutoFit/>
          </a:bodyPr>
          <a:lstStyle/>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Be an active listener</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Don’t act on impulse but neither let a problem fester</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If you don’t have the answer and an answer is needed, investigate and find someone with the best answer to help you or them or both</a:t>
            </a:r>
          </a:p>
          <a:p>
            <a:pPr>
              <a:spcAft>
                <a:spcPts val="1800"/>
              </a:spcAft>
            </a:pPr>
            <a:endParaRPr lang="en-AU" sz="3600" dirty="0" smtClean="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47924222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769441"/>
          </a:xfrm>
          <a:prstGeom prst="rect">
            <a:avLst/>
          </a:prstGeom>
          <a:noFill/>
        </p:spPr>
        <p:txBody>
          <a:bodyPr wrap="square" lIns="91440" tIns="45720" rIns="91440" bIns="45720">
            <a:spAutoFit/>
          </a:bodyPr>
          <a:lstStyle/>
          <a:p>
            <a:pPr algn="ctr"/>
            <a:r>
              <a:rPr lang="en-US" sz="4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How you might help a friend</a:t>
            </a:r>
            <a:endParaRPr lang="en-US" sz="4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1628800"/>
            <a:ext cx="7308304" cy="5770811"/>
          </a:xfrm>
          <a:prstGeom prst="rect">
            <a:avLst/>
          </a:prstGeom>
          <a:noFill/>
        </p:spPr>
        <p:txBody>
          <a:bodyPr wrap="square" rtlCol="0">
            <a:spAutoFit/>
          </a:bodyPr>
          <a:lstStyle/>
          <a:p>
            <a:pPr marL="536575" indent="-536575">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Be prepared to decide if immediate intervention is needed or if time and space is needed.</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Be there for the long haul</a:t>
            </a:r>
          </a:p>
          <a:p>
            <a:pPr marL="628650" indent="-628650">
              <a:spcAft>
                <a:spcPts val="1800"/>
              </a:spcAft>
              <a:buFont typeface="Wingdings" panose="05000000000000000000" pitchFamily="2" charset="2"/>
              <a:buChar char="§"/>
            </a:pPr>
            <a:r>
              <a:rPr lang="en-AU" sz="3600" dirty="0" smtClean="0">
                <a:solidFill>
                  <a:schemeClr val="tx1">
                    <a:lumMod val="65000"/>
                    <a:lumOff val="35000"/>
                  </a:schemeClr>
                </a:solidFill>
                <a:latin typeface="Corbel" panose="020B0503020204020204" pitchFamily="34" charset="0"/>
              </a:rPr>
              <a:t>Help by giving prayers, conversations, time, writing, caring, visiting, meals, financing, gifts, hospitality,</a:t>
            </a:r>
            <a:endParaRPr lang="en-AU" sz="4000" b="1" dirty="0" smtClean="0">
              <a:solidFill>
                <a:schemeClr val="tx1">
                  <a:lumMod val="65000"/>
                  <a:lumOff val="35000"/>
                </a:schemeClr>
              </a:solidFill>
              <a:latin typeface="Corbel" panose="020B0503020204020204" pitchFamily="34" charset="0"/>
            </a:endParaRPr>
          </a:p>
          <a:p>
            <a:pPr>
              <a:spcAft>
                <a:spcPts val="1800"/>
              </a:spcAft>
            </a:pPr>
            <a:endParaRPr lang="en-AU" sz="3600" dirty="0" smtClean="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140851244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769441"/>
          </a:xfrm>
          <a:prstGeom prst="rect">
            <a:avLst/>
          </a:prstGeom>
          <a:noFill/>
        </p:spPr>
        <p:txBody>
          <a:bodyPr wrap="square" lIns="91440" tIns="45720" rIns="91440" bIns="45720">
            <a:spAutoFit/>
          </a:bodyPr>
          <a:lstStyle/>
          <a:p>
            <a:pPr algn="ctr"/>
            <a:r>
              <a:rPr lang="en-US" sz="4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How you might help a friend</a:t>
            </a:r>
            <a:endParaRPr lang="en-US" sz="4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2852936"/>
            <a:ext cx="7128792" cy="2723823"/>
          </a:xfrm>
          <a:prstGeom prst="rect">
            <a:avLst/>
          </a:prstGeom>
          <a:noFill/>
        </p:spPr>
        <p:txBody>
          <a:bodyPr wrap="square" rtlCol="0">
            <a:spAutoFit/>
          </a:bodyPr>
          <a:lstStyle/>
          <a:p>
            <a:pPr algn="ctr">
              <a:spcAft>
                <a:spcPts val="1800"/>
              </a:spcAft>
            </a:pPr>
            <a:r>
              <a:rPr lang="en-AU" sz="6000" b="1" dirty="0" smtClean="0">
                <a:solidFill>
                  <a:schemeClr val="tx1">
                    <a:lumMod val="65000"/>
                    <a:lumOff val="35000"/>
                  </a:schemeClr>
                </a:solidFill>
                <a:latin typeface="Corbel" panose="020B0503020204020204" pitchFamily="34" charset="0"/>
              </a:rPr>
              <a:t>What type of helper are you?</a:t>
            </a:r>
          </a:p>
          <a:p>
            <a:pPr>
              <a:spcAft>
                <a:spcPts val="1800"/>
              </a:spcAft>
            </a:pPr>
            <a:endParaRPr lang="en-AU" sz="3600" dirty="0" smtClean="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361350708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1323439"/>
          </a:xfrm>
          <a:prstGeom prst="rect">
            <a:avLst/>
          </a:prstGeom>
          <a:noFill/>
        </p:spPr>
        <p:txBody>
          <a:bodyPr wrap="square" lIns="91440" tIns="45720" rIns="91440" bIns="45720">
            <a:spAutoFit/>
          </a:bodyPr>
          <a:lstStyle/>
          <a:p>
            <a:pPr algn="ctr"/>
            <a:r>
              <a:rPr lang="en-US" sz="4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Different Responses – </a:t>
            </a:r>
          </a:p>
          <a:p>
            <a:pPr algn="ctr"/>
            <a:r>
              <a:rPr lang="en-US" sz="4000" b="1"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Of t</a:t>
            </a:r>
            <a:r>
              <a:rPr lang="en-US" sz="4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he Helper</a:t>
            </a:r>
            <a:endParaRPr lang="en-US" sz="40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1628800"/>
            <a:ext cx="7128792" cy="5139869"/>
          </a:xfrm>
          <a:prstGeom prst="rect">
            <a:avLst/>
          </a:prstGeom>
          <a:noFill/>
        </p:spPr>
        <p:txBody>
          <a:bodyPr wrap="square" rtlCol="0">
            <a:spAutoFit/>
          </a:bodyPr>
          <a:lstStyle/>
          <a:p>
            <a:pPr marL="628650" indent="-628650">
              <a:spcAft>
                <a:spcPts val="1800"/>
              </a:spcAft>
            </a:pPr>
            <a:r>
              <a:rPr lang="en-AU" sz="3600" dirty="0" smtClean="0">
                <a:solidFill>
                  <a:schemeClr val="tx1">
                    <a:lumMod val="65000"/>
                    <a:lumOff val="35000"/>
                  </a:schemeClr>
                </a:solidFill>
                <a:latin typeface="Corbel" panose="020B0503020204020204" pitchFamily="34" charset="0"/>
              </a:rPr>
              <a:t>1.	</a:t>
            </a:r>
            <a:r>
              <a:rPr lang="en-AU" sz="3600" dirty="0">
                <a:solidFill>
                  <a:schemeClr val="tx1">
                    <a:lumMod val="65000"/>
                    <a:lumOff val="35000"/>
                  </a:schemeClr>
                </a:solidFill>
                <a:latin typeface="Corbel" panose="020B0503020204020204" pitchFamily="34" charset="0"/>
              </a:rPr>
              <a:t>People who didn’t understand the problem</a:t>
            </a:r>
          </a:p>
          <a:p>
            <a:pPr marL="628650" indent="-628650">
              <a:spcAft>
                <a:spcPts val="1800"/>
              </a:spcAft>
            </a:pPr>
            <a:r>
              <a:rPr lang="en-AU" sz="3600" dirty="0" smtClean="0">
                <a:solidFill>
                  <a:schemeClr val="tx1">
                    <a:lumMod val="65000"/>
                    <a:lumOff val="35000"/>
                  </a:schemeClr>
                </a:solidFill>
                <a:latin typeface="Corbel" panose="020B0503020204020204" pitchFamily="34" charset="0"/>
              </a:rPr>
              <a:t>2.	</a:t>
            </a:r>
            <a:r>
              <a:rPr lang="en-AU" sz="3600" dirty="0">
                <a:solidFill>
                  <a:schemeClr val="tx1">
                    <a:lumMod val="65000"/>
                    <a:lumOff val="35000"/>
                  </a:schemeClr>
                </a:solidFill>
                <a:latin typeface="Corbel" panose="020B0503020204020204" pitchFamily="34" charset="0"/>
              </a:rPr>
              <a:t>People who didn’t know how to help, were </a:t>
            </a:r>
            <a:r>
              <a:rPr lang="en-AU" sz="3600" dirty="0" smtClean="0">
                <a:solidFill>
                  <a:schemeClr val="tx1">
                    <a:lumMod val="65000"/>
                    <a:lumOff val="35000"/>
                  </a:schemeClr>
                </a:solidFill>
                <a:latin typeface="Corbel" panose="020B0503020204020204" pitchFamily="34" charset="0"/>
              </a:rPr>
              <a:t>too weak </a:t>
            </a:r>
            <a:r>
              <a:rPr lang="en-AU" sz="3600" dirty="0">
                <a:solidFill>
                  <a:schemeClr val="tx1">
                    <a:lumMod val="65000"/>
                    <a:lumOff val="35000"/>
                  </a:schemeClr>
                </a:solidFill>
                <a:latin typeface="Corbel" panose="020B0503020204020204" pitchFamily="34" charset="0"/>
              </a:rPr>
              <a:t>in their attempts to help or ignored the need to help.</a:t>
            </a:r>
          </a:p>
          <a:p>
            <a:pPr marL="628650" indent="-628650">
              <a:spcAft>
                <a:spcPts val="1800"/>
              </a:spcAft>
            </a:pPr>
            <a:r>
              <a:rPr lang="en-AU" sz="3600" dirty="0" smtClean="0">
                <a:solidFill>
                  <a:schemeClr val="tx1">
                    <a:lumMod val="65000"/>
                    <a:lumOff val="35000"/>
                  </a:schemeClr>
                </a:solidFill>
                <a:latin typeface="Corbel" panose="020B0503020204020204" pitchFamily="34" charset="0"/>
              </a:rPr>
              <a:t>3.	People </a:t>
            </a:r>
            <a:r>
              <a:rPr lang="en-AU" sz="3600" dirty="0">
                <a:solidFill>
                  <a:schemeClr val="tx1">
                    <a:lumMod val="65000"/>
                    <a:lumOff val="35000"/>
                  </a:schemeClr>
                </a:solidFill>
                <a:latin typeface="Corbel" panose="020B0503020204020204" pitchFamily="34" charset="0"/>
              </a:rPr>
              <a:t>whose help caused more problems than </a:t>
            </a:r>
            <a:r>
              <a:rPr lang="en-AU" sz="3600" dirty="0" smtClean="0">
                <a:solidFill>
                  <a:schemeClr val="tx1">
                    <a:lumMod val="65000"/>
                    <a:lumOff val="35000"/>
                  </a:schemeClr>
                </a:solidFill>
                <a:latin typeface="Corbel" panose="020B0503020204020204" pitchFamily="34" charset="0"/>
              </a:rPr>
              <a:t>solutions.</a:t>
            </a:r>
          </a:p>
        </p:txBody>
      </p:sp>
    </p:spTree>
    <p:extLst>
      <p:ext uri="{BB962C8B-B14F-4D97-AF65-F5344CB8AC3E}">
        <p14:creationId xmlns:p14="http://schemas.microsoft.com/office/powerpoint/2010/main" val="355088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500"/>
                                        <p:tgtEl>
                                          <p:spTgt spid="8">
                                            <p:txEl>
                                              <p:pRg st="0" end="0"/>
                                            </p:txEl>
                                          </p:spTgt>
                                        </p:tgtEl>
                                      </p:cBhvr>
                                    </p:animEffect>
                                    <p:anim calcmode="lin" valueType="num">
                                      <p:cBhvr>
                                        <p:cTn id="8" dur="1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500"/>
                                        <p:tgtEl>
                                          <p:spTgt spid="8">
                                            <p:txEl>
                                              <p:pRg st="1" end="1"/>
                                            </p:txEl>
                                          </p:spTgt>
                                        </p:tgtEl>
                                      </p:cBhvr>
                                    </p:animEffect>
                                    <p:anim calcmode="lin" valueType="num">
                                      <p:cBhvr>
                                        <p:cTn id="15" dur="1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500"/>
                                        <p:tgtEl>
                                          <p:spTgt spid="8">
                                            <p:txEl>
                                              <p:pRg st="2" end="2"/>
                                            </p:txEl>
                                          </p:spTgt>
                                        </p:tgtEl>
                                      </p:cBhvr>
                                    </p:animEffect>
                                    <p:anim calcmode="lin" valueType="num">
                                      <p:cBhvr>
                                        <p:cTn id="22" dur="15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5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1323439"/>
          </a:xfrm>
          <a:prstGeom prst="rect">
            <a:avLst/>
          </a:prstGeom>
          <a:noFill/>
        </p:spPr>
        <p:txBody>
          <a:bodyPr wrap="square" lIns="91440" tIns="45720" rIns="91440" bIns="45720">
            <a:spAutoFit/>
          </a:bodyPr>
          <a:lstStyle/>
          <a:p>
            <a:pPr algn="ctr"/>
            <a:r>
              <a:rPr lang="en-US" sz="4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Different Responses – </a:t>
            </a:r>
          </a:p>
          <a:p>
            <a:pPr algn="ctr"/>
            <a:r>
              <a:rPr lang="en-US" sz="4000" b="1"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Of t</a:t>
            </a:r>
            <a:r>
              <a:rPr lang="en-US" sz="4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he Helper</a:t>
            </a:r>
            <a:endParaRPr lang="en-US" sz="40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1628800"/>
            <a:ext cx="7128792" cy="5216813"/>
          </a:xfrm>
          <a:prstGeom prst="rect">
            <a:avLst/>
          </a:prstGeom>
          <a:noFill/>
        </p:spPr>
        <p:txBody>
          <a:bodyPr wrap="square" rtlCol="0">
            <a:spAutoFit/>
          </a:bodyPr>
          <a:lstStyle/>
          <a:p>
            <a:pPr marL="628650" indent="-628650">
              <a:spcAft>
                <a:spcPts val="1800"/>
              </a:spcAft>
            </a:pPr>
            <a:r>
              <a:rPr lang="en-AU" sz="3600" dirty="0" smtClean="0">
                <a:solidFill>
                  <a:schemeClr val="tx1">
                    <a:lumMod val="65000"/>
                    <a:lumOff val="35000"/>
                  </a:schemeClr>
                </a:solidFill>
                <a:latin typeface="Corbel" panose="020B0503020204020204" pitchFamily="34" charset="0"/>
              </a:rPr>
              <a:t>4.	</a:t>
            </a:r>
            <a:r>
              <a:rPr lang="en-AU" sz="3600" dirty="0">
                <a:solidFill>
                  <a:schemeClr val="tx1">
                    <a:lumMod val="65000"/>
                    <a:lumOff val="35000"/>
                  </a:schemeClr>
                </a:solidFill>
                <a:latin typeface="Corbel" panose="020B0503020204020204" pitchFamily="34" charset="0"/>
              </a:rPr>
              <a:t>People who </a:t>
            </a:r>
            <a:r>
              <a:rPr lang="en-AU" sz="3600" dirty="0" smtClean="0">
                <a:solidFill>
                  <a:schemeClr val="tx1">
                    <a:lumMod val="65000"/>
                    <a:lumOff val="35000"/>
                  </a:schemeClr>
                </a:solidFill>
                <a:latin typeface="Corbel" panose="020B0503020204020204" pitchFamily="34" charset="0"/>
              </a:rPr>
              <a:t>gave the wrong help even though they meant well.</a:t>
            </a:r>
            <a:endParaRPr lang="en-AU" sz="3600" dirty="0">
              <a:solidFill>
                <a:schemeClr val="tx1">
                  <a:lumMod val="65000"/>
                  <a:lumOff val="35000"/>
                </a:schemeClr>
              </a:solidFill>
              <a:latin typeface="Corbel" panose="020B0503020204020204" pitchFamily="34" charset="0"/>
            </a:endParaRPr>
          </a:p>
          <a:p>
            <a:pPr marL="628650" indent="-628650">
              <a:spcAft>
                <a:spcPts val="1800"/>
              </a:spcAft>
            </a:pPr>
            <a:r>
              <a:rPr lang="en-AU" sz="3600" dirty="0" smtClean="0">
                <a:solidFill>
                  <a:schemeClr val="tx1">
                    <a:lumMod val="65000"/>
                    <a:lumOff val="35000"/>
                  </a:schemeClr>
                </a:solidFill>
                <a:latin typeface="Corbel" panose="020B0503020204020204" pitchFamily="34" charset="0"/>
              </a:rPr>
              <a:t>5.	</a:t>
            </a:r>
            <a:r>
              <a:rPr lang="en-AU" sz="3600" dirty="0">
                <a:solidFill>
                  <a:schemeClr val="tx1">
                    <a:lumMod val="65000"/>
                    <a:lumOff val="35000"/>
                  </a:schemeClr>
                </a:solidFill>
                <a:latin typeface="Corbel" panose="020B0503020204020204" pitchFamily="34" charset="0"/>
              </a:rPr>
              <a:t>People who </a:t>
            </a:r>
            <a:r>
              <a:rPr lang="en-AU" sz="3600" dirty="0" smtClean="0">
                <a:solidFill>
                  <a:schemeClr val="tx1">
                    <a:lumMod val="65000"/>
                    <a:lumOff val="35000"/>
                  </a:schemeClr>
                </a:solidFill>
                <a:latin typeface="Corbel" panose="020B0503020204020204" pitchFamily="34" charset="0"/>
              </a:rPr>
              <a:t>refused to help.</a:t>
            </a:r>
            <a:endParaRPr lang="en-AU" sz="3600" dirty="0">
              <a:solidFill>
                <a:schemeClr val="tx1">
                  <a:lumMod val="65000"/>
                  <a:lumOff val="35000"/>
                </a:schemeClr>
              </a:solidFill>
              <a:latin typeface="Corbel" panose="020B0503020204020204" pitchFamily="34" charset="0"/>
            </a:endParaRPr>
          </a:p>
          <a:p>
            <a:pPr marL="628650" indent="-628650">
              <a:spcAft>
                <a:spcPts val="1800"/>
              </a:spcAft>
              <a:buAutoNum type="arabicPeriod" startAt="6"/>
            </a:pPr>
            <a:r>
              <a:rPr lang="en-AU" sz="3600" dirty="0" smtClean="0">
                <a:solidFill>
                  <a:schemeClr val="tx1">
                    <a:lumMod val="65000"/>
                    <a:lumOff val="35000"/>
                  </a:schemeClr>
                </a:solidFill>
                <a:latin typeface="Corbel" panose="020B0503020204020204" pitchFamily="34" charset="0"/>
              </a:rPr>
              <a:t>People who only helped to boost their own pride, power or wealth.</a:t>
            </a:r>
          </a:p>
          <a:p>
            <a:pPr marL="628650" indent="-628650">
              <a:spcAft>
                <a:spcPts val="1800"/>
              </a:spcAft>
              <a:buAutoNum type="arabicPeriod" startAt="6"/>
            </a:pPr>
            <a:r>
              <a:rPr lang="en-AU" sz="3600" dirty="0" smtClean="0">
                <a:solidFill>
                  <a:schemeClr val="tx1">
                    <a:lumMod val="65000"/>
                    <a:lumOff val="35000"/>
                  </a:schemeClr>
                </a:solidFill>
                <a:latin typeface="Corbel" panose="020B0503020204020204" pitchFamily="34" charset="0"/>
              </a:rPr>
              <a:t>People who knew what was needed and had the patience and/or courage to administer it.</a:t>
            </a:r>
          </a:p>
        </p:txBody>
      </p:sp>
    </p:spTree>
    <p:extLst>
      <p:ext uri="{BB962C8B-B14F-4D97-AF65-F5344CB8AC3E}">
        <p14:creationId xmlns:p14="http://schemas.microsoft.com/office/powerpoint/2010/main" val="359574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500"/>
                                        <p:tgtEl>
                                          <p:spTgt spid="8">
                                            <p:txEl>
                                              <p:pRg st="0" end="0"/>
                                            </p:txEl>
                                          </p:spTgt>
                                        </p:tgtEl>
                                      </p:cBhvr>
                                    </p:animEffect>
                                    <p:anim calcmode="lin" valueType="num">
                                      <p:cBhvr>
                                        <p:cTn id="8" dur="1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500"/>
                                        <p:tgtEl>
                                          <p:spTgt spid="8">
                                            <p:txEl>
                                              <p:pRg st="1" end="1"/>
                                            </p:txEl>
                                          </p:spTgt>
                                        </p:tgtEl>
                                      </p:cBhvr>
                                    </p:animEffect>
                                    <p:anim calcmode="lin" valueType="num">
                                      <p:cBhvr>
                                        <p:cTn id="15" dur="1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500"/>
                                        <p:tgtEl>
                                          <p:spTgt spid="8">
                                            <p:txEl>
                                              <p:pRg st="2" end="2"/>
                                            </p:txEl>
                                          </p:spTgt>
                                        </p:tgtEl>
                                      </p:cBhvr>
                                    </p:animEffect>
                                    <p:anim calcmode="lin" valueType="num">
                                      <p:cBhvr>
                                        <p:cTn id="22" dur="15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5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500"/>
                                        <p:tgtEl>
                                          <p:spTgt spid="8">
                                            <p:txEl>
                                              <p:pRg st="3" end="3"/>
                                            </p:txEl>
                                          </p:spTgt>
                                        </p:tgtEl>
                                      </p:cBhvr>
                                    </p:animEffect>
                                    <p:anim calcmode="lin" valueType="num">
                                      <p:cBhvr>
                                        <p:cTn id="29" dur="15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5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C9900"/>
          </a:solid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Adversity</a:t>
            </a:r>
            <a:endParaRPr lang="en-AU" sz="2400" dirty="0">
              <a:solidFill>
                <a:schemeClr val="bg1"/>
              </a:solidFill>
            </a:endParaRPr>
          </a:p>
        </p:txBody>
      </p:sp>
      <p:sp>
        <p:nvSpPr>
          <p:cNvPr id="12" name="Rectangle 11"/>
          <p:cNvSpPr/>
          <p:nvPr/>
        </p:nvSpPr>
        <p:spPr>
          <a:xfrm>
            <a:off x="1835696" y="332656"/>
            <a:ext cx="7128792" cy="1323439"/>
          </a:xfrm>
          <a:prstGeom prst="rect">
            <a:avLst/>
          </a:prstGeom>
          <a:noFill/>
        </p:spPr>
        <p:txBody>
          <a:bodyPr wrap="square" lIns="91440" tIns="45720" rIns="91440" bIns="45720">
            <a:spAutoFit/>
          </a:bodyPr>
          <a:lstStyle/>
          <a:p>
            <a:pPr algn="ctr"/>
            <a:r>
              <a:rPr lang="en-US" sz="4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Different Responses – </a:t>
            </a:r>
          </a:p>
          <a:p>
            <a:pPr algn="ctr"/>
            <a:r>
              <a:rPr lang="en-US" sz="4000" b="1"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Of t</a:t>
            </a:r>
            <a:r>
              <a:rPr lang="en-US" sz="40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he Helped</a:t>
            </a:r>
            <a:endParaRPr lang="en-US" sz="40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a:extLst>
              <a:ext uri="{28A0092B-C50C-407E-A947-70E740481C1C}">
                <a14:useLocalDpi xmlns:a14="http://schemas.microsoft.com/office/drawing/2010/main" val="0"/>
              </a:ext>
            </a:extLst>
          </a:blip>
          <a:srcRect l="18159" r="57865"/>
          <a:stretch/>
        </p:blipFill>
        <p:spPr>
          <a:xfrm>
            <a:off x="133784" y="124655"/>
            <a:ext cx="1476000" cy="3816000"/>
          </a:xfrm>
          <a:prstGeom prst="rect">
            <a:avLst/>
          </a:prstGeom>
        </p:spPr>
      </p:pic>
      <p:sp>
        <p:nvSpPr>
          <p:cNvPr id="8" name="TextBox 7"/>
          <p:cNvSpPr txBox="1"/>
          <p:nvPr/>
        </p:nvSpPr>
        <p:spPr>
          <a:xfrm>
            <a:off x="1835696" y="1628800"/>
            <a:ext cx="7128792" cy="4662815"/>
          </a:xfrm>
          <a:prstGeom prst="rect">
            <a:avLst/>
          </a:prstGeom>
          <a:noFill/>
        </p:spPr>
        <p:txBody>
          <a:bodyPr wrap="square" rtlCol="0">
            <a:spAutoFit/>
          </a:bodyPr>
          <a:lstStyle/>
          <a:p>
            <a:pPr marL="628650" indent="-628650">
              <a:spcAft>
                <a:spcPts val="1800"/>
              </a:spcAft>
            </a:pPr>
            <a:r>
              <a:rPr lang="en-AU" sz="3600" dirty="0">
                <a:solidFill>
                  <a:schemeClr val="tx1">
                    <a:lumMod val="65000"/>
                    <a:lumOff val="35000"/>
                  </a:schemeClr>
                </a:solidFill>
                <a:latin typeface="Corbel" panose="020B0503020204020204" pitchFamily="34" charset="0"/>
              </a:rPr>
              <a:t>1</a:t>
            </a:r>
            <a:r>
              <a:rPr lang="en-AU" sz="3600" dirty="0" smtClean="0">
                <a:solidFill>
                  <a:schemeClr val="tx1">
                    <a:lumMod val="65000"/>
                    <a:lumOff val="35000"/>
                  </a:schemeClr>
                </a:solidFill>
                <a:latin typeface="Corbel" panose="020B0503020204020204" pitchFamily="34" charset="0"/>
              </a:rPr>
              <a:t>.	</a:t>
            </a:r>
            <a:r>
              <a:rPr lang="en-AU" sz="3600" dirty="0">
                <a:solidFill>
                  <a:schemeClr val="tx1">
                    <a:lumMod val="65000"/>
                    <a:lumOff val="35000"/>
                  </a:schemeClr>
                </a:solidFill>
                <a:latin typeface="Corbel" panose="020B0503020204020204" pitchFamily="34" charset="0"/>
              </a:rPr>
              <a:t>People who </a:t>
            </a:r>
            <a:r>
              <a:rPr lang="en-AU" sz="3600" dirty="0" smtClean="0">
                <a:solidFill>
                  <a:schemeClr val="tx1">
                    <a:lumMod val="65000"/>
                    <a:lumOff val="35000"/>
                  </a:schemeClr>
                </a:solidFill>
                <a:latin typeface="Corbel" panose="020B0503020204020204" pitchFamily="34" charset="0"/>
              </a:rPr>
              <a:t>wouldn’t accept the advice given to help them.</a:t>
            </a:r>
            <a:endParaRPr lang="en-AU" sz="3600" dirty="0">
              <a:solidFill>
                <a:schemeClr val="tx1">
                  <a:lumMod val="65000"/>
                  <a:lumOff val="35000"/>
                </a:schemeClr>
              </a:solidFill>
              <a:latin typeface="Corbel" panose="020B0503020204020204" pitchFamily="34" charset="0"/>
            </a:endParaRPr>
          </a:p>
          <a:p>
            <a:pPr marL="628650" indent="-628650">
              <a:spcAft>
                <a:spcPts val="1800"/>
              </a:spcAft>
            </a:pPr>
            <a:r>
              <a:rPr lang="en-AU" sz="3600" dirty="0">
                <a:solidFill>
                  <a:schemeClr val="tx1">
                    <a:lumMod val="65000"/>
                    <a:lumOff val="35000"/>
                  </a:schemeClr>
                </a:solidFill>
                <a:latin typeface="Corbel" panose="020B0503020204020204" pitchFamily="34" charset="0"/>
              </a:rPr>
              <a:t>2</a:t>
            </a:r>
            <a:r>
              <a:rPr lang="en-AU" sz="3600" dirty="0" smtClean="0">
                <a:solidFill>
                  <a:schemeClr val="tx1">
                    <a:lumMod val="65000"/>
                    <a:lumOff val="35000"/>
                  </a:schemeClr>
                </a:solidFill>
                <a:latin typeface="Corbel" panose="020B0503020204020204" pitchFamily="34" charset="0"/>
              </a:rPr>
              <a:t>.	</a:t>
            </a:r>
            <a:r>
              <a:rPr lang="en-AU" sz="3600" dirty="0">
                <a:solidFill>
                  <a:schemeClr val="tx1">
                    <a:lumMod val="65000"/>
                    <a:lumOff val="35000"/>
                  </a:schemeClr>
                </a:solidFill>
                <a:latin typeface="Corbel" panose="020B0503020204020204" pitchFamily="34" charset="0"/>
              </a:rPr>
              <a:t>People who </a:t>
            </a:r>
            <a:r>
              <a:rPr lang="en-AU" sz="3600" dirty="0" smtClean="0">
                <a:solidFill>
                  <a:schemeClr val="tx1">
                    <a:lumMod val="65000"/>
                    <a:lumOff val="35000"/>
                  </a:schemeClr>
                </a:solidFill>
                <a:latin typeface="Corbel" panose="020B0503020204020204" pitchFamily="34" charset="0"/>
              </a:rPr>
              <a:t>didn’t believe they needed help – were in denial.</a:t>
            </a:r>
            <a:endParaRPr lang="en-AU" sz="3600" dirty="0">
              <a:solidFill>
                <a:schemeClr val="tx1">
                  <a:lumMod val="65000"/>
                  <a:lumOff val="35000"/>
                </a:schemeClr>
              </a:solidFill>
              <a:latin typeface="Corbel" panose="020B0503020204020204" pitchFamily="34" charset="0"/>
            </a:endParaRPr>
          </a:p>
          <a:p>
            <a:pPr marL="628650" indent="-628650">
              <a:spcAft>
                <a:spcPts val="1800"/>
              </a:spcAft>
            </a:pPr>
            <a:r>
              <a:rPr lang="en-AU" sz="3600" dirty="0">
                <a:solidFill>
                  <a:schemeClr val="tx1">
                    <a:lumMod val="65000"/>
                    <a:lumOff val="35000"/>
                  </a:schemeClr>
                </a:solidFill>
                <a:latin typeface="Corbel" panose="020B0503020204020204" pitchFamily="34" charset="0"/>
              </a:rPr>
              <a:t>3</a:t>
            </a:r>
            <a:r>
              <a:rPr lang="en-AU" sz="3600" dirty="0" smtClean="0">
                <a:solidFill>
                  <a:schemeClr val="tx1">
                    <a:lumMod val="65000"/>
                    <a:lumOff val="35000"/>
                  </a:schemeClr>
                </a:solidFill>
                <a:latin typeface="Corbel" panose="020B0503020204020204" pitchFamily="34" charset="0"/>
              </a:rPr>
              <a:t>.	People who didn’t appreciate the help given to them.</a:t>
            </a:r>
          </a:p>
          <a:p>
            <a:pPr>
              <a:spcAft>
                <a:spcPts val="1800"/>
              </a:spcAft>
            </a:pPr>
            <a:endParaRPr lang="en-AU" sz="3600" dirty="0" smtClean="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257781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500"/>
                                        <p:tgtEl>
                                          <p:spTgt spid="8">
                                            <p:txEl>
                                              <p:pRg st="0" end="0"/>
                                            </p:txEl>
                                          </p:spTgt>
                                        </p:tgtEl>
                                      </p:cBhvr>
                                    </p:animEffect>
                                    <p:anim calcmode="lin" valueType="num">
                                      <p:cBhvr>
                                        <p:cTn id="8" dur="1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500"/>
                                        <p:tgtEl>
                                          <p:spTgt spid="8">
                                            <p:txEl>
                                              <p:pRg st="1" end="1"/>
                                            </p:txEl>
                                          </p:spTgt>
                                        </p:tgtEl>
                                      </p:cBhvr>
                                    </p:animEffect>
                                    <p:anim calcmode="lin" valueType="num">
                                      <p:cBhvr>
                                        <p:cTn id="15" dur="1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500"/>
                                        <p:tgtEl>
                                          <p:spTgt spid="8">
                                            <p:txEl>
                                              <p:pRg st="2" end="2"/>
                                            </p:txEl>
                                          </p:spTgt>
                                        </p:tgtEl>
                                      </p:cBhvr>
                                    </p:animEffect>
                                    <p:anim calcmode="lin" valueType="num">
                                      <p:cBhvr>
                                        <p:cTn id="22" dur="15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5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664" y="44624"/>
            <a:ext cx="324036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1562522" y="4221088"/>
            <a:ext cx="3168352" cy="936104"/>
          </a:xfrm>
        </p:spPr>
        <p:txBody>
          <a:bodyPr>
            <a:normAutofit/>
          </a:bodyPr>
          <a:lstStyle/>
          <a:p>
            <a:pPr algn="l"/>
            <a:r>
              <a:rPr lang="en-AU" sz="5400" dirty="0" smtClean="0">
                <a:solidFill>
                  <a:schemeClr val="bg1"/>
                </a:solidFill>
              </a:rPr>
              <a:t>Friendship</a:t>
            </a:r>
            <a:endParaRPr lang="en-AU" sz="5400" dirty="0">
              <a:solidFill>
                <a:schemeClr val="bg1"/>
              </a:solidFill>
            </a:endParaRPr>
          </a:p>
        </p:txBody>
      </p:sp>
      <p:sp>
        <p:nvSpPr>
          <p:cNvPr id="3" name="Subtitle 2"/>
          <p:cNvSpPr>
            <a:spLocks noGrp="1"/>
          </p:cNvSpPr>
          <p:nvPr>
            <p:ph type="subTitle" idx="1"/>
          </p:nvPr>
        </p:nvSpPr>
        <p:spPr>
          <a:xfrm>
            <a:off x="1493942" y="4941168"/>
            <a:ext cx="3168352" cy="766936"/>
          </a:xfrm>
        </p:spPr>
        <p:txBody>
          <a:bodyPr/>
          <a:lstStyle/>
          <a:p>
            <a:pPr algn="r"/>
            <a:r>
              <a:rPr lang="en-AU" dirty="0" smtClean="0">
                <a:solidFill>
                  <a:schemeClr val="bg1"/>
                </a:solidFill>
              </a:rPr>
              <a:t>and Betrayal</a:t>
            </a:r>
            <a:endParaRPr lang="en-AU" dirty="0">
              <a:solidFill>
                <a:schemeClr val="bg1"/>
              </a:solidFill>
            </a:endParaRPr>
          </a:p>
        </p:txBody>
      </p:sp>
      <p:pic>
        <p:nvPicPr>
          <p:cNvPr id="11" name="Picture 10"/>
          <p:cNvPicPr>
            <a:picLocks/>
          </p:cNvPicPr>
          <p:nvPr/>
        </p:nvPicPr>
        <p:blipFill rotWithShape="1">
          <a:blip r:embed="rId2">
            <a:extLst>
              <a:ext uri="{28A0092B-C50C-407E-A947-70E740481C1C}">
                <a14:useLocalDpi xmlns:a14="http://schemas.microsoft.com/office/drawing/2010/main" val="0"/>
              </a:ext>
            </a:extLst>
          </a:blip>
          <a:srcRect l="29353" r="35502"/>
          <a:stretch/>
        </p:blipFill>
        <p:spPr>
          <a:xfrm>
            <a:off x="7725092" y="2003698"/>
            <a:ext cx="1440000" cy="3816000"/>
          </a:xfrm>
          <a:prstGeom prst="rect">
            <a:avLst/>
          </a:prstGeom>
        </p:spPr>
      </p:pic>
      <p:pic>
        <p:nvPicPr>
          <p:cNvPr id="13" name="Picture 12"/>
          <p:cNvPicPr>
            <a:picLocks/>
          </p:cNvPicPr>
          <p:nvPr/>
        </p:nvPicPr>
        <p:blipFill rotWithShape="1">
          <a:blip r:embed="rId3" cstate="print">
            <a:extLst>
              <a:ext uri="{28A0092B-C50C-407E-A947-70E740481C1C}">
                <a14:useLocalDpi xmlns:a14="http://schemas.microsoft.com/office/drawing/2010/main" val="0"/>
              </a:ext>
            </a:extLst>
          </a:blip>
          <a:srcRect l="27332" r="30547"/>
          <a:stretch/>
        </p:blipFill>
        <p:spPr>
          <a:xfrm>
            <a:off x="0" y="2006384"/>
            <a:ext cx="1476000" cy="3816000"/>
          </a:xfrm>
          <a:prstGeom prst="rect">
            <a:avLst/>
          </a:prstGeom>
        </p:spPr>
      </p:pic>
      <p:pic>
        <p:nvPicPr>
          <p:cNvPr id="1027" name="Picture 3"/>
          <p:cNvPicPr>
            <a:picLocks noChangeArrowheads="1"/>
          </p:cNvPicPr>
          <p:nvPr/>
        </p:nvPicPr>
        <p:blipFill rotWithShape="1">
          <a:blip r:embed="rId4">
            <a:extLst>
              <a:ext uri="{28A0092B-C50C-407E-A947-70E740481C1C}">
                <a14:useLocalDpi xmlns:a14="http://schemas.microsoft.com/office/drawing/2010/main" val="0"/>
              </a:ext>
            </a:extLst>
          </a:blip>
          <a:srcRect l="35000" t="23192" r="38218" b="15369"/>
          <a:stretch/>
        </p:blipFill>
        <p:spPr bwMode="auto">
          <a:xfrm>
            <a:off x="4860903" y="2000694"/>
            <a:ext cx="2808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372250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Three Responses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308304" cy="5170646"/>
          </a:xfrm>
          <a:prstGeom prst="rect">
            <a:avLst/>
          </a:prstGeom>
          <a:noFill/>
        </p:spPr>
        <p:txBody>
          <a:bodyPr wrap="square" rtlCol="0">
            <a:spAutoFit/>
          </a:bodyPr>
          <a:lstStyle/>
          <a:p>
            <a:r>
              <a:rPr lang="en-AU" sz="3000" b="1" dirty="0" smtClean="0">
                <a:solidFill>
                  <a:schemeClr val="tx1">
                    <a:lumMod val="65000"/>
                    <a:lumOff val="35000"/>
                  </a:schemeClr>
                </a:solidFill>
                <a:latin typeface="Corbel" panose="020B0503020204020204" pitchFamily="34" charset="0"/>
              </a:rPr>
              <a:t>1. Bitterness</a:t>
            </a:r>
          </a:p>
          <a:p>
            <a:pPr marL="263525" indent="90488"/>
            <a:r>
              <a:rPr lang="en-AU" sz="3000" dirty="0" smtClean="0">
                <a:solidFill>
                  <a:schemeClr val="tx1">
                    <a:lumMod val="65000"/>
                    <a:lumOff val="35000"/>
                  </a:schemeClr>
                </a:solidFill>
                <a:latin typeface="Corbel" panose="020B0503020204020204" pitchFamily="34" charset="0"/>
              </a:rPr>
              <a:t>Interaction is difficult and tense.</a:t>
            </a:r>
          </a:p>
          <a:p>
            <a:pPr marL="263525" indent="90488"/>
            <a:r>
              <a:rPr lang="en-AU" sz="3000" dirty="0" smtClean="0">
                <a:solidFill>
                  <a:schemeClr val="tx1">
                    <a:lumMod val="65000"/>
                    <a:lumOff val="35000"/>
                  </a:schemeClr>
                </a:solidFill>
                <a:latin typeface="Corbel" panose="020B0503020204020204" pitchFamily="34" charset="0"/>
              </a:rPr>
              <a:t>Act as if the other person is inferior to you.</a:t>
            </a:r>
            <a:endParaRPr lang="en-AU" sz="3000" dirty="0">
              <a:solidFill>
                <a:schemeClr val="tx1">
                  <a:lumMod val="65000"/>
                  <a:lumOff val="35000"/>
                </a:schemeClr>
              </a:solidFill>
              <a:latin typeface="Corbel" panose="020B0503020204020204" pitchFamily="34" charset="0"/>
            </a:endParaRPr>
          </a:p>
          <a:p>
            <a:pPr>
              <a:spcBef>
                <a:spcPts val="1800"/>
              </a:spcBef>
            </a:pPr>
            <a:r>
              <a:rPr lang="en-AU" sz="3000" b="1" dirty="0" smtClean="0">
                <a:solidFill>
                  <a:schemeClr val="tx1">
                    <a:lumMod val="65000"/>
                    <a:lumOff val="35000"/>
                  </a:schemeClr>
                </a:solidFill>
                <a:latin typeface="Corbel" panose="020B0503020204020204" pitchFamily="34" charset="0"/>
              </a:rPr>
              <a:t>2. Hatred</a:t>
            </a:r>
          </a:p>
          <a:p>
            <a:pPr marL="263525" indent="90488"/>
            <a:r>
              <a:rPr lang="en-AU" sz="3000" dirty="0" smtClean="0">
                <a:solidFill>
                  <a:schemeClr val="tx1">
                    <a:lumMod val="65000"/>
                    <a:lumOff val="35000"/>
                  </a:schemeClr>
                </a:solidFill>
                <a:latin typeface="Corbel" panose="020B0503020204020204" pitchFamily="34" charset="0"/>
              </a:rPr>
              <a:t>Interaction is avoided.</a:t>
            </a:r>
          </a:p>
          <a:p>
            <a:pPr marL="263525" indent="90488"/>
            <a:r>
              <a:rPr lang="en-AU" sz="3000" dirty="0" smtClean="0">
                <a:solidFill>
                  <a:schemeClr val="tx1">
                    <a:lumMod val="65000"/>
                    <a:lumOff val="35000"/>
                  </a:schemeClr>
                </a:solidFill>
                <a:latin typeface="Corbel" panose="020B0503020204020204" pitchFamily="34" charset="0"/>
              </a:rPr>
              <a:t>Act as if the other person doesn’t exist.</a:t>
            </a:r>
          </a:p>
          <a:p>
            <a:pPr>
              <a:spcBef>
                <a:spcPts val="1800"/>
              </a:spcBef>
            </a:pPr>
            <a:r>
              <a:rPr lang="en-AU" sz="3000" b="1" dirty="0" smtClean="0">
                <a:solidFill>
                  <a:schemeClr val="tx1">
                    <a:lumMod val="65000"/>
                    <a:lumOff val="35000"/>
                  </a:schemeClr>
                </a:solidFill>
                <a:latin typeface="Corbel" panose="020B0503020204020204" pitchFamily="34" charset="0"/>
              </a:rPr>
              <a:t>3. Vengeful</a:t>
            </a:r>
          </a:p>
          <a:p>
            <a:pPr marL="263525" indent="90488"/>
            <a:r>
              <a:rPr lang="en-AU" sz="3000" dirty="0" smtClean="0">
                <a:solidFill>
                  <a:schemeClr val="tx1">
                    <a:lumMod val="65000"/>
                    <a:lumOff val="35000"/>
                  </a:schemeClr>
                </a:solidFill>
                <a:latin typeface="Corbel" panose="020B0503020204020204" pitchFamily="34" charset="0"/>
              </a:rPr>
              <a:t>Interaction is solely to bring ruin.</a:t>
            </a:r>
          </a:p>
          <a:p>
            <a:pPr marL="354013"/>
            <a:r>
              <a:rPr lang="en-AU" sz="3000" dirty="0" smtClean="0">
                <a:solidFill>
                  <a:schemeClr val="tx1">
                    <a:lumMod val="65000"/>
                    <a:lumOff val="35000"/>
                  </a:schemeClr>
                </a:solidFill>
                <a:latin typeface="Corbel" panose="020B0503020204020204" pitchFamily="34" charset="0"/>
              </a:rPr>
              <a:t>Act in every way possible to destroy the other person.</a:t>
            </a:r>
            <a:endParaRPr lang="en-AU" sz="3000" dirty="0">
              <a:solidFill>
                <a:schemeClr val="tx1">
                  <a:lumMod val="65000"/>
                  <a:lumOff val="35000"/>
                </a:schemeClr>
              </a:solidFill>
              <a:latin typeface="Corbel" panose="020B0503020204020204" pitchFamily="34" charset="0"/>
            </a:endParaRP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343062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 Fourth Response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200800" cy="4247317"/>
          </a:xfrm>
          <a:prstGeom prst="rect">
            <a:avLst/>
          </a:prstGeom>
          <a:noFill/>
        </p:spPr>
        <p:txBody>
          <a:bodyPr wrap="square" rtlCol="0">
            <a:spAutoFit/>
          </a:bodyPr>
          <a:lstStyle/>
          <a:p>
            <a:r>
              <a:rPr lang="en-AU" sz="3000" b="1" dirty="0">
                <a:solidFill>
                  <a:schemeClr val="tx1">
                    <a:lumMod val="65000"/>
                    <a:lumOff val="35000"/>
                  </a:schemeClr>
                </a:solidFill>
                <a:latin typeface="Corbel" panose="020B0503020204020204" pitchFamily="34" charset="0"/>
              </a:rPr>
              <a:t>4</a:t>
            </a:r>
            <a:r>
              <a:rPr lang="en-AU" sz="3000" b="1" dirty="0" smtClean="0">
                <a:solidFill>
                  <a:schemeClr val="tx1">
                    <a:lumMod val="65000"/>
                    <a:lumOff val="35000"/>
                  </a:schemeClr>
                </a:solidFill>
                <a:latin typeface="Corbel" panose="020B0503020204020204" pitchFamily="34" charset="0"/>
              </a:rPr>
              <a:t>. Forgiveness</a:t>
            </a:r>
          </a:p>
          <a:p>
            <a:pPr marL="354013"/>
            <a:r>
              <a:rPr lang="en-AU" sz="3000" dirty="0" smtClean="0">
                <a:solidFill>
                  <a:schemeClr val="tx1">
                    <a:lumMod val="65000"/>
                    <a:lumOff val="35000"/>
                  </a:schemeClr>
                </a:solidFill>
                <a:latin typeface="Corbel" panose="020B0503020204020204" pitchFamily="34" charset="0"/>
              </a:rPr>
              <a:t>Interaction is solely to win the other person for Christ. It may still be difficult, tense or even sometimes necessary to be avoided for a while, but the ultimate salvation of the other person is the motive.</a:t>
            </a:r>
          </a:p>
          <a:p>
            <a:pPr marL="263525" indent="90488"/>
            <a:endParaRPr lang="en-AU" sz="3000" dirty="0" smtClean="0">
              <a:solidFill>
                <a:schemeClr val="tx1">
                  <a:lumMod val="65000"/>
                  <a:lumOff val="35000"/>
                </a:schemeClr>
              </a:solidFill>
              <a:latin typeface="Corbel" panose="020B0503020204020204" pitchFamily="34" charset="0"/>
            </a:endParaRPr>
          </a:p>
          <a:p>
            <a:pPr marL="263525" indent="90488"/>
            <a:r>
              <a:rPr lang="en-AU" sz="3000" dirty="0" smtClean="0">
                <a:solidFill>
                  <a:schemeClr val="tx1">
                    <a:lumMod val="65000"/>
                    <a:lumOff val="35000"/>
                  </a:schemeClr>
                </a:solidFill>
                <a:latin typeface="Corbel" panose="020B0503020204020204" pitchFamily="34" charset="0"/>
              </a:rPr>
              <a:t>Act as Christ would act</a:t>
            </a:r>
            <a:r>
              <a:rPr lang="en-AU" sz="3000" dirty="0">
                <a:solidFill>
                  <a:schemeClr val="tx1">
                    <a:lumMod val="65000"/>
                    <a:lumOff val="35000"/>
                  </a:schemeClr>
                </a:solidFill>
                <a:latin typeface="Corbel" panose="020B0503020204020204" pitchFamily="34" charset="0"/>
              </a:rPr>
              <a:t>.</a:t>
            </a:r>
            <a:endParaRPr lang="en-AU" sz="3000" dirty="0" smtClean="0">
              <a:solidFill>
                <a:schemeClr val="tx1">
                  <a:lumMod val="65000"/>
                  <a:lumOff val="35000"/>
                </a:schemeClr>
              </a:solidFill>
              <a:latin typeface="Corbel" panose="020B0503020204020204" pitchFamily="34" charset="0"/>
            </a:endParaRP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427640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Forgiveness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308304" cy="3216265"/>
          </a:xfrm>
          <a:prstGeom prst="rect">
            <a:avLst/>
          </a:prstGeom>
          <a:noFill/>
        </p:spPr>
        <p:txBody>
          <a:bodyPr wrap="square" rtlCol="0">
            <a:spAutoFit/>
          </a:bodyPr>
          <a:lstStyle/>
          <a:p>
            <a:pPr algn="ctr">
              <a:spcAft>
                <a:spcPts val="1800"/>
              </a:spcAft>
            </a:pPr>
            <a:r>
              <a:rPr lang="en-AU" sz="3000" b="1" dirty="0" smtClean="0">
                <a:solidFill>
                  <a:schemeClr val="tx1">
                    <a:lumMod val="65000"/>
                    <a:lumOff val="35000"/>
                  </a:schemeClr>
                </a:solidFill>
                <a:latin typeface="Corbel" panose="020B0503020204020204" pitchFamily="34" charset="0"/>
              </a:rPr>
              <a:t>Before God</a:t>
            </a:r>
          </a:p>
          <a:p>
            <a:pPr marL="457200" indent="-457200">
              <a:spcAft>
                <a:spcPts val="12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Recognition of sin – </a:t>
            </a:r>
            <a:r>
              <a:rPr lang="en-AU" sz="3200" i="1" dirty="0" smtClean="0">
                <a:solidFill>
                  <a:schemeClr val="tx1">
                    <a:lumMod val="65000"/>
                    <a:lumOff val="35000"/>
                  </a:schemeClr>
                </a:solidFill>
                <a:latin typeface="Corbel" panose="020B0503020204020204" pitchFamily="34" charset="0"/>
              </a:rPr>
              <a:t>Heb 4v12</a:t>
            </a:r>
          </a:p>
          <a:p>
            <a:pPr marL="457200" indent="-457200">
              <a:spcAft>
                <a:spcPts val="12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Confession of Sin – </a:t>
            </a:r>
            <a:r>
              <a:rPr lang="en-AU" sz="3200" i="1" dirty="0" err="1" smtClean="0">
                <a:solidFill>
                  <a:schemeClr val="tx1">
                    <a:lumMod val="65000"/>
                    <a:lumOff val="35000"/>
                  </a:schemeClr>
                </a:solidFill>
                <a:latin typeface="Corbel" panose="020B0503020204020204" pitchFamily="34" charset="0"/>
              </a:rPr>
              <a:t>Psa</a:t>
            </a:r>
            <a:r>
              <a:rPr lang="en-AU" sz="3200" i="1" dirty="0" smtClean="0">
                <a:solidFill>
                  <a:schemeClr val="tx1">
                    <a:lumMod val="65000"/>
                    <a:lumOff val="35000"/>
                  </a:schemeClr>
                </a:solidFill>
                <a:latin typeface="Corbel" panose="020B0503020204020204" pitchFamily="34" charset="0"/>
              </a:rPr>
              <a:t> 32v5; 1 John 1v9</a:t>
            </a:r>
          </a:p>
          <a:p>
            <a:pPr marL="457200" indent="-457200">
              <a:spcAft>
                <a:spcPts val="12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Sorrow for having sinned – </a:t>
            </a:r>
            <a:r>
              <a:rPr lang="en-AU" sz="3200" i="1" dirty="0" smtClean="0">
                <a:solidFill>
                  <a:schemeClr val="tx1">
                    <a:lumMod val="65000"/>
                    <a:lumOff val="35000"/>
                  </a:schemeClr>
                </a:solidFill>
                <a:latin typeface="Corbel" panose="020B0503020204020204" pitchFamily="34" charset="0"/>
              </a:rPr>
              <a:t>2 Cor 7v9-10</a:t>
            </a:r>
          </a:p>
          <a:p>
            <a:pPr marL="457200" indent="-457200">
              <a:spcAft>
                <a:spcPts val="12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Forsaking of sin – </a:t>
            </a:r>
            <a:r>
              <a:rPr lang="en-AU" sz="3200" dirty="0" err="1" smtClean="0">
                <a:solidFill>
                  <a:schemeClr val="tx1">
                    <a:lumMod val="65000"/>
                    <a:lumOff val="35000"/>
                  </a:schemeClr>
                </a:solidFill>
                <a:latin typeface="Corbel" panose="020B0503020204020204" pitchFamily="34" charset="0"/>
              </a:rPr>
              <a:t>Prov</a:t>
            </a:r>
            <a:r>
              <a:rPr lang="en-AU" sz="3200" dirty="0" smtClean="0">
                <a:solidFill>
                  <a:schemeClr val="tx1">
                    <a:lumMod val="65000"/>
                    <a:lumOff val="35000"/>
                  </a:schemeClr>
                </a:solidFill>
                <a:latin typeface="Corbel" panose="020B0503020204020204" pitchFamily="34" charset="0"/>
              </a:rPr>
              <a:t> 28v13; Acts 2v38</a:t>
            </a: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88317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Forgiveness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308304" cy="4985980"/>
          </a:xfrm>
          <a:prstGeom prst="rect">
            <a:avLst/>
          </a:prstGeom>
          <a:noFill/>
        </p:spPr>
        <p:txBody>
          <a:bodyPr wrap="square" rtlCol="0">
            <a:spAutoFit/>
          </a:bodyPr>
          <a:lstStyle/>
          <a:p>
            <a:pPr algn="ctr">
              <a:spcAft>
                <a:spcPts val="1200"/>
              </a:spcAft>
            </a:pPr>
            <a:r>
              <a:rPr lang="en-AU" sz="3200" b="1" dirty="0" smtClean="0">
                <a:solidFill>
                  <a:schemeClr val="tx1">
                    <a:lumMod val="65000"/>
                    <a:lumOff val="35000"/>
                  </a:schemeClr>
                </a:solidFill>
                <a:latin typeface="Corbel" panose="020B0503020204020204" pitchFamily="34" charset="0"/>
              </a:rPr>
              <a:t>To our Brothers and Sisters</a:t>
            </a:r>
          </a:p>
          <a:p>
            <a:pPr marL="457200" indent="-457200">
              <a:spcAft>
                <a:spcPts val="12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If they have ought against you – </a:t>
            </a:r>
            <a:r>
              <a:rPr lang="en-AU" sz="3200" b="1" dirty="0" smtClean="0">
                <a:solidFill>
                  <a:schemeClr val="tx1">
                    <a:lumMod val="65000"/>
                    <a:lumOff val="35000"/>
                  </a:schemeClr>
                </a:solidFill>
                <a:latin typeface="Corbel" panose="020B0503020204020204" pitchFamily="34" charset="0"/>
              </a:rPr>
              <a:t>Matt 5v23-24; Matt 18v15-17</a:t>
            </a:r>
            <a:r>
              <a:rPr lang="en-AU" sz="3200" dirty="0" smtClean="0">
                <a:solidFill>
                  <a:schemeClr val="tx1">
                    <a:lumMod val="65000"/>
                    <a:lumOff val="35000"/>
                  </a:schemeClr>
                </a:solidFill>
                <a:latin typeface="Corbel" panose="020B0503020204020204" pitchFamily="34" charset="0"/>
              </a:rPr>
              <a:t> </a:t>
            </a:r>
            <a:r>
              <a:rPr lang="en-AU" sz="3200" i="1" dirty="0" smtClean="0">
                <a:solidFill>
                  <a:schemeClr val="tx1">
                    <a:lumMod val="65000"/>
                    <a:lumOff val="35000"/>
                  </a:schemeClr>
                </a:solidFill>
                <a:latin typeface="Corbel" panose="020B0503020204020204" pitchFamily="34" charset="0"/>
              </a:rPr>
              <a:t>(‘..leave your gift and go be reconciled..’)</a:t>
            </a:r>
          </a:p>
          <a:p>
            <a:pPr marL="457200" indent="-457200">
              <a:spcAft>
                <a:spcPts val="12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If you have ought against them – </a:t>
            </a:r>
            <a:r>
              <a:rPr lang="en-AU" sz="3200" b="1" dirty="0" smtClean="0">
                <a:solidFill>
                  <a:schemeClr val="tx1">
                    <a:lumMod val="65000"/>
                    <a:lumOff val="35000"/>
                  </a:schemeClr>
                </a:solidFill>
                <a:latin typeface="Corbel" panose="020B0503020204020204" pitchFamily="34" charset="0"/>
              </a:rPr>
              <a:t>Mark 11v25</a:t>
            </a:r>
            <a:r>
              <a:rPr lang="en-AU" sz="3200" dirty="0" smtClean="0">
                <a:solidFill>
                  <a:schemeClr val="tx1">
                    <a:lumMod val="65000"/>
                    <a:lumOff val="35000"/>
                  </a:schemeClr>
                </a:solidFill>
                <a:latin typeface="Corbel" panose="020B0503020204020204" pitchFamily="34" charset="0"/>
              </a:rPr>
              <a:t> </a:t>
            </a:r>
            <a:r>
              <a:rPr lang="en-AU" sz="3200" i="1" dirty="0" smtClean="0">
                <a:solidFill>
                  <a:schemeClr val="tx1">
                    <a:lumMod val="65000"/>
                    <a:lumOff val="35000"/>
                  </a:schemeClr>
                </a:solidFill>
                <a:latin typeface="Corbel" panose="020B0503020204020204" pitchFamily="34" charset="0"/>
              </a:rPr>
              <a:t>(NLT ‘..first forgive anyone you are holding a grudge against..’)</a:t>
            </a:r>
          </a:p>
          <a:p>
            <a:pPr marL="457200" indent="-457200">
              <a:spcAft>
                <a:spcPts val="12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Forgive them ‘from the heart’ – </a:t>
            </a:r>
            <a:r>
              <a:rPr lang="en-AU" sz="3200" b="1" dirty="0" smtClean="0">
                <a:solidFill>
                  <a:schemeClr val="tx1">
                    <a:lumMod val="65000"/>
                    <a:lumOff val="35000"/>
                  </a:schemeClr>
                </a:solidFill>
                <a:latin typeface="Corbel" panose="020B0503020204020204" pitchFamily="34" charset="0"/>
              </a:rPr>
              <a:t>Matt 18v35</a:t>
            </a: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764291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Forgiveness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308304" cy="3585597"/>
          </a:xfrm>
          <a:prstGeom prst="rect">
            <a:avLst/>
          </a:prstGeom>
          <a:noFill/>
        </p:spPr>
        <p:txBody>
          <a:bodyPr wrap="square" rtlCol="0">
            <a:spAutoFit/>
          </a:bodyPr>
          <a:lstStyle/>
          <a:p>
            <a:pPr algn="ctr">
              <a:spcAft>
                <a:spcPts val="1800"/>
              </a:spcAft>
            </a:pPr>
            <a:r>
              <a:rPr lang="en-AU" sz="3200" b="1" dirty="0" smtClean="0">
                <a:solidFill>
                  <a:schemeClr val="tx1">
                    <a:lumMod val="65000"/>
                    <a:lumOff val="35000"/>
                  </a:schemeClr>
                </a:solidFill>
                <a:latin typeface="Corbel" panose="020B0503020204020204" pitchFamily="34" charset="0"/>
              </a:rPr>
              <a:t>To our Brothers and Sisters</a:t>
            </a:r>
          </a:p>
          <a:p>
            <a:pPr marL="457200" indent="-457200">
              <a:spcAft>
                <a:spcPts val="24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Forgive them without measure – </a:t>
            </a:r>
            <a:r>
              <a:rPr lang="en-AU" sz="3200" b="1" dirty="0" smtClean="0">
                <a:solidFill>
                  <a:schemeClr val="tx1">
                    <a:lumMod val="65000"/>
                    <a:lumOff val="35000"/>
                  </a:schemeClr>
                </a:solidFill>
                <a:latin typeface="Corbel" panose="020B0503020204020204" pitchFamily="34" charset="0"/>
              </a:rPr>
              <a:t>Luke 17v3-4</a:t>
            </a:r>
            <a:r>
              <a:rPr lang="en-AU" sz="3200" dirty="0" smtClean="0">
                <a:solidFill>
                  <a:schemeClr val="tx1">
                    <a:lumMod val="65000"/>
                    <a:lumOff val="35000"/>
                  </a:schemeClr>
                </a:solidFill>
                <a:latin typeface="Corbel" panose="020B0503020204020204" pitchFamily="34" charset="0"/>
              </a:rPr>
              <a:t> </a:t>
            </a:r>
            <a:r>
              <a:rPr lang="en-AU" sz="3200" i="1" dirty="0" smtClean="0">
                <a:solidFill>
                  <a:schemeClr val="tx1">
                    <a:lumMod val="65000"/>
                    <a:lumOff val="35000"/>
                  </a:schemeClr>
                </a:solidFill>
                <a:latin typeface="Corbel" panose="020B0503020204020204" pitchFamily="34" charset="0"/>
              </a:rPr>
              <a:t>(‘..until seventy times seven..’)</a:t>
            </a:r>
          </a:p>
          <a:p>
            <a:pPr marL="457200" indent="-457200">
              <a:spcAft>
                <a:spcPts val="2400"/>
              </a:spcAft>
              <a:buFont typeface="Wingdings" panose="05000000000000000000" pitchFamily="2" charset="2"/>
              <a:buChar char="§"/>
            </a:pPr>
            <a:r>
              <a:rPr lang="en-AU" sz="3200" dirty="0" smtClean="0">
                <a:solidFill>
                  <a:schemeClr val="tx1">
                    <a:lumMod val="65000"/>
                    <a:lumOff val="35000"/>
                  </a:schemeClr>
                </a:solidFill>
                <a:latin typeface="Corbel" panose="020B0503020204020204" pitchFamily="34" charset="0"/>
              </a:rPr>
              <a:t>A continually forgiving attitude – </a:t>
            </a:r>
            <a:r>
              <a:rPr lang="en-AU" sz="3200" b="1" dirty="0" smtClean="0">
                <a:solidFill>
                  <a:schemeClr val="tx1">
                    <a:lumMod val="65000"/>
                    <a:lumOff val="35000"/>
                  </a:schemeClr>
                </a:solidFill>
                <a:latin typeface="Corbel" panose="020B0503020204020204" pitchFamily="34" charset="0"/>
              </a:rPr>
              <a:t>Eph 4v31-32 </a:t>
            </a:r>
            <a:r>
              <a:rPr lang="en-AU" sz="3200" i="1" dirty="0" smtClean="0">
                <a:solidFill>
                  <a:schemeClr val="tx1">
                    <a:lumMod val="65000"/>
                    <a:lumOff val="35000"/>
                  </a:schemeClr>
                </a:solidFill>
                <a:latin typeface="Corbel" panose="020B0503020204020204" pitchFamily="34" charset="0"/>
              </a:rPr>
              <a:t>(‘..kind, </a:t>
            </a:r>
            <a:r>
              <a:rPr lang="en-AU" sz="3200" i="1" dirty="0" err="1" smtClean="0">
                <a:solidFill>
                  <a:schemeClr val="tx1">
                    <a:lumMod val="65000"/>
                    <a:lumOff val="35000"/>
                  </a:schemeClr>
                </a:solidFill>
                <a:latin typeface="Corbel" panose="020B0503020204020204" pitchFamily="34" charset="0"/>
              </a:rPr>
              <a:t>tenderhearted</a:t>
            </a:r>
            <a:r>
              <a:rPr lang="en-AU" sz="3200" i="1" dirty="0" smtClean="0">
                <a:solidFill>
                  <a:schemeClr val="tx1">
                    <a:lumMod val="65000"/>
                    <a:lumOff val="35000"/>
                  </a:schemeClr>
                </a:solidFill>
                <a:latin typeface="Corbel" panose="020B0503020204020204" pitchFamily="34" charset="0"/>
              </a:rPr>
              <a:t>, forgiving..’)</a:t>
            </a: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793309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t>
            </a:r>
            <a:r>
              <a:rPr lang="en-US" sz="5400" b="1" cap="none" spc="0" dirty="0" err="1"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Maschil</a:t>
            </a: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 Psalms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2465601"/>
            <a:ext cx="7128792" cy="1508105"/>
          </a:xfrm>
          <a:prstGeom prst="rect">
            <a:avLst/>
          </a:prstGeom>
          <a:noFill/>
        </p:spPr>
        <p:txBody>
          <a:bodyPr wrap="square" rtlCol="0">
            <a:spAutoFit/>
          </a:bodyPr>
          <a:lstStyle/>
          <a:p>
            <a:pPr algn="ctr">
              <a:spcAft>
                <a:spcPts val="2400"/>
              </a:spcAft>
            </a:pPr>
            <a:r>
              <a:rPr lang="en-AU" sz="3600" dirty="0" err="1" smtClean="0">
                <a:solidFill>
                  <a:schemeClr val="tx1">
                    <a:lumMod val="65000"/>
                    <a:lumOff val="35000"/>
                  </a:schemeClr>
                </a:solidFill>
                <a:latin typeface="Corbel" panose="020B0503020204020204" pitchFamily="34" charset="0"/>
              </a:rPr>
              <a:t>Maschil</a:t>
            </a:r>
            <a:endParaRPr lang="en-AU" sz="3600" dirty="0" smtClean="0">
              <a:solidFill>
                <a:schemeClr val="tx1">
                  <a:lumMod val="65000"/>
                  <a:lumOff val="35000"/>
                </a:schemeClr>
              </a:solidFill>
              <a:latin typeface="Corbel" panose="020B0503020204020204" pitchFamily="34" charset="0"/>
            </a:endParaRPr>
          </a:p>
          <a:p>
            <a:pPr algn="ctr"/>
            <a:r>
              <a:rPr lang="en-AU" sz="3600" dirty="0" smtClean="0">
                <a:solidFill>
                  <a:schemeClr val="tx1">
                    <a:lumMod val="65000"/>
                    <a:lumOff val="35000"/>
                  </a:schemeClr>
                </a:solidFill>
                <a:latin typeface="Corbel" panose="020B0503020204020204" pitchFamily="34" charset="0"/>
              </a:rPr>
              <a:t>= A Psalm for public instruction</a:t>
            </a:r>
            <a:endParaRPr lang="en-AU" sz="3600" dirty="0">
              <a:solidFill>
                <a:schemeClr val="tx1">
                  <a:lumMod val="65000"/>
                  <a:lumOff val="35000"/>
                </a:schemeClr>
              </a:solidFill>
              <a:latin typeface="Corbel" panose="020B0503020204020204" pitchFamily="34" charset="0"/>
            </a:endParaRP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418155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a:t>
            </a:r>
            <a:r>
              <a:rPr lang="en-US" sz="5400" b="1" cap="none" spc="0" dirty="0" err="1"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Maschil</a:t>
            </a: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 Psalms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5170646"/>
          </a:xfrm>
          <a:prstGeom prst="rect">
            <a:avLst/>
          </a:prstGeom>
          <a:noFill/>
        </p:spPr>
        <p:txBody>
          <a:bodyPr wrap="square" rtlCol="0">
            <a:spAutoFit/>
          </a:bodyPr>
          <a:lstStyle/>
          <a:p>
            <a:pPr marL="457200" indent="-457200">
              <a:buFont typeface="Wingdings" panose="05000000000000000000" pitchFamily="2" charset="2"/>
              <a:buChar char="§"/>
            </a:pPr>
            <a:r>
              <a:rPr lang="en-AU" sz="3000" b="1" i="1" dirty="0" smtClean="0">
                <a:solidFill>
                  <a:schemeClr val="tx1">
                    <a:lumMod val="65000"/>
                    <a:lumOff val="35000"/>
                  </a:schemeClr>
                </a:solidFill>
                <a:latin typeface="Corbel" panose="020B0503020204020204" pitchFamily="34" charset="0"/>
              </a:rPr>
              <a:t>Psalm 52</a:t>
            </a:r>
          </a:p>
          <a:p>
            <a:pPr marL="720725"/>
            <a:r>
              <a:rPr lang="en-AU" sz="3000" dirty="0" smtClean="0">
                <a:solidFill>
                  <a:schemeClr val="tx1">
                    <a:lumMod val="65000"/>
                    <a:lumOff val="35000"/>
                  </a:schemeClr>
                </a:solidFill>
                <a:latin typeface="Corbel" panose="020B0503020204020204" pitchFamily="34" charset="0"/>
              </a:rPr>
              <a:t>How to react when betrayed by an enemy</a:t>
            </a:r>
            <a:r>
              <a:rPr lang="en-AU" sz="3000" b="1" dirty="0" smtClean="0">
                <a:solidFill>
                  <a:schemeClr val="tx1">
                    <a:lumMod val="65000"/>
                    <a:lumOff val="35000"/>
                  </a:schemeClr>
                </a:solidFill>
                <a:latin typeface="Corbel" panose="020B0503020204020204" pitchFamily="34" charset="0"/>
              </a:rPr>
              <a:t> </a:t>
            </a:r>
          </a:p>
          <a:p>
            <a:pPr marL="457200" indent="-457200">
              <a:buFont typeface="Wingdings" panose="05000000000000000000" pitchFamily="2" charset="2"/>
              <a:buChar char="§"/>
            </a:pPr>
            <a:r>
              <a:rPr lang="en-AU" sz="3000" b="1" i="1" dirty="0" smtClean="0">
                <a:solidFill>
                  <a:schemeClr val="tx1">
                    <a:lumMod val="65000"/>
                    <a:lumOff val="35000"/>
                  </a:schemeClr>
                </a:solidFill>
                <a:latin typeface="Corbel" panose="020B0503020204020204" pitchFamily="34" charset="0"/>
              </a:rPr>
              <a:t>Psalm 53</a:t>
            </a:r>
          </a:p>
          <a:p>
            <a:pPr marL="446088" indent="274638"/>
            <a:r>
              <a:rPr lang="en-AU" sz="3000" dirty="0" smtClean="0">
                <a:solidFill>
                  <a:schemeClr val="tx1">
                    <a:lumMod val="65000"/>
                    <a:lumOff val="35000"/>
                  </a:schemeClr>
                </a:solidFill>
                <a:latin typeface="Corbel" panose="020B0503020204020204" pitchFamily="34" charset="0"/>
              </a:rPr>
              <a:t>How to react when betrayed by a fool</a:t>
            </a:r>
          </a:p>
          <a:p>
            <a:pPr marL="457200" indent="-457200">
              <a:buFont typeface="Wingdings" panose="05000000000000000000" pitchFamily="2" charset="2"/>
              <a:buChar char="§"/>
            </a:pPr>
            <a:r>
              <a:rPr lang="en-AU" sz="3000" b="1" i="1" dirty="0" smtClean="0">
                <a:solidFill>
                  <a:schemeClr val="tx1">
                    <a:lumMod val="65000"/>
                    <a:lumOff val="35000"/>
                  </a:schemeClr>
                </a:solidFill>
                <a:latin typeface="Corbel" panose="020B0503020204020204" pitchFamily="34" charset="0"/>
              </a:rPr>
              <a:t>Psalm 54</a:t>
            </a:r>
          </a:p>
          <a:p>
            <a:pPr marL="720725"/>
            <a:r>
              <a:rPr lang="en-AU" sz="3000" dirty="0" smtClean="0">
                <a:solidFill>
                  <a:schemeClr val="tx1">
                    <a:lumMod val="65000"/>
                    <a:lumOff val="35000"/>
                  </a:schemeClr>
                </a:solidFill>
                <a:latin typeface="Corbel" panose="020B0503020204020204" pitchFamily="34" charset="0"/>
              </a:rPr>
              <a:t>How to react when betrayed by your own people</a:t>
            </a:r>
          </a:p>
          <a:p>
            <a:pPr marL="457200" indent="-457200">
              <a:buFont typeface="Wingdings" panose="05000000000000000000" pitchFamily="2" charset="2"/>
              <a:buChar char="§"/>
            </a:pPr>
            <a:r>
              <a:rPr lang="en-AU" sz="3000" b="1" i="1" dirty="0" smtClean="0">
                <a:solidFill>
                  <a:schemeClr val="tx1">
                    <a:lumMod val="65000"/>
                    <a:lumOff val="35000"/>
                  </a:schemeClr>
                </a:solidFill>
                <a:latin typeface="Corbel" panose="020B0503020204020204" pitchFamily="34" charset="0"/>
              </a:rPr>
              <a:t>Psalm 55</a:t>
            </a:r>
          </a:p>
          <a:p>
            <a:pPr marL="720725"/>
            <a:r>
              <a:rPr lang="en-AU" sz="3000" dirty="0" smtClean="0">
                <a:solidFill>
                  <a:schemeClr val="tx1">
                    <a:lumMod val="65000"/>
                    <a:lumOff val="35000"/>
                  </a:schemeClr>
                </a:solidFill>
                <a:latin typeface="Corbel" panose="020B0503020204020204" pitchFamily="34" charset="0"/>
              </a:rPr>
              <a:t>How to react when betrayed by your family and your own personal friend</a:t>
            </a:r>
            <a:endParaRPr lang="en-AU" sz="3000" dirty="0">
              <a:solidFill>
                <a:schemeClr val="tx1">
                  <a:lumMod val="65000"/>
                  <a:lumOff val="35000"/>
                </a:schemeClr>
              </a:solidFill>
              <a:latin typeface="Corbel" panose="020B0503020204020204" pitchFamily="34" charset="0"/>
            </a:endParaRP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487329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Jesus Towards Judas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200800" cy="5401479"/>
          </a:xfrm>
          <a:prstGeom prst="rect">
            <a:avLst/>
          </a:prstGeom>
          <a:noFill/>
        </p:spPr>
        <p:txBody>
          <a:bodyPr wrap="square" rtlCol="0">
            <a:spAutoFit/>
          </a:bodyPr>
          <a:lstStyle/>
          <a:p>
            <a:pPr>
              <a:spcAft>
                <a:spcPts val="1800"/>
              </a:spcAft>
            </a:pPr>
            <a:r>
              <a:rPr lang="en-AU" sz="3000" b="1" i="1" dirty="0" smtClean="0">
                <a:solidFill>
                  <a:schemeClr val="tx1">
                    <a:lumMod val="65000"/>
                    <a:lumOff val="35000"/>
                  </a:schemeClr>
                </a:solidFill>
                <a:latin typeface="Corbel" panose="020B0503020204020204" pitchFamily="34" charset="0"/>
              </a:rPr>
              <a:t>	</a:t>
            </a:r>
            <a:r>
              <a:rPr lang="en-AU" sz="3000" b="1" dirty="0" smtClean="0">
                <a:solidFill>
                  <a:schemeClr val="tx1">
                    <a:lumMod val="65000"/>
                    <a:lumOff val="35000"/>
                  </a:schemeClr>
                </a:solidFill>
                <a:latin typeface="Corbel" panose="020B0503020204020204" pitchFamily="34" charset="0"/>
              </a:rPr>
              <a:t>The love for Judas</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Trust – The bag </a:t>
            </a:r>
            <a:r>
              <a:rPr lang="en-AU" sz="3000" b="1" i="1" dirty="0" smtClean="0">
                <a:solidFill>
                  <a:schemeClr val="tx1">
                    <a:lumMod val="65000"/>
                    <a:lumOff val="35000"/>
                  </a:schemeClr>
                </a:solidFill>
                <a:latin typeface="Corbel" panose="020B0503020204020204" pitchFamily="34" charset="0"/>
              </a:rPr>
              <a:t>John 12v6</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Promise – Twelve thrones </a:t>
            </a:r>
            <a:r>
              <a:rPr lang="en-AU" sz="3000" b="1" i="1" dirty="0" smtClean="0">
                <a:solidFill>
                  <a:schemeClr val="tx1">
                    <a:lumMod val="65000"/>
                    <a:lumOff val="35000"/>
                  </a:schemeClr>
                </a:solidFill>
                <a:latin typeface="Corbel" panose="020B0503020204020204" pitchFamily="34" charset="0"/>
              </a:rPr>
              <a:t>Matt 19v28</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Rebuke – The wasted ointment </a:t>
            </a:r>
            <a:r>
              <a:rPr lang="en-AU" sz="3000" b="1" i="1" dirty="0" err="1" smtClean="0">
                <a:solidFill>
                  <a:schemeClr val="tx1">
                    <a:lumMod val="65000"/>
                    <a:lumOff val="35000"/>
                  </a:schemeClr>
                </a:solidFill>
                <a:latin typeface="Corbel" panose="020B0503020204020204" pitchFamily="34" charset="0"/>
              </a:rPr>
              <a:t>Jn</a:t>
            </a:r>
            <a:r>
              <a:rPr lang="en-AU" sz="3000" b="1" i="1" dirty="0" smtClean="0">
                <a:solidFill>
                  <a:schemeClr val="tx1">
                    <a:lumMod val="65000"/>
                    <a:lumOff val="35000"/>
                  </a:schemeClr>
                </a:solidFill>
                <a:latin typeface="Corbel" panose="020B0503020204020204" pitchFamily="34" charset="0"/>
              </a:rPr>
              <a:t> 12v7</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Difficulty – The secret directions </a:t>
            </a:r>
            <a:r>
              <a:rPr lang="en-AU" sz="3000" b="1" i="1" dirty="0" smtClean="0">
                <a:solidFill>
                  <a:schemeClr val="tx1">
                    <a:lumMod val="65000"/>
                    <a:lumOff val="35000"/>
                  </a:schemeClr>
                </a:solidFill>
                <a:latin typeface="Corbel" panose="020B0503020204020204" pitchFamily="34" charset="0"/>
              </a:rPr>
              <a:t>Lk 22v10</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Honour – A chief seat </a:t>
            </a:r>
            <a:r>
              <a:rPr lang="en-AU" sz="3000" b="1" i="1" dirty="0" smtClean="0">
                <a:solidFill>
                  <a:schemeClr val="tx1">
                    <a:lumMod val="65000"/>
                    <a:lumOff val="35000"/>
                  </a:schemeClr>
                </a:solidFill>
                <a:latin typeface="Corbel" panose="020B0503020204020204" pitchFamily="34" charset="0"/>
              </a:rPr>
              <a:t>John 13v26</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Service – Washing feet </a:t>
            </a:r>
            <a:r>
              <a:rPr lang="en-AU" sz="3000" b="1" i="1" dirty="0" smtClean="0">
                <a:solidFill>
                  <a:schemeClr val="tx1">
                    <a:lumMod val="65000"/>
                    <a:lumOff val="35000"/>
                  </a:schemeClr>
                </a:solidFill>
                <a:latin typeface="Corbel" panose="020B0503020204020204" pitchFamily="34" charset="0"/>
              </a:rPr>
              <a:t>John 13v5</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Warning – Ye are clean but not all </a:t>
            </a:r>
            <a:r>
              <a:rPr lang="en-AU" sz="3000" b="1" i="1" dirty="0" err="1" smtClean="0">
                <a:solidFill>
                  <a:schemeClr val="tx1">
                    <a:lumMod val="65000"/>
                    <a:lumOff val="35000"/>
                  </a:schemeClr>
                </a:solidFill>
                <a:latin typeface="Corbel" panose="020B0503020204020204" pitchFamily="34" charset="0"/>
              </a:rPr>
              <a:t>Jn</a:t>
            </a:r>
            <a:r>
              <a:rPr lang="en-AU" sz="3000" b="1" i="1" dirty="0" smtClean="0">
                <a:solidFill>
                  <a:schemeClr val="tx1">
                    <a:lumMod val="65000"/>
                    <a:lumOff val="35000"/>
                  </a:schemeClr>
                </a:solidFill>
                <a:latin typeface="Corbel" panose="020B0503020204020204" pitchFamily="34" charset="0"/>
              </a:rPr>
              <a:t> 13v10</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Prophecy – He that </a:t>
            </a:r>
            <a:r>
              <a:rPr lang="en-AU" sz="3000" dirty="0" err="1" smtClean="0">
                <a:solidFill>
                  <a:schemeClr val="tx1">
                    <a:lumMod val="65000"/>
                    <a:lumOff val="35000"/>
                  </a:schemeClr>
                </a:solidFill>
                <a:latin typeface="Corbel" panose="020B0503020204020204" pitchFamily="34" charset="0"/>
              </a:rPr>
              <a:t>eateth</a:t>
            </a:r>
            <a:r>
              <a:rPr lang="en-AU" sz="3000" dirty="0" smtClean="0">
                <a:solidFill>
                  <a:schemeClr val="tx1">
                    <a:lumMod val="65000"/>
                    <a:lumOff val="35000"/>
                  </a:schemeClr>
                </a:solidFill>
                <a:latin typeface="Corbel" panose="020B0503020204020204" pitchFamily="34" charset="0"/>
              </a:rPr>
              <a:t> bread with me </a:t>
            </a:r>
            <a:r>
              <a:rPr lang="en-AU" sz="3000" b="1" i="1" dirty="0" smtClean="0">
                <a:solidFill>
                  <a:schemeClr val="tx1">
                    <a:lumMod val="65000"/>
                    <a:lumOff val="35000"/>
                  </a:schemeClr>
                </a:solidFill>
                <a:latin typeface="Corbel" panose="020B0503020204020204" pitchFamily="34" charset="0"/>
              </a:rPr>
              <a:t>John 13v18</a:t>
            </a:r>
          </a:p>
          <a:p>
            <a:pPr marL="457200" indent="-457200">
              <a:buFont typeface="Wingdings" panose="05000000000000000000" pitchFamily="2" charset="2"/>
              <a:buChar char="§"/>
            </a:pPr>
            <a:endParaRPr lang="en-AU" sz="3000" dirty="0">
              <a:solidFill>
                <a:schemeClr val="tx1">
                  <a:lumMod val="65000"/>
                  <a:lumOff val="35000"/>
                </a:schemeClr>
              </a:solidFill>
              <a:latin typeface="Corbel" panose="020B0503020204020204" pitchFamily="34" charset="0"/>
            </a:endParaRP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804985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Jesus Towards Judas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200800" cy="4478149"/>
          </a:xfrm>
          <a:prstGeom prst="rect">
            <a:avLst/>
          </a:prstGeom>
          <a:noFill/>
        </p:spPr>
        <p:txBody>
          <a:bodyPr wrap="square" rtlCol="0">
            <a:spAutoFit/>
          </a:bodyPr>
          <a:lstStyle/>
          <a:p>
            <a:pPr>
              <a:spcAft>
                <a:spcPts val="1800"/>
              </a:spcAft>
            </a:pPr>
            <a:r>
              <a:rPr lang="en-AU" sz="3000" b="1" i="1" dirty="0" smtClean="0">
                <a:solidFill>
                  <a:schemeClr val="tx1">
                    <a:lumMod val="65000"/>
                    <a:lumOff val="35000"/>
                  </a:schemeClr>
                </a:solidFill>
                <a:latin typeface="Corbel" panose="020B0503020204020204" pitchFamily="34" charset="0"/>
              </a:rPr>
              <a:t>	</a:t>
            </a:r>
            <a:r>
              <a:rPr lang="en-AU" sz="3000" b="1" dirty="0" smtClean="0">
                <a:solidFill>
                  <a:schemeClr val="tx1">
                    <a:lumMod val="65000"/>
                    <a:lumOff val="35000"/>
                  </a:schemeClr>
                </a:solidFill>
                <a:latin typeface="Corbel" panose="020B0503020204020204" pitchFamily="34" charset="0"/>
              </a:rPr>
              <a:t>The love for Judas</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Warning – One of you shall betray me </a:t>
            </a:r>
            <a:r>
              <a:rPr lang="en-AU" sz="3000" b="1" i="1" dirty="0" smtClean="0">
                <a:solidFill>
                  <a:schemeClr val="tx1">
                    <a:lumMod val="65000"/>
                    <a:lumOff val="35000"/>
                  </a:schemeClr>
                </a:solidFill>
                <a:latin typeface="Corbel" panose="020B0503020204020204" pitchFamily="34" charset="0"/>
              </a:rPr>
              <a:t>John 13v21</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Warning – Better…never been born </a:t>
            </a:r>
            <a:r>
              <a:rPr lang="en-AU" sz="3000" b="1" i="1" dirty="0" smtClean="0">
                <a:solidFill>
                  <a:schemeClr val="tx1">
                    <a:lumMod val="65000"/>
                    <a:lumOff val="35000"/>
                  </a:schemeClr>
                </a:solidFill>
                <a:latin typeface="Corbel" panose="020B0503020204020204" pitchFamily="34" charset="0"/>
              </a:rPr>
              <a:t>Matt 26v24</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Friendship – The sop </a:t>
            </a:r>
            <a:r>
              <a:rPr lang="en-AU" sz="3000" b="1" i="1" dirty="0" smtClean="0">
                <a:solidFill>
                  <a:schemeClr val="tx1">
                    <a:lumMod val="65000"/>
                    <a:lumOff val="35000"/>
                  </a:schemeClr>
                </a:solidFill>
                <a:latin typeface="Corbel" panose="020B0503020204020204" pitchFamily="34" charset="0"/>
              </a:rPr>
              <a:t>John 13v26</a:t>
            </a:r>
          </a:p>
          <a:p>
            <a:pPr marL="354013" indent="-354013">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Revelation – Is it I, Thou hast said </a:t>
            </a:r>
            <a:r>
              <a:rPr lang="en-AU" sz="3000" b="1" i="1" dirty="0" smtClean="0">
                <a:solidFill>
                  <a:schemeClr val="tx1">
                    <a:lumMod val="65000"/>
                    <a:lumOff val="35000"/>
                  </a:schemeClr>
                </a:solidFill>
                <a:latin typeface="Corbel" panose="020B0503020204020204" pitchFamily="34" charset="0"/>
              </a:rPr>
              <a:t>Matt 26v25</a:t>
            </a:r>
          </a:p>
          <a:p>
            <a:pPr marL="457200" indent="-457200">
              <a:buFont typeface="Wingdings" panose="05000000000000000000" pitchFamily="2" charset="2"/>
              <a:buChar char="§"/>
            </a:pPr>
            <a:endParaRPr lang="en-AU" sz="3000" dirty="0">
              <a:solidFill>
                <a:schemeClr val="tx1">
                  <a:lumMod val="65000"/>
                  <a:lumOff val="35000"/>
                </a:schemeClr>
              </a:solidFill>
              <a:latin typeface="Corbel" panose="020B0503020204020204" pitchFamily="34" charset="0"/>
            </a:endParaRP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772898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and Betrayal</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Summary</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200800" cy="4708981"/>
          </a:xfrm>
          <a:prstGeom prst="rect">
            <a:avLst/>
          </a:prstGeom>
          <a:noFill/>
        </p:spPr>
        <p:txBody>
          <a:bodyPr wrap="square" rtlCol="0">
            <a:spAutoFit/>
          </a:bodyPr>
          <a:lstStyle/>
          <a:p>
            <a:pPr marL="354013" indent="-354013">
              <a:spcAft>
                <a:spcPts val="1800"/>
              </a:spcAft>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Seek to be reconciled to our brother in a spirit of humility</a:t>
            </a:r>
          </a:p>
          <a:p>
            <a:pPr marL="354013" indent="-354013">
              <a:spcAft>
                <a:spcPts val="1800"/>
              </a:spcAft>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Have a forgiving attitude at all times</a:t>
            </a:r>
          </a:p>
          <a:p>
            <a:pPr marL="354013" indent="-354013">
              <a:spcAft>
                <a:spcPts val="1800"/>
              </a:spcAft>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Know that vengeance belongs to God</a:t>
            </a:r>
          </a:p>
          <a:p>
            <a:pPr marL="354013" indent="-354013">
              <a:spcAft>
                <a:spcPts val="1800"/>
              </a:spcAft>
              <a:buFont typeface="Wingdings" panose="05000000000000000000" pitchFamily="2" charset="2"/>
              <a:buChar char="§"/>
            </a:pPr>
            <a:r>
              <a:rPr lang="en-AU" sz="3000" dirty="0" smtClean="0">
                <a:solidFill>
                  <a:schemeClr val="tx1">
                    <a:lumMod val="65000"/>
                    <a:lumOff val="35000"/>
                  </a:schemeClr>
                </a:solidFill>
                <a:latin typeface="Corbel" panose="020B0503020204020204" pitchFamily="34" charset="0"/>
              </a:rPr>
              <a:t>Be careful that we betray not the Son of God – Heb 6v4-8; Heb 10v25-31</a:t>
            </a:r>
          </a:p>
          <a:p>
            <a:pPr marL="354013" indent="-354013">
              <a:buFont typeface="Wingdings" panose="05000000000000000000" pitchFamily="2" charset="2"/>
              <a:buChar char="§"/>
            </a:pPr>
            <a:endParaRPr lang="en-AU" sz="3000" b="1" i="1" dirty="0" smtClean="0">
              <a:solidFill>
                <a:schemeClr val="tx1">
                  <a:lumMod val="65000"/>
                  <a:lumOff val="35000"/>
                </a:schemeClr>
              </a:solidFill>
              <a:latin typeface="Corbel" panose="020B0503020204020204" pitchFamily="34" charset="0"/>
            </a:endParaRPr>
          </a:p>
          <a:p>
            <a:pPr marL="457200" indent="-457200">
              <a:buFont typeface="Wingdings" panose="05000000000000000000" pitchFamily="2" charset="2"/>
              <a:buChar char="§"/>
            </a:pPr>
            <a:endParaRPr lang="en-AU" sz="3000" dirty="0">
              <a:solidFill>
                <a:schemeClr val="tx1">
                  <a:lumMod val="65000"/>
                  <a:lumOff val="35000"/>
                </a:schemeClr>
              </a:solidFill>
              <a:latin typeface="Corbel" panose="020B0503020204020204" pitchFamily="34" charset="0"/>
            </a:endParaRPr>
          </a:p>
        </p:txBody>
      </p:sp>
      <p:pic>
        <p:nvPicPr>
          <p:cNvPr id="7" name="Picture 3"/>
          <p:cNvPicPr>
            <a:picLocks noChangeArrowheads="1"/>
          </p:cNvPicPr>
          <p:nvPr/>
        </p:nvPicPr>
        <p:blipFill rotWithShape="1">
          <a:blip r:embed="rId2">
            <a:extLst>
              <a:ext uri="{28A0092B-C50C-407E-A947-70E740481C1C}">
                <a14:useLocalDpi xmlns:a14="http://schemas.microsoft.com/office/drawing/2010/main" val="0"/>
              </a:ext>
            </a:extLst>
          </a:blip>
          <a:srcRect l="34207" t="23192" r="51609" b="15369"/>
          <a:stretch/>
        </p:blipFill>
        <p:spPr bwMode="auto">
          <a:xfrm>
            <a:off x="133784" y="138414"/>
            <a:ext cx="1476000" cy="38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222758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7664" y="44624"/>
            <a:ext cx="3240360" cy="57606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1562522" y="4221088"/>
            <a:ext cx="3168352" cy="936104"/>
          </a:xfrm>
        </p:spPr>
        <p:txBody>
          <a:bodyPr>
            <a:normAutofit/>
          </a:bodyPr>
          <a:lstStyle/>
          <a:p>
            <a:pPr algn="l"/>
            <a:r>
              <a:rPr lang="en-AU" sz="5400" dirty="0" smtClean="0">
                <a:solidFill>
                  <a:schemeClr val="bg1"/>
                </a:solidFill>
              </a:rPr>
              <a:t>Friendship</a:t>
            </a:r>
            <a:endParaRPr lang="en-AU" sz="5400" dirty="0">
              <a:solidFill>
                <a:schemeClr val="bg1"/>
              </a:solidFill>
            </a:endParaRPr>
          </a:p>
        </p:txBody>
      </p:sp>
      <p:sp>
        <p:nvSpPr>
          <p:cNvPr id="3" name="Subtitle 2"/>
          <p:cNvSpPr>
            <a:spLocks noGrp="1"/>
          </p:cNvSpPr>
          <p:nvPr>
            <p:ph type="subTitle" idx="1"/>
          </p:nvPr>
        </p:nvSpPr>
        <p:spPr>
          <a:xfrm>
            <a:off x="1493942" y="4941168"/>
            <a:ext cx="3168352" cy="766936"/>
          </a:xfrm>
        </p:spPr>
        <p:txBody>
          <a:bodyPr/>
          <a:lstStyle/>
          <a:p>
            <a:pPr algn="r"/>
            <a:r>
              <a:rPr lang="en-AU" dirty="0" smtClean="0">
                <a:solidFill>
                  <a:schemeClr val="bg1"/>
                </a:solidFill>
              </a:rPr>
              <a:t>for Eternity</a:t>
            </a:r>
            <a:endParaRPr lang="en-AU" dirty="0">
              <a:solidFill>
                <a:schemeClr val="bg1"/>
              </a:solidFill>
            </a:endParaRPr>
          </a:p>
        </p:txBody>
      </p:sp>
      <p:pic>
        <p:nvPicPr>
          <p:cNvPr id="5" name="Picture 4"/>
          <p:cNvPicPr>
            <a:picLocks/>
          </p:cNvPicPr>
          <p:nvPr/>
        </p:nvPicPr>
        <p:blipFill rotWithShape="1">
          <a:blip r:embed="rId3" cstate="print">
            <a:extLst>
              <a:ext uri="{28A0092B-C50C-407E-A947-70E740481C1C}">
                <a14:useLocalDpi xmlns:a14="http://schemas.microsoft.com/office/drawing/2010/main" val="0"/>
              </a:ext>
            </a:extLst>
          </a:blip>
          <a:srcRect l="3935" r="27310"/>
          <a:stretch/>
        </p:blipFill>
        <p:spPr>
          <a:xfrm>
            <a:off x="4856604" y="2006414"/>
            <a:ext cx="2808000" cy="3816000"/>
          </a:xfrm>
          <a:prstGeom prst="rect">
            <a:avLst/>
          </a:prstGeom>
        </p:spPr>
      </p:pic>
      <p:pic>
        <p:nvPicPr>
          <p:cNvPr id="8" name="Picture 7"/>
          <p:cNvPicPr>
            <a:picLocks/>
          </p:cNvPicPr>
          <p:nvPr/>
        </p:nvPicPr>
        <p:blipFill rotWithShape="1">
          <a:blip r:embed="rId4">
            <a:extLst>
              <a:ext uri="{28A0092B-C50C-407E-A947-70E740481C1C}">
                <a14:useLocalDpi xmlns:a14="http://schemas.microsoft.com/office/drawing/2010/main" val="0"/>
              </a:ext>
            </a:extLst>
          </a:blip>
          <a:srcRect l="32732" r="29112"/>
          <a:stretch/>
        </p:blipFill>
        <p:spPr>
          <a:xfrm>
            <a:off x="-1146" y="2000338"/>
            <a:ext cx="1476000" cy="3816000"/>
          </a:xfrm>
          <a:prstGeom prst="rect">
            <a:avLst/>
          </a:prstGeom>
        </p:spPr>
      </p:pic>
      <p:pic>
        <p:nvPicPr>
          <p:cNvPr id="10" name="Picture 9"/>
          <p:cNvPicPr>
            <a:picLocks/>
          </p:cNvPicPr>
          <p:nvPr/>
        </p:nvPicPr>
        <p:blipFill rotWithShape="1">
          <a:blip r:embed="rId5">
            <a:extLst>
              <a:ext uri="{28A0092B-C50C-407E-A947-70E740481C1C}">
                <a14:useLocalDpi xmlns:a14="http://schemas.microsoft.com/office/drawing/2010/main" val="0"/>
              </a:ext>
            </a:extLst>
          </a:blip>
          <a:srcRect l="40571" r="16866"/>
          <a:stretch/>
        </p:blipFill>
        <p:spPr>
          <a:xfrm>
            <a:off x="7726860" y="2006414"/>
            <a:ext cx="1440000" cy="3816000"/>
          </a:xfrm>
          <a:prstGeom prst="rect">
            <a:avLst/>
          </a:prstGeom>
        </p:spPr>
      </p:pic>
    </p:spTree>
    <p:extLst>
      <p:ext uri="{BB962C8B-B14F-4D97-AF65-F5344CB8AC3E}">
        <p14:creationId xmlns:p14="http://schemas.microsoft.com/office/powerpoint/2010/main" val="256504227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for Eternity</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The Lost Elder Brother</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15851" r="47776"/>
          <a:stretch/>
        </p:blipFill>
        <p:spPr>
          <a:xfrm>
            <a:off x="137160" y="133447"/>
            <a:ext cx="1476000" cy="3816000"/>
          </a:xfrm>
          <a:prstGeom prst="rect">
            <a:avLst/>
          </a:prstGeom>
        </p:spPr>
      </p:pic>
      <p:sp>
        <p:nvSpPr>
          <p:cNvPr id="8" name="TextBox 7"/>
          <p:cNvSpPr txBox="1"/>
          <p:nvPr/>
        </p:nvSpPr>
        <p:spPr>
          <a:xfrm>
            <a:off x="1835696" y="1804749"/>
            <a:ext cx="7128792" cy="4339650"/>
          </a:xfrm>
          <a:prstGeom prst="rect">
            <a:avLst/>
          </a:prstGeom>
          <a:noFill/>
        </p:spPr>
        <p:txBody>
          <a:bodyPr wrap="square" rtlCol="0">
            <a:spAutoFit/>
          </a:bodyPr>
          <a:lstStyle/>
          <a:p>
            <a:pPr algn="ctr"/>
            <a:r>
              <a:rPr lang="en-AU" sz="4000" b="1" i="1" dirty="0" smtClean="0">
                <a:solidFill>
                  <a:schemeClr val="tx1">
                    <a:lumMod val="65000"/>
                    <a:lumOff val="35000"/>
                  </a:schemeClr>
                </a:solidFill>
                <a:latin typeface="Corbel" panose="020B0503020204020204" pitchFamily="34" charset="0"/>
              </a:rPr>
              <a:t>Luke 15v 29-30</a:t>
            </a:r>
          </a:p>
          <a:p>
            <a:pPr algn="ctr"/>
            <a:r>
              <a:rPr lang="en-AU" sz="4000" dirty="0" smtClean="0">
                <a:solidFill>
                  <a:schemeClr val="tx1">
                    <a:lumMod val="65000"/>
                    <a:lumOff val="35000"/>
                  </a:schemeClr>
                </a:solidFill>
                <a:latin typeface="Corbel" panose="020B0503020204020204" pitchFamily="34" charset="0"/>
              </a:rPr>
              <a:t>Resentful</a:t>
            </a:r>
          </a:p>
          <a:p>
            <a:pPr algn="ctr"/>
            <a:r>
              <a:rPr lang="en-AU" sz="4000" dirty="0" smtClean="0">
                <a:solidFill>
                  <a:schemeClr val="tx1">
                    <a:lumMod val="65000"/>
                    <a:lumOff val="35000"/>
                  </a:schemeClr>
                </a:solidFill>
                <a:latin typeface="Corbel" panose="020B0503020204020204" pitchFamily="34" charset="0"/>
              </a:rPr>
              <a:t>Self Righteous</a:t>
            </a:r>
          </a:p>
          <a:p>
            <a:pPr algn="ctr"/>
            <a:r>
              <a:rPr lang="en-AU" sz="4000" dirty="0" smtClean="0">
                <a:solidFill>
                  <a:schemeClr val="tx1">
                    <a:lumMod val="65000"/>
                    <a:lumOff val="35000"/>
                  </a:schemeClr>
                </a:solidFill>
                <a:latin typeface="Corbel" panose="020B0503020204020204" pitchFamily="34" charset="0"/>
              </a:rPr>
              <a:t>Jealous</a:t>
            </a:r>
          </a:p>
          <a:p>
            <a:pPr algn="ctr"/>
            <a:r>
              <a:rPr lang="en-AU" sz="4000" dirty="0" smtClean="0">
                <a:solidFill>
                  <a:schemeClr val="tx1">
                    <a:lumMod val="65000"/>
                    <a:lumOff val="35000"/>
                  </a:schemeClr>
                </a:solidFill>
                <a:latin typeface="Corbel" panose="020B0503020204020204" pitchFamily="34" charset="0"/>
              </a:rPr>
              <a:t>Disloyal</a:t>
            </a:r>
          </a:p>
          <a:p>
            <a:pPr algn="ctr"/>
            <a:r>
              <a:rPr lang="en-AU" sz="4000" dirty="0" smtClean="0">
                <a:solidFill>
                  <a:schemeClr val="tx1">
                    <a:lumMod val="65000"/>
                    <a:lumOff val="35000"/>
                  </a:schemeClr>
                </a:solidFill>
                <a:latin typeface="Corbel" panose="020B0503020204020204" pitchFamily="34" charset="0"/>
              </a:rPr>
              <a:t>Unforgiving</a:t>
            </a:r>
            <a:endParaRPr lang="en-AU" sz="4000" dirty="0" smtClean="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289504971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for Eternity</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Quote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15851" r="47776"/>
          <a:stretch/>
        </p:blipFill>
        <p:spPr>
          <a:xfrm>
            <a:off x="137160" y="133447"/>
            <a:ext cx="1476000" cy="3816000"/>
          </a:xfrm>
          <a:prstGeom prst="rect">
            <a:avLst/>
          </a:prstGeom>
        </p:spPr>
      </p:pic>
      <p:sp>
        <p:nvSpPr>
          <p:cNvPr id="8" name="TextBox 7"/>
          <p:cNvSpPr txBox="1"/>
          <p:nvPr/>
        </p:nvSpPr>
        <p:spPr>
          <a:xfrm>
            <a:off x="1835696" y="1804749"/>
            <a:ext cx="7128792" cy="4216539"/>
          </a:xfrm>
          <a:prstGeom prst="rect">
            <a:avLst/>
          </a:prstGeom>
          <a:noFill/>
        </p:spPr>
        <p:txBody>
          <a:bodyPr wrap="square" rtlCol="0">
            <a:spAutoFit/>
          </a:bodyPr>
          <a:lstStyle/>
          <a:p>
            <a:pPr algn="ctr"/>
            <a:r>
              <a:rPr lang="en-AU" sz="4000" dirty="0" smtClean="0">
                <a:solidFill>
                  <a:schemeClr val="tx1">
                    <a:lumMod val="65000"/>
                    <a:lumOff val="35000"/>
                  </a:schemeClr>
                </a:solidFill>
                <a:latin typeface="Corbel" panose="020B0503020204020204" pitchFamily="34" charset="0"/>
              </a:rPr>
              <a:t>The only way to have a friend is to be one</a:t>
            </a:r>
          </a:p>
          <a:p>
            <a:pPr algn="ctr"/>
            <a:endParaRPr lang="en-AU" sz="3200" dirty="0">
              <a:solidFill>
                <a:schemeClr val="tx1">
                  <a:lumMod val="65000"/>
                  <a:lumOff val="35000"/>
                </a:schemeClr>
              </a:solidFill>
              <a:latin typeface="Corbel" panose="020B0503020204020204" pitchFamily="34" charset="0"/>
            </a:endParaRPr>
          </a:p>
          <a:p>
            <a:pPr algn="ctr"/>
            <a:r>
              <a:rPr lang="en-AU" sz="4000" dirty="0" smtClean="0">
                <a:solidFill>
                  <a:schemeClr val="tx1">
                    <a:lumMod val="65000"/>
                    <a:lumOff val="35000"/>
                  </a:schemeClr>
                </a:solidFill>
                <a:latin typeface="Corbel" panose="020B0503020204020204" pitchFamily="34" charset="0"/>
              </a:rPr>
              <a:t>If you want to attract a certain type of friend, you have to first be that type of friend</a:t>
            </a:r>
            <a:endParaRPr lang="en-AU" sz="4000" dirty="0" smtClean="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424649261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for Eternity</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Two Parts</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15851" r="47776"/>
          <a:stretch/>
        </p:blipFill>
        <p:spPr>
          <a:xfrm>
            <a:off x="137160" y="133447"/>
            <a:ext cx="1476000" cy="3816000"/>
          </a:xfrm>
          <a:prstGeom prst="rect">
            <a:avLst/>
          </a:prstGeom>
        </p:spPr>
      </p:pic>
      <p:sp>
        <p:nvSpPr>
          <p:cNvPr id="8" name="TextBox 7"/>
          <p:cNvSpPr txBox="1"/>
          <p:nvPr/>
        </p:nvSpPr>
        <p:spPr>
          <a:xfrm>
            <a:off x="1835696" y="1804749"/>
            <a:ext cx="7128792" cy="2492990"/>
          </a:xfrm>
          <a:prstGeom prst="rect">
            <a:avLst/>
          </a:prstGeom>
          <a:noFill/>
        </p:spPr>
        <p:txBody>
          <a:bodyPr wrap="square" rtlCol="0">
            <a:spAutoFit/>
          </a:bodyPr>
          <a:lstStyle/>
          <a:p>
            <a:pPr algn="ctr"/>
            <a:r>
              <a:rPr lang="en-AU" sz="4000" dirty="0" smtClean="0">
                <a:solidFill>
                  <a:schemeClr val="tx1">
                    <a:lumMod val="65000"/>
                    <a:lumOff val="35000"/>
                  </a:schemeClr>
                </a:solidFill>
                <a:latin typeface="Corbel" panose="020B0503020204020204" pitchFamily="34" charset="0"/>
              </a:rPr>
              <a:t>How we treat others</a:t>
            </a:r>
          </a:p>
          <a:p>
            <a:pPr algn="ctr"/>
            <a:endParaRPr lang="en-AU" sz="4000" dirty="0">
              <a:solidFill>
                <a:schemeClr val="tx1">
                  <a:lumMod val="65000"/>
                  <a:lumOff val="35000"/>
                </a:schemeClr>
              </a:solidFill>
              <a:latin typeface="Corbel" panose="020B0503020204020204" pitchFamily="34" charset="0"/>
            </a:endParaRPr>
          </a:p>
          <a:p>
            <a:pPr algn="ctr"/>
            <a:r>
              <a:rPr lang="en-AU" sz="4000" dirty="0" smtClean="0">
                <a:solidFill>
                  <a:schemeClr val="tx1">
                    <a:lumMod val="65000"/>
                    <a:lumOff val="35000"/>
                  </a:schemeClr>
                </a:solidFill>
                <a:latin typeface="Corbel" panose="020B0503020204020204" pitchFamily="34" charset="0"/>
              </a:rPr>
              <a:t>How we influence others</a:t>
            </a:r>
            <a:endParaRPr lang="en-AU" sz="4000" dirty="0" smtClean="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87242325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for Eternity</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Quote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15851" r="47776"/>
          <a:stretch/>
        </p:blipFill>
        <p:spPr>
          <a:xfrm>
            <a:off x="137160" y="133447"/>
            <a:ext cx="1476000" cy="3816000"/>
          </a:xfrm>
          <a:prstGeom prst="rect">
            <a:avLst/>
          </a:prstGeom>
        </p:spPr>
      </p:pic>
      <p:sp>
        <p:nvSpPr>
          <p:cNvPr id="8" name="TextBox 7"/>
          <p:cNvSpPr txBox="1"/>
          <p:nvPr/>
        </p:nvSpPr>
        <p:spPr>
          <a:xfrm>
            <a:off x="1835696" y="2733888"/>
            <a:ext cx="7128792" cy="1877437"/>
          </a:xfrm>
          <a:prstGeom prst="rect">
            <a:avLst/>
          </a:prstGeom>
          <a:noFill/>
        </p:spPr>
        <p:txBody>
          <a:bodyPr wrap="square" rtlCol="0">
            <a:spAutoFit/>
          </a:bodyPr>
          <a:lstStyle/>
          <a:p>
            <a:pPr algn="ctr"/>
            <a:r>
              <a:rPr lang="en-AU" sz="4000" dirty="0" smtClean="0">
                <a:solidFill>
                  <a:schemeClr val="tx1">
                    <a:lumMod val="65000"/>
                    <a:lumOff val="35000"/>
                  </a:schemeClr>
                </a:solidFill>
                <a:latin typeface="Corbel" panose="020B0503020204020204" pitchFamily="34" charset="0"/>
              </a:rPr>
              <a:t>“Oh I’m sorry I forgot, I only exist when you need something”</a:t>
            </a: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84143548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for Eternity</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Prayer</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15851" r="47776"/>
          <a:stretch/>
        </p:blipFill>
        <p:spPr>
          <a:xfrm>
            <a:off x="137160" y="133447"/>
            <a:ext cx="1476000" cy="3816000"/>
          </a:xfrm>
          <a:prstGeom prst="rect">
            <a:avLst/>
          </a:prstGeom>
        </p:spPr>
      </p:pic>
      <p:sp>
        <p:nvSpPr>
          <p:cNvPr id="8" name="TextBox 7"/>
          <p:cNvSpPr txBox="1"/>
          <p:nvPr/>
        </p:nvSpPr>
        <p:spPr>
          <a:xfrm>
            <a:off x="1835696" y="1556792"/>
            <a:ext cx="7128792" cy="5570756"/>
          </a:xfrm>
          <a:prstGeom prst="rect">
            <a:avLst/>
          </a:prstGeom>
          <a:noFill/>
        </p:spPr>
        <p:txBody>
          <a:bodyPr wrap="square" rtlCol="0">
            <a:spAutoFit/>
          </a:bodyPr>
          <a:lstStyle/>
          <a:p>
            <a:pPr algn="ctr"/>
            <a:r>
              <a:rPr lang="en-AU" sz="4000" dirty="0" smtClean="0">
                <a:solidFill>
                  <a:schemeClr val="tx1">
                    <a:lumMod val="65000"/>
                    <a:lumOff val="35000"/>
                  </a:schemeClr>
                </a:solidFill>
                <a:latin typeface="Corbel" panose="020B0503020204020204" pitchFamily="34" charset="0"/>
              </a:rPr>
              <a:t>Pray with your friends</a:t>
            </a:r>
          </a:p>
          <a:p>
            <a:pPr algn="ctr"/>
            <a:r>
              <a:rPr lang="en-AU" sz="4000" dirty="0" smtClean="0">
                <a:solidFill>
                  <a:schemeClr val="tx1">
                    <a:lumMod val="65000"/>
                    <a:lumOff val="35000"/>
                  </a:schemeClr>
                </a:solidFill>
                <a:latin typeface="Corbel" panose="020B0503020204020204" pitchFamily="34" charset="0"/>
              </a:rPr>
              <a:t>Col 4v2, Eph 6v18, Rom 12v12,</a:t>
            </a:r>
          </a:p>
          <a:p>
            <a:pPr algn="ctr"/>
            <a:r>
              <a:rPr lang="en-AU" sz="4000" i="1" dirty="0" smtClean="0">
                <a:solidFill>
                  <a:schemeClr val="tx1">
                    <a:lumMod val="65000"/>
                    <a:lumOff val="35000"/>
                  </a:schemeClr>
                </a:solidFill>
                <a:latin typeface="Corbel" panose="020B0503020204020204" pitchFamily="34" charset="0"/>
              </a:rPr>
              <a:t>(without ceasing)</a:t>
            </a:r>
          </a:p>
          <a:p>
            <a:pPr algn="ctr"/>
            <a:endParaRPr lang="en-AU" sz="4000" dirty="0">
              <a:solidFill>
                <a:schemeClr val="tx1">
                  <a:lumMod val="65000"/>
                  <a:lumOff val="35000"/>
                </a:schemeClr>
              </a:solidFill>
              <a:latin typeface="Corbel" panose="020B0503020204020204" pitchFamily="34" charset="0"/>
            </a:endParaRPr>
          </a:p>
          <a:p>
            <a:pPr algn="ctr"/>
            <a:r>
              <a:rPr lang="en-AU" sz="4000" dirty="0">
                <a:solidFill>
                  <a:schemeClr val="tx1">
                    <a:lumMod val="65000"/>
                    <a:lumOff val="35000"/>
                  </a:schemeClr>
                </a:solidFill>
                <a:latin typeface="Corbel" panose="020B0503020204020204" pitchFamily="34" charset="0"/>
              </a:rPr>
              <a:t>Pray for your friends</a:t>
            </a:r>
          </a:p>
          <a:p>
            <a:pPr algn="ctr"/>
            <a:r>
              <a:rPr lang="en-AU" sz="4000" dirty="0" smtClean="0">
                <a:solidFill>
                  <a:schemeClr val="tx1">
                    <a:lumMod val="65000"/>
                    <a:lumOff val="35000"/>
                  </a:schemeClr>
                </a:solidFill>
                <a:latin typeface="Corbel" panose="020B0503020204020204" pitchFamily="34" charset="0"/>
              </a:rPr>
              <a:t>Phil v4, 2 Tim 1v3, 1 </a:t>
            </a:r>
            <a:r>
              <a:rPr lang="en-AU" sz="4000" dirty="0" err="1" smtClean="0">
                <a:solidFill>
                  <a:schemeClr val="tx1">
                    <a:lumMod val="65000"/>
                    <a:lumOff val="35000"/>
                  </a:schemeClr>
                </a:solidFill>
                <a:latin typeface="Corbel" panose="020B0503020204020204" pitchFamily="34" charset="0"/>
              </a:rPr>
              <a:t>Thess</a:t>
            </a:r>
            <a:r>
              <a:rPr lang="en-AU" sz="4000" dirty="0" smtClean="0">
                <a:solidFill>
                  <a:schemeClr val="tx1">
                    <a:lumMod val="65000"/>
                    <a:lumOff val="35000"/>
                  </a:schemeClr>
                </a:solidFill>
                <a:latin typeface="Corbel" panose="020B0503020204020204" pitchFamily="34" charset="0"/>
              </a:rPr>
              <a:t> 1v2, 2Thess 1v3, Col 1v3, Phil 1v3-4</a:t>
            </a:r>
          </a:p>
          <a:p>
            <a:pPr algn="ctr"/>
            <a:r>
              <a:rPr lang="en-AU" sz="4000" i="1" dirty="0" smtClean="0">
                <a:solidFill>
                  <a:schemeClr val="tx1">
                    <a:lumMod val="65000"/>
                    <a:lumOff val="35000"/>
                  </a:schemeClr>
                </a:solidFill>
                <a:latin typeface="Corbel" panose="020B0503020204020204" pitchFamily="34" charset="0"/>
              </a:rPr>
              <a:t>(I give thanks to God for you)</a:t>
            </a:r>
            <a:endParaRPr lang="en-AU" sz="4000" i="1" dirty="0" smtClean="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spTree>
    <p:extLst>
      <p:ext uri="{BB962C8B-B14F-4D97-AF65-F5344CB8AC3E}">
        <p14:creationId xmlns:p14="http://schemas.microsoft.com/office/powerpoint/2010/main" val="210088458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784" y="44624"/>
            <a:ext cx="1620000" cy="57606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p:nvPr>
        </p:nvSpPr>
        <p:spPr>
          <a:xfrm>
            <a:off x="24066" y="4221088"/>
            <a:ext cx="1728192" cy="936104"/>
          </a:xfrm>
        </p:spPr>
        <p:txBody>
          <a:bodyPr>
            <a:normAutofit/>
          </a:bodyPr>
          <a:lstStyle/>
          <a:p>
            <a:pPr algn="l"/>
            <a:r>
              <a:rPr lang="en-AU" sz="2800" dirty="0" smtClean="0">
                <a:solidFill>
                  <a:schemeClr val="bg1"/>
                </a:solidFill>
              </a:rPr>
              <a:t>Friendship</a:t>
            </a:r>
            <a:endParaRPr lang="en-AU" sz="2400" dirty="0">
              <a:solidFill>
                <a:schemeClr val="bg1"/>
              </a:solidFill>
            </a:endParaRPr>
          </a:p>
        </p:txBody>
      </p:sp>
      <p:sp>
        <p:nvSpPr>
          <p:cNvPr id="3" name="Subtitle 2"/>
          <p:cNvSpPr>
            <a:spLocks noGrp="1"/>
          </p:cNvSpPr>
          <p:nvPr>
            <p:ph type="subTitle" idx="1"/>
          </p:nvPr>
        </p:nvSpPr>
        <p:spPr>
          <a:xfrm>
            <a:off x="164654" y="4838298"/>
            <a:ext cx="1512168" cy="966966"/>
          </a:xfrm>
        </p:spPr>
        <p:txBody>
          <a:bodyPr>
            <a:noAutofit/>
          </a:bodyPr>
          <a:lstStyle/>
          <a:p>
            <a:pPr algn="r">
              <a:spcBef>
                <a:spcPts val="0"/>
              </a:spcBef>
            </a:pPr>
            <a:r>
              <a:rPr lang="en-AU" sz="2400" dirty="0" smtClean="0">
                <a:solidFill>
                  <a:schemeClr val="bg1"/>
                </a:solidFill>
              </a:rPr>
              <a:t>for Eternity</a:t>
            </a:r>
            <a:endParaRPr lang="en-AU" sz="2400" dirty="0">
              <a:solidFill>
                <a:schemeClr val="bg1"/>
              </a:solidFill>
            </a:endParaRPr>
          </a:p>
        </p:txBody>
      </p:sp>
      <p:sp>
        <p:nvSpPr>
          <p:cNvPr id="12" name="Rectangle 11"/>
          <p:cNvSpPr/>
          <p:nvPr/>
        </p:nvSpPr>
        <p:spPr>
          <a:xfrm>
            <a:off x="1835696" y="332656"/>
            <a:ext cx="6984776" cy="923330"/>
          </a:xfrm>
          <a:prstGeom prst="rect">
            <a:avLst/>
          </a:prstGeom>
          <a:noFill/>
        </p:spPr>
        <p:txBody>
          <a:bodyPr wrap="square" lIns="91440" tIns="45720" rIns="91440" bIns="45720">
            <a:spAutoFit/>
          </a:bodyPr>
          <a:lstStyle/>
          <a:p>
            <a:pPr algn="ctr"/>
            <a:r>
              <a:rPr lang="en-US" sz="5400" b="1" cap="none" spc="0" dirty="0" smtClean="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rPr>
              <a:t>What you need to be</a:t>
            </a:r>
            <a:endParaRPr lang="en-US" sz="5400" b="1" cap="none" spc="0" dirty="0">
              <a:ln w="10541" cmpd="sng">
                <a:noFill/>
                <a:prstDash val="solid"/>
              </a:ln>
              <a:solidFill>
                <a:schemeClr val="tx1">
                  <a:lumMod val="50000"/>
                  <a:lumOff val="50000"/>
                </a:schemeClr>
              </a:solidFill>
              <a:effectLst>
                <a:reflection blurRad="63500" stA="18000" endPos="45500" dir="5400000" sy="-100000" algn="bl" rotWithShape="0"/>
              </a:effectLst>
              <a:latin typeface="Corbel" panose="020B0503020204020204" pitchFamily="34" charset="0"/>
            </a:endParaRPr>
          </a:p>
        </p:txBody>
      </p:sp>
      <p:sp>
        <p:nvSpPr>
          <p:cNvPr id="13" name="TextBox 12"/>
          <p:cNvSpPr txBox="1"/>
          <p:nvPr/>
        </p:nvSpPr>
        <p:spPr>
          <a:xfrm>
            <a:off x="1835696" y="1628800"/>
            <a:ext cx="7128792" cy="9771906"/>
          </a:xfrm>
          <a:prstGeom prst="rect">
            <a:avLst/>
          </a:prstGeom>
          <a:noFill/>
        </p:spPr>
        <p:txBody>
          <a:bodyPr wrap="square" rtlCol="0">
            <a:spAutoFit/>
          </a:bodyPr>
          <a:lstStyle/>
          <a:p>
            <a:pPr algn="ctr">
              <a:spcAft>
                <a:spcPts val="3000"/>
              </a:spcAft>
            </a:pPr>
            <a:r>
              <a:rPr lang="en-AU" sz="3600" dirty="0" smtClean="0">
                <a:solidFill>
                  <a:schemeClr val="tx1">
                    <a:lumMod val="65000"/>
                    <a:lumOff val="35000"/>
                  </a:schemeClr>
                </a:solidFill>
                <a:latin typeface="Corbel" panose="020B0503020204020204" pitchFamily="34" charset="0"/>
              </a:rPr>
              <a:t>Committed</a:t>
            </a:r>
          </a:p>
          <a:p>
            <a:pPr algn="ctr">
              <a:spcAft>
                <a:spcPts val="3000"/>
              </a:spcAft>
            </a:pPr>
            <a:r>
              <a:rPr lang="en-AU" sz="3600" dirty="0" smtClean="0">
                <a:solidFill>
                  <a:schemeClr val="tx1">
                    <a:lumMod val="65000"/>
                    <a:lumOff val="35000"/>
                  </a:schemeClr>
                </a:solidFill>
                <a:latin typeface="Corbel" panose="020B0503020204020204" pitchFamily="34" charset="0"/>
              </a:rPr>
              <a:t>Reliable</a:t>
            </a:r>
          </a:p>
          <a:p>
            <a:pPr algn="ctr">
              <a:spcAft>
                <a:spcPts val="3000"/>
              </a:spcAft>
            </a:pPr>
            <a:r>
              <a:rPr lang="en-AU" sz="3600" dirty="0" smtClean="0">
                <a:solidFill>
                  <a:schemeClr val="tx1">
                    <a:lumMod val="65000"/>
                    <a:lumOff val="35000"/>
                  </a:schemeClr>
                </a:solidFill>
                <a:latin typeface="Corbel" panose="020B0503020204020204" pitchFamily="34" charset="0"/>
              </a:rPr>
              <a:t>Watchful</a:t>
            </a:r>
          </a:p>
          <a:p>
            <a:pPr algn="ctr">
              <a:spcAft>
                <a:spcPts val="3000"/>
              </a:spcAft>
            </a:pPr>
            <a:r>
              <a:rPr lang="en-AU" sz="3600" dirty="0" smtClean="0">
                <a:solidFill>
                  <a:schemeClr val="tx1">
                    <a:lumMod val="65000"/>
                    <a:lumOff val="35000"/>
                  </a:schemeClr>
                </a:solidFill>
                <a:latin typeface="Corbel" panose="020B0503020204020204" pitchFamily="34" charset="0"/>
              </a:rPr>
              <a:t>Thoughtful</a:t>
            </a:r>
          </a:p>
          <a:p>
            <a:pPr algn="ctr">
              <a:spcAft>
                <a:spcPts val="3000"/>
              </a:spcAft>
            </a:pPr>
            <a:r>
              <a:rPr lang="en-AU" sz="3600" b="1" i="1" dirty="0" smtClean="0">
                <a:solidFill>
                  <a:schemeClr val="tx1">
                    <a:lumMod val="65000"/>
                    <a:lumOff val="35000"/>
                  </a:schemeClr>
                </a:solidFill>
                <a:latin typeface="Corbel" panose="020B0503020204020204" pitchFamily="34" charset="0"/>
              </a:rPr>
              <a:t>Friends and heirs together of the grace of life</a:t>
            </a:r>
            <a:endParaRPr lang="en-AU" sz="3600" b="1" i="1"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smtClean="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a:p>
            <a:endParaRPr lang="en-AU" dirty="0">
              <a:solidFill>
                <a:schemeClr val="tx1">
                  <a:lumMod val="65000"/>
                  <a:lumOff val="35000"/>
                </a:schemeClr>
              </a:solidFill>
              <a:latin typeface="Corbel" panose="020B0503020204020204" pitchFamily="34" charset="0"/>
            </a:endParaRPr>
          </a:p>
        </p:txBody>
      </p:sp>
      <p:pic>
        <p:nvPicPr>
          <p:cNvPr id="7" name="Picture 6"/>
          <p:cNvPicPr>
            <a:picLocks/>
          </p:cNvPicPr>
          <p:nvPr/>
        </p:nvPicPr>
        <p:blipFill rotWithShape="1">
          <a:blip r:embed="rId2" cstate="print">
            <a:extLst>
              <a:ext uri="{28A0092B-C50C-407E-A947-70E740481C1C}">
                <a14:useLocalDpi xmlns:a14="http://schemas.microsoft.com/office/drawing/2010/main" val="0"/>
              </a:ext>
            </a:extLst>
          </a:blip>
          <a:srcRect l="15851" r="47776"/>
          <a:stretch/>
        </p:blipFill>
        <p:spPr>
          <a:xfrm>
            <a:off x="137160" y="133447"/>
            <a:ext cx="1476000" cy="3816000"/>
          </a:xfrm>
          <a:prstGeom prst="rect">
            <a:avLst/>
          </a:prstGeom>
        </p:spPr>
      </p:pic>
    </p:spTree>
    <p:extLst>
      <p:ext uri="{BB962C8B-B14F-4D97-AF65-F5344CB8AC3E}">
        <p14:creationId xmlns:p14="http://schemas.microsoft.com/office/powerpoint/2010/main" val="39939261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31123</TotalTime>
  <Words>3381</Words>
  <Application>Microsoft Office PowerPoint</Application>
  <PresentationFormat>On-screen Show (4:3)</PresentationFormat>
  <Paragraphs>772</Paragraphs>
  <Slides>100</Slides>
  <Notes>1</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Office Theme</vt:lpstr>
      <vt:lpstr>‘As Iron Sharpeneth Iron’ Principles of True Friendship  An Introduction</vt:lpstr>
      <vt:lpstr>Friendship</vt:lpstr>
      <vt:lpstr>Friendship</vt:lpstr>
      <vt:lpstr>Friendship</vt:lpstr>
      <vt:lpstr>Friendship</vt:lpstr>
      <vt:lpstr>‘Friendship is the highest form of fellowship’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lpstr>Friendship</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dc:creator>
  <cp:lastModifiedBy>Steve</cp:lastModifiedBy>
  <cp:revision>221</cp:revision>
  <cp:lastPrinted>2014-10-02T00:27:48Z</cp:lastPrinted>
  <dcterms:created xsi:type="dcterms:W3CDTF">2014-08-13T12:28:53Z</dcterms:created>
  <dcterms:modified xsi:type="dcterms:W3CDTF">2014-10-02T06:34:03Z</dcterms:modified>
</cp:coreProperties>
</file>