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410" r:id="rId2"/>
    <p:sldId id="426" r:id="rId3"/>
    <p:sldId id="425" r:id="rId4"/>
    <p:sldId id="405" r:id="rId5"/>
    <p:sldId id="398" r:id="rId6"/>
    <p:sldId id="399" r:id="rId7"/>
    <p:sldId id="435" r:id="rId8"/>
    <p:sldId id="400" r:id="rId9"/>
    <p:sldId id="338" r:id="rId10"/>
    <p:sldId id="397" r:id="rId11"/>
    <p:sldId id="428" r:id="rId12"/>
    <p:sldId id="326" r:id="rId13"/>
    <p:sldId id="351" r:id="rId14"/>
    <p:sldId id="429" r:id="rId15"/>
    <p:sldId id="401" r:id="rId16"/>
    <p:sldId id="436" r:id="rId17"/>
    <p:sldId id="340" r:id="rId18"/>
    <p:sldId id="402" r:id="rId19"/>
    <p:sldId id="412" r:id="rId20"/>
    <p:sldId id="432" r:id="rId21"/>
    <p:sldId id="433" r:id="rId22"/>
    <p:sldId id="434" r:id="rId23"/>
    <p:sldId id="415" r:id="rId24"/>
    <p:sldId id="417" r:id="rId25"/>
    <p:sldId id="418" r:id="rId26"/>
    <p:sldId id="419" r:id="rId27"/>
    <p:sldId id="420" r:id="rId28"/>
    <p:sldId id="421" r:id="rId29"/>
    <p:sldId id="422" r:id="rId30"/>
    <p:sldId id="423" r:id="rId31"/>
    <p:sldId id="430" r:id="rId32"/>
    <p:sldId id="413" r:id="rId33"/>
    <p:sldId id="414" r:id="rId34"/>
    <p:sldId id="408" r:id="rId35"/>
    <p:sldId id="352" r:id="rId36"/>
    <p:sldId id="339" r:id="rId37"/>
    <p:sldId id="404" r:id="rId38"/>
    <p:sldId id="403" r:id="rId39"/>
    <p:sldId id="385" r:id="rId40"/>
    <p:sldId id="406" r:id="rId41"/>
    <p:sldId id="431" r:id="rId42"/>
    <p:sldId id="353" r:id="rId43"/>
    <p:sldId id="409" r:id="rId44"/>
    <p:sldId id="386" r:id="rId45"/>
    <p:sldId id="424" r:id="rId46"/>
    <p:sldId id="354" r:id="rId47"/>
    <p:sldId id="427" r:id="rId48"/>
    <p:sldId id="355" r:id="rId49"/>
    <p:sldId id="356" r:id="rId50"/>
    <p:sldId id="357" r:id="rId51"/>
    <p:sldId id="358" r:id="rId52"/>
    <p:sldId id="359" r:id="rId53"/>
    <p:sldId id="360" r:id="rId54"/>
    <p:sldId id="388" r:id="rId55"/>
    <p:sldId id="362" r:id="rId56"/>
    <p:sldId id="387" r:id="rId57"/>
    <p:sldId id="364" r:id="rId58"/>
    <p:sldId id="365" r:id="rId59"/>
    <p:sldId id="366" r:id="rId60"/>
    <p:sldId id="367" r:id="rId61"/>
    <p:sldId id="368" r:id="rId62"/>
    <p:sldId id="369" r:id="rId63"/>
    <p:sldId id="370" r:id="rId64"/>
    <p:sldId id="389" r:id="rId65"/>
    <p:sldId id="372" r:id="rId66"/>
    <p:sldId id="390" r:id="rId67"/>
    <p:sldId id="374" r:id="rId68"/>
    <p:sldId id="375" r:id="rId69"/>
    <p:sldId id="376" r:id="rId70"/>
    <p:sldId id="377" r:id="rId71"/>
    <p:sldId id="378" r:id="rId72"/>
    <p:sldId id="379" r:id="rId73"/>
    <p:sldId id="380" r:id="rId74"/>
    <p:sldId id="391" r:id="rId75"/>
    <p:sldId id="382" r:id="rId76"/>
    <p:sldId id="392" r:id="rId77"/>
    <p:sldId id="384" r:id="rId78"/>
    <p:sldId id="269" r:id="rId79"/>
    <p:sldId id="276" r:id="rId80"/>
    <p:sldId id="342" r:id="rId81"/>
    <p:sldId id="313" r:id="rId82"/>
    <p:sldId id="343" r:id="rId83"/>
    <p:sldId id="312" r:id="rId84"/>
    <p:sldId id="311" r:id="rId85"/>
    <p:sldId id="310"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66"/>
    <a:srgbClr val="002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456" autoAdjust="0"/>
  </p:normalViewPr>
  <p:slideViewPr>
    <p:cSldViewPr>
      <p:cViewPr varScale="1">
        <p:scale>
          <a:sx n="71" d="100"/>
          <a:sy n="71" d="100"/>
        </p:scale>
        <p:origin x="1272" y="66"/>
      </p:cViewPr>
      <p:guideLst>
        <p:guide orient="horz" pos="2160"/>
        <p:guide pos="2880"/>
      </p:guideLst>
    </p:cSldViewPr>
  </p:slideViewPr>
  <p:notesTextViewPr>
    <p:cViewPr>
      <p:scale>
        <a:sx n="125" d="100"/>
        <a:sy n="125" d="100"/>
      </p:scale>
      <p:origin x="0" y="0"/>
    </p:cViewPr>
  </p:notesTextViewPr>
  <p:sorterViewPr>
    <p:cViewPr>
      <p:scale>
        <a:sx n="150" d="100"/>
        <a:sy n="150" d="100"/>
      </p:scale>
      <p:origin x="0" y="-45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351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5166E-042E-477A-8CA1-B8E10594A22A}" type="slidenum">
              <a:rPr lang="en-US" smtClean="0"/>
              <a:pPr/>
              <a:t>1</a:t>
            </a:fld>
            <a:endParaRPr lang="en-US"/>
          </a:p>
        </p:txBody>
      </p:sp>
    </p:spTree>
    <p:extLst>
      <p:ext uri="{BB962C8B-B14F-4D97-AF65-F5344CB8AC3E}">
        <p14:creationId xmlns:p14="http://schemas.microsoft.com/office/powerpoint/2010/main" val="582911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20198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1233057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358370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2130943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28150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extLst>
      <p:ext uri="{BB962C8B-B14F-4D97-AF65-F5344CB8AC3E}">
        <p14:creationId xmlns:p14="http://schemas.microsoft.com/office/powerpoint/2010/main" val="214751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252880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261068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196734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3742290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441627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extLst>
      <p:ext uri="{BB962C8B-B14F-4D97-AF65-F5344CB8AC3E}">
        <p14:creationId xmlns:p14="http://schemas.microsoft.com/office/powerpoint/2010/main" val="2373110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44</a:t>
            </a:fld>
            <a:endParaRPr lang="en-US"/>
          </a:p>
        </p:txBody>
      </p:sp>
    </p:spTree>
    <p:extLst>
      <p:ext uri="{BB962C8B-B14F-4D97-AF65-F5344CB8AC3E}">
        <p14:creationId xmlns:p14="http://schemas.microsoft.com/office/powerpoint/2010/main" val="2363786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extLst>
      <p:ext uri="{BB962C8B-B14F-4D97-AF65-F5344CB8AC3E}">
        <p14:creationId xmlns:p14="http://schemas.microsoft.com/office/powerpoint/2010/main" val="3880590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CD8E2EA-F3E3-4A32-A026-2D9D1E561389}" type="slidenum">
              <a:rPr lang="en-US" smtClean="0"/>
              <a:pPr/>
              <a:t>47</a:t>
            </a:fld>
            <a:endParaRPr lang="en-US"/>
          </a:p>
        </p:txBody>
      </p:sp>
    </p:spTree>
    <p:extLst>
      <p:ext uri="{BB962C8B-B14F-4D97-AF65-F5344CB8AC3E}">
        <p14:creationId xmlns:p14="http://schemas.microsoft.com/office/powerpoint/2010/main" val="1610366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48</a:t>
            </a:fld>
            <a:endParaRPr lang="en-US"/>
          </a:p>
        </p:txBody>
      </p:sp>
    </p:spTree>
    <p:extLst>
      <p:ext uri="{BB962C8B-B14F-4D97-AF65-F5344CB8AC3E}">
        <p14:creationId xmlns:p14="http://schemas.microsoft.com/office/powerpoint/2010/main" val="2074079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49</a:t>
            </a:fld>
            <a:endParaRPr lang="en-US"/>
          </a:p>
        </p:txBody>
      </p:sp>
    </p:spTree>
    <p:extLst>
      <p:ext uri="{BB962C8B-B14F-4D97-AF65-F5344CB8AC3E}">
        <p14:creationId xmlns:p14="http://schemas.microsoft.com/office/powerpoint/2010/main" val="2325454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50</a:t>
            </a:fld>
            <a:endParaRPr lang="en-US"/>
          </a:p>
        </p:txBody>
      </p:sp>
    </p:spTree>
    <p:extLst>
      <p:ext uri="{BB962C8B-B14F-4D97-AF65-F5344CB8AC3E}">
        <p14:creationId xmlns:p14="http://schemas.microsoft.com/office/powerpoint/2010/main" val="2312047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51</a:t>
            </a:fld>
            <a:endParaRPr lang="en-US"/>
          </a:p>
        </p:txBody>
      </p:sp>
    </p:spTree>
    <p:extLst>
      <p:ext uri="{BB962C8B-B14F-4D97-AF65-F5344CB8AC3E}">
        <p14:creationId xmlns:p14="http://schemas.microsoft.com/office/powerpoint/2010/main" val="3866241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52</a:t>
            </a:fld>
            <a:endParaRPr lang="en-US"/>
          </a:p>
        </p:txBody>
      </p:sp>
    </p:spTree>
    <p:extLst>
      <p:ext uri="{BB962C8B-B14F-4D97-AF65-F5344CB8AC3E}">
        <p14:creationId xmlns:p14="http://schemas.microsoft.com/office/powerpoint/2010/main" val="66925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2821522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53</a:t>
            </a:fld>
            <a:endParaRPr lang="en-US"/>
          </a:p>
        </p:txBody>
      </p:sp>
    </p:spTree>
    <p:extLst>
      <p:ext uri="{BB962C8B-B14F-4D97-AF65-F5344CB8AC3E}">
        <p14:creationId xmlns:p14="http://schemas.microsoft.com/office/powerpoint/2010/main" val="3855501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54</a:t>
            </a:fld>
            <a:endParaRPr lang="en-US"/>
          </a:p>
        </p:txBody>
      </p:sp>
    </p:spTree>
    <p:extLst>
      <p:ext uri="{BB962C8B-B14F-4D97-AF65-F5344CB8AC3E}">
        <p14:creationId xmlns:p14="http://schemas.microsoft.com/office/powerpoint/2010/main" val="1329479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55</a:t>
            </a:fld>
            <a:endParaRPr lang="en-US"/>
          </a:p>
        </p:txBody>
      </p:sp>
    </p:spTree>
    <p:extLst>
      <p:ext uri="{BB962C8B-B14F-4D97-AF65-F5344CB8AC3E}">
        <p14:creationId xmlns:p14="http://schemas.microsoft.com/office/powerpoint/2010/main" val="1249828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56</a:t>
            </a:fld>
            <a:endParaRPr lang="en-US"/>
          </a:p>
        </p:txBody>
      </p:sp>
    </p:spTree>
    <p:extLst>
      <p:ext uri="{BB962C8B-B14F-4D97-AF65-F5344CB8AC3E}">
        <p14:creationId xmlns:p14="http://schemas.microsoft.com/office/powerpoint/2010/main" val="105739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57</a:t>
            </a:fld>
            <a:endParaRPr lang="en-US"/>
          </a:p>
        </p:txBody>
      </p:sp>
    </p:spTree>
    <p:extLst>
      <p:ext uri="{BB962C8B-B14F-4D97-AF65-F5344CB8AC3E}">
        <p14:creationId xmlns:p14="http://schemas.microsoft.com/office/powerpoint/2010/main" val="3807201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58</a:t>
            </a:fld>
            <a:endParaRPr lang="en-US"/>
          </a:p>
        </p:txBody>
      </p:sp>
    </p:spTree>
    <p:extLst>
      <p:ext uri="{BB962C8B-B14F-4D97-AF65-F5344CB8AC3E}">
        <p14:creationId xmlns:p14="http://schemas.microsoft.com/office/powerpoint/2010/main" val="4020376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59</a:t>
            </a:fld>
            <a:endParaRPr lang="en-US"/>
          </a:p>
        </p:txBody>
      </p:sp>
    </p:spTree>
    <p:extLst>
      <p:ext uri="{BB962C8B-B14F-4D97-AF65-F5344CB8AC3E}">
        <p14:creationId xmlns:p14="http://schemas.microsoft.com/office/powerpoint/2010/main" val="1603884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60</a:t>
            </a:fld>
            <a:endParaRPr lang="en-US"/>
          </a:p>
        </p:txBody>
      </p:sp>
    </p:spTree>
    <p:extLst>
      <p:ext uri="{BB962C8B-B14F-4D97-AF65-F5344CB8AC3E}">
        <p14:creationId xmlns:p14="http://schemas.microsoft.com/office/powerpoint/2010/main" val="1574783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61</a:t>
            </a:fld>
            <a:endParaRPr lang="en-US"/>
          </a:p>
        </p:txBody>
      </p:sp>
    </p:spTree>
    <p:extLst>
      <p:ext uri="{BB962C8B-B14F-4D97-AF65-F5344CB8AC3E}">
        <p14:creationId xmlns:p14="http://schemas.microsoft.com/office/powerpoint/2010/main" val="3344262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62</a:t>
            </a:fld>
            <a:endParaRPr lang="en-US"/>
          </a:p>
        </p:txBody>
      </p:sp>
    </p:spTree>
    <p:extLst>
      <p:ext uri="{BB962C8B-B14F-4D97-AF65-F5344CB8AC3E}">
        <p14:creationId xmlns:p14="http://schemas.microsoft.com/office/powerpoint/2010/main" val="358510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444394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63</a:t>
            </a:fld>
            <a:endParaRPr lang="en-US"/>
          </a:p>
        </p:txBody>
      </p:sp>
    </p:spTree>
    <p:extLst>
      <p:ext uri="{BB962C8B-B14F-4D97-AF65-F5344CB8AC3E}">
        <p14:creationId xmlns:p14="http://schemas.microsoft.com/office/powerpoint/2010/main" val="3538759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64</a:t>
            </a:fld>
            <a:endParaRPr lang="en-US"/>
          </a:p>
        </p:txBody>
      </p:sp>
    </p:spTree>
    <p:extLst>
      <p:ext uri="{BB962C8B-B14F-4D97-AF65-F5344CB8AC3E}">
        <p14:creationId xmlns:p14="http://schemas.microsoft.com/office/powerpoint/2010/main" val="3737136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65</a:t>
            </a:fld>
            <a:endParaRPr lang="en-US"/>
          </a:p>
        </p:txBody>
      </p:sp>
    </p:spTree>
    <p:extLst>
      <p:ext uri="{BB962C8B-B14F-4D97-AF65-F5344CB8AC3E}">
        <p14:creationId xmlns:p14="http://schemas.microsoft.com/office/powerpoint/2010/main" val="3588609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66</a:t>
            </a:fld>
            <a:endParaRPr lang="en-US"/>
          </a:p>
        </p:txBody>
      </p:sp>
    </p:spTree>
    <p:extLst>
      <p:ext uri="{BB962C8B-B14F-4D97-AF65-F5344CB8AC3E}">
        <p14:creationId xmlns:p14="http://schemas.microsoft.com/office/powerpoint/2010/main" val="35889454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67</a:t>
            </a:fld>
            <a:endParaRPr lang="en-US"/>
          </a:p>
        </p:txBody>
      </p:sp>
    </p:spTree>
    <p:extLst>
      <p:ext uri="{BB962C8B-B14F-4D97-AF65-F5344CB8AC3E}">
        <p14:creationId xmlns:p14="http://schemas.microsoft.com/office/powerpoint/2010/main" val="2627465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68</a:t>
            </a:fld>
            <a:endParaRPr lang="en-US"/>
          </a:p>
        </p:txBody>
      </p:sp>
    </p:spTree>
    <p:extLst>
      <p:ext uri="{BB962C8B-B14F-4D97-AF65-F5344CB8AC3E}">
        <p14:creationId xmlns:p14="http://schemas.microsoft.com/office/powerpoint/2010/main" val="3702636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69</a:t>
            </a:fld>
            <a:endParaRPr lang="en-US"/>
          </a:p>
        </p:txBody>
      </p:sp>
    </p:spTree>
    <p:extLst>
      <p:ext uri="{BB962C8B-B14F-4D97-AF65-F5344CB8AC3E}">
        <p14:creationId xmlns:p14="http://schemas.microsoft.com/office/powerpoint/2010/main" val="3908207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70</a:t>
            </a:fld>
            <a:endParaRPr lang="en-US"/>
          </a:p>
        </p:txBody>
      </p:sp>
    </p:spTree>
    <p:extLst>
      <p:ext uri="{BB962C8B-B14F-4D97-AF65-F5344CB8AC3E}">
        <p14:creationId xmlns:p14="http://schemas.microsoft.com/office/powerpoint/2010/main" val="31035979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71</a:t>
            </a:fld>
            <a:endParaRPr lang="en-US"/>
          </a:p>
        </p:txBody>
      </p:sp>
    </p:spTree>
    <p:extLst>
      <p:ext uri="{BB962C8B-B14F-4D97-AF65-F5344CB8AC3E}">
        <p14:creationId xmlns:p14="http://schemas.microsoft.com/office/powerpoint/2010/main" val="1565540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72</a:t>
            </a:fld>
            <a:endParaRPr lang="en-US"/>
          </a:p>
        </p:txBody>
      </p:sp>
    </p:spTree>
    <p:extLst>
      <p:ext uri="{BB962C8B-B14F-4D97-AF65-F5344CB8AC3E}">
        <p14:creationId xmlns:p14="http://schemas.microsoft.com/office/powerpoint/2010/main" val="180256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1000041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73</a:t>
            </a:fld>
            <a:endParaRPr lang="en-US"/>
          </a:p>
        </p:txBody>
      </p:sp>
    </p:spTree>
    <p:extLst>
      <p:ext uri="{BB962C8B-B14F-4D97-AF65-F5344CB8AC3E}">
        <p14:creationId xmlns:p14="http://schemas.microsoft.com/office/powerpoint/2010/main" val="4494924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74</a:t>
            </a:fld>
            <a:endParaRPr lang="en-US"/>
          </a:p>
        </p:txBody>
      </p:sp>
    </p:spTree>
    <p:extLst>
      <p:ext uri="{BB962C8B-B14F-4D97-AF65-F5344CB8AC3E}">
        <p14:creationId xmlns:p14="http://schemas.microsoft.com/office/powerpoint/2010/main" val="107031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75</a:t>
            </a:fld>
            <a:endParaRPr lang="en-US"/>
          </a:p>
        </p:txBody>
      </p:sp>
    </p:spTree>
    <p:extLst>
      <p:ext uri="{BB962C8B-B14F-4D97-AF65-F5344CB8AC3E}">
        <p14:creationId xmlns:p14="http://schemas.microsoft.com/office/powerpoint/2010/main" val="2729889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76</a:t>
            </a:fld>
            <a:endParaRPr lang="en-US"/>
          </a:p>
        </p:txBody>
      </p:sp>
    </p:spTree>
    <p:extLst>
      <p:ext uri="{BB962C8B-B14F-4D97-AF65-F5344CB8AC3E}">
        <p14:creationId xmlns:p14="http://schemas.microsoft.com/office/powerpoint/2010/main" val="5233277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77</a:t>
            </a:fld>
            <a:endParaRPr lang="en-US"/>
          </a:p>
        </p:txBody>
      </p:sp>
    </p:spTree>
    <p:extLst>
      <p:ext uri="{BB962C8B-B14F-4D97-AF65-F5344CB8AC3E}">
        <p14:creationId xmlns:p14="http://schemas.microsoft.com/office/powerpoint/2010/main" val="30794778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78</a:t>
            </a:fld>
            <a:endParaRPr lang="en-US"/>
          </a:p>
        </p:txBody>
      </p:sp>
    </p:spTree>
    <p:extLst>
      <p:ext uri="{BB962C8B-B14F-4D97-AF65-F5344CB8AC3E}">
        <p14:creationId xmlns:p14="http://schemas.microsoft.com/office/powerpoint/2010/main" val="20906531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79</a:t>
            </a:fld>
            <a:endParaRPr lang="en-US"/>
          </a:p>
        </p:txBody>
      </p:sp>
    </p:spTree>
    <p:extLst>
      <p:ext uri="{BB962C8B-B14F-4D97-AF65-F5344CB8AC3E}">
        <p14:creationId xmlns:p14="http://schemas.microsoft.com/office/powerpoint/2010/main" val="2639485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80</a:t>
            </a:fld>
            <a:endParaRPr lang="en-US"/>
          </a:p>
        </p:txBody>
      </p:sp>
    </p:spTree>
    <p:extLst>
      <p:ext uri="{BB962C8B-B14F-4D97-AF65-F5344CB8AC3E}">
        <p14:creationId xmlns:p14="http://schemas.microsoft.com/office/powerpoint/2010/main" val="29109989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81</a:t>
            </a:fld>
            <a:endParaRPr lang="en-US"/>
          </a:p>
        </p:txBody>
      </p:sp>
    </p:spTree>
    <p:extLst>
      <p:ext uri="{BB962C8B-B14F-4D97-AF65-F5344CB8AC3E}">
        <p14:creationId xmlns:p14="http://schemas.microsoft.com/office/powerpoint/2010/main" val="2566703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82</a:t>
            </a:fld>
            <a:endParaRPr lang="en-US"/>
          </a:p>
        </p:txBody>
      </p:sp>
    </p:spTree>
    <p:extLst>
      <p:ext uri="{BB962C8B-B14F-4D97-AF65-F5344CB8AC3E}">
        <p14:creationId xmlns:p14="http://schemas.microsoft.com/office/powerpoint/2010/main" val="3885279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34554780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83</a:t>
            </a:fld>
            <a:endParaRPr lang="en-US"/>
          </a:p>
        </p:txBody>
      </p:sp>
    </p:spTree>
    <p:extLst>
      <p:ext uri="{BB962C8B-B14F-4D97-AF65-F5344CB8AC3E}">
        <p14:creationId xmlns:p14="http://schemas.microsoft.com/office/powerpoint/2010/main" val="36084775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84</a:t>
            </a:fld>
            <a:endParaRPr lang="en-US"/>
          </a:p>
        </p:txBody>
      </p:sp>
    </p:spTree>
    <p:extLst>
      <p:ext uri="{BB962C8B-B14F-4D97-AF65-F5344CB8AC3E}">
        <p14:creationId xmlns:p14="http://schemas.microsoft.com/office/powerpoint/2010/main" val="15283777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85</a:t>
            </a:fld>
            <a:endParaRPr lang="en-US"/>
          </a:p>
        </p:txBody>
      </p:sp>
    </p:spTree>
    <p:extLst>
      <p:ext uri="{BB962C8B-B14F-4D97-AF65-F5344CB8AC3E}">
        <p14:creationId xmlns:p14="http://schemas.microsoft.com/office/powerpoint/2010/main" val="227188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dirty="0" smtClean="0"/>
              <a:t>Financed:  paid</a:t>
            </a:r>
            <a:r>
              <a:rPr lang="en-US" sz="1200" baseline="0" dirty="0" smtClean="0"/>
              <a:t> the price of the death of his son    Acts 20:28</a:t>
            </a:r>
          </a:p>
          <a:p>
            <a:pPr>
              <a:spcBef>
                <a:spcPct val="0"/>
              </a:spcBef>
            </a:pPr>
            <a:r>
              <a:rPr lang="en-US" sz="1200" baseline="0" dirty="0" smtClean="0"/>
              <a:t>Chose:  you were chosen in him before the foundation of the world – </a:t>
            </a:r>
            <a:r>
              <a:rPr lang="en-US" sz="1200" baseline="0" dirty="0" err="1" smtClean="0"/>
              <a:t>Eph</a:t>
            </a:r>
            <a:r>
              <a:rPr lang="en-US" sz="1200" baseline="0" dirty="0" smtClean="0"/>
              <a:t> 1:4</a:t>
            </a:r>
          </a:p>
          <a:p>
            <a:pPr>
              <a:spcBef>
                <a:spcPct val="0"/>
              </a:spcBef>
            </a:pPr>
            <a:r>
              <a:rPr lang="en-US" sz="1200" baseline="0" dirty="0" smtClean="0"/>
              <a:t>Set game plan:   who has known mind of Lord or been his counsellor? – Rom 11:34</a:t>
            </a:r>
          </a:p>
          <a:p>
            <a:pPr>
              <a:spcBef>
                <a:spcPct val="0"/>
              </a:spcBef>
            </a:pPr>
            <a:r>
              <a:rPr lang="en-US" sz="1200" baseline="0" dirty="0" smtClean="0"/>
              <a:t>Guarantees success:  who can separate us from the love of God?  - Rom 8</a:t>
            </a:r>
          </a:p>
          <a:p>
            <a:pPr>
              <a:spcBef>
                <a:spcPct val="0"/>
              </a:spcBef>
            </a:pPr>
            <a:r>
              <a:rPr lang="en-US" sz="1200" baseline="0" dirty="0" smtClean="0"/>
              <a:t>Knows what we need – Before we ask him Matt 6:8</a:t>
            </a: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1339573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359845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extLst>
      <p:ext uri="{BB962C8B-B14F-4D97-AF65-F5344CB8AC3E}">
        <p14:creationId xmlns:p14="http://schemas.microsoft.com/office/powerpoint/2010/main" val="26106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limbthepeak.net/web_images/family_with_jesus_in_heaven_3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5"/>
          <p:cNvSpPr txBox="1">
            <a:spLocks noChangeArrowheads="1"/>
          </p:cNvSpPr>
          <p:nvPr/>
        </p:nvSpPr>
        <p:spPr bwMode="auto">
          <a:xfrm>
            <a:off x="2209800" y="1600200"/>
            <a:ext cx="44958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00CC"/>
                </a:solidFill>
                <a:latin typeface="Comic Sans MS" pitchFamily="66" charset="0"/>
              </a:rPr>
              <a:t>Living as a member of God’s Family</a:t>
            </a:r>
          </a:p>
        </p:txBody>
      </p:sp>
      <p:sp>
        <p:nvSpPr>
          <p:cNvPr id="4" name="Text Box 5"/>
          <p:cNvSpPr txBox="1">
            <a:spLocks noChangeArrowheads="1"/>
          </p:cNvSpPr>
          <p:nvPr/>
        </p:nvSpPr>
        <p:spPr bwMode="auto">
          <a:xfrm>
            <a:off x="2057400" y="6381690"/>
            <a:ext cx="5410200" cy="400110"/>
          </a:xfrm>
          <a:prstGeom prst="rect">
            <a:avLst/>
          </a:prstGeom>
          <a:solidFill>
            <a:srgbClr val="FFC000"/>
          </a:solidFill>
          <a:ln w="9525">
            <a:noFill/>
            <a:miter lim="800000"/>
            <a:headEnd/>
            <a:tailEnd/>
          </a:ln>
        </p:spPr>
        <p:txBody>
          <a:bodyPr wrap="square">
            <a:spAutoFit/>
          </a:bodyPr>
          <a:lstStyle/>
          <a:p>
            <a:pPr algn="ctr">
              <a:spcBef>
                <a:spcPct val="50000"/>
              </a:spcBef>
            </a:pPr>
            <a:r>
              <a:rPr lang="en-US" sz="2000" b="1" dirty="0" smtClean="0">
                <a:solidFill>
                  <a:srgbClr val="0000CC"/>
                </a:solidFill>
                <a:latin typeface="Comic Sans MS" pitchFamily="66" charset="0"/>
              </a:rPr>
              <a:t>Class 1:  What does God require of You?</a:t>
            </a:r>
          </a:p>
        </p:txBody>
      </p:sp>
    </p:spTree>
    <p:extLst>
      <p:ext uri="{BB962C8B-B14F-4D97-AF65-F5344CB8AC3E}">
        <p14:creationId xmlns:p14="http://schemas.microsoft.com/office/powerpoint/2010/main" val="2534356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828020"/>
            <a:ext cx="7010400" cy="914400"/>
          </a:xfrm>
        </p:spPr>
        <p:txBody>
          <a:bodyPr>
            <a:noAutofit/>
          </a:bodyPr>
          <a:lstStyle/>
          <a:p>
            <a:r>
              <a:rPr lang="en-US" sz="4800" b="1" dirty="0" smtClean="0">
                <a:solidFill>
                  <a:srgbClr val="663300"/>
                </a:solidFill>
              </a:rPr>
              <a:t>Micah 6:6-8</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38101" y="1762780"/>
            <a:ext cx="7086600" cy="4191000"/>
          </a:xfrm>
        </p:spPr>
        <p:txBody>
          <a:bodyPr>
            <a:normAutofit fontScale="85000" lnSpcReduction="20000"/>
          </a:bodyPr>
          <a:lstStyle/>
          <a:p>
            <a:pPr marL="0" indent="231775">
              <a:buNone/>
            </a:pPr>
            <a:r>
              <a:rPr lang="en-US" dirty="0" smtClean="0"/>
              <a:t>6 </a:t>
            </a:r>
            <a:r>
              <a:rPr lang="en-US" dirty="0"/>
              <a:t>With what shall I come before the Lord</a:t>
            </a:r>
            <a:r>
              <a:rPr lang="en-US" dirty="0" smtClean="0"/>
              <a:t>, and </a:t>
            </a:r>
            <a:r>
              <a:rPr lang="en-US" dirty="0"/>
              <a:t>bow myself before the High God</a:t>
            </a:r>
            <a:r>
              <a:rPr lang="en-US" dirty="0" smtClean="0"/>
              <a:t>?  Shall </a:t>
            </a:r>
            <a:r>
              <a:rPr lang="en-US" dirty="0"/>
              <a:t>I come before Him with burnt offerings</a:t>
            </a:r>
            <a:r>
              <a:rPr lang="en-US" dirty="0" smtClean="0"/>
              <a:t>, with </a:t>
            </a:r>
            <a:r>
              <a:rPr lang="en-US" dirty="0"/>
              <a:t>calves a year old? </a:t>
            </a:r>
            <a:r>
              <a:rPr lang="en-US" dirty="0" smtClean="0"/>
              <a:t> 7 </a:t>
            </a:r>
            <a:r>
              <a:rPr lang="en-US" dirty="0"/>
              <a:t>Will the Lord be pleased with thousands of rams</a:t>
            </a:r>
            <a:r>
              <a:rPr lang="en-US" dirty="0" smtClean="0"/>
              <a:t>, ten </a:t>
            </a:r>
            <a:r>
              <a:rPr lang="en-US" dirty="0"/>
              <a:t>thousand rivers of oil</a:t>
            </a:r>
            <a:r>
              <a:rPr lang="en-US" dirty="0" smtClean="0"/>
              <a:t>?  Shall </a:t>
            </a:r>
            <a:r>
              <a:rPr lang="en-US" dirty="0"/>
              <a:t>I give my firstborn for my transgression</a:t>
            </a:r>
            <a:r>
              <a:rPr lang="en-US" dirty="0" smtClean="0"/>
              <a:t>, the </a:t>
            </a:r>
            <a:r>
              <a:rPr lang="en-US" dirty="0"/>
              <a:t>fruit of my body for the sin of my soul? </a:t>
            </a:r>
          </a:p>
          <a:p>
            <a:pPr marL="0" indent="231775">
              <a:buNone/>
            </a:pPr>
            <a:r>
              <a:rPr lang="en-US" dirty="0" smtClean="0"/>
              <a:t>8 </a:t>
            </a:r>
            <a:r>
              <a:rPr lang="en-US" dirty="0"/>
              <a:t>He has shown you, O man, what is good</a:t>
            </a:r>
            <a:r>
              <a:rPr lang="en-US" dirty="0" smtClean="0"/>
              <a:t>; and </a:t>
            </a:r>
            <a:r>
              <a:rPr lang="en-US" b="1" dirty="0">
                <a:solidFill>
                  <a:srgbClr val="0000CC"/>
                </a:solidFill>
              </a:rPr>
              <a:t>what does the Lord require of </a:t>
            </a:r>
            <a:r>
              <a:rPr lang="en-US" b="1" dirty="0" smtClean="0">
                <a:solidFill>
                  <a:srgbClr val="0000CC"/>
                </a:solidFill>
              </a:rPr>
              <a:t>you but </a:t>
            </a:r>
            <a:r>
              <a:rPr lang="en-US" b="1" dirty="0">
                <a:solidFill>
                  <a:srgbClr val="0000CC"/>
                </a:solidFill>
              </a:rPr>
              <a:t>to do justly</a:t>
            </a:r>
            <a:r>
              <a:rPr lang="en-US" b="1" dirty="0" smtClean="0">
                <a:solidFill>
                  <a:srgbClr val="0000CC"/>
                </a:solidFill>
              </a:rPr>
              <a:t>, to </a:t>
            </a:r>
            <a:r>
              <a:rPr lang="en-US" b="1" dirty="0">
                <a:solidFill>
                  <a:srgbClr val="0000CC"/>
                </a:solidFill>
              </a:rPr>
              <a:t>love mercy</a:t>
            </a:r>
            <a:r>
              <a:rPr lang="en-US" b="1" dirty="0" smtClean="0">
                <a:solidFill>
                  <a:srgbClr val="0000CC"/>
                </a:solidFill>
              </a:rPr>
              <a:t>, and </a:t>
            </a:r>
            <a:r>
              <a:rPr lang="en-US" b="1" dirty="0">
                <a:solidFill>
                  <a:srgbClr val="0000CC"/>
                </a:solidFill>
              </a:rPr>
              <a:t>to walk humbly with your God?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What God is after from us</a:t>
            </a:r>
          </a:p>
        </p:txBody>
      </p:sp>
      <p:sp>
        <p:nvSpPr>
          <p:cNvPr id="7" name="Text Box 5"/>
          <p:cNvSpPr txBox="1">
            <a:spLocks noChangeArrowheads="1"/>
          </p:cNvSpPr>
          <p:nvPr/>
        </p:nvSpPr>
        <p:spPr bwMode="auto">
          <a:xfrm>
            <a:off x="801089" y="5832689"/>
            <a:ext cx="7560623"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is creating a family with members who live like Him – not trusting in rituals</a:t>
            </a:r>
          </a:p>
        </p:txBody>
      </p:sp>
    </p:spTree>
    <p:extLst>
      <p:ext uri="{BB962C8B-B14F-4D97-AF65-F5344CB8AC3E}">
        <p14:creationId xmlns:p14="http://schemas.microsoft.com/office/powerpoint/2010/main" val="3806338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7573818"/>
          </a:xfrm>
          <a:prstGeom prst="rect">
            <a:avLst/>
          </a:prstGeom>
        </p:spPr>
      </p:pic>
      <p:sp>
        <p:nvSpPr>
          <p:cNvPr id="6" name="Text Box 5"/>
          <p:cNvSpPr txBox="1">
            <a:spLocks noChangeArrowheads="1"/>
          </p:cNvSpPr>
          <p:nvPr/>
        </p:nvSpPr>
        <p:spPr bwMode="auto">
          <a:xfrm>
            <a:off x="457200" y="5832689"/>
            <a:ext cx="8381999"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C000"/>
                </a:solidFill>
                <a:latin typeface="Comic Sans MS" pitchFamily="66" charset="0"/>
              </a:rPr>
              <a:t>This is the piece we must provide!</a:t>
            </a:r>
          </a:p>
        </p:txBody>
      </p:sp>
    </p:spTree>
    <p:extLst>
      <p:ext uri="{BB962C8B-B14F-4D97-AF65-F5344CB8AC3E}">
        <p14:creationId xmlns:p14="http://schemas.microsoft.com/office/powerpoint/2010/main" val="407718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943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Hebrews 11:1-6 </a:t>
            </a:r>
            <a:r>
              <a:rPr lang="en-US" sz="4000" b="1" dirty="0" smtClean="0">
                <a:solidFill>
                  <a:srgbClr val="663300"/>
                </a:solidFill>
              </a:rPr>
              <a:t>(NIV)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85000" lnSpcReduction="20000"/>
          </a:bodyPr>
          <a:lstStyle/>
          <a:p>
            <a:pPr marL="0" indent="231775">
              <a:buNone/>
            </a:pPr>
            <a:r>
              <a:rPr lang="en-US" dirty="0" smtClean="0"/>
              <a:t>1 </a:t>
            </a:r>
            <a:r>
              <a:rPr lang="en-US" b="1" dirty="0" smtClean="0">
                <a:solidFill>
                  <a:srgbClr val="0000CC"/>
                </a:solidFill>
              </a:rPr>
              <a:t>Now </a:t>
            </a:r>
            <a:r>
              <a:rPr lang="en-US" b="1" dirty="0">
                <a:solidFill>
                  <a:srgbClr val="0000CC"/>
                </a:solidFill>
              </a:rPr>
              <a:t>faith is being sure of what we hope for and certain of what we do not see. 2 This is what the ancients were commended for. </a:t>
            </a:r>
          </a:p>
          <a:p>
            <a:pPr marL="0" indent="231775">
              <a:buNone/>
            </a:pPr>
            <a:r>
              <a:rPr lang="en-US" dirty="0" smtClean="0"/>
              <a:t>3 </a:t>
            </a:r>
            <a:r>
              <a:rPr lang="en-US" dirty="0"/>
              <a:t>By faith we understand that the universe was formed at God's command, so that what is seen was not made out of what was visible. </a:t>
            </a:r>
            <a:endParaRPr lang="en-US" dirty="0" smtClean="0"/>
          </a:p>
          <a:p>
            <a:pPr marL="0" indent="231775">
              <a:buNone/>
            </a:pPr>
            <a:endParaRPr lang="en-US" dirty="0"/>
          </a:p>
          <a:p>
            <a:pPr marL="0" indent="231775">
              <a:buNone/>
            </a:pPr>
            <a:r>
              <a:rPr lang="en-US" dirty="0" smtClean="0"/>
              <a:t>6 </a:t>
            </a:r>
            <a:r>
              <a:rPr lang="en-US" dirty="0"/>
              <a:t>And </a:t>
            </a:r>
            <a:r>
              <a:rPr lang="en-US" b="1" dirty="0">
                <a:solidFill>
                  <a:srgbClr val="0000CC"/>
                </a:solidFill>
              </a:rPr>
              <a:t>without faith it is impossible to please God, because anyone who comes to him must believe that he exists and that he rewards those who earnestly seek him.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Faith is the Key!</a:t>
            </a:r>
          </a:p>
        </p:txBody>
      </p:sp>
      <p:sp>
        <p:nvSpPr>
          <p:cNvPr id="7" name="Text Box 5"/>
          <p:cNvSpPr txBox="1">
            <a:spLocks noChangeArrowheads="1"/>
          </p:cNvSpPr>
          <p:nvPr/>
        </p:nvSpPr>
        <p:spPr bwMode="auto">
          <a:xfrm>
            <a:off x="1078675" y="5986790"/>
            <a:ext cx="691045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Faith is the motivator to live for God</a:t>
            </a:r>
          </a:p>
        </p:txBody>
      </p:sp>
    </p:spTree>
    <p:extLst>
      <p:ext uri="{BB962C8B-B14F-4D97-AF65-F5344CB8AC3E}">
        <p14:creationId xmlns:p14="http://schemas.microsoft.com/office/powerpoint/2010/main" val="187364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78104" y="685800"/>
            <a:ext cx="7010400" cy="914400"/>
          </a:xfrm>
        </p:spPr>
        <p:txBody>
          <a:bodyPr>
            <a:noAutofit/>
          </a:bodyPr>
          <a:lstStyle/>
          <a:p>
            <a:r>
              <a:rPr lang="en-US" sz="4800" b="1" dirty="0" smtClean="0">
                <a:solidFill>
                  <a:srgbClr val="663300"/>
                </a:solidFill>
              </a:rPr>
              <a:t>Hebrews 3:7-19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447800"/>
            <a:ext cx="7086600" cy="4505980"/>
          </a:xfrm>
        </p:spPr>
        <p:txBody>
          <a:bodyPr>
            <a:normAutofit fontScale="55000" lnSpcReduction="20000"/>
          </a:bodyPr>
          <a:lstStyle/>
          <a:p>
            <a:pPr marL="0" indent="231775">
              <a:buNone/>
            </a:pPr>
            <a:r>
              <a:rPr lang="en-US" dirty="0" smtClean="0"/>
              <a:t>7 </a:t>
            </a:r>
            <a:r>
              <a:rPr lang="en-US" dirty="0"/>
              <a:t>Therefore, as the Holy Spirit says</a:t>
            </a:r>
            <a:r>
              <a:rPr lang="en-US" dirty="0" smtClean="0"/>
              <a:t>:  "</a:t>
            </a:r>
            <a:r>
              <a:rPr lang="en-US" dirty="0"/>
              <a:t>Today, if you will hear His voice, </a:t>
            </a:r>
            <a:r>
              <a:rPr lang="en-US" dirty="0" smtClean="0"/>
              <a:t>8 do </a:t>
            </a:r>
            <a:r>
              <a:rPr lang="en-US" dirty="0"/>
              <a:t>not harden your hearts as in the rebellion</a:t>
            </a:r>
            <a:r>
              <a:rPr lang="en-US" dirty="0" smtClean="0"/>
              <a:t>, in </a:t>
            </a:r>
            <a:r>
              <a:rPr lang="en-US" dirty="0"/>
              <a:t>the day of trial in the wilderness, </a:t>
            </a:r>
            <a:r>
              <a:rPr lang="en-US" dirty="0" smtClean="0"/>
              <a:t>9 where </a:t>
            </a:r>
            <a:r>
              <a:rPr lang="en-US" dirty="0"/>
              <a:t>your fathers tested Me, tried Me</a:t>
            </a:r>
            <a:r>
              <a:rPr lang="en-US" dirty="0" smtClean="0"/>
              <a:t>, and </a:t>
            </a:r>
            <a:r>
              <a:rPr lang="en-US" dirty="0"/>
              <a:t>saw My works forty years</a:t>
            </a:r>
            <a:r>
              <a:rPr lang="en-US" dirty="0" smtClean="0"/>
              <a:t>.  10 </a:t>
            </a:r>
            <a:r>
              <a:rPr lang="en-US" dirty="0"/>
              <a:t>Therefore I was angry with that generation</a:t>
            </a:r>
            <a:r>
              <a:rPr lang="en-US" dirty="0" smtClean="0"/>
              <a:t>, and </a:t>
            </a:r>
            <a:r>
              <a:rPr lang="en-US" dirty="0"/>
              <a:t>said, </a:t>
            </a:r>
            <a:r>
              <a:rPr lang="en-US" b="1" dirty="0">
                <a:solidFill>
                  <a:srgbClr val="C00000"/>
                </a:solidFill>
              </a:rPr>
              <a:t>'They always go astray in their heart</a:t>
            </a:r>
            <a:r>
              <a:rPr lang="en-US" b="1" dirty="0" smtClean="0">
                <a:solidFill>
                  <a:srgbClr val="C00000"/>
                </a:solidFill>
              </a:rPr>
              <a:t>, and </a:t>
            </a:r>
            <a:r>
              <a:rPr lang="en-US" b="1" dirty="0">
                <a:solidFill>
                  <a:srgbClr val="C00000"/>
                </a:solidFill>
              </a:rPr>
              <a:t>they have not known My ways.' </a:t>
            </a:r>
            <a:r>
              <a:rPr lang="en-US" b="1" dirty="0" smtClean="0">
                <a:solidFill>
                  <a:srgbClr val="C00000"/>
                </a:solidFill>
              </a:rPr>
              <a:t> 11 </a:t>
            </a:r>
            <a:r>
              <a:rPr lang="en-US" b="1" dirty="0">
                <a:solidFill>
                  <a:srgbClr val="C00000"/>
                </a:solidFill>
              </a:rPr>
              <a:t>So I swore in My wrath</a:t>
            </a:r>
            <a:r>
              <a:rPr lang="en-US" b="1" dirty="0" smtClean="0">
                <a:solidFill>
                  <a:srgbClr val="C00000"/>
                </a:solidFill>
              </a:rPr>
              <a:t>, ‘they </a:t>
            </a:r>
            <a:r>
              <a:rPr lang="en-US" b="1" dirty="0">
                <a:solidFill>
                  <a:srgbClr val="C00000"/>
                </a:solidFill>
              </a:rPr>
              <a:t>shall not enter My rest.'" </a:t>
            </a:r>
          </a:p>
          <a:p>
            <a:pPr marL="0" indent="231775">
              <a:buNone/>
            </a:pPr>
            <a:r>
              <a:rPr lang="en-US" dirty="0" smtClean="0"/>
              <a:t>12 </a:t>
            </a:r>
            <a:r>
              <a:rPr lang="en-US" dirty="0"/>
              <a:t>Beware, brethren, lest there be in any of you an evil heart of unbelief in departing from the living God; 13 but exhort one another daily, while it is called "Today," lest any of you be hardened through the deceitfulness of sin. </a:t>
            </a:r>
            <a:r>
              <a:rPr lang="en-US" b="1" dirty="0">
                <a:solidFill>
                  <a:srgbClr val="0000CC"/>
                </a:solidFill>
              </a:rPr>
              <a:t>14 For we have become partakers of Christ if we hold the beginning of our confidence steadfast to the end,</a:t>
            </a:r>
            <a:r>
              <a:rPr lang="en-US" dirty="0"/>
              <a:t> 15 while it is said</a:t>
            </a:r>
            <a:r>
              <a:rPr lang="en-US" dirty="0" smtClean="0"/>
              <a:t>:  "</a:t>
            </a:r>
            <a:r>
              <a:rPr lang="en-US" dirty="0"/>
              <a:t>Today, if you will hear His voice</a:t>
            </a:r>
            <a:r>
              <a:rPr lang="en-US" dirty="0" smtClean="0"/>
              <a:t>, do </a:t>
            </a:r>
            <a:r>
              <a:rPr lang="en-US" dirty="0"/>
              <a:t>not harden your hearts as in the rebellion." </a:t>
            </a:r>
          </a:p>
          <a:p>
            <a:pPr marL="0" indent="231775">
              <a:buNone/>
            </a:pPr>
            <a:r>
              <a:rPr lang="en-US" dirty="0" smtClean="0"/>
              <a:t>16 For who, having heard, rebelled? Indeed, was it not all who came out of Egypt, led by Moses? 17 Now with whom was He angry forty years? Was it not with those who sinned, whose corpses fell in the wilderness? 18 And to whom did He swear that they would not enter His rest, but to those who did not obey? 19 </a:t>
            </a:r>
            <a:r>
              <a:rPr lang="en-US" b="1" dirty="0" smtClean="0">
                <a:solidFill>
                  <a:srgbClr val="C00000"/>
                </a:solidFill>
              </a:rPr>
              <a:t>So we see that they could not enter in because of unbelief (no faith). </a:t>
            </a:r>
            <a:endParaRPr lang="en-US" b="1" dirty="0">
              <a:solidFill>
                <a:srgbClr val="C00000"/>
              </a:solidFill>
            </a:endParaRPr>
          </a:p>
        </p:txBody>
      </p:sp>
      <p:sp>
        <p:nvSpPr>
          <p:cNvPr id="6" name="Text Box 5"/>
          <p:cNvSpPr txBox="1">
            <a:spLocks noChangeArrowheads="1"/>
          </p:cNvSpPr>
          <p:nvPr/>
        </p:nvSpPr>
        <p:spPr bwMode="auto">
          <a:xfrm>
            <a:off x="1097642" y="129570"/>
            <a:ext cx="7208157"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Those who lack faith will not join God’s Family</a:t>
            </a:r>
          </a:p>
        </p:txBody>
      </p:sp>
      <p:sp>
        <p:nvSpPr>
          <p:cNvPr id="7" name="Text Box 5"/>
          <p:cNvSpPr txBox="1">
            <a:spLocks noChangeArrowheads="1"/>
          </p:cNvSpPr>
          <p:nvPr/>
        </p:nvSpPr>
        <p:spPr bwMode="auto">
          <a:xfrm>
            <a:off x="854693" y="6215390"/>
            <a:ext cx="74200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Faith provides the motive to trust God</a:t>
            </a:r>
          </a:p>
        </p:txBody>
      </p:sp>
    </p:spTree>
    <p:extLst>
      <p:ext uri="{BB962C8B-B14F-4D97-AF65-F5344CB8AC3E}">
        <p14:creationId xmlns:p14="http://schemas.microsoft.com/office/powerpoint/2010/main" val="225234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solidFill>
                  <a:srgbClr val="FF0000"/>
                </a:solidFill>
              </a:rPr>
              <a:t>Faith motivates us to serve God &amp; others</a:t>
            </a:r>
            <a:endParaRPr lang="en-US" b="1" dirty="0">
              <a:solidFill>
                <a:srgbClr val="FF0000"/>
              </a:solidFill>
            </a:endParaRPr>
          </a:p>
        </p:txBody>
      </p:sp>
      <p:sp>
        <p:nvSpPr>
          <p:cNvPr id="4" name="AutoShape 2" descr="data:image/jpeg;base64,/9j/4AAQSkZJRgABAQAAAQABAAD/2wCEAAkGBxQTEhUUExQWFhUXGRsYGBcXFR0cHBsdGhocHhobHB4cHSghGB8mHB0cITEiJykrLi4uICAzODMsNygtLisBCgoKDg0OGxAQGzQkICQsLywvLCwsLCwsLC8sLCwsLCwsLCw0LCwsLCwsLCwsLCwsLCwsLCwsLCwsLCwsLCwsLP/AABEIAMIBAwMBIgACEQEDEQH/xAAcAAACAwEBAQEAAAAAAAAAAAAFBgMEBwACAQj/xABEEAACAQIEAwYDBgMGBgEFAQABAhEAAwQSITEFQVEGEyJhcYEHMpEUI0KhscFictFSgpKi4fAVJDNDsvFTRIOTwtIW/8QAGQEAAwEBAQAAAAAAAAAAAAAAAQIDBAAF/8QALBEAAgICAQQCAgECBwAAAAAAAAECEQMhEiIxQVEEE2FxMtHwBRQzkaGxwf/aAAwDAQACEQMRAD8AaI9a8XLhGUDmYqXbeo8viFZTUSquvnU1u3pzr2luDqKmekbOIPspI0M1Sxp7tSSQDsM3nzozhR+dJ/xQ4qLZs21gMPvCekQqj3kn2quPcqFkgF2o4JcADtca4STqTPkFRR+ZqLh6YvCBSzsykA5CxK5fPNroNiux5EUV4FgGe4rtdZbeXTUw85X69SZHlXztXfvPdNizYUi0stdLyI3g7KNBEHr5VolLwgwhXcaA4gHqAfrRLB2YE0KXCFBaRjmaArMBAMabSf1pg7uBFZXI5LZHNeHE16ZK+otIOQleVTWLQAJYwAJJPICpVSaXfiPedMGFtnKbjqpb9B7mBTLZwM4r8RcPZvPayXHKgNKhYIMbS2+s6wPOmXh2NtYi0Ltl8yNsY6bgg6gjoaQ+N4vCLntBpZEzXiLTEiIBZmK+MyQNCd+ld8LSRibqpK2rloXMp08QbLIXkcupPoOVM0q7Dca3ZoiCocfxSzYE3bgUbazz9Kh7ScUGFsNdK5o2HUkgAfU1lnD8RiMccQrB2IloBgKQdVg9QIg66fQRje2A13h3FbN+e6uK+X5gDqs7SNxVh051guH4hdw18uhZCywGjcDp7iYPSth4rxhxwxsTbHjNkXI2iQCx1HISfahKFNHWyDiPH1QO1te8ySo8QUF4Jyz7GSAYiqfZ3t1bvOtm6htXyYA+ZD0ytGk9CBr1of2awNnIhOVjpnlxBbcltdDqR/6qh2sw62rxxFvKndkPoR4o20/EBqJHUUOl6HcKNSTXWvTVFhmzIDBAIBAIgiddfOpFFZ7FPDtpXwNXMtcVocqGPDsaia71oH254/8AYrGeAXc5bYJ0nmT6CTWWX+1V52cvib22bLb0UHy5hR/WatFNqwVZtT35rznrOewfbBr10WLzFswlLjESTzQ9d9DvpGtOPaLiwwmHe4SM3y255udv60JQakLdnjjHauxYYpcvKrKJKwSR00AO9VuHdrLN85UuSxBIUgqSBvAYCayS7hbt+bxDuDmloJljE8tetDpcP4CwuKfCOYjz61VRQzi6NvucTeTDED1rqz7DdtrRUF84ePEFEifKuqbjP0d0GpdzMRXqxbhgDvVpNK9d3qKo3ogiW4sVHat5iKs3TNeTiEVSxIGoGv8AvSkS5DXRYsALvAHWst7ecLuXsW12397acK2ZdSEWAwAnxAN4tJ39aY+I8fUX0K3Vu248SbZY3IjfrMnoYqJ7qi+p/CLsGCIi8hRvbMs+pq+NOO0T5EWFw5FsC0vhRklREmbepEwfC0aDmT707WIW7iLVtM1tXuMrER4lVJdYPyAmVzDU6GeVX+03BMRauJftMHhcp7vMCVO8nYKQN6VcVjVsYn7QlqDb8JtTtAYOJ12BMGI28qso2vyO5q9PRpjoDdQDYUZu26TezXaa1imUpIIK5lYaiTHofanq4utYnak0xn2VFJ7deSlXCtRlK45EK0sfEu4qYI3SJNu5aIEA6lwNJ0kTPt7hj4jjbdhc11wizEnr7VnvbHtHZxNruVGcZgTMR4emsg6eWk1WEW3YyTfYA3uPi74AAl5h3dxmYFZB1RAdTJ1nkIifFRr4WJ3mIu5lK91bAVQ0rLO2Y7SY2HKD713ZrsgMWDdN1lQ7usTMkZByMDdiOY31NOPZ3sjh8EWNt7rNcWCzMNQNgABAjrVON6QMmStWAfizj8i4e2gzMbquygxopmJ5SY15UN4dY/5RlsXGsMZuK5AJKk69428gbkedNPH8FbulGiWERIBIAO0xJ/SkBOJPYuPYGfOxy2MuucklQjAmPxc5GokUtVr0UxpcLfk+3OFYrE3EwZYO728zYj5QsySCqiD4QvrmAkb1qF/hpGENiS0WTaDMBLfd5ASNpO9UuxHZb7Hbl8vesPFl+VAdSixpE7xpoOQFWe0faXD4XwvcGedVXVgOpA+X3ipyuTpCTkrM4GEwJzo6Bbt9bTlBMaZmkNqLZmBBjZeTCvfCeza4jGWcOtuLVktcYtcLloZc5nTqFgdZNeLWGwdy7dt3Hu2WLMblt92DqWCqIKkZMoU7gR1FTYLil7D3TiAQoXwjNquTo0dYzGNt9gKpwfZBc+ls11kjSogaVez3xAtXyLeIAs3DoDMox6BuR/hPPTWm7u+dZJ43FiQmpKyJzpNeFqPF4iBpUdi5IqLK1oTvjLwxrmEtXFUt3N0F4GyMCCTzAzZfrStwntPZt2ybOGd1ACsFQSCwYgzqY8LTpyrXeIraazcW9HdMjK+YwMpEGTy01msA4f2iuA6FWkJmzeEu1suRlP4JDakjWTsda1xVx/QIOrTDvZ/s2z8XV8ndraRLzJzUsDlUxsZ1p97b9mTjrC21fIyuHBMwdCCDHkaEfCK61w428wIW5cQAsZJZVbMJ5wCv1p+kTQlJpoV1bMi4XjcTZC2rGHAZLgS41wSLbFRpkkE6GcwkHSJmqXH2sjGWrgXVgUc/KC2gzADodPOBT5217PXLwNyw5V/D3luBFxUmBtOYTprBgA6ajILuKe7dXvC2UOQGI5LrGmk66xRr0aITT/Z5xXZC+rkKMyzowI1B2511MlvjBUQdxpyr5XKeX0M8WH3/AMmuHcAa+leyfEnvSL2q7VXEc28McoGjXNJJ5hQaCcM7VYm0xz3c08mJIUjr4ZJI5COvnVeFoxKJrt5Aqlm0CiT7Vj3afiVzE3czOosjxIJIUA6ARHiuH6CRqBTpw3tI2OwuMslct5LTEFdARr4h0I6frWS4i5lIYElYMEden6UcUKsAdNp7jFULXcsQoQx4gMxMyFgmJJmavYEthyy4gBFu6qRBCusRtoAR+k8qZuxvDLuH4eboVbl274srHqdS3NtOQ5xQ/CcFu4pB9ouRmmBlCw8ZoEATCEj289C50U4ckP7EXsNaZSNUGoMgiYiRvBy/Uis17VYPM11vxFXZvaBTT2GLfZb2GY/9C4QCDstyZHlDS0a7+lCu0lsElRoxQ5p6kAED3qyflGVqm0KfYnHmxi7KmAHuKjT0cgD8yDW/39K/OnE8Ke/YLI0dgQYMjRYPKG51u+E4mLmGtXJnPbVj6wJ9PFIrN8peUPC3omv4xQSOdc2KVVLuwVVBLMdgBuTQV7/iJ6mlz4ncWNvBIiam7cAb+VQWP+bLUYK3RoapFf4mYlne0Tl7plfKQSSBGYswBnlsOmp5UhI6kAqpTL4jDySJ0OqkDkDr5gVY/wCLO9tlN0W1uAJ45BdVYzmIGWN1ME7RRPsnwW5iXzWjlthSucgsCI2y6TO8bDzrSrithX4HPst24tX4spb7lrceAkahgZKjnBgHoCD5VNxvtSuHso7N4g7gLPib+gHM0jYPs6bWKS73hIVnzEqBp3bSRA08VVjiDi8UCxOUN4U5FVEyB/FGYnbWKqnHhZHg+dMYLPafEXJuWhbOUT3bqQYMEkeLkfXn7dwBLGOYOge3ftwT4h4GVgQytuwnbTlrVrF4/DX1Cp3TOBDBTD6aeIGIPLz5UB7JsLfEbmRSo7pywiIOZOXLU0kHylstNcYdI+9qe1r2sMyW9MQWyBlEqNCSwnTYe1Y5ffvA5XxENmZmM5id8xPzSacu3HFoWF0M6EctCP3pLwdkFUT8T3UGvmwQ/wDlNWUOPYw5e5+hMfwLDuLT3bSNcVVAY6SQoBkTroI9h0rLu2nGftBdUVVVWa2igAfJGZz/ACnQDYkjTw1pPHOIQxzDRF1PPUSfeBWJ3sQIkwGy5tebPLkj6qPajKKStdxZSdUVVv5ZL7xA9RsPrNaj8Me0bXLVyxcfM1oArO+Uk6eYEe01kdps4ljoN/3NHvhziimKI/toy/uP3rNlVxY+LUka5exUt71W45xcYa1mEZm0XNsI1JPoKr2EM0rduMXnv92DARN/4mk6+UZZ8jWBLR60IpySAPa6zdxOW49xn6Bj4R/Kuy+ooXwjsXfxBHcqCZ1OYDL6gkH+tF+A2YZ8O5MXFz21J1RhoU9DpHsadfh2kNetsNSF32MNB/UVaM2umw5sceLmltCi2DuYC73Vq6VKgFwjShYgawdJgDl0HKmHBdtQgRb2YM2mfKoQHXQkvM+1Du2Fy3Zv3XeTmItqFEmQug1/lpOv8YLlrTWPCSIlobb0OpnT96NNsV8OKT7m1cO4xbvA5GnKSrDnI/3vWYdvMYjYwWUgJYQmANO8uanTrBT86Wkxt7Buj27mhErvtJGVxyMj6QfSicY96+11zL3GZmPr5DbpV4RS2Y5akGktTrJrq82bsKNeX611cXomvTlZgAdQC0zGaYkac9jtT1wm0cLhldcO2IDiD3YBMxqW0YjTnEdTtVLivYp7GFv3GKs02yoQagSRl66Eg+01W4F2hW1YIjxEQXJMRsdBrIJGggbmeRabvsTjVD7wnJd7/wC5a2y2mtOsD/uIjhVIMNCn08XrWfdleBOWx1u5bZbSoRJSYuKd0LAFTGnTrWh9nsSRZR7jPcLwSwQDTZBlEa5QJgGqjdqcO1y9ZtAtc2aVZG00+RhqscwfpUo86ZPkuVC7Yx3cWksuGZVkBokwTI9SFnTrAofgrl+7jO9tKve93lCsgULbkc8xLuNCSw5toah45g773QtpHUGSTqAOsztpR3sSzWJXM0uGyvp4TpngGdPlYA881NVIrN12C3ZRQt7FrMsCucgaHwDKRrzOb6UJ+IDAKpH4yqzzGQkn/wAaKrxxbNsYg27SvdVRey+EBwSjN1y549AxPLVX7S8aF42g9ooV7wvDBgJG86c5+tWgqSszSTm20L2CxrXbymAXysAToqnNOZj/AGRE02dicexS/aL58j51Yc+8LT/mDH3pCxTBMQVWShgjzDAGPryp07KBFxN9UjW2mUD+FjAA/vilzRXFhx2pobQ5JApF7QcZt37oBttdyl0VVDFg8QqhB8xzCZn9AK1fhHZxj472nROZ6ZtdPSgnE+M9xiXRcNaF75rZRApuqBLW5IMXMska+KPUDPji1tl5T5OoiJx3shcsYC0twKL4VzcgnwqbmdBtE6wW6T01ZeI4u19gtrh2NrMgkJAHy/iMGAT9aAds+2Nu9iUuWZNprIR0eVKy0tsYnQa6jSg9/GYi0hhW8IUs5IEKdUVMw8NyOe4HIGqtSY0aS6ixjMI2Bwtli+ZbgvSueTnKqAYHMhjB6AdTQbsM11rqusZ7XiJI1ynkSfwqBz2mo8QLQw9q/YHjS4TdLatLQZJI1EyJ5+2lLgvGBaxVzvDFp5V9DMHUbEbb/tVauFEeVTTHbj2Iw9xGAtjLiGtlrqquRspJg7EGYiBG28E1DwrDLbFy8nizAW1jUhUOpPPMTrHkKA8Z42twhre0DwFyy+EALIOkjYx0EHSl/D4l8t4rcZDmQlQxAMtBMDQwY186GJcXbKZsiqkHOMXDdvEgllBAHpz/ADmvfZK13mNwwgn79G/urLN+g+lArGPNm4xHiUlgNdTBIBpg7B4k/bEjdUukE8iQAD9TV+5gl/KzR+2fEj3GJYEZicq6nYaGPMllFZnawb4m9dKwqWh43bRUHyqDvqSCAAJMHoYZe2eIi0Cs5SyIo2lUGZm12zNrTD2S4aLICOF+7m5fWJ/5i6MwkCc2RSqa6CDuaGeXFDYY8mKGI7N2bVoi7cyXHGdFkS430HUjaSJ0gUO7PqbeKwzTPi7s9RIMA89ta88Y4j3+Ic3mzAmASQTHkRA0qlw5LinMi6rDCQYldd6xputm36o+DclIVSTGmp9qzPjlwuz3+ZbNpzXoOulNmDx9rG4Z7YzIHVrbbSpI19YkGeflWfcM7MPh7htYhmUM2RWRyADEhoggg6iCKioX5L4p8X27n3B8QzYvDgfMDl2kEH5SPIjKY5GRT/wNsuM0/EpU/wCJfpqKROOdmruAxWHuZhctlwUuARynKw5HY9PTanTADLesup+Yr+amY96XKlCSL45c4Sv+9Cr8Qka7xDu0nwyR0kucxA2mI18vapOFdj7zFhCKGLSWbWI8JnLuG10I25Uc7Z4Il8yNlu27jKGMa51DKpkHTNH51F3eOZMPc+1pazZlIVIlldgcrc/CM0EiYNUUrWiDhW67/wBBD4zYNg3bDsWJHzDZ4OZSehGmo5UM4fuvkD+lOvGrAvY092O/YWgiEQoZwZLMDAkiTAjXyqC1wG27FzbfDlZFy2VIGgmRPy/mD1qsJ6oSeJ3YAGIjSvtMAXCL4YBjmZJ/Suoch9h7gva8Cw2HxTEAiEuGW3/C8ax/Fy513AOz+EbEtcL95asQ7oreBmY/dKSJOpBJAmcsRrBTrxXWT5e/OjPZPHG3hsWqaM9/BhTmI3a7OogqIU6ggjqN60ygu5kyWlo1LFcYZ7ZjC27luSjW2twAQcrq2UuwP936TpkvHrc4hhaBtMlyLfiJ7twJUBmAY23EjUaEaaGivZzGKcTxK2jKRLXrRUgA5HykgoR1UgqZpf4veNspcYsbWKVpDMWe1dttDqGOrZWyuCd1cepVRdmeLS0O/Z7i32mwLjSxU91ftT8jTo69Af8AfkUygKTpNvxKdtNv0JFIHAuKdxft4nTu747nEAfKH/C/v+h86fxbmR128wdvpUcvs1Y9qgFj3UWWBE+O/HmBiCSP0FC0w5GGwzkgl7UGTIlOfmIPptXviWMPcqp3z4gHyKy7N/lJ9xUXH7D21wdok6YcFvUKf0ylfYVSKtCRlxmgLxW2Fh1g5YMciDB9a0T4N8AnPjXB1JS0Dz2zH0B09R5VnvCLBxDraHzsVRfOTA/r6VvjCxwvBW1/BZTKoO7NBZmPrqx96Mu3E7Lt2vIT4jd/Dp7/AKVmna4O90ySrIQykknKZEEE6lZH6ihvFe2GJazZvZgGuKrMuUFddQOu3nUnDu0/29ct1Al20vIk50JVZ15gleZ286ztum0Vhj4VfkVOOYNHIu5SucElRHhdT41+uvv0r1e4cl7hzurOt3D6PbDAowUyXg7MEbMSN9R0FEeJWQSQB849u9tzqfNren/26i7HrF5wflYAMvIzKke4I+lNGdKzTLGp49d0K1q+hs5hPghXH9tDMj25dJoPxZIbNuGEe4G/uIP1qUWe6xFyzOiNcSTpMSAT+tfLhDWypgFRG/Ndvy0rWjzW7VAoVcwegP8AEq/lcH9KpqKJ4FBkJMHQjzHjVv0DfWukTgiliASY6E6b8yaY/h/cAxBY/htnT3Ue28zSxcYhifOrmBvNaZbiGG30O45qfUU0XTBVj529vBe6E6AE6aiYA+nKmf4e9o7eJwl1MTcVbqm4GbMAz2yMwLa6iS2tZ12pxXepZcGQynX/AA/npQngWOXD4qxdcEojgvAklDo4jn4SdKGePKzsUuLNExfBMDczCwXcKM2cI4Gvy+KANdY6xSa+BC2cUhDPdQrruAubNm67KRv+LyrQMf2oW5hRbXOy5/u2QZhl8IXvNRJDSNAYEA6jVS7LYr/m2DGQ6MGjYMSCB/vasNuNs9aoySXl6LXw+4kloMrNlEZ8xBIB2ykjbaRpzon2gx4+1uhIg2084ZfEhH+Ij+8aB3uz1037dq34lc+HKIMBtFJG+mn0rV07P3LdsLdVCAIVCAw6bmit9SJuoOmKnb7FzhcM5+U3rUaf2kZvyK5fUGrOCIyWjpo9U+1HDu9wpsIq2271boDBo8IIypJ8G/pqetDmxjdygVlzCC0lQVgeJoOpj0IG5qeeLnKNFcM1HHKyftZxZTdvWSDmbuyhA/EAhDE/hUGZ8gaTbeKxCXWBMPLSpPhYTJXKNvEJgcxMbVYxzMb7Z9c6n3B/X/1Q+7ibtyZJOXf8x9T+daHh4Izxy85V/sFuA4r792LaL4lbfnoJ0kQAPetFt3ftNs528ZEjyAGg26Vmtm0M9u1bk5QC56abSOQBOvmKeuC3FXNlbRVgnqxEwP5ViepI6GXxY6ufsGbJdR9C9ieDjMdAfPauoriMSMxkV1Ls7k/YoXFLadTPyxrt1570R4EmS3iA5EKbNwGJAKMVllPzCLh0P+laJ/8A4PDne/egEk+FBv7aVDxnsNg8PgsTctm6XNo6uykEKQ4EBRqSoHvVvsjLVkZyTXYocN4bau8TxejBijIt/LFu6z5dwBFltMvQx1IlUx/Dmy4vBusXEb7VYn8RVct4LyOa3Daf/GeYp1+H+J+0cOxEybuHU21fYxGdGBGoOXT2pG4l2juMLZYBijZ7F3LDETldDHrlIqabTolXJWA+zzi4LmHc6Xl8B6XF1Q+U7fStB7J8XL2Qr/8AUteFh5jRvqNf/VZ5xbCC3cLW9UkMh8m8S/kYPmDR/gXEg1xLv4vlvDrOgf8AOD9etdkjyVopilUqYa4vbAvXFMAZrpUkaeOzb1/zNUXby9mw+CYZsxVszHTUtIB5Aks+3ShnaDH/AHxXl3TOCDrOXL76IopxxHZ443CLZV1Q22tAPczRKW2VgAoJMg/l5UI9NHS7gv4KcOF7HXLzARh0BA/iuZlU+yq/5V77cY29i/tFxA9xDcFhMslVSMxjkCxCz1503dk+zr8Nw3ELhvJdZ7ecFFZcuS28DXfU8qznjfGLq4bD2LdyEgvCwCS2zNzJiQJrpPeh8StORafg2I+w2Low11yiAARKaD5iBq2mw/pQPgV5kxSz4WJKkHeCP6gVa4d2gxC4YIMRdGUsAounmZUny1Ij0qKx2kuqyrcVbuo1ZRm33Dcj+tI46aRdN0mxmxNqXe2NC/iQnYMNVnyJ0PlNUOA2oxDHYFQ0dCHUEeoMg+lFbrhkVgDPX05VVVQtzONA6Ow9WKlx/iGb+8azRtxaLqdWvYmdu8KFxzNkzSFJAWdSvlS8cEQuburmUaTBAE9TEVq/A0TEcWFq4WCtaK+EwcwAYbjXwg0/Y34e4K6IuNiCJ274ge4Ag1txz6dnnZYKLMI7EcKtXcUpukZF+VWMBnAlVYjULOpjeI503ce7PWyuZRbSVy5rYi2CdBEgBtyPCunnz0BPhpw1RC27o6xdafzNXn7IYUgAm7odJIJ+rAnallJtj45QS2fmXHYbK7aRJOnTXao7Vl84UKWJ0CgEk89ANa/ROK+GPDyCW74ltvGsjTl4dOtVr/ws4aLlpQL4ZpOl0aAScxOXT2p1Mk0vBhV/C3iqL3V3SdO7bnr0rw3CMSRP2e/HXuXj9K/QfEuyWGYKovYvw81vLmMn+JDyAEjWN9daFv2EwjEs9/GEHTK1xSPYd3+Z6Ufs9iOFu0LPwu7L4rFYXEJm7hFZe7zoZzspDNB1gKQY5k77zp3Cvh3hLFq2hTM4+e5zdjux6egq/wBjOF2cMr27JuQSrtny75Qv4VAGiij9zdfU/oaRxjLY3OcdX2KeEwFlCpt21Bj5oEx6184xeVbefKGOyz1qwBAnyFUeJ2ZgvpbtiT/ETyH++dFegXbtmZdq8QUuEliWhC0n+1H5eW2lIvaBAl1L6+E5jr+X0OoPkaY+1mNLtdIGpIMerhVH60D4mi3fu32C5WI5HQkjrBFcluzSv40KuKxKLcDW8wAM5Dss/wBk9Ku2ma3dLKJFwHL/AHtR7gx/s1e7TdixhsL363+8AcKy93kIz6hpzGdYHL5hQTDYkm0vVD+tVUlJEFaYy4BQls8p1Zp1JGrEn2OlEMBxJRaBfSFzsdgmeW16sTsOdBOzbJdupZYDKQzaj5jBJGnI7UZdi8lUthVbN94CxZhIzMVbKp0gAAhRTSfg5IH37t64xdUhWMgE6xymurxcvYyTuPJElR6ETPrXVn2X0bf3uoof2hxI+zXFdiqMUUsDGUM6rmnkBMnymvhZuRJZR8pHzTtQftpcnBX5G1ssVP8ACVaD/h2qSjTRN9ip8DLDLYxttxDd6LZU8mS2Qw+ulCe1PCwLN4CVdczWyN5X5h7gAx1WmH4M2stq82pV8RKkmdGtLH0OntXdrcGHvPaO5aRyidAf821UyfysTDu0JK21xNrvrYBLKWe0OZB++VehViLi9VcjlNLV2ybDqynMjaqeTKdCD+hr7N3C3ntoxBtucp/l2PupI8wxHOi/EsTZa33q62bpi7aEBrV3/wCW2PPmPfnVez/YpUuJnxFgzNsqoBMaBSWKsdBptJ30POn3szjHVs8q1u4x2cErtkEcv9TWZ8OxjJcUKcyh1MciAY/FtIJn1rTmxVhECWShJli8ESzc/DBBGmswKXJoaFyY18S4gFwuKU7tZIA8yckf56xjinCHu3PtIhmu3CjoBBDxIyjmCB7e+mjd53+He2zG1dK5e+yBkmQVZlmRBXXQ8jSJg+DYjCYkpi7TjvQ1rvdWUsxBtuHEgjvAh5GCamvaNEOCqMl57hfgnZs2Ll03VRjcw7hbY1DMpDBSfKDtvHvSg+FKXkZgIDAlFOh1mJM/pTzwzi5zW0uwLts6E81B8Q9cpP50N7WYHJeLL4sxJM9Z5e1SjN27PRlgi46IMP2lZBla0ShPJvEPSQAas8P4qhXIS3zeElTOog+mhI3oZbwuZc5i3bG5O5P8I9KrnHWw8DNIAjTr+lcqvSEnijFW2P2D4f3ZOJNlldQcjq2VtQRPibU+inQ6DTV94HxoX1JKMhXKrBgRqRymDEzvWfXOLP3E3bd9XCHxBCJGUic2Xwec+cRvSbaxa38RaCTl8Uh3zEmDJJjyFFJ9zNkipI/Q8QajxHLWvz92oS5auKUd0GQZStxgdzMQRFB7fH8VmAGKxH/57n/9U6Sasg8TR+jLmJClmc+FR9T0FVuE3muO154GaVUdT0HkIisl452txdphh2cXAgXPnQZswHiErEjXnNaTw7H95ZtXAuXRGAHIkcvKuQsoOJcfCvqZidf6aV87s5d6+3MTEweZ3qrqeZ85pLOSD/Zxoe7O8J/+1HWYQD6R70v8Atkm43IKB7zP7VHgeMxevYZzBDF7M81gMV15gyR/D6VaDVEpRbbDrbx1P+v6UvduMcQotr/M56AbD3o5hL2aX8tPMnWlLtc8eGZZjL+XQewmu7Bxq2ZvxgslosNGd1UE8td/Mjeg+CsZVynlInrJ38zzo32itG8UVdAp7yP5WhfrBoZxJCgN1IgrlUkiAeZHUj+nUA9F+zRXot9qnz8OYLqfuzp0VqzzAW7hchLbtIggKf8AfKnjgN3/AJS6jSe7UmOeVRm09gdKi4FxNsQ5S0AkD5vcCPM760sXJdkBwjfU6B/CMD3DLdxS3baHwgoREERDkEkSPQU02cNbtZQhzI8lGJ3nca/KY1gedT4/gbvaKveI0gysqT1ImlW/w+/g01ud/h+YGhQ8mG8QeYkdRvTx5d5IWXBfxZ5ficEhMQiKCQFdGka7GARv+VdQ8oj+IqrTrIuZZ88saGvtdR1fg38WRM/i01/b8qX+NYbve/tn/uKy+5QgfnUlztDnVgtq6D5FZ9NzFDrnEiIZcNcAHM3J256JprWfdjKDPnwOxhOEdSNsQNY6otGu1wCYjMdSY9vOvfw3wdhEfIMjXLxv5CQfmVYCtADAAToAdTy1PdrbBbE5ZO2aQJ0/b/SqZJJqyeKLjOmZH22w5+2sV0JRGPrlj9qFYfApmi8GB5ARrMa+ftNX+3eLb/iF4oCQuRQQJ2RZ/MmqXDsZca5nuJduPoAyCGEbAGPCP5Y/M1aLfFAaXJjPg+yyhZdlw+0G6+VnkbW1jn5yTRPE8MW0q/8AK3HU6C447tJ6FjLH/CB0NdwK/wARWzctjDOLdzQvfwzPcykdVty56Zs3KjGG4UrEHGjFYmwqBUVMPdtsrAxlNvKGIPJxIMawKRiUKuJxS2wRmzNlgJZ8IWeWh8PmSSa0T4R9qBiMGUua3sNFtv4k/wC2308J81pJ49wmbcYfA4pSBoThnQkzI8KgjXmAYB1XRiFX+ya8QwOIF61g8Qxgq6NYuhXUxKk5dDoCDyI9qd01QtMce3/ZwJeW8gIS4SYG6MI2PTmPLTlQsBrqZSfGpyho3HKR1HWtQt4n7dhRmsXbDk/9O7bIZWXY7ar58weVZT26wz2XFtC6IV1OVrYDa6FiNRtzissotukev8f5cVDq7lDiVi0jAXLr3nkBbSDUnkDqcon0p87F9h0wofF4/ILxBcKfksgCS0c2HLpHWknsbwO7h8SXvzZ7od4twkBP58/yxB6zrHOKYO2faH7TZFpbqomYG5cAYhgPwAEBj4tTMbDU701cXRnyzlm7FXtNx58fc7pCVtH5U2JA1z3TvynLy8zrQDAdkGu3Sc/dWUlnvMPlUc959OpqHh+PPeMuHmXhTcfUwNdFGg6/mdqlx/GQ1vuLIZkBm4x3uXJO/wDCNY5a6ARQ6rHqFUiz2l43ZcC1atBkTTv7hPeNzLDLCqCeUGgPBltPirENILgkEESF1ME6GYj3r7hrbO65vlyu0eSoSvtMULFubMj5kcR7gn9RTxS7BlGVWGOLXmvPfvN+NmI02zHT8qd/hzxMm13LHVdUn+zP7N+wpCvYtXCLb2aGby6L7GifBMSbZDr81tvqDuPepN0XWBZVSfg14usSQTAgmY1mPfb0qM3lBkfr6V5wGOF2wrqCynoJ9QehH9K8K6uVADKCwUkjaSATvTPaPOqnTHXs+v3Abm0t+w/IVmvbrEu1wXLQK3bdwQBuHUgD1B/QmtOCixbj8KIZJPTr60qdm+Gd9iDefVUObXm/L6b+y07ekieNpXJjXam3YGkNEkdCd/ptWY9pcczXIgjzPkNa0btDxFbNsufQUi4DhzXs+KuyFbRPXaddwPIa0XJyDj0rELtHxlbRdFBL6W82kL4fEB1YAz0k+Vc2Hz4cnMO7trshBMAGAX+UHckDWZJr3xPhYP2oXZ+8uJdtvG2ZikZY/h16+XMlwnhqh3U5mQKCoZicuhBAGwg+VZv9Xs+zNi6Ni7wxLllGvHKFbXLvCGdZmCZ/KvnZAIqXGQnVgASIMb9Tt+9MOJwwOHK5QAQRHTNS7wm13dpV5ySf0/at2LRkzK2HuPY1mYKr93cKhlJPhb+Fh+45UpDjty2zW7gg6yh2B5+x+hBo5xi2Llg/27ZkH1oDiMTbdbdu8kudmGjAchPPXkatJWRjYExOHUsSjZVOoGunl9a6rK4S0Ro1z/LXyo7KaNot8awWn3xBA2i4d/bWpL2OwQUh7yMjDxKzuQROoKt+Gss+0lTJAbQxPL9qgv37iMD3pgiRlJ0B5EAx0qX+X/JX7ENuJ44rLbuEuosu7wpPjYS1oabAkljPKR1gVisT9pwr37+Mbv2uAdz3pgJIB+7J1ESdP60uNjbrkZrjMAdATOnvX1+IXGac7A6H5jyED3qscddgSyqTHbF8J4YFmxi1Q8lLhl/WatdncRgQwN+9Z0GgF46n2OkecVnNzE3JPjef5jULY24d3b3NFY37FeVdjeG7SYFT4cSADH/1TwPoTFTp2ywQEDFAmd++JA/zVgeExt3N4XafI1Pdxt/Wbj/4jSvEcpRo2+72swjb4q2R5OZjyg1awvanh+xxFo/zXm/c1+fxxK9r99cHpcb+tebXGcQjBhdun1uMZHPn/vSh9LF+yJ+jF4/gI8OIsj1vHr5nb8qWviHxbA3OH3RbuWWvQgtkPLa3FzASZOkmPKkLDWMU+FXF4XF3nAaL9lbrBrWu+jSR18tdpi38RiW4iwTMxNq2FAdpBdWAI13kj60FGmHV6FXgDWwblq9mCsPCQWgEGT4VZZmBz5DpTDY4BcxjLbtXba20ksxFwQOZZnkCBymaSsRKOM+aVIDCdZBho6bU/wDHuLd5bSxhotYcAMSN30nMT5zP+9BktOy2Fck40fOKpg8MBZwl9nJ0u3FBztP4FlRlXzlq8YCwrMoZQtsDRRzA1g/ueetR8N4IqqtxtnGYDmwbYnoCPcjpVi5cyqzQNoHv/pWebvSPU+N8elykDrtz726w3FtvzgfuaGcPs5rGIjdCjD6/pV7B2vurrn8Wn5157JWw1+9ZP/dsnL5spBH5Sfamuot+hMr6k/f/AKVeH4PQusZDqfIjl9avcKQwfOqOCVldrZMA8uWn+n6VPxLiSWAq7uenIdSP2510k5OkUxThjhylpL/sl7TcIu/ZFxKr4LdzKXBOZcwEf3c2k9YqP4a8WuPxLCpev3Ta7zMytccqcilllZgjMFrR+yXErb2O7KqUZcrITIdWEEeZ1meetAMB2Qt4O/dv22LLliyGBm3mMNm6wNAfOjDIowpnm/IxvLm5Lsxu+InxAtKFsWFe7eZ1CwIUkyACG+bWPyqfE9p7uBw8Du2YAEgrozH5tQf/AEPSg3BuzyYe4MViDmvEHKDtan/ycj6fnS72lvti7otExaAzEwAcp0A018UewB610sl14Ohgir8oZ+CfFdLrD7TgjqRDWjnknorAH2Bpn7WcaBw6MLdy2rfIHTL5ARusDWCKzThOKxTvlw93ulG7KBmIH8USOm9fMVj7lzEDvbly7kES7EjzyiYX151OXyY00u9Bj8brQRbE9/ftIg+6ttqf7WTX/CD+fpRLELCu8xAO3qaGcHJILDc+FRGyg8o85P0onxQwq2hqzET7naj8bEoY69lMzXOl4KF5osEnyP1NKeJu5bl1eakfQgEH84p34zhyQLK8yB9Jk/QVnHHDPEH1iABI36x9K0qXFmWavRefEAyu0wf6ilbil3NdBU6KBB9DvTPi8EhKKDLtHPU6HQiYHSl4JF17R3PgJH867fTeqfYpK0K8bWmULtxiSZ31r5Ut22JNdSWc8YxrbmZ66194jkVY0kjy0qtZv5W5770PxNwu3iJ3NXInm2NZO1dZcZjNT3CsjeBpp5VWtWizmD/vSmF8kl2+CdelQGwWYKoJY6AVIMPJOo0Mb1LwfHixiEdhKrIPWDpI8xvQ8aO87CVvhJw4zPGcjlynl60PusCYO3M0a47fLt82ZIzKeUHWRSq13xManG3svkaiqR14CTBkV0ErEaCakw94Lyqe3i50IBjaR1qhBJHvsvxe5hMSj22gMQjg7MrEAg/15U3/ABKc2uKuVMFbVgqRuCo0P1rP7zQ09DP0NaD8Ubc8Sn+1YtEe5IpJIOL+VCJjtWM7kyT66nemzsLbW5bzXvFat3BaKkaZbqtJP8piKWL1nxQf96Ux9iLk28TZ6lX/AGqOb+Br+In9yXuxo414WI6Ejy02j2oFxxyECjpJ+lGmuZ1BeCVHiJPTnHM0s8RxXePlrJFWz38kkoUTWbeXDEnqP/dLxx/c3FuKSLgkrl0IBBEzyOppx4nhsuEBM+I6eg0+k1nmNug3JGsQPoP6zVsPVZ5v+IS+uKotpxRvwKAx/ETJ16Db6zVG7ZO5Mk7mf1r1buLznXpUeIOpyzFaVFLseVLI5rqdjx8LrVy6zIf+nDZSZ+bTQddweUTWlJxBlBS7lY5csgROw2686xTsx2lfCMIUESxO4MsFHnoMvTmabuOcZR8wS6rXAxyPmgGRbXQTtLOdeQms2SL5Gv48k40/A04zHNetZyYAQRMGItm5dJ6nW3bB6mlZcPil++exdFu4fCyoWEbINOUUurxZmLIqhN1JXUaZRE8xCDruTR89rscTmN1lXKAwC6QNogGOsTrpSSg/JflrpDuGvJZsi3JzPoSo1O8qJ2MA68qoPZLMiKMr3CFE6hQYzRryUE+tUsLxJWKuxnJOhMyx3J11/wDdMHY7DNdvG6xACHwjr4ZPtBB9hWOGJxl+x3KlYxrh0sW9AAqCF84FUezeEbEYnvG+VZM8p2H0ruMXTeY205ef+4o3k7jCBVEToW5+fqfOvUSrRinIh4ZgjexFxvwIuUaaSxn/AMf1pdwXYF7+JvP3a5GYjvGJHh28IA3gb06cFU2MA1xtyGfXzEKPoBRfh2J7tFTXRbf+bSPLWk426ZJZGnaM4xPYz7BctviMuJQZsrqCLqgdVn73KDGni6AnSkjtJgVS85UjLCvbcah0JBBnyjfmAOtbN8RcXbUYbOYOdsoOmYBQT6cqyntHaQXTbRQVIaVP4Cwl1B9QGjkcw5QA9So0Y+qCk+4li2Drp9a6q7vrqDNdTbOc16GSzwvNAYlXPLkZ2qDiXBSNnX0zCtMf4d2y0jE3Fn0J/WvK/DayTLYu83kQse/OrfajFX5MmuWYEE+4qK3aOp8U+QrbbPw7wmSO815kkj96kw/w+t2z4L6R0gHl60VlTBSMbsYKVICmTrMGojwtiuqtI8orbrnYuSIvAzyAE+3WpW+HZPy4nl8pAj9NaH2Jh0YzjcOUw9oDow89GaB9P1oZheFM+qjTY6/U61tOK+G90n/qiP7Mgj6MNKp4j4VBjqMoOhyHTQDltP8ArSqdDtxa2ZljOzRXWTESdNutUk4VoTm9Na07E/CaR4HcHzJP6mhVv4Q4ok/eIy84MGPSnUxHxM1xNrXQESYmtH+J1snidnLoTasRpO7sNudTr8L7rAq99R5HXWI5TFe+3GItJxjDtdaLSWEzMFZwGUXcoOQEyHK0snY0Gk7EntBhQmLuIDoGOvqJmvnZq+ExSjYOpHrzA/WjfGrWHvXe+TE5hvAwl/0A2E/UUvHhtwXA1oXLmXxAiw67dA0mg1caZaGRQmpLwxnx2JIUg71U4fh0HjuOFHWJP8qj8THp+goPjMXfIBdHEdbYH6zVrgXD+/xCLfZ7SmTn3JiNATtv7fSs6x0ts9LJ86LfShmxGK+1W2tKpt2wpULu38zn88o0HnvWZ38ObbFWHiBj6V+ieDYaxYtBLZRRO+cZrhPIk/OTyGnShvaDheDxOt0Q5gKykTsxA8YjZXiYMqw3UilxT4Oq0YvkVlS9owMIAwJ2nannCrhXVfs1y3acRnF5FznTXxMco6ab6bUP472cyNb7l/tIuDMvcqSwGkF1A8B128jQizw+6LmU27nRpRhpuCZGh2NapdXZmbG+Do0vhPZpNW720/MBAseWipH0/OpbHZ13chFtieoEeXI+dZdasZXKsAI6iNB0n/c1NiL9omFOnrA26TWWWJuXfRqx5KQ78e4DfV/E9hBA/GPc6JPtVTBmzZabuKt5BBKC6GJPXLE+0CkTEhCdFA9Kp5DNPHFqrEn8h+kP/aTjGHxLd5h7C2lUZSyyA+vhJkCWjkFG+pMRRfgnFAtlFQeI8+k/rpp7VmhdyFVVkDX5dz50e7PYq7bYG4jOuxXKsD01/KqqNCfb4NMwK3LTqwAcEgsRuff9qY+IM2KvLbAIVQoedI0nrvEDyistxHbF1jLbuF91GkSOZIPLpVp+29xV8Nl855A6T5mJ/WubYkny2bDx10ItYdWXV1B12VdWP0FQcQxqHxIR89vIP7QVoA9DNYo3abFFs3dkE6Mc4MA7xpuRpJ61bxHae46hEtFcpG7kmBqAIHUbzyNIk7sXj4GD493ibmDyHMEW7OXYElJ1HlSX2dcd3cNy29whWVQRoARvPtv5aRrIviuKxVxy7TquUAbAHcCdeetS/bMU+jJK8wEPn09T9TTS2XhJRVFC5h8xJLiSSdxXyvLcNvf2D/hP9K6uteyezbl4q+nrUx4n5n8qAtjiDq+tFr/HbDsrQPC2Y+FQCNNCNZEAiDzMyPlrqJ0StiRzZh6nSpcEBdOjHTVjm0HqfTlVO1xvDwAbRZ5lmgQfFIgbRGmw35wK+2+I2FUQGA7uMs6Z+b/Nz225TGunUBpkmIxjW3IU6jSSfLUeXpXi1xS6D4iIqPHcbwpQZWysSxIVSYEnKDJg6EbdDQxeLqCdZ9R/rQdjJDAnG+rFY8jV2z2iblc8xSY/GF2OUjnAIP6wa8/8btCIAHLn5eVckkc02aBb7RXSQAVM+X5/Svq9qGtJmdkKgAs7+EHzHQdBSfgsYcrMXiYCjmAOu29D+LYdb5Qm7lybCMwnrB0nz10pxOI1X/ikpVjYw3eBSFLklEk7brmP0E9aE8W+JN1ZViLb75LdoEgcy2eQee0UHt4G0s5nuXNNmfL6x3YBE9AY6ivCYfChIFm0onQZYnfUn5j6ent1oKg/RR4t2oxz3h3dp1ZoKuWLllENNuItoCN8onzBp5x3bk2sNcurbyYhoyW7rWxI2VFVHLZiIO2pJ2pCxPDQbixfacszBMIu2gZRy0BmY2r3b4YFRLgBB5rbbISCdCMv4ogkAxvA6i4h4sI8d7cY0KxS8VIc5fukysuaIBIJLDfaInWYq32X+Id5rpOJu3CsaJbsjxHpOYZIOvMmNxsR6YPCbm0TtqxLMfcmasm5YBACDTbQ8v60Vxob65WaL9oS+LTTc+8hspOyrLGRqBsBPVhRWxjkbVEQHXlt9B1rNuG8TtwxATxSsbGAdQPU6+cDoKIrxL7uUYwOm4j86nJxD9THm7eOxJn1qG+4Yar6yAaTrXFEHibEsTz8jp5UStccUxDBvMj89dDS8o0D65Io8b4Ety7ZygAhyYjfwmfyk1Tu9mf4V36Uw2OM2Bcth8gYFo16qRt6Grh4rZPL0Ibeg69jVL0JWI7Iod7ds/3R/Sqq9kVnw2k/wD+lOx4xZ10H1quvHLY0gEjkDrS1+Q79C0vZJYg21HnlFe8P2SsMpDICVYqZkSYDaa9DTRb4zbjxbehOvtUH/FLeZ8pXkee2o0k6kenSuX7DT9Aux2atroFAHQVbTgSHQaelX7fFLUGSPef0r3h8UhbwkegO9GP7OaBFzs6s0MxHAxaIeBAkHaYOs+xE/WnB96r4i1I5fSeVC6YUBl4MHQESQfT6aaVXPZ0iYP5UW4V4Ga0djqkjpuPb9KJ3NRrRtgEluDRz/SuoxffxH1rqjbLiZd2Pr+9Qpzrq6tEiKPlpz1P1qvirhnc/X1rq6mRxEf2ryx8X0rq6uOZ4T9/2qPDjx2vNz/411dXAGVtveqQNdXUDjsQfuz6GosJqdda+11DwOj3H3z/75LUDbDyJjy8Jrq6g+4V2K1tzNwSYBMa+Qovhfk9v2rq6gMgjh/8AoD+UfoaLIx0966uqMgnP8v8AvoaqWx4j711dQRxS7sZk0HzHlVnD2lygwJ11jXeurqowk39mvtlR+v611dQOPmJ0Ijzr1bEsJ1hSRPqK+V1A4r3hG3U/vVzhp8Zrq6jHuH2NNg7V6evtdVGZwPjT4x/Ov/lRi+dD6V1dXeDmL175jXV1dUDQj//Z"/>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990600" y="1062870"/>
            <a:ext cx="7162800" cy="5360909"/>
          </a:xfrm>
          <a:prstGeom prst="rect">
            <a:avLst/>
          </a:prstGeom>
        </p:spPr>
      </p:pic>
    </p:spTree>
    <p:extLst>
      <p:ext uri="{BB962C8B-B14F-4D97-AF65-F5344CB8AC3E}">
        <p14:creationId xmlns:p14="http://schemas.microsoft.com/office/powerpoint/2010/main" val="1406708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477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34193" y="381000"/>
            <a:ext cx="7010400" cy="914400"/>
          </a:xfrm>
        </p:spPr>
        <p:txBody>
          <a:bodyPr>
            <a:noAutofit/>
          </a:bodyPr>
          <a:lstStyle/>
          <a:p>
            <a:r>
              <a:rPr lang="en-US" sz="4800" b="1" dirty="0" smtClean="0">
                <a:solidFill>
                  <a:srgbClr val="663300"/>
                </a:solidFill>
              </a:rPr>
              <a:t>James 2:14-26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05543" y="1075426"/>
            <a:ext cx="7267699" cy="5128231"/>
          </a:xfrm>
        </p:spPr>
        <p:txBody>
          <a:bodyPr>
            <a:normAutofit fontScale="85000" lnSpcReduction="20000"/>
          </a:bodyPr>
          <a:lstStyle/>
          <a:p>
            <a:pPr marL="0" indent="231775">
              <a:buNone/>
            </a:pPr>
            <a:r>
              <a:rPr lang="en-US" dirty="0" smtClean="0"/>
              <a:t>14 </a:t>
            </a:r>
            <a:r>
              <a:rPr lang="en-US" b="1" dirty="0">
                <a:solidFill>
                  <a:srgbClr val="0000CC"/>
                </a:solidFill>
              </a:rPr>
              <a:t>What does it profit, my brethren, if someone says he has faith but does not have works? Can faith save him? </a:t>
            </a:r>
            <a:r>
              <a:rPr lang="en-US" dirty="0"/>
              <a:t>15 If a brother or sister is naked and destitute of daily food, 16 and </a:t>
            </a:r>
            <a:r>
              <a:rPr lang="en-US" b="1" dirty="0">
                <a:solidFill>
                  <a:srgbClr val="C00000"/>
                </a:solidFill>
              </a:rPr>
              <a:t>one of you </a:t>
            </a:r>
            <a:r>
              <a:rPr lang="en-US" dirty="0"/>
              <a:t>says to them, </a:t>
            </a:r>
            <a:r>
              <a:rPr lang="en-US" b="1" dirty="0">
                <a:solidFill>
                  <a:srgbClr val="C00000"/>
                </a:solidFill>
              </a:rPr>
              <a:t>"Depart in peace, be warmed and filled," </a:t>
            </a:r>
            <a:r>
              <a:rPr lang="en-US" dirty="0"/>
              <a:t>but you do not give them the things which are needed for the body, what does it profit? 17 Thus also faith by itself, if it does not have works, is dead. </a:t>
            </a:r>
          </a:p>
          <a:p>
            <a:pPr marL="0" indent="231775">
              <a:buNone/>
            </a:pPr>
            <a:r>
              <a:rPr lang="en-US" dirty="0" smtClean="0"/>
              <a:t>18 </a:t>
            </a:r>
            <a:r>
              <a:rPr lang="en-US" b="1" dirty="0" smtClean="0">
                <a:solidFill>
                  <a:srgbClr val="0000CC"/>
                </a:solidFill>
              </a:rPr>
              <a:t>But (back to v. 16) someone [like James] </a:t>
            </a:r>
            <a:r>
              <a:rPr lang="en-US" b="1" dirty="0">
                <a:solidFill>
                  <a:srgbClr val="0000CC"/>
                </a:solidFill>
              </a:rPr>
              <a:t>will say, "You have faith, and I have works</a:t>
            </a:r>
            <a:r>
              <a:rPr lang="en-US" b="1" dirty="0" smtClean="0">
                <a:solidFill>
                  <a:srgbClr val="0000CC"/>
                </a:solidFill>
              </a:rPr>
              <a:t>. </a:t>
            </a:r>
            <a:r>
              <a:rPr lang="en-US" b="1" dirty="0">
                <a:solidFill>
                  <a:srgbClr val="0000CC"/>
                </a:solidFill>
              </a:rPr>
              <a:t>Show me your faith without your works, and I will show you my faith by my works</a:t>
            </a:r>
            <a:r>
              <a:rPr lang="en-US" b="1" dirty="0" smtClean="0">
                <a:solidFill>
                  <a:srgbClr val="0000CC"/>
                </a:solidFill>
              </a:rPr>
              <a:t>.” </a:t>
            </a:r>
            <a:r>
              <a:rPr lang="en-US" b="1" i="1" dirty="0" smtClean="0"/>
              <a:t>[Note: quotes should end here as in the NASB</a:t>
            </a:r>
            <a:r>
              <a:rPr lang="en-US" b="1" i="1" dirty="0" smtClean="0"/>
              <a:t>]</a:t>
            </a:r>
            <a:endParaRPr lang="en-US" b="1" dirty="0">
              <a:solidFill>
                <a:srgbClr val="0000CC"/>
              </a:solidFill>
            </a:endParaRPr>
          </a:p>
        </p:txBody>
      </p:sp>
      <p:sp>
        <p:nvSpPr>
          <p:cNvPr id="6" name="Text Box 5"/>
          <p:cNvSpPr txBox="1">
            <a:spLocks noChangeArrowheads="1"/>
          </p:cNvSpPr>
          <p:nvPr/>
        </p:nvSpPr>
        <p:spPr bwMode="auto">
          <a:xfrm>
            <a:off x="1104900" y="0"/>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Faith must be active!</a:t>
            </a:r>
          </a:p>
        </p:txBody>
      </p:sp>
      <p:sp>
        <p:nvSpPr>
          <p:cNvPr id="7" name="Text Box 5"/>
          <p:cNvSpPr txBox="1">
            <a:spLocks noChangeArrowheads="1"/>
          </p:cNvSpPr>
          <p:nvPr/>
        </p:nvSpPr>
        <p:spPr bwMode="auto">
          <a:xfrm>
            <a:off x="609600" y="6152006"/>
            <a:ext cx="79248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Our faith should motivate us to live for God</a:t>
            </a:r>
          </a:p>
        </p:txBody>
      </p:sp>
    </p:spTree>
    <p:extLst>
      <p:ext uri="{BB962C8B-B14F-4D97-AF65-F5344CB8AC3E}">
        <p14:creationId xmlns:p14="http://schemas.microsoft.com/office/powerpoint/2010/main" val="775776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477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34193" y="381000"/>
            <a:ext cx="7010400" cy="914400"/>
          </a:xfrm>
        </p:spPr>
        <p:txBody>
          <a:bodyPr>
            <a:noAutofit/>
          </a:bodyPr>
          <a:lstStyle/>
          <a:p>
            <a:r>
              <a:rPr lang="en-US" sz="4800" b="1" dirty="0" smtClean="0">
                <a:solidFill>
                  <a:srgbClr val="663300"/>
                </a:solidFill>
              </a:rPr>
              <a:t>James 2:14-26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05543" y="1295400"/>
            <a:ext cx="7267699" cy="4908257"/>
          </a:xfrm>
        </p:spPr>
        <p:txBody>
          <a:bodyPr>
            <a:normAutofit fontScale="70000" lnSpcReduction="20000"/>
          </a:bodyPr>
          <a:lstStyle/>
          <a:p>
            <a:pPr marL="0" indent="231775">
              <a:buNone/>
            </a:pPr>
            <a:r>
              <a:rPr lang="en-US" dirty="0" smtClean="0"/>
              <a:t>19 </a:t>
            </a:r>
            <a:r>
              <a:rPr lang="en-US" dirty="0"/>
              <a:t>You believe that there is one God. You do well. Even the demons believe — and tremble! 20 But do you want to know, O foolish man, that faith without works is dead?  21 Was not </a:t>
            </a:r>
            <a:r>
              <a:rPr lang="en-US" b="1" dirty="0">
                <a:solidFill>
                  <a:srgbClr val="FF0000"/>
                </a:solidFill>
              </a:rPr>
              <a:t>Abraham our father justified by works </a:t>
            </a:r>
            <a:r>
              <a:rPr lang="en-US" dirty="0"/>
              <a:t>when he offered Isaac his son on the altar? 22 Do you see that faith was working together with his works, and by works faith was made perfect? 23 And the Scripture was fulfilled which says, "Abraham believed God, and it was accounted to him for righteousness." And he was called the friend of God. 24 </a:t>
            </a:r>
            <a:r>
              <a:rPr lang="en-US" b="1" dirty="0">
                <a:solidFill>
                  <a:srgbClr val="0000CC"/>
                </a:solidFill>
              </a:rPr>
              <a:t>You see then that a man is justified by works, and not by faith only. </a:t>
            </a:r>
          </a:p>
          <a:p>
            <a:pPr marL="0" indent="231775">
              <a:buNone/>
            </a:pPr>
            <a:r>
              <a:rPr lang="en-US" dirty="0" smtClean="0"/>
              <a:t>25 </a:t>
            </a:r>
            <a:r>
              <a:rPr lang="en-US" dirty="0"/>
              <a:t>Likewise, was not </a:t>
            </a:r>
            <a:r>
              <a:rPr lang="en-US" b="1" dirty="0">
                <a:solidFill>
                  <a:srgbClr val="FF0000"/>
                </a:solidFill>
              </a:rPr>
              <a:t>Rahab the harlot </a:t>
            </a:r>
            <a:r>
              <a:rPr lang="en-US" dirty="0"/>
              <a:t>also justified by works when she received the messengers and sent them out another way? </a:t>
            </a:r>
          </a:p>
          <a:p>
            <a:pPr marL="0" indent="231775">
              <a:buNone/>
            </a:pPr>
            <a:r>
              <a:rPr lang="en-US" dirty="0" smtClean="0"/>
              <a:t>26 </a:t>
            </a:r>
            <a:r>
              <a:rPr lang="en-US" dirty="0"/>
              <a:t>For as the body without the spirit is dead, so </a:t>
            </a:r>
            <a:r>
              <a:rPr lang="en-US" b="1" dirty="0">
                <a:solidFill>
                  <a:srgbClr val="0000CC"/>
                </a:solidFill>
              </a:rPr>
              <a:t>faith without works is dead also. </a:t>
            </a:r>
          </a:p>
        </p:txBody>
      </p:sp>
      <p:sp>
        <p:nvSpPr>
          <p:cNvPr id="6" name="Text Box 5"/>
          <p:cNvSpPr txBox="1">
            <a:spLocks noChangeArrowheads="1"/>
          </p:cNvSpPr>
          <p:nvPr/>
        </p:nvSpPr>
        <p:spPr bwMode="auto">
          <a:xfrm>
            <a:off x="1104900" y="0"/>
            <a:ext cx="6934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Abraham &amp; Rahab justified by works</a:t>
            </a:r>
            <a:endParaRPr lang="en-US" sz="2400" b="1" dirty="0" smtClean="0">
              <a:solidFill>
                <a:srgbClr val="FF0000"/>
              </a:solidFill>
              <a:latin typeface="Comic Sans MS" pitchFamily="66" charset="0"/>
            </a:endParaRPr>
          </a:p>
        </p:txBody>
      </p:sp>
      <p:sp>
        <p:nvSpPr>
          <p:cNvPr id="7" name="Text Box 5"/>
          <p:cNvSpPr txBox="1">
            <a:spLocks noChangeArrowheads="1"/>
          </p:cNvSpPr>
          <p:nvPr/>
        </p:nvSpPr>
        <p:spPr bwMode="auto">
          <a:xfrm>
            <a:off x="609600" y="6152006"/>
            <a:ext cx="79248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Our faith </a:t>
            </a:r>
            <a:r>
              <a:rPr lang="en-US" sz="2400" b="1" dirty="0" smtClean="0">
                <a:solidFill>
                  <a:srgbClr val="00B050"/>
                </a:solidFill>
                <a:latin typeface="Comic Sans MS" pitchFamily="66" charset="0"/>
              </a:rPr>
              <a:t>must generate </a:t>
            </a:r>
            <a:r>
              <a:rPr lang="en-US" sz="2400" b="1" dirty="0">
                <a:solidFill>
                  <a:srgbClr val="00B050"/>
                </a:solidFill>
                <a:latin typeface="Comic Sans MS" pitchFamily="66" charset="0"/>
              </a:rPr>
              <a:t>G</a:t>
            </a:r>
            <a:r>
              <a:rPr lang="en-US" sz="2400" b="1" dirty="0" smtClean="0">
                <a:solidFill>
                  <a:srgbClr val="00B050"/>
                </a:solidFill>
                <a:latin typeface="Comic Sans MS" pitchFamily="66" charset="0"/>
              </a:rPr>
              <a:t>odly works</a:t>
            </a:r>
            <a:endParaRPr lang="en-US" sz="2400" b="1" dirty="0" smtClean="0">
              <a:solidFill>
                <a:srgbClr val="00B050"/>
              </a:solidFill>
              <a:latin typeface="Comic Sans MS" pitchFamily="66" charset="0"/>
            </a:endParaRPr>
          </a:p>
        </p:txBody>
      </p:sp>
    </p:spTree>
    <p:extLst>
      <p:ext uri="{BB962C8B-B14F-4D97-AF65-F5344CB8AC3E}">
        <p14:creationId xmlns:p14="http://schemas.microsoft.com/office/powerpoint/2010/main" val="1889400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4572000" cy="1524000"/>
          </a:xfrm>
        </p:spPr>
        <p:txBody>
          <a:bodyPr>
            <a:normAutofit fontScale="90000"/>
          </a:bodyPr>
          <a:lstStyle/>
          <a:p>
            <a:pPr eaLnBrk="1" hangingPunct="1"/>
            <a:r>
              <a:rPr lang="en-US" sz="4000" b="1" dirty="0" smtClean="0">
                <a:solidFill>
                  <a:srgbClr val="FF0000"/>
                </a:solidFill>
                <a:latin typeface="Comic Sans MS" pitchFamily="66" charset="0"/>
              </a:rPr>
              <a:t>Faith Trusts God in ALL circumstances of life</a:t>
            </a:r>
          </a:p>
        </p:txBody>
      </p:sp>
      <p:sp>
        <p:nvSpPr>
          <p:cNvPr id="4099" name="Rectangle 3"/>
          <p:cNvSpPr>
            <a:spLocks noGrp="1" noChangeArrowheads="1"/>
          </p:cNvSpPr>
          <p:nvPr>
            <p:ph type="body" idx="1"/>
          </p:nvPr>
        </p:nvSpPr>
        <p:spPr>
          <a:xfrm>
            <a:off x="457200" y="2057400"/>
            <a:ext cx="7924800" cy="3429000"/>
          </a:xfrm>
        </p:spPr>
        <p:txBody>
          <a:bodyPr>
            <a:normAutofit lnSpcReduction="10000"/>
          </a:bodyPr>
          <a:lstStyle/>
          <a:p>
            <a:pPr eaLnBrk="1" hangingPunct="1">
              <a:lnSpc>
                <a:spcPct val="90000"/>
              </a:lnSpc>
            </a:pPr>
            <a:r>
              <a:rPr lang="en-US" b="1" dirty="0" smtClean="0">
                <a:solidFill>
                  <a:srgbClr val="0000CC"/>
                </a:solidFill>
              </a:rPr>
              <a:t>Daniel’s 3 friends</a:t>
            </a:r>
            <a:r>
              <a:rPr lang="en-US" dirty="0" smtClean="0">
                <a:solidFill>
                  <a:srgbClr val="0000CC"/>
                </a:solidFill>
              </a:rPr>
              <a:t> </a:t>
            </a:r>
            <a:r>
              <a:rPr lang="en-US" dirty="0" smtClean="0"/>
              <a:t>in the                                        fiery furnace (Dan 3)</a:t>
            </a:r>
          </a:p>
          <a:p>
            <a:pPr eaLnBrk="1" hangingPunct="1">
              <a:lnSpc>
                <a:spcPct val="90000"/>
              </a:lnSpc>
            </a:pPr>
            <a:r>
              <a:rPr lang="en-US" b="1" dirty="0" smtClean="0">
                <a:solidFill>
                  <a:srgbClr val="0000CC"/>
                </a:solidFill>
              </a:rPr>
              <a:t>Joseph</a:t>
            </a:r>
            <a:r>
              <a:rPr lang="en-US" dirty="0" smtClean="0">
                <a:solidFill>
                  <a:srgbClr val="0000CC"/>
                </a:solidFill>
              </a:rPr>
              <a:t> </a:t>
            </a:r>
            <a:r>
              <a:rPr lang="en-US" dirty="0" smtClean="0"/>
              <a:t>in prison in Egypt (Gen 39)</a:t>
            </a:r>
          </a:p>
          <a:p>
            <a:pPr eaLnBrk="1" hangingPunct="1">
              <a:lnSpc>
                <a:spcPct val="90000"/>
              </a:lnSpc>
            </a:pPr>
            <a:r>
              <a:rPr lang="en-US" b="1" dirty="0" smtClean="0">
                <a:solidFill>
                  <a:srgbClr val="0000CC"/>
                </a:solidFill>
              </a:rPr>
              <a:t>David</a:t>
            </a:r>
            <a:r>
              <a:rPr lang="en-US" dirty="0" smtClean="0"/>
              <a:t>, when his men wanted to stone him after the Amalekites raided Ziklag (1Sam 30)</a:t>
            </a:r>
          </a:p>
          <a:p>
            <a:pPr eaLnBrk="1" hangingPunct="1">
              <a:lnSpc>
                <a:spcPct val="90000"/>
              </a:lnSpc>
            </a:pPr>
            <a:r>
              <a:rPr lang="en-US" b="1" dirty="0" smtClean="0">
                <a:solidFill>
                  <a:srgbClr val="0000CC"/>
                </a:solidFill>
              </a:rPr>
              <a:t>Jesus</a:t>
            </a:r>
            <a:r>
              <a:rPr lang="en-US" dirty="0" smtClean="0"/>
              <a:t>, after he asked God if there was any other way (Mat 26:39)</a:t>
            </a:r>
          </a:p>
        </p:txBody>
      </p:sp>
      <p:sp>
        <p:nvSpPr>
          <p:cNvPr id="4100" name="Text Box 5"/>
          <p:cNvSpPr txBox="1">
            <a:spLocks noChangeArrowheads="1"/>
          </p:cNvSpPr>
          <p:nvPr/>
        </p:nvSpPr>
        <p:spPr bwMode="auto">
          <a:xfrm>
            <a:off x="609600" y="51816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Faith allows them to move forward,       no matter what happened,       confident God was working in their lives</a:t>
            </a:r>
            <a:endParaRPr lang="en-US" sz="3200" b="1" dirty="0">
              <a:solidFill>
                <a:srgbClr val="00B050"/>
              </a:solidFill>
              <a:latin typeface="Comic Sans MS" pitchFamily="66" charset="0"/>
            </a:endParaRPr>
          </a:p>
        </p:txBody>
      </p:sp>
      <p:pic>
        <p:nvPicPr>
          <p:cNvPr id="2" name="Picture 1"/>
          <p:cNvPicPr>
            <a:picLocks noChangeAspect="1"/>
          </p:cNvPicPr>
          <p:nvPr/>
        </p:nvPicPr>
        <p:blipFill rotWithShape="1">
          <a:blip r:embed="rId3"/>
          <a:srcRect l="48334" t="32666" r="3332" b="12000"/>
          <a:stretch/>
        </p:blipFill>
        <p:spPr>
          <a:xfrm>
            <a:off x="5334000" y="36286"/>
            <a:ext cx="3696159" cy="2644666"/>
          </a:xfrm>
          <a:prstGeom prst="rect">
            <a:avLst/>
          </a:prstGeom>
        </p:spPr>
      </p:pic>
    </p:spTree>
    <p:extLst>
      <p:ext uri="{BB962C8B-B14F-4D97-AF65-F5344CB8AC3E}">
        <p14:creationId xmlns:p14="http://schemas.microsoft.com/office/powerpoint/2010/main" val="2937371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4572000" cy="1524000"/>
          </a:xfrm>
        </p:spPr>
        <p:txBody>
          <a:bodyPr>
            <a:normAutofit fontScale="90000"/>
          </a:bodyPr>
          <a:lstStyle/>
          <a:p>
            <a:pPr eaLnBrk="1" hangingPunct="1"/>
            <a:r>
              <a:rPr lang="en-US" sz="4000" b="1" dirty="0" smtClean="0">
                <a:solidFill>
                  <a:srgbClr val="FF0000"/>
                </a:solidFill>
                <a:latin typeface="Comic Sans MS" pitchFamily="66" charset="0"/>
              </a:rPr>
              <a:t>Faith Trusts God in ALL circumstances of </a:t>
            </a:r>
            <a:r>
              <a:rPr lang="en-US" sz="4000" b="1" u="sng" dirty="0" smtClean="0">
                <a:solidFill>
                  <a:srgbClr val="FF0000"/>
                </a:solidFill>
                <a:latin typeface="Comic Sans MS" pitchFamily="66" charset="0"/>
              </a:rPr>
              <a:t>our</a:t>
            </a:r>
            <a:r>
              <a:rPr lang="en-US" sz="4000" b="1" dirty="0" smtClean="0">
                <a:solidFill>
                  <a:srgbClr val="FF0000"/>
                </a:solidFill>
                <a:latin typeface="Comic Sans MS" pitchFamily="66" charset="0"/>
              </a:rPr>
              <a:t> lives</a:t>
            </a:r>
          </a:p>
        </p:txBody>
      </p:sp>
      <p:sp>
        <p:nvSpPr>
          <p:cNvPr id="4099" name="Rectangle 3"/>
          <p:cNvSpPr>
            <a:spLocks noGrp="1" noChangeArrowheads="1"/>
          </p:cNvSpPr>
          <p:nvPr>
            <p:ph type="body" idx="1"/>
          </p:nvPr>
        </p:nvSpPr>
        <p:spPr>
          <a:xfrm>
            <a:off x="457200" y="2057400"/>
            <a:ext cx="8305800" cy="3429000"/>
          </a:xfrm>
        </p:spPr>
        <p:txBody>
          <a:bodyPr>
            <a:normAutofit lnSpcReduction="10000"/>
          </a:bodyPr>
          <a:lstStyle/>
          <a:p>
            <a:pPr eaLnBrk="1" hangingPunct="1">
              <a:lnSpc>
                <a:spcPct val="90000"/>
              </a:lnSpc>
            </a:pPr>
            <a:r>
              <a:rPr lang="en-US" dirty="0" smtClean="0"/>
              <a:t>We might be frustrated                                     with our family or ecclesia</a:t>
            </a:r>
          </a:p>
          <a:p>
            <a:pPr eaLnBrk="1" hangingPunct="1">
              <a:lnSpc>
                <a:spcPct val="90000"/>
              </a:lnSpc>
            </a:pPr>
            <a:r>
              <a:rPr lang="en-US" dirty="0" smtClean="0"/>
              <a:t>We may not get the boyfriend or girlfriend we want so bad</a:t>
            </a:r>
          </a:p>
          <a:p>
            <a:pPr eaLnBrk="1" hangingPunct="1">
              <a:lnSpc>
                <a:spcPct val="90000"/>
              </a:lnSpc>
            </a:pPr>
            <a:r>
              <a:rPr lang="en-US" dirty="0" smtClean="0"/>
              <a:t>We may have lost our health or job</a:t>
            </a:r>
          </a:p>
          <a:p>
            <a:pPr eaLnBrk="1" hangingPunct="1">
              <a:lnSpc>
                <a:spcPct val="90000"/>
              </a:lnSpc>
            </a:pPr>
            <a:r>
              <a:rPr lang="en-US" dirty="0" smtClean="0"/>
              <a:t>We might experience an accident or major health issue</a:t>
            </a:r>
          </a:p>
          <a:p>
            <a:pPr eaLnBrk="1" hangingPunct="1">
              <a:lnSpc>
                <a:spcPct val="90000"/>
              </a:lnSpc>
            </a:pPr>
            <a:endParaRPr lang="en-US" dirty="0" smtClean="0"/>
          </a:p>
        </p:txBody>
      </p:sp>
      <p:sp>
        <p:nvSpPr>
          <p:cNvPr id="4100" name="Text Box 5"/>
          <p:cNvSpPr txBox="1">
            <a:spLocks noChangeArrowheads="1"/>
          </p:cNvSpPr>
          <p:nvPr/>
        </p:nvSpPr>
        <p:spPr bwMode="auto">
          <a:xfrm>
            <a:off x="609600" y="5181600"/>
            <a:ext cx="8229600" cy="1569660"/>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Faith allows us to move forward,       no matter what has happened, confident God is working in our lives</a:t>
            </a:r>
            <a:endParaRPr lang="en-US" sz="3200" b="1" dirty="0">
              <a:solidFill>
                <a:srgbClr val="00B050"/>
              </a:solidFill>
              <a:latin typeface="Comic Sans MS" pitchFamily="66" charset="0"/>
            </a:endParaRPr>
          </a:p>
        </p:txBody>
      </p:sp>
      <p:pic>
        <p:nvPicPr>
          <p:cNvPr id="2" name="Picture 1"/>
          <p:cNvPicPr>
            <a:picLocks noChangeAspect="1"/>
          </p:cNvPicPr>
          <p:nvPr/>
        </p:nvPicPr>
        <p:blipFill rotWithShape="1">
          <a:blip r:embed="rId3"/>
          <a:srcRect l="48334" t="32666" r="3332" b="12000"/>
          <a:stretch/>
        </p:blipFill>
        <p:spPr>
          <a:xfrm>
            <a:off x="5334000" y="36286"/>
            <a:ext cx="3696159" cy="2644666"/>
          </a:xfrm>
          <a:prstGeom prst="rect">
            <a:avLst/>
          </a:prstGeom>
        </p:spPr>
      </p:pic>
    </p:spTree>
    <p:extLst>
      <p:ext uri="{BB962C8B-B14F-4D97-AF65-F5344CB8AC3E}">
        <p14:creationId xmlns:p14="http://schemas.microsoft.com/office/powerpoint/2010/main" val="1056392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B3_a6DzdmCk/TZmzHdgo7uI/AAAAAAAAE44/sdRtOdKsUR8/s320/father-catching-chil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2"/>
            <a:ext cx="5495290" cy="6869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5715000" y="330289"/>
            <a:ext cx="3075305" cy="563231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0000"/>
                </a:solidFill>
                <a:latin typeface="Comic Sans MS" pitchFamily="66" charset="0"/>
              </a:rPr>
              <a:t>God wants a relationship with you where you will trust Him as your Father, so He can raise you into His Family</a:t>
            </a:r>
            <a:endParaRPr lang="en-US" sz="3600" b="1" dirty="0">
              <a:solidFill>
                <a:srgbClr val="FF0000"/>
              </a:solidFill>
              <a:latin typeface="Comic Sans MS" pitchFamily="66" charset="0"/>
            </a:endParaRPr>
          </a:p>
        </p:txBody>
      </p:sp>
    </p:spTree>
    <p:extLst>
      <p:ext uri="{BB962C8B-B14F-4D97-AF65-F5344CB8AC3E}">
        <p14:creationId xmlns:p14="http://schemas.microsoft.com/office/powerpoint/2010/main" val="182727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ownvids.net/fimagef/am-i-good-enough-to-earn-salv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27916" t="4984" r="28083" b="2158"/>
          <a:stretch/>
        </p:blipFill>
        <p:spPr bwMode="auto">
          <a:xfrm>
            <a:off x="6553200" y="4648200"/>
            <a:ext cx="174087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alvationarmyflorida.org/wp-content/uploads/2013/02/FLORIDA-DIVISION-Site-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76800"/>
            <a:ext cx="484822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readingacts.files.wordpress.com/2011/08/tef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7186" y="1311936"/>
            <a:ext cx="2729273"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rankmba.com/wp-content/uploads/2014/05/5.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010274" y="1367803"/>
            <a:ext cx="2819400" cy="295879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152400" y="171271"/>
            <a:ext cx="32004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How some people think…</a:t>
            </a:r>
          </a:p>
        </p:txBody>
      </p:sp>
      <p:pic>
        <p:nvPicPr>
          <p:cNvPr id="1034" name="Picture 10" descr="http://3.bp.blogspot.com/-bhPAJ1K2U6o/T7-dOi8DB0I/AAAAAAAACl8/QFlUqgo3xW8/s1600/moloch.jpg"/>
          <p:cNvPicPr>
            <a:picLocks noChangeAspect="1" noChangeArrowheads="1"/>
          </p:cNvPicPr>
          <p:nvPr/>
        </p:nvPicPr>
        <p:blipFill rotWithShape="1">
          <a:blip r:embed="rId6">
            <a:extLst>
              <a:ext uri="{28A0092B-C50C-407E-A947-70E740481C1C}">
                <a14:useLocalDpi xmlns:a14="http://schemas.microsoft.com/office/drawing/2010/main" val="0"/>
              </a:ext>
            </a:extLst>
          </a:blip>
          <a:srcRect l="-2283" r="10229"/>
          <a:stretch/>
        </p:blipFill>
        <p:spPr bwMode="auto">
          <a:xfrm>
            <a:off x="3248023" y="533400"/>
            <a:ext cx="2514602" cy="355150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5791200" y="192821"/>
            <a:ext cx="3352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0000"/>
                </a:solidFill>
                <a:latin typeface="Comic Sans MS" pitchFamily="66" charset="0"/>
              </a:rPr>
              <a:t>they can earn Salvation</a:t>
            </a:r>
          </a:p>
        </p:txBody>
      </p:sp>
    </p:spTree>
    <p:extLst>
      <p:ext uri="{BB962C8B-B14F-4D97-AF65-F5344CB8AC3E}">
        <p14:creationId xmlns:p14="http://schemas.microsoft.com/office/powerpoint/2010/main" val="4153476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TEhQUExIVFBUUFxQVFBgVFxUYFRQWFBQXFhQUFBQYHCggGBwlHBQUITEhJSkrLi4uFx8zODMsNygtLisBCgoKDg0OGhAQGywkHyQsLCwsLC8sLCwsLCwsLCwsLCwsLCwsLCwsLCwsLCwsLCwsLCwsLCwsLCwsLCwsLCwsLP/AABEIALcBEwMBIgACEQEDEQH/xAAcAAABBQEBAQAAAAAAAAAAAAAEAAIDBQYBBwj/xAA9EAABBAAEAwYDBgUDBAMAAAABAAIDEQQSITEFQVEGE2FxgZEUIqEHMkJSscEjYtHh8BWCkjNTcqIWNEP/xAAZAQADAQEBAAAAAAAAAAAAAAABAgMEAAX/xAApEQACAgICAQQBBAMBAAAAAAAAAQIRAyESMRMEIkFRYRRxgfBSkfEy/9oADAMBAAIRAxEAPwDWtapAUyOQEKW1uMSQqT2MTm0pWsSuQ3EYdE3vR4rskhFU2x1tKyauha46hzZL2Ti6uS4IvFPbGhaOpnWvCeAm90oZpcuy7vo7oIJTS09U+IabUk+M8kLDRBiJy1vioI+J3+G02bh0jjvQ/RSYfg4abslU9qWydTvQawBw2S7mtgpo4iFKGqVluIMIq2UjWqcNXcqHIKiCvw97lRuwoGyMeDyXXDRdyO4Iq3tA5EKH4gjmm8VnoGrvl4Khdi3gbne1ohDkjNOai6NMMWOZREUoOxWQdjnctLReDmk0OZc8OgRzbNOVCfNQYaZ3NTGQdVKqLXYiVG5/VNfMEFjJnDYJlGxJSoK70dUx7lmZ+IvDt1IOKmlbxMj5kWmKnoa6IeOQO2NqhxOLc47ozD43KAAFThSJ87ZaqOQhcbiAdE2dppKFkBlSTu5STCbLdmHHknd04cwU1sqlbKsuzeqBi9zUZhp7CcNVw4cbjTyQbT7ClXROHho1/ROa5j9qNKrfxAhxZWoVRj+JvadPl8kY4mxZZVE2IjCcGrDYXj0odq8kdNFo+H8cY/7xr910sMonQzwkWxUPdAnoVM2ZpFg6KUNCldFuNkOHhpThqTIqXANdHbb6/shYaoeGp4YnNCeELGoYGrtKSlxCw0NpdyrtpuZcA7lXHNSzJpcuOsEnwqqsRwsE9P0V8SmEKkZtE5QTM+3h4G4BUoiA2CuDGFDLFafm2T8aXQAbUMkJHmjmMo0pCxHkDiV8caZiZMoKPeEFLh73RT+xWvoy+LhLiTSBkYQtc/Di6QeI4dZtaI5EZpYiiigO6c91KwliN0hsRh9LT8rE40AjFkHTRHw8QPNAx4XnSe9hCLpi7QZ8ekgAD0SQo62aWJ9oiOTqoY2KYMWRs9BIMiITxMLoaoKAOzURYRjYTdqboorYNjiwfMQq7GGF0Zrfx3RfFYz47LOyxlrrrQ9VfHG12Z8smn0BYjD0dFGyairmOLvBy0/zRUWNhLXUtUZXoyTjWy2wvEHg/fICv/8A5A5rboHTRY3DS0NV2Wa0ssUZPaDDLKPRo/8A5VLzy+3Loq08TNk2R6qgfNXNRd/4p44orpCSyzl2zc8M7UvbofmHjv7rSRdoGECrJPL+68ohnVrhMVWtlSyemg9lsfqpx0z1FuO2sUDsVN345kLCs40dAHXQrbbyXYuIk3rfVZf0zNf6pG6DgdlwrF4HixY4kuLr5c1qMLxBrq1GviknicSkMsZhdJpUhTHKdlKGLi6UxzwEQM6uFDYziDImOkkcGsYC5zjsANysrxf7R8LDhGYgBznTBxgid8sjw1xaHuGuRhy3mO4IoXoj0Ds15CY4Kr7JY+WfBwzTZM8re8qMENa1xJY3Uk2G1fjatHFFCsieVBI5SSOQzynRNjHFR2uyOqtLTogTuKTiARHzahdxEIIRb4RahewJuQrRWGIBMdGPBLF4iMfiA1pRN1Ft1CqiLGuw3ikkWlcRFNA0BSMpKHDCtCuyYEnYrFaPSUWExUpydFUtw0jDvaPhzkJZL8jxf4IJYQ+ml2xuuqH4xgvlFN28dv6orEYV51oKFhmr5mZmp4v5TJySdpozkbHN1HrSr+2DJoIG4oNa6NrmiVrgcwa9waHtII56a/mB5L0PB4RpFlteBQ/azhLsTg54I8gdIym5/u6EGrGx00OtGjRqkZ538Cw9Ol2eUYXi7JZpY43BzWhjo3C7e0tBdYOxBNUjDdLA8OgkweMb3rSHQSATMBa45dpGgg5SS0nmveZOBRmLM0011ObprThY+iti9S69xHL6XftPOpGFQuhK9Fw/CsPVbuPNA8U4O0asafWtVdeoTdEJenklZiWgo7Cu1Rk2GA3CynbHihhY1kZyuku3DdrR0PIm9/Ap55VGLkyUMbnJRRpZ+IQx1mlY13Rzmj6EqfC4pj2lzHgja2kEe4XiznXqdSd/FGcK4nJA8PjdX5h+Fw6OCxL1m9rRtfotaez11rjeiu+ERa2bP6Kp4JKyRrJG6teA7XcXuPRbvheHjI+UEK+XKkiGHE3ImwmKf/t5XuFYGWt04itlV8VxgaCKJP8AnNYf/T0eg/atsLfjGfmHuhcRITss38Rk1P3j9AouIcSEMZnmlLI9gPxPdVhjG8yaP67BW8VbIeXlqjL/AG0cQe2KCAE1IXPf4iPLlB8Ldf8AtC8zwcEmKxDGW58krmturIGguujWjbQAN5BXHartEcZJny5A0ZWsJstbqbLuZP8ARej/AGVcCGHw/fyw5JpiQC773daFtD8AO5G5oHpUJxuWjRF8Y7NrgI+6ijijHyRMbG298rGhovx0TsQ5/LREjyUUr3fygeKomSaA+/eQo3ykc0TOx22mvRV0uEfeqrGibsI7/S012M8R6IaYEDZVeImpOopk5TaLZ3EK5/RDzcSdXJUD8U5R/EOVFjRF5GwmSMudZpWGEkoUG+ypviXdU4494FbeSZoVMvjN4LizRxZ6ldQ4B5G/w+Kadijo3rGcCaQSHXXn+i0zGOr5X+VrDkgk6PSxZHJWWTXKQyBu+irY5Jh95oI6hHRgHdu/VSaosnZOHhO8lX43BOfVfLSaeFuGrZHC9911L7Bb+iXFskr5XFV4x0rdTZCO7uZuhIcPqiY4DzTqSXYri31o8I+0bCtixueMFrcQDK7S/wCLmPe1ewNtPm4rZ/Zzx2SeMwPOYxNbkOgc6Pai3nloCxyI9br7SeyfxmGuJo7+El8ewzivni9QAR4tC8Y4JxaTDTNe22SRu2IIIINOa4b9QR5p4NPQJJo97dhdScuqX+m5mjO7xpEdn+OQ4yESxm70e3cscN2n/NqQ/E5qIDYy4899EFKTdCyjFKwDEcFj5G/LkvHPtShyYtrRsIm1/wA3r334ZoF68r06rzf7X+x5kb8ZDX8JhErSatg1Dm9SCXWPEdEMmRuNHQxpSs8ZSSUkMRc4NaLLiAB1JNAe5WYue9/ZrhsP8FAC8ZstnN1cSSB70vQMOxoHy1XgsH2ajhhhZHIzWNjG2OZa0Ak+oRk3F2bRgtHn/RbXik9bMayxjvRtHFC4vDhw6FY93GXD7r/qVDj+2ow7bldd7NGrneXQeJ0XeCS2FeojLRd8VxEOGY6WctAG3Nzjya0cyvFu2Xal2LlzUGMaC2Nu5aCbJJ6mhddB0UPa3tNLjJC94ytGjG3o0eXU8ypexfZ1uIeJMRmEDTsN5SN2g8mjmfQc6FvpbY9KKt6D/s87InEvbipXfwo5BlaQf4zma6XoGA1e90QvZZnXRI21QvCY4yAIxlDQGtbVAADQADQBEYmX5w3Q8j4eiCjToDlasfLjcourHJUMjnzSBt1a0smGfWlFR4TA5XWQPFNGair+RZY3JpfBDw7BOYNXZunginRFGBh8E4hSc23ZVY6VFViMKCNlR4vhV3ltat9BCzShPHI0JPGn2Yqbhbhuh5MJS1s8g5qqxJZd0tMcjZmliSM6+PXXRDYiUn0VrjpQfwa/RVMnkrRZBqgYyFJcdfRJMLRpuDTENJvUct0VwzjOV2WUaXvWoQvCWOBGWiOnXwKJxmHa5zSG0b+b31WSXFtpmyPJRTRt4ACAQdOSJaEDhMQ0tGUjYbIoShYGeiicxgqQNQ7ZU7vENhJsoTHt6JokXc64APJh3H8S8d+2Tsv3Lm4yO6mcGTAC/ny/K8dLDSD411K9q7xVvaHhEeMgfBLeR4o0aIINtcPEEA+iZNitI+cez3aCbCSZ4XuBOjhoWyDo5pqwOtir0Oq9w7O9p24mFsseo2kadXRvrVpI+h5heGcV4RJhMQ+CZtOZ7PbfyvaebTv6UdQUTw3jMuHJdC8x2KdQFOA2zAg3v9VoilJbJO/g9/PG4hyd/wASsp2y7VxOwuJw9ta90LwAdCczSG0Cd75eSyEP2gTFji6KIOIGVwz/AC9SWEkE9NfdZDEzd65xcbLiSSeZJ1PgU3jjQnKd9lSMEfzD0taLsLw8fE53tBETc7b5PsZDXUanzAVTIwtB1Gm3VPwWILPmEjgeuYj6DUpIwipKx524tJnqMk5JTBrZLgAATZ0HusRD2gmAGV5IAo5gCTd6m9TuPZBYziEjj88hcDsL0FbEAaDRbXlSWjAvSyb2zQ8X7QhttiNu/NXy+OTkT9PNZHEzZyXFziTocxcSfA2myz39P1RXCeGOmNmwwHV3N1cm9fNZpzeR0jVGEMUbO9m+DmeQFw/hMd85ur0vI2uul9AvV8FgdGhlAAAACgABsAOQWcwcbY2hrRTRsP38T4o1mMcBoStOPDwjrsxZc/OVvo9F4UHADMweba/ZTu4c1zy+9TXuFhOFcWex1hxrmOR8wr9na7q0LPPDNP2mnHnxuNSNewfou5QsmO1mbSqvnz9F1vHM1guI6Vd6dSpeGfyX88PhmtUE0oCpP9VzCmu97v3Q0+JP5kFifyF5V8FhicUBzVVicb0UD5L3UTgrxgkQlNsilxTih3SXupntTO6JVFRF2DuFqN8ApWDML1Unc6bLuRygyidCkrRx1+472CSPMHBFthcG0n/plh01aUW+WMFwdu3qKJ8uqCxj/lFXGSeRoX6JnEYg/Lbs5a3WjrXisfb2b+lok+NY62sY7zvp1Vxw2e2g0QD13Hj5KkjkiYMzLa4/hLdfTqrjBOjyxOmeI3SF+QAOohrqNkaDcLprWkdB72w6ZhdRDtPBQ4jibYgM5Jskacq6ozEZGNLw8OaCAa0ILtG+iAxETXAmrGvJSjXyVl+OzsfGmHY+NLj+LUQ6rYdD1aUPh+FMEYJOmctbpqCADv67Il2EZV9fYp/YhFza2Mdx1lkAE0L81HhePhzsrm5b2P6aJkeAAa155lw8w2rseoTMVgog/wCV1i+XP0TJQ6oR8+7KX7RuzrcdEHM0nhDu7PJ4P3onedCjyPgSvCpHva4tIILSQ5rgdCDRBHUL6LleBY5+O683+0rgGZpxcbTbaE9XqNA156EaA+BHRdxaVoPLdHnjMU4H5tb35LjnE3lo2b8fZMihfI7KxjnmrpoLjXXQXSO4JwZ2I+Jt3dnDYeXEOBaSXd05jTHVjKfn38NlNzfQ/ErSXeI+ic01rt+v9k2aB7Q1zmPaHi2lwcA4dWk7jyRXFcEyKTLHMJ25Y3Z2tIGZ7A5zKJOrSS3xpLyDRE17jzq/MnyXHPPMp8kL2HK9jmmrpwLTR50QNFtvsr7IDHTSFzgBCzMwVYe++t8gR/yHRUW/kV6KPhPZ5zqfL8reTPxH/wAug8N/JaKOOqAFAaADYLawdknS4aWdjv8ApB3ykWX5Whxo8tCgoeyhMEU75Wxtll7sAtJyiyDI43sMpW/E8cFSPNyrJN2zPgFTNhcRstNhuzRcyZzZI3Mgq36jO3XVo100RuM4WIIoZBkf3t0A038teOqZ51dIVYHVsyDIXDknjDu6H2Wj781+AXtoLVvw3hz3Rd7LLHBFdBz2glx/lbY6HnyKV5mtjLAnoxMMZVnAPBXHaDAvhax4dHJHJ9yRgFE70RyO/M7FU+DkfRO+p8rK7nyVnePjKg6GxuCE55tBvlk2A+issXwqSOOF5cHd83PQFZdGmief3vopvXZRb6RAD4qCeatq9Sn/AApo2KT4cCQNRfmutDcZMCZiSebR7qRkxvr5KzjwbTpQRcfC29EryoaOGRXgGtNPNAyOkY7MXW1aZvDgOSZiuGh4p2ymsqso8LaKJmIcRYsj0/okjP8ARwNBJQHLRJNziJwmQtxTX7H3Qr38xpWxCq+/cBpof82UmHxZduNRuisdHPLfYXI/Mfm36rSYV7G4fDZ4+8NzFpLy2v4m2gKyucFFtxRLWtLjTbyjkMxs15ldKNo6Eqdm4L4ZI6LcjS+IS63YcTlObwo+6H+ODZnDvprzFoj7tuRutBjWZ6rYbarJfFvDS3MadWYcjl1FqdvHJwK7121A6ZgOgfWb6qawsrLMrNMYboR02sVI4B+obliDnAhp1rKdAeSh4fjM7nN76eW45S4OADKEbqJGc86rQa0swzHvaAGvIDXZxRqnUBmHjQCmPHJ7B70ijfy03XqcoF+qbxMm8qLTF8Sk+Fi/iP8AmdM0/MdQBHQPUanTxR3GcQ5hxD4yQ/vwx7h95jCy20d2guvX+UBZpnEpMrm5zleSXDSiXbnwvwXY+JSh5kEjg933j+bwcNiPNN4xfIXODxLpIXmRxdkfF3bnGyHOfTmBx1Iy2a8AlxDicoxLw2RzQJXgBpIb98jVuxvc3vapcVxKV9Znk5fujQAHqGjQIKTGuLi5xNklxPOybJ90VjsV5aKLieNjwYxkBdi8DE/iGLdDiMFkp4jIZ3Erc7HZWbtANfMdNLRmEnla1+LGIZi2nheNbDO+JzJ3ugnh/wDsskLg8sL206yDVG6WIxnazFQYnFGGd7RLNI97SGvY52cjMY3gtvxq6pVmM7T4uV73yYl7nPjMDroDunEExhoFNaSAaACwuNOjcnas0fZfjOIxcXEYsVPLPH8DPMGzPdIGyxOjMcjMxOUizt1Ws4ri5oo+KyYexIyDgjg4C3Rt+HcHyN0NENJ+bkCTpVjyLBY6SLP3by3vGOifX4o31mYfA0PZaLhvbCWODFXLL8TK7BGGVpaMjcKJGkOdYI+R7WgAGxYPiKCH8D4lPi8FxBuLlknhhhbLFJM50josV3rGwtjkeSW5w6QFo3Fra/Y83uWQP27yR4d4hx7oX/xHsvLuJdpcVig1k+Ic9jTmDAGsZm2zFjGhpd4kXqV672Cw94GAjo/3Er1aGk7JyVtHodtgkhw+mWV05cPB5OQfWvRV+PPdT4HDt1EeQuPK3Oq//Un1Qz8znNe9xLm1lJOoo2K9ULj4nOkEneOziiDeoI2K6NXsEoutFyziElcQDLuI3HlAJBdmJIFG9kDJxV8WGwWQ06TPmcQL0cC4ajSzv5KsZDK17pGTva5/3zf3vPl1UzsN8gDnl+W8mc2Glxs15lN7V/fwKlN/38kPbbh2bGEjQFrC7zrU/RW+Mw4mwmGMYzsjBa8NFkOAAOg8j7qvnkkc63tDiaGawTXkp+HsdESWPLSfvBujT5t2XOTpfgKgrbXyFY/gsXcxERyMaZmAse99NYSczshNA1Z6q1HefE91Q7isuTKMmTJvt1/oqmedzgc7yRdm9r2ulIziDiMvekitr5dL3U220UUEgmPDmLDu+HOUmVwc4AEhoJyjUbVl9/FLjeHLmQZtHBputNTlvTkgYuKsiNCQsvzo/REMxgkAOfMBdb890Ha2FJdAjMCOamGBb0RIITswQcmNxRAzCgcgpcgC73gTHTBLbOOPNIV5vkf2+hUk0oIpDBjAbGh8CmQGNOFb+VJTd+OqSOwaPMRi/VTNlCz4nIReHxC9PieUpFuJAE4YjwKqpJL2TopaXcTrLIcQ8FOzEAqqzg7rjHEc7R4oHJl0HJWqyGUpz5OaHENlm0p4KqBiPFExT9UHE5SD7THqJslrpd1QGs8r7TQhuKmAGmcnyLqLq9SVVGP/AA6Kz4tLnke8D7znHbkSSB7KvLPP0P7FYpx2ehDpDO7/AM0KcGf5su5f5vcLrR1rzACWhrHws/zdesdiOLFmEiZ+UvFecjj+68rjb4n6D9Ftezc1RAdHOH6H91oxQT0zPnm4q0ekYfiQfzopnx7brMstHjKKLhxY5gHx5qjwpEV6hs1EeIB2cpDI5Zx+OFaaFLD4x3N2njv6KfiZbzro0XfOTTiXdSqY44evRJ7pTqK121CXx/YfL9Fx356prXjelX4bOd9SiBE5BpIdSb2Fd6Du33UseJrYgIHuXrohcOaV0FNh3xx/Na4caepQoid1TshS6G2TfGJHFoV8rRvSjkxAAvRGgP8AcN+ISc9U7sX4j2XDi/FHixOaLfXquKrGLKS6mdaMH3QTclJrZ04TLYmzC0iVjipS9DiVLMmsAS1wTmnxQmZODkwoYyWlJ8QgMye2RccFOf4eyXeKISJ7ZETqJ48ToguOcReyF5buab5Bxon6/VT5gq7tDOBCRzcQPQak/T6pJ9MfGvcjHF7jyBXMx6fW1ySdo5X6fpab8W3of1/dYuS+z0aHkHqPUJU7qEm4lvIn1B/qpA7y+qZUztjGvcN9Vp+zZLmPA5EH3H9lnL6rR9j5RcnPRv0J/qqY3UiOZXFl5Dh3HZTGMhEwSAGwVJ3Wbn5qzyOzKsaa0Cxv910z8kY7h4rmD1Qj8A/lqgskWF4Zo53x6qb4y+aBlwsg/CfTVMEEn5HexTe1iVJfBasx5bRDipjxYkfeO9891VR4KQ/hrzRvwIa3U/MklwKRWSgjD8Tc0kh1311VnHx4aWweJBWflwBAv9EKbCV44TGU8kDVu4jZ0cuSY7TcrM4XFfMCb9EecW3xCm8VMrHM2tk0rySm5iofjG/lKJAsfdKLdAUU+hmRIiuX1SeD0UDo/D9UthcSf4k/l/8AYJIE4cdSkjoFMy4euh6gDl0OVbIUEBy7mQ4KcCjYKJwU5rlCE8JuQOJMHroKjC6F1g4kuZdDlHScB4o8juJIHKg7W4ggRtHPMb56Vp9VfADqVj+1GIDpsoNhgDfXc/sPRRzzqBfBB87KgriVri843nVLHKRz9CoV20U6ODGzN8vf9lpOxD3OxIYxokzNdYH3gGi79691kAVpPs/eWY+E0R/1bocu6eP6Knka6OjBSaTPUYeES3rCfTL+5RMHAHOshrhWnzCvbVFx4/8AlJ9CERHxLkWuClLPlNsfRYf3IYOATA2KI6EhSf6TN+Vh6i6+qKbiQdi8ey6Ii7dzj55bUXnn8ll6WK6IIuFEfgAPnqmywvaLMXpbdfJHNwxuy++YurHquTM0++L5E0a8rS+Z2N4FWijPE27ZNehoV7hOzNeASx7ehDQ4fS1NxHCZ9TKNP/GkJDjmsdZfm5UBofGhotCkmrit/wAmaWKSfvev4CGwsokVQ8DuhouENks6A+AII8CCj4OMxHem/wC0p03HIxs4HyJB9il8mVaSYXixS7aKtnCYwazhxI1Fi/MBBYjhAt2V4+XcO2/5BXJ4xCTr9RdKPEvjcPlezXkA39BSdZsie7Jv0uKSqNFJhsjRq4eIDbvyPJWOG4pCAQQ+gdNia6noqnE4Z1kBh8xdf0QhwzyLo11Wh8Z9sx1kxulE0b+MwC/lcemg1+uiBfx6P/tDw1/ss+4HqmEFFYYISWfI/wDhdnjY/wC036rio0k3CBPy5Psow9ODkklUiODk4OSSRAxwekZgN0klzegJbHd+FFNxFjBbj9CkkknNpDwgpPZyHi0btnfQ/wBE8cWius+vk7+iSSRZXRR4Y2TM4tBze6/Bpr9Fi8a65Hne3OPu4riSjlk2XxxS6IUkklEoJJJJccODld9jsRlxkTiT/wDpevWNySSK7OutnrOHxrCN3BPfxeFn3pCPRx/QJJLp41Z6GL1EnFNpBUHEGP0bIT/tP7hGMd4/RJJZZqmehj9ytkwd4p2nVJJSbHpHC0dAoXwt6D2SSXKTA4oCnwgOwb7H+qDfwwHw8v7pJK0cs10yU8GOXaITwj+c+y4OFAdT6gJJJ/PP7JfpMX0d+DH5XD1/uuNw1fmrz0/VJJd5JB/Twvo6zDDXM1vhVk14kqN+DYfwBdSQ5y+xXihXRD8BH+X6lJJJNzl9ieHH/iv9H//Z"/>
          <p:cNvSpPr>
            <a:spLocks noChangeAspect="1" noChangeArrowheads="1"/>
          </p:cNvSpPr>
          <p:nvPr/>
        </p:nvSpPr>
        <p:spPr bwMode="auto">
          <a:xfrm>
            <a:off x="155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tokyo.jesuslifehouse.com/wp-content/uploads/2013/02/Relationsh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304800" y="228600"/>
            <a:ext cx="8382000" cy="20574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 dirty="0" smtClean="0">
                <a:solidFill>
                  <a:srgbClr val="FF0000"/>
                </a:solidFill>
                <a:latin typeface="+mn-lt"/>
              </a:rPr>
              <a:t>8</a:t>
            </a:r>
          </a:p>
          <a:p>
            <a:endParaRPr lang="en-US" sz="400" dirty="0" smtClean="0">
              <a:solidFill>
                <a:srgbClr val="FF0000"/>
              </a:solidFill>
              <a:latin typeface="+mn-lt"/>
            </a:endParaRPr>
          </a:p>
        </p:txBody>
      </p:sp>
      <p:sp>
        <p:nvSpPr>
          <p:cNvPr id="7" name="Text Box 5"/>
          <p:cNvSpPr txBox="1">
            <a:spLocks noChangeArrowheads="1"/>
          </p:cNvSpPr>
          <p:nvPr/>
        </p:nvSpPr>
        <p:spPr bwMode="auto">
          <a:xfrm>
            <a:off x="-93785" y="80962"/>
            <a:ext cx="9144000" cy="1349087"/>
          </a:xfrm>
          <a:prstGeom prst="rect">
            <a:avLst/>
          </a:prstGeom>
          <a:noFill/>
          <a:ln w="9525">
            <a:noFill/>
            <a:miter lim="800000"/>
            <a:headEnd/>
            <a:tailEnd/>
          </a:ln>
        </p:spPr>
        <p:txBody>
          <a:bodyPr wrap="square">
            <a:spAutoFit/>
          </a:bodyPr>
          <a:lstStyle/>
          <a:p>
            <a:pPr>
              <a:lnSpc>
                <a:spcPts val="4900"/>
              </a:lnSpc>
            </a:pPr>
            <a:r>
              <a:rPr lang="en-US" sz="4400" b="1" dirty="0" smtClean="0">
                <a:solidFill>
                  <a:srgbClr val="0000CC"/>
                </a:solidFill>
                <a:latin typeface="Arial" panose="020B0604020202020204" pitchFamily="34" charset="0"/>
                <a:cs typeface="Arial" panose="020B0604020202020204" pitchFamily="34" charset="0"/>
              </a:rPr>
              <a:t>    </a:t>
            </a:r>
            <a:r>
              <a:rPr lang="en-US" sz="4400" b="1" dirty="0" smtClean="0">
                <a:solidFill>
                  <a:schemeClr val="bg1"/>
                </a:solidFill>
                <a:latin typeface="Arial" panose="020B0604020202020204" pitchFamily="34" charset="0"/>
                <a:cs typeface="Arial" panose="020B0604020202020204" pitchFamily="34" charset="0"/>
              </a:rPr>
              <a:t>Let’s </a:t>
            </a:r>
            <a:r>
              <a:rPr lang="en-US" sz="4400" b="1" dirty="0" smtClean="0">
                <a:solidFill>
                  <a:schemeClr val="bg1"/>
                </a:solidFill>
                <a:latin typeface="Arial" panose="020B0604020202020204" pitchFamily="34" charset="0"/>
                <a:cs typeface="Arial" panose="020B0604020202020204" pitchFamily="34" charset="0"/>
              </a:rPr>
              <a:t>use this weekend to </a:t>
            </a:r>
            <a:r>
              <a:rPr lang="en-US" sz="4400" b="1" dirty="0" smtClean="0">
                <a:solidFill>
                  <a:schemeClr val="bg1"/>
                </a:solidFill>
                <a:latin typeface="Arial" panose="020B0604020202020204" pitchFamily="34" charset="0"/>
                <a:cs typeface="Arial" panose="020B0604020202020204" pitchFamily="34" charset="0"/>
              </a:rPr>
              <a:t>  </a:t>
            </a:r>
          </a:p>
          <a:p>
            <a:pPr>
              <a:lnSpc>
                <a:spcPts val="4900"/>
              </a:lnSpc>
            </a:pPr>
            <a:r>
              <a:rPr lang="en-US" sz="4400" b="1" dirty="0">
                <a:solidFill>
                  <a:schemeClr val="bg1"/>
                </a:solidFill>
                <a:latin typeface="Arial" panose="020B0604020202020204" pitchFamily="34" charset="0"/>
                <a:cs typeface="Arial" panose="020B0604020202020204" pitchFamily="34" charset="0"/>
              </a:rPr>
              <a:t> </a:t>
            </a:r>
            <a:r>
              <a:rPr lang="en-US" sz="4400" b="1" dirty="0" smtClean="0">
                <a:solidFill>
                  <a:schemeClr val="bg1"/>
                </a:solidFill>
                <a:latin typeface="Arial" panose="020B0604020202020204" pitchFamily="34" charset="0"/>
                <a:cs typeface="Arial" panose="020B0604020202020204" pitchFamily="34" charset="0"/>
              </a:rPr>
              <a:t>                </a:t>
            </a:r>
            <a:r>
              <a:rPr lang="en-US" sz="4400" b="1" dirty="0" smtClean="0">
                <a:solidFill>
                  <a:schemeClr val="bg1"/>
                </a:solidFill>
                <a:latin typeface="Arial" panose="020B0604020202020204" pitchFamily="34" charset="0"/>
                <a:cs typeface="Arial" panose="020B0604020202020204" pitchFamily="34" charset="0"/>
              </a:rPr>
              <a:t>enhance </a:t>
            </a:r>
            <a:r>
              <a:rPr lang="en-US" sz="4400" b="1" dirty="0" smtClean="0">
                <a:solidFill>
                  <a:schemeClr val="bg1"/>
                </a:solidFill>
                <a:latin typeface="Arial" panose="020B0604020202020204" pitchFamily="34" charset="0"/>
                <a:cs typeface="Arial" panose="020B0604020202020204" pitchFamily="34" charset="0"/>
              </a:rPr>
              <a:t>our</a:t>
            </a:r>
            <a:endParaRPr lang="en-US" sz="4400" b="1" dirty="0">
              <a:solidFill>
                <a:schemeClr val="bg1"/>
              </a:solidFill>
              <a:latin typeface="Arial" panose="020B0604020202020204" pitchFamily="34" charset="0"/>
              <a:cs typeface="Arial" panose="020B0604020202020204" pitchFamily="34" charset="0"/>
            </a:endParaRPr>
          </a:p>
        </p:txBody>
      </p:sp>
      <p:sp>
        <p:nvSpPr>
          <p:cNvPr id="8" name="Text Box 5"/>
          <p:cNvSpPr txBox="1">
            <a:spLocks noChangeArrowheads="1"/>
          </p:cNvSpPr>
          <p:nvPr/>
        </p:nvSpPr>
        <p:spPr bwMode="auto">
          <a:xfrm>
            <a:off x="-428625" y="4953000"/>
            <a:ext cx="9144000" cy="830997"/>
          </a:xfrm>
          <a:prstGeom prst="rect">
            <a:avLst/>
          </a:prstGeom>
          <a:noFill/>
          <a:ln w="9525">
            <a:noFill/>
            <a:miter lim="800000"/>
            <a:headEnd/>
            <a:tailEnd/>
          </a:ln>
        </p:spPr>
        <p:txBody>
          <a:bodyPr wrap="square">
            <a:spAutoFit/>
          </a:bodyPr>
          <a:lstStyle/>
          <a:p>
            <a:pPr algn="ctr">
              <a:spcBef>
                <a:spcPct val="50000"/>
              </a:spcBef>
            </a:pPr>
            <a:r>
              <a:rPr lang="en-US" sz="4800" dirty="0" smtClean="0">
                <a:solidFill>
                  <a:schemeClr val="accent1">
                    <a:lumMod val="20000"/>
                    <a:lumOff val="80000"/>
                  </a:schemeClr>
                </a:solidFill>
                <a:latin typeface="Arial" panose="020B0604020202020204" pitchFamily="34" charset="0"/>
                <a:cs typeface="Arial" panose="020B0604020202020204" pitchFamily="34" charset="0"/>
              </a:rPr>
              <a:t>Our </a:t>
            </a:r>
            <a:r>
              <a:rPr lang="en-US" sz="4800" b="1" dirty="0" smtClean="0">
                <a:solidFill>
                  <a:schemeClr val="accent1">
                    <a:lumMod val="20000"/>
                    <a:lumOff val="80000"/>
                  </a:schemeClr>
                </a:solidFill>
                <a:latin typeface="Arial" panose="020B0604020202020204" pitchFamily="34" charset="0"/>
                <a:cs typeface="Arial" panose="020B0604020202020204" pitchFamily="34" charset="0"/>
              </a:rPr>
              <a:t>Father</a:t>
            </a:r>
            <a:r>
              <a:rPr lang="en-US" sz="4800" dirty="0" smtClean="0">
                <a:solidFill>
                  <a:schemeClr val="accent1">
                    <a:lumMod val="20000"/>
                    <a:lumOff val="80000"/>
                  </a:schemeClr>
                </a:solidFill>
                <a:latin typeface="Arial" panose="020B0604020202020204" pitchFamily="34" charset="0"/>
                <a:cs typeface="Arial" panose="020B0604020202020204" pitchFamily="34" charset="0"/>
              </a:rPr>
              <a:t> in Heaven</a:t>
            </a:r>
            <a:endParaRPr lang="en-US" sz="4800" dirty="0">
              <a:solidFill>
                <a:schemeClr val="accent1">
                  <a:lumMod val="20000"/>
                  <a:lumOff val="80000"/>
                </a:schemeClr>
              </a:solidFill>
              <a:latin typeface="Arial" panose="020B0604020202020204" pitchFamily="34" charset="0"/>
              <a:cs typeface="Arial" panose="020B0604020202020204" pitchFamily="34" charset="0"/>
            </a:endParaRPr>
          </a:p>
        </p:txBody>
      </p:sp>
      <p:sp>
        <p:nvSpPr>
          <p:cNvPr id="9" name="Text Box 5"/>
          <p:cNvSpPr txBox="1">
            <a:spLocks noChangeArrowheads="1"/>
          </p:cNvSpPr>
          <p:nvPr/>
        </p:nvSpPr>
        <p:spPr bwMode="auto">
          <a:xfrm>
            <a:off x="4478215" y="6073914"/>
            <a:ext cx="4953000" cy="602397"/>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chemeClr val="bg1"/>
                </a:solidFill>
                <a:latin typeface="Comic Sans MS" pitchFamily="66" charset="0"/>
              </a:rPr>
              <a:t>To grow our Faith</a:t>
            </a:r>
            <a:endParaRPr lang="en-US" sz="3200" b="1" dirty="0">
              <a:solidFill>
                <a:schemeClr val="bg1"/>
              </a:solidFill>
              <a:latin typeface="Comic Sans MS" pitchFamily="66" charset="0"/>
            </a:endParaRPr>
          </a:p>
        </p:txBody>
      </p:sp>
    </p:spTree>
    <p:extLst>
      <p:ext uri="{BB962C8B-B14F-4D97-AF65-F5344CB8AC3E}">
        <p14:creationId xmlns:p14="http://schemas.microsoft.com/office/powerpoint/2010/main" val="1414200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588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8105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05032" y="533401"/>
            <a:ext cx="6362700" cy="1066800"/>
          </a:xfrm>
        </p:spPr>
        <p:txBody>
          <a:bodyPr>
            <a:normAutofit/>
          </a:bodyPr>
          <a:lstStyle/>
          <a:p>
            <a:r>
              <a:rPr lang="en-US" b="1" dirty="0" smtClean="0">
                <a:solidFill>
                  <a:srgbClr val="FF0000"/>
                </a:solidFill>
                <a:latin typeface="Comic Sans MS" panose="030F0702030302020204" pitchFamily="66" charset="0"/>
              </a:rPr>
              <a:t>A Wife </a:t>
            </a:r>
            <a:r>
              <a:rPr lang="en-US" b="1" dirty="0">
                <a:solidFill>
                  <a:srgbClr val="FF0000"/>
                </a:solidFill>
                <a:latin typeface="Comic Sans MS" panose="030F0702030302020204" pitchFamily="66" charset="0"/>
              </a:rPr>
              <a:t>for </a:t>
            </a:r>
            <a:r>
              <a:rPr lang="en-US" b="1" dirty="0" smtClean="0">
                <a:solidFill>
                  <a:srgbClr val="FF0000"/>
                </a:solidFill>
                <a:latin typeface="Comic Sans MS" panose="030F0702030302020204" pitchFamily="66" charset="0"/>
              </a:rPr>
              <a:t>Isaac</a:t>
            </a:r>
            <a:endParaRPr lang="en-US" b="1" dirty="0">
              <a:solidFill>
                <a:srgbClr val="FF0000"/>
              </a:solidFill>
              <a:latin typeface="Comic Sans MS" panose="030F0702030302020204" pitchFamily="66" charset="0"/>
            </a:endParaRPr>
          </a:p>
        </p:txBody>
      </p:sp>
      <p:sp>
        <p:nvSpPr>
          <p:cNvPr id="14339" name="Rectangle 3"/>
          <p:cNvSpPr>
            <a:spLocks noGrp="1" noChangeArrowheads="1"/>
          </p:cNvSpPr>
          <p:nvPr>
            <p:ph idx="1"/>
          </p:nvPr>
        </p:nvSpPr>
        <p:spPr>
          <a:xfrm>
            <a:off x="457200" y="1387999"/>
            <a:ext cx="8382000" cy="3276600"/>
          </a:xfrm>
        </p:spPr>
        <p:txBody>
          <a:bodyPr>
            <a:normAutofit lnSpcReduction="10000"/>
          </a:bodyPr>
          <a:lstStyle/>
          <a:p>
            <a:pPr marL="350838" indent="-350838">
              <a:lnSpc>
                <a:spcPct val="90000"/>
              </a:lnSpc>
              <a:buFontTx/>
              <a:buNone/>
            </a:pPr>
            <a:r>
              <a:rPr lang="en-US" sz="2400" b="1" dirty="0" smtClean="0">
                <a:solidFill>
                  <a:srgbClr val="0000CC"/>
                </a:solidFill>
              </a:rPr>
              <a:t>Gen 23:2</a:t>
            </a:r>
            <a:r>
              <a:rPr lang="en-US" sz="2400" dirty="0" smtClean="0"/>
              <a:t>   </a:t>
            </a:r>
            <a:r>
              <a:rPr lang="en-US" sz="2400" dirty="0"/>
              <a:t>Sarah is now dead</a:t>
            </a:r>
          </a:p>
          <a:p>
            <a:pPr marL="968375" indent="-968375">
              <a:lnSpc>
                <a:spcPct val="90000"/>
              </a:lnSpc>
              <a:buFontTx/>
              <a:buNone/>
            </a:pPr>
            <a:r>
              <a:rPr lang="en-US" sz="2400" b="1" dirty="0">
                <a:solidFill>
                  <a:srgbClr val="0000CC"/>
                </a:solidFill>
              </a:rPr>
              <a:t>24:2-3 </a:t>
            </a:r>
            <a:r>
              <a:rPr lang="en-US" sz="2400" dirty="0"/>
              <a:t> Abraham has </a:t>
            </a:r>
            <a:r>
              <a:rPr lang="en-US" sz="2400" dirty="0" err="1"/>
              <a:t>Eliezar</a:t>
            </a:r>
            <a:r>
              <a:rPr lang="en-US" sz="2400" dirty="0"/>
              <a:t> swear he won’t let </a:t>
            </a:r>
            <a:r>
              <a:rPr lang="en-US" sz="2400" dirty="0" smtClean="0"/>
              <a:t>                                     Isaac </a:t>
            </a:r>
            <a:r>
              <a:rPr lang="en-US" sz="2400" dirty="0"/>
              <a:t>marry </a:t>
            </a:r>
            <a:r>
              <a:rPr lang="en-US" sz="2400" dirty="0" smtClean="0"/>
              <a:t>a </a:t>
            </a:r>
            <a:r>
              <a:rPr lang="en-US" sz="2400" dirty="0"/>
              <a:t>Canaanite</a:t>
            </a:r>
          </a:p>
          <a:p>
            <a:pPr marL="968375" indent="-968375">
              <a:lnSpc>
                <a:spcPct val="90000"/>
              </a:lnSpc>
              <a:buFontTx/>
              <a:buNone/>
            </a:pPr>
            <a:r>
              <a:rPr lang="en-US" sz="2400" b="1" dirty="0">
                <a:solidFill>
                  <a:srgbClr val="0000CC"/>
                </a:solidFill>
              </a:rPr>
              <a:t>27:46; 28:1 </a:t>
            </a:r>
            <a:r>
              <a:rPr lang="en-US" sz="2400" dirty="0" err="1" smtClean="0"/>
              <a:t>Rebekah</a:t>
            </a:r>
            <a:r>
              <a:rPr lang="en-US" sz="2400" dirty="0" smtClean="0"/>
              <a:t> later on reminds </a:t>
            </a:r>
            <a:r>
              <a:rPr lang="en-US" sz="2400" dirty="0"/>
              <a:t>Isaac </a:t>
            </a:r>
            <a:r>
              <a:rPr lang="en-US" sz="2400" dirty="0" smtClean="0"/>
              <a:t>to                                     do same for </a:t>
            </a:r>
            <a:r>
              <a:rPr lang="en-US" sz="2400" dirty="0"/>
              <a:t>Jacob</a:t>
            </a:r>
          </a:p>
          <a:p>
            <a:pPr marL="968375" indent="-968375">
              <a:lnSpc>
                <a:spcPct val="90000"/>
              </a:lnSpc>
              <a:buFontTx/>
              <a:buNone/>
            </a:pPr>
            <a:r>
              <a:rPr lang="en-US" sz="2400" b="1" dirty="0">
                <a:solidFill>
                  <a:srgbClr val="0000CC"/>
                </a:solidFill>
              </a:rPr>
              <a:t>26:34 </a:t>
            </a:r>
            <a:r>
              <a:rPr lang="en-US" sz="2400" dirty="0"/>
              <a:t> Esau had </a:t>
            </a:r>
            <a:r>
              <a:rPr lang="en-US" sz="2400" dirty="0" smtClean="0"/>
              <a:t>already married </a:t>
            </a:r>
            <a:r>
              <a:rPr lang="en-US" sz="2400" dirty="0"/>
              <a:t>2 Hittite women</a:t>
            </a:r>
          </a:p>
          <a:p>
            <a:pPr marL="350838" indent="-350838">
              <a:lnSpc>
                <a:spcPct val="90000"/>
              </a:lnSpc>
              <a:buFontTx/>
              <a:buNone/>
            </a:pPr>
            <a:r>
              <a:rPr lang="en-US" sz="2400" b="1" dirty="0">
                <a:solidFill>
                  <a:srgbClr val="0000CC"/>
                </a:solidFill>
              </a:rPr>
              <a:t>24:6</a:t>
            </a:r>
            <a:r>
              <a:rPr lang="en-US" sz="2400" dirty="0"/>
              <a:t>  Don’t take Isaac back there!  (Abraham knew)</a:t>
            </a:r>
          </a:p>
          <a:p>
            <a:pPr marL="350838" indent="-350838">
              <a:lnSpc>
                <a:spcPct val="90000"/>
              </a:lnSpc>
              <a:buFontTx/>
              <a:buNone/>
            </a:pPr>
            <a:r>
              <a:rPr lang="en-US" sz="2400" dirty="0"/>
              <a:t>		Isaac was the only patriarch to not leave the land</a:t>
            </a:r>
          </a:p>
          <a:p>
            <a:pPr marL="350838" indent="-350838">
              <a:lnSpc>
                <a:spcPct val="90000"/>
              </a:lnSpc>
              <a:buFontTx/>
              <a:buNone/>
            </a:pPr>
            <a:r>
              <a:rPr lang="en-US" sz="2400" b="1" dirty="0">
                <a:solidFill>
                  <a:srgbClr val="0000CC"/>
                </a:solidFill>
              </a:rPr>
              <a:t>24:12</a:t>
            </a:r>
            <a:r>
              <a:rPr lang="en-US" sz="2400" dirty="0"/>
              <a:t>  </a:t>
            </a:r>
            <a:r>
              <a:rPr lang="en-US" sz="2400" dirty="0" err="1"/>
              <a:t>Eliezar</a:t>
            </a:r>
            <a:r>
              <a:rPr lang="en-US" sz="2400" dirty="0"/>
              <a:t> prays, Abraham prays, Isaac prays (24:63)</a:t>
            </a:r>
          </a:p>
        </p:txBody>
      </p:sp>
      <p:sp>
        <p:nvSpPr>
          <p:cNvPr id="14340" name="Text Box 4"/>
          <p:cNvSpPr txBox="1">
            <a:spLocks noChangeArrowheads="1"/>
          </p:cNvSpPr>
          <p:nvPr/>
        </p:nvSpPr>
        <p:spPr bwMode="auto">
          <a:xfrm>
            <a:off x="3200400" y="4813518"/>
            <a:ext cx="5943600" cy="1815882"/>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00B050"/>
                </a:solidFill>
                <a:latin typeface="Comic Sans MS" pitchFamily="66" charset="0"/>
              </a:rPr>
              <a:t>Good choices &amp; Godliness requires effort, planning and lots of prayer </a:t>
            </a:r>
            <a:r>
              <a:rPr lang="en-US" sz="2800" b="1" dirty="0" smtClean="0">
                <a:solidFill>
                  <a:srgbClr val="00B050"/>
                </a:solidFill>
                <a:latin typeface="Comic Sans MS" pitchFamily="66" charset="0"/>
              </a:rPr>
              <a:t>– </a:t>
            </a:r>
            <a:r>
              <a:rPr lang="en-US" sz="2800" b="1" dirty="0">
                <a:solidFill>
                  <a:srgbClr val="00B050"/>
                </a:solidFill>
                <a:latin typeface="Comic Sans MS" pitchFamily="66" charset="0"/>
              </a:rPr>
              <a:t>it doesn’t happen by itself!</a:t>
            </a:r>
          </a:p>
        </p:txBody>
      </p:sp>
      <p:pic>
        <p:nvPicPr>
          <p:cNvPr id="53250" name="Picture 2" descr="https://encrypted-tbn1.gstatic.com/images?q=tbn:ANd9GcTQ0zRhKKqLvEyTVF08EYreSxrNBHA8iy4jXtcmlfDNNm4zD23u"/>
          <p:cNvPicPr>
            <a:picLocks noChangeAspect="1" noChangeArrowheads="1"/>
          </p:cNvPicPr>
          <p:nvPr/>
        </p:nvPicPr>
        <p:blipFill>
          <a:blip r:embed="rId2" cstate="print"/>
          <a:srcRect/>
          <a:stretch>
            <a:fillRect/>
          </a:stretch>
        </p:blipFill>
        <p:spPr bwMode="auto">
          <a:xfrm>
            <a:off x="6781800" y="360210"/>
            <a:ext cx="2152650" cy="2873899"/>
          </a:xfrm>
          <a:prstGeom prst="rect">
            <a:avLst/>
          </a:prstGeom>
          <a:noFill/>
        </p:spPr>
      </p:pic>
      <p:pic>
        <p:nvPicPr>
          <p:cNvPr id="53252" name="Picture 4" descr="https://encrypted-tbn0.gstatic.com/images?q=tbn:ANd9GcRpZCVmC47I4_AwEqzJJJ--7SiQ4aBoXfRVkQ9oe5TPCquwNKG7"/>
          <p:cNvPicPr>
            <a:picLocks noChangeAspect="1" noChangeArrowheads="1"/>
          </p:cNvPicPr>
          <p:nvPr/>
        </p:nvPicPr>
        <p:blipFill>
          <a:blip r:embed="rId3" cstate="print"/>
          <a:srcRect/>
          <a:stretch>
            <a:fillRect/>
          </a:stretch>
        </p:blipFill>
        <p:spPr bwMode="auto">
          <a:xfrm>
            <a:off x="457200" y="4654659"/>
            <a:ext cx="2848464" cy="2133600"/>
          </a:xfrm>
          <a:prstGeom prst="rect">
            <a:avLst/>
          </a:prstGeom>
          <a:noFill/>
        </p:spPr>
      </p:pic>
      <p:sp>
        <p:nvSpPr>
          <p:cNvPr id="7" name="Rectangle 2"/>
          <p:cNvSpPr txBox="1">
            <a:spLocks noChangeArrowheads="1"/>
          </p:cNvSpPr>
          <p:nvPr/>
        </p:nvSpPr>
        <p:spPr>
          <a:xfrm>
            <a:off x="33582" y="-74459"/>
            <a:ext cx="67056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i="1" dirty="0" smtClean="0">
                <a:solidFill>
                  <a:srgbClr val="0000CC"/>
                </a:solidFill>
                <a:latin typeface="Comic Sans MS" panose="030F0702030302020204" pitchFamily="66" charset="0"/>
              </a:rPr>
              <a:t>Abraham’s Faith in Action!</a:t>
            </a:r>
            <a:endParaRPr lang="en-US" sz="3200" b="1" i="1" dirty="0">
              <a:solidFill>
                <a:srgbClr val="0000CC"/>
              </a:solidFill>
              <a:latin typeface="Comic Sans MS" panose="030F0702030302020204" pitchFamily="66" charset="0"/>
            </a:endParaRPr>
          </a:p>
        </p:txBody>
      </p:sp>
    </p:spTree>
    <p:extLst>
      <p:ext uri="{BB962C8B-B14F-4D97-AF65-F5344CB8AC3E}">
        <p14:creationId xmlns:p14="http://schemas.microsoft.com/office/powerpoint/2010/main" val="1574524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553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533400" y="533400"/>
            <a:ext cx="8229600" cy="914400"/>
          </a:xfrm>
        </p:spPr>
        <p:txBody>
          <a:bodyPr>
            <a:noAutofit/>
          </a:bodyPr>
          <a:lstStyle/>
          <a:p>
            <a:r>
              <a:rPr lang="en-US" sz="4800" b="1" dirty="0" smtClean="0">
                <a:solidFill>
                  <a:srgbClr val="663300"/>
                </a:solidFill>
              </a:rPr>
              <a:t>2 Corinthians 6:14-18 (RSV)</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447800"/>
            <a:ext cx="7086600" cy="4724400"/>
          </a:xfrm>
        </p:spPr>
        <p:txBody>
          <a:bodyPr>
            <a:normAutofit fontScale="85000" lnSpcReduction="20000"/>
          </a:bodyPr>
          <a:lstStyle/>
          <a:p>
            <a:pPr marL="0" indent="280988">
              <a:lnSpc>
                <a:spcPct val="120000"/>
              </a:lnSpc>
              <a:spcBef>
                <a:spcPts val="0"/>
              </a:spcBef>
              <a:buFontTx/>
              <a:buNone/>
            </a:pPr>
            <a:r>
              <a:rPr lang="en-US" b="1" dirty="0" smtClean="0"/>
              <a:t>14	</a:t>
            </a:r>
            <a:r>
              <a:rPr lang="en-US" b="1" dirty="0" smtClean="0">
                <a:solidFill>
                  <a:srgbClr val="0000CC"/>
                </a:solidFill>
              </a:rPr>
              <a:t>Do not be </a:t>
            </a:r>
            <a:r>
              <a:rPr lang="en-US" b="1" dirty="0" err="1" smtClean="0">
                <a:solidFill>
                  <a:srgbClr val="0000CC"/>
                </a:solidFill>
              </a:rPr>
              <a:t>mismated</a:t>
            </a:r>
            <a:r>
              <a:rPr lang="en-US" b="1" dirty="0" smtClean="0">
                <a:solidFill>
                  <a:srgbClr val="0000CC"/>
                </a:solidFill>
              </a:rPr>
              <a:t> with unbelievers. </a:t>
            </a:r>
            <a:r>
              <a:rPr lang="en-US" b="1" dirty="0" smtClean="0"/>
              <a:t>For what partnership have righteousness and iniquity? Or what fellowship has light with darkness?</a:t>
            </a:r>
          </a:p>
          <a:p>
            <a:pPr marL="0" indent="280988">
              <a:lnSpc>
                <a:spcPct val="120000"/>
              </a:lnSpc>
              <a:spcBef>
                <a:spcPts val="0"/>
              </a:spcBef>
              <a:buFontTx/>
              <a:buNone/>
            </a:pPr>
            <a:r>
              <a:rPr lang="en-US" b="1" dirty="0" smtClean="0"/>
              <a:t>15	What accord has Christ with </a:t>
            </a:r>
            <a:r>
              <a:rPr lang="en-US" b="1" dirty="0" err="1" smtClean="0"/>
              <a:t>Be'lial</a:t>
            </a:r>
            <a:r>
              <a:rPr lang="en-US" b="1" dirty="0" smtClean="0"/>
              <a:t>? Or </a:t>
            </a:r>
            <a:r>
              <a:rPr lang="en-US" b="1" dirty="0" smtClean="0">
                <a:solidFill>
                  <a:srgbClr val="0000CC"/>
                </a:solidFill>
              </a:rPr>
              <a:t>what has a believer in common with an unbeliever?</a:t>
            </a:r>
          </a:p>
          <a:p>
            <a:pPr marL="0" indent="280988">
              <a:lnSpc>
                <a:spcPct val="120000"/>
              </a:lnSpc>
              <a:spcBef>
                <a:spcPct val="60000"/>
              </a:spcBef>
              <a:buFontTx/>
              <a:buNone/>
            </a:pPr>
            <a:r>
              <a:rPr lang="en-US" b="1" dirty="0" smtClean="0"/>
              <a:t>18	and </a:t>
            </a:r>
            <a:r>
              <a:rPr lang="en-US" b="1" dirty="0" smtClean="0">
                <a:solidFill>
                  <a:srgbClr val="0000CC"/>
                </a:solidFill>
              </a:rPr>
              <a:t>I will be a father to you, and you shall be my sons and daughters, </a:t>
            </a:r>
            <a:r>
              <a:rPr lang="en-US" b="1" dirty="0" smtClean="0"/>
              <a:t>says the Lord Almighty."</a:t>
            </a:r>
            <a:endParaRPr lang="en-US" b="1" dirty="0"/>
          </a:p>
        </p:txBody>
      </p:sp>
      <p:sp>
        <p:nvSpPr>
          <p:cNvPr id="6" name="Rectangle 2"/>
          <p:cNvSpPr txBox="1">
            <a:spLocks noChangeArrowheads="1"/>
          </p:cNvSpPr>
          <p:nvPr/>
        </p:nvSpPr>
        <p:spPr>
          <a:xfrm>
            <a:off x="457200" y="0"/>
            <a:ext cx="83058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Comic Sans MS" panose="030F0702030302020204" pitchFamily="66" charset="0"/>
                <a:ea typeface="+mj-ea"/>
                <a:cs typeface="+mj-cs"/>
              </a:rPr>
              <a:t>Marriages should be “in the Lord”</a:t>
            </a:r>
            <a:endParaRPr kumimoji="0" lang="en-US" sz="2400" b="1" i="0" u="none" strike="noStrike" kern="1200" cap="none" spc="0" normalizeH="0" baseline="0" noProof="0" dirty="0">
              <a:ln>
                <a:noFill/>
              </a:ln>
              <a:solidFill>
                <a:srgbClr val="FF0000"/>
              </a:solidFill>
              <a:effectLst/>
              <a:uLnTx/>
              <a:uFillTx/>
              <a:latin typeface="Comic Sans MS" panose="030F0702030302020204" pitchFamily="66" charset="0"/>
              <a:ea typeface="+mj-ea"/>
              <a:cs typeface="+mj-cs"/>
            </a:endParaRPr>
          </a:p>
        </p:txBody>
      </p:sp>
      <p:sp>
        <p:nvSpPr>
          <p:cNvPr id="7" name="Text Box 5"/>
          <p:cNvSpPr txBox="1">
            <a:spLocks noChangeArrowheads="1"/>
          </p:cNvSpPr>
          <p:nvPr/>
        </p:nvSpPr>
        <p:spPr bwMode="auto">
          <a:xfrm>
            <a:off x="609600" y="6152006"/>
            <a:ext cx="79248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wants what’s best for US !</a:t>
            </a:r>
          </a:p>
        </p:txBody>
      </p:sp>
    </p:spTree>
    <p:extLst>
      <p:ext uri="{BB962C8B-B14F-4D97-AF65-F5344CB8AC3E}">
        <p14:creationId xmlns:p14="http://schemas.microsoft.com/office/powerpoint/2010/main" val="191224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5715000"/>
            <a:ext cx="8305800" cy="1066800"/>
          </a:xfrm>
        </p:spPr>
        <p:txBody>
          <a:bodyPr>
            <a:normAutofit fontScale="90000"/>
          </a:bodyPr>
          <a:lstStyle/>
          <a:p>
            <a:r>
              <a:rPr lang="en-US" sz="4000" b="1" dirty="0">
                <a:solidFill>
                  <a:srgbClr val="FF0000"/>
                </a:solidFill>
                <a:latin typeface="Comic Sans MS" panose="030F0702030302020204" pitchFamily="66" charset="0"/>
              </a:rPr>
              <a:t>Marriages should be “in the Lord”</a:t>
            </a:r>
          </a:p>
        </p:txBody>
      </p:sp>
      <p:sp>
        <p:nvSpPr>
          <p:cNvPr id="34819" name="Rectangle 3"/>
          <p:cNvSpPr>
            <a:spLocks noGrp="1" noChangeArrowheads="1"/>
          </p:cNvSpPr>
          <p:nvPr>
            <p:ph idx="1"/>
          </p:nvPr>
        </p:nvSpPr>
        <p:spPr>
          <a:xfrm>
            <a:off x="533400" y="1524000"/>
            <a:ext cx="7924800" cy="1600200"/>
          </a:xfrm>
        </p:spPr>
        <p:txBody>
          <a:bodyPr/>
          <a:lstStyle/>
          <a:p>
            <a:pPr marL="0" indent="280988" algn="ctr">
              <a:lnSpc>
                <a:spcPct val="90000"/>
              </a:lnSpc>
              <a:buFontTx/>
              <a:buNone/>
            </a:pPr>
            <a:r>
              <a:rPr lang="en-US" b="1" dirty="0"/>
              <a:t>1 Corinthians 7:39</a:t>
            </a:r>
          </a:p>
          <a:p>
            <a:pPr marL="0" indent="280988">
              <a:lnSpc>
                <a:spcPct val="90000"/>
              </a:lnSpc>
              <a:buFontTx/>
              <a:buNone/>
            </a:pPr>
            <a:r>
              <a:rPr lang="en-US" sz="2400" dirty="0"/>
              <a:t>A wife is bound by law as long as her husband </a:t>
            </a:r>
            <a:r>
              <a:rPr lang="en-US" sz="2400" dirty="0" smtClean="0"/>
              <a:t>                     lives</a:t>
            </a:r>
            <a:r>
              <a:rPr lang="en-US" sz="2400" dirty="0"/>
              <a:t>; but if her husband dies, she is at liberty to be </a:t>
            </a:r>
            <a:r>
              <a:rPr lang="en-US" sz="2400" dirty="0" smtClean="0"/>
              <a:t>              married </a:t>
            </a:r>
            <a:r>
              <a:rPr lang="en-US" sz="2400" dirty="0"/>
              <a:t>to whom she wishes, </a:t>
            </a:r>
            <a:r>
              <a:rPr lang="en-US" sz="2400" b="1" dirty="0">
                <a:solidFill>
                  <a:srgbClr val="0000CC"/>
                </a:solidFill>
              </a:rPr>
              <a:t>only in the Lord.</a:t>
            </a:r>
          </a:p>
        </p:txBody>
      </p:sp>
      <p:sp>
        <p:nvSpPr>
          <p:cNvPr id="34822" name="Text Box 6"/>
          <p:cNvSpPr txBox="1">
            <a:spLocks noChangeArrowheads="1"/>
          </p:cNvSpPr>
          <p:nvPr/>
        </p:nvSpPr>
        <p:spPr bwMode="auto">
          <a:xfrm>
            <a:off x="762000" y="3209835"/>
            <a:ext cx="7810500" cy="1200329"/>
          </a:xfrm>
          <a:prstGeom prst="rect">
            <a:avLst/>
          </a:prstGeom>
          <a:noFill/>
          <a:ln w="9525">
            <a:noFill/>
            <a:miter lim="800000"/>
            <a:headEnd/>
            <a:tailEnd/>
          </a:ln>
          <a:effectLst/>
        </p:spPr>
        <p:txBody>
          <a:bodyPr wrap="square">
            <a:spAutoFit/>
          </a:bodyPr>
          <a:lstStyle/>
          <a:p>
            <a:pPr>
              <a:spcBef>
                <a:spcPct val="50000"/>
              </a:spcBef>
            </a:pPr>
            <a:r>
              <a:rPr lang="en-US" sz="2400" b="1" dirty="0">
                <a:solidFill>
                  <a:srgbClr val="CC0099"/>
                </a:solidFill>
                <a:latin typeface="Comic Sans MS" pitchFamily="66" charset="0"/>
              </a:rPr>
              <a:t>This is the goal for our children to grow up with both Mom and Dad directing them in the ways of the Lord.  Remember what God said of Abraham:</a:t>
            </a:r>
          </a:p>
        </p:txBody>
      </p:sp>
      <p:sp>
        <p:nvSpPr>
          <p:cNvPr id="34823" name="Text Box 7"/>
          <p:cNvSpPr txBox="1">
            <a:spLocks noChangeArrowheads="1"/>
          </p:cNvSpPr>
          <p:nvPr/>
        </p:nvSpPr>
        <p:spPr bwMode="auto">
          <a:xfrm>
            <a:off x="304800" y="4495800"/>
            <a:ext cx="8458200" cy="1323439"/>
          </a:xfrm>
          <a:prstGeom prst="rect">
            <a:avLst/>
          </a:prstGeom>
          <a:noFill/>
          <a:ln w="9525">
            <a:noFill/>
            <a:miter lim="800000"/>
            <a:headEnd/>
            <a:tailEnd/>
          </a:ln>
          <a:effectLst/>
        </p:spPr>
        <p:txBody>
          <a:bodyPr wrap="square">
            <a:spAutoFit/>
          </a:bodyPr>
          <a:lstStyle/>
          <a:p>
            <a:pPr algn="just"/>
            <a:r>
              <a:rPr lang="en-US" sz="2000" b="1" dirty="0">
                <a:solidFill>
                  <a:srgbClr val="006600"/>
                </a:solidFill>
                <a:latin typeface="Comic Sans MS" pitchFamily="66" charset="0"/>
              </a:rPr>
              <a:t>"For I have known him, in order that he may command his children and his household after him, that they keep the way of the LORD, to do righteousness and justice, that the LORD may bring to Abraham what He has spoken to him.“ (Gen 18:19)</a:t>
            </a:r>
          </a:p>
        </p:txBody>
      </p:sp>
      <p:sp>
        <p:nvSpPr>
          <p:cNvPr id="6" name="Rectangle 2"/>
          <p:cNvSpPr txBox="1">
            <a:spLocks noChangeArrowheads="1"/>
          </p:cNvSpPr>
          <p:nvPr/>
        </p:nvSpPr>
        <p:spPr>
          <a:xfrm>
            <a:off x="1981200" y="38100"/>
            <a:ext cx="5181600" cy="1524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Comic Sans MS" panose="030F0702030302020204" pitchFamily="66" charset="0"/>
                <a:ea typeface="+mj-ea"/>
                <a:cs typeface="+mj-cs"/>
              </a:rPr>
              <a:t>Eliezar</a:t>
            </a:r>
            <a:r>
              <a:rPr kumimoji="0" lang="en-US" sz="3200" b="1" i="0" u="none" strike="noStrike" kern="1200" cap="none" spc="0" normalizeH="0" baseline="0" noProof="0" dirty="0" smtClean="0">
                <a:ln>
                  <a:noFill/>
                </a:ln>
                <a:solidFill>
                  <a:srgbClr val="FF0000"/>
                </a:solidFill>
                <a:effectLst/>
                <a:uLnTx/>
                <a:uFillTx/>
                <a:latin typeface="Comic Sans MS" panose="030F0702030302020204" pitchFamily="66" charset="0"/>
                <a:ea typeface="+mj-ea"/>
                <a:cs typeface="+mj-cs"/>
              </a:rPr>
              <a:t> travelled</a:t>
            </a:r>
            <a:r>
              <a:rPr kumimoji="0" lang="en-US" sz="3200" b="1" i="0" u="none" strike="noStrike" kern="1200" cap="none" spc="0" normalizeH="0" noProof="0" dirty="0" smtClean="0">
                <a:ln>
                  <a:noFill/>
                </a:ln>
                <a:solidFill>
                  <a:srgbClr val="FF0000"/>
                </a:solidFill>
                <a:effectLst/>
                <a:uLnTx/>
                <a:uFillTx/>
                <a:latin typeface="Comic Sans MS" panose="030F0702030302020204" pitchFamily="66" charset="0"/>
                <a:ea typeface="+mj-ea"/>
                <a:cs typeface="+mj-cs"/>
              </a:rPr>
              <a:t> a long way so Isaac could marry a believer!</a:t>
            </a:r>
            <a:endParaRPr kumimoji="0" lang="en-US" sz="3200" b="1" i="0" u="none" strike="noStrike" kern="1200" cap="none" spc="0" normalizeH="0" baseline="0" noProof="0" dirty="0">
              <a:ln>
                <a:noFill/>
              </a:ln>
              <a:solidFill>
                <a:srgbClr val="FF0000"/>
              </a:solidFill>
              <a:effectLst/>
              <a:uLnTx/>
              <a:uFillTx/>
              <a:latin typeface="Comic Sans MS" panose="030F0702030302020204" pitchFamily="66" charset="0"/>
              <a:ea typeface="+mj-ea"/>
              <a:cs typeface="+mj-cs"/>
            </a:endParaRPr>
          </a:p>
        </p:txBody>
      </p:sp>
      <p:pic>
        <p:nvPicPr>
          <p:cNvPr id="51202" name="Picture 2" descr="http://t2.gstatic.com/images?q=tbn:ANd9GcQIfN1reOCURrd-5sBi9qx0-2Tm41M-g0Os2WQg44WTU9FJUisUxw"/>
          <p:cNvPicPr>
            <a:picLocks noChangeAspect="1" noChangeArrowheads="1"/>
          </p:cNvPicPr>
          <p:nvPr/>
        </p:nvPicPr>
        <p:blipFill>
          <a:blip r:embed="rId2" cstate="print"/>
          <a:srcRect/>
          <a:stretch>
            <a:fillRect/>
          </a:stretch>
        </p:blipFill>
        <p:spPr bwMode="auto">
          <a:xfrm>
            <a:off x="7162800" y="152400"/>
            <a:ext cx="1857375" cy="2466975"/>
          </a:xfrm>
          <a:prstGeom prst="rect">
            <a:avLst/>
          </a:prstGeom>
          <a:noFill/>
        </p:spPr>
      </p:pic>
      <p:sp>
        <p:nvSpPr>
          <p:cNvPr id="51204" name="AutoShape 4" descr="data:image/jpeg;base64,/9j/4AAQSkZJRgABAQAAAQABAAD/2wCEAAkGBhQQERQUExQVFRUVFxQUGBcVGBYUFRcXFRcXFRgXFxcXHCceFxkjGRYVHy8gIycpLCwsFR4xNTAqNSYrLCkBCQoKDgwOGg8PGiokHyQpLC0uLCwsLCwsKiwsLCwsLCwtLCksLCksLSwsLCwsKSwsLCkpLCwsLCwsLCwsLCwsLP/AABEIAM0A9QMBIgACEQEDEQH/xAAbAAABBQEBAAAAAAAAAAAAAAAAAgMEBQYBB//EAEQQAAICAQMCBAMEBwUGBQUAAAECAxEABBIhBTETIkFRBmFxMoGRsQcUI0KhwdEVM1JiciRDU+Hw8VSCk6LTFkRjg5L/xAAbAQABBQEBAAAAAAAAAAAAAAADAAECBAUGB//EAC8RAAICAQQABAQFBQEAAAAAAAABAgMRBBIhMQUTQVEUIjJhUnGRobFCgdHh8PH/2gAMAwEAAhEDEQA/APQ2AHHp2yHPqkQd/wCOVOv64AzC/Vh37USMouo9Tb/EaPv/ACzh3LLwjpqqflTZa9S6iCGKuwv8Pwxv4d0e+y8QKns7cfgD+Yyv0OiWQh3kAUdwR3P33Y+7NQvVIIlUb1HyH9Bm54bpVGXmWyRU1l+V5daZD1cOmi/vK9KWyx+VLfGQ9b1dpShisXuG0/a9KLAcV/X8O63ryTnYgoHjdtJdvTgV5R9cuen6ARgADirvyn1vniz6n6nD6nWxhJwpx+a/yVFVtjvu/dlXB0LULtZWAY1uN9gaJAr3qiRllp9DFGCGRWayxNAetj7smHqioCQLXtxf14H1ymm6huPvmcotvdN5MHX+MZjsp4+5bR9WI8qKD7fT78blkcIfx79spv1nkH/r8clp1BSu038sIsI5+V8rOJMhyTm+/wB+GlkphiJEINfw+uOmBQOWF96q/wCN43LK3Ocl7GC7kg9q5Hzu/wCGRet9J3vupyCNxo8KR6/U/X0wKCGLxOSPQUSAfmB3OUum602p1LaeWV4YljUre0F3JO8ksvm2+UVx37ZCS3/Kdf4TTOqPxD6ZrPhqKowaYD7IsnsPSu3FZaS6lU7sPpmLl+PXR5o40iJilhiQ7mUN4kzQtdiwVIs0K5Pfgmv6r1yZwN3hIyayOBlDMGYc79ykf3TcEHg9vri8ia4RoJRtk7Jm9WbcST6/l7cY8nvbfS88/j+N22bkhFDTDUG2IFmN34NglQybeLNn0rlcnx3IySjbGp8LUsrI5J3RRxSDuPUS0Pmn3ZBaa3JYm4Ywj0EtQ73+eOBOM896p8YS2FUohTUadb3WssUiSE727USgsCiCD8jmw6B1Q6jTxTEV4kaPXcDcoNX8u2ElRKMcmbOcYzw+mWPh51uBnSeM4H98r/Mwi8uDwJV7GLvESHKbrGtQxSxFlLtGy+Has5LKaATuSbHFeuErq3A7NRtltiXpW+4P8c7nlPQtPqtMGdYpRIdLpI1YQN5X3kSXuBsgVuYcn8ryHq2vdJHYSKVi0pCCDkySqBLW4XSNZIFkc/LCy0uHwwit+U2xrDfmC6b1vqDSQeIkgVv1USDwCACwlExLV5dpWL143Zt92RlQoMrz1Elwzmo0wfvwfQ/8si/2e1csPwyWHzqPkHUmKGunHhMjnpwP/b/nhkjxMMbykS+Pn7mS618NpId0f7N+W8wOx7Pv2vvlD1Xp0odUMRB9CObHaxmwjkaQG3FqTVD2yTBqyWUSKFrs1cG+O/oO2RlVF8xLdPil1ElXcnj0f+zzj+yGX7dA+1i79ssNL0IkX3INihx6ce57ZfzdELzFmYGjRrsP6ZbskenW3NVXbv7Cv4YCEbJvHJs366iqG5tFD0rpPgeZyCt2OPX5evbg5LaSSckRDan+JgQCL4/1Efyx7TaHxyJJL291TsCK4Lj1Jy2VQBQ4H4Z1Wj8KjFKVn6HH6nU26yTcniPt7lBP0mSJHIIfy1QsEC+So5s1eVkemLcWFPoHtCfpYzZ43qIFkUqwDA+hy7b4dVPrgzrNFGXTMbJEVNMCD7HOJKE8xBNc0M0Gt6FuACNQB4DW20eu09/uNj6YyvwwL5kNetKAT99mvwzOfhc1PjDRSejtUuEQ9LpG1AtQFU93sMfftZJIvLo9DiKhdvb96yGJPqSDZ+hyaqhR6AD7gBlfJ1MyX4O0hRbO17foB3Y/w+uaiqo00W30aEKIQWHy2ULaXZFuLEyCViHZ2QUhA7AgEf5e3rl50HSKkYLcu5LmxZBbn8q/DIPUZFgUGWQbQNxLfvSSMBR9h9nHOi69XlZN1uu0laPAa9ps8eh/DOYtbnY5rr0/I0J6hU0Q08e339vsaFIgeNq0D3I5sevb6YvwQ1mgfuHNYzqWAAIP/RyYvbK7i8FhXrdtXS/cTHEtcqL7dgeP6YoxL6Kv4DElwL5oDkntX19so1ml1pPhu0Om7B1FSTc8lCfsR/PubNemMoliEpW5beF7kzqnVIoKDDc7fZjRQ0jGvRQOBXqeBmE6T8J9RXqL6mScwwu0zBFk8Uxh7Kr4bKU47cXVcZv+n9Ehgvw0AJ4LG2c+nLNz6ZLMYyxC1wTXuAtsjHHld+7/AMFUOnan93WEkejxRFf/AGBT/H0xR0Ws/wDEQ/8AoH/5MnCgeMfJ4wTWBo62cl8yWfyRTHT6v/xEX/oH/wCTMPr/ANGc+p6mdVJMqgGM7kXax2Io8ihjsqqsn5gZ6WcaeQj2w1c3HoA9fOPOF+gnpmiWCPYpc+pLszsT2skn5enGSvFxpWsDO5DBXlfOby3yLL4jOqt4vwsbOCOJT5G86MGT3xGwjt+WPlEXGS9BROGR5bvnDJYAOzD6I2n04Aa/Wz373zX1rEWiq53eTvz2rj0/lh/Y6nktIfUW5pSeeK+uLXo8QIO3sCKJJHPrR9fnmlDwX1cjXevvljCRAcCQiOMAEhizlTtFdh825/hh0vpcm5XkIIW6U2xu+CCe3IBHr9Mt9PpljUKgpRwBjua9Oiqqw0uV6lCVXmT3z7/YMMMMuhgwwwxCDDDDEIquvKxVQPsng80CTW0MfQEivqRkdYJFAJdEQCtq8k13skXeXbAUb7ev0yo0Wh8XczMXCtS+m5RVE/L7uazB8Xqzixvj2HhKcXiuKcn6+xm/ibpMmpRlIFOCQzEhlNUABtIK3yex4GQY/hXVTEtuS6gDbS1NsDg3acXu3Dg8jLvrPWZvG1kahCuniWRTsc2GjL0zBqDcDiuReL6f8cWYgE4McjSLQDh41hcbfPtKnxfU+3bKO+xxWMcIrRpsjNqTKHU/Cmo/2p9rttkVVHnLTW2n83b7A2SHd8zwPW2n6a3TRHq9RNcUGzds3sygtIvhIpA3ITNHZNH9n29tL07rCTwrOpIRgW8wogCwbF8UQfwyrl6d/aK/7SCNO3KwglWYcFXlZSD8wo7cXkPMeUpItVSzFuXCX7/ZDnTOqL1dfETcNICRR8rzMvcMP3Yxxx3Y36Zpw4HAHA49u2QOi9Ch0kIi06bIwSwWy3LcnliTj77lyu1Fy+XoV+pk4pJfKjs3Vo0dI2YB5L2Kbtq7174+0lZkPiDo2p1MyMnhBYhKUt3Vi0kfhkHaPL3JsH2+eVum+EtaqASOHKmOv9olFxqzFojS+oKnd38pGFVUGk8g1PdHOTa6fqkXPnX+88Hv/vP+H/q5HGO9R6lHAu+VwiihuN1z2zFfD/wpPC0hlkDbhKbDvbPII1VuRSMu1vOLPn/GTqegal9CmmJjNt+0ZndmCiQOpsjztQNjgWRVDE6o57GTilhM1njgix9caJJOYHU/CetNkTAnbKhBmlAZnUgTWBwb2+Udq74mX4U1ZW1fzn9Y/wDuZaG91aGuK8o3fjhFVD8RXlGL7kj0dDfbGdR1OKNtryKrVuonmrqz7C+LPfMNB0CcSp4krlzI1kNI0bREvvugAj7HQC/VRXbL+Dp8sWpnkUI6agRA7mIaPw12Vt2netc1Y575B1r3JxlBcZNSMUD8s8/6f8KakOjPN28jjxJWDKY6aQXVOZArAegJ5yPF8J6zjfO1+DKu5ZpK8YhdkgUAWu5bIJPfIuiL/qLcborlM9C1GtRCiuVUuSqA/vMBuofOgThJNmC0Hw3qV1EMjsHWN1emlZvDG2UOqrtpgTIpBPNCr4zYu95F0xjjDyBv1TawmdkkvDG87jmc5Njy9h9Bnc4vYfQZ3Oyh9KNNdBhhkHVdXROAQzc0ByL/AMzDhee/rickllsaU4xWWydiS4urF+2UP65PP5Ur5lLCe3Lnk/ReeMstJ0dIyGrc4H22JJ5FGvQf9d8aMlLoFG1zfyrj3ZOzLM7DW6lWaTn9WkiUySqhpW8TbTUFtfMO3uM1ODCxXofTHayWU8Hn0fx9qDCJKhcmRV2oN/l2qW3FHbYbZqvkhboZM1PX9SxVrShqpoVCrICRGkxVnpqZSQgqqJ+7NZoOmxwAiJAgNXV81wMk3kdr9yW5exnIupO+j07PIN8iL4g2hSdyktSntR7/AH/LLrR6gAIF+Qr+d/TPPNd8HaiHqr60vuidpHobztDqVAb0FEg+3Gbn4fYUTx2q/XMDxSTckmuEinucdQoxff7DPUekQGZmKktLt8U75NrKAVAKh9pABI7cemPaf4O0pTmEH7QUBpBQfaSOG/yr9NoAqhkcC3k/11+X8/zzRxziuMyd89qwy4nCOompPhfyeXyPrE6mNAsTR9PZyFIjYgoEEr1K3JBckE365vZYyDx2+XpidW2/Wwj/AIcUz/e5SOj7cWR9MsJVBw0rN2OCGugtsUvbP6/6GoJa7468oehkWsVGOcg16mfG2SW0Z1WvjhkiRmozMUQe7KpYj5cA/jj46hF/xI/b7a9/bvlR134bfU0RLsZGieIjedhjbcSy7wrk8jkcAnMfpP0eTsYC4VCyzxyUqERgs7K3DeZzu4I7cWMNGEJLlluFccdnokutjP76f/2v9cit1OLds3iyu+7G2rqt11u9a9rOUMH6Ogix7XS1FMTH9vbKZV/e/wAxVvcXkZ/0auTEfFiIisKPC7ruZwD5ua319AMSjX+Ig6odtmqGpjv7aGzt+0vfvX1rGtV1fTpC0xcFFDMdhDGkNMQLs165lo/0bvtVBMlDwj/dHkxKihr3WCdln6/IY+36MyUKCYf3ZjHlcbeZKYBXAJKyMDYOPtr9yMKYe5oNRr40jaUSAoq7ztpjXpwO5J4r3NZXD4tjsDbNZVW5iYVvNKrX9lm4oHvYOSek/CmzTSIFRTIxYJKiyogLBim1Typbe1Xxv+VZHP6OFO2vCUxsrxlI2DAghtjtu88VjgcEAD2xk6k+WTjo85LHR9XR1VwwAYWNxC+u0ij7HjOan4giSSONiSZCFUqNyWd3BYcD7LfhlR1b9HhkjiRZFHhxzRksl20zrIzDniipAHzyn1H6PWZvNMqeZz5YyCA7StSndxXimvpkoqt85B+XCHEmbxNTG3AZSSLADAkj3AHfDdmW0Hwo0MiyxyorBSreR332bN75DX71VVFj3HGaHdzeDkkumVrHFfSx5pBhjAOGRA7hg6mRTxKp+TIPzUg4zN1Fq5lo32RVWh7W1nLLUdPG0H5XlNq9Mq9z+HOWlrb8YUidk7IcMam1y0aUk8kliTd/Imv4ZZaXoXIMjBhVlNtCyPXnkDn0GZ+ZaPqBdcqQfuvND0nqZO2Nw24i1YgjcB72ODX41mjoYSk35qee1kjp2pzxZ/YtgM7hhmybAYYYYhBhhhiEedfEOllOrnKCXYZ9FwEnO4C/FKurbQo/e8pv3GR+k9a1i7gqsAJQn9wWOwxyXxRHDogv/P69s9F182yJ2uqUm/nXGMdGKqigkcV9QR6363mN4i1CCzyR3Rd0U0YJ+vawRSN4b+LuiYAadqIeEO6kdwA9rYs/MY51LqGs8USJ4pMc2pKARMy+H+rnw1IUUwZqHN8nPQNgLe98fhfOSF04FV8v4Zi13L8KDa2ChbmK7RTdE1Ym1Mr2LEWnUqDzyGc8dxRaqzQmPPNehfAEnSZ5NYs6yghg8fhlT4bOrMVbeeVoHsLrPS4pNygjsQCD7g9jkLVGL+V5CWQU0p+mMfp6CfC4wEWPot4MQO+AdmB46PdyNrHgUw/WVHbErqweLGQ81FhaF4Dws4YsWso+o98UXFccnH81AnoXkbVPfHVAzguuRX33jbNRySe4DKHk9kjm/liWfI/6xXfGZdRfbFGr3Hs1y24iPSPkGZd151pie4xBlGHSwY9tm98kQ2vBxV3i5G3YyODjlUdwzm8YY4hpurDhIwSfYWb9Dx6c4wvR5JWDSUm1gaBBY19OB6e+Xidh9B+WKzo9Poa68S7Zo+Rve6x5OEYZ3DNHBawgwwwxCDDDDEIMMMMQhvUQ70ZT+8CPx4zO6HW7eG7iwb+R/rmjlmVRbEKPckAfxzOtoxLM7LwhYcniz+8R8if65k+KRWxP1RS1MZOUXDsu4XDKK7m+fyyxSE0L/hmeXrEMb+EpJYEcD2/nmlQ2B3HyPf785nKzwa3lXKtK5fl7nPCBFVd8fXK3of7Jn0zf7rzR36wve371Np9wOW24AcZR9ck8F4tR6IfDkP8A+OQgc/IPtP0vB78vBpabT8OD9f5LeTUc0MZ2sx5FDJMSA9hjlAYHDYVzjBEJ9JkI6fbdXZ9gcuTJiS2S8oh8bt47KuXp5IBDECvTDT9IYcliPrf5ZJk1DBgFW1N2b7H6euOiQnCfDtcgJ+KY+VDgWgBd4iQZwucScNGODJtu3samS8YrJe3O1k0ynKvPJDK40YcsMbeG+2PkFKor2WsQy3k14fcYy8XtkgEoNEPDHiudxsA8FhWdwOGdnD6UbiDDDDJCDDDDEIMMMMQgxE0oVSx7KCT9wvF5E6pKFifd6ih8yeAPxxm+BpPCbK5v2gMktqBTIL4Ty8819rvzlY/UV1G4FysQFCuCxPHLngfT5ZzrhdykVM1n907bIF/h7430LprTeWYgpESoUcjd6njONs1LnN22LKzwvQ3NHoI1R3f1Ncv2/Ia+HelBtXuBuOIWSDYJ9t3r7kjND1f4vCgiMXdgP/MD1GRNY25hp4SEX7UhXuF9ACOxP8sz/VoEibw4yzuxF2bKr6i/S8r+VOyLu+mJo4g5qMll/wDdmz6L1USRg7ruzfb+GJ+J5gdHOL5KEAepJ4AHucoYtU0UI2bb92NKoA5J+mL6JomnkErkyKptNwpWf/iV6Ivpffk+2UoNvktOmMHvfobiB+Ofli2kHr68ZXNqCBXBbue9fM/8sRHIVJJs2Of6AZLdyZrp3csnS6oXQ5Pr3ofh+WLUGv8AsP4YzCQe2S07ZKMivZUkuBgx5wRY6VxQTD7zK+Hy+hrwxnRF8seAzuQdhYjpY+o1tzhGPYlkxKfuPOjC4GdgxDrWOkZxlvCplKdfAxiHiBx3ZnKyeSnKHuQTBZOGTQKwyW4D5Ihu5+/OZ1vX785naQ+lGgGGGGSGDGNdKyRuyAM4UlVJoE1wCT2s4/lV8S9TGn07yPEZUA86gqPKaH73fkjGk+B0sspU+N9gUyhhRl8RTEUkUxxq+1lZ+CSwoi1IrkY70741BpZkYOZJEO0LSjxmhj3ebksVq1sevbHf9go+KsSPHuLqx3mPehvcw4oxLf09se0Wn6ezRiIQljvZNpsk2dxB9eQ3f1BIwfze4T5fYkfD/wASprQxRJE2rG9OFFrKpZSNrEeh/D54yE3yvIXYqG8ikkra8EhbqrHB+eZT48h1OhMI6XFs8RHSXw40ckJtEY84JWgz1Xuc1niGLTr5AH2Diqsgevys5l+Jalwr2LtiroV1sV6dkI6E6vUFQWRYxbMpN2w4Wwa7c/TF6rVx6QeDCttRLN3qu5J/PHdJvghKsUHcuwJt3Y979OK/LIHRof1gOG+z2Yk91u69+T/LOSm3nb6HWVpOO70RU6vqDRgor+eTzSMvcXwFBHyvt75L6Z8POws+UH0uif8AUfQdsqdd1+PS9RGhh02+RzGquZNvMqhgKI4AsevpkqQS+MyyztIF1iaVok2Rq0Rh8VzajcApPLE9hzl2dNluE+I44X2Ix1FcFnPOeWXnSekibzNzAnbcKErggA7e/hKboHuec1EQZh5V47Ek18uAMyKfpCRYlK6ZKQTgASUgWCGOYFQV53I4AsDJzfpEChLiUE6htOyh+QFeNN6+WiP2q329ue+Demn1jgrW6rzHwahNLtFVif1fnKLS/G7PIIvCVZDM8W1pNqhUUPuLbSCWU2oFgj1HpCH6Qy0cjiAXGkbsPEug8k0bEjbdL4O40CabtxkPhZ+wFX47NYIscGKRdwBB4IB/EXnGWsA1gnuUh2M4vI4cjFrL746YKUX2OYYZ2skQOZ3DOXiEBF42y45gclGQGytSWRqsSwxRwrDZKLjngQI8MWcMWSGyJEb1+/OZ1vX785ndQ+lEAwwwyQwZB630ldXA8LMyq4AJTbuFEHjcCPT2ydhiayOngpNV8PCZ5i9r4kP6tvVgWZCOWKldquCWA798qfivTx9PjOvCmR4Uhj2MVVW2tsVr2EqwEjfZrvmxyu65qdkVUCWIUWAfmTR44A/LByxFZGlZsWX0Zz4S+IG6ko1HhhLJQLu3UEv94qO5JOaoutAuAoqhZ9QfyrOdN0yRxghdorstG/c/XInX9zKm0A0Q1k/ung8/9ds5C6zzrWKEfKrlqI+pV9Y6fPLKQopOAp4oLZs7fUnj2y/6N0pYF2j7/cnJzRXTLyKA/LIPXyyxrGhp5nWJSO43cs33IHP3ZnNNvazpqrVZCP3I3S9Ks+sk1GxCECxIxUbiVNuymuedq3/lOX0fT4lYsscYY3bBFDG+9kCzed0ejWJFRBSqAoA9hjkklZJzfuBm98uCP/ZEH/Bi9f8Adp68e2Nv0eH0ijq7+wnc+vbvwPwx9NR87x4G8be36kNriML0+Oq8NPtb/sr9r/F2+18++cPS4Tf7KPzcn9mnPN88c888+uScMW5+5E7WcK3hncYRHZazmOTDG8gWE8oWsmBlOIwxZFhDni8Y3eGGISSQtDj15GGPK1nHTByiKrAnO4lheTQFrjgbrDHGGGT3FTyiA/c/U5zOv3P1zmd7D6UUn2GGGGTGDDDDEIBmZ6tq2m2+UBQzAEG7I8tduOxOaDVzbI2b2Un8Bmc0ALp4ZP8A3zL8RudcNq9Sjq59Q9yZp92wCyeO5+yPur6YxI7WwdiBtYrRBV3B5FN27rx9cTEr3sJPqADdX93fHTCUrdTDlhRJ9yO4v+eZOj4nlrKB0RlYtvoi06d1BYwEJF9zzQA9ufXvxnZ5RLrIADYSOaS/mdqD+BJx7pulAWjXPFEV+eUWm+IItVrlg04cyaORhM5AVVQhkZQSbbzhfT928pTSk20b3h6sXfTTx+htFOQNdPsUnJ/plV1Ndyke4yhNmtpllrJR9O+IA8m3t/XNVp5M88HTSjkrmu6HrCy0e4wMJcmjqqVjMS8LVnFa8ZZrxtZcNkzFXlEvDG43x3JLkG1g4wyOTkgnI5ORYSAYZwnObsiFwdOGJLZ0HELArHQ1DGqwvHItZHRJila8Yx2Ptjpg5RSFlcM7nMlkDhFe/c5zOv3Ocz0GH0oyJdhlT1/4gXSeGWApyV3M2xFIFgF6IUt2G6hfqMtsh9R6Ws67WZwCrIQrUGVuGBBBB4yTz6DLHqVuj+L4maZJCImiaQcklWWNUZmDVXAkHGL1vxbCkbshLsqSPs2uCPDDWHO39mbRh5q5GVvXfgqLwJ2jWR3KT7EB3AtKiJwv/wCuOvbbmY0/wjqY1k8NJVEx8GRuEZozCK3RICAqyWLUC75qycE5SXAVKLNZ1X4qhk0wIai7KpUg2pULI1gi6AKeaq5HvlV0v4gg8QDeb3BR5XFnf4dXX+Lj6kZmer9HmWVwEdjHLqSCQj3caJF3HYqqj7vQ4/D8MTHxCEkNOhQDncpnjnsceh8QkXf04vG1jjZZy+ihOmq2zOeT0X+2NOJWh8RTMvJQG3QccsK4HK8/PIkWoBYA3xuHzq7+81eSD0fTLNNqo0XxnUqzh7sUPLV7f3RlB1DWFZIzuY7d7Mq0CyrGzc381AvKmmW5vGeuS6qHXLjrHJouudRMMZkHNAUTwBZABY+i8iz7WcqOsQ/qeiaSNlSaSSIvMpETStJKu7dIOSpDN70BeV/UeomWi0aIkKmV08besillA2gAixweeL4rLdPiR9kUieCEJJC+IAWURyNtlG24yNo4F/wyjGDjL+5vN400cJfcjQfHDaeKMM4kkfUPHIkrHxIV8RF2b/39ocMGb7Sm+11HX4+eSQIyQVvVLWQ3R1L6awDxdKH+hzW9I+JBqJAoVdrK5BD7nUpsveteUNvBU2brLsoD6YrJQT+aJXhKS6PL1+JJHKeREBmjjZjZ2B/FtG/wyDwwD/rHGTPgLr7yLsZTKypG+5CrOQ7yL5wxFEbB29xnoDaYHOxwAYDfDDWwsu5v1MAfjKWUjd4cSCdIrSUB/MJbDcmwNq+gBLcHg4x0n44kEKbwG2aaOV5Hbli0ZffQNsu4bTtB5uyM3fTegQaZnaKMKX+0e5PJNWfSzeSJYcJK2rGFEFBvPZ5/H8cSTtpR5Yt00Yfa/wBsCd4WVfQrSgnvW9eff0gZERMlKcFOcZfSsClHD7G5W9MbzrDnEtgGFihBOcwwyIU4Di1ONL3xeITHbwxKnFY4MMfQcY0gx1ckgU2dwwwyQMr37nOZ1+5+ucz0GH0oxX2GBGNaqcIjMQzBQWIUWxA70PU5iei6/UwiJVjO2afUNvl8Q+QTKqILsr+ysrf+H647lhjqOTd5G1+sESFj37Ae7egzF6n4n1senSYhDvXUcCB/K0ZAjDeYnzDdlf134o1DmYhdwjcCLbGxUghzbc3uO0c/MV3yvfeq459QV2VHEe2XenjJPPN2T9SbJ+fN5dhvBgkkIvYkjkdidilqv3IFffmJ0OtnWVtiWHlHLh9i/sY2CjiwC28du4Iw6p8a6pCsRVAJWePmFvKP1gw82aNxHd2+6jnNOuTluzkD4fom7U2U/wCjqVpdNq00rGJVdGCvtckyKwFvt4H7JQaHr2y01kHUEX9myyShirSkBgQbuOyq9vf5ZrR0uPTwbYUjG1RdbFZ9l0zbftH+uTtRFs8BD6FmJbtuAs3XqSxPt5c0NOlOM7ev/DUt10o2Sr2xkl9sfwUcutLRtB4JjqMs7OiHZB3O1YySzEngel3mmSKCOIMPDK0SKCuW2Kbod2YC+OT3yB/9PmZjIJOX8ZWPm2GKVAgCoWoEbVN1zXzxT/Bo3ByYy3J+wQqt5drRqGpfsi7u7PbMSe1vl4NSNnyKEVwv+7LvTSxgK42rvCUTtQtYtV+Zo9sIuuwtH4gby2wN+Urt3XvB5X7Jyq1HQCyRgSnchQ7iXYAqKPhqWpQR3BBHyyOPg1nu3j5u6jN2fHsjzd6nI/8AKPuHFQfbI2Jl5H1iFydsimu5DLS8KRZviwy19ck6fWK97WVqq9rBqvkXR9czmo+Cy5stDyQTcRPP7EkDzdrhBH+rJvRegnTMTuQgqVpV2cmV5L788PX/AJcK41tcMoSUoPJe3g2R5JVRSzsFUd2YgAfUntnY9bG6B1dGQ8BlZSpN0Bd1d8ZWlHBZqnu5YrxQMcVwchayVYxbsqDtbEKPlyc5HrY1UO0iBe24su3ntzdZBbvYsuMcZJcwxsnG5urwqqu0sYVjSsXXaT8jdHER66NgCsiMGJVSGUgkego8n5YnF+woSFkYemIh1aSWFdWIsHawYiu90eMY/tiAMVM0QYGiC62D7EX3yO1hckis7jEGvjkBKSI4XuVYMB68kHjCLqUTKXWWMovdg6lR9SDQxbWPuJSYrIjdVhVd5ljCXW4uoWz6XdYk9agBIM0QIFkeInANUTzwOR+OOov2INk9DjwOV+k6lFKajkjcjvsdWr09D75PRaGOk12Dng7hhhjgyuZgSfqe2Y2H42ePUSJOI1iRtUNwR0J8AKRtJdg7UxtaFUDfpj/WOvrHKVWIA8ncGKmzRvyge/rfbK2Dw0smGN2cPbNvN+L9vgtVkAAkV2zvpvy4xz7HOPWVxk4yL2P4207NGo3bpL48pqn8O7B8w3DutiuTxzjD/HkexG2Sp4yu0ZkUbW2qD6Nzyaoc8H05yvZdxU/ZKqVBUsG2k3RYsSwuuDjKdEiIRSthBtWyTtFdhz8zmdb4lCPC5YJ+IVLpMjyfHgniRpQU4QMi8W7RiWwSeV28gHn6nEaP4nrxQ6n9mz1toBkVgvG5u/I/llhB8PwKKWMCiDwWsFRtBBux5ePpk9PhyBgxManeQW78mw19+OaPHtmVberpbpZK7nVOTbTIGp/SRp9IYVZJXaaNJIwAACJOFDEnjnNb07p0m5pZyplYBAqjyRoCTtW/tH3PF0PbK0fBujkMZeBGMSqqE7rVVNqBz2BOaGY0pruQTf05yta4PG02NHf5cHGtd9nm/V+nzoqBEZSBPQKRKYw0ytQKkEsV5onGjJqJDIU8X/EzBY6c+EIw20k1JuvgngZqOuxsNp3En7YPsV5H5Yxo+qeLNvCBLoEA3ZINk0Bd7q59s2KZ7dHOQKuTts64bI+o0mpQt4JmBWgGAjbcu2OiL7y7vEBviu3YZqejPIYv2u/cGkXzhQxUO2wnbxym3GtLKRkxORfzzm53b1jB0qoUHwLfvjsfGFY2TzgOib5JiNeDLjKvWPqeMmmVZwT4ZSfFGpaOBlETyCRZEPhqX23G1EqoLEE0OB65kNZ0ud+l6fRrG6yQ6dJW8sihZYwrRqGVCrkMCSoN3t+delFbxphlyu7Cxj7lKcdjWDFR6mSbU6HVzQzeEIJEeMxSFodS207zFt3UQGUOAavHOraCtZpNQsL/AKupnLqI2tZZFCrOYgC1Gq+zYu6F5s1HGLZLGNK/D4QemTkss8r6p0yYrOyxyrHL1DTTRIsLsypHXizGMKdgJF0wF12y4+Fui347Sxv5NVLPE7K0TzFoyhfwiBs4YgUBdA1myqjWdK5B6tuO1Fry1nJjvhHQTQT+H5306wnY00JimhJZCIC9ATLVmxdbe/Oc6R0xj1LWyMHWMvC1NC2yUJCFtXZOSr+gPJHr3zZ4ljjfENtyx2sD7fT7mL+CtUdPp2R4Zw76qdqME4AjeQsHJKVt2/mBWU/ROlTLDomaGXw4dXqZJozFIHp2YxSeGygyAXfANbu3Gelq2Lx/icNvHYtnoeefFJl1Gk1gGkZS00AjaOOZnmCOjGQxmMMoVQRZHp68XN6RpD/amoeRZZEbTwBZH07IpaNmcgVGFtePn6d821YVj/FNRwkNs9TJ/o10Zi0Y3xtHIJdR9uNo32tKzr9sAlSCDmzQ8YxjsbYCdm+bkNKOFgXhnRnMYGf/2Q=="/>
          <p:cNvSpPr>
            <a:spLocks noChangeAspect="1" noChangeArrowheads="1"/>
          </p:cNvSpPr>
          <p:nvPr/>
        </p:nvSpPr>
        <p:spPr bwMode="auto">
          <a:xfrm>
            <a:off x="0" y="-936625"/>
            <a:ext cx="2333625" cy="1952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05" name="Picture 5"/>
          <p:cNvPicPr>
            <a:picLocks noChangeAspect="1" noChangeArrowheads="1"/>
          </p:cNvPicPr>
          <p:nvPr/>
        </p:nvPicPr>
        <p:blipFill>
          <a:blip r:embed="rId3" cstate="print"/>
          <a:srcRect/>
          <a:stretch>
            <a:fillRect/>
          </a:stretch>
        </p:blipFill>
        <p:spPr bwMode="auto">
          <a:xfrm>
            <a:off x="76200" y="76200"/>
            <a:ext cx="1793748" cy="1905000"/>
          </a:xfrm>
          <a:prstGeom prst="rect">
            <a:avLst/>
          </a:prstGeom>
          <a:noFill/>
          <a:ln w="9525">
            <a:noFill/>
            <a:miter lim="800000"/>
            <a:headEnd/>
            <a:tailEnd/>
          </a:ln>
        </p:spPr>
      </p:pic>
      <p:sp>
        <p:nvSpPr>
          <p:cNvPr id="10" name="Rectangle 2"/>
          <p:cNvSpPr txBox="1">
            <a:spLocks noChangeArrowheads="1"/>
          </p:cNvSpPr>
          <p:nvPr/>
        </p:nvSpPr>
        <p:spPr>
          <a:xfrm>
            <a:off x="914400" y="609600"/>
            <a:ext cx="1066800" cy="685800"/>
          </a:xfrm>
          <a:prstGeom prst="rect">
            <a:avLst/>
          </a:prstGeom>
        </p:spPr>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Vagabond" pitchFamily="2" charset="0"/>
                <a:ea typeface="+mj-ea"/>
                <a:cs typeface="+mj-cs"/>
              </a:rPr>
              <a:t>600 miles</a:t>
            </a:r>
            <a:endParaRPr kumimoji="0" lang="en-US" sz="4000" b="1" i="0" u="none" strike="noStrike" kern="1200" cap="none" spc="0" normalizeH="0" baseline="0" noProof="0" dirty="0">
              <a:ln>
                <a:noFill/>
              </a:ln>
              <a:solidFill>
                <a:srgbClr val="FF0000"/>
              </a:solidFill>
              <a:effectLst/>
              <a:uLnTx/>
              <a:uFillTx/>
              <a:latin typeface="Vagabond" pitchFamily="2" charset="0"/>
              <a:ea typeface="+mj-ea"/>
              <a:cs typeface="+mj-cs"/>
            </a:endParaRPr>
          </a:p>
        </p:txBody>
      </p:sp>
    </p:spTree>
    <p:extLst>
      <p:ext uri="{BB962C8B-B14F-4D97-AF65-F5344CB8AC3E}">
        <p14:creationId xmlns:p14="http://schemas.microsoft.com/office/powerpoint/2010/main" val="405831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5562600" cy="1447800"/>
          </a:xfrm>
        </p:spPr>
        <p:txBody>
          <a:bodyPr>
            <a:noAutofit/>
          </a:bodyPr>
          <a:lstStyle/>
          <a:p>
            <a:r>
              <a:rPr lang="en-US" sz="4000" b="1" dirty="0" smtClean="0">
                <a:solidFill>
                  <a:srgbClr val="FF0000"/>
                </a:solidFill>
                <a:latin typeface="Comic Sans MS" panose="030F0702030302020204" pitchFamily="66" charset="0"/>
              </a:rPr>
              <a:t>Then what does this mean about Dating?</a:t>
            </a:r>
            <a:endParaRPr lang="en-US" sz="4000" b="1" dirty="0">
              <a:solidFill>
                <a:srgbClr val="FF0000"/>
              </a:solidFill>
              <a:latin typeface="Comic Sans MS" panose="030F0702030302020204" pitchFamily="66" charset="0"/>
            </a:endParaRPr>
          </a:p>
        </p:txBody>
      </p:sp>
      <p:sp>
        <p:nvSpPr>
          <p:cNvPr id="35843" name="Rectangle 3"/>
          <p:cNvSpPr>
            <a:spLocks noGrp="1" noChangeArrowheads="1"/>
          </p:cNvSpPr>
          <p:nvPr>
            <p:ph idx="1"/>
          </p:nvPr>
        </p:nvSpPr>
        <p:spPr>
          <a:xfrm>
            <a:off x="457200" y="1828800"/>
            <a:ext cx="7772400" cy="1447800"/>
          </a:xfrm>
        </p:spPr>
        <p:txBody>
          <a:bodyPr/>
          <a:lstStyle/>
          <a:p>
            <a:r>
              <a:rPr lang="en-US" b="1" dirty="0"/>
              <a:t>God wants us to marry a believer</a:t>
            </a:r>
          </a:p>
          <a:p>
            <a:r>
              <a:rPr lang="en-US" b="1" dirty="0"/>
              <a:t>God expects us to date believers</a:t>
            </a:r>
            <a:endParaRPr lang="en-US" dirty="0"/>
          </a:p>
        </p:txBody>
      </p:sp>
      <p:sp>
        <p:nvSpPr>
          <p:cNvPr id="35844" name="Text Box 4"/>
          <p:cNvSpPr txBox="1">
            <a:spLocks noChangeArrowheads="1"/>
          </p:cNvSpPr>
          <p:nvPr/>
        </p:nvSpPr>
        <p:spPr bwMode="auto">
          <a:xfrm>
            <a:off x="2133600" y="3124200"/>
            <a:ext cx="6858000" cy="2554545"/>
          </a:xfrm>
          <a:prstGeom prst="rect">
            <a:avLst/>
          </a:prstGeom>
          <a:noFill/>
          <a:ln w="9525">
            <a:noFill/>
            <a:miter lim="800000"/>
            <a:headEnd/>
            <a:tailEnd/>
          </a:ln>
          <a:effectLst/>
        </p:spPr>
        <p:txBody>
          <a:bodyPr wrap="square">
            <a:spAutoFit/>
          </a:bodyPr>
          <a:lstStyle/>
          <a:p>
            <a:pPr algn="ctr"/>
            <a:r>
              <a:rPr lang="en-US" sz="3200" b="1" dirty="0">
                <a:solidFill>
                  <a:srgbClr val="00B050"/>
                </a:solidFill>
                <a:latin typeface="Comic Sans MS" pitchFamily="66" charset="0"/>
              </a:rPr>
              <a:t>Dating unbelievers is not Biblical.</a:t>
            </a:r>
          </a:p>
          <a:p>
            <a:pPr algn="ctr"/>
            <a:r>
              <a:rPr lang="en-US" sz="3200" b="1" dirty="0">
                <a:solidFill>
                  <a:srgbClr val="00B050"/>
                </a:solidFill>
                <a:latin typeface="Comic Sans MS" pitchFamily="66" charset="0"/>
              </a:rPr>
              <a:t>It is playing with fire and dynamite, and then expecting God to save us out of the resulting explosion!</a:t>
            </a:r>
          </a:p>
        </p:txBody>
      </p:sp>
      <p:pic>
        <p:nvPicPr>
          <p:cNvPr id="49154" name="Picture 2" descr="https://encrypted-tbn3.gstatic.com/images?q=tbn:ANd9GcTqdp76QWu4RedX6MqfGXDRUM9lWArUq2GfOXrIXVcWkSSkYYND"/>
          <p:cNvPicPr>
            <a:picLocks noChangeAspect="1" noChangeArrowheads="1"/>
          </p:cNvPicPr>
          <p:nvPr/>
        </p:nvPicPr>
        <p:blipFill>
          <a:blip r:embed="rId2" cstate="print"/>
          <a:srcRect/>
          <a:stretch>
            <a:fillRect/>
          </a:stretch>
        </p:blipFill>
        <p:spPr bwMode="auto">
          <a:xfrm rot="5400000">
            <a:off x="-157162" y="3509962"/>
            <a:ext cx="2466975" cy="1847851"/>
          </a:xfrm>
          <a:prstGeom prst="rect">
            <a:avLst/>
          </a:prstGeom>
          <a:noFill/>
        </p:spPr>
      </p:pic>
      <p:pic>
        <p:nvPicPr>
          <p:cNvPr id="49156" name="Picture 4" descr="https://encrypted-tbn1.gstatic.com/images?q=tbn:ANd9GcQbe5oLJA_5etw9qicxuNaTIzMmfj2QkL4ljRDAiPRzivlXzLk-vA"/>
          <p:cNvPicPr>
            <a:picLocks noChangeAspect="1" noChangeArrowheads="1"/>
          </p:cNvPicPr>
          <p:nvPr/>
        </p:nvPicPr>
        <p:blipFill>
          <a:blip r:embed="rId3" cstate="print"/>
          <a:srcRect/>
          <a:stretch>
            <a:fillRect/>
          </a:stretch>
        </p:blipFill>
        <p:spPr bwMode="auto">
          <a:xfrm>
            <a:off x="6248400" y="76200"/>
            <a:ext cx="2619375" cy="1743076"/>
          </a:xfrm>
          <a:prstGeom prst="rect">
            <a:avLst/>
          </a:prstGeom>
          <a:noFill/>
        </p:spPr>
      </p:pic>
      <p:sp>
        <p:nvSpPr>
          <p:cNvPr id="7" name="Text Box 5"/>
          <p:cNvSpPr txBox="1">
            <a:spLocks noChangeArrowheads="1"/>
          </p:cNvSpPr>
          <p:nvPr/>
        </p:nvSpPr>
        <p:spPr bwMode="auto">
          <a:xfrm>
            <a:off x="685800" y="5791200"/>
            <a:ext cx="79248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CC0099"/>
                </a:solidFill>
                <a:latin typeface="Comic Sans MS" pitchFamily="66" charset="0"/>
              </a:rPr>
              <a:t>Dating is not a game!  Your spiritual future is at stake. Pray for help &amp; guidance!</a:t>
            </a:r>
            <a:endParaRPr lang="en-US" sz="2800" b="1" dirty="0">
              <a:solidFill>
                <a:srgbClr val="CC0099"/>
              </a:solidFill>
              <a:latin typeface="Comic Sans MS" pitchFamily="66" charset="0"/>
            </a:endParaRPr>
          </a:p>
        </p:txBody>
      </p:sp>
    </p:spTree>
    <p:extLst>
      <p:ext uri="{BB962C8B-B14F-4D97-AF65-F5344CB8AC3E}">
        <p14:creationId xmlns:p14="http://schemas.microsoft.com/office/powerpoint/2010/main" val="39013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 y="304800"/>
            <a:ext cx="5867400" cy="1295400"/>
          </a:xfrm>
        </p:spPr>
        <p:txBody>
          <a:bodyPr>
            <a:normAutofit fontScale="90000"/>
          </a:bodyPr>
          <a:lstStyle/>
          <a:p>
            <a:r>
              <a:rPr lang="en-US" sz="4800" b="1" dirty="0">
                <a:solidFill>
                  <a:srgbClr val="FF0000"/>
                </a:solidFill>
                <a:latin typeface="Comic Sans MS" panose="030F0702030302020204" pitchFamily="66" charset="0"/>
              </a:rPr>
              <a:t>To the Unmarried            </a:t>
            </a:r>
            <a:r>
              <a:rPr lang="en-US" sz="4800" b="1" dirty="0" smtClean="0">
                <a:solidFill>
                  <a:srgbClr val="FF0000"/>
                </a:solidFill>
                <a:latin typeface="Comic Sans MS" panose="030F0702030302020204" pitchFamily="66" charset="0"/>
              </a:rPr>
              <a:t>       </a:t>
            </a:r>
            <a:r>
              <a:rPr lang="en-US" sz="3600" b="1" dirty="0">
                <a:solidFill>
                  <a:srgbClr val="FF0000"/>
                </a:solidFill>
                <a:latin typeface="Comic Sans MS" panose="030F0702030302020204" pitchFamily="66" charset="0"/>
              </a:rPr>
              <a:t>(but </a:t>
            </a:r>
            <a:r>
              <a:rPr lang="en-US" sz="3600" b="1" dirty="0" smtClean="0">
                <a:solidFill>
                  <a:srgbClr val="FF0000"/>
                </a:solidFill>
                <a:latin typeface="Comic Sans MS" panose="030F0702030302020204" pitchFamily="66" charset="0"/>
              </a:rPr>
              <a:t>considering marriage)</a:t>
            </a:r>
            <a:endParaRPr lang="en-US" sz="4000" b="1" dirty="0">
              <a:solidFill>
                <a:srgbClr val="FF0000"/>
              </a:solidFill>
              <a:latin typeface="Comic Sans MS" panose="030F0702030302020204" pitchFamily="66" charset="0"/>
            </a:endParaRPr>
          </a:p>
        </p:txBody>
      </p:sp>
      <p:sp>
        <p:nvSpPr>
          <p:cNvPr id="36867" name="Rectangle 3"/>
          <p:cNvSpPr>
            <a:spLocks noGrp="1" noChangeArrowheads="1"/>
          </p:cNvSpPr>
          <p:nvPr>
            <p:ph idx="1"/>
          </p:nvPr>
        </p:nvSpPr>
        <p:spPr>
          <a:xfrm>
            <a:off x="457200" y="1905000"/>
            <a:ext cx="8001000" cy="3505200"/>
          </a:xfrm>
        </p:spPr>
        <p:txBody>
          <a:bodyPr>
            <a:normAutofit fontScale="92500" lnSpcReduction="10000"/>
          </a:bodyPr>
          <a:lstStyle/>
          <a:p>
            <a:r>
              <a:rPr lang="en-US" dirty="0"/>
              <a:t>Look and date among Godly believers</a:t>
            </a:r>
          </a:p>
          <a:p>
            <a:r>
              <a:rPr lang="en-US" dirty="0"/>
              <a:t>Look for a spiritual partner who will love God (and you), no matter what happens</a:t>
            </a:r>
          </a:p>
          <a:p>
            <a:r>
              <a:rPr lang="en-US" dirty="0"/>
              <a:t>Pray about it constantly</a:t>
            </a:r>
          </a:p>
          <a:p>
            <a:r>
              <a:rPr lang="en-US" dirty="0"/>
              <a:t>Enter marriage knowing it will </a:t>
            </a:r>
            <a:r>
              <a:rPr lang="en-US" dirty="0" smtClean="0"/>
              <a:t>                         require </a:t>
            </a:r>
            <a:r>
              <a:rPr lang="en-US" dirty="0"/>
              <a:t>daily work &amp; compromise</a:t>
            </a:r>
          </a:p>
          <a:p>
            <a:r>
              <a:rPr lang="en-US" dirty="0"/>
              <a:t>Don’t expect a “Cinderella” marriage!</a:t>
            </a:r>
          </a:p>
        </p:txBody>
      </p:sp>
      <p:pic>
        <p:nvPicPr>
          <p:cNvPr id="48130" name="Picture 2" descr="https://encrypted-tbn3.gstatic.com/images?q=tbn:ANd9GcSnfZW9YUMSHkHa7MdtfObjlRKaV3QzzFWFfc5TT-e7jpg7owkl"/>
          <p:cNvPicPr>
            <a:picLocks noChangeAspect="1" noChangeArrowheads="1"/>
          </p:cNvPicPr>
          <p:nvPr/>
        </p:nvPicPr>
        <p:blipFill>
          <a:blip r:embed="rId2" cstate="print"/>
          <a:srcRect/>
          <a:stretch>
            <a:fillRect/>
          </a:stretch>
        </p:blipFill>
        <p:spPr bwMode="auto">
          <a:xfrm>
            <a:off x="5943600" y="228600"/>
            <a:ext cx="2619375" cy="1743076"/>
          </a:xfrm>
          <a:prstGeom prst="rect">
            <a:avLst/>
          </a:prstGeom>
          <a:noFill/>
        </p:spPr>
      </p:pic>
      <p:sp>
        <p:nvSpPr>
          <p:cNvPr id="5" name="Text Box 5"/>
          <p:cNvSpPr txBox="1">
            <a:spLocks noChangeArrowheads="1"/>
          </p:cNvSpPr>
          <p:nvPr/>
        </p:nvSpPr>
        <p:spPr bwMode="auto">
          <a:xfrm>
            <a:off x="152400" y="5410200"/>
            <a:ext cx="8763000" cy="1200329"/>
          </a:xfrm>
          <a:prstGeom prst="rect">
            <a:avLst/>
          </a:prstGeom>
          <a:noFill/>
          <a:ln w="9525">
            <a:noFill/>
            <a:miter lim="800000"/>
            <a:headEnd/>
            <a:tailEnd/>
          </a:ln>
          <a:effectLst/>
        </p:spPr>
        <p:txBody>
          <a:bodyPr wrap="square">
            <a:spAutoFit/>
          </a:bodyPr>
          <a:lstStyle/>
          <a:p>
            <a:pPr algn="ctr">
              <a:spcBef>
                <a:spcPct val="50000"/>
              </a:spcBef>
            </a:pPr>
            <a:r>
              <a:rPr lang="en-US" sz="2400" b="1" dirty="0" smtClean="0">
                <a:solidFill>
                  <a:srgbClr val="00B050"/>
                </a:solidFill>
                <a:latin typeface="Comic Sans MS" pitchFamily="66" charset="0"/>
              </a:rPr>
              <a:t>Do not be </a:t>
            </a:r>
            <a:r>
              <a:rPr lang="en-US" sz="2400" b="1" dirty="0" err="1" smtClean="0">
                <a:solidFill>
                  <a:srgbClr val="00B050"/>
                </a:solidFill>
                <a:latin typeface="Comic Sans MS" pitchFamily="66" charset="0"/>
              </a:rPr>
              <a:t>mismated</a:t>
            </a:r>
            <a:r>
              <a:rPr lang="en-US" sz="2400" b="1" dirty="0" smtClean="0">
                <a:solidFill>
                  <a:srgbClr val="00B050"/>
                </a:solidFill>
                <a:latin typeface="Comic Sans MS" pitchFamily="66" charset="0"/>
              </a:rPr>
              <a:t> with unbelievers. For what partnership have righteousness and iniquity? Or what fellowship has light with darkness? (2 </a:t>
            </a:r>
            <a:r>
              <a:rPr lang="en-US" sz="2400" b="1" dirty="0" err="1" smtClean="0">
                <a:solidFill>
                  <a:srgbClr val="00B050"/>
                </a:solidFill>
                <a:latin typeface="Comic Sans MS" pitchFamily="66" charset="0"/>
              </a:rPr>
              <a:t>Cor</a:t>
            </a:r>
            <a:r>
              <a:rPr lang="en-US" sz="2400" b="1" dirty="0" smtClean="0">
                <a:solidFill>
                  <a:srgbClr val="00B050"/>
                </a:solidFill>
                <a:latin typeface="Comic Sans MS" pitchFamily="66" charset="0"/>
              </a:rPr>
              <a:t> 6:14-16 RSV)</a:t>
            </a:r>
            <a:endParaRPr lang="en-US" sz="3600" b="1" dirty="0" smtClean="0">
              <a:solidFill>
                <a:srgbClr val="00B050"/>
              </a:solidFill>
              <a:latin typeface="Comic Sans MS" pitchFamily="66" charset="0"/>
            </a:endParaRPr>
          </a:p>
        </p:txBody>
      </p:sp>
      <p:pic>
        <p:nvPicPr>
          <p:cNvPr id="49154" name="Picture 2" descr="http://t3.gstatic.com/images?q=tbn:ANd9GcSXRb0ND-EiK9jBLMK-a72TFxVKEWXCxHDhCh8NIdLFpye_5SLl"/>
          <p:cNvPicPr>
            <a:picLocks noChangeAspect="1" noChangeArrowheads="1"/>
          </p:cNvPicPr>
          <p:nvPr/>
        </p:nvPicPr>
        <p:blipFill>
          <a:blip r:embed="rId3" cstate="print"/>
          <a:srcRect/>
          <a:stretch>
            <a:fillRect/>
          </a:stretch>
        </p:blipFill>
        <p:spPr bwMode="auto">
          <a:xfrm>
            <a:off x="6553200" y="2895600"/>
            <a:ext cx="2466975" cy="1847851"/>
          </a:xfrm>
          <a:prstGeom prst="rect">
            <a:avLst/>
          </a:prstGeom>
          <a:noFill/>
        </p:spPr>
      </p:pic>
    </p:spTree>
    <p:extLst>
      <p:ext uri="{BB962C8B-B14F-4D97-AF65-F5344CB8AC3E}">
        <p14:creationId xmlns:p14="http://schemas.microsoft.com/office/powerpoint/2010/main" val="4186080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encrypted-tbn1.gstatic.com/images?q=tbn:ANd9GcQo5dRPDfkwou_iE5emroxFB--e2Y5o9llULly2qcAfHQs3qUVKxg"/>
          <p:cNvPicPr>
            <a:picLocks noChangeAspect="1" noChangeArrowheads="1"/>
          </p:cNvPicPr>
          <p:nvPr/>
        </p:nvPicPr>
        <p:blipFill>
          <a:blip r:embed="rId2" cstate="print"/>
          <a:srcRect/>
          <a:stretch>
            <a:fillRect/>
          </a:stretch>
        </p:blipFill>
        <p:spPr bwMode="auto">
          <a:xfrm>
            <a:off x="6858000" y="152400"/>
            <a:ext cx="1933575" cy="1524001"/>
          </a:xfrm>
          <a:prstGeom prst="rect">
            <a:avLst/>
          </a:prstGeom>
          <a:noFill/>
        </p:spPr>
      </p:pic>
      <p:sp>
        <p:nvSpPr>
          <p:cNvPr id="33794" name="Rectangle 2"/>
          <p:cNvSpPr>
            <a:spLocks noGrp="1" noChangeArrowheads="1"/>
          </p:cNvSpPr>
          <p:nvPr>
            <p:ph type="title"/>
          </p:nvPr>
        </p:nvSpPr>
        <p:spPr>
          <a:xfrm>
            <a:off x="990600" y="152400"/>
            <a:ext cx="5105400" cy="1447800"/>
          </a:xfrm>
        </p:spPr>
        <p:txBody>
          <a:bodyPr/>
          <a:lstStyle/>
          <a:p>
            <a:r>
              <a:rPr lang="en-US" sz="4000" b="1" dirty="0">
                <a:solidFill>
                  <a:srgbClr val="FF0000"/>
                </a:solidFill>
                <a:latin typeface="Comic Sans MS" panose="030F0702030302020204" pitchFamily="66" charset="0"/>
              </a:rPr>
              <a:t>Marriages should be “in the Lord”</a:t>
            </a:r>
          </a:p>
        </p:txBody>
      </p:sp>
      <p:sp>
        <p:nvSpPr>
          <p:cNvPr id="33796" name="Text Box 4"/>
          <p:cNvSpPr txBox="1">
            <a:spLocks noChangeArrowheads="1"/>
          </p:cNvSpPr>
          <p:nvPr/>
        </p:nvSpPr>
        <p:spPr bwMode="auto">
          <a:xfrm>
            <a:off x="381000" y="1600200"/>
            <a:ext cx="8305800" cy="3108543"/>
          </a:xfrm>
          <a:prstGeom prst="rect">
            <a:avLst/>
          </a:prstGeom>
          <a:noFill/>
          <a:ln w="9525">
            <a:noFill/>
            <a:miter lim="800000"/>
            <a:headEnd/>
            <a:tailEnd/>
          </a:ln>
          <a:effectLst/>
        </p:spPr>
        <p:txBody>
          <a:bodyPr wrap="square">
            <a:spAutoFit/>
          </a:bodyPr>
          <a:lstStyle/>
          <a:p>
            <a:pPr marL="338138" indent="-338138">
              <a:spcBef>
                <a:spcPct val="50000"/>
              </a:spcBef>
              <a:buFontTx/>
              <a:buChar char="•"/>
            </a:pPr>
            <a:r>
              <a:rPr lang="en-US" sz="2800" b="1" dirty="0">
                <a:solidFill>
                  <a:srgbClr val="723A0C"/>
                </a:solidFill>
                <a:latin typeface="Arial" panose="020B0604020202020204" pitchFamily="34" charset="0"/>
                <a:cs typeface="Arial" panose="020B0604020202020204" pitchFamily="34" charset="0"/>
              </a:rPr>
              <a:t>The Family Unit is the basis for ecclesial life and life in God’s family  </a:t>
            </a:r>
          </a:p>
          <a:p>
            <a:pPr marL="338138" indent="-338138">
              <a:spcBef>
                <a:spcPct val="50000"/>
              </a:spcBef>
              <a:buFontTx/>
              <a:buChar char="•"/>
            </a:pPr>
            <a:r>
              <a:rPr lang="en-US" sz="2800" b="1" dirty="0">
                <a:solidFill>
                  <a:srgbClr val="723A0C"/>
                </a:solidFill>
                <a:latin typeface="Arial" panose="020B0604020202020204" pitchFamily="34" charset="0"/>
                <a:cs typeface="Arial" panose="020B0604020202020204" pitchFamily="34" charset="0"/>
              </a:rPr>
              <a:t>The aim is to get both Mom and Dad striving together for the hope of the gospel</a:t>
            </a:r>
          </a:p>
          <a:p>
            <a:pPr marL="338138" indent="-338138">
              <a:spcBef>
                <a:spcPct val="50000"/>
              </a:spcBef>
              <a:buFontTx/>
              <a:buChar char="•"/>
            </a:pPr>
            <a:r>
              <a:rPr lang="en-US" sz="2800" b="1" dirty="0">
                <a:solidFill>
                  <a:srgbClr val="723A0C"/>
                </a:solidFill>
                <a:latin typeface="Arial" panose="020B0604020202020204" pitchFamily="34" charset="0"/>
                <a:cs typeface="Arial" panose="020B0604020202020204" pitchFamily="34" charset="0"/>
              </a:rPr>
              <a:t>Marriages work best when you are heirs together of the grace of life.</a:t>
            </a:r>
          </a:p>
        </p:txBody>
      </p:sp>
      <p:sp>
        <p:nvSpPr>
          <p:cNvPr id="33797" name="Text Box 5"/>
          <p:cNvSpPr txBox="1">
            <a:spLocks noChangeArrowheads="1"/>
          </p:cNvSpPr>
          <p:nvPr/>
        </p:nvSpPr>
        <p:spPr bwMode="auto">
          <a:xfrm>
            <a:off x="2667000" y="4876800"/>
            <a:ext cx="5867400" cy="1815882"/>
          </a:xfrm>
          <a:prstGeom prst="rect">
            <a:avLst/>
          </a:prstGeom>
          <a:noFill/>
          <a:ln w="9525">
            <a:noFill/>
            <a:miter lim="800000"/>
            <a:headEnd/>
            <a:tailEnd/>
          </a:ln>
          <a:effectLst/>
        </p:spPr>
        <p:txBody>
          <a:bodyPr wrap="square">
            <a:spAutoFit/>
          </a:bodyPr>
          <a:lstStyle/>
          <a:p>
            <a:pPr algn="ctr">
              <a:spcBef>
                <a:spcPct val="50000"/>
              </a:spcBef>
            </a:pPr>
            <a:r>
              <a:rPr lang="en-US" sz="2800" b="1" dirty="0">
                <a:solidFill>
                  <a:srgbClr val="00B050"/>
                </a:solidFill>
                <a:latin typeface="Comic Sans MS" pitchFamily="66" charset="0"/>
              </a:rPr>
              <a:t>Don’t give up if mistakes are made. Pray for God to bring something good out of the situation and be ready to help.</a:t>
            </a:r>
          </a:p>
        </p:txBody>
      </p:sp>
      <p:pic>
        <p:nvPicPr>
          <p:cNvPr id="48130" name="Picture 2" descr="http://t1.gstatic.com/images?q=tbn:ANd9GcS6-h9Pq9KIsEvSSxOXM5axYW7YVvfgq4RQ_Ul-gbTxEsaca8aupg"/>
          <p:cNvPicPr>
            <a:picLocks noChangeAspect="1" noChangeArrowheads="1"/>
          </p:cNvPicPr>
          <p:nvPr/>
        </p:nvPicPr>
        <p:blipFill>
          <a:blip r:embed="rId3" cstate="print"/>
          <a:srcRect/>
          <a:stretch>
            <a:fillRect/>
          </a:stretch>
        </p:blipFill>
        <p:spPr bwMode="auto">
          <a:xfrm>
            <a:off x="457200" y="4800600"/>
            <a:ext cx="2209800" cy="1943698"/>
          </a:xfrm>
          <a:prstGeom prst="rect">
            <a:avLst/>
          </a:prstGeom>
          <a:noFill/>
        </p:spPr>
      </p:pic>
    </p:spTree>
    <p:extLst>
      <p:ext uri="{BB962C8B-B14F-4D97-AF65-F5344CB8AC3E}">
        <p14:creationId xmlns:p14="http://schemas.microsoft.com/office/powerpoint/2010/main" val="165161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s://encrypted-tbn1.gstatic.com/images?q=tbn:ANd9GcSKzSmA6DPBvJIiTxrGBd9Fd8h2Si_ie_s_2hMwnIkWeEe9kkE09A"/>
          <p:cNvPicPr>
            <a:picLocks noChangeAspect="1" noChangeArrowheads="1"/>
          </p:cNvPicPr>
          <p:nvPr/>
        </p:nvPicPr>
        <p:blipFill>
          <a:blip r:embed="rId2" cstate="print"/>
          <a:srcRect/>
          <a:stretch>
            <a:fillRect/>
          </a:stretch>
        </p:blipFill>
        <p:spPr bwMode="auto">
          <a:xfrm>
            <a:off x="5638800" y="5334000"/>
            <a:ext cx="3238500" cy="1409700"/>
          </a:xfrm>
          <a:prstGeom prst="rect">
            <a:avLst/>
          </a:prstGeom>
          <a:noFill/>
        </p:spPr>
      </p:pic>
      <p:sp>
        <p:nvSpPr>
          <p:cNvPr id="25602" name="Rectangle 2"/>
          <p:cNvSpPr>
            <a:spLocks noGrp="1" noChangeArrowheads="1"/>
          </p:cNvSpPr>
          <p:nvPr>
            <p:ph type="title"/>
          </p:nvPr>
        </p:nvSpPr>
        <p:spPr>
          <a:xfrm>
            <a:off x="533400" y="228600"/>
            <a:ext cx="5638800" cy="1676400"/>
          </a:xfrm>
        </p:spPr>
        <p:txBody>
          <a:bodyPr>
            <a:noAutofit/>
          </a:bodyPr>
          <a:lstStyle/>
          <a:p>
            <a:r>
              <a:rPr lang="en-US" sz="4000" b="1" dirty="0">
                <a:solidFill>
                  <a:srgbClr val="FF0000"/>
                </a:solidFill>
                <a:latin typeface="Comic Sans MS" panose="030F0702030302020204" pitchFamily="66" charset="0"/>
              </a:rPr>
              <a:t>Good Marriages are the </a:t>
            </a:r>
            <a:r>
              <a:rPr lang="en-US" sz="4000" b="1" dirty="0" smtClean="0">
                <a:solidFill>
                  <a:srgbClr val="FF0000"/>
                </a:solidFill>
                <a:latin typeface="Comic Sans MS" panose="030F0702030302020204" pitchFamily="66" charset="0"/>
              </a:rPr>
              <a:t>result of </a:t>
            </a:r>
            <a:r>
              <a:rPr lang="en-US" sz="4000" b="1" dirty="0">
                <a:solidFill>
                  <a:srgbClr val="FF0000"/>
                </a:solidFill>
                <a:latin typeface="Comic Sans MS" panose="030F0702030302020204" pitchFamily="66" charset="0"/>
              </a:rPr>
              <a:t>Daily Prayer and effort! </a:t>
            </a:r>
            <a:endParaRPr lang="en-US" sz="4000" dirty="0">
              <a:solidFill>
                <a:srgbClr val="FF0000"/>
              </a:solidFill>
              <a:latin typeface="Comic Sans MS" panose="030F0702030302020204" pitchFamily="66" charset="0"/>
            </a:endParaRPr>
          </a:p>
        </p:txBody>
      </p:sp>
      <p:sp>
        <p:nvSpPr>
          <p:cNvPr id="25603" name="Rectangle 3"/>
          <p:cNvSpPr>
            <a:spLocks noGrp="1" noChangeArrowheads="1"/>
          </p:cNvSpPr>
          <p:nvPr>
            <p:ph idx="1"/>
          </p:nvPr>
        </p:nvSpPr>
        <p:spPr>
          <a:xfrm>
            <a:off x="685800" y="2057400"/>
            <a:ext cx="7772400" cy="3581400"/>
          </a:xfrm>
        </p:spPr>
        <p:txBody>
          <a:bodyPr>
            <a:normAutofit fontScale="92500" lnSpcReduction="10000"/>
          </a:bodyPr>
          <a:lstStyle/>
          <a:p>
            <a:pPr marL="0" indent="350838"/>
            <a:r>
              <a:rPr lang="en-US" b="1" dirty="0"/>
              <a:t>Pray for God’s help and blessing</a:t>
            </a:r>
          </a:p>
          <a:p>
            <a:pPr marL="0" indent="350838"/>
            <a:r>
              <a:rPr lang="en-US" b="1" dirty="0"/>
              <a:t>Recognize it takes daily effort</a:t>
            </a:r>
          </a:p>
          <a:p>
            <a:pPr marL="0" indent="350838"/>
            <a:r>
              <a:rPr lang="en-US" b="1" dirty="0"/>
              <a:t>Read the Bible together</a:t>
            </a:r>
          </a:p>
          <a:p>
            <a:pPr marL="0" indent="350838"/>
            <a:r>
              <a:rPr lang="en-US" b="1" dirty="0"/>
              <a:t>Work on projects together</a:t>
            </a:r>
          </a:p>
          <a:p>
            <a:pPr marL="0" indent="350838"/>
            <a:r>
              <a:rPr lang="en-US" b="1" dirty="0"/>
              <a:t>Don’t try to change your partner!   </a:t>
            </a:r>
            <a:r>
              <a:rPr lang="en-US" b="1" dirty="0" smtClean="0"/>
              <a:t>        </a:t>
            </a:r>
            <a:r>
              <a:rPr lang="en-US" b="1" dirty="0"/>
              <a:t>	Change </a:t>
            </a:r>
            <a:r>
              <a:rPr lang="en-US" b="1" dirty="0" smtClean="0"/>
              <a:t>yourself                             </a:t>
            </a:r>
            <a:r>
              <a:rPr lang="en-US" b="1" dirty="0"/>
              <a:t>	</a:t>
            </a:r>
            <a:r>
              <a:rPr lang="en-US" b="1" dirty="0" smtClean="0"/>
              <a:t>          	Let </a:t>
            </a:r>
            <a:r>
              <a:rPr lang="en-US" b="1" dirty="0"/>
              <a:t>God change your partner</a:t>
            </a:r>
            <a:endParaRPr lang="en-US" dirty="0"/>
          </a:p>
        </p:txBody>
      </p:sp>
      <p:pic>
        <p:nvPicPr>
          <p:cNvPr id="50178" name="Picture 2" descr="https://encrypted-tbn3.gstatic.com/images?q=tbn:ANd9GcSun4eNzsVsoI-7zzWyDfRyIY2CWp94MksR2R1suoRdkVxaAeQVnQ"/>
          <p:cNvPicPr>
            <a:picLocks noChangeAspect="1" noChangeArrowheads="1"/>
          </p:cNvPicPr>
          <p:nvPr/>
        </p:nvPicPr>
        <p:blipFill>
          <a:blip r:embed="rId3" cstate="print"/>
          <a:srcRect/>
          <a:stretch>
            <a:fillRect/>
          </a:stretch>
        </p:blipFill>
        <p:spPr bwMode="auto">
          <a:xfrm>
            <a:off x="6477000" y="152400"/>
            <a:ext cx="2466975" cy="1847851"/>
          </a:xfrm>
          <a:prstGeom prst="rect">
            <a:avLst/>
          </a:prstGeom>
          <a:noFill/>
        </p:spPr>
      </p:pic>
      <p:pic>
        <p:nvPicPr>
          <p:cNvPr id="50181" name="Picture 5"/>
          <p:cNvPicPr>
            <a:picLocks noChangeAspect="1" noChangeArrowheads="1"/>
          </p:cNvPicPr>
          <p:nvPr/>
        </p:nvPicPr>
        <p:blipFill>
          <a:blip r:embed="rId4"/>
          <a:srcRect/>
          <a:stretch>
            <a:fillRect/>
          </a:stretch>
        </p:blipFill>
        <p:spPr bwMode="auto">
          <a:xfrm>
            <a:off x="4567238" y="3424238"/>
            <a:ext cx="9525" cy="9525"/>
          </a:xfrm>
          <a:prstGeom prst="rect">
            <a:avLst/>
          </a:prstGeom>
          <a:noFill/>
          <a:ln w="9525">
            <a:noFill/>
            <a:miter lim="800000"/>
            <a:headEnd/>
            <a:tailEnd/>
          </a:ln>
        </p:spPr>
      </p:pic>
      <p:pic>
        <p:nvPicPr>
          <p:cNvPr id="50182" name="Picture 6"/>
          <p:cNvPicPr>
            <a:picLocks noChangeAspect="1" noChangeArrowheads="1"/>
          </p:cNvPicPr>
          <p:nvPr/>
        </p:nvPicPr>
        <p:blipFill>
          <a:blip r:embed="rId5" cstate="print"/>
          <a:srcRect/>
          <a:stretch>
            <a:fillRect/>
          </a:stretch>
        </p:blipFill>
        <p:spPr bwMode="auto">
          <a:xfrm>
            <a:off x="6629400" y="2514600"/>
            <a:ext cx="2143125" cy="2143125"/>
          </a:xfrm>
          <a:prstGeom prst="rect">
            <a:avLst/>
          </a:prstGeom>
          <a:noFill/>
          <a:ln w="9525">
            <a:noFill/>
            <a:miter lim="800000"/>
            <a:headEnd/>
            <a:tailEnd/>
          </a:ln>
        </p:spPr>
      </p:pic>
      <p:sp>
        <p:nvSpPr>
          <p:cNvPr id="8" name="Text Box 5"/>
          <p:cNvSpPr txBox="1">
            <a:spLocks noChangeArrowheads="1"/>
          </p:cNvSpPr>
          <p:nvPr/>
        </p:nvSpPr>
        <p:spPr bwMode="auto">
          <a:xfrm>
            <a:off x="2590800" y="5562600"/>
            <a:ext cx="3200400" cy="954107"/>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00B050"/>
                </a:solidFill>
                <a:latin typeface="Comic Sans MS" pitchFamily="66" charset="0"/>
              </a:rPr>
              <a:t>Marriage is a work in progress!</a:t>
            </a:r>
            <a:endParaRPr lang="en-US" sz="2800" b="1" dirty="0">
              <a:solidFill>
                <a:srgbClr val="00B050"/>
              </a:solidFill>
              <a:latin typeface="Comic Sans MS" pitchFamily="66" charset="0"/>
            </a:endParaRPr>
          </a:p>
        </p:txBody>
      </p:sp>
      <p:pic>
        <p:nvPicPr>
          <p:cNvPr id="50184" name="Picture 8" descr="https://encrypted-tbn2.gstatic.com/images?q=tbn:ANd9GcQ6v6IvtYHDRxWWUeTRBuxe_kAmRWodRGH-WqqD5g98m736LVHs"/>
          <p:cNvPicPr>
            <a:picLocks noChangeAspect="1" noChangeArrowheads="1"/>
          </p:cNvPicPr>
          <p:nvPr/>
        </p:nvPicPr>
        <p:blipFill>
          <a:blip r:embed="rId6" cstate="print"/>
          <a:srcRect/>
          <a:stretch>
            <a:fillRect/>
          </a:stretch>
        </p:blipFill>
        <p:spPr bwMode="auto">
          <a:xfrm>
            <a:off x="457200" y="5334000"/>
            <a:ext cx="1828800" cy="1369391"/>
          </a:xfrm>
          <a:prstGeom prst="rect">
            <a:avLst/>
          </a:prstGeom>
          <a:noFill/>
        </p:spPr>
      </p:pic>
    </p:spTree>
    <p:extLst>
      <p:ext uri="{BB962C8B-B14F-4D97-AF65-F5344CB8AC3E}">
        <p14:creationId xmlns:p14="http://schemas.microsoft.com/office/powerpoint/2010/main" val="209325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8" y="0"/>
            <a:ext cx="9158288" cy="6858000"/>
          </a:xfrm>
          <a:prstGeom prst="rect">
            <a:avLst/>
          </a:prstGeom>
        </p:spPr>
      </p:pic>
      <p:sp>
        <p:nvSpPr>
          <p:cNvPr id="3" name="Rectangle 2"/>
          <p:cNvSpPr/>
          <p:nvPr/>
        </p:nvSpPr>
        <p:spPr>
          <a:xfrm>
            <a:off x="228600" y="381000"/>
            <a:ext cx="3886200" cy="2585323"/>
          </a:xfrm>
          <a:prstGeom prst="rect">
            <a:avLst/>
          </a:prstGeom>
        </p:spPr>
        <p:txBody>
          <a:bodyPr wrap="square">
            <a:spAutoFit/>
          </a:bodyPr>
          <a:lstStyle/>
          <a:p>
            <a:pPr algn="ctr"/>
            <a:r>
              <a:rPr lang="en-US" sz="2400" b="1" dirty="0" smtClean="0">
                <a:solidFill>
                  <a:srgbClr val="0000CC"/>
                </a:solidFill>
              </a:rPr>
              <a:t>For </a:t>
            </a:r>
            <a:r>
              <a:rPr lang="en-US" sz="2400" b="1" dirty="0">
                <a:solidFill>
                  <a:srgbClr val="0000CC"/>
                </a:solidFill>
              </a:rPr>
              <a:t>it is by grace you have been saved, through faith — and this not from yourselves, it is the gift of God— </a:t>
            </a:r>
            <a:r>
              <a:rPr lang="en-US" sz="2400" b="1" dirty="0" smtClean="0">
                <a:solidFill>
                  <a:srgbClr val="0000CC"/>
                </a:solidFill>
              </a:rPr>
              <a:t>not </a:t>
            </a:r>
            <a:r>
              <a:rPr lang="en-US" sz="2400" b="1" dirty="0">
                <a:solidFill>
                  <a:srgbClr val="0000CC"/>
                </a:solidFill>
              </a:rPr>
              <a:t>by works, so that no one can </a:t>
            </a:r>
            <a:r>
              <a:rPr lang="en-US" sz="2400" b="1" dirty="0" smtClean="0">
                <a:solidFill>
                  <a:srgbClr val="0000CC"/>
                </a:solidFill>
              </a:rPr>
              <a:t>boast. (</a:t>
            </a:r>
            <a:r>
              <a:rPr lang="en-US" sz="2400" b="1" dirty="0" err="1" smtClean="0">
                <a:solidFill>
                  <a:srgbClr val="0000CC"/>
                </a:solidFill>
              </a:rPr>
              <a:t>Eph</a:t>
            </a:r>
            <a:r>
              <a:rPr lang="en-US" sz="2400" b="1" dirty="0" smtClean="0">
                <a:solidFill>
                  <a:srgbClr val="0000CC"/>
                </a:solidFill>
              </a:rPr>
              <a:t> 2:8-9 NIV)</a:t>
            </a:r>
            <a:endParaRPr lang="en-US" sz="2400" b="1" dirty="0">
              <a:solidFill>
                <a:srgbClr val="0000CC"/>
              </a:solidFill>
            </a:endParaRPr>
          </a:p>
          <a:p>
            <a:endParaRPr lang="en-US" dirty="0"/>
          </a:p>
        </p:txBody>
      </p:sp>
      <p:sp>
        <p:nvSpPr>
          <p:cNvPr id="4" name="Rectangle 3"/>
          <p:cNvSpPr/>
          <p:nvPr/>
        </p:nvSpPr>
        <p:spPr>
          <a:xfrm>
            <a:off x="5334000" y="1752600"/>
            <a:ext cx="2971800" cy="1631216"/>
          </a:xfrm>
          <a:prstGeom prst="rect">
            <a:avLst/>
          </a:prstGeom>
        </p:spPr>
        <p:txBody>
          <a:bodyPr wrap="square">
            <a:spAutoFit/>
          </a:bodyPr>
          <a:lstStyle/>
          <a:p>
            <a:r>
              <a:rPr lang="en-US" sz="2000" dirty="0" smtClean="0">
                <a:solidFill>
                  <a:schemeClr val="bg1"/>
                </a:solidFill>
              </a:rPr>
              <a:t>               but </a:t>
            </a:r>
            <a:r>
              <a:rPr lang="en-US" sz="2000" dirty="0">
                <a:solidFill>
                  <a:schemeClr val="bg1"/>
                </a:solidFill>
              </a:rPr>
              <a:t>God shows his </a:t>
            </a:r>
            <a:endParaRPr lang="en-US" sz="2000" dirty="0" smtClean="0">
              <a:solidFill>
                <a:schemeClr val="bg1"/>
              </a:solidFill>
            </a:endParaRPr>
          </a:p>
          <a:p>
            <a:r>
              <a:rPr lang="en-US" sz="2000" dirty="0" smtClean="0">
                <a:solidFill>
                  <a:schemeClr val="bg1"/>
                </a:solidFill>
              </a:rPr>
              <a:t>       love </a:t>
            </a:r>
            <a:r>
              <a:rPr lang="en-US" sz="2000" dirty="0">
                <a:solidFill>
                  <a:schemeClr val="bg1"/>
                </a:solidFill>
              </a:rPr>
              <a:t>for us in that while we were still sinners, Christ died for us. </a:t>
            </a:r>
            <a:r>
              <a:rPr lang="en-US" sz="2000" dirty="0" smtClean="0">
                <a:solidFill>
                  <a:schemeClr val="bg1"/>
                </a:solidFill>
              </a:rPr>
              <a:t>          </a:t>
            </a:r>
          </a:p>
          <a:p>
            <a:r>
              <a:rPr lang="en-US" sz="2000" dirty="0">
                <a:solidFill>
                  <a:schemeClr val="bg1"/>
                </a:solidFill>
              </a:rPr>
              <a:t> </a:t>
            </a:r>
            <a:r>
              <a:rPr lang="en-US" sz="2000" dirty="0" smtClean="0">
                <a:solidFill>
                  <a:schemeClr val="bg1"/>
                </a:solidFill>
              </a:rPr>
              <a:t>       (Rom 5:8 ESV)</a:t>
            </a:r>
            <a:endParaRPr lang="en-US" sz="2000" dirty="0">
              <a:solidFill>
                <a:schemeClr val="bg1"/>
              </a:solidFill>
            </a:endParaRPr>
          </a:p>
        </p:txBody>
      </p:sp>
    </p:spTree>
    <p:extLst>
      <p:ext uri="{BB962C8B-B14F-4D97-AF65-F5344CB8AC3E}">
        <p14:creationId xmlns:p14="http://schemas.microsoft.com/office/powerpoint/2010/main" val="48949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838200"/>
            <a:ext cx="9158514" cy="3581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1143000"/>
            <a:ext cx="8229600" cy="914400"/>
          </a:xfrm>
        </p:spPr>
        <p:txBody>
          <a:bodyPr>
            <a:noAutofit/>
          </a:bodyPr>
          <a:lstStyle/>
          <a:p>
            <a:r>
              <a:rPr lang="en-US" sz="4800" b="1" dirty="0" smtClean="0">
                <a:solidFill>
                  <a:srgbClr val="663300"/>
                </a:solidFill>
              </a:rPr>
              <a:t>Proverbs 19:14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981200"/>
            <a:ext cx="7086600" cy="2133600"/>
          </a:xfrm>
        </p:spPr>
        <p:txBody>
          <a:bodyPr>
            <a:normAutofit/>
          </a:bodyPr>
          <a:lstStyle/>
          <a:p>
            <a:pPr marL="0" indent="0" algn="ctr">
              <a:buFontTx/>
              <a:buNone/>
            </a:pPr>
            <a:r>
              <a:rPr lang="en-US" sz="4000" dirty="0" smtClean="0"/>
              <a:t>Houses and riches are an inheritance from fathers, but </a:t>
            </a:r>
            <a:r>
              <a:rPr lang="en-US" sz="4000" b="1" dirty="0" smtClean="0">
                <a:solidFill>
                  <a:srgbClr val="0000CC"/>
                </a:solidFill>
              </a:rPr>
              <a:t>a prudent wife is from the LORD.</a:t>
            </a:r>
            <a:endParaRPr lang="en-US" sz="4000" b="1" dirty="0">
              <a:solidFill>
                <a:srgbClr val="0000CC"/>
              </a:solidFill>
            </a:endParaRPr>
          </a:p>
        </p:txBody>
      </p:sp>
      <p:sp>
        <p:nvSpPr>
          <p:cNvPr id="4100" name="Text Box 5"/>
          <p:cNvSpPr txBox="1">
            <a:spLocks noChangeArrowheads="1"/>
          </p:cNvSpPr>
          <p:nvPr/>
        </p:nvSpPr>
        <p:spPr bwMode="auto">
          <a:xfrm>
            <a:off x="1200150" y="4419600"/>
            <a:ext cx="6915150" cy="2954655"/>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Thank God daily for success in marriage. One plants, another waters, but it is God who gives the growth!</a:t>
            </a:r>
          </a:p>
          <a:p>
            <a:pPr algn="ctr">
              <a:spcBef>
                <a:spcPct val="50000"/>
              </a:spcBef>
            </a:pPr>
            <a:endParaRPr lang="en-US" sz="2800" b="1" dirty="0" smtClean="0">
              <a:solidFill>
                <a:srgbClr val="0000CC"/>
              </a:solidFill>
              <a:latin typeface="Comic Sans MS" pitchFamily="66" charset="0"/>
            </a:endParaRPr>
          </a:p>
        </p:txBody>
      </p:sp>
      <p:sp>
        <p:nvSpPr>
          <p:cNvPr id="6" name="Rectangle 2"/>
          <p:cNvSpPr txBox="1">
            <a:spLocks noChangeArrowheads="1"/>
          </p:cNvSpPr>
          <p:nvPr/>
        </p:nvSpPr>
        <p:spPr>
          <a:xfrm>
            <a:off x="609600" y="152400"/>
            <a:ext cx="8229600" cy="96043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omic Sans MS" panose="030F0702030302020204" pitchFamily="66" charset="0"/>
                <a:ea typeface="+mj-ea"/>
                <a:cs typeface="+mj-cs"/>
              </a:rPr>
              <a:t>Thank God for success!</a:t>
            </a:r>
            <a:endParaRPr kumimoji="0" lang="en-US" sz="4000" b="1" i="0" u="none" strike="noStrike" kern="1200" cap="none" spc="0" normalizeH="0" baseline="0" noProof="0" dirty="0">
              <a:ln>
                <a:noFill/>
              </a:ln>
              <a:solidFill>
                <a:srgbClr val="FF0000"/>
              </a:solidFill>
              <a:effectLst/>
              <a:uLnTx/>
              <a:uFillTx/>
              <a:latin typeface="Comic Sans MS" panose="030F0702030302020204" pitchFamily="66" charset="0"/>
              <a:ea typeface="+mj-ea"/>
              <a:cs typeface="+mj-cs"/>
            </a:endParaRPr>
          </a:p>
        </p:txBody>
      </p:sp>
    </p:spTree>
    <p:extLst>
      <p:ext uri="{BB962C8B-B14F-4D97-AF65-F5344CB8AC3E}">
        <p14:creationId xmlns:p14="http://schemas.microsoft.com/office/powerpoint/2010/main" val="2376049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This Class </a:t>
            </a:r>
          </a:p>
        </p:txBody>
      </p:sp>
      <p:sp>
        <p:nvSpPr>
          <p:cNvPr id="4099" name="Rectangle 3"/>
          <p:cNvSpPr>
            <a:spLocks noGrp="1" noChangeArrowheads="1"/>
          </p:cNvSpPr>
          <p:nvPr>
            <p:ph type="body" idx="1"/>
          </p:nvPr>
        </p:nvSpPr>
        <p:spPr>
          <a:xfrm>
            <a:off x="609600" y="1143000"/>
            <a:ext cx="8001000" cy="5029200"/>
          </a:xfrm>
        </p:spPr>
        <p:txBody>
          <a:bodyPr>
            <a:normAutofit lnSpcReduction="10000"/>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God doesn’t expect us to do some impossible act to earn salvation – He did that in Christ</a:t>
            </a:r>
          </a:p>
          <a:p>
            <a:pPr hangingPunct="0"/>
            <a:r>
              <a:rPr lang="en-US" dirty="0" smtClean="0">
                <a:solidFill>
                  <a:srgbClr val="FFC000"/>
                </a:solidFill>
                <a:latin typeface="EraserDust" pitchFamily="34" charset="0"/>
              </a:rPr>
              <a:t>God loves you and wants to give you His free gift of grace</a:t>
            </a:r>
          </a:p>
          <a:p>
            <a:pPr hangingPunct="0"/>
            <a:r>
              <a:rPr lang="en-US" dirty="0" smtClean="0">
                <a:solidFill>
                  <a:srgbClr val="FFC000"/>
                </a:solidFill>
                <a:latin typeface="EraserDust" pitchFamily="34" charset="0"/>
              </a:rPr>
              <a:t>God is looking for Faith in us – He wants us to trust His game plan and promises to save us into His family</a:t>
            </a:r>
          </a:p>
          <a:p>
            <a:pPr hangingPunct="0"/>
            <a:r>
              <a:rPr lang="en-US" dirty="0" smtClean="0">
                <a:solidFill>
                  <a:srgbClr val="FFC000"/>
                </a:solidFill>
                <a:latin typeface="EraserDust" pitchFamily="34" charset="0"/>
              </a:rPr>
              <a:t>Look for a Godly partner to marry and Godly friends</a:t>
            </a:r>
            <a:r>
              <a:rPr lang="en-US" dirty="0">
                <a:solidFill>
                  <a:srgbClr val="FFC000"/>
                </a:solidFill>
                <a:latin typeface="EraserDust" pitchFamily="34" charset="0"/>
              </a:rPr>
              <a:t>.</a:t>
            </a:r>
            <a:r>
              <a:rPr lang="en-US" dirty="0" smtClean="0">
                <a:solidFill>
                  <a:srgbClr val="FFC000"/>
                </a:solidFill>
                <a:latin typeface="EraserDust" pitchFamily="34" charset="0"/>
              </a:rPr>
              <a:t> People who will help you grow in faith every day</a:t>
            </a:r>
            <a:endParaRPr lang="en-US" dirty="0" smtClean="0"/>
          </a:p>
        </p:txBody>
      </p:sp>
    </p:spTree>
    <p:extLst>
      <p:ext uri="{BB962C8B-B14F-4D97-AF65-F5344CB8AC3E}">
        <p14:creationId xmlns:p14="http://schemas.microsoft.com/office/powerpoint/2010/main" val="19153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09462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9737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1.bp.blogspot.com/-PKdzRfN4fFo/UFW8MPEvFEI/AAAAAAAABbA/QW0MUqOVCtA/s1600/God%27s+Pl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0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276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674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Philippians 4:4-7 </a:t>
            </a:r>
            <a:r>
              <a:rPr lang="en-US" sz="4000" b="1" dirty="0" smtClean="0">
                <a:solidFill>
                  <a:srgbClr val="663300"/>
                </a:solidFill>
              </a:rPr>
              <a:t>(NIV)</a:t>
            </a:r>
            <a:endParaRPr lang="en-US" sz="40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676400"/>
            <a:ext cx="7086600" cy="4038600"/>
          </a:xfrm>
        </p:spPr>
        <p:txBody>
          <a:bodyPr>
            <a:normAutofit fontScale="92500" lnSpcReduction="10000"/>
          </a:bodyPr>
          <a:lstStyle/>
          <a:p>
            <a:pPr marL="0" indent="231775">
              <a:buNone/>
            </a:pPr>
            <a:r>
              <a:rPr lang="en-US" dirty="0" smtClean="0"/>
              <a:t>4 </a:t>
            </a:r>
            <a:r>
              <a:rPr lang="en-US" b="1" dirty="0">
                <a:solidFill>
                  <a:srgbClr val="0000CC"/>
                </a:solidFill>
              </a:rPr>
              <a:t>Rejoice in the Lord always. I will say it again: Rejoice! </a:t>
            </a:r>
            <a:r>
              <a:rPr lang="en-US" dirty="0"/>
              <a:t>5 Let your gentleness be evident to all. The Lord is near. 6 </a:t>
            </a:r>
            <a:r>
              <a:rPr lang="en-US" b="1" dirty="0">
                <a:solidFill>
                  <a:srgbClr val="0000CC"/>
                </a:solidFill>
              </a:rPr>
              <a:t>Do not be anxious about anything, but in everything, by prayer and petition, with thanksgiving, present your requests to God. </a:t>
            </a:r>
            <a:r>
              <a:rPr lang="en-US" dirty="0"/>
              <a:t>7 And </a:t>
            </a:r>
            <a:r>
              <a:rPr lang="en-US" b="1" dirty="0">
                <a:solidFill>
                  <a:srgbClr val="7030A0"/>
                </a:solidFill>
              </a:rPr>
              <a:t>the peace of God, which transcends all understanding, will guard your hearts and your minds in Christ Jesus. </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Faith leads to Joy!</a:t>
            </a:r>
          </a:p>
        </p:txBody>
      </p:sp>
      <p:sp>
        <p:nvSpPr>
          <p:cNvPr id="7" name="Text Box 5"/>
          <p:cNvSpPr txBox="1">
            <a:spLocks noChangeArrowheads="1"/>
          </p:cNvSpPr>
          <p:nvPr/>
        </p:nvSpPr>
        <p:spPr bwMode="auto">
          <a:xfrm>
            <a:off x="990600" y="5804356"/>
            <a:ext cx="726186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This is the only true peace in this life – trust God &amp; put everything in His hands</a:t>
            </a:r>
          </a:p>
        </p:txBody>
      </p:sp>
    </p:spTree>
    <p:extLst>
      <p:ext uri="{BB962C8B-B14F-4D97-AF65-F5344CB8AC3E}">
        <p14:creationId xmlns:p14="http://schemas.microsoft.com/office/powerpoint/2010/main" val="225234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nvironment.yale.edu/climate-communication/files/Time_for_Change_250px_%28Courtesy_Flickr_Creative_Commons,_user_marsmet546%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863082"/>
            <a:ext cx="2933700" cy="19949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worldmomsblog.com/wp-content/uploads/2013/10/ID-10086141.jpg"/>
          <p:cNvPicPr>
            <a:picLocks noChangeAspect="1" noChangeArrowheads="1"/>
          </p:cNvPicPr>
          <p:nvPr/>
        </p:nvPicPr>
        <p:blipFill rotWithShape="1">
          <a:blip r:embed="rId4">
            <a:extLst>
              <a:ext uri="{28A0092B-C50C-407E-A947-70E740481C1C}">
                <a14:useLocalDpi xmlns:a14="http://schemas.microsoft.com/office/drawing/2010/main" val="0"/>
              </a:ext>
            </a:extLst>
          </a:blip>
          <a:srcRect l="6240" t="10666" r="7360" b="10400"/>
          <a:stretch/>
        </p:blipFill>
        <p:spPr bwMode="auto">
          <a:xfrm>
            <a:off x="5817870" y="0"/>
            <a:ext cx="3059430" cy="209627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228600" y="179351"/>
            <a:ext cx="5486400" cy="1143000"/>
          </a:xfrm>
        </p:spPr>
        <p:txBody>
          <a:bodyPr>
            <a:normAutofit/>
          </a:bodyPr>
          <a:lstStyle/>
          <a:p>
            <a:pPr eaLnBrk="1" hangingPunct="1"/>
            <a:r>
              <a:rPr lang="en-US" sz="4000" b="1" dirty="0" smtClean="0">
                <a:solidFill>
                  <a:srgbClr val="FF0000"/>
                </a:solidFill>
                <a:latin typeface="Comic Sans MS" pitchFamily="66" charset="0"/>
              </a:rPr>
              <a:t>So, how do we do it?</a:t>
            </a:r>
          </a:p>
        </p:txBody>
      </p:sp>
      <p:sp>
        <p:nvSpPr>
          <p:cNvPr id="4099" name="Rectangle 3"/>
          <p:cNvSpPr>
            <a:spLocks noGrp="1" noChangeArrowheads="1"/>
          </p:cNvSpPr>
          <p:nvPr>
            <p:ph type="body" idx="1"/>
          </p:nvPr>
        </p:nvSpPr>
        <p:spPr>
          <a:xfrm>
            <a:off x="228600" y="1270776"/>
            <a:ext cx="8763000" cy="4596624"/>
          </a:xfrm>
        </p:spPr>
        <p:txBody>
          <a:bodyPr>
            <a:normAutofit/>
          </a:bodyPr>
          <a:lstStyle/>
          <a:p>
            <a:pPr eaLnBrk="1" hangingPunct="1">
              <a:lnSpc>
                <a:spcPct val="90000"/>
              </a:lnSpc>
            </a:pPr>
            <a:r>
              <a:rPr lang="en-US" dirty="0" smtClean="0"/>
              <a:t>Understand the game plan –                                God is trying to help us                                               understand  how to play on His team</a:t>
            </a:r>
          </a:p>
          <a:p>
            <a:pPr eaLnBrk="1" hangingPunct="1">
              <a:lnSpc>
                <a:spcPct val="90000"/>
              </a:lnSpc>
            </a:pPr>
            <a:r>
              <a:rPr lang="en-US" dirty="0" smtClean="0"/>
              <a:t>Slow down &amp; notice what God is doing in your life</a:t>
            </a:r>
          </a:p>
          <a:p>
            <a:pPr eaLnBrk="1" hangingPunct="1">
              <a:lnSpc>
                <a:spcPct val="90000"/>
              </a:lnSpc>
            </a:pPr>
            <a:r>
              <a:rPr lang="en-US" dirty="0" smtClean="0"/>
              <a:t>Talk to God all the time &amp; ask for help to understand</a:t>
            </a:r>
          </a:p>
          <a:p>
            <a:pPr eaLnBrk="1" hangingPunct="1">
              <a:lnSpc>
                <a:spcPct val="90000"/>
              </a:lnSpc>
            </a:pPr>
            <a:r>
              <a:rPr lang="en-US" dirty="0" smtClean="0"/>
              <a:t>Be aware of the angels He sends to help us out</a:t>
            </a:r>
          </a:p>
          <a:p>
            <a:pPr eaLnBrk="1" hangingPunct="1">
              <a:lnSpc>
                <a:spcPct val="90000"/>
              </a:lnSpc>
            </a:pPr>
            <a:r>
              <a:rPr lang="en-US" dirty="0" smtClean="0"/>
              <a:t>Be patient!  Great players                                         develop over years and so will we.</a:t>
            </a:r>
          </a:p>
          <a:p>
            <a:pPr eaLnBrk="1" hangingPunct="1">
              <a:lnSpc>
                <a:spcPct val="90000"/>
              </a:lnSpc>
            </a:pPr>
            <a:endParaRPr lang="en-US" dirty="0" smtClean="0"/>
          </a:p>
        </p:txBody>
      </p:sp>
      <p:sp>
        <p:nvSpPr>
          <p:cNvPr id="4100" name="Text Box 5"/>
          <p:cNvSpPr txBox="1">
            <a:spLocks noChangeArrowheads="1"/>
          </p:cNvSpPr>
          <p:nvPr/>
        </p:nvSpPr>
        <p:spPr bwMode="auto">
          <a:xfrm>
            <a:off x="228600" y="5657670"/>
            <a:ext cx="5867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Let’s go home with confidence in our God</a:t>
            </a:r>
            <a:endParaRPr lang="en-US" sz="3600" b="1" dirty="0">
              <a:solidFill>
                <a:srgbClr val="00B050"/>
              </a:solidFill>
              <a:latin typeface="Comic Sans MS" pitchFamily="66" charset="0"/>
            </a:endParaRPr>
          </a:p>
        </p:txBody>
      </p:sp>
    </p:spTree>
    <p:extLst>
      <p:ext uri="{BB962C8B-B14F-4D97-AF65-F5344CB8AC3E}">
        <p14:creationId xmlns:p14="http://schemas.microsoft.com/office/powerpoint/2010/main" val="1037171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www.21st-century-christianity.com/images/eagles-wings-11-3-god-is-in-contro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 y="838200"/>
            <a:ext cx="9126876"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45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F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http://amomsheart.org/wp-content/uploads/2013/11/Trust-God-MYBibleQuote.jpg"/>
          <p:cNvPicPr>
            <a:picLocks noChangeAspect="1" noChangeArrowheads="1"/>
          </p:cNvPicPr>
          <p:nvPr/>
        </p:nvPicPr>
        <p:blipFill rotWithShape="1">
          <a:blip r:embed="rId2">
            <a:extLst>
              <a:ext uri="{28A0092B-C50C-407E-A947-70E740481C1C}">
                <a14:useLocalDpi xmlns:a14="http://schemas.microsoft.com/office/drawing/2010/main" val="0"/>
              </a:ext>
            </a:extLst>
          </a:blip>
          <a:srcRect l="10970" t="20478" r="10043" b="26864"/>
          <a:stretch/>
        </p:blipFill>
        <p:spPr bwMode="auto">
          <a:xfrm>
            <a:off x="457201" y="533400"/>
            <a:ext cx="8229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386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2527500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54924"/>
            <a:ext cx="9158514" cy="6148734"/>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700658"/>
            <a:ext cx="7010400" cy="848380"/>
          </a:xfrm>
        </p:spPr>
        <p:txBody>
          <a:bodyPr>
            <a:noAutofit/>
          </a:bodyPr>
          <a:lstStyle/>
          <a:p>
            <a:r>
              <a:rPr lang="en-US" sz="4800" b="1" dirty="0" smtClean="0">
                <a:solidFill>
                  <a:srgbClr val="663300"/>
                </a:solidFill>
              </a:rPr>
              <a:t>Deuteronomy 29:1-15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08185" y="1524000"/>
            <a:ext cx="7086600" cy="4800599"/>
          </a:xfrm>
        </p:spPr>
        <p:txBody>
          <a:bodyPr>
            <a:normAutofit fontScale="55000" lnSpcReduction="20000"/>
          </a:bodyPr>
          <a:lstStyle/>
          <a:p>
            <a:pPr marL="0" indent="231775">
              <a:buNone/>
            </a:pPr>
            <a:r>
              <a:rPr lang="en-US" dirty="0" smtClean="0"/>
              <a:t>1 </a:t>
            </a:r>
            <a:r>
              <a:rPr lang="en-US" dirty="0"/>
              <a:t>These are </a:t>
            </a:r>
            <a:r>
              <a:rPr lang="en-US" b="1" dirty="0">
                <a:solidFill>
                  <a:srgbClr val="0000CC"/>
                </a:solidFill>
              </a:rPr>
              <a:t>the words of the </a:t>
            </a:r>
            <a:r>
              <a:rPr lang="en-US" b="1" dirty="0">
                <a:solidFill>
                  <a:srgbClr val="006666"/>
                </a:solidFill>
              </a:rPr>
              <a:t>covenant </a:t>
            </a:r>
            <a:r>
              <a:rPr lang="en-US" b="1" dirty="0">
                <a:solidFill>
                  <a:srgbClr val="0000CC"/>
                </a:solidFill>
              </a:rPr>
              <a:t>which the Lord commanded Moses to make with the children of Israel in the land of Moab, </a:t>
            </a:r>
            <a:r>
              <a:rPr lang="en-US" b="1" u="sng" dirty="0">
                <a:solidFill>
                  <a:srgbClr val="006666"/>
                </a:solidFill>
              </a:rPr>
              <a:t>besides</a:t>
            </a:r>
            <a:r>
              <a:rPr lang="en-US" b="1" dirty="0">
                <a:solidFill>
                  <a:srgbClr val="006666"/>
                </a:solidFill>
              </a:rPr>
              <a:t> the covenant which He made with them in </a:t>
            </a:r>
            <a:r>
              <a:rPr lang="en-US" b="1" dirty="0" err="1">
                <a:solidFill>
                  <a:srgbClr val="006666"/>
                </a:solidFill>
              </a:rPr>
              <a:t>Horeb</a:t>
            </a:r>
            <a:r>
              <a:rPr lang="en-US" b="1" dirty="0">
                <a:solidFill>
                  <a:srgbClr val="006666"/>
                </a:solidFill>
              </a:rPr>
              <a:t>. </a:t>
            </a:r>
          </a:p>
          <a:p>
            <a:pPr marL="0" indent="231775">
              <a:buNone/>
            </a:pPr>
            <a:r>
              <a:rPr lang="en-US" dirty="0" smtClean="0"/>
              <a:t>2 </a:t>
            </a:r>
            <a:r>
              <a:rPr lang="en-US" dirty="0"/>
              <a:t>Now Moses called all Israel and said to them: "You have seen all that the Lord did before your eyes in the land of Egypt, to Pharaoh and to all his servants and to all his land —  3 the great trials which your eyes have seen, the signs, and those great wonders. 4 </a:t>
            </a:r>
            <a:r>
              <a:rPr lang="en-US" b="1" dirty="0">
                <a:solidFill>
                  <a:srgbClr val="C00000"/>
                </a:solidFill>
              </a:rPr>
              <a:t>Yet the Lord has not given you a heart to perceive and eyes to see and ears to hear, to this very day. </a:t>
            </a:r>
            <a:r>
              <a:rPr lang="en-US" dirty="0"/>
              <a:t>5 And </a:t>
            </a:r>
            <a:r>
              <a:rPr lang="en-US" b="1" dirty="0">
                <a:solidFill>
                  <a:srgbClr val="0000CC"/>
                </a:solidFill>
              </a:rPr>
              <a:t>I have led you forty years in the wilderness. Your clothes have not worn out on you, and your sandals have not worn out on your feet. 6 You have not eaten bread, nor have you drunk wine or similar drink, that you may know that I am the Lord your God. </a:t>
            </a:r>
            <a:r>
              <a:rPr lang="en-US" dirty="0"/>
              <a:t>7 And when you came to this place, </a:t>
            </a:r>
            <a:r>
              <a:rPr lang="en-US" dirty="0" err="1"/>
              <a:t>Sihon</a:t>
            </a:r>
            <a:r>
              <a:rPr lang="en-US" dirty="0"/>
              <a:t> king of </a:t>
            </a:r>
            <a:r>
              <a:rPr lang="en-US" dirty="0" err="1"/>
              <a:t>Heshbon</a:t>
            </a:r>
            <a:r>
              <a:rPr lang="en-US" dirty="0"/>
              <a:t> and </a:t>
            </a:r>
            <a:r>
              <a:rPr lang="en-US" dirty="0" err="1"/>
              <a:t>Og</a:t>
            </a:r>
            <a:r>
              <a:rPr lang="en-US" dirty="0"/>
              <a:t> king of Bashan came out against us to battle, and </a:t>
            </a:r>
            <a:r>
              <a:rPr lang="en-US" b="1" dirty="0">
                <a:solidFill>
                  <a:srgbClr val="0000CC"/>
                </a:solidFill>
              </a:rPr>
              <a:t>we conquered them</a:t>
            </a:r>
            <a:r>
              <a:rPr lang="en-US" dirty="0"/>
              <a:t>. 8 We took their land and gave it as an inheritance to the </a:t>
            </a:r>
            <a:r>
              <a:rPr lang="en-US" dirty="0" err="1"/>
              <a:t>Reubenites</a:t>
            </a:r>
            <a:r>
              <a:rPr lang="en-US" dirty="0"/>
              <a:t>, to the </a:t>
            </a:r>
            <a:r>
              <a:rPr lang="en-US" dirty="0" err="1"/>
              <a:t>Gadites</a:t>
            </a:r>
            <a:r>
              <a:rPr lang="en-US" dirty="0"/>
              <a:t>, and to half the tribe of Manasseh. 9 Therefore keep the words of this covenant, and do them, that you may prosper in all that you do. </a:t>
            </a:r>
          </a:p>
        </p:txBody>
      </p:sp>
      <p:sp>
        <p:nvSpPr>
          <p:cNvPr id="6" name="Text Box 5"/>
          <p:cNvSpPr txBox="1">
            <a:spLocks noChangeArrowheads="1"/>
          </p:cNvSpPr>
          <p:nvPr/>
        </p:nvSpPr>
        <p:spPr bwMode="auto">
          <a:xfrm>
            <a:off x="1084385" y="54923"/>
            <a:ext cx="69342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FF0000"/>
                </a:solidFill>
                <a:latin typeface="Comic Sans MS" pitchFamily="66" charset="0"/>
              </a:rPr>
              <a:t>A </a:t>
            </a:r>
            <a:r>
              <a:rPr lang="en-US" sz="2000" b="1" dirty="0">
                <a:solidFill>
                  <a:srgbClr val="FF0000"/>
                </a:solidFill>
                <a:latin typeface="Comic Sans MS" pitchFamily="66" charset="0"/>
              </a:rPr>
              <a:t>N</a:t>
            </a:r>
            <a:r>
              <a:rPr lang="en-US" sz="2000" b="1" dirty="0" smtClean="0">
                <a:solidFill>
                  <a:srgbClr val="FF0000"/>
                </a:solidFill>
                <a:latin typeface="Comic Sans MS" pitchFamily="66" charset="0"/>
              </a:rPr>
              <a:t>ew Covenant</a:t>
            </a:r>
          </a:p>
        </p:txBody>
      </p:sp>
      <p:sp>
        <p:nvSpPr>
          <p:cNvPr id="7" name="Text Box 5"/>
          <p:cNvSpPr txBox="1">
            <a:spLocks noChangeArrowheads="1"/>
          </p:cNvSpPr>
          <p:nvPr/>
        </p:nvSpPr>
        <p:spPr bwMode="auto">
          <a:xfrm>
            <a:off x="1371600" y="5909100"/>
            <a:ext cx="60198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This covenant was based on what God had done and will do for His people</a:t>
            </a:r>
          </a:p>
        </p:txBody>
      </p:sp>
      <p:sp>
        <p:nvSpPr>
          <p:cNvPr id="8" name="Text Box 5"/>
          <p:cNvSpPr txBox="1">
            <a:spLocks noChangeArrowheads="1"/>
          </p:cNvSpPr>
          <p:nvPr/>
        </p:nvSpPr>
        <p:spPr bwMode="auto">
          <a:xfrm>
            <a:off x="4724400" y="5105400"/>
            <a:ext cx="829407"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sym typeface="Wingdings" panose="05000000000000000000" pitchFamily="2" charset="2"/>
              </a:rPr>
              <a:t></a:t>
            </a:r>
            <a:endParaRPr lang="en-US" sz="2400" b="1" dirty="0" smtClean="0">
              <a:solidFill>
                <a:srgbClr val="00B050"/>
              </a:solidFill>
              <a:latin typeface="Comic Sans MS" pitchFamily="66" charset="0"/>
            </a:endParaRPr>
          </a:p>
        </p:txBody>
      </p:sp>
    </p:spTree>
    <p:extLst>
      <p:ext uri="{BB962C8B-B14F-4D97-AF65-F5344CB8AC3E}">
        <p14:creationId xmlns:p14="http://schemas.microsoft.com/office/powerpoint/2010/main" val="18936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0" cy="1143000"/>
          </a:xfrm>
        </p:spPr>
        <p:txBody>
          <a:bodyPr>
            <a:noAutofit/>
          </a:bodyPr>
          <a:lstStyle/>
          <a:p>
            <a:r>
              <a:rPr lang="en-US" sz="3200" b="1" dirty="0" smtClean="0">
                <a:solidFill>
                  <a:srgbClr val="FF0000"/>
                </a:solidFill>
              </a:rPr>
              <a:t>People, Not things, Bring Happiness, Study Shows</a:t>
            </a:r>
            <a:endParaRPr lang="en-US" sz="3200" b="1" dirty="0">
              <a:solidFill>
                <a:srgbClr val="FF0000"/>
              </a:solidFill>
            </a:endParaRPr>
          </a:p>
        </p:txBody>
      </p:sp>
      <p:pic>
        <p:nvPicPr>
          <p:cNvPr id="5" name="Picture 4"/>
          <p:cNvPicPr>
            <a:picLocks noChangeAspect="1"/>
          </p:cNvPicPr>
          <p:nvPr/>
        </p:nvPicPr>
        <p:blipFill rotWithShape="1">
          <a:blip r:embed="rId2"/>
          <a:srcRect l="21083" t="25413" r="43778" b="43750"/>
          <a:stretch/>
        </p:blipFill>
        <p:spPr>
          <a:xfrm>
            <a:off x="1828800" y="835488"/>
            <a:ext cx="4953000" cy="2443824"/>
          </a:xfrm>
          <a:prstGeom prst="rect">
            <a:avLst/>
          </a:prstGeom>
        </p:spPr>
      </p:pic>
      <p:pic>
        <p:nvPicPr>
          <p:cNvPr id="6" name="Picture 5"/>
          <p:cNvPicPr>
            <a:picLocks noChangeAspect="1"/>
          </p:cNvPicPr>
          <p:nvPr/>
        </p:nvPicPr>
        <p:blipFill rotWithShape="1">
          <a:blip r:embed="rId2"/>
          <a:srcRect l="21303" t="64584" r="43558" b="12500"/>
          <a:stretch/>
        </p:blipFill>
        <p:spPr>
          <a:xfrm>
            <a:off x="228600" y="3296371"/>
            <a:ext cx="8763000" cy="3213099"/>
          </a:xfrm>
          <a:prstGeom prst="rect">
            <a:avLst/>
          </a:prstGeom>
        </p:spPr>
      </p:pic>
    </p:spTree>
    <p:extLst>
      <p:ext uri="{BB962C8B-B14F-4D97-AF65-F5344CB8AC3E}">
        <p14:creationId xmlns:p14="http://schemas.microsoft.com/office/powerpoint/2010/main" val="1194636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296400" cy="1143000"/>
          </a:xfrm>
        </p:spPr>
        <p:txBody>
          <a:bodyPr/>
          <a:lstStyle/>
          <a:p>
            <a:r>
              <a:rPr lang="en-US" dirty="0" smtClean="0"/>
              <a:t>Visions of Rev 4-5</a:t>
            </a:r>
            <a:endParaRPr lang="en-US" dirty="0"/>
          </a:p>
        </p:txBody>
      </p:sp>
      <p:sp>
        <p:nvSpPr>
          <p:cNvPr id="3" name="Content Placeholder 2"/>
          <p:cNvSpPr>
            <a:spLocks noGrp="1"/>
          </p:cNvSpPr>
          <p:nvPr>
            <p:ph idx="1"/>
          </p:nvPr>
        </p:nvSpPr>
        <p:spPr/>
        <p:txBody>
          <a:bodyPr/>
          <a:lstStyle/>
          <a:p>
            <a:endParaRPr lang="en-US"/>
          </a:p>
        </p:txBody>
      </p:sp>
      <p:pic>
        <p:nvPicPr>
          <p:cNvPr id="4098" name="Picture 2" descr="http://www.neverthirsty.org/media/bible-studies/revelation/study10/20090822p1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33984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0" y="248527"/>
            <a:ext cx="9143999"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FFC000"/>
                </a:solidFill>
                <a:latin typeface="Comic Sans MS" pitchFamily="66" charset="0"/>
              </a:rPr>
              <a:t>Living as a member of God’s Family</a:t>
            </a:r>
          </a:p>
        </p:txBody>
      </p:sp>
      <p:sp>
        <p:nvSpPr>
          <p:cNvPr id="6" name="Text Box 5"/>
          <p:cNvSpPr txBox="1">
            <a:spLocks noChangeArrowheads="1"/>
          </p:cNvSpPr>
          <p:nvPr/>
        </p:nvSpPr>
        <p:spPr bwMode="auto">
          <a:xfrm>
            <a:off x="152401" y="6126163"/>
            <a:ext cx="8839200" cy="58477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FFFF00"/>
                </a:solidFill>
                <a:latin typeface="Comic Sans MS" pitchFamily="66" charset="0"/>
              </a:rPr>
              <a:t>Class 1:  What does God require of You?</a:t>
            </a:r>
          </a:p>
        </p:txBody>
      </p:sp>
    </p:spTree>
    <p:extLst>
      <p:ext uri="{BB962C8B-B14F-4D97-AF65-F5344CB8AC3E}">
        <p14:creationId xmlns:p14="http://schemas.microsoft.com/office/powerpoint/2010/main" val="3110181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1132830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biblegodquotes.com/wp-content/uploads/2014/02/bible-god-quotes-1120.jpg"/>
          <p:cNvPicPr>
            <a:picLocks noChangeAspect="1" noChangeArrowheads="1"/>
          </p:cNvPicPr>
          <p:nvPr/>
        </p:nvPicPr>
        <p:blipFill rotWithShape="1">
          <a:blip r:embed="rId2">
            <a:extLst>
              <a:ext uri="{28A0092B-C50C-407E-A947-70E740481C1C}">
                <a14:useLocalDpi xmlns:a14="http://schemas.microsoft.com/office/drawing/2010/main" val="0"/>
              </a:ext>
            </a:extLst>
          </a:blip>
          <a:srcRect b="6147"/>
          <a:stretch/>
        </p:blipFill>
        <p:spPr bwMode="auto">
          <a:xfrm>
            <a:off x="0" y="-36526"/>
            <a:ext cx="9144000" cy="689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52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811792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_mSxLFTmqqRs/TIpuvGqR7WI/AAAAAAAABpA/jlIVGvwCAZk/s400/pi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321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pic>
        <p:nvPicPr>
          <p:cNvPr id="1026" name="Picture 2" descr="http://www.dadzoolife.com/wp-content/uploads/images/parson-first-vision_H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88" y="-19538"/>
            <a:ext cx="4638675" cy="612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774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8433" y="0"/>
            <a:ext cx="4724400" cy="1447800"/>
          </a:xfrm>
        </p:spPr>
        <p:txBody>
          <a:bodyPr>
            <a:normAutofit fontScale="90000"/>
          </a:bodyPr>
          <a:lstStyle/>
          <a:p>
            <a:pPr>
              <a:defRPr/>
            </a:pPr>
            <a:r>
              <a:rPr lang="en-US" sz="5400" b="1" dirty="0" smtClean="0">
                <a:solidFill>
                  <a:srgbClr val="FF0000"/>
                </a:solidFill>
              </a:rPr>
              <a:t>Isaiah’s Prophecies</a:t>
            </a:r>
            <a:endParaRPr lang="en-US" sz="5400" b="1" dirty="0">
              <a:solidFill>
                <a:srgbClr val="FF0000"/>
              </a:solidFill>
            </a:endParaRPr>
          </a:p>
        </p:txBody>
      </p:sp>
      <p:pic>
        <p:nvPicPr>
          <p:cNvPr id="1026" name="Picture 2" descr="http://cdn.ourdailyjourney.org/files/INSP-Micah68-odj.jpg"/>
          <p:cNvPicPr>
            <a:picLocks noChangeAspect="1" noChangeArrowheads="1"/>
          </p:cNvPicPr>
          <p:nvPr/>
        </p:nvPicPr>
        <p:blipFill rotWithShape="1">
          <a:blip r:embed="rId3">
            <a:extLst>
              <a:ext uri="{28A0092B-C50C-407E-A947-70E740481C1C}">
                <a14:useLocalDpi xmlns:a14="http://schemas.microsoft.com/office/drawing/2010/main" val="0"/>
              </a:ext>
            </a:extLst>
          </a:blip>
          <a:srcRect b="6378"/>
          <a:stretch/>
        </p:blipFill>
        <p:spPr bwMode="auto">
          <a:xfrm>
            <a:off x="3200400" y="457200"/>
            <a:ext cx="5791200" cy="559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66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303084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166756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54924"/>
            <a:ext cx="9158514" cy="6148734"/>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59543" y="685800"/>
            <a:ext cx="7010400" cy="848380"/>
          </a:xfrm>
        </p:spPr>
        <p:txBody>
          <a:bodyPr>
            <a:noAutofit/>
          </a:bodyPr>
          <a:lstStyle/>
          <a:p>
            <a:r>
              <a:rPr lang="en-US" sz="4800" b="1" dirty="0" smtClean="0">
                <a:solidFill>
                  <a:srgbClr val="663300"/>
                </a:solidFill>
              </a:rPr>
              <a:t>Deuteronomy 29:1-15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08185" y="1430519"/>
            <a:ext cx="7086600" cy="4648199"/>
          </a:xfrm>
        </p:spPr>
        <p:txBody>
          <a:bodyPr>
            <a:normAutofit fontScale="70000" lnSpcReduction="20000"/>
          </a:bodyPr>
          <a:lstStyle/>
          <a:p>
            <a:pPr marL="0" indent="231775">
              <a:buNone/>
            </a:pPr>
            <a:r>
              <a:rPr lang="en-US" dirty="0" smtClean="0"/>
              <a:t>10 </a:t>
            </a:r>
            <a:r>
              <a:rPr lang="en-US" dirty="0"/>
              <a:t>"</a:t>
            </a:r>
            <a:r>
              <a:rPr lang="en-US" b="1" dirty="0">
                <a:solidFill>
                  <a:srgbClr val="0000CC"/>
                </a:solidFill>
              </a:rPr>
              <a:t>All of you </a:t>
            </a:r>
            <a:r>
              <a:rPr lang="en-US" dirty="0"/>
              <a:t>stand today before the Lord your God: your leaders and your tribes and your elders and your officers, all the men of Israel, 11 your little ones and your wives — </a:t>
            </a:r>
            <a:r>
              <a:rPr lang="en-US" b="1" dirty="0">
                <a:solidFill>
                  <a:srgbClr val="0000CC"/>
                </a:solidFill>
              </a:rPr>
              <a:t>also the stranger who is in your camp, </a:t>
            </a:r>
            <a:r>
              <a:rPr lang="en-US" dirty="0"/>
              <a:t>from the one who cuts your wood to the one who draws your water —  12 </a:t>
            </a:r>
            <a:r>
              <a:rPr lang="en-US" b="1" dirty="0">
                <a:solidFill>
                  <a:srgbClr val="0000CC"/>
                </a:solidFill>
              </a:rPr>
              <a:t>that you may enter into </a:t>
            </a:r>
            <a:r>
              <a:rPr lang="en-US" b="1" dirty="0">
                <a:solidFill>
                  <a:srgbClr val="006666"/>
                </a:solidFill>
              </a:rPr>
              <a:t>covenant</a:t>
            </a:r>
            <a:r>
              <a:rPr lang="en-US" b="1" dirty="0">
                <a:solidFill>
                  <a:srgbClr val="0000CC"/>
                </a:solidFill>
              </a:rPr>
              <a:t> with the Lord your God, and into His oath</a:t>
            </a:r>
            <a:r>
              <a:rPr lang="en-US" dirty="0"/>
              <a:t>, which the Lord your God makes with you today, 13 that He may establish you today as a people for Himself, and that He may be God to you, just as He has spoken to you, and </a:t>
            </a:r>
            <a:r>
              <a:rPr lang="en-US" b="1" dirty="0">
                <a:solidFill>
                  <a:srgbClr val="006666"/>
                </a:solidFill>
              </a:rPr>
              <a:t>just as He has sworn to your fathers, to Abraham, Isaac, and Jacob. </a:t>
            </a:r>
          </a:p>
          <a:p>
            <a:pPr marL="0" indent="231775">
              <a:buNone/>
            </a:pPr>
            <a:r>
              <a:rPr lang="en-US" dirty="0" smtClean="0"/>
              <a:t>14 </a:t>
            </a:r>
            <a:r>
              <a:rPr lang="en-US" dirty="0"/>
              <a:t>"I make this covenant and this oath, not with you alone, 15 but </a:t>
            </a:r>
            <a:r>
              <a:rPr lang="en-US" b="1" dirty="0">
                <a:solidFill>
                  <a:srgbClr val="0000CC"/>
                </a:solidFill>
              </a:rPr>
              <a:t>with him who stands here with us today before the Lord our God, as well as with him who is not here with us </a:t>
            </a:r>
            <a:r>
              <a:rPr lang="en-US" b="1" dirty="0" smtClean="0">
                <a:solidFill>
                  <a:srgbClr val="0000CC"/>
                </a:solidFill>
              </a:rPr>
              <a:t>today. </a:t>
            </a:r>
            <a:endParaRPr lang="en-US" b="1" dirty="0">
              <a:solidFill>
                <a:srgbClr val="0000CC"/>
              </a:solidFill>
            </a:endParaRPr>
          </a:p>
        </p:txBody>
      </p:sp>
      <p:sp>
        <p:nvSpPr>
          <p:cNvPr id="6" name="Text Box 5"/>
          <p:cNvSpPr txBox="1">
            <a:spLocks noChangeArrowheads="1"/>
          </p:cNvSpPr>
          <p:nvPr/>
        </p:nvSpPr>
        <p:spPr bwMode="auto">
          <a:xfrm>
            <a:off x="1084385" y="54923"/>
            <a:ext cx="69342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FF0000"/>
                </a:solidFill>
                <a:latin typeface="Comic Sans MS" pitchFamily="66" charset="0"/>
              </a:rPr>
              <a:t>A </a:t>
            </a:r>
            <a:r>
              <a:rPr lang="en-US" sz="2000" b="1" dirty="0">
                <a:solidFill>
                  <a:srgbClr val="FF0000"/>
                </a:solidFill>
                <a:latin typeface="Comic Sans MS" pitchFamily="66" charset="0"/>
              </a:rPr>
              <a:t>N</a:t>
            </a:r>
            <a:r>
              <a:rPr lang="en-US" sz="2000" b="1" dirty="0" smtClean="0">
                <a:solidFill>
                  <a:srgbClr val="FF0000"/>
                </a:solidFill>
                <a:latin typeface="Comic Sans MS" pitchFamily="66" charset="0"/>
              </a:rPr>
              <a:t>ew Covenant</a:t>
            </a:r>
          </a:p>
        </p:txBody>
      </p:sp>
      <p:sp>
        <p:nvSpPr>
          <p:cNvPr id="7" name="Text Box 5"/>
          <p:cNvSpPr txBox="1">
            <a:spLocks noChangeArrowheads="1"/>
          </p:cNvSpPr>
          <p:nvPr/>
        </p:nvSpPr>
        <p:spPr bwMode="auto">
          <a:xfrm>
            <a:off x="762000" y="5850630"/>
            <a:ext cx="78486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This covenant was based on God’s promises             to Abraham that He swore to bring to pass</a:t>
            </a:r>
          </a:p>
        </p:txBody>
      </p:sp>
    </p:spTree>
    <p:extLst>
      <p:ext uri="{BB962C8B-B14F-4D97-AF65-F5344CB8AC3E}">
        <p14:creationId xmlns:p14="http://schemas.microsoft.com/office/powerpoint/2010/main" val="51794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839184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29087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106064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327632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431188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4031476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2945921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97294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9947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1765241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533400"/>
            <a:ext cx="9158514" cy="5943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928147" y="1030307"/>
            <a:ext cx="7010400" cy="914400"/>
          </a:xfrm>
        </p:spPr>
        <p:txBody>
          <a:bodyPr>
            <a:noAutofit/>
          </a:bodyPr>
          <a:lstStyle/>
          <a:p>
            <a:r>
              <a:rPr lang="en-US" sz="4800" b="1" dirty="0" smtClean="0">
                <a:solidFill>
                  <a:srgbClr val="663300"/>
                </a:solidFill>
              </a:rPr>
              <a:t>Deuteronomy 30:11-16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61534" y="1785610"/>
            <a:ext cx="7086600" cy="4191000"/>
          </a:xfrm>
        </p:spPr>
        <p:txBody>
          <a:bodyPr>
            <a:normAutofit fontScale="70000" lnSpcReduction="20000"/>
          </a:bodyPr>
          <a:lstStyle/>
          <a:p>
            <a:pPr marL="0" indent="231775">
              <a:buNone/>
            </a:pPr>
            <a:r>
              <a:rPr lang="en-US" dirty="0" smtClean="0"/>
              <a:t>11 </a:t>
            </a:r>
            <a:r>
              <a:rPr lang="en-US" b="1" dirty="0">
                <a:solidFill>
                  <a:srgbClr val="C00000"/>
                </a:solidFill>
              </a:rPr>
              <a:t>Now what I am commanding you today is not too difficult for you or beyond your reach</a:t>
            </a:r>
            <a:r>
              <a:rPr lang="en-US" b="1" dirty="0">
                <a:solidFill>
                  <a:srgbClr val="006666"/>
                </a:solidFill>
              </a:rPr>
              <a:t>. 12 It is not up in heaven, so that you have to ask, "Who will ascend into heaven to get it and proclaim it to us so we may obey it?" 13 Nor is it beyond the sea, so that you have to ask, "Who will cross the sea to get it and proclaim it to us so we may obey it?" 14 No, the word is very near you; it is in your mouth and in your heart so you may obey it. </a:t>
            </a:r>
          </a:p>
          <a:p>
            <a:pPr marL="0" indent="231775">
              <a:buNone/>
            </a:pPr>
            <a:r>
              <a:rPr lang="en-US" dirty="0" smtClean="0"/>
              <a:t>15 </a:t>
            </a:r>
            <a:r>
              <a:rPr lang="en-US" dirty="0"/>
              <a:t>See, I set before you today life and prosperity, death and destruction. </a:t>
            </a:r>
            <a:r>
              <a:rPr lang="en-US" dirty="0">
                <a:solidFill>
                  <a:srgbClr val="0000CC"/>
                </a:solidFill>
              </a:rPr>
              <a:t>16 </a:t>
            </a:r>
            <a:r>
              <a:rPr lang="en-US" b="1" dirty="0">
                <a:solidFill>
                  <a:srgbClr val="0000CC"/>
                </a:solidFill>
              </a:rPr>
              <a:t>For I command you today to love the Lord your God, to walk in his ways, and to keep his commands, decrees and laws; then you will live </a:t>
            </a:r>
            <a:r>
              <a:rPr lang="en-US" dirty="0"/>
              <a:t>and increase, and the Lord your God will bless you in the land you are entering to possess. </a:t>
            </a:r>
          </a:p>
        </p:txBody>
      </p:sp>
      <p:sp>
        <p:nvSpPr>
          <p:cNvPr id="6" name="Text Box 5"/>
          <p:cNvSpPr txBox="1">
            <a:spLocks noChangeArrowheads="1"/>
          </p:cNvSpPr>
          <p:nvPr/>
        </p:nvSpPr>
        <p:spPr bwMode="auto">
          <a:xfrm>
            <a:off x="145143" y="271790"/>
            <a:ext cx="8839200" cy="461665"/>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FF0000"/>
                </a:solidFill>
                <a:latin typeface="Comic Sans MS" pitchFamily="66" charset="0"/>
              </a:rPr>
              <a:t>You aren’t expected to earn this gift from God</a:t>
            </a:r>
          </a:p>
        </p:txBody>
      </p:sp>
      <p:sp>
        <p:nvSpPr>
          <p:cNvPr id="7" name="Text Box 5"/>
          <p:cNvSpPr txBox="1">
            <a:spLocks noChangeArrowheads="1"/>
          </p:cNvSpPr>
          <p:nvPr/>
        </p:nvSpPr>
        <p:spPr bwMode="auto">
          <a:xfrm>
            <a:off x="914400" y="6215390"/>
            <a:ext cx="75724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doesn’t expect more than we can do</a:t>
            </a:r>
          </a:p>
        </p:txBody>
      </p:sp>
    </p:spTree>
    <p:extLst>
      <p:ext uri="{BB962C8B-B14F-4D97-AF65-F5344CB8AC3E}">
        <p14:creationId xmlns:p14="http://schemas.microsoft.com/office/powerpoint/2010/main" val="1341545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209534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370045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254449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3412620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410181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934081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442316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1584667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695673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60168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Romans 10:1-13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92500" lnSpcReduction="20000"/>
          </a:bodyPr>
          <a:lstStyle/>
          <a:p>
            <a:pPr marL="0" indent="231775">
              <a:buNone/>
            </a:pPr>
            <a:r>
              <a:rPr lang="en-US" dirty="0" smtClean="0"/>
              <a:t>1 </a:t>
            </a:r>
            <a:r>
              <a:rPr lang="en-US" dirty="0"/>
              <a:t>Brethren, my heart's desire and prayer to God for Israel is that they may be saved. 2 For I bear them witness that they have a zeal for God, but not according to knowledge. 3 For they being ignorant of God's righteousness, and seeking to establish their own righteousness, have not submitted to the righteousness of God. 4 For Christ is the </a:t>
            </a:r>
            <a:r>
              <a:rPr lang="en-US" dirty="0" smtClean="0"/>
              <a:t>end (goal - </a:t>
            </a:r>
            <a:r>
              <a:rPr lang="en-US" dirty="0" err="1" smtClean="0"/>
              <a:t>NASBmg</a:t>
            </a:r>
            <a:r>
              <a:rPr lang="en-US" dirty="0" smtClean="0"/>
              <a:t>) </a:t>
            </a:r>
            <a:r>
              <a:rPr lang="en-US" dirty="0"/>
              <a:t>of the law for righteousness to everyone who believes. </a:t>
            </a:r>
          </a:p>
        </p:txBody>
      </p:sp>
      <p:sp>
        <p:nvSpPr>
          <p:cNvPr id="6" name="Text Box 5"/>
          <p:cNvSpPr txBox="1">
            <a:spLocks noChangeArrowheads="1"/>
          </p:cNvSpPr>
          <p:nvPr/>
        </p:nvSpPr>
        <p:spPr bwMode="auto">
          <a:xfrm>
            <a:off x="914400" y="43190"/>
            <a:ext cx="7512957"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The Jews tried to establish righteousness</a:t>
            </a:r>
            <a:endParaRPr lang="en-US" sz="2800" b="1" dirty="0" smtClean="0">
              <a:solidFill>
                <a:srgbClr val="FF0000"/>
              </a:solidFill>
              <a:latin typeface="Comic Sans MS" pitchFamily="66" charset="0"/>
            </a:endParaRPr>
          </a:p>
        </p:txBody>
      </p:sp>
      <p:sp>
        <p:nvSpPr>
          <p:cNvPr id="7" name="Text Box 5"/>
          <p:cNvSpPr txBox="1">
            <a:spLocks noChangeArrowheads="1"/>
          </p:cNvSpPr>
          <p:nvPr/>
        </p:nvSpPr>
        <p:spPr bwMode="auto">
          <a:xfrm>
            <a:off x="671450" y="6131441"/>
            <a:ext cx="7801099"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They didn’t understand God’s </a:t>
            </a:r>
            <a:r>
              <a:rPr lang="en-US" sz="2800" b="1" dirty="0" smtClean="0">
                <a:solidFill>
                  <a:srgbClr val="00B050"/>
                </a:solidFill>
                <a:latin typeface="Comic Sans MS" pitchFamily="66" charset="0"/>
              </a:rPr>
              <a:t>righteousness</a:t>
            </a:r>
            <a:endParaRPr lang="en-US" sz="2800" b="1" dirty="0" smtClean="0">
              <a:solidFill>
                <a:srgbClr val="00B050"/>
              </a:solidFill>
              <a:latin typeface="Comic Sans MS" pitchFamily="66" charset="0"/>
            </a:endParaRPr>
          </a:p>
        </p:txBody>
      </p:sp>
    </p:spTree>
    <p:extLst>
      <p:ext uri="{BB962C8B-B14F-4D97-AF65-F5344CB8AC3E}">
        <p14:creationId xmlns:p14="http://schemas.microsoft.com/office/powerpoint/2010/main" val="63179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2349744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912009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3848179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297791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2982710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965999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949182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2038120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5898857"/>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Romans 10:1-13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fontScale="70000" lnSpcReduction="20000"/>
          </a:bodyPr>
          <a:lstStyle/>
          <a:p>
            <a:pPr marL="0" indent="231775">
              <a:buNone/>
            </a:pPr>
            <a:r>
              <a:rPr lang="en-US" dirty="0" smtClean="0"/>
              <a:t>5 </a:t>
            </a:r>
            <a:r>
              <a:rPr lang="en-US" dirty="0"/>
              <a:t>For Moses writes about the righteousness which is of the law, "The man who does those things shall live by them."  6 </a:t>
            </a:r>
            <a:r>
              <a:rPr lang="en-US" b="1" dirty="0">
                <a:solidFill>
                  <a:srgbClr val="0000CC"/>
                </a:solidFill>
              </a:rPr>
              <a:t>But the righteousness of faith speaks in this way, "Do not say in your heart, 'Who will ascend into heaven?'" (that is, to bring Christ down from above) 7 or, "'Who will descend into the abyss?'" (that is, to bring Christ up from the dead). </a:t>
            </a:r>
            <a:r>
              <a:rPr lang="en-US" dirty="0"/>
              <a:t>8 But what does it say? "The word is near you, in your mouth and in your heart" (that is, the word of faith which we preach): 9 that if you confess with your mouth the Lord Jesus and believe in your heart that God has raised Him from the dead, you will be saved. 10 For with the heart one believes unto righteousness, and with the mouth confession is made unto salvation. 11 For the Scripture says, </a:t>
            </a:r>
            <a:r>
              <a:rPr lang="en-US" b="1" dirty="0">
                <a:solidFill>
                  <a:srgbClr val="0000CC"/>
                </a:solidFill>
              </a:rPr>
              <a:t>"Whoever believes on Him will not be put to shame</a:t>
            </a:r>
            <a:r>
              <a:rPr lang="en-US" b="1" dirty="0" smtClean="0">
                <a:solidFill>
                  <a:srgbClr val="0000CC"/>
                </a:solidFill>
              </a:rPr>
              <a:t>."</a:t>
            </a:r>
            <a:endParaRPr lang="en-US" b="1" dirty="0">
              <a:solidFill>
                <a:srgbClr val="0000CC"/>
              </a:solidFill>
            </a:endParaRPr>
          </a:p>
        </p:txBody>
      </p:sp>
      <p:sp>
        <p:nvSpPr>
          <p:cNvPr id="6" name="Text Box 5"/>
          <p:cNvSpPr txBox="1">
            <a:spLocks noChangeArrowheads="1"/>
          </p:cNvSpPr>
          <p:nvPr/>
        </p:nvSpPr>
        <p:spPr bwMode="auto">
          <a:xfrm>
            <a:off x="914400" y="43190"/>
            <a:ext cx="7512957"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God did the impossible by providing Jesus</a:t>
            </a:r>
          </a:p>
        </p:txBody>
      </p:sp>
      <p:sp>
        <p:nvSpPr>
          <p:cNvPr id="7" name="Text Box 5"/>
          <p:cNvSpPr txBox="1">
            <a:spLocks noChangeArrowheads="1"/>
          </p:cNvSpPr>
          <p:nvPr/>
        </p:nvSpPr>
        <p:spPr bwMode="auto">
          <a:xfrm>
            <a:off x="1038101" y="5835813"/>
            <a:ext cx="7039099"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We need to believe &amp; trust God,    and confess His salvation to others</a:t>
            </a:r>
          </a:p>
        </p:txBody>
      </p:sp>
    </p:spTree>
    <p:extLst>
      <p:ext uri="{BB962C8B-B14F-4D97-AF65-F5344CB8AC3E}">
        <p14:creationId xmlns:p14="http://schemas.microsoft.com/office/powerpoint/2010/main" val="346248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4167150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10074006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G</a:t>
            </a:r>
            <a:endParaRPr lang="en-US" sz="4000" b="1" dirty="0">
              <a:solidFill>
                <a:srgbClr val="00B050"/>
              </a:solidFill>
              <a:latin typeface="Comic Sans MS" pitchFamily="66" charset="0"/>
            </a:endParaRPr>
          </a:p>
        </p:txBody>
      </p:sp>
    </p:spTree>
    <p:extLst>
      <p:ext uri="{BB962C8B-B14F-4D97-AF65-F5344CB8AC3E}">
        <p14:creationId xmlns:p14="http://schemas.microsoft.com/office/powerpoint/2010/main" val="593361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304800"/>
            <a:ext cx="9158514" cy="61722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762000"/>
            <a:ext cx="7010400" cy="914400"/>
          </a:xfrm>
        </p:spPr>
        <p:txBody>
          <a:bodyPr>
            <a:noAutofit/>
          </a:bodyPr>
          <a:lstStyle/>
          <a:p>
            <a:r>
              <a:rPr lang="en-US" sz="4800" b="1" dirty="0" smtClean="0">
                <a:solidFill>
                  <a:srgbClr val="663300"/>
                </a:solidFill>
              </a:rPr>
              <a:t>2</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524000"/>
            <a:ext cx="7086600" cy="4191000"/>
          </a:xfrm>
        </p:spPr>
        <p:txBody>
          <a:bodyPr>
            <a:normAutofit/>
          </a:bodyPr>
          <a:lstStyle/>
          <a:p>
            <a:pPr marL="0" indent="231775">
              <a:buNone/>
            </a:pPr>
            <a:r>
              <a:rPr lang="en-US" dirty="0" smtClean="0"/>
              <a:t> 17</a:t>
            </a:r>
          </a:p>
        </p:txBody>
      </p:sp>
      <p:sp>
        <p:nvSpPr>
          <p:cNvPr id="6" name="Text Box 5"/>
          <p:cNvSpPr txBox="1">
            <a:spLocks noChangeArrowheads="1"/>
          </p:cNvSpPr>
          <p:nvPr/>
        </p:nvSpPr>
        <p:spPr bwMode="auto">
          <a:xfrm>
            <a:off x="1097643" y="129570"/>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FF0000"/>
                </a:solidFill>
                <a:latin typeface="Comic Sans MS" pitchFamily="66" charset="0"/>
              </a:rPr>
              <a:t>W</a:t>
            </a:r>
          </a:p>
        </p:txBody>
      </p:sp>
      <p:sp>
        <p:nvSpPr>
          <p:cNvPr id="7" name="Text Box 5"/>
          <p:cNvSpPr txBox="1">
            <a:spLocks noChangeArrowheads="1"/>
          </p:cNvSpPr>
          <p:nvPr/>
        </p:nvSpPr>
        <p:spPr bwMode="auto">
          <a:xfrm>
            <a:off x="1038101" y="6203657"/>
            <a:ext cx="69342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a:t>
            </a:r>
          </a:p>
        </p:txBody>
      </p:sp>
    </p:spTree>
    <p:extLst>
      <p:ext uri="{BB962C8B-B14F-4D97-AF65-F5344CB8AC3E}">
        <p14:creationId xmlns:p14="http://schemas.microsoft.com/office/powerpoint/2010/main" val="605912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143000"/>
          </a:xfrm>
        </p:spPr>
        <p:txBody>
          <a:bodyPr>
            <a:normAutofit/>
          </a:bodyPr>
          <a:lstStyle/>
          <a:p>
            <a:r>
              <a:rPr lang="en-US" b="1" dirty="0" smtClean="0">
                <a:solidFill>
                  <a:schemeClr val="bg1"/>
                </a:solidFill>
                <a:latin typeface="EraserDust" pitchFamily="34" charset="0"/>
              </a:rPr>
              <a:t>Lessons from Today </a:t>
            </a:r>
          </a:p>
        </p:txBody>
      </p:sp>
      <p:sp>
        <p:nvSpPr>
          <p:cNvPr id="4099" name="Rectangle 3"/>
          <p:cNvSpPr>
            <a:spLocks noGrp="1" noChangeArrowheads="1"/>
          </p:cNvSpPr>
          <p:nvPr>
            <p:ph type="body" idx="1"/>
          </p:nvPr>
        </p:nvSpPr>
        <p:spPr>
          <a:xfrm>
            <a:off x="609600" y="1143000"/>
            <a:ext cx="8001000" cy="5029200"/>
          </a:xfrm>
        </p:spPr>
        <p:txBody>
          <a:bodyPr>
            <a:normAutofit/>
          </a:bodyPr>
          <a:lstStyle/>
          <a:p>
            <a:pPr hangingPunct="0"/>
            <a:r>
              <a:rPr lang="en-US" b="1" dirty="0" smtClean="0">
                <a:solidFill>
                  <a:srgbClr val="FFC000"/>
                </a:solidFill>
                <a:latin typeface="EraserDust" pitchFamily="34" charset="0"/>
              </a:rPr>
              <a:t> </a:t>
            </a:r>
            <a:r>
              <a:rPr lang="en-US" dirty="0" smtClean="0">
                <a:solidFill>
                  <a:srgbClr val="FFC000"/>
                </a:solidFill>
                <a:latin typeface="EraserDust" pitchFamily="34" charset="0"/>
              </a:rPr>
              <a:t>Even</a:t>
            </a:r>
            <a:endParaRPr lang="en-US" dirty="0" smtClean="0"/>
          </a:p>
        </p:txBody>
      </p:sp>
    </p:spTree>
    <p:extLst>
      <p:ext uri="{BB962C8B-B14F-4D97-AF65-F5344CB8AC3E}">
        <p14:creationId xmlns:p14="http://schemas.microsoft.com/office/powerpoint/2010/main" val="434999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ncrypted-tbn3.gstatic.com/images?q=tbn:ANd9GcS4xGRh3m-pMu2Fe3RQEPNJSamnaTRREpf33cR75nNg7QrRFOjV"/>
          <p:cNvPicPr>
            <a:picLocks noChangeAspect="1" noChangeArrowheads="1"/>
          </p:cNvPicPr>
          <p:nvPr/>
        </p:nvPicPr>
        <p:blipFill>
          <a:blip r:embed="rId3" cstate="print"/>
          <a:srcRect/>
          <a:stretch>
            <a:fillRect/>
          </a:stretch>
        </p:blipFill>
        <p:spPr bwMode="auto">
          <a:xfrm rot="5400000">
            <a:off x="1116419" y="-1116420"/>
            <a:ext cx="6911161" cy="9144001"/>
          </a:xfrm>
          <a:prstGeom prst="rect">
            <a:avLst/>
          </a:prstGeom>
          <a:noFill/>
        </p:spPr>
      </p:pic>
      <p:sp>
        <p:nvSpPr>
          <p:cNvPr id="4098" name="Rectangle 2"/>
          <p:cNvSpPr>
            <a:spLocks noGrp="1" noChangeArrowheads="1"/>
          </p:cNvSpPr>
          <p:nvPr>
            <p:ph type="title"/>
          </p:nvPr>
        </p:nvSpPr>
        <p:spPr>
          <a:xfrm>
            <a:off x="381000" y="457200"/>
            <a:ext cx="8229600" cy="1143000"/>
          </a:xfrm>
        </p:spPr>
        <p:txBody>
          <a:bodyPr/>
          <a:lstStyle/>
          <a:p>
            <a:pPr eaLnBrk="1" hangingPunct="1"/>
            <a:r>
              <a:rPr lang="en-US" sz="4000" b="1" dirty="0" smtClean="0">
                <a:solidFill>
                  <a:srgbClr val="FF0000"/>
                </a:solidFill>
                <a:latin typeface="Comic Sans MS" pitchFamily="66" charset="0"/>
              </a:rPr>
              <a:t>2</a:t>
            </a:r>
          </a:p>
        </p:txBody>
      </p:sp>
      <p:sp>
        <p:nvSpPr>
          <p:cNvPr id="4099" name="Rectangle 3"/>
          <p:cNvSpPr>
            <a:spLocks noGrp="1" noChangeArrowheads="1"/>
          </p:cNvSpPr>
          <p:nvPr>
            <p:ph type="body" idx="1"/>
          </p:nvPr>
        </p:nvSpPr>
        <p:spPr>
          <a:xfrm>
            <a:off x="1295400" y="1752600"/>
            <a:ext cx="6629400" cy="37338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7150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spTree>
    <p:extLst>
      <p:ext uri="{BB962C8B-B14F-4D97-AF65-F5344CB8AC3E}">
        <p14:creationId xmlns:p14="http://schemas.microsoft.com/office/powerpoint/2010/main" val="368708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0"/>
            <a:ext cx="4597498" cy="1143000"/>
          </a:xfrm>
        </p:spPr>
        <p:txBody>
          <a:bodyPr/>
          <a:lstStyle/>
          <a:p>
            <a:pPr eaLnBrk="1" hangingPunct="1"/>
            <a:r>
              <a:rPr lang="en-US" sz="4000" b="1" dirty="0" smtClean="0">
                <a:solidFill>
                  <a:srgbClr val="FF0000"/>
                </a:solidFill>
                <a:latin typeface="Comic Sans MS" pitchFamily="66" charset="0"/>
              </a:rPr>
              <a:t>God is our Coach</a:t>
            </a:r>
          </a:p>
        </p:txBody>
      </p:sp>
      <p:sp>
        <p:nvSpPr>
          <p:cNvPr id="4099" name="Rectangle 3"/>
          <p:cNvSpPr>
            <a:spLocks noGrp="1" noChangeArrowheads="1"/>
          </p:cNvSpPr>
          <p:nvPr>
            <p:ph type="body" idx="1"/>
          </p:nvPr>
        </p:nvSpPr>
        <p:spPr>
          <a:xfrm>
            <a:off x="457200" y="1143000"/>
            <a:ext cx="8458200" cy="4343400"/>
          </a:xfrm>
        </p:spPr>
        <p:txBody>
          <a:bodyPr/>
          <a:lstStyle/>
          <a:p>
            <a:pPr eaLnBrk="1" hangingPunct="1">
              <a:lnSpc>
                <a:spcPct val="90000"/>
              </a:lnSpc>
            </a:pPr>
            <a:r>
              <a:rPr lang="en-US" dirty="0" smtClean="0"/>
              <a:t>He financed the team</a:t>
            </a:r>
          </a:p>
          <a:p>
            <a:pPr eaLnBrk="1" hangingPunct="1">
              <a:lnSpc>
                <a:spcPct val="90000"/>
              </a:lnSpc>
            </a:pPr>
            <a:r>
              <a:rPr lang="en-US" dirty="0" smtClean="0"/>
              <a:t>He chose the players</a:t>
            </a:r>
          </a:p>
          <a:p>
            <a:pPr eaLnBrk="1" hangingPunct="1">
              <a:lnSpc>
                <a:spcPct val="90000"/>
              </a:lnSpc>
            </a:pPr>
            <a:r>
              <a:rPr lang="en-US" dirty="0" smtClean="0"/>
              <a:t>He sets the game-plan</a:t>
            </a:r>
          </a:p>
          <a:p>
            <a:pPr eaLnBrk="1" hangingPunct="1">
              <a:lnSpc>
                <a:spcPct val="90000"/>
              </a:lnSpc>
            </a:pPr>
            <a:r>
              <a:rPr lang="en-US" dirty="0" smtClean="0"/>
              <a:t>He guarantees success</a:t>
            </a:r>
          </a:p>
          <a:p>
            <a:pPr eaLnBrk="1" hangingPunct="1">
              <a:lnSpc>
                <a:spcPct val="90000"/>
              </a:lnSpc>
            </a:pPr>
            <a:r>
              <a:rPr lang="en-US" dirty="0" smtClean="0"/>
              <a:t>He knows what we need to play on his team</a:t>
            </a:r>
          </a:p>
        </p:txBody>
      </p:sp>
      <p:sp>
        <p:nvSpPr>
          <p:cNvPr id="4100" name="Text Box 5"/>
          <p:cNvSpPr txBox="1">
            <a:spLocks noChangeArrowheads="1"/>
          </p:cNvSpPr>
          <p:nvPr/>
        </p:nvSpPr>
        <p:spPr bwMode="auto">
          <a:xfrm>
            <a:off x="4686300" y="4024464"/>
            <a:ext cx="4164061" cy="2554545"/>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All He has ever required of His children is to trust Him, love Him, and walk in His ways </a:t>
            </a:r>
            <a:endParaRPr lang="en-US" sz="3200" b="1" dirty="0">
              <a:solidFill>
                <a:srgbClr val="00B050"/>
              </a:solidFill>
              <a:latin typeface="Comic Sans MS" pitchFamily="66" charset="0"/>
            </a:endParaRPr>
          </a:p>
        </p:txBody>
      </p:sp>
      <p:pic>
        <p:nvPicPr>
          <p:cNvPr id="1026" name="Picture 2" descr="http://1.bp.blogspot.com/-Z9mf1Mugs3c/UCKSXVD0ccI/AAAAAAAAHls/psr6VohUha0/s1600/coach+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4739" y="152400"/>
            <a:ext cx="421956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85800" y="3886200"/>
            <a:ext cx="3810000" cy="2879148"/>
          </a:xfrm>
          <a:prstGeom prst="rect">
            <a:avLst/>
          </a:prstGeom>
        </p:spPr>
      </p:pic>
    </p:spTree>
    <p:extLst>
      <p:ext uri="{BB962C8B-B14F-4D97-AF65-F5344CB8AC3E}">
        <p14:creationId xmlns:p14="http://schemas.microsoft.com/office/powerpoint/2010/main" val="3573435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3269</TotalTime>
  <Words>3297</Words>
  <Application>Microsoft Office PowerPoint</Application>
  <PresentationFormat>On-screen Show (4:3)</PresentationFormat>
  <Paragraphs>366</Paragraphs>
  <Slides>85</Slides>
  <Notes>62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Calibri</vt:lpstr>
      <vt:lpstr>Comic Sans MS</vt:lpstr>
      <vt:lpstr>EraserDust</vt:lpstr>
      <vt:lpstr>Vagabond</vt:lpstr>
      <vt:lpstr>Wingdings</vt:lpstr>
      <vt:lpstr>Office Theme</vt:lpstr>
      <vt:lpstr>PowerPoint Presentation</vt:lpstr>
      <vt:lpstr>PowerPoint Presentation</vt:lpstr>
      <vt:lpstr>PowerPoint Presentation</vt:lpstr>
      <vt:lpstr>Deuteronomy 29:1-15</vt:lpstr>
      <vt:lpstr>Deuteronomy 29:1-15</vt:lpstr>
      <vt:lpstr>Deuteronomy 30:11-16</vt:lpstr>
      <vt:lpstr>Romans 10:1-13</vt:lpstr>
      <vt:lpstr>Romans 10:1-13</vt:lpstr>
      <vt:lpstr>God is our Coach</vt:lpstr>
      <vt:lpstr>Micah 6:6-8</vt:lpstr>
      <vt:lpstr>PowerPoint Presentation</vt:lpstr>
      <vt:lpstr>Hebrews 11:1-6 (NIV)</vt:lpstr>
      <vt:lpstr>Hebrews 3:7-19</vt:lpstr>
      <vt:lpstr>Faith motivates us to serve God &amp; others</vt:lpstr>
      <vt:lpstr>James 2:14-26</vt:lpstr>
      <vt:lpstr>James 2:14-26</vt:lpstr>
      <vt:lpstr>Faith Trusts God in ALL circumstances of life</vt:lpstr>
      <vt:lpstr>Faith Trusts God in ALL circumstances of our lives</vt:lpstr>
      <vt:lpstr>PowerPoint Presentation</vt:lpstr>
      <vt:lpstr>PowerPoint Presentation</vt:lpstr>
      <vt:lpstr>PowerPoint Presentation</vt:lpstr>
      <vt:lpstr>PowerPoint Presentation</vt:lpstr>
      <vt:lpstr>A Wife for Isaac</vt:lpstr>
      <vt:lpstr>2 Corinthians 6:14-18 (RSV)</vt:lpstr>
      <vt:lpstr>Marriages should be “in the Lord”</vt:lpstr>
      <vt:lpstr>Then what does this mean about Dating?</vt:lpstr>
      <vt:lpstr>To the Unmarried                   (but considering marriage)</vt:lpstr>
      <vt:lpstr>Marriages should be “in the Lord”</vt:lpstr>
      <vt:lpstr>Good Marriages are the result of Daily Prayer and effort! </vt:lpstr>
      <vt:lpstr>Proverbs 19:14</vt:lpstr>
      <vt:lpstr>Lessons from This Class </vt:lpstr>
      <vt:lpstr>PowerPoint Presentation</vt:lpstr>
      <vt:lpstr>PowerPoint Presentation</vt:lpstr>
      <vt:lpstr>PowerPoint Presentation</vt:lpstr>
      <vt:lpstr>Philippians 4:4-7 (NIV)</vt:lpstr>
      <vt:lpstr>So, how do we do it?</vt:lpstr>
      <vt:lpstr>PowerPoint Presentation</vt:lpstr>
      <vt:lpstr>PowerPoint Presentation</vt:lpstr>
      <vt:lpstr>2</vt:lpstr>
      <vt:lpstr>People, Not things, Bring Happiness, Study Shows</vt:lpstr>
      <vt:lpstr>Visions of Rev 4-5</vt:lpstr>
      <vt:lpstr>2</vt:lpstr>
      <vt:lpstr>PowerPoint Presentation</vt:lpstr>
      <vt:lpstr>2</vt:lpstr>
      <vt:lpstr>PowerPoint Presentation</vt:lpstr>
      <vt:lpstr>2</vt:lpstr>
      <vt:lpstr>Isaiah’s Prophecies</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2</vt:lpstr>
      <vt:lpstr>PowerPoint Presentation</vt:lpstr>
      <vt:lpstr>PowerPoint Presentation</vt:lpstr>
      <vt:lpstr>2</vt:lpstr>
      <vt:lpstr>2</vt:lpstr>
      <vt:lpstr>2</vt:lpstr>
      <vt:lpstr>2</vt:lpstr>
      <vt:lpstr>Lessons from Today </vt:lpstr>
      <vt:lpstr>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Dad</cp:lastModifiedBy>
  <cp:revision>119</cp:revision>
  <dcterms:created xsi:type="dcterms:W3CDTF">2010-08-16T17:29:37Z</dcterms:created>
  <dcterms:modified xsi:type="dcterms:W3CDTF">2015-01-02T19:31:19Z</dcterms:modified>
</cp:coreProperties>
</file>