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5"/>
  </p:notesMasterIdLst>
  <p:sldIdLst>
    <p:sldId id="395" r:id="rId3"/>
    <p:sldId id="415" r:id="rId4"/>
    <p:sldId id="462" r:id="rId5"/>
    <p:sldId id="414" r:id="rId6"/>
    <p:sldId id="416" r:id="rId7"/>
    <p:sldId id="417" r:id="rId8"/>
    <p:sldId id="423" r:id="rId9"/>
    <p:sldId id="427" r:id="rId10"/>
    <p:sldId id="422" r:id="rId11"/>
    <p:sldId id="418" r:id="rId12"/>
    <p:sldId id="466" r:id="rId13"/>
    <p:sldId id="419" r:id="rId14"/>
    <p:sldId id="420" r:id="rId15"/>
    <p:sldId id="445" r:id="rId16"/>
    <p:sldId id="424" r:id="rId17"/>
    <p:sldId id="428" r:id="rId18"/>
    <p:sldId id="463" r:id="rId19"/>
    <p:sldId id="437" r:id="rId20"/>
    <p:sldId id="483" r:id="rId21"/>
    <p:sldId id="482" r:id="rId22"/>
    <p:sldId id="426" r:id="rId23"/>
    <p:sldId id="340" r:id="rId24"/>
    <p:sldId id="351" r:id="rId25"/>
    <p:sldId id="467" r:id="rId26"/>
    <p:sldId id="469" r:id="rId27"/>
    <p:sldId id="352" r:id="rId28"/>
    <p:sldId id="353" r:id="rId29"/>
    <p:sldId id="464" r:id="rId30"/>
    <p:sldId id="407" r:id="rId31"/>
    <p:sldId id="480" r:id="rId32"/>
    <p:sldId id="481" r:id="rId33"/>
    <p:sldId id="471" r:id="rId34"/>
    <p:sldId id="465" r:id="rId35"/>
    <p:sldId id="479" r:id="rId36"/>
    <p:sldId id="457" r:id="rId37"/>
    <p:sldId id="452" r:id="rId38"/>
    <p:sldId id="459" r:id="rId39"/>
    <p:sldId id="454" r:id="rId40"/>
    <p:sldId id="453" r:id="rId41"/>
    <p:sldId id="456" r:id="rId42"/>
    <p:sldId id="444" r:id="rId43"/>
    <p:sldId id="354" r:id="rId44"/>
    <p:sldId id="460" r:id="rId45"/>
    <p:sldId id="461" r:id="rId46"/>
    <p:sldId id="468" r:id="rId47"/>
    <p:sldId id="447" r:id="rId48"/>
    <p:sldId id="473" r:id="rId49"/>
    <p:sldId id="474" r:id="rId50"/>
    <p:sldId id="475" r:id="rId51"/>
    <p:sldId id="476" r:id="rId52"/>
    <p:sldId id="477" r:id="rId53"/>
    <p:sldId id="478" r:id="rId54"/>
    <p:sldId id="472" r:id="rId55"/>
    <p:sldId id="355" r:id="rId56"/>
    <p:sldId id="359" r:id="rId57"/>
    <p:sldId id="458" r:id="rId58"/>
    <p:sldId id="446" r:id="rId59"/>
    <p:sldId id="470" r:id="rId60"/>
    <p:sldId id="360" r:id="rId61"/>
    <p:sldId id="388" r:id="rId62"/>
    <p:sldId id="362" r:id="rId63"/>
    <p:sldId id="387" r:id="rId64"/>
    <p:sldId id="364" r:id="rId65"/>
    <p:sldId id="365" r:id="rId66"/>
    <p:sldId id="366" r:id="rId67"/>
    <p:sldId id="367" r:id="rId68"/>
    <p:sldId id="368" r:id="rId69"/>
    <p:sldId id="369" r:id="rId70"/>
    <p:sldId id="370" r:id="rId71"/>
    <p:sldId id="389" r:id="rId72"/>
    <p:sldId id="372" r:id="rId73"/>
    <p:sldId id="390" r:id="rId74"/>
    <p:sldId id="374" r:id="rId75"/>
    <p:sldId id="375" r:id="rId76"/>
    <p:sldId id="376" r:id="rId77"/>
    <p:sldId id="377" r:id="rId78"/>
    <p:sldId id="378" r:id="rId79"/>
    <p:sldId id="379" r:id="rId80"/>
    <p:sldId id="380" r:id="rId81"/>
    <p:sldId id="391" r:id="rId82"/>
    <p:sldId id="382" r:id="rId83"/>
    <p:sldId id="392" r:id="rId84"/>
    <p:sldId id="384" r:id="rId85"/>
    <p:sldId id="269" r:id="rId86"/>
    <p:sldId id="276" r:id="rId87"/>
    <p:sldId id="342" r:id="rId88"/>
    <p:sldId id="313" r:id="rId89"/>
    <p:sldId id="343" r:id="rId90"/>
    <p:sldId id="425" r:id="rId91"/>
    <p:sldId id="312" r:id="rId92"/>
    <p:sldId id="311" r:id="rId93"/>
    <p:sldId id="310"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9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1</a:t>
            </a:fld>
            <a:endParaRPr lang="en-US"/>
          </a:p>
        </p:txBody>
      </p:sp>
    </p:spTree>
    <p:extLst>
      <p:ext uri="{BB962C8B-B14F-4D97-AF65-F5344CB8AC3E}">
        <p14:creationId xmlns:p14="http://schemas.microsoft.com/office/powerpoint/2010/main" val="4773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21194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237311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81947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7194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227443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271930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388059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33395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2</a:t>
            </a:fld>
            <a:endParaRPr lang="en-US"/>
          </a:p>
        </p:txBody>
      </p:sp>
    </p:spTree>
    <p:extLst>
      <p:ext uri="{BB962C8B-B14F-4D97-AF65-F5344CB8AC3E}">
        <p14:creationId xmlns:p14="http://schemas.microsoft.com/office/powerpoint/2010/main" val="4107940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41838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52</a:t>
            </a:fld>
            <a:endParaRPr lang="en-US"/>
          </a:p>
        </p:txBody>
      </p:sp>
    </p:spTree>
    <p:extLst>
      <p:ext uri="{BB962C8B-B14F-4D97-AF65-F5344CB8AC3E}">
        <p14:creationId xmlns:p14="http://schemas.microsoft.com/office/powerpoint/2010/main" val="2253770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53</a:t>
            </a:fld>
            <a:endParaRPr lang="en-US"/>
          </a:p>
        </p:txBody>
      </p:sp>
    </p:spTree>
    <p:extLst>
      <p:ext uri="{BB962C8B-B14F-4D97-AF65-F5344CB8AC3E}">
        <p14:creationId xmlns:p14="http://schemas.microsoft.com/office/powerpoint/2010/main" val="263467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54</a:t>
            </a:fld>
            <a:endParaRPr lang="en-US"/>
          </a:p>
        </p:txBody>
      </p:sp>
    </p:spTree>
    <p:extLst>
      <p:ext uri="{BB962C8B-B14F-4D97-AF65-F5344CB8AC3E}">
        <p14:creationId xmlns:p14="http://schemas.microsoft.com/office/powerpoint/2010/main" val="2074079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669252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0608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59</a:t>
            </a:fld>
            <a:endParaRPr lang="en-US"/>
          </a:p>
        </p:txBody>
      </p:sp>
    </p:spTree>
    <p:extLst>
      <p:ext uri="{BB962C8B-B14F-4D97-AF65-F5344CB8AC3E}">
        <p14:creationId xmlns:p14="http://schemas.microsoft.com/office/powerpoint/2010/main" val="385550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60</a:t>
            </a:fld>
            <a:endParaRPr lang="en-US"/>
          </a:p>
        </p:txBody>
      </p:sp>
    </p:spTree>
    <p:extLst>
      <p:ext uri="{BB962C8B-B14F-4D97-AF65-F5344CB8AC3E}">
        <p14:creationId xmlns:p14="http://schemas.microsoft.com/office/powerpoint/2010/main" val="132947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61</a:t>
            </a:fld>
            <a:endParaRPr lang="en-US"/>
          </a:p>
        </p:txBody>
      </p:sp>
    </p:spTree>
    <p:extLst>
      <p:ext uri="{BB962C8B-B14F-4D97-AF65-F5344CB8AC3E}">
        <p14:creationId xmlns:p14="http://schemas.microsoft.com/office/powerpoint/2010/main" val="1249828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62</a:t>
            </a:fld>
            <a:endParaRPr lang="en-US"/>
          </a:p>
        </p:txBody>
      </p:sp>
    </p:spTree>
    <p:extLst>
      <p:ext uri="{BB962C8B-B14F-4D97-AF65-F5344CB8AC3E}">
        <p14:creationId xmlns:p14="http://schemas.microsoft.com/office/powerpoint/2010/main" val="10573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2279698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63</a:t>
            </a:fld>
            <a:endParaRPr lang="en-US"/>
          </a:p>
        </p:txBody>
      </p:sp>
    </p:spTree>
    <p:extLst>
      <p:ext uri="{BB962C8B-B14F-4D97-AF65-F5344CB8AC3E}">
        <p14:creationId xmlns:p14="http://schemas.microsoft.com/office/powerpoint/2010/main" val="3807201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64</a:t>
            </a:fld>
            <a:endParaRPr lang="en-US"/>
          </a:p>
        </p:txBody>
      </p:sp>
    </p:spTree>
    <p:extLst>
      <p:ext uri="{BB962C8B-B14F-4D97-AF65-F5344CB8AC3E}">
        <p14:creationId xmlns:p14="http://schemas.microsoft.com/office/powerpoint/2010/main" val="402037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65</a:t>
            </a:fld>
            <a:endParaRPr lang="en-US"/>
          </a:p>
        </p:txBody>
      </p:sp>
    </p:spTree>
    <p:extLst>
      <p:ext uri="{BB962C8B-B14F-4D97-AF65-F5344CB8AC3E}">
        <p14:creationId xmlns:p14="http://schemas.microsoft.com/office/powerpoint/2010/main" val="1603884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66</a:t>
            </a:fld>
            <a:endParaRPr lang="en-US"/>
          </a:p>
        </p:txBody>
      </p:sp>
    </p:spTree>
    <p:extLst>
      <p:ext uri="{BB962C8B-B14F-4D97-AF65-F5344CB8AC3E}">
        <p14:creationId xmlns:p14="http://schemas.microsoft.com/office/powerpoint/2010/main" val="1574783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67</a:t>
            </a:fld>
            <a:endParaRPr lang="en-US"/>
          </a:p>
        </p:txBody>
      </p:sp>
    </p:spTree>
    <p:extLst>
      <p:ext uri="{BB962C8B-B14F-4D97-AF65-F5344CB8AC3E}">
        <p14:creationId xmlns:p14="http://schemas.microsoft.com/office/powerpoint/2010/main" val="3344262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68</a:t>
            </a:fld>
            <a:endParaRPr lang="en-US"/>
          </a:p>
        </p:txBody>
      </p:sp>
    </p:spTree>
    <p:extLst>
      <p:ext uri="{BB962C8B-B14F-4D97-AF65-F5344CB8AC3E}">
        <p14:creationId xmlns:p14="http://schemas.microsoft.com/office/powerpoint/2010/main" val="3585102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69</a:t>
            </a:fld>
            <a:endParaRPr lang="en-US"/>
          </a:p>
        </p:txBody>
      </p:sp>
    </p:spTree>
    <p:extLst>
      <p:ext uri="{BB962C8B-B14F-4D97-AF65-F5344CB8AC3E}">
        <p14:creationId xmlns:p14="http://schemas.microsoft.com/office/powerpoint/2010/main" val="3538759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70</a:t>
            </a:fld>
            <a:endParaRPr lang="en-US"/>
          </a:p>
        </p:txBody>
      </p:sp>
    </p:spTree>
    <p:extLst>
      <p:ext uri="{BB962C8B-B14F-4D97-AF65-F5344CB8AC3E}">
        <p14:creationId xmlns:p14="http://schemas.microsoft.com/office/powerpoint/2010/main" val="3737136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71</a:t>
            </a:fld>
            <a:endParaRPr lang="en-US"/>
          </a:p>
        </p:txBody>
      </p:sp>
    </p:spTree>
    <p:extLst>
      <p:ext uri="{BB962C8B-B14F-4D97-AF65-F5344CB8AC3E}">
        <p14:creationId xmlns:p14="http://schemas.microsoft.com/office/powerpoint/2010/main" val="3588609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72</a:t>
            </a:fld>
            <a:endParaRPr lang="en-US"/>
          </a:p>
        </p:txBody>
      </p:sp>
    </p:spTree>
    <p:extLst>
      <p:ext uri="{BB962C8B-B14F-4D97-AF65-F5344CB8AC3E}">
        <p14:creationId xmlns:p14="http://schemas.microsoft.com/office/powerpoint/2010/main" val="358894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668727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73</a:t>
            </a:fld>
            <a:endParaRPr lang="en-US"/>
          </a:p>
        </p:txBody>
      </p:sp>
    </p:spTree>
    <p:extLst>
      <p:ext uri="{BB962C8B-B14F-4D97-AF65-F5344CB8AC3E}">
        <p14:creationId xmlns:p14="http://schemas.microsoft.com/office/powerpoint/2010/main" val="2627465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74</a:t>
            </a:fld>
            <a:endParaRPr lang="en-US"/>
          </a:p>
        </p:txBody>
      </p:sp>
    </p:spTree>
    <p:extLst>
      <p:ext uri="{BB962C8B-B14F-4D97-AF65-F5344CB8AC3E}">
        <p14:creationId xmlns:p14="http://schemas.microsoft.com/office/powerpoint/2010/main" val="3702636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75</a:t>
            </a:fld>
            <a:endParaRPr lang="en-US"/>
          </a:p>
        </p:txBody>
      </p:sp>
    </p:spTree>
    <p:extLst>
      <p:ext uri="{BB962C8B-B14F-4D97-AF65-F5344CB8AC3E}">
        <p14:creationId xmlns:p14="http://schemas.microsoft.com/office/powerpoint/2010/main" val="3908207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76</a:t>
            </a:fld>
            <a:endParaRPr lang="en-US"/>
          </a:p>
        </p:txBody>
      </p:sp>
    </p:spTree>
    <p:extLst>
      <p:ext uri="{BB962C8B-B14F-4D97-AF65-F5344CB8AC3E}">
        <p14:creationId xmlns:p14="http://schemas.microsoft.com/office/powerpoint/2010/main" val="3103597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77</a:t>
            </a:fld>
            <a:endParaRPr lang="en-US"/>
          </a:p>
        </p:txBody>
      </p:sp>
    </p:spTree>
    <p:extLst>
      <p:ext uri="{BB962C8B-B14F-4D97-AF65-F5344CB8AC3E}">
        <p14:creationId xmlns:p14="http://schemas.microsoft.com/office/powerpoint/2010/main" val="1565540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78</a:t>
            </a:fld>
            <a:endParaRPr lang="en-US"/>
          </a:p>
        </p:txBody>
      </p:sp>
    </p:spTree>
    <p:extLst>
      <p:ext uri="{BB962C8B-B14F-4D97-AF65-F5344CB8AC3E}">
        <p14:creationId xmlns:p14="http://schemas.microsoft.com/office/powerpoint/2010/main" val="1802561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79</a:t>
            </a:fld>
            <a:endParaRPr lang="en-US"/>
          </a:p>
        </p:txBody>
      </p:sp>
    </p:spTree>
    <p:extLst>
      <p:ext uri="{BB962C8B-B14F-4D97-AF65-F5344CB8AC3E}">
        <p14:creationId xmlns:p14="http://schemas.microsoft.com/office/powerpoint/2010/main" val="449492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80</a:t>
            </a:fld>
            <a:endParaRPr lang="en-US"/>
          </a:p>
        </p:txBody>
      </p:sp>
    </p:spTree>
    <p:extLst>
      <p:ext uri="{BB962C8B-B14F-4D97-AF65-F5344CB8AC3E}">
        <p14:creationId xmlns:p14="http://schemas.microsoft.com/office/powerpoint/2010/main" val="107031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81</a:t>
            </a:fld>
            <a:endParaRPr lang="en-US"/>
          </a:p>
        </p:txBody>
      </p:sp>
    </p:spTree>
    <p:extLst>
      <p:ext uri="{BB962C8B-B14F-4D97-AF65-F5344CB8AC3E}">
        <p14:creationId xmlns:p14="http://schemas.microsoft.com/office/powerpoint/2010/main" val="272988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82</a:t>
            </a:fld>
            <a:endParaRPr lang="en-US"/>
          </a:p>
        </p:txBody>
      </p:sp>
    </p:spTree>
    <p:extLst>
      <p:ext uri="{BB962C8B-B14F-4D97-AF65-F5344CB8AC3E}">
        <p14:creationId xmlns:p14="http://schemas.microsoft.com/office/powerpoint/2010/main" val="52332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423710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83</a:t>
            </a:fld>
            <a:endParaRPr lang="en-US"/>
          </a:p>
        </p:txBody>
      </p:sp>
    </p:spTree>
    <p:extLst>
      <p:ext uri="{BB962C8B-B14F-4D97-AF65-F5344CB8AC3E}">
        <p14:creationId xmlns:p14="http://schemas.microsoft.com/office/powerpoint/2010/main" val="3079477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84</a:t>
            </a:fld>
            <a:endParaRPr lang="en-US"/>
          </a:p>
        </p:txBody>
      </p:sp>
    </p:spTree>
    <p:extLst>
      <p:ext uri="{BB962C8B-B14F-4D97-AF65-F5344CB8AC3E}">
        <p14:creationId xmlns:p14="http://schemas.microsoft.com/office/powerpoint/2010/main" val="2090653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85</a:t>
            </a:fld>
            <a:endParaRPr lang="en-US"/>
          </a:p>
        </p:txBody>
      </p:sp>
    </p:spTree>
    <p:extLst>
      <p:ext uri="{BB962C8B-B14F-4D97-AF65-F5344CB8AC3E}">
        <p14:creationId xmlns:p14="http://schemas.microsoft.com/office/powerpoint/2010/main" val="263948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86</a:t>
            </a:fld>
            <a:endParaRPr lang="en-US"/>
          </a:p>
        </p:txBody>
      </p:sp>
    </p:spTree>
    <p:extLst>
      <p:ext uri="{BB962C8B-B14F-4D97-AF65-F5344CB8AC3E}">
        <p14:creationId xmlns:p14="http://schemas.microsoft.com/office/powerpoint/2010/main" val="2910998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87</a:t>
            </a:fld>
            <a:endParaRPr lang="en-US"/>
          </a:p>
        </p:txBody>
      </p:sp>
    </p:spTree>
    <p:extLst>
      <p:ext uri="{BB962C8B-B14F-4D97-AF65-F5344CB8AC3E}">
        <p14:creationId xmlns:p14="http://schemas.microsoft.com/office/powerpoint/2010/main" val="256670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88</a:t>
            </a:fld>
            <a:endParaRPr lang="en-US"/>
          </a:p>
        </p:txBody>
      </p:sp>
    </p:spTree>
    <p:extLst>
      <p:ext uri="{BB962C8B-B14F-4D97-AF65-F5344CB8AC3E}">
        <p14:creationId xmlns:p14="http://schemas.microsoft.com/office/powerpoint/2010/main" val="38852795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89</a:t>
            </a:fld>
            <a:endParaRPr lang="en-US"/>
          </a:p>
        </p:txBody>
      </p:sp>
    </p:spTree>
    <p:extLst>
      <p:ext uri="{BB962C8B-B14F-4D97-AF65-F5344CB8AC3E}">
        <p14:creationId xmlns:p14="http://schemas.microsoft.com/office/powerpoint/2010/main" val="16920269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90</a:t>
            </a:fld>
            <a:endParaRPr lang="en-US"/>
          </a:p>
        </p:txBody>
      </p:sp>
    </p:spTree>
    <p:extLst>
      <p:ext uri="{BB962C8B-B14F-4D97-AF65-F5344CB8AC3E}">
        <p14:creationId xmlns:p14="http://schemas.microsoft.com/office/powerpoint/2010/main" val="36084775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91</a:t>
            </a:fld>
            <a:endParaRPr lang="en-US"/>
          </a:p>
        </p:txBody>
      </p:sp>
    </p:spTree>
    <p:extLst>
      <p:ext uri="{BB962C8B-B14F-4D97-AF65-F5344CB8AC3E}">
        <p14:creationId xmlns:p14="http://schemas.microsoft.com/office/powerpoint/2010/main" val="15283777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92</a:t>
            </a:fld>
            <a:endParaRPr lang="en-US"/>
          </a:p>
        </p:txBody>
      </p:sp>
    </p:spTree>
    <p:extLst>
      <p:ext uri="{BB962C8B-B14F-4D97-AF65-F5344CB8AC3E}">
        <p14:creationId xmlns:p14="http://schemas.microsoft.com/office/powerpoint/2010/main" val="227188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73437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383319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399616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35837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54CDCC-EA73-4DC5-8FAB-292D2C106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910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BA5D1-4F23-46A5-99AC-58719BB7E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982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ED326-0016-4BEC-A893-8A115ED9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42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FB4E3-5D04-4004-83F8-6F6DE8092A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897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217988-D05E-4A47-9EAE-0505EB9E7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347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07B8CF-6127-4DAE-9285-F96A0014E1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421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AFE7F1-6467-4326-8EA3-9F081B1096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9894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73D1AA-080D-4CFB-AB2F-C44A82F68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4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01EB8D-66DC-442A-B410-F39CDBFDF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84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063178-CA0F-4AE3-ADA9-51B5E69F6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4537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53ADB-12C8-4F90-9FDC-810C32EFFD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975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E7E9B68C-5FD0-4148-ACB2-EEA0813BAC09}" type="slidenum">
              <a:rPr lang="en-US">
                <a:solidFill>
                  <a:prstClr val="black">
                    <a:tint val="75000"/>
                  </a:prstClr>
                </a:solidFill>
              </a:rPr>
              <a:pPr/>
              <a:t>‹#›</a:t>
            </a:fld>
            <a:endParaRPr lang="en-US">
              <a:solidFill>
                <a:prstClr val="black">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2611974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5F5C89BC-61A2-4C4C-9733-65384E8886B2}" type="slidenum">
              <a:rPr lang="en-US">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4092589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Garamond"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22289C6-8CCB-4169-AC47-289E961F5FF7}" type="slidenum">
              <a:rPr lang="en-US" smtClean="0">
                <a:solidFill>
                  <a:prstClr val="black">
                    <a:tint val="75000"/>
                  </a:prstClr>
                </a:solidFill>
                <a:latin typeface="Garamond" pitchFamily="18" charset="0"/>
              </a:rPr>
              <a:pPr eaLnBrk="0" fontAlgn="base" hangingPunct="0">
                <a:spcBef>
                  <a:spcPct val="0"/>
                </a:spcBef>
                <a:spcAft>
                  <a:spcPct val="0"/>
                </a:spcAft>
              </a:pPr>
              <a:t>‹#›</a:t>
            </a:fld>
            <a:endParaRPr lang="en-US">
              <a:solidFill>
                <a:prstClr val="black">
                  <a:tint val="75000"/>
                </a:prstClr>
              </a:solidFill>
              <a:latin typeface="Garamond" pitchFamily="18" charset="0"/>
            </a:endParaRPr>
          </a:p>
        </p:txBody>
      </p:sp>
    </p:spTree>
    <p:extLst>
      <p:ext uri="{BB962C8B-B14F-4D97-AF65-F5344CB8AC3E}">
        <p14:creationId xmlns:p14="http://schemas.microsoft.com/office/powerpoint/2010/main" val="1061789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jpeg"/><Relationship Id="rId2" Type="http://schemas.openxmlformats.org/officeDocument/2006/relationships/image" Target="../media/image41.wmf"/><Relationship Id="rId1" Type="http://schemas.openxmlformats.org/officeDocument/2006/relationships/slideLayout" Target="../slideLayouts/slideLayout2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73.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mbthepeak.net/web_images/family_with_jesus_in_heaven_3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209800" y="1600200"/>
            <a:ext cx="4495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Living as a member of God’s Family</a:t>
            </a:r>
          </a:p>
        </p:txBody>
      </p:sp>
      <p:sp>
        <p:nvSpPr>
          <p:cNvPr id="4" name="Text Box 5"/>
          <p:cNvSpPr txBox="1">
            <a:spLocks noChangeArrowheads="1"/>
          </p:cNvSpPr>
          <p:nvPr/>
        </p:nvSpPr>
        <p:spPr bwMode="auto">
          <a:xfrm>
            <a:off x="1371600" y="6381690"/>
            <a:ext cx="6629400" cy="400110"/>
          </a:xfrm>
          <a:prstGeom prst="rect">
            <a:avLst/>
          </a:prstGeom>
          <a:solidFill>
            <a:srgbClr val="FFC000"/>
          </a:solidFill>
          <a:ln w="9525">
            <a:noFill/>
            <a:miter lim="800000"/>
            <a:headEnd/>
            <a:tailEnd/>
          </a:ln>
        </p:spPr>
        <p:txBody>
          <a:bodyPr wrap="square">
            <a:spAutoFit/>
          </a:bodyPr>
          <a:lstStyle/>
          <a:p>
            <a:pPr algn="ctr">
              <a:spcBef>
                <a:spcPct val="50000"/>
              </a:spcBef>
            </a:pPr>
            <a:r>
              <a:rPr lang="en-US" sz="2000" b="1" dirty="0" smtClean="0">
                <a:solidFill>
                  <a:srgbClr val="0000CC"/>
                </a:solidFill>
                <a:latin typeface="Comic Sans MS" pitchFamily="66" charset="0"/>
              </a:rPr>
              <a:t>Class 2:  Elevating your life to God’s moral code</a:t>
            </a:r>
          </a:p>
        </p:txBody>
      </p:sp>
    </p:spTree>
    <p:extLst>
      <p:ext uri="{BB962C8B-B14F-4D97-AF65-F5344CB8AC3E}">
        <p14:creationId xmlns:p14="http://schemas.microsoft.com/office/powerpoint/2010/main" val="620557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mSxLFTmqqRs/TIpuvGqR7WI/AAAAAAAABpA/jlIVGvwCAZk/s400/pi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447800" y="457200"/>
            <a:ext cx="64770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God’s morality is designed for a higher purpose…</a:t>
            </a:r>
          </a:p>
        </p:txBody>
      </p:sp>
      <p:sp>
        <p:nvSpPr>
          <p:cNvPr id="4" name="Text Box 5"/>
          <p:cNvSpPr txBox="1">
            <a:spLocks noChangeArrowheads="1"/>
          </p:cNvSpPr>
          <p:nvPr/>
        </p:nvSpPr>
        <p:spPr bwMode="auto">
          <a:xfrm>
            <a:off x="152400" y="6019800"/>
            <a:ext cx="8839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Training us to join His family forever!</a:t>
            </a:r>
          </a:p>
        </p:txBody>
      </p:sp>
    </p:spTree>
    <p:extLst>
      <p:ext uri="{BB962C8B-B14F-4D97-AF65-F5344CB8AC3E}">
        <p14:creationId xmlns:p14="http://schemas.microsoft.com/office/powerpoint/2010/main" val="363312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jesusspiritualschool.com/wp-content/uploads/2014/06/God-loved-the-world-so-m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4288"/>
            <a:ext cx="9328149" cy="6996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52401" y="304800"/>
            <a:ext cx="9296401" cy="923330"/>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FFFF00"/>
                </a:solidFill>
                <a:latin typeface="Comic Sans MS" pitchFamily="66" charset="0"/>
              </a:rPr>
              <a:t>You can trust our Coach!</a:t>
            </a:r>
          </a:p>
        </p:txBody>
      </p:sp>
      <p:sp>
        <p:nvSpPr>
          <p:cNvPr id="5" name="Text Box 5"/>
          <p:cNvSpPr txBox="1">
            <a:spLocks noChangeArrowheads="1"/>
          </p:cNvSpPr>
          <p:nvPr/>
        </p:nvSpPr>
        <p:spPr bwMode="auto">
          <a:xfrm>
            <a:off x="0" y="3886200"/>
            <a:ext cx="5105400" cy="2308324"/>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He loves us so much that He was willing to give His son to train us to join His family</a:t>
            </a:r>
          </a:p>
        </p:txBody>
      </p:sp>
    </p:spTree>
    <p:extLst>
      <p:ext uri="{BB962C8B-B14F-4D97-AF65-F5344CB8AC3E}">
        <p14:creationId xmlns:p14="http://schemas.microsoft.com/office/powerpoint/2010/main" val="687140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76200"/>
            <a:ext cx="6016625" cy="1143000"/>
          </a:xfrm>
        </p:spPr>
        <p:txBody>
          <a:bodyPr>
            <a:noAutofit/>
          </a:bodyPr>
          <a:lstStyle/>
          <a:p>
            <a:pPr eaLnBrk="1" hangingPunct="1"/>
            <a:r>
              <a:rPr lang="en-US" sz="3600" b="1" dirty="0" smtClean="0">
                <a:solidFill>
                  <a:srgbClr val="FF0000"/>
                </a:solidFill>
                <a:latin typeface="Comic Sans MS" pitchFamily="66" charset="0"/>
              </a:rPr>
              <a:t>God’s Morality has a higher purpose - training</a:t>
            </a:r>
          </a:p>
        </p:txBody>
      </p:sp>
      <p:sp>
        <p:nvSpPr>
          <p:cNvPr id="4099" name="Rectangle 3"/>
          <p:cNvSpPr>
            <a:spLocks noGrp="1" noChangeArrowheads="1"/>
          </p:cNvSpPr>
          <p:nvPr>
            <p:ph type="body" idx="1"/>
          </p:nvPr>
        </p:nvSpPr>
        <p:spPr>
          <a:xfrm>
            <a:off x="228600" y="1343855"/>
            <a:ext cx="8458200" cy="4800600"/>
          </a:xfrm>
        </p:spPr>
        <p:txBody>
          <a:bodyPr>
            <a:normAutofit fontScale="92500" lnSpcReduction="20000"/>
          </a:bodyPr>
          <a:lstStyle/>
          <a:p>
            <a:pPr>
              <a:lnSpc>
                <a:spcPct val="90000"/>
              </a:lnSpc>
            </a:pPr>
            <a:r>
              <a:rPr lang="en-US" b="1" dirty="0">
                <a:solidFill>
                  <a:srgbClr val="0000CC"/>
                </a:solidFill>
              </a:rPr>
              <a:t>Don’t steal </a:t>
            </a:r>
            <a:r>
              <a:rPr lang="en-US" dirty="0"/>
              <a:t>– accept our situation </a:t>
            </a:r>
            <a:r>
              <a:rPr lang="en-US" dirty="0" smtClean="0"/>
              <a:t>                                  &amp; </a:t>
            </a:r>
            <a:r>
              <a:rPr lang="en-US" dirty="0"/>
              <a:t>what God has given us is enough</a:t>
            </a:r>
          </a:p>
          <a:p>
            <a:pPr eaLnBrk="1" hangingPunct="1">
              <a:lnSpc>
                <a:spcPct val="90000"/>
              </a:lnSpc>
            </a:pPr>
            <a:r>
              <a:rPr lang="en-US" b="1" dirty="0" smtClean="0">
                <a:solidFill>
                  <a:srgbClr val="0000CC"/>
                </a:solidFill>
              </a:rPr>
              <a:t>No other gods before Him </a:t>
            </a:r>
            <a:r>
              <a:rPr lang="en-US" dirty="0" smtClean="0"/>
              <a:t>– only God’s morality will prepare us for immortality</a:t>
            </a:r>
          </a:p>
          <a:p>
            <a:pPr eaLnBrk="1" hangingPunct="1">
              <a:lnSpc>
                <a:spcPct val="90000"/>
              </a:lnSpc>
            </a:pPr>
            <a:r>
              <a:rPr lang="en-US" b="1" dirty="0" smtClean="0">
                <a:solidFill>
                  <a:srgbClr val="0000CC"/>
                </a:solidFill>
              </a:rPr>
              <a:t>Don’t  divorce or commit adultery </a:t>
            </a:r>
            <a:r>
              <a:rPr lang="en-US" dirty="0" smtClean="0"/>
              <a:t>– practice faithfulness to God’s covenant</a:t>
            </a:r>
          </a:p>
          <a:p>
            <a:pPr eaLnBrk="1" hangingPunct="1">
              <a:lnSpc>
                <a:spcPct val="90000"/>
              </a:lnSpc>
            </a:pPr>
            <a:r>
              <a:rPr lang="en-US" b="1" dirty="0" smtClean="0">
                <a:solidFill>
                  <a:srgbClr val="0000CC"/>
                </a:solidFill>
              </a:rPr>
              <a:t>Submission</a:t>
            </a:r>
            <a:r>
              <a:rPr lang="en-US" dirty="0" smtClean="0">
                <a:solidFill>
                  <a:srgbClr val="0000CC"/>
                </a:solidFill>
              </a:rPr>
              <a:t> </a:t>
            </a:r>
            <a:r>
              <a:rPr lang="en-US" dirty="0" smtClean="0"/>
              <a:t>– training us to be submissive to God</a:t>
            </a:r>
          </a:p>
          <a:p>
            <a:pPr eaLnBrk="1" hangingPunct="1">
              <a:lnSpc>
                <a:spcPct val="90000"/>
              </a:lnSpc>
            </a:pPr>
            <a:r>
              <a:rPr lang="en-US" b="1" dirty="0" smtClean="0">
                <a:solidFill>
                  <a:srgbClr val="0000CC"/>
                </a:solidFill>
              </a:rPr>
              <a:t>No vengeance </a:t>
            </a:r>
            <a:r>
              <a:rPr lang="en-US" dirty="0" smtClean="0"/>
              <a:t>– trust God to deal with these issues</a:t>
            </a:r>
          </a:p>
          <a:p>
            <a:pPr eaLnBrk="1" hangingPunct="1">
              <a:lnSpc>
                <a:spcPct val="90000"/>
              </a:lnSpc>
            </a:pPr>
            <a:r>
              <a:rPr lang="en-US" b="1" dirty="0" smtClean="0">
                <a:solidFill>
                  <a:srgbClr val="0000CC"/>
                </a:solidFill>
              </a:rPr>
              <a:t>No pride </a:t>
            </a:r>
            <a:r>
              <a:rPr lang="en-US" dirty="0" smtClean="0"/>
              <a:t>– God’s children will all acknowledge God’s hand in every aspect of life</a:t>
            </a:r>
          </a:p>
          <a:p>
            <a:pPr eaLnBrk="1" hangingPunct="1">
              <a:lnSpc>
                <a:spcPct val="90000"/>
              </a:lnSpc>
            </a:pPr>
            <a:r>
              <a:rPr lang="en-US" b="1" dirty="0" smtClean="0">
                <a:solidFill>
                  <a:srgbClr val="0000CC"/>
                </a:solidFill>
              </a:rPr>
              <a:t>Forgiveness &amp; mercy </a:t>
            </a:r>
            <a:r>
              <a:rPr lang="en-US" dirty="0" smtClean="0"/>
              <a:t>– if we don’t practice them now we can’t expect to receive them from God</a:t>
            </a:r>
          </a:p>
          <a:p>
            <a:pPr eaLnBrk="1" hangingPunct="1">
              <a:lnSpc>
                <a:spcPct val="90000"/>
              </a:lnSpc>
            </a:pPr>
            <a:endParaRPr lang="en-US" dirty="0" smtClean="0"/>
          </a:p>
        </p:txBody>
      </p:sp>
      <p:sp>
        <p:nvSpPr>
          <p:cNvPr id="4100" name="Text Box 5"/>
          <p:cNvSpPr txBox="1">
            <a:spLocks noChangeArrowheads="1"/>
          </p:cNvSpPr>
          <p:nvPr/>
        </p:nvSpPr>
        <p:spPr bwMode="auto">
          <a:xfrm>
            <a:off x="1143000" y="5781919"/>
            <a:ext cx="6629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Humanism morality won’t prepare us for immortality</a:t>
            </a:r>
            <a:endParaRPr lang="en-US" sz="3200" b="1" dirty="0">
              <a:solidFill>
                <a:srgbClr val="00B050"/>
              </a:solidFill>
              <a:latin typeface="Comic Sans MS" pitchFamily="66" charset="0"/>
            </a:endParaRPr>
          </a:p>
        </p:txBody>
      </p:sp>
      <p:pic>
        <p:nvPicPr>
          <p:cNvPr id="8194" name="Picture 2" descr="http://www.slate.com/content/dam/slate/articles/life/family/2012/05/120511_FAM_TrainingWheelBikeEX.jpg.CROP.rectangle3-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2594"/>
            <a:ext cx="2762771" cy="168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715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64442" y="902667"/>
            <a:ext cx="7010400" cy="914400"/>
          </a:xfrm>
        </p:spPr>
        <p:txBody>
          <a:bodyPr>
            <a:noAutofit/>
          </a:bodyPr>
          <a:lstStyle/>
          <a:p>
            <a:r>
              <a:rPr lang="en-US" sz="4800" b="1" dirty="0" smtClean="0">
                <a:solidFill>
                  <a:srgbClr val="663300"/>
                </a:solidFill>
              </a:rPr>
              <a:t>Colossians 3:1-4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277380"/>
          </a:xfrm>
        </p:spPr>
        <p:txBody>
          <a:bodyPr>
            <a:normAutofit lnSpcReduction="10000"/>
          </a:bodyPr>
          <a:lstStyle/>
          <a:p>
            <a:pPr marL="0" indent="231775">
              <a:buNone/>
            </a:pPr>
            <a:r>
              <a:rPr lang="en-US" dirty="0" smtClean="0"/>
              <a:t>1 </a:t>
            </a:r>
            <a:r>
              <a:rPr lang="en-US" b="1" dirty="0">
                <a:solidFill>
                  <a:srgbClr val="0000CC"/>
                </a:solidFill>
              </a:rPr>
              <a:t>If then you were raised with Christ, seek those things which are above,</a:t>
            </a:r>
            <a:r>
              <a:rPr lang="en-US" dirty="0">
                <a:solidFill>
                  <a:srgbClr val="0000CC"/>
                </a:solidFill>
              </a:rPr>
              <a:t> </a:t>
            </a:r>
            <a:r>
              <a:rPr lang="en-US" dirty="0"/>
              <a:t>where Christ is, sitting at the right hand of God. </a:t>
            </a:r>
            <a:r>
              <a:rPr lang="en-US" b="1" dirty="0">
                <a:solidFill>
                  <a:srgbClr val="0000CC"/>
                </a:solidFill>
              </a:rPr>
              <a:t>2 Set your mind on things above, </a:t>
            </a:r>
            <a:r>
              <a:rPr lang="en-US" dirty="0"/>
              <a:t>not on things on the earth. 3 For you died, and your life is hidden with Christ in God. 4 When Christ who is our life appears, then you also will appear with Him in glory.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Seeking God’s morality</a:t>
            </a:r>
          </a:p>
        </p:txBody>
      </p:sp>
      <p:sp>
        <p:nvSpPr>
          <p:cNvPr id="7" name="Text Box 5"/>
          <p:cNvSpPr txBox="1">
            <a:spLocks noChangeArrowheads="1"/>
          </p:cNvSpPr>
          <p:nvPr/>
        </p:nvSpPr>
        <p:spPr bwMode="auto">
          <a:xfrm>
            <a:off x="854693" y="6215390"/>
            <a:ext cx="74200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must set our minds on God’s morality</a:t>
            </a:r>
          </a:p>
        </p:txBody>
      </p:sp>
    </p:spTree>
    <p:extLst>
      <p:ext uri="{BB962C8B-B14F-4D97-AF65-F5344CB8AC3E}">
        <p14:creationId xmlns:p14="http://schemas.microsoft.com/office/powerpoint/2010/main" val="28009839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ache3.asset-cache.net/gc/123125727-silhouetted-image-of-man-looking-at-sky-gettyimages.jpg?v=1&amp;c=IWSAsset&amp;k=2&amp;d=nfmU%2B6ArxdM83aFU4dqMBA4AaqUPkJmhSVYpudF6GvE%3D"/>
          <p:cNvPicPr>
            <a:picLocks noChangeAspect="1" noChangeArrowheads="1"/>
          </p:cNvPicPr>
          <p:nvPr/>
        </p:nvPicPr>
        <p:blipFill rotWithShape="1">
          <a:blip r:embed="rId2">
            <a:extLst>
              <a:ext uri="{28A0092B-C50C-407E-A947-70E740481C1C}">
                <a14:useLocalDpi xmlns:a14="http://schemas.microsoft.com/office/drawing/2010/main" val="0"/>
              </a:ext>
            </a:extLst>
          </a:blip>
          <a:srcRect r="8414"/>
          <a:stretch/>
        </p:blipFill>
        <p:spPr bwMode="auto">
          <a:xfrm>
            <a:off x="0" y="-4763"/>
            <a:ext cx="9144000" cy="6862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3429000" y="228600"/>
            <a:ext cx="5481637"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bg1"/>
                </a:solidFill>
                <a:latin typeface="Comic Sans MS" pitchFamily="66" charset="0"/>
              </a:rPr>
              <a:t>God &amp; His angels designed our world in hope.  They hoped that as we gaze into the sky:</a:t>
            </a:r>
          </a:p>
        </p:txBody>
      </p:sp>
      <p:sp>
        <p:nvSpPr>
          <p:cNvPr id="6" name="Text Box 5"/>
          <p:cNvSpPr txBox="1">
            <a:spLocks noChangeArrowheads="1"/>
          </p:cNvSpPr>
          <p:nvPr/>
        </p:nvSpPr>
        <p:spPr bwMode="auto">
          <a:xfrm>
            <a:off x="476249" y="5257800"/>
            <a:ext cx="8220075" cy="129266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FFC000"/>
                </a:solidFill>
                <a:latin typeface="Comic Sans MS" pitchFamily="66" charset="0"/>
              </a:rPr>
              <a:t>We will realize that the true light that gives life to our world comes from above earth – from Him &amp; we will look to Him &amp; thank Him for life</a:t>
            </a:r>
          </a:p>
        </p:txBody>
      </p:sp>
    </p:spTree>
    <p:extLst>
      <p:ext uri="{BB962C8B-B14F-4D97-AF65-F5344CB8AC3E}">
        <p14:creationId xmlns:p14="http://schemas.microsoft.com/office/powerpoint/2010/main" val="201630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Colossians 3:5-11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5 </a:t>
            </a:r>
            <a:r>
              <a:rPr lang="en-US" dirty="0"/>
              <a:t>Therefore put to death your members which are on the earth: fornication, uncleanness, passion, evil desire, and covetousness, which is idolatry. 6 Because of these things the wrath of God is coming upon the sons of disobedience, 7 </a:t>
            </a:r>
            <a:r>
              <a:rPr lang="en-US" b="1" dirty="0">
                <a:solidFill>
                  <a:srgbClr val="0000CC"/>
                </a:solidFill>
              </a:rPr>
              <a:t>in which you yourselves once walked when you lived in them. </a:t>
            </a:r>
          </a:p>
          <a:p>
            <a:pPr marL="0" indent="231775">
              <a:buNone/>
            </a:pPr>
            <a:r>
              <a:rPr lang="en-US" dirty="0" smtClean="0"/>
              <a:t>8 </a:t>
            </a:r>
            <a:r>
              <a:rPr lang="en-US" dirty="0"/>
              <a:t>But now you yourselves are to put off all these: anger, wrath, malice, blasphemy, filthy language out of your mouth. 9 Do not lie to one another, since you have put off the old man with his deeds, 10 and have </a:t>
            </a:r>
            <a:r>
              <a:rPr lang="en-US" b="1" dirty="0">
                <a:solidFill>
                  <a:srgbClr val="0000CC"/>
                </a:solidFill>
              </a:rPr>
              <a:t>put on the new man </a:t>
            </a:r>
            <a:r>
              <a:rPr lang="en-US" dirty="0"/>
              <a:t>who is renewed in knowledge according to the image of Him who created him, 11 where there is neither Greek nor Jew, circumcised nor uncircumcised, barbarian, Scythian, slave nor free, but Christ is all and in all. </a:t>
            </a:r>
          </a:p>
        </p:txBody>
      </p:sp>
      <p:sp>
        <p:nvSpPr>
          <p:cNvPr id="6" name="Text Box 5"/>
          <p:cNvSpPr txBox="1">
            <a:spLocks noChangeArrowheads="1"/>
          </p:cNvSpPr>
          <p:nvPr/>
        </p:nvSpPr>
        <p:spPr bwMode="auto">
          <a:xfrm>
            <a:off x="1097643" y="12957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We all begin life satisfying our basic needs</a:t>
            </a:r>
          </a:p>
        </p:txBody>
      </p:sp>
      <p:sp>
        <p:nvSpPr>
          <p:cNvPr id="7" name="Text Box 5"/>
          <p:cNvSpPr txBox="1">
            <a:spLocks noChangeArrowheads="1"/>
          </p:cNvSpPr>
          <p:nvPr/>
        </p:nvSpPr>
        <p:spPr bwMode="auto">
          <a:xfrm>
            <a:off x="990600" y="5729287"/>
            <a:ext cx="7367588"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is hoping to change us into different people who learn to live like God</a:t>
            </a:r>
          </a:p>
        </p:txBody>
      </p:sp>
    </p:spTree>
    <p:extLst>
      <p:ext uri="{BB962C8B-B14F-4D97-AF65-F5344CB8AC3E}">
        <p14:creationId xmlns:p14="http://schemas.microsoft.com/office/powerpoint/2010/main" val="29240364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180975"/>
            <a:ext cx="6781800" cy="1066800"/>
          </a:xfrm>
        </p:spPr>
        <p:txBody>
          <a:bodyPr>
            <a:normAutofit fontScale="90000"/>
          </a:bodyPr>
          <a:lstStyle/>
          <a:p>
            <a:pPr>
              <a:lnSpc>
                <a:spcPts val="4600"/>
              </a:lnSpc>
            </a:pPr>
            <a:r>
              <a:rPr lang="en-US" sz="4800" b="1" dirty="0" smtClean="0">
                <a:solidFill>
                  <a:srgbClr val="FF0000"/>
                </a:solidFill>
              </a:rPr>
              <a:t>God’s Careful Design:           He </a:t>
            </a:r>
            <a:r>
              <a:rPr lang="en-US" sz="4800" b="1" dirty="0">
                <a:solidFill>
                  <a:srgbClr val="FF0000"/>
                </a:solidFill>
              </a:rPr>
              <a:t>chose to Use Families</a:t>
            </a:r>
          </a:p>
        </p:txBody>
      </p:sp>
      <p:sp>
        <p:nvSpPr>
          <p:cNvPr id="3075" name="Rectangle 3"/>
          <p:cNvSpPr>
            <a:spLocks noGrp="1" noChangeArrowheads="1"/>
          </p:cNvSpPr>
          <p:nvPr>
            <p:ph idx="1"/>
          </p:nvPr>
        </p:nvSpPr>
        <p:spPr>
          <a:xfrm>
            <a:off x="457200" y="1219200"/>
            <a:ext cx="7483475" cy="3962400"/>
          </a:xfrm>
        </p:spPr>
        <p:txBody>
          <a:bodyPr/>
          <a:lstStyle/>
          <a:p>
            <a:r>
              <a:rPr lang="en-US" sz="2800" b="1" dirty="0">
                <a:solidFill>
                  <a:srgbClr val="0000CC"/>
                </a:solidFill>
              </a:rPr>
              <a:t>He could have chosen another way - </a:t>
            </a:r>
            <a:r>
              <a:rPr lang="en-US" sz="2800" dirty="0"/>
              <a:t>communes, polygamy, divorce….</a:t>
            </a:r>
          </a:p>
          <a:p>
            <a:r>
              <a:rPr lang="en-US" sz="2800" b="1" dirty="0">
                <a:solidFill>
                  <a:srgbClr val="0000CC"/>
                </a:solidFill>
              </a:rPr>
              <a:t>Gen 2:18  </a:t>
            </a:r>
            <a:r>
              <a:rPr lang="en-US" sz="2800" dirty="0"/>
              <a:t>not good for man to be alone</a:t>
            </a:r>
            <a:endParaRPr lang="en-US" sz="2800" b="1" dirty="0"/>
          </a:p>
          <a:p>
            <a:r>
              <a:rPr lang="en-US" sz="2800" b="1" dirty="0">
                <a:solidFill>
                  <a:srgbClr val="0000CC"/>
                </a:solidFill>
              </a:rPr>
              <a:t>Gen 18:19  </a:t>
            </a:r>
            <a:r>
              <a:rPr lang="en-US" sz="2800" dirty="0"/>
              <a:t>I have known Abraham…that he might command his children</a:t>
            </a:r>
            <a:endParaRPr lang="en-US" sz="2800" b="1" dirty="0"/>
          </a:p>
          <a:p>
            <a:r>
              <a:rPr lang="en-US" sz="2800" b="1" dirty="0">
                <a:solidFill>
                  <a:srgbClr val="0000CC"/>
                </a:solidFill>
              </a:rPr>
              <a:t>Eph 3:14-21  </a:t>
            </a:r>
            <a:r>
              <a:rPr lang="en-US" sz="2800" dirty="0"/>
              <a:t>the Father of the Lord Jesus Christ…from whom the whole family in heaven and in earth is named</a:t>
            </a:r>
          </a:p>
        </p:txBody>
      </p:sp>
      <p:sp>
        <p:nvSpPr>
          <p:cNvPr id="3076" name="Text Box 4"/>
          <p:cNvSpPr txBox="1">
            <a:spLocks noChangeArrowheads="1"/>
          </p:cNvSpPr>
          <p:nvPr/>
        </p:nvSpPr>
        <p:spPr bwMode="auto">
          <a:xfrm>
            <a:off x="3200400" y="4656569"/>
            <a:ext cx="5638800" cy="2062103"/>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00B050"/>
                </a:solidFill>
                <a:latin typeface="Comic Sans MS" pitchFamily="66" charset="0"/>
              </a:rPr>
              <a:t>God allows us to experience His divine family and character through our families</a:t>
            </a:r>
          </a:p>
        </p:txBody>
      </p:sp>
      <p:pic>
        <p:nvPicPr>
          <p:cNvPr id="3078" name="Picture 6" descr="https://encrypted-tbn1.gstatic.com/images?q=tbn:ANd9GcRdwtsSYMzisxo-goAqv2vK29O_PDEa62qgz-TVmXFq3VcOI8XilA"/>
          <p:cNvPicPr>
            <a:picLocks noChangeAspect="1" noChangeArrowheads="1"/>
          </p:cNvPicPr>
          <p:nvPr/>
        </p:nvPicPr>
        <p:blipFill>
          <a:blip r:embed="rId2" cstate="print"/>
          <a:srcRect/>
          <a:stretch>
            <a:fillRect/>
          </a:stretch>
        </p:blipFill>
        <p:spPr bwMode="auto">
          <a:xfrm>
            <a:off x="6934200" y="152399"/>
            <a:ext cx="2095500" cy="2547471"/>
          </a:xfrm>
          <a:prstGeom prst="rect">
            <a:avLst/>
          </a:prstGeom>
          <a:noFill/>
        </p:spPr>
      </p:pic>
      <p:pic>
        <p:nvPicPr>
          <p:cNvPr id="3080" name="Picture 8" descr="https://encrypted-tbn0.gstatic.com/images?q=tbn:ANd9GcS-sXCvo6SEMwq31JC2c3GZ2KuCBjpTMlcxaolXNslhKF6lexkboQ"/>
          <p:cNvPicPr>
            <a:picLocks noChangeAspect="1" noChangeArrowheads="1"/>
          </p:cNvPicPr>
          <p:nvPr/>
        </p:nvPicPr>
        <p:blipFill>
          <a:blip r:embed="rId3" cstate="print"/>
          <a:srcRect t="9195" b="17241"/>
          <a:stretch>
            <a:fillRect/>
          </a:stretch>
        </p:blipFill>
        <p:spPr bwMode="auto">
          <a:xfrm>
            <a:off x="1362075" y="5072062"/>
            <a:ext cx="1838325" cy="1622797"/>
          </a:xfrm>
          <a:prstGeom prst="rect">
            <a:avLst/>
          </a:prstGeom>
          <a:noFill/>
        </p:spPr>
      </p:pic>
    </p:spTree>
    <p:extLst>
      <p:ext uri="{BB962C8B-B14F-4D97-AF65-F5344CB8AC3E}">
        <p14:creationId xmlns:p14="http://schemas.microsoft.com/office/powerpoint/2010/main" val="424658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6934200" cy="762000"/>
          </a:xfrm>
        </p:spPr>
        <p:txBody>
          <a:bodyPr>
            <a:normAutofit/>
          </a:bodyPr>
          <a:lstStyle/>
          <a:p>
            <a:r>
              <a:rPr lang="en-US" sz="4000" b="1" dirty="0">
                <a:solidFill>
                  <a:srgbClr val="FF0000"/>
                </a:solidFill>
              </a:rPr>
              <a:t>Marriage was designed by God</a:t>
            </a:r>
          </a:p>
        </p:txBody>
      </p:sp>
      <p:sp>
        <p:nvSpPr>
          <p:cNvPr id="7171" name="Rectangle 3"/>
          <p:cNvSpPr>
            <a:spLocks noGrp="1" noChangeArrowheads="1"/>
          </p:cNvSpPr>
          <p:nvPr>
            <p:ph idx="1"/>
          </p:nvPr>
        </p:nvSpPr>
        <p:spPr>
          <a:xfrm>
            <a:off x="381000" y="990600"/>
            <a:ext cx="8458200" cy="1981200"/>
          </a:xfrm>
        </p:spPr>
        <p:txBody>
          <a:bodyPr>
            <a:normAutofit fontScale="92500"/>
          </a:bodyPr>
          <a:lstStyle/>
          <a:p>
            <a:pPr marL="0" indent="280988">
              <a:lnSpc>
                <a:spcPct val="80000"/>
              </a:lnSpc>
              <a:buFontTx/>
              <a:buNone/>
            </a:pPr>
            <a:r>
              <a:rPr lang="en-US" sz="2800" b="1" dirty="0" smtClean="0">
                <a:solidFill>
                  <a:srgbClr val="800080"/>
                </a:solidFill>
              </a:rPr>
              <a:t>                           </a:t>
            </a:r>
            <a:r>
              <a:rPr lang="en-US" sz="3000" b="1" dirty="0" smtClean="0">
                <a:solidFill>
                  <a:srgbClr val="800080"/>
                </a:solidFill>
              </a:rPr>
              <a:t>Mark </a:t>
            </a:r>
            <a:r>
              <a:rPr lang="en-US" sz="3000" b="1" dirty="0">
                <a:solidFill>
                  <a:srgbClr val="800080"/>
                </a:solidFill>
              </a:rPr>
              <a:t>10:6-9</a:t>
            </a:r>
          </a:p>
          <a:p>
            <a:pPr marL="0" indent="280988">
              <a:lnSpc>
                <a:spcPct val="80000"/>
              </a:lnSpc>
              <a:buFontTx/>
              <a:buNone/>
            </a:pPr>
            <a:r>
              <a:rPr lang="en-US" sz="2400" b="1" dirty="0"/>
              <a:t>6  "But from the beginning of the creation, God 'made </a:t>
            </a:r>
            <a:r>
              <a:rPr lang="en-US" sz="2400" b="1" dirty="0" smtClean="0"/>
              <a:t>                 them male and </a:t>
            </a:r>
            <a:r>
              <a:rPr lang="en-US" sz="2400" b="1" dirty="0"/>
              <a:t>female</a:t>
            </a:r>
            <a:r>
              <a:rPr lang="en-US" sz="2400" b="1" dirty="0" smtClean="0"/>
              <a:t>.‘  7  </a:t>
            </a:r>
            <a:r>
              <a:rPr lang="en-US" sz="2400" b="1" dirty="0"/>
              <a:t>'For this reason a man shall </a:t>
            </a:r>
            <a:r>
              <a:rPr lang="en-US" sz="2400" b="1" dirty="0" smtClean="0"/>
              <a:t>                               leave </a:t>
            </a:r>
            <a:r>
              <a:rPr lang="en-US" sz="2400" b="1" dirty="0"/>
              <a:t>his father and mother and be joined to his wife</a:t>
            </a:r>
            <a:r>
              <a:rPr lang="en-US" sz="2400" b="1" dirty="0" smtClean="0"/>
              <a:t>,  8  </a:t>
            </a:r>
            <a:r>
              <a:rPr lang="en-US" sz="2400" b="1" dirty="0"/>
              <a:t>'and the two shall become one flesh'; so then they are no longer two, but one flesh</a:t>
            </a:r>
            <a:r>
              <a:rPr lang="en-US" sz="2400" b="1" dirty="0" smtClean="0"/>
              <a:t>.  9  </a:t>
            </a:r>
            <a:r>
              <a:rPr lang="en-US" sz="2400" b="1" dirty="0">
                <a:solidFill>
                  <a:srgbClr val="0000CC"/>
                </a:solidFill>
              </a:rPr>
              <a:t>"Therefore what God has joined together, let not man separate</a:t>
            </a:r>
            <a:r>
              <a:rPr lang="en-US" sz="2400" b="1" dirty="0" smtClean="0">
                <a:solidFill>
                  <a:srgbClr val="0000CC"/>
                </a:solidFill>
              </a:rPr>
              <a:t>.“</a:t>
            </a:r>
            <a:endParaRPr lang="en-US" sz="2400" b="1" dirty="0">
              <a:solidFill>
                <a:srgbClr val="0000CC"/>
              </a:solidFill>
            </a:endParaRPr>
          </a:p>
        </p:txBody>
      </p:sp>
      <p:sp>
        <p:nvSpPr>
          <p:cNvPr id="7172" name="Text Box 4"/>
          <p:cNvSpPr txBox="1">
            <a:spLocks noChangeArrowheads="1"/>
          </p:cNvSpPr>
          <p:nvPr/>
        </p:nvSpPr>
        <p:spPr bwMode="auto">
          <a:xfrm>
            <a:off x="990600" y="5410200"/>
            <a:ext cx="7086600" cy="1200329"/>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B050"/>
                </a:solidFill>
                <a:latin typeface="Comic Sans MS" pitchFamily="66" charset="0"/>
              </a:rPr>
              <a:t>God designed marriage to be a one man - one woman relationship because He knows this is the best way to develop godly children!</a:t>
            </a:r>
          </a:p>
        </p:txBody>
      </p:sp>
      <p:pic>
        <p:nvPicPr>
          <p:cNvPr id="7174" name="Picture 6" descr="http://www.weddingaces.com/wp-content/uploads/wedding-kiss1.jpg"/>
          <p:cNvPicPr>
            <a:picLocks noChangeAspect="1" noChangeArrowheads="1"/>
          </p:cNvPicPr>
          <p:nvPr/>
        </p:nvPicPr>
        <p:blipFill>
          <a:blip r:embed="rId2" cstate="print"/>
          <a:srcRect l="5424" t="2712" r="5085" b="2373"/>
          <a:stretch>
            <a:fillRect/>
          </a:stretch>
        </p:blipFill>
        <p:spPr bwMode="auto">
          <a:xfrm>
            <a:off x="7239000" y="152400"/>
            <a:ext cx="1676399" cy="1777999"/>
          </a:xfrm>
          <a:prstGeom prst="rect">
            <a:avLst/>
          </a:prstGeom>
          <a:noFill/>
        </p:spPr>
      </p:pic>
      <p:pic>
        <p:nvPicPr>
          <p:cNvPr id="7176" name="Picture 8" descr="https://encrypted-tbn0.gstatic.com/images?q=tbn:ANd9GcTfX4-wQrAyfghb9q2GKM6WnKT_AbZl63CdMmyDQLgLyGSuwKPZOQ"/>
          <p:cNvPicPr>
            <a:picLocks noChangeAspect="1" noChangeArrowheads="1"/>
          </p:cNvPicPr>
          <p:nvPr/>
        </p:nvPicPr>
        <p:blipFill>
          <a:blip r:embed="rId3" cstate="print"/>
          <a:srcRect/>
          <a:stretch>
            <a:fillRect/>
          </a:stretch>
        </p:blipFill>
        <p:spPr bwMode="auto">
          <a:xfrm>
            <a:off x="304800" y="3048000"/>
            <a:ext cx="2133600" cy="2133601"/>
          </a:xfrm>
          <a:prstGeom prst="rect">
            <a:avLst/>
          </a:prstGeom>
          <a:noFill/>
        </p:spPr>
      </p:pic>
      <p:sp>
        <p:nvSpPr>
          <p:cNvPr id="9" name="Rectangle 3"/>
          <p:cNvSpPr txBox="1">
            <a:spLocks noChangeArrowheads="1"/>
          </p:cNvSpPr>
          <p:nvPr/>
        </p:nvSpPr>
        <p:spPr>
          <a:xfrm>
            <a:off x="2743200" y="3035298"/>
            <a:ext cx="5867400" cy="2286001"/>
          </a:xfrm>
          <a:prstGeom prst="rect">
            <a:avLst/>
          </a:prstGeom>
        </p:spPr>
        <p:txBody>
          <a:bodyPr vert="horz" lIns="91440" tIns="45720" rIns="91440" bIns="45720" rtlCol="0">
            <a:normAutofit lnSpcReduction="10000"/>
          </a:bodyPr>
          <a:lstStyle/>
          <a:p>
            <a:pPr marL="0" marR="0" lvl="0" indent="280988"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rgbClr val="800080"/>
                </a:solidFill>
                <a:effectLst/>
                <a:uLnTx/>
                <a:uFillTx/>
                <a:latin typeface="+mn-lt"/>
                <a:ea typeface="+mn-ea"/>
                <a:cs typeface="+mn-cs"/>
              </a:rPr>
              <a:t>                 </a:t>
            </a:r>
            <a:r>
              <a:rPr kumimoji="0" lang="en-US" sz="3200" b="1" i="0" u="none" strike="noStrike" kern="1200" cap="none" spc="0" normalizeH="0" baseline="0" noProof="0" dirty="0" smtClean="0">
                <a:ln>
                  <a:noFill/>
                </a:ln>
                <a:solidFill>
                  <a:srgbClr val="800080"/>
                </a:solidFill>
                <a:effectLst/>
                <a:uLnTx/>
                <a:uFillTx/>
                <a:latin typeface="+mn-lt"/>
                <a:ea typeface="+mn-ea"/>
                <a:cs typeface="+mn-cs"/>
              </a:rPr>
              <a:t>Malachi 2:15</a:t>
            </a:r>
          </a:p>
          <a:p>
            <a:pPr marL="0" marR="0" lvl="0" indent="280988"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And did not he make one (wife for Adam)? Yet had he the residue of the spirit. </a:t>
            </a:r>
            <a:r>
              <a:rPr kumimoji="0" lang="en-US" sz="2000" b="1" i="0" u="none" strike="noStrike" kern="1200" cap="none" spc="0" normalizeH="0" baseline="0" noProof="0" dirty="0" smtClean="0">
                <a:ln>
                  <a:noFill/>
                </a:ln>
                <a:solidFill>
                  <a:srgbClr val="0000CC"/>
                </a:solidFill>
                <a:effectLst/>
                <a:uLnTx/>
                <a:uFillTx/>
                <a:latin typeface="+mn-lt"/>
                <a:ea typeface="+mn-ea"/>
                <a:cs typeface="+mn-cs"/>
              </a:rPr>
              <a:t>And wherefore one? That he might seek a godly seed.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Therefore take heed to your spirit, and let none deal treacherously against the wife of his youth.   </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[many people were breaking their covenants]</a:t>
            </a:r>
          </a:p>
        </p:txBody>
      </p:sp>
    </p:spTree>
    <p:extLst>
      <p:ext uri="{BB962C8B-B14F-4D97-AF65-F5344CB8AC3E}">
        <p14:creationId xmlns:p14="http://schemas.microsoft.com/office/powerpoint/2010/main" val="411315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5105400" cy="1219200"/>
          </a:xfrm>
        </p:spPr>
        <p:txBody>
          <a:bodyPr>
            <a:normAutofit fontScale="90000"/>
          </a:bodyPr>
          <a:lstStyle/>
          <a:p>
            <a:r>
              <a:rPr lang="en-US" sz="4000" b="1" dirty="0">
                <a:solidFill>
                  <a:srgbClr val="FF0000"/>
                </a:solidFill>
                <a:latin typeface="Vagabond" pitchFamily="2" charset="0"/>
              </a:rPr>
              <a:t>Raising Godly Children is the Goal</a:t>
            </a:r>
          </a:p>
        </p:txBody>
      </p:sp>
      <p:sp>
        <p:nvSpPr>
          <p:cNvPr id="9219" name="Rectangle 3"/>
          <p:cNvSpPr>
            <a:spLocks noGrp="1" noChangeArrowheads="1"/>
          </p:cNvSpPr>
          <p:nvPr>
            <p:ph idx="1"/>
          </p:nvPr>
        </p:nvSpPr>
        <p:spPr>
          <a:xfrm>
            <a:off x="533400" y="1600200"/>
            <a:ext cx="7772400" cy="4495800"/>
          </a:xfrm>
        </p:spPr>
        <p:txBody>
          <a:bodyPr/>
          <a:lstStyle/>
          <a:p>
            <a:pPr>
              <a:lnSpc>
                <a:spcPct val="90000"/>
              </a:lnSpc>
            </a:pPr>
            <a:r>
              <a:rPr lang="en-US" dirty="0"/>
              <a:t>We need someone at home </a:t>
            </a:r>
            <a:r>
              <a:rPr lang="en-US" dirty="0" smtClean="0"/>
              <a:t>                                    instructing </a:t>
            </a:r>
            <a:r>
              <a:rPr lang="en-US" dirty="0"/>
              <a:t>our children</a:t>
            </a:r>
          </a:p>
          <a:p>
            <a:pPr>
              <a:lnSpc>
                <a:spcPct val="90000"/>
              </a:lnSpc>
            </a:pPr>
            <a:r>
              <a:rPr lang="en-US" dirty="0"/>
              <a:t>The focus is on our children!  When we get this right, many other problems dissolve.</a:t>
            </a:r>
          </a:p>
          <a:p>
            <a:pPr>
              <a:lnSpc>
                <a:spcPct val="90000"/>
              </a:lnSpc>
            </a:pPr>
            <a:r>
              <a:rPr lang="en-US" dirty="0"/>
              <a:t>What we do with our children is very similar to what the angels do with us – This is our practice time!  We are learning to </a:t>
            </a:r>
            <a:r>
              <a:rPr lang="en-US" dirty="0" smtClean="0"/>
              <a:t>become </a:t>
            </a:r>
            <a:r>
              <a:rPr lang="en-US" dirty="0"/>
              <a:t>angels in </a:t>
            </a:r>
            <a:r>
              <a:rPr lang="en-US" dirty="0" smtClean="0"/>
              <a:t>God’s </a:t>
            </a:r>
            <a:r>
              <a:rPr lang="en-US" dirty="0"/>
              <a:t>kingdom</a:t>
            </a:r>
          </a:p>
        </p:txBody>
      </p:sp>
      <p:pic>
        <p:nvPicPr>
          <p:cNvPr id="9221" name="Picture 5" descr="https://encrypted-tbn2.gstatic.com/images?q=tbn:ANd9GcRhKxf_X4brakHHbU-918oEr5GH3AQl9p97xh6Fh7s3r0bIfjBo9w"/>
          <p:cNvPicPr>
            <a:picLocks noChangeAspect="1" noChangeArrowheads="1"/>
          </p:cNvPicPr>
          <p:nvPr/>
        </p:nvPicPr>
        <p:blipFill>
          <a:blip r:embed="rId2" cstate="print"/>
          <a:srcRect b="17241"/>
          <a:stretch>
            <a:fillRect/>
          </a:stretch>
        </p:blipFill>
        <p:spPr bwMode="auto">
          <a:xfrm>
            <a:off x="5791200" y="304800"/>
            <a:ext cx="3190619" cy="1828800"/>
          </a:xfrm>
          <a:prstGeom prst="rect">
            <a:avLst/>
          </a:prstGeom>
          <a:noFill/>
        </p:spPr>
      </p:pic>
      <p:sp>
        <p:nvSpPr>
          <p:cNvPr id="5" name="Text Box 4"/>
          <p:cNvSpPr txBox="1">
            <a:spLocks noChangeArrowheads="1"/>
          </p:cNvSpPr>
          <p:nvPr/>
        </p:nvSpPr>
        <p:spPr bwMode="auto">
          <a:xfrm>
            <a:off x="381000" y="5680501"/>
            <a:ext cx="85344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B050"/>
                </a:solidFill>
                <a:latin typeface="Comic Sans MS" pitchFamily="66" charset="0"/>
              </a:rPr>
              <a:t>God designed families to help children grow up to become members of His family forever</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326978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553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2 Corinthians 6:14-18 (RSV)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4724400"/>
          </a:xfrm>
        </p:spPr>
        <p:txBody>
          <a:bodyPr>
            <a:normAutofit fontScale="85000" lnSpcReduction="20000"/>
          </a:bodyPr>
          <a:lstStyle/>
          <a:p>
            <a:pPr marL="0" indent="280988">
              <a:lnSpc>
                <a:spcPct val="120000"/>
              </a:lnSpc>
              <a:spcBef>
                <a:spcPts val="0"/>
              </a:spcBef>
              <a:buFontTx/>
              <a:buNone/>
            </a:pPr>
            <a:r>
              <a:rPr lang="en-US" b="1" dirty="0" smtClean="0"/>
              <a:t>14	</a:t>
            </a:r>
            <a:r>
              <a:rPr lang="en-US" b="1" dirty="0" smtClean="0">
                <a:solidFill>
                  <a:srgbClr val="0000CC"/>
                </a:solidFill>
              </a:rPr>
              <a:t>Do not be </a:t>
            </a:r>
            <a:r>
              <a:rPr lang="en-US" b="1" dirty="0" err="1" smtClean="0">
                <a:solidFill>
                  <a:srgbClr val="0000CC"/>
                </a:solidFill>
              </a:rPr>
              <a:t>mismated</a:t>
            </a:r>
            <a:r>
              <a:rPr lang="en-US" b="1" dirty="0" smtClean="0">
                <a:solidFill>
                  <a:srgbClr val="0000CC"/>
                </a:solidFill>
              </a:rPr>
              <a:t> with unbelievers. </a:t>
            </a:r>
            <a:r>
              <a:rPr lang="en-US" b="1" dirty="0" smtClean="0"/>
              <a:t>For what partnership have righteousness and iniquity? Or what fellowship has light with darkness?</a:t>
            </a:r>
          </a:p>
          <a:p>
            <a:pPr marL="0" indent="280988">
              <a:lnSpc>
                <a:spcPct val="120000"/>
              </a:lnSpc>
              <a:spcBef>
                <a:spcPts val="0"/>
              </a:spcBef>
              <a:buFontTx/>
              <a:buNone/>
            </a:pPr>
            <a:r>
              <a:rPr lang="en-US" b="1" dirty="0" smtClean="0"/>
              <a:t>15	What accord has Christ with </a:t>
            </a:r>
            <a:r>
              <a:rPr lang="en-US" b="1" dirty="0" err="1" smtClean="0"/>
              <a:t>Be'lial</a:t>
            </a:r>
            <a:r>
              <a:rPr lang="en-US" b="1" dirty="0" smtClean="0"/>
              <a:t>? Or </a:t>
            </a:r>
            <a:r>
              <a:rPr lang="en-US" b="1" dirty="0" smtClean="0">
                <a:solidFill>
                  <a:srgbClr val="0000CC"/>
                </a:solidFill>
              </a:rPr>
              <a:t>what has a believer in common with an unbeliever?</a:t>
            </a:r>
          </a:p>
          <a:p>
            <a:pPr marL="0" indent="280988">
              <a:lnSpc>
                <a:spcPct val="120000"/>
              </a:lnSpc>
              <a:spcBef>
                <a:spcPct val="60000"/>
              </a:spcBef>
              <a:buFontTx/>
              <a:buNone/>
            </a:pPr>
            <a:r>
              <a:rPr lang="en-US" b="1" dirty="0" smtClean="0"/>
              <a:t>18	and </a:t>
            </a:r>
            <a:r>
              <a:rPr lang="en-US" b="1" dirty="0" smtClean="0">
                <a:solidFill>
                  <a:srgbClr val="0000CC"/>
                </a:solidFill>
              </a:rPr>
              <a:t>I will be a father to you, and you shall be my sons and daughters, </a:t>
            </a:r>
            <a:r>
              <a:rPr lang="en-US" b="1" dirty="0" smtClean="0"/>
              <a:t>says the Lord Almighty."</a:t>
            </a:r>
            <a:endParaRPr lang="en-US" b="1" dirty="0"/>
          </a:p>
        </p:txBody>
      </p:sp>
      <p:sp>
        <p:nvSpPr>
          <p:cNvPr id="6" name="Rectangle 2"/>
          <p:cNvSpPr txBox="1">
            <a:spLocks noChangeArrowheads="1"/>
          </p:cNvSpPr>
          <p:nvPr/>
        </p:nvSpPr>
        <p:spPr>
          <a:xfrm>
            <a:off x="457200" y="0"/>
            <a:ext cx="8305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omic Sans MS" panose="030F0702030302020204" pitchFamily="66" charset="0"/>
                <a:ea typeface="+mj-ea"/>
                <a:cs typeface="+mj-cs"/>
              </a:rPr>
              <a:t>Marriages should be “in the Lord”</a:t>
            </a:r>
            <a:endParaRPr kumimoji="0" lang="en-US" sz="2400" b="1" i="0" u="none" strike="noStrike" kern="1200" cap="none" spc="0" normalizeH="0" baseline="0" noProof="0" dirty="0">
              <a:ln>
                <a:noFill/>
              </a:ln>
              <a:solidFill>
                <a:srgbClr val="FF0000"/>
              </a:solidFill>
              <a:effectLst/>
              <a:uLnTx/>
              <a:uFillTx/>
              <a:latin typeface="Comic Sans MS" panose="030F0702030302020204" pitchFamily="66" charset="0"/>
              <a:ea typeface="+mj-ea"/>
              <a:cs typeface="+mj-cs"/>
            </a:endParaRPr>
          </a:p>
        </p:txBody>
      </p:sp>
      <p:sp>
        <p:nvSpPr>
          <p:cNvPr id="7" name="Text Box 5"/>
          <p:cNvSpPr txBox="1">
            <a:spLocks noChangeArrowheads="1"/>
          </p:cNvSpPr>
          <p:nvPr/>
        </p:nvSpPr>
        <p:spPr bwMode="auto">
          <a:xfrm>
            <a:off x="609600" y="6152006"/>
            <a:ext cx="7924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wants what’s best for US !</a:t>
            </a:r>
          </a:p>
        </p:txBody>
      </p:sp>
    </p:spTree>
    <p:extLst>
      <p:ext uri="{BB962C8B-B14F-4D97-AF65-F5344CB8AC3E}">
        <p14:creationId xmlns:p14="http://schemas.microsoft.com/office/powerpoint/2010/main" val="457088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0" descr="http://blogs.ssrc.org/tif/wp-content/uploads/2008/11/humanist-poster-300x2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239000" cy="687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1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5562600" cy="1447800"/>
          </a:xfrm>
        </p:spPr>
        <p:txBody>
          <a:bodyPr>
            <a:noAutofit/>
          </a:bodyPr>
          <a:lstStyle/>
          <a:p>
            <a:r>
              <a:rPr lang="en-US" sz="4000" b="1" dirty="0" smtClean="0">
                <a:solidFill>
                  <a:srgbClr val="FF0000"/>
                </a:solidFill>
                <a:latin typeface="Comic Sans MS" panose="030F0702030302020204" pitchFamily="66" charset="0"/>
              </a:rPr>
              <a:t>Then what does this mean about Dating?</a:t>
            </a:r>
            <a:endParaRPr lang="en-US" sz="4000" b="1" dirty="0">
              <a:solidFill>
                <a:srgbClr val="FF0000"/>
              </a:solidFill>
              <a:latin typeface="Comic Sans MS" panose="030F0702030302020204" pitchFamily="66" charset="0"/>
            </a:endParaRPr>
          </a:p>
        </p:txBody>
      </p:sp>
      <p:sp>
        <p:nvSpPr>
          <p:cNvPr id="35843" name="Rectangle 3"/>
          <p:cNvSpPr>
            <a:spLocks noGrp="1" noChangeArrowheads="1"/>
          </p:cNvSpPr>
          <p:nvPr>
            <p:ph idx="1"/>
          </p:nvPr>
        </p:nvSpPr>
        <p:spPr>
          <a:xfrm>
            <a:off x="457200" y="1828800"/>
            <a:ext cx="7772400" cy="1447800"/>
          </a:xfrm>
        </p:spPr>
        <p:txBody>
          <a:bodyPr/>
          <a:lstStyle/>
          <a:p>
            <a:r>
              <a:rPr lang="en-US" b="1" dirty="0"/>
              <a:t>God wants us to marry a believer</a:t>
            </a:r>
          </a:p>
          <a:p>
            <a:r>
              <a:rPr lang="en-US" b="1" dirty="0"/>
              <a:t>God expects us to date believers</a:t>
            </a:r>
            <a:endParaRPr lang="en-US" dirty="0"/>
          </a:p>
        </p:txBody>
      </p:sp>
      <p:sp>
        <p:nvSpPr>
          <p:cNvPr id="35844" name="Text Box 4"/>
          <p:cNvSpPr txBox="1">
            <a:spLocks noChangeArrowheads="1"/>
          </p:cNvSpPr>
          <p:nvPr/>
        </p:nvSpPr>
        <p:spPr bwMode="auto">
          <a:xfrm>
            <a:off x="2133600" y="3124200"/>
            <a:ext cx="6858000" cy="2554545"/>
          </a:xfrm>
          <a:prstGeom prst="rect">
            <a:avLst/>
          </a:prstGeom>
          <a:noFill/>
          <a:ln w="9525">
            <a:noFill/>
            <a:miter lim="800000"/>
            <a:headEnd/>
            <a:tailEnd/>
          </a:ln>
          <a:effectLst/>
        </p:spPr>
        <p:txBody>
          <a:bodyPr wrap="square">
            <a:spAutoFit/>
          </a:bodyPr>
          <a:lstStyle/>
          <a:p>
            <a:pPr algn="ctr"/>
            <a:r>
              <a:rPr lang="en-US" sz="3200" b="1" dirty="0">
                <a:solidFill>
                  <a:srgbClr val="00B050"/>
                </a:solidFill>
                <a:latin typeface="Comic Sans MS" pitchFamily="66" charset="0"/>
              </a:rPr>
              <a:t>Dating unbelievers is not Biblical.</a:t>
            </a:r>
          </a:p>
          <a:p>
            <a:pPr algn="ctr"/>
            <a:r>
              <a:rPr lang="en-US" sz="3200" b="1" dirty="0">
                <a:solidFill>
                  <a:srgbClr val="00B050"/>
                </a:solidFill>
                <a:latin typeface="Comic Sans MS" pitchFamily="66" charset="0"/>
              </a:rPr>
              <a:t>It is playing with fire and dynamite, and then expecting God to save us out of the resulting explosion!</a:t>
            </a:r>
          </a:p>
        </p:txBody>
      </p:sp>
      <p:pic>
        <p:nvPicPr>
          <p:cNvPr id="49154" name="Picture 2" descr="https://encrypted-tbn3.gstatic.com/images?q=tbn:ANd9GcTqdp76QWu4RedX6MqfGXDRUM9lWArUq2GfOXrIXVcWkSSkYYND"/>
          <p:cNvPicPr>
            <a:picLocks noChangeAspect="1" noChangeArrowheads="1"/>
          </p:cNvPicPr>
          <p:nvPr/>
        </p:nvPicPr>
        <p:blipFill>
          <a:blip r:embed="rId2" cstate="print"/>
          <a:srcRect/>
          <a:stretch>
            <a:fillRect/>
          </a:stretch>
        </p:blipFill>
        <p:spPr bwMode="auto">
          <a:xfrm rot="5400000">
            <a:off x="-157162" y="3509962"/>
            <a:ext cx="2466975" cy="1847851"/>
          </a:xfrm>
          <a:prstGeom prst="rect">
            <a:avLst/>
          </a:prstGeom>
          <a:noFill/>
        </p:spPr>
      </p:pic>
      <p:pic>
        <p:nvPicPr>
          <p:cNvPr id="49156" name="Picture 4" descr="https://encrypted-tbn1.gstatic.com/images?q=tbn:ANd9GcQbe5oLJA_5etw9qicxuNaTIzMmfj2QkL4ljRDAiPRzivlXzLk-vA"/>
          <p:cNvPicPr>
            <a:picLocks noChangeAspect="1" noChangeArrowheads="1"/>
          </p:cNvPicPr>
          <p:nvPr/>
        </p:nvPicPr>
        <p:blipFill>
          <a:blip r:embed="rId3" cstate="print"/>
          <a:srcRect/>
          <a:stretch>
            <a:fillRect/>
          </a:stretch>
        </p:blipFill>
        <p:spPr bwMode="auto">
          <a:xfrm>
            <a:off x="6248400" y="76200"/>
            <a:ext cx="2619375" cy="1743076"/>
          </a:xfrm>
          <a:prstGeom prst="rect">
            <a:avLst/>
          </a:prstGeom>
          <a:noFill/>
        </p:spPr>
      </p:pic>
      <p:sp>
        <p:nvSpPr>
          <p:cNvPr id="7" name="Text Box 5"/>
          <p:cNvSpPr txBox="1">
            <a:spLocks noChangeArrowheads="1"/>
          </p:cNvSpPr>
          <p:nvPr/>
        </p:nvSpPr>
        <p:spPr bwMode="auto">
          <a:xfrm>
            <a:off x="685800" y="5791200"/>
            <a:ext cx="79248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CC0099"/>
                </a:solidFill>
                <a:latin typeface="Comic Sans MS" pitchFamily="66" charset="0"/>
              </a:rPr>
              <a:t>Dating is not a game!  Your spiritual future is at stake. Pray for help &amp; guidance!</a:t>
            </a:r>
            <a:endParaRPr lang="en-US" sz="2800" b="1" dirty="0">
              <a:solidFill>
                <a:srgbClr val="CC0099"/>
              </a:solidFill>
              <a:latin typeface="Comic Sans MS" pitchFamily="66" charset="0"/>
            </a:endParaRPr>
          </a:p>
        </p:txBody>
      </p:sp>
    </p:spTree>
    <p:extLst>
      <p:ext uri="{BB962C8B-B14F-4D97-AF65-F5344CB8AC3E}">
        <p14:creationId xmlns:p14="http://schemas.microsoft.com/office/powerpoint/2010/main" val="1896480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12:3-11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fontScale="55000" lnSpcReduction="20000"/>
          </a:bodyPr>
          <a:lstStyle/>
          <a:p>
            <a:pPr marL="0" indent="231775">
              <a:buNone/>
            </a:pPr>
            <a:r>
              <a:rPr lang="en-US" dirty="0" smtClean="0"/>
              <a:t>3 </a:t>
            </a:r>
            <a:r>
              <a:rPr lang="en-US" dirty="0"/>
              <a:t>For consider </a:t>
            </a:r>
            <a:r>
              <a:rPr lang="en-US" dirty="0" smtClean="0"/>
              <a:t>Him (Jesus) </a:t>
            </a:r>
            <a:r>
              <a:rPr lang="en-US" dirty="0"/>
              <a:t>who endured such hostility from sinners against Himself, lest you become weary and discouraged in your souls. 4 You have not yet resisted to bloodshed, striving against sin. 5 And you have forgotten the exhortation which speaks to you as to sons:</a:t>
            </a:r>
          </a:p>
          <a:p>
            <a:pPr marL="0" indent="231775">
              <a:buNone/>
            </a:pPr>
            <a:r>
              <a:rPr lang="en-US" b="1" dirty="0" smtClean="0">
                <a:solidFill>
                  <a:srgbClr val="0000CC"/>
                </a:solidFill>
              </a:rPr>
              <a:t>"</a:t>
            </a:r>
            <a:r>
              <a:rPr lang="en-US" b="1" dirty="0">
                <a:solidFill>
                  <a:srgbClr val="0000CC"/>
                </a:solidFill>
              </a:rPr>
              <a:t>My son, do not despise the chastening of the Lord</a:t>
            </a:r>
            <a:r>
              <a:rPr lang="en-US" b="1" dirty="0" smtClean="0">
                <a:solidFill>
                  <a:srgbClr val="0000CC"/>
                </a:solidFill>
              </a:rPr>
              <a:t>,  nor </a:t>
            </a:r>
            <a:r>
              <a:rPr lang="en-US" b="1" dirty="0">
                <a:solidFill>
                  <a:srgbClr val="0000CC"/>
                </a:solidFill>
              </a:rPr>
              <a:t>be discouraged when you are rebuked by Him; </a:t>
            </a:r>
            <a:r>
              <a:rPr lang="en-US" b="1" dirty="0" smtClean="0">
                <a:solidFill>
                  <a:srgbClr val="0000CC"/>
                </a:solidFill>
              </a:rPr>
              <a:t> 6 </a:t>
            </a:r>
            <a:r>
              <a:rPr lang="en-US" b="1" dirty="0">
                <a:solidFill>
                  <a:srgbClr val="0000CC"/>
                </a:solidFill>
              </a:rPr>
              <a:t>For whom the Lord loves He chastens</a:t>
            </a:r>
            <a:r>
              <a:rPr lang="en-US" b="1" dirty="0" smtClean="0">
                <a:solidFill>
                  <a:srgbClr val="0000CC"/>
                </a:solidFill>
              </a:rPr>
              <a:t>,  and </a:t>
            </a:r>
            <a:r>
              <a:rPr lang="en-US" b="1" dirty="0">
                <a:solidFill>
                  <a:srgbClr val="0000CC"/>
                </a:solidFill>
              </a:rPr>
              <a:t>scourges every son whom He receives." </a:t>
            </a:r>
          </a:p>
          <a:p>
            <a:pPr marL="0" indent="231775">
              <a:buNone/>
            </a:pPr>
            <a:r>
              <a:rPr lang="en-US" dirty="0" smtClean="0"/>
              <a:t>7 </a:t>
            </a:r>
            <a:r>
              <a:rPr lang="en-US" dirty="0"/>
              <a:t>If you endure chastening, God deals with you as with sons; for what son is there whom a father does not chasten? 8 But if you are without chastening, of which all have become partakers, then you are illegitimate and not sons. 9 Furthermore, we have had human fathers who corrected us, and we paid them respect. Shall we not much more readily be in subjection to the Father of spirits and live? 10 For they indeed for a few days chastened us as seemed best to them, </a:t>
            </a:r>
            <a:r>
              <a:rPr lang="en-US" b="1" dirty="0">
                <a:solidFill>
                  <a:srgbClr val="0000CC"/>
                </a:solidFill>
              </a:rPr>
              <a:t>but He for our profit, that we may be partakers of His holiness.</a:t>
            </a:r>
            <a:r>
              <a:rPr lang="en-US" dirty="0"/>
              <a:t> 11 Now no chastening seems to be joyful for the present, but painful; nevertheless, afterward it yields the </a:t>
            </a:r>
            <a:r>
              <a:rPr lang="en-US" b="1" dirty="0">
                <a:solidFill>
                  <a:srgbClr val="0000CC"/>
                </a:solidFill>
              </a:rPr>
              <a:t>peaceable fruit of righteousness to those who have been trained by it. </a:t>
            </a:r>
          </a:p>
        </p:txBody>
      </p:sp>
      <p:sp>
        <p:nvSpPr>
          <p:cNvPr id="6" name="Text Box 5"/>
          <p:cNvSpPr txBox="1">
            <a:spLocks noChangeArrowheads="1"/>
          </p:cNvSpPr>
          <p:nvPr/>
        </p:nvSpPr>
        <p:spPr bwMode="auto">
          <a:xfrm>
            <a:off x="1097643" y="431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There will be troubles &amp; trials!</a:t>
            </a:r>
          </a:p>
        </p:txBody>
      </p:sp>
      <p:sp>
        <p:nvSpPr>
          <p:cNvPr id="7" name="Text Box 5"/>
          <p:cNvSpPr txBox="1">
            <a:spLocks noChangeArrowheads="1"/>
          </p:cNvSpPr>
          <p:nvPr/>
        </p:nvSpPr>
        <p:spPr bwMode="auto">
          <a:xfrm>
            <a:off x="1447800" y="5797213"/>
            <a:ext cx="58198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uses our trials &amp; troubles to train us to join His Family</a:t>
            </a:r>
          </a:p>
        </p:txBody>
      </p:sp>
    </p:spTree>
    <p:extLst>
      <p:ext uri="{BB962C8B-B14F-4D97-AF65-F5344CB8AC3E}">
        <p14:creationId xmlns:p14="http://schemas.microsoft.com/office/powerpoint/2010/main" val="39564581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76200"/>
            <a:ext cx="4648200" cy="2133600"/>
          </a:xfrm>
        </p:spPr>
        <p:txBody>
          <a:bodyPr>
            <a:noAutofit/>
          </a:bodyPr>
          <a:lstStyle/>
          <a:p>
            <a:pPr eaLnBrk="1" hangingPunct="1"/>
            <a:r>
              <a:rPr lang="en-US" sz="4000" b="1" dirty="0" smtClean="0">
                <a:solidFill>
                  <a:srgbClr val="FF0000"/>
                </a:solidFill>
                <a:latin typeface="Comic Sans MS" pitchFamily="66" charset="0"/>
              </a:rPr>
              <a:t>God is attempting to reprogram   our minds</a:t>
            </a:r>
          </a:p>
        </p:txBody>
      </p:sp>
      <p:sp>
        <p:nvSpPr>
          <p:cNvPr id="4099" name="Rectangle 3"/>
          <p:cNvSpPr>
            <a:spLocks noGrp="1" noChangeArrowheads="1"/>
          </p:cNvSpPr>
          <p:nvPr>
            <p:ph type="body" idx="1"/>
          </p:nvPr>
        </p:nvSpPr>
        <p:spPr>
          <a:xfrm>
            <a:off x="361950" y="1981200"/>
            <a:ext cx="8343900" cy="3962400"/>
          </a:xfrm>
        </p:spPr>
        <p:txBody>
          <a:bodyPr/>
          <a:lstStyle/>
          <a:p>
            <a:pPr eaLnBrk="1" hangingPunct="1">
              <a:lnSpc>
                <a:spcPct val="90000"/>
              </a:lnSpc>
            </a:pPr>
            <a:r>
              <a:rPr lang="en-US" dirty="0" smtClean="0"/>
              <a:t>By nature, we all try to satisfy                            ourselves – not others</a:t>
            </a:r>
          </a:p>
          <a:p>
            <a:pPr eaLnBrk="1" hangingPunct="1">
              <a:lnSpc>
                <a:spcPct val="90000"/>
              </a:lnSpc>
            </a:pPr>
            <a:r>
              <a:rPr lang="en-US" dirty="0" smtClean="0"/>
              <a:t>Our minds are very good at deceiving ourselves and justifying our decisions</a:t>
            </a:r>
          </a:p>
          <a:p>
            <a:pPr eaLnBrk="1" hangingPunct="1">
              <a:lnSpc>
                <a:spcPct val="90000"/>
              </a:lnSpc>
            </a:pPr>
            <a:r>
              <a:rPr lang="en-US" dirty="0" smtClean="0"/>
              <a:t>We tend to make decisions based on what gives us satisfaction &amp; pleasure now – not about the future.</a:t>
            </a:r>
          </a:p>
        </p:txBody>
      </p:sp>
      <p:sp>
        <p:nvSpPr>
          <p:cNvPr id="4100" name="Text Box 5"/>
          <p:cNvSpPr txBox="1">
            <a:spLocks noChangeArrowheads="1"/>
          </p:cNvSpPr>
          <p:nvPr/>
        </p:nvSpPr>
        <p:spPr bwMode="auto">
          <a:xfrm>
            <a:off x="914400" y="5288340"/>
            <a:ext cx="7053263"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Reprogramming is a long, challenging project – thankfully God is willing to make the effort </a:t>
            </a:r>
            <a:endParaRPr lang="en-US" sz="3200" b="1" dirty="0">
              <a:solidFill>
                <a:srgbClr val="00B050"/>
              </a:solidFill>
              <a:latin typeface="Comic Sans MS" pitchFamily="66" charset="0"/>
            </a:endParaRPr>
          </a:p>
        </p:txBody>
      </p:sp>
      <p:pic>
        <p:nvPicPr>
          <p:cNvPr id="2054" name="Picture 6" descr="http://erikaawakening.com/wp-content/uploads/2013/03/istock_brain-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6200"/>
            <a:ext cx="27813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18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I Corinthians 6:7-11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399"/>
            <a:ext cx="7086600" cy="4527257"/>
          </a:xfrm>
        </p:spPr>
        <p:txBody>
          <a:bodyPr>
            <a:normAutofit fontScale="77500" lnSpcReduction="20000"/>
          </a:bodyPr>
          <a:lstStyle/>
          <a:p>
            <a:pPr marL="0" indent="231775">
              <a:buNone/>
            </a:pPr>
            <a:r>
              <a:rPr lang="en-US" dirty="0" smtClean="0"/>
              <a:t>7 </a:t>
            </a:r>
            <a:r>
              <a:rPr lang="en-US" dirty="0"/>
              <a:t>Now therefore, it is already an utter failure for you that you go to law against one another. Why do you not rather accept wrong? Why do you not rather let yourselves be cheated? 8 No, you yourselves do wrong and cheat, and you do these things to your brethren! 9 </a:t>
            </a:r>
            <a:r>
              <a:rPr lang="en-US" b="1" dirty="0">
                <a:solidFill>
                  <a:srgbClr val="C00000"/>
                </a:solidFill>
              </a:rPr>
              <a:t>Do you not know that the unrighteous will not inherit the kingdom of God? </a:t>
            </a:r>
            <a:r>
              <a:rPr lang="en-US" dirty="0"/>
              <a:t>Do not be deceived. </a:t>
            </a:r>
            <a:r>
              <a:rPr lang="en-US" b="1" dirty="0">
                <a:solidFill>
                  <a:srgbClr val="C00000"/>
                </a:solidFill>
              </a:rPr>
              <a:t>Neither fornicators, nor idolaters, nor adulterers, nor homosexuals, nor sodomites, 10 nor thieves, nor covetous, nor drunkards, nor revilers, nor </a:t>
            </a:r>
            <a:r>
              <a:rPr lang="en-US" b="1" dirty="0" err="1">
                <a:solidFill>
                  <a:srgbClr val="C00000"/>
                </a:solidFill>
              </a:rPr>
              <a:t>extortioners</a:t>
            </a:r>
            <a:r>
              <a:rPr lang="en-US" b="1" dirty="0">
                <a:solidFill>
                  <a:srgbClr val="C00000"/>
                </a:solidFill>
              </a:rPr>
              <a:t> </a:t>
            </a:r>
            <a:r>
              <a:rPr lang="en-US" dirty="0"/>
              <a:t>will inherit the kingdom of God. 11 </a:t>
            </a:r>
            <a:r>
              <a:rPr lang="en-US" b="1" dirty="0">
                <a:solidFill>
                  <a:srgbClr val="0000CC"/>
                </a:solidFill>
              </a:rPr>
              <a:t>And such were some of you. But you were washed, but you were sanctified, </a:t>
            </a:r>
            <a:r>
              <a:rPr lang="en-US" dirty="0"/>
              <a:t>but you were justified in the name of the Lord Jesus and by the Spirit of our God</a:t>
            </a:r>
            <a:r>
              <a:rPr lang="en-US" dirty="0" smtClean="0"/>
              <a:t>.</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We all start out as ungodly people</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changes our lives</a:t>
            </a:r>
          </a:p>
        </p:txBody>
      </p:sp>
    </p:spTree>
    <p:extLst>
      <p:ext uri="{BB962C8B-B14F-4D97-AF65-F5344CB8AC3E}">
        <p14:creationId xmlns:p14="http://schemas.microsoft.com/office/powerpoint/2010/main" val="2252347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llegian.com/wp-content/uploads/2013/10/102313_Volleyball1-K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352800"/>
            <a:ext cx="504776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W5pZkGPQzWiMFtkN0Zec39zETJXcaj3pyvSvJ0LTpT0bA30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4175125" cy="27810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304800" y="457200"/>
            <a:ext cx="4191000" cy="2133600"/>
          </a:xfrm>
        </p:spPr>
        <p:txBody>
          <a:bodyPr>
            <a:noAutofit/>
          </a:bodyPr>
          <a:lstStyle/>
          <a:p>
            <a:pPr eaLnBrk="1" hangingPunct="1"/>
            <a:r>
              <a:rPr lang="en-US" sz="4800" b="1" dirty="0" smtClean="0">
                <a:solidFill>
                  <a:srgbClr val="FF0000"/>
                </a:solidFill>
                <a:latin typeface="Comic Sans MS" pitchFamily="66" charset="0"/>
              </a:rPr>
              <a:t>Our coach expects us to practice </a:t>
            </a:r>
          </a:p>
        </p:txBody>
      </p:sp>
      <p:sp>
        <p:nvSpPr>
          <p:cNvPr id="7" name="Rectangle 2"/>
          <p:cNvSpPr txBox="1">
            <a:spLocks noChangeArrowheads="1"/>
          </p:cNvSpPr>
          <p:nvPr/>
        </p:nvSpPr>
        <p:spPr>
          <a:xfrm>
            <a:off x="5472112" y="3967162"/>
            <a:ext cx="3489325" cy="2133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B050"/>
                </a:solidFill>
                <a:latin typeface="Comic Sans MS" pitchFamily="66" charset="0"/>
              </a:rPr>
              <a:t>So we will improve our game</a:t>
            </a:r>
          </a:p>
        </p:txBody>
      </p:sp>
    </p:spTree>
    <p:extLst>
      <p:ext uri="{BB962C8B-B14F-4D97-AF65-F5344CB8AC3E}">
        <p14:creationId xmlns:p14="http://schemas.microsoft.com/office/powerpoint/2010/main" val="2007945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John 3:7-12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7 </a:t>
            </a:r>
            <a:r>
              <a:rPr lang="en-US" dirty="0"/>
              <a:t>Little children, let no one deceive you. </a:t>
            </a:r>
            <a:r>
              <a:rPr lang="en-US" b="1" dirty="0">
                <a:solidFill>
                  <a:srgbClr val="0000CC"/>
                </a:solidFill>
              </a:rPr>
              <a:t>He who practices righteousness is righteous, </a:t>
            </a:r>
            <a:r>
              <a:rPr lang="en-US" dirty="0"/>
              <a:t>just as He is righteous. 8 He who sins is of the devil, for the devil has sinned from the beginning. For this purpose the Son of God was manifested, that He might destroy the works of the devil. 9 Whoever has been born of God does not sin, for His seed remains in him; and he cannot sin, because he has been born of God. </a:t>
            </a:r>
          </a:p>
          <a:p>
            <a:pPr marL="0" indent="231775">
              <a:buNone/>
            </a:pPr>
            <a:r>
              <a:rPr lang="en-US" dirty="0" smtClean="0"/>
              <a:t>10 </a:t>
            </a:r>
            <a:r>
              <a:rPr lang="en-US" dirty="0"/>
              <a:t>In this the children of God and the children of the devil are manifest: </a:t>
            </a:r>
            <a:r>
              <a:rPr lang="en-US" b="1" dirty="0">
                <a:solidFill>
                  <a:srgbClr val="C00000"/>
                </a:solidFill>
              </a:rPr>
              <a:t>Whoever does not practice righteousness is not of God</a:t>
            </a:r>
            <a:r>
              <a:rPr lang="en-US" dirty="0"/>
              <a:t>, nor is he who does not love his brother. 11 For this is the message that you heard from the beginning, that we should love one another, 12 not as Cain who was of the wicked one and murdered his brother. And why did he murder him? Because his works were evil and his brother's righteous.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We must practice living right</a:t>
            </a:r>
          </a:p>
        </p:txBody>
      </p:sp>
      <p:sp>
        <p:nvSpPr>
          <p:cNvPr id="7" name="Text Box 5"/>
          <p:cNvSpPr txBox="1">
            <a:spLocks noChangeArrowheads="1"/>
          </p:cNvSpPr>
          <p:nvPr/>
        </p:nvSpPr>
        <p:spPr bwMode="auto">
          <a:xfrm>
            <a:off x="1395350" y="5835813"/>
            <a:ext cx="63532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will make mistakes, but we must practice living right daily!</a:t>
            </a:r>
          </a:p>
        </p:txBody>
      </p:sp>
    </p:spTree>
    <p:extLst>
      <p:ext uri="{BB962C8B-B14F-4D97-AF65-F5344CB8AC3E}">
        <p14:creationId xmlns:p14="http://schemas.microsoft.com/office/powerpoint/2010/main" val="38244791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Ephesians 6:1-4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lnSpcReduction="10000"/>
          </a:bodyPr>
          <a:lstStyle/>
          <a:p>
            <a:pPr marL="0" indent="231775">
              <a:buNone/>
            </a:pPr>
            <a:r>
              <a:rPr lang="en-US" dirty="0" smtClean="0"/>
              <a:t>1 </a:t>
            </a:r>
            <a:r>
              <a:rPr lang="en-US" b="1" dirty="0" smtClean="0">
                <a:solidFill>
                  <a:srgbClr val="0000CC"/>
                </a:solidFill>
              </a:rPr>
              <a:t>Children</a:t>
            </a:r>
            <a:r>
              <a:rPr lang="en-US" b="1" dirty="0">
                <a:solidFill>
                  <a:srgbClr val="0000CC"/>
                </a:solidFill>
              </a:rPr>
              <a:t>, obey your parents in the Lord, for this is right. </a:t>
            </a:r>
            <a:r>
              <a:rPr lang="en-US" dirty="0" smtClean="0"/>
              <a:t> </a:t>
            </a:r>
            <a:r>
              <a:rPr lang="en-US" dirty="0"/>
              <a:t>2 "Honor your father and mother," which is the first commandment with promise: 3 "that it may be well with you and you may live long on the earth." </a:t>
            </a:r>
          </a:p>
          <a:p>
            <a:pPr marL="0" indent="231775">
              <a:buNone/>
            </a:pPr>
            <a:r>
              <a:rPr lang="en-US" dirty="0" smtClean="0"/>
              <a:t>4 </a:t>
            </a:r>
            <a:r>
              <a:rPr lang="en-US" dirty="0"/>
              <a:t>And you, fathers, do not provoke your children to wrath, but </a:t>
            </a:r>
            <a:r>
              <a:rPr lang="en-US" b="1" dirty="0">
                <a:solidFill>
                  <a:srgbClr val="0000CC"/>
                </a:solidFill>
              </a:rPr>
              <a:t>bring them up in the training and admonition of the Lord. </a:t>
            </a:r>
          </a:p>
          <a:p>
            <a:pPr marL="0" indent="231775">
              <a:buNone/>
            </a:pP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Families become our training ground</a:t>
            </a:r>
          </a:p>
        </p:txBody>
      </p:sp>
      <p:sp>
        <p:nvSpPr>
          <p:cNvPr id="7" name="Text Box 5"/>
          <p:cNvSpPr txBox="1">
            <a:spLocks noChangeArrowheads="1"/>
          </p:cNvSpPr>
          <p:nvPr/>
        </p:nvSpPr>
        <p:spPr bwMode="auto">
          <a:xfrm>
            <a:off x="762000" y="6215390"/>
            <a:ext cx="78772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becomes a basis for understanding God</a:t>
            </a:r>
          </a:p>
        </p:txBody>
      </p:sp>
    </p:spTree>
    <p:extLst>
      <p:ext uri="{BB962C8B-B14F-4D97-AF65-F5344CB8AC3E}">
        <p14:creationId xmlns:p14="http://schemas.microsoft.com/office/powerpoint/2010/main" val="2252347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4800600" cy="2717294"/>
          </a:xfrm>
        </p:spPr>
        <p:txBody>
          <a:bodyPr>
            <a:normAutofit fontScale="90000"/>
          </a:bodyPr>
          <a:lstStyle/>
          <a:p>
            <a:pPr eaLnBrk="1" hangingPunct="1"/>
            <a:r>
              <a:rPr lang="en-US" sz="4000" b="1" dirty="0" smtClean="0">
                <a:solidFill>
                  <a:srgbClr val="FF0000"/>
                </a:solidFill>
                <a:latin typeface="Comic Sans MS" pitchFamily="66" charset="0"/>
              </a:rPr>
              <a:t>God’s morality is helping you prepare for the future</a:t>
            </a:r>
            <a:br>
              <a:rPr lang="en-US" sz="4000" b="1" dirty="0" smtClean="0">
                <a:solidFill>
                  <a:srgbClr val="FF0000"/>
                </a:solidFill>
                <a:latin typeface="Comic Sans MS" pitchFamily="66" charset="0"/>
              </a:rPr>
            </a:br>
            <a:r>
              <a:rPr lang="en-US" sz="1800" b="1" dirty="0" smtClean="0">
                <a:solidFill>
                  <a:srgbClr val="FF0000"/>
                </a:solidFill>
                <a:latin typeface="Comic Sans MS" pitchFamily="66" charset="0"/>
              </a:rPr>
              <a:t> </a:t>
            </a:r>
            <a:r>
              <a:rPr lang="en-US" sz="4000" b="1" dirty="0">
                <a:solidFill>
                  <a:srgbClr val="FF0000"/>
                </a:solidFill>
                <a:latin typeface="Comic Sans MS" pitchFamily="66" charset="0"/>
              </a:rPr>
              <a:t/>
            </a:r>
            <a:br>
              <a:rPr lang="en-US" sz="4000" b="1" dirty="0">
                <a:solidFill>
                  <a:srgbClr val="FF0000"/>
                </a:solidFill>
                <a:latin typeface="Comic Sans MS" pitchFamily="66" charset="0"/>
              </a:rPr>
            </a:br>
            <a:r>
              <a:rPr lang="en-US" sz="4000" b="1" dirty="0" smtClean="0">
                <a:solidFill>
                  <a:srgbClr val="7030A0"/>
                </a:solidFill>
                <a:latin typeface="Comic Sans MS" pitchFamily="66" charset="0"/>
              </a:rPr>
              <a:t>Galatians 5:22-24</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3074" name="Picture 2" descr="http://chasinganoodle.com/wp-content/uploads/2011/01/teenagecou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
            <a:ext cx="3886200" cy="25648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3.google.com/images?q=tbn:ANd9GcSmFXvZ10L2ewIpoueh2cLEtK8Tu0eQZ9S_KopqGRRlaCVT6V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99" t="13418" r="3349" b="12257"/>
          <a:stretch/>
        </p:blipFill>
        <p:spPr bwMode="auto">
          <a:xfrm>
            <a:off x="-14514" y="2581275"/>
            <a:ext cx="9158514" cy="3819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914400" y="2895600"/>
            <a:ext cx="70866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31775">
              <a:buNone/>
            </a:pPr>
            <a:r>
              <a:rPr lang="en-US" dirty="0" smtClean="0"/>
              <a:t>22 </a:t>
            </a:r>
            <a:r>
              <a:rPr lang="en-US" dirty="0"/>
              <a:t>But the fruit of the Spirit is love, joy, peace, longsuffering, kindness, goodness, faithfulness, 23 gentleness, self-control. Against such there is no law. 24 And those who are Christ's have crucified the flesh with its passions and desires. </a:t>
            </a:r>
          </a:p>
        </p:txBody>
      </p:sp>
      <p:sp>
        <p:nvSpPr>
          <p:cNvPr id="9"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God’s training will change how we live</a:t>
            </a:r>
          </a:p>
        </p:txBody>
      </p:sp>
    </p:spTree>
    <p:extLst>
      <p:ext uri="{BB962C8B-B14F-4D97-AF65-F5344CB8AC3E}">
        <p14:creationId xmlns:p14="http://schemas.microsoft.com/office/powerpoint/2010/main" val="11328303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christbiblechurch.org/Images_CBC/waiting_patiently_for_the_l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74638"/>
            <a:ext cx="8543925" cy="643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00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encrypted-tbn2.gstatic.com/images?q=tbn:ANd9GcSVJP1ctjkkxnB9yo3AGDB2SwcJpQ9xA1jV8cAng6KOhoBaJRwLwA"/>
          <p:cNvPicPr>
            <a:picLocks noChangeAspect="1" noChangeArrowheads="1"/>
          </p:cNvPicPr>
          <p:nvPr/>
        </p:nvPicPr>
        <p:blipFill>
          <a:blip r:embed="rId3" cstate="print"/>
          <a:srcRect/>
          <a:stretch>
            <a:fillRect/>
          </a:stretch>
        </p:blipFill>
        <p:spPr bwMode="auto">
          <a:xfrm>
            <a:off x="152400" y="4343400"/>
            <a:ext cx="3146472" cy="2514600"/>
          </a:xfrm>
          <a:prstGeom prst="rect">
            <a:avLst/>
          </a:prstGeom>
          <a:noFill/>
        </p:spPr>
      </p:pic>
      <p:sp>
        <p:nvSpPr>
          <p:cNvPr id="4098" name="Rectangle 2"/>
          <p:cNvSpPr>
            <a:spLocks noGrp="1" noChangeArrowheads="1"/>
          </p:cNvSpPr>
          <p:nvPr>
            <p:ph type="title"/>
          </p:nvPr>
        </p:nvSpPr>
        <p:spPr>
          <a:xfrm>
            <a:off x="457200" y="0"/>
            <a:ext cx="6324600" cy="1143000"/>
          </a:xfrm>
        </p:spPr>
        <p:txBody>
          <a:bodyPr/>
          <a:lstStyle/>
          <a:p>
            <a:pPr eaLnBrk="1" hangingPunct="1"/>
            <a:r>
              <a:rPr lang="en-US" sz="4000" b="1" dirty="0" smtClean="0">
                <a:solidFill>
                  <a:srgbClr val="FF0000"/>
                </a:solidFill>
              </a:rPr>
              <a:t>Waiting for God’s timetable</a:t>
            </a:r>
          </a:p>
        </p:txBody>
      </p:sp>
      <p:sp>
        <p:nvSpPr>
          <p:cNvPr id="4099" name="Rectangle 3"/>
          <p:cNvSpPr>
            <a:spLocks noGrp="1" noChangeArrowheads="1"/>
          </p:cNvSpPr>
          <p:nvPr>
            <p:ph type="body" idx="1"/>
          </p:nvPr>
        </p:nvSpPr>
        <p:spPr>
          <a:xfrm>
            <a:off x="457200" y="1143000"/>
            <a:ext cx="8305800" cy="4343400"/>
          </a:xfrm>
        </p:spPr>
        <p:txBody>
          <a:bodyPr>
            <a:normAutofit fontScale="70000" lnSpcReduction="20000"/>
          </a:bodyPr>
          <a:lstStyle/>
          <a:p>
            <a:pPr eaLnBrk="1" hangingPunct="1">
              <a:lnSpc>
                <a:spcPct val="90000"/>
              </a:lnSpc>
            </a:pPr>
            <a:r>
              <a:rPr lang="en-US" b="1" dirty="0" smtClean="0">
                <a:solidFill>
                  <a:srgbClr val="0000CC"/>
                </a:solidFill>
              </a:rPr>
              <a:t>Abraham &amp; Sarah</a:t>
            </a:r>
            <a:r>
              <a:rPr lang="en-US" dirty="0" smtClean="0"/>
              <a:t> waited till it was humanly                                              impossible for them to have a child</a:t>
            </a:r>
          </a:p>
          <a:p>
            <a:pPr eaLnBrk="1" hangingPunct="1">
              <a:lnSpc>
                <a:spcPct val="90000"/>
              </a:lnSpc>
            </a:pPr>
            <a:r>
              <a:rPr lang="en-US" b="1" dirty="0" smtClean="0">
                <a:solidFill>
                  <a:srgbClr val="0000CC"/>
                </a:solidFill>
              </a:rPr>
              <a:t>Isaac &amp; Rebekah</a:t>
            </a:r>
            <a:r>
              <a:rPr lang="en-US" dirty="0" smtClean="0"/>
              <a:t> waited 20 years for God to give them children</a:t>
            </a:r>
          </a:p>
          <a:p>
            <a:pPr eaLnBrk="1" hangingPunct="1">
              <a:lnSpc>
                <a:spcPct val="90000"/>
              </a:lnSpc>
            </a:pPr>
            <a:r>
              <a:rPr lang="en-US" b="1" dirty="0" smtClean="0">
                <a:solidFill>
                  <a:srgbClr val="0000CC"/>
                </a:solidFill>
              </a:rPr>
              <a:t>Job</a:t>
            </a:r>
            <a:r>
              <a:rPr lang="en-US" dirty="0" smtClean="0"/>
              <a:t> waited for God to finally send </a:t>
            </a:r>
            <a:r>
              <a:rPr lang="en-US" dirty="0" err="1" smtClean="0"/>
              <a:t>Elihu</a:t>
            </a:r>
            <a:r>
              <a:rPr lang="en-US" dirty="0" smtClean="0"/>
              <a:t> and speak to Job himself</a:t>
            </a:r>
          </a:p>
          <a:p>
            <a:pPr eaLnBrk="1" hangingPunct="1">
              <a:lnSpc>
                <a:spcPct val="90000"/>
              </a:lnSpc>
            </a:pPr>
            <a:r>
              <a:rPr lang="en-US" b="1" dirty="0" smtClean="0">
                <a:solidFill>
                  <a:srgbClr val="0000CC"/>
                </a:solidFill>
              </a:rPr>
              <a:t>David</a:t>
            </a:r>
            <a:r>
              <a:rPr lang="en-US" dirty="0" smtClean="0"/>
              <a:t> ran from Saul for years as he waited for God to make him king</a:t>
            </a:r>
          </a:p>
          <a:p>
            <a:pPr eaLnBrk="1" hangingPunct="1">
              <a:lnSpc>
                <a:spcPct val="90000"/>
              </a:lnSpc>
            </a:pPr>
            <a:r>
              <a:rPr lang="en-US" b="1" dirty="0" smtClean="0">
                <a:solidFill>
                  <a:srgbClr val="0000CC"/>
                </a:solidFill>
              </a:rPr>
              <a:t>Jacob</a:t>
            </a:r>
            <a:r>
              <a:rPr lang="en-US" dirty="0" smtClean="0"/>
              <a:t> waited years for God to change his children into spiritual sons of God</a:t>
            </a:r>
          </a:p>
          <a:p>
            <a:pPr eaLnBrk="1" hangingPunct="1">
              <a:lnSpc>
                <a:spcPct val="90000"/>
              </a:lnSpc>
            </a:pPr>
            <a:r>
              <a:rPr lang="en-US" b="1" dirty="0" smtClean="0">
                <a:solidFill>
                  <a:srgbClr val="0000CC"/>
                </a:solidFill>
              </a:rPr>
              <a:t>Joseph</a:t>
            </a:r>
            <a:r>
              <a:rPr lang="en-US" dirty="0" smtClean="0"/>
              <a:t> waited for over 20 years for God to reunite him with his family and his dreams to be fulfilled</a:t>
            </a:r>
          </a:p>
          <a:p>
            <a:pPr eaLnBrk="1" hangingPunct="1">
              <a:lnSpc>
                <a:spcPct val="90000"/>
              </a:lnSpc>
            </a:pPr>
            <a:r>
              <a:rPr lang="en-US" b="1" dirty="0" smtClean="0">
                <a:solidFill>
                  <a:srgbClr val="0000CC"/>
                </a:solidFill>
              </a:rPr>
              <a:t>Moses, Caleb &amp; Joshua</a:t>
            </a:r>
            <a:r>
              <a:rPr lang="en-US" dirty="0" smtClean="0"/>
              <a:t> waited 40 years for God to lead Israel into the promised land </a:t>
            </a:r>
          </a:p>
          <a:p>
            <a:pPr eaLnBrk="1" hangingPunct="1">
              <a:lnSpc>
                <a:spcPct val="90000"/>
              </a:lnSpc>
            </a:pPr>
            <a:r>
              <a:rPr lang="en-US" b="1" dirty="0" smtClean="0">
                <a:solidFill>
                  <a:srgbClr val="0000CC"/>
                </a:solidFill>
              </a:rPr>
              <a:t>Abigail</a:t>
            </a:r>
            <a:r>
              <a:rPr lang="en-US" dirty="0" smtClean="0"/>
              <a:t> patiently waited years for God to remove </a:t>
            </a:r>
            <a:r>
              <a:rPr lang="en-US" dirty="0" err="1" smtClean="0"/>
              <a:t>Nabal</a:t>
            </a:r>
            <a:r>
              <a:rPr lang="en-US" dirty="0" smtClean="0"/>
              <a:t> and grant her a Godly husband</a:t>
            </a:r>
          </a:p>
          <a:p>
            <a:pPr eaLnBrk="1" hangingPunct="1">
              <a:lnSpc>
                <a:spcPct val="90000"/>
              </a:lnSpc>
            </a:pPr>
            <a:endParaRPr lang="en-US" dirty="0" smtClean="0"/>
          </a:p>
        </p:txBody>
      </p:sp>
      <p:sp>
        <p:nvSpPr>
          <p:cNvPr id="4100" name="Text Box 5"/>
          <p:cNvSpPr txBox="1">
            <a:spLocks noChangeArrowheads="1"/>
          </p:cNvSpPr>
          <p:nvPr/>
        </p:nvSpPr>
        <p:spPr bwMode="auto">
          <a:xfrm>
            <a:off x="3200400" y="4648200"/>
            <a:ext cx="57912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does things at the right time, according to His purpose. He waited 4,000 years to send His son!</a:t>
            </a:r>
            <a:endParaRPr lang="en-US" sz="3200" b="1" dirty="0">
              <a:solidFill>
                <a:srgbClr val="00B050"/>
              </a:solidFill>
              <a:latin typeface="Comic Sans MS" pitchFamily="66" charset="0"/>
            </a:endParaRPr>
          </a:p>
        </p:txBody>
      </p:sp>
      <p:pic>
        <p:nvPicPr>
          <p:cNvPr id="97284" name="Picture 4" descr="https://encrypted-tbn0.gstatic.com/images?q=tbn:ANd9GcTNNDFB99jSSP5DLO7rrwabSVI1KWUpaL07bO3XGDvz943VKgsa"/>
          <p:cNvPicPr>
            <a:picLocks noChangeAspect="1" noChangeArrowheads="1"/>
          </p:cNvPicPr>
          <p:nvPr/>
        </p:nvPicPr>
        <p:blipFill>
          <a:blip r:embed="rId4" cstate="print"/>
          <a:srcRect/>
          <a:stretch>
            <a:fillRect/>
          </a:stretch>
        </p:blipFill>
        <p:spPr bwMode="auto">
          <a:xfrm>
            <a:off x="6781800" y="0"/>
            <a:ext cx="2190750" cy="1716376"/>
          </a:xfrm>
          <a:prstGeom prst="rect">
            <a:avLst/>
          </a:prstGeom>
          <a:noFill/>
        </p:spPr>
      </p:pic>
    </p:spTree>
    <p:extLst>
      <p:ext uri="{BB962C8B-B14F-4D97-AF65-F5344CB8AC3E}">
        <p14:creationId xmlns:p14="http://schemas.microsoft.com/office/powerpoint/2010/main" val="40390066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eternalvigilance.me/wp-content/uploads/2013/09/billboard_sacramentocor_2450x2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42033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66765" y="6273225"/>
            <a:ext cx="86868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B050"/>
                </a:solidFill>
                <a:latin typeface="Comic Sans MS" pitchFamily="66" charset="0"/>
              </a:rPr>
              <a:t>S</a:t>
            </a:r>
            <a:r>
              <a:rPr lang="en-US" sz="3200" b="1" dirty="0" smtClean="0">
                <a:solidFill>
                  <a:srgbClr val="00B050"/>
                </a:solidFill>
                <a:latin typeface="Comic Sans MS" pitchFamily="66" charset="0"/>
              </a:rPr>
              <a:t>acramento Coalition of Reason</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4956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7573818"/>
          </a:xfrm>
          <a:prstGeom prst="rect">
            <a:avLst/>
          </a:prstGeom>
        </p:spPr>
      </p:pic>
      <p:sp>
        <p:nvSpPr>
          <p:cNvPr id="6" name="Text Box 5"/>
          <p:cNvSpPr txBox="1">
            <a:spLocks noChangeArrowheads="1"/>
          </p:cNvSpPr>
          <p:nvPr/>
        </p:nvSpPr>
        <p:spPr bwMode="auto">
          <a:xfrm>
            <a:off x="457200" y="5832689"/>
            <a:ext cx="8381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This is the piece we must provide!</a:t>
            </a:r>
          </a:p>
        </p:txBody>
      </p:sp>
    </p:spTree>
    <p:extLst>
      <p:ext uri="{BB962C8B-B14F-4D97-AF65-F5344CB8AC3E}">
        <p14:creationId xmlns:p14="http://schemas.microsoft.com/office/powerpoint/2010/main" val="1870622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isterswhocan.com/wp-content/uploads/2013/07/MustardSeed_1.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2" b="20325"/>
          <a:stretch/>
        </p:blipFill>
        <p:spPr bwMode="auto">
          <a:xfrm>
            <a:off x="838200" y="1365935"/>
            <a:ext cx="4144126" cy="21392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Rot="1" noChangeArrowheads="1"/>
          </p:cNvSpPr>
          <p:nvPr/>
        </p:nvSpPr>
        <p:spPr>
          <a:xfrm>
            <a:off x="152400" y="137210"/>
            <a:ext cx="5410200" cy="12287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latin typeface="Vagabond" pitchFamily="2" charset="0"/>
              </a:rPr>
              <a:t>Our Faith must grow like a mustard seed</a:t>
            </a:r>
            <a:endParaRPr lang="en-US" sz="3600" b="1" dirty="0">
              <a:solidFill>
                <a:srgbClr val="FF0000"/>
              </a:solidFill>
              <a:latin typeface="Vagabond" pitchFamily="2" charset="0"/>
            </a:endParaRPr>
          </a:p>
        </p:txBody>
      </p:sp>
      <p:pic>
        <p:nvPicPr>
          <p:cNvPr id="5124" name="Picture 4" descr="http://dqhall59.com/images/tall_must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6260"/>
            <a:ext cx="3181350" cy="65803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biomassproducer.com.au/wp-content/uploads/2013/11/RIRDC-Yellow-Mustard-Flow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44304"/>
            <a:ext cx="4144126" cy="31136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Rot="1" noChangeArrowheads="1"/>
          </p:cNvSpPr>
          <p:nvPr/>
        </p:nvSpPr>
        <p:spPr>
          <a:xfrm>
            <a:off x="6048375" y="457200"/>
            <a:ext cx="2667000" cy="11643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CC"/>
                </a:solidFill>
                <a:latin typeface="Vagabond" pitchFamily="2" charset="0"/>
              </a:rPr>
              <a:t>God directs the growth</a:t>
            </a:r>
            <a:endParaRPr lang="en-US" sz="2800" b="1" dirty="0">
              <a:solidFill>
                <a:srgbClr val="0000CC"/>
              </a:solidFill>
              <a:latin typeface="Vagabond" pitchFamily="2" charset="0"/>
            </a:endParaRPr>
          </a:p>
        </p:txBody>
      </p:sp>
    </p:spTree>
    <p:extLst>
      <p:ext uri="{BB962C8B-B14F-4D97-AF65-F5344CB8AC3E}">
        <p14:creationId xmlns:p14="http://schemas.microsoft.com/office/powerpoint/2010/main" val="36536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arn(inVertical)">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down)">
                                      <p:cBhvr>
                                        <p:cTn id="12" dur="500"/>
                                        <p:tgtEl>
                                          <p:spTgt spid="51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762000" y="935407"/>
            <a:ext cx="3429001" cy="15716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CC"/>
                </a:solidFill>
                <a:latin typeface="Vagabond" pitchFamily="2" charset="0"/>
              </a:rPr>
              <a:t>We won’t fall into sex before marriage</a:t>
            </a:r>
            <a:endParaRPr lang="en-US" sz="3200" b="1" dirty="0">
              <a:solidFill>
                <a:srgbClr val="0000CC"/>
              </a:solidFill>
              <a:latin typeface="Vagabond" pitchFamily="2" charset="0"/>
            </a:endParaRPr>
          </a:p>
        </p:txBody>
      </p:sp>
      <p:sp>
        <p:nvSpPr>
          <p:cNvPr id="5" name="Rectangle 2"/>
          <p:cNvSpPr txBox="1">
            <a:spLocks noRot="1" noChangeArrowheads="1"/>
          </p:cNvSpPr>
          <p:nvPr/>
        </p:nvSpPr>
        <p:spPr>
          <a:xfrm>
            <a:off x="4696775" y="3285278"/>
            <a:ext cx="3356611" cy="152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Vagabond" pitchFamily="2" charset="0"/>
              </a:rPr>
              <a:t>We won’t commit adultery</a:t>
            </a:r>
            <a:endParaRPr lang="en-US" sz="3200" b="1" dirty="0">
              <a:solidFill>
                <a:srgbClr val="00B050"/>
              </a:solidFill>
              <a:latin typeface="Vagabond" pitchFamily="2" charset="0"/>
            </a:endParaRPr>
          </a:p>
        </p:txBody>
      </p:sp>
      <p:sp>
        <p:nvSpPr>
          <p:cNvPr id="6" name="Rectangle 2"/>
          <p:cNvSpPr txBox="1">
            <a:spLocks noRot="1" noChangeArrowheads="1"/>
          </p:cNvSpPr>
          <p:nvPr/>
        </p:nvSpPr>
        <p:spPr>
          <a:xfrm>
            <a:off x="762000" y="5105400"/>
            <a:ext cx="3566161" cy="152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7030A0"/>
                </a:solidFill>
                <a:latin typeface="Vagabond" pitchFamily="2" charset="0"/>
              </a:rPr>
              <a:t>We won’t divorce our partner and split our family</a:t>
            </a:r>
            <a:endParaRPr lang="en-US" sz="3200" b="1" dirty="0">
              <a:solidFill>
                <a:srgbClr val="7030A0"/>
              </a:solidFill>
              <a:latin typeface="Vagabond" pitchFamily="2" charset="0"/>
            </a:endParaRPr>
          </a:p>
        </p:txBody>
      </p:sp>
      <p:sp>
        <p:nvSpPr>
          <p:cNvPr id="7" name="Rectangle 2"/>
          <p:cNvSpPr txBox="1">
            <a:spLocks noRot="1" noChangeArrowheads="1"/>
          </p:cNvSpPr>
          <p:nvPr/>
        </p:nvSpPr>
        <p:spPr>
          <a:xfrm>
            <a:off x="228600" y="142875"/>
            <a:ext cx="8610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latin typeface="Vagabond" pitchFamily="2" charset="0"/>
              </a:rPr>
              <a:t>We practice righteousness daily so…</a:t>
            </a:r>
            <a:endParaRPr lang="en-US" sz="3600" b="1" dirty="0">
              <a:solidFill>
                <a:srgbClr val="FF0000"/>
              </a:solidFill>
              <a:latin typeface="Vagabond" pitchFamily="2" charset="0"/>
            </a:endParaRPr>
          </a:p>
        </p:txBody>
      </p:sp>
      <p:pic>
        <p:nvPicPr>
          <p:cNvPr id="7170" name="Picture 2" descr="http://images.sodahead.com/polls/002431069/223950746_RING_waitinside_x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732580"/>
            <a:ext cx="2895600" cy="19772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blast.aacc.net/images/bi_adult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16" y="2717003"/>
            <a:ext cx="3479009" cy="23193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dtprs.com/blog/wp-content/uploads/2013/09/13_09_30_divor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455" y="4800599"/>
            <a:ext cx="238125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00"/>
                                        <p:tgtEl>
                                          <p:spTgt spid="71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100" t="6227" r="1286" b="1409"/>
          <a:stretch/>
        </p:blipFill>
        <p:spPr>
          <a:xfrm rot="10800000">
            <a:off x="-76201" y="76200"/>
            <a:ext cx="9220200" cy="6781800"/>
          </a:xfrm>
          <a:prstGeom prst="rect">
            <a:avLst/>
          </a:prstGeom>
        </p:spPr>
      </p:pic>
      <p:sp>
        <p:nvSpPr>
          <p:cNvPr id="6" name="Rectangle 2"/>
          <p:cNvSpPr txBox="1">
            <a:spLocks noRot="1" noChangeArrowheads="1"/>
          </p:cNvSpPr>
          <p:nvPr/>
        </p:nvSpPr>
        <p:spPr>
          <a:xfrm>
            <a:off x="228599" y="307117"/>
            <a:ext cx="8610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C000"/>
                </a:solidFill>
                <a:latin typeface="Vagabond" pitchFamily="2" charset="0"/>
              </a:rPr>
              <a:t>Practicing Righteousness will help us in </a:t>
            </a:r>
            <a:endParaRPr lang="en-US" sz="3600" b="1" dirty="0">
              <a:solidFill>
                <a:srgbClr val="FFC000"/>
              </a:solidFill>
              <a:latin typeface="Vagabond" pitchFamily="2" charset="0"/>
            </a:endParaRPr>
          </a:p>
        </p:txBody>
      </p:sp>
    </p:spTree>
    <p:extLst>
      <p:ext uri="{BB962C8B-B14F-4D97-AF65-F5344CB8AC3E}">
        <p14:creationId xmlns:p14="http://schemas.microsoft.com/office/powerpoint/2010/main" val="209541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ome.bt.com/images/man-surfing-the-web-on-laptop-136385285104210401-1311251638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 y="0"/>
            <a:ext cx="10286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5"/>
          <p:cNvSpPr txBox="1">
            <a:spLocks noChangeArrowheads="1"/>
          </p:cNvSpPr>
          <p:nvPr/>
        </p:nvSpPr>
        <p:spPr bwMode="auto">
          <a:xfrm>
            <a:off x="5131029" y="762000"/>
            <a:ext cx="4648200" cy="255454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Use the internet and cell phones for profitable activities </a:t>
            </a:r>
            <a:endParaRPr lang="en-US" sz="4000" b="1" dirty="0">
              <a:solidFill>
                <a:srgbClr val="0000CC"/>
              </a:solidFill>
              <a:latin typeface="Comic Sans MS" pitchFamily="66" charset="0"/>
            </a:endParaRPr>
          </a:p>
        </p:txBody>
      </p:sp>
      <p:sp>
        <p:nvSpPr>
          <p:cNvPr id="4" name="Rectangle 2"/>
          <p:cNvSpPr txBox="1">
            <a:spLocks noRot="1" noChangeArrowheads="1"/>
          </p:cNvSpPr>
          <p:nvPr/>
        </p:nvSpPr>
        <p:spPr>
          <a:xfrm>
            <a:off x="-12469" y="-28575"/>
            <a:ext cx="8610600" cy="6072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latin typeface="Vagabond" pitchFamily="2" charset="0"/>
              </a:rPr>
              <a:t>Practicing Righteousness will help us: </a:t>
            </a:r>
            <a:endParaRPr lang="en-US" sz="3600" b="1" dirty="0">
              <a:solidFill>
                <a:srgbClr val="FF0000"/>
              </a:solidFill>
              <a:latin typeface="Vagabond" pitchFamily="2" charset="0"/>
            </a:endParaRPr>
          </a:p>
        </p:txBody>
      </p:sp>
      <p:pic>
        <p:nvPicPr>
          <p:cNvPr id="8194" name="Picture 2" descr="https://encrypted-tbn3.gstatic.com/images?q=tbn:ANd9GcQccP8O-dOJQ_L1_FpM9yAJAS3OoAM3pDsDgEVm8hbsfM2x1QAgWw"/>
          <p:cNvPicPr>
            <a:picLocks noChangeAspect="1" noChangeArrowheads="1"/>
          </p:cNvPicPr>
          <p:nvPr/>
        </p:nvPicPr>
        <p:blipFill rotWithShape="1">
          <a:blip r:embed="rId4">
            <a:extLst>
              <a:ext uri="{28A0092B-C50C-407E-A947-70E740481C1C}">
                <a14:useLocalDpi xmlns:a14="http://schemas.microsoft.com/office/drawing/2010/main" val="0"/>
              </a:ext>
            </a:extLst>
          </a:blip>
          <a:srcRect l="10773" r="8009"/>
          <a:stretch/>
        </p:blipFill>
        <p:spPr bwMode="auto">
          <a:xfrm>
            <a:off x="6553200" y="3657600"/>
            <a:ext cx="3458740" cy="283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513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418" t="23065" r="9591" b="6251"/>
          <a:stretch/>
        </p:blipFill>
        <p:spPr>
          <a:xfrm>
            <a:off x="182879" y="1847849"/>
            <a:ext cx="8961121" cy="4343400"/>
          </a:xfrm>
          <a:prstGeom prst="rect">
            <a:avLst/>
          </a:prstGeom>
        </p:spPr>
      </p:pic>
      <p:sp>
        <p:nvSpPr>
          <p:cNvPr id="3" name="Rectangle 2"/>
          <p:cNvSpPr txBox="1">
            <a:spLocks noChangeArrowheads="1"/>
          </p:cNvSpPr>
          <p:nvPr/>
        </p:nvSpPr>
        <p:spPr>
          <a:xfrm>
            <a:off x="0" y="304800"/>
            <a:ext cx="4861561" cy="1447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rPr>
              <a:t>CDC fact sheet on Underage Drinking </a:t>
            </a:r>
          </a:p>
        </p:txBody>
      </p:sp>
      <p:pic>
        <p:nvPicPr>
          <p:cNvPr id="3074" name="Picture 2" descr="http://www.addictionsearch.com/_media/addictionsearch/stock/430_238/grim_results_teen_alcohol_abuse.png"/>
          <p:cNvPicPr>
            <a:picLocks noChangeAspect="1" noChangeArrowheads="1"/>
          </p:cNvPicPr>
          <p:nvPr/>
        </p:nvPicPr>
        <p:blipFill rotWithShape="1">
          <a:blip r:embed="rId3">
            <a:extLst>
              <a:ext uri="{28A0092B-C50C-407E-A947-70E740481C1C}">
                <a14:useLocalDpi xmlns:a14="http://schemas.microsoft.com/office/drawing/2010/main" val="0"/>
              </a:ext>
            </a:extLst>
          </a:blip>
          <a:srcRect t="7353" b="8614"/>
          <a:stretch/>
        </p:blipFill>
        <p:spPr bwMode="auto">
          <a:xfrm>
            <a:off x="4861561" y="176212"/>
            <a:ext cx="3604261"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Rot="1" noChangeArrowheads="1"/>
          </p:cNvSpPr>
          <p:nvPr/>
        </p:nvSpPr>
        <p:spPr>
          <a:xfrm>
            <a:off x="5029200" y="5029200"/>
            <a:ext cx="3566161" cy="152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Vagabond" pitchFamily="2" charset="0"/>
              </a:rPr>
              <a:t>God is planning something better for you!</a:t>
            </a:r>
            <a:endParaRPr lang="en-US" sz="3200" b="1" dirty="0">
              <a:solidFill>
                <a:srgbClr val="00B050"/>
              </a:solidFill>
              <a:latin typeface="Vagabond" pitchFamily="2" charset="0"/>
            </a:endParaRPr>
          </a:p>
        </p:txBody>
      </p:sp>
    </p:spTree>
    <p:extLst>
      <p:ext uri="{BB962C8B-B14F-4D97-AF65-F5344CB8AC3E}">
        <p14:creationId xmlns:p14="http://schemas.microsoft.com/office/powerpoint/2010/main" val="2108472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533400" y="0"/>
            <a:ext cx="8229600" cy="868362"/>
          </a:xfrm>
        </p:spPr>
        <p:txBody>
          <a:bodyPr/>
          <a:lstStyle/>
          <a:p>
            <a:r>
              <a:rPr lang="en-US" b="1" dirty="0">
                <a:solidFill>
                  <a:srgbClr val="FF0000"/>
                </a:solidFill>
                <a:latin typeface="Vagabond" pitchFamily="2" charset="0"/>
              </a:rPr>
              <a:t>Alcohol in Genesis</a:t>
            </a:r>
          </a:p>
        </p:txBody>
      </p:sp>
      <p:sp>
        <p:nvSpPr>
          <p:cNvPr id="56323" name="Rectangle 3"/>
          <p:cNvSpPr>
            <a:spLocks noGrp="1" noChangeArrowheads="1"/>
          </p:cNvSpPr>
          <p:nvPr>
            <p:ph type="body" sz="half" idx="1"/>
          </p:nvPr>
        </p:nvSpPr>
        <p:spPr>
          <a:xfrm>
            <a:off x="457200" y="1676400"/>
            <a:ext cx="8229600" cy="3200400"/>
          </a:xfrm>
        </p:spPr>
        <p:txBody>
          <a:bodyPr/>
          <a:lstStyle/>
          <a:p>
            <a:r>
              <a:rPr lang="en-US" sz="2800" b="1" dirty="0">
                <a:solidFill>
                  <a:schemeClr val="hlink"/>
                </a:solidFill>
                <a:latin typeface="Arial" charset="0"/>
              </a:rPr>
              <a:t>Gen 9:21</a:t>
            </a:r>
            <a:r>
              <a:rPr lang="en-US" sz="2800" dirty="0">
                <a:latin typeface="Arial" charset="0"/>
              </a:rPr>
              <a:t>  Noah became drunk </a:t>
            </a:r>
            <a:r>
              <a:rPr lang="en-US" sz="2800" dirty="0" smtClean="0">
                <a:latin typeface="Arial" charset="0"/>
              </a:rPr>
              <a:t>                                and </a:t>
            </a:r>
            <a:r>
              <a:rPr lang="en-US" sz="2800" dirty="0">
                <a:latin typeface="Arial" charset="0"/>
              </a:rPr>
              <a:t>Ham came in his tent</a:t>
            </a:r>
          </a:p>
          <a:p>
            <a:r>
              <a:rPr lang="en-US" sz="2800" b="1" dirty="0">
                <a:solidFill>
                  <a:schemeClr val="hlink"/>
                </a:solidFill>
                <a:latin typeface="Arial" charset="0"/>
              </a:rPr>
              <a:t>Gen 19:33</a:t>
            </a:r>
            <a:r>
              <a:rPr lang="en-US" sz="2800" dirty="0">
                <a:latin typeface="Arial" charset="0"/>
              </a:rPr>
              <a:t>  Lot’s daughters got him drunk and he fathered children by them</a:t>
            </a:r>
          </a:p>
          <a:p>
            <a:r>
              <a:rPr lang="en-US" sz="2800" b="1" dirty="0">
                <a:solidFill>
                  <a:schemeClr val="hlink"/>
                </a:solidFill>
                <a:latin typeface="Arial" charset="0"/>
              </a:rPr>
              <a:t>Gen 29:22</a:t>
            </a:r>
            <a:r>
              <a:rPr lang="en-US" sz="2800" dirty="0">
                <a:latin typeface="Arial" charset="0"/>
              </a:rPr>
              <a:t>  Probably involved in Jacob </a:t>
            </a:r>
            <a:r>
              <a:rPr lang="en-US" sz="2800" dirty="0" smtClean="0">
                <a:latin typeface="Arial" charset="0"/>
              </a:rPr>
              <a:t>                not </a:t>
            </a:r>
            <a:r>
              <a:rPr lang="en-US" sz="2800" dirty="0">
                <a:latin typeface="Arial" charset="0"/>
              </a:rPr>
              <a:t>realizing that he had gone in to Leah</a:t>
            </a:r>
          </a:p>
        </p:txBody>
      </p:sp>
      <p:pic>
        <p:nvPicPr>
          <p:cNvPr id="56325" name="Picture 5" descr="MCj04258100000[1]"/>
          <p:cNvPicPr>
            <a:picLocks noGrp="1" noChangeAspect="1" noChangeArrowheads="1"/>
          </p:cNvPicPr>
          <p:nvPr>
            <p:ph sz="quarter" idx="2"/>
          </p:nvPr>
        </p:nvPicPr>
        <p:blipFill>
          <a:blip r:embed="rId2" cstate="print"/>
          <a:srcRect/>
          <a:stretch>
            <a:fillRect/>
          </a:stretch>
        </p:blipFill>
        <p:spPr>
          <a:xfrm>
            <a:off x="7239000" y="228600"/>
            <a:ext cx="1660525" cy="1308100"/>
          </a:xfrm>
          <a:noFill/>
          <a:ln/>
        </p:spPr>
      </p:pic>
      <p:pic>
        <p:nvPicPr>
          <p:cNvPr id="56327" name="Picture 7" descr="MCj02950550000[1]"/>
          <p:cNvPicPr>
            <a:picLocks noGrp="1" noChangeAspect="1" noChangeArrowheads="1"/>
          </p:cNvPicPr>
          <p:nvPr>
            <p:ph sz="quarter" idx="3"/>
          </p:nvPr>
        </p:nvPicPr>
        <p:blipFill>
          <a:blip r:embed="rId3" cstate="print"/>
          <a:srcRect/>
          <a:stretch>
            <a:fillRect/>
          </a:stretch>
        </p:blipFill>
        <p:spPr>
          <a:xfrm>
            <a:off x="457200" y="228600"/>
            <a:ext cx="1336675" cy="1295400"/>
          </a:xfrm>
          <a:noFill/>
          <a:ln/>
        </p:spPr>
      </p:pic>
      <p:sp>
        <p:nvSpPr>
          <p:cNvPr id="56324" name="Text Box 4"/>
          <p:cNvSpPr txBox="1">
            <a:spLocks noChangeArrowheads="1"/>
          </p:cNvSpPr>
          <p:nvPr/>
        </p:nvSpPr>
        <p:spPr bwMode="auto">
          <a:xfrm>
            <a:off x="2209800" y="4800600"/>
            <a:ext cx="4572000" cy="1938992"/>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pPr>
            <a:r>
              <a:rPr lang="en-US" sz="2400" b="1" dirty="0">
                <a:solidFill>
                  <a:srgbClr val="00B050"/>
                </a:solidFill>
                <a:latin typeface="Comic Sans MS" pitchFamily="66" charset="0"/>
              </a:rPr>
              <a:t>God can forgive us of our mistakes, but we still live with the consequences of our actions when our judgment is clouded by alcohol</a:t>
            </a:r>
          </a:p>
        </p:txBody>
      </p:sp>
      <p:pic>
        <p:nvPicPr>
          <p:cNvPr id="112642" name="Picture 2" descr="https://encrypted-tbn0.gstatic.com/images?q=tbn:ANd9GcR1tMMISKfOg1mC-DcVsZdtDbTJKqFAU6jlmlMjEpCIeuZzX3hZ"/>
          <p:cNvPicPr>
            <a:picLocks noChangeAspect="1" noChangeArrowheads="1"/>
          </p:cNvPicPr>
          <p:nvPr/>
        </p:nvPicPr>
        <p:blipFill>
          <a:blip r:embed="rId4" cstate="print"/>
          <a:srcRect/>
          <a:stretch>
            <a:fillRect/>
          </a:stretch>
        </p:blipFill>
        <p:spPr bwMode="auto">
          <a:xfrm>
            <a:off x="6172200" y="1676400"/>
            <a:ext cx="1524000" cy="937846"/>
          </a:xfrm>
          <a:prstGeom prst="rect">
            <a:avLst/>
          </a:prstGeom>
          <a:noFill/>
        </p:spPr>
      </p:pic>
      <p:pic>
        <p:nvPicPr>
          <p:cNvPr id="112644" name="Picture 4" descr="https://encrypted-tbn0.gstatic.com/images?q=tbn:ANd9GcQUPlI-_8qt2CdZD5KpvmFMO-01DNC6MF6JWqtRvglrsxQcQPr8"/>
          <p:cNvPicPr>
            <a:picLocks noChangeAspect="1" noChangeArrowheads="1"/>
          </p:cNvPicPr>
          <p:nvPr/>
        </p:nvPicPr>
        <p:blipFill>
          <a:blip r:embed="rId5" cstate="print"/>
          <a:srcRect/>
          <a:stretch>
            <a:fillRect/>
          </a:stretch>
        </p:blipFill>
        <p:spPr bwMode="auto">
          <a:xfrm>
            <a:off x="7391400" y="3200400"/>
            <a:ext cx="1600200" cy="1363134"/>
          </a:xfrm>
          <a:prstGeom prst="rect">
            <a:avLst/>
          </a:prstGeom>
          <a:noFill/>
        </p:spPr>
      </p:pic>
      <p:sp>
        <p:nvSpPr>
          <p:cNvPr id="9" name="Text Box 4"/>
          <p:cNvSpPr txBox="1">
            <a:spLocks noChangeArrowheads="1"/>
          </p:cNvSpPr>
          <p:nvPr/>
        </p:nvSpPr>
        <p:spPr bwMode="auto">
          <a:xfrm>
            <a:off x="1981200" y="685800"/>
            <a:ext cx="5105400" cy="954107"/>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pPr>
            <a:r>
              <a:rPr lang="en-US" sz="2800" b="1" dirty="0" smtClean="0">
                <a:solidFill>
                  <a:srgbClr val="00B050"/>
                </a:solidFill>
                <a:latin typeface="Comic Sans MS" pitchFamily="66" charset="0"/>
              </a:rPr>
              <a:t>It clouds judgment &amp; removes inhibitions</a:t>
            </a:r>
            <a:endParaRPr lang="en-US" sz="2800" b="1" dirty="0">
              <a:solidFill>
                <a:srgbClr val="00B050"/>
              </a:solidFill>
              <a:latin typeface="Comic Sans MS" pitchFamily="66" charset="0"/>
            </a:endParaRPr>
          </a:p>
        </p:txBody>
      </p:sp>
      <p:pic>
        <p:nvPicPr>
          <p:cNvPr id="112646" name="Picture 6" descr="https://encrypted-tbn2.gstatic.com/images?q=tbn:ANd9GcS4bqzcMm1ZHzxJDkdVRo2ykJ1yVwilyhPw9-3BVULlqVNMpRh0wA"/>
          <p:cNvPicPr>
            <a:picLocks noChangeAspect="1" noChangeArrowheads="1"/>
          </p:cNvPicPr>
          <p:nvPr/>
        </p:nvPicPr>
        <p:blipFill>
          <a:blip r:embed="rId6" cstate="print"/>
          <a:srcRect/>
          <a:stretch>
            <a:fillRect/>
          </a:stretch>
        </p:blipFill>
        <p:spPr bwMode="auto">
          <a:xfrm>
            <a:off x="185617" y="4953000"/>
            <a:ext cx="2024183" cy="1524000"/>
          </a:xfrm>
          <a:prstGeom prst="rect">
            <a:avLst/>
          </a:prstGeom>
          <a:noFill/>
        </p:spPr>
      </p:pic>
      <p:pic>
        <p:nvPicPr>
          <p:cNvPr id="112648" name="Picture 8" descr="https://encrypted-tbn1.gstatic.com/images?q=tbn:ANd9GcR_Ovby_LmML40CtdSDrznR8hqkc1sI_r47xdiClnjGCU0sEpOSgg"/>
          <p:cNvPicPr>
            <a:picLocks noChangeAspect="1" noChangeArrowheads="1"/>
          </p:cNvPicPr>
          <p:nvPr/>
        </p:nvPicPr>
        <p:blipFill>
          <a:blip r:embed="rId7" cstate="print"/>
          <a:srcRect l="2051" t="1720" r="3590" b="1935"/>
          <a:stretch>
            <a:fillRect/>
          </a:stretch>
        </p:blipFill>
        <p:spPr bwMode="auto">
          <a:xfrm>
            <a:off x="7162800" y="4800600"/>
            <a:ext cx="1524000" cy="1855304"/>
          </a:xfrm>
          <a:prstGeom prst="rect">
            <a:avLst/>
          </a:prstGeom>
          <a:noFill/>
        </p:spPr>
      </p:pic>
    </p:spTree>
    <p:extLst>
      <p:ext uri="{BB962C8B-B14F-4D97-AF65-F5344CB8AC3E}">
        <p14:creationId xmlns:p14="http://schemas.microsoft.com/office/powerpoint/2010/main" val="3045836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eartcoreyouth.files.wordpress.com/2012/02/reaching-hand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07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598511" y="228600"/>
            <a:ext cx="8012089" cy="1446550"/>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chemeClr val="accent5">
                    <a:lumMod val="20000"/>
                    <a:lumOff val="80000"/>
                  </a:schemeClr>
                </a:solidFill>
                <a:latin typeface="Comic Sans MS" pitchFamily="66" charset="0"/>
              </a:rPr>
              <a:t>God is trying to elevate your game to His moral code</a:t>
            </a:r>
          </a:p>
        </p:txBody>
      </p:sp>
    </p:spTree>
    <p:extLst>
      <p:ext uri="{BB962C8B-B14F-4D97-AF65-F5344CB8AC3E}">
        <p14:creationId xmlns:p14="http://schemas.microsoft.com/office/powerpoint/2010/main" val="151318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https://encrypted-tbn1.gstatic.com/images?q=tbn:ANd9GcQMyLpzKTx1DAU8txye7qIs9aXuzLj5CRUj-blwZ5dud4NJlp_Hcg"/>
          <p:cNvPicPr>
            <a:picLocks noChangeAspect="1" noChangeArrowheads="1"/>
          </p:cNvPicPr>
          <p:nvPr/>
        </p:nvPicPr>
        <p:blipFill>
          <a:blip r:embed="rId2" cstate="print"/>
          <a:srcRect/>
          <a:stretch>
            <a:fillRect/>
          </a:stretch>
        </p:blipFill>
        <p:spPr bwMode="auto">
          <a:xfrm>
            <a:off x="76200" y="4495800"/>
            <a:ext cx="2616200" cy="1962152"/>
          </a:xfrm>
          <a:prstGeom prst="rect">
            <a:avLst/>
          </a:prstGeom>
          <a:noFill/>
        </p:spPr>
      </p:pic>
      <p:sp>
        <p:nvSpPr>
          <p:cNvPr id="51202" name="Rectangle 2"/>
          <p:cNvSpPr>
            <a:spLocks noGrp="1" noRot="1" noChangeArrowheads="1"/>
          </p:cNvSpPr>
          <p:nvPr>
            <p:ph type="title"/>
          </p:nvPr>
        </p:nvSpPr>
        <p:spPr>
          <a:xfrm>
            <a:off x="0" y="0"/>
            <a:ext cx="7315200" cy="1143000"/>
          </a:xfrm>
        </p:spPr>
        <p:txBody>
          <a:bodyPr>
            <a:normAutofit/>
          </a:bodyPr>
          <a:lstStyle/>
          <a:p>
            <a:r>
              <a:rPr lang="en-US" sz="3600" b="1" dirty="0">
                <a:solidFill>
                  <a:srgbClr val="FF0000"/>
                </a:solidFill>
                <a:latin typeface="Vagabond" pitchFamily="2" charset="0"/>
              </a:rPr>
              <a:t>It’s hard to make Good Choices</a:t>
            </a:r>
          </a:p>
        </p:txBody>
      </p:sp>
      <p:sp>
        <p:nvSpPr>
          <p:cNvPr id="51203" name="Rectangle 3"/>
          <p:cNvSpPr>
            <a:spLocks noGrp="1" noChangeArrowheads="1"/>
          </p:cNvSpPr>
          <p:nvPr>
            <p:ph idx="1"/>
          </p:nvPr>
        </p:nvSpPr>
        <p:spPr>
          <a:xfrm>
            <a:off x="228600" y="914400"/>
            <a:ext cx="8686800" cy="3657600"/>
          </a:xfrm>
        </p:spPr>
        <p:txBody>
          <a:bodyPr>
            <a:normAutofit fontScale="92500" lnSpcReduction="20000"/>
          </a:bodyPr>
          <a:lstStyle/>
          <a:p>
            <a:r>
              <a:rPr lang="en-US" dirty="0">
                <a:latin typeface="Arial" charset="0"/>
              </a:rPr>
              <a:t>Must overcome our embarrassment </a:t>
            </a:r>
            <a:r>
              <a:rPr lang="en-US" dirty="0" smtClean="0">
                <a:latin typeface="Arial" charset="0"/>
              </a:rPr>
              <a:t>                   &amp; pride – (like prodigal son) </a:t>
            </a:r>
            <a:endParaRPr lang="en-US" dirty="0">
              <a:latin typeface="Arial" charset="0"/>
            </a:endParaRPr>
          </a:p>
          <a:p>
            <a:pPr lvl="1"/>
            <a:r>
              <a:rPr lang="en-US" dirty="0">
                <a:latin typeface="Arial" charset="0"/>
              </a:rPr>
              <a:t>Like Naomi returning home (Ruth 1)</a:t>
            </a:r>
          </a:p>
          <a:p>
            <a:r>
              <a:rPr lang="en-US" dirty="0" smtClean="0">
                <a:latin typeface="Arial" charset="0"/>
              </a:rPr>
              <a:t>May need to pull out of depression</a:t>
            </a:r>
            <a:r>
              <a:rPr lang="en-US" dirty="0">
                <a:latin typeface="Arial" charset="0"/>
              </a:rPr>
              <a:t>, discouragement and </a:t>
            </a:r>
            <a:r>
              <a:rPr lang="en-US" dirty="0" smtClean="0">
                <a:latin typeface="Arial" charset="0"/>
              </a:rPr>
              <a:t>despair from other bad choices</a:t>
            </a:r>
            <a:endParaRPr lang="en-US" dirty="0">
              <a:latin typeface="Arial" charset="0"/>
            </a:endParaRPr>
          </a:p>
          <a:p>
            <a:r>
              <a:rPr lang="en-US" dirty="0">
                <a:latin typeface="Arial" charset="0"/>
              </a:rPr>
              <a:t>Turn to God – pray for His help!</a:t>
            </a:r>
          </a:p>
          <a:p>
            <a:r>
              <a:rPr lang="en-US" dirty="0">
                <a:latin typeface="Arial" charset="0"/>
              </a:rPr>
              <a:t>Turn to your ecclesia – Ask for </a:t>
            </a:r>
            <a:r>
              <a:rPr lang="en-US" dirty="0" smtClean="0">
                <a:latin typeface="Arial" charset="0"/>
              </a:rPr>
              <a:t>help</a:t>
            </a:r>
            <a:r>
              <a:rPr lang="en-US" dirty="0">
                <a:latin typeface="Arial" charset="0"/>
              </a:rPr>
              <a:t>!</a:t>
            </a:r>
            <a:endParaRPr lang="en-US" dirty="0"/>
          </a:p>
        </p:txBody>
      </p:sp>
      <p:sp>
        <p:nvSpPr>
          <p:cNvPr id="51204" name="Text Box 4"/>
          <p:cNvSpPr txBox="1">
            <a:spLocks noChangeArrowheads="1"/>
          </p:cNvSpPr>
          <p:nvPr/>
        </p:nvSpPr>
        <p:spPr bwMode="auto">
          <a:xfrm>
            <a:off x="2667000" y="4419600"/>
            <a:ext cx="6248400" cy="2092881"/>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pPr>
            <a:r>
              <a:rPr lang="en-US" sz="2600" b="1" dirty="0">
                <a:solidFill>
                  <a:srgbClr val="00B050"/>
                </a:solidFill>
                <a:latin typeface="Comic Sans MS" pitchFamily="66" charset="0"/>
              </a:rPr>
              <a:t>True children in God’s family rejoice when struggling family members return. They are helpful, supportive and understanding. This is their opportunity to show God’s love!</a:t>
            </a:r>
          </a:p>
        </p:txBody>
      </p:sp>
      <p:pic>
        <p:nvPicPr>
          <p:cNvPr id="110594" name="Picture 2" descr="http://www.lifecompassblog.com/wp-content/uploads/2010/02/Choices-pic.jpg"/>
          <p:cNvPicPr>
            <a:picLocks noChangeAspect="1" noChangeArrowheads="1"/>
          </p:cNvPicPr>
          <p:nvPr/>
        </p:nvPicPr>
        <p:blipFill>
          <a:blip r:embed="rId3" cstate="print"/>
          <a:srcRect t="7862" r="52191"/>
          <a:stretch>
            <a:fillRect/>
          </a:stretch>
        </p:blipFill>
        <p:spPr bwMode="auto">
          <a:xfrm>
            <a:off x="7016496" y="76200"/>
            <a:ext cx="1975103" cy="2057400"/>
          </a:xfrm>
          <a:prstGeom prst="rect">
            <a:avLst/>
          </a:prstGeom>
          <a:noFill/>
        </p:spPr>
      </p:pic>
      <p:pic>
        <p:nvPicPr>
          <p:cNvPr id="110598" name="Picture 6" descr="https://encrypted-tbn2.gstatic.com/images?q=tbn:ANd9GcSINzM4OpTKgmETFfPxtRMlVokF06pp3FMos3yYx_QOyBXumHrHnA"/>
          <p:cNvPicPr>
            <a:picLocks noChangeAspect="1" noChangeArrowheads="1"/>
          </p:cNvPicPr>
          <p:nvPr/>
        </p:nvPicPr>
        <p:blipFill>
          <a:blip r:embed="rId4" cstate="print"/>
          <a:srcRect l="8727" t="8743" r="9818" b="12568"/>
          <a:stretch>
            <a:fillRect/>
          </a:stretch>
        </p:blipFill>
        <p:spPr bwMode="auto">
          <a:xfrm>
            <a:off x="6858000" y="2971800"/>
            <a:ext cx="2133600" cy="1371600"/>
          </a:xfrm>
          <a:prstGeom prst="rect">
            <a:avLst/>
          </a:prstGeom>
          <a:noFill/>
        </p:spPr>
      </p:pic>
    </p:spTree>
    <p:extLst>
      <p:ext uri="{BB962C8B-B14F-4D97-AF65-F5344CB8AC3E}">
        <p14:creationId xmlns:p14="http://schemas.microsoft.com/office/powerpoint/2010/main" val="3974283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8" name="Picture 12" descr="https://encrypted-tbn3.gstatic.com/images?q=tbn:ANd9GcQgYVh6JKHHjAJlqXHjIQk-8H1geJfi-tI39XHHlUjmQ7Z3QDk-"/>
          <p:cNvPicPr>
            <a:picLocks noChangeAspect="1" noChangeArrowheads="1"/>
          </p:cNvPicPr>
          <p:nvPr/>
        </p:nvPicPr>
        <p:blipFill>
          <a:blip r:embed="rId2" cstate="print"/>
          <a:srcRect/>
          <a:stretch>
            <a:fillRect/>
          </a:stretch>
        </p:blipFill>
        <p:spPr bwMode="auto">
          <a:xfrm>
            <a:off x="6858000" y="-228600"/>
            <a:ext cx="2143125" cy="2143125"/>
          </a:xfrm>
          <a:prstGeom prst="rect">
            <a:avLst/>
          </a:prstGeom>
          <a:noFill/>
        </p:spPr>
      </p:pic>
      <p:pic>
        <p:nvPicPr>
          <p:cNvPr id="111618" name="Picture 2" descr="https://encrypted-tbn0.gstatic.com/images?q=tbn:ANd9GcSj4M2U1ZLfPV2EUst4l1vqJTrow32W3usLKvMSH-W4hz2IdR4k_A"/>
          <p:cNvPicPr>
            <a:picLocks noChangeAspect="1" noChangeArrowheads="1"/>
          </p:cNvPicPr>
          <p:nvPr/>
        </p:nvPicPr>
        <p:blipFill>
          <a:blip r:embed="rId3" cstate="print"/>
          <a:srcRect/>
          <a:stretch>
            <a:fillRect/>
          </a:stretch>
        </p:blipFill>
        <p:spPr bwMode="auto">
          <a:xfrm>
            <a:off x="0" y="-128588"/>
            <a:ext cx="2628900" cy="1743076"/>
          </a:xfrm>
          <a:prstGeom prst="rect">
            <a:avLst/>
          </a:prstGeom>
          <a:noFill/>
        </p:spPr>
      </p:pic>
      <p:sp>
        <p:nvSpPr>
          <p:cNvPr id="50178" name="Rectangle 2"/>
          <p:cNvSpPr>
            <a:spLocks noGrp="1" noRot="1" noChangeArrowheads="1"/>
          </p:cNvSpPr>
          <p:nvPr>
            <p:ph type="title"/>
          </p:nvPr>
        </p:nvSpPr>
        <p:spPr>
          <a:xfrm>
            <a:off x="1981200" y="323851"/>
            <a:ext cx="5181600" cy="1143000"/>
          </a:xfrm>
        </p:spPr>
        <p:txBody>
          <a:bodyPr>
            <a:noAutofit/>
          </a:bodyPr>
          <a:lstStyle/>
          <a:p>
            <a:r>
              <a:rPr lang="en-US" sz="3200" b="1" dirty="0" smtClean="0">
                <a:solidFill>
                  <a:srgbClr val="FF0000"/>
                </a:solidFill>
                <a:latin typeface="Vagabond" pitchFamily="2" charset="0"/>
              </a:rPr>
              <a:t>We live with the Consequences of bad choices – Like Lot</a:t>
            </a:r>
            <a:endParaRPr lang="en-US" sz="3200" b="1" dirty="0">
              <a:solidFill>
                <a:srgbClr val="FF0000"/>
              </a:solidFill>
              <a:latin typeface="Vagabond" pitchFamily="2" charset="0"/>
            </a:endParaRPr>
          </a:p>
        </p:txBody>
      </p:sp>
      <p:sp>
        <p:nvSpPr>
          <p:cNvPr id="50179" name="Rectangle 3"/>
          <p:cNvSpPr>
            <a:spLocks noGrp="1" noChangeArrowheads="1"/>
          </p:cNvSpPr>
          <p:nvPr>
            <p:ph idx="1"/>
          </p:nvPr>
        </p:nvSpPr>
        <p:spPr>
          <a:xfrm>
            <a:off x="609600" y="1676400"/>
            <a:ext cx="8229600" cy="3429000"/>
          </a:xfrm>
        </p:spPr>
        <p:txBody>
          <a:bodyPr>
            <a:normAutofit fontScale="92500"/>
          </a:bodyPr>
          <a:lstStyle/>
          <a:p>
            <a:pPr>
              <a:buFont typeface="Wingdings" pitchFamily="2" charset="2"/>
              <a:buNone/>
            </a:pPr>
            <a:r>
              <a:rPr lang="en-US" b="1" dirty="0">
                <a:latin typeface="Arial" charset="0"/>
              </a:rPr>
              <a:t>1)  Lost his wife, most of his household</a:t>
            </a:r>
          </a:p>
          <a:p>
            <a:pPr>
              <a:buFont typeface="Wingdings" pitchFamily="2" charset="2"/>
              <a:buNone/>
            </a:pPr>
            <a:r>
              <a:rPr lang="en-US" b="1" dirty="0">
                <a:latin typeface="Arial" charset="0"/>
              </a:rPr>
              <a:t>2)  Lost his home and possessions</a:t>
            </a:r>
          </a:p>
          <a:p>
            <a:pPr>
              <a:buFont typeface="Wingdings" pitchFamily="2" charset="2"/>
              <a:buNone/>
            </a:pPr>
            <a:r>
              <a:rPr lang="en-US" b="1" dirty="0">
                <a:latin typeface="Arial" charset="0"/>
              </a:rPr>
              <a:t>3)  Lost touch with Abraham (</a:t>
            </a:r>
            <a:r>
              <a:rPr lang="en-US" b="1" dirty="0" smtClean="0">
                <a:latin typeface="Arial" charset="0"/>
              </a:rPr>
              <a:t>the ecclesia</a:t>
            </a:r>
            <a:r>
              <a:rPr lang="en-US" b="1" dirty="0">
                <a:latin typeface="Arial" charset="0"/>
              </a:rPr>
              <a:t>)</a:t>
            </a:r>
          </a:p>
          <a:p>
            <a:pPr>
              <a:buFont typeface="Wingdings" pitchFamily="2" charset="2"/>
              <a:buNone/>
            </a:pPr>
            <a:r>
              <a:rPr lang="en-US" b="1" dirty="0">
                <a:latin typeface="Arial" charset="0"/>
              </a:rPr>
              <a:t>4)  Became depressed and </a:t>
            </a:r>
            <a:r>
              <a:rPr lang="en-US" b="1" dirty="0" smtClean="0">
                <a:latin typeface="Arial" charset="0"/>
              </a:rPr>
              <a:t>wanted</a:t>
            </a:r>
            <a:r>
              <a:rPr lang="en-US" b="1" dirty="0">
                <a:latin typeface="Arial" charset="0"/>
              </a:rPr>
              <a:t>	isolation</a:t>
            </a:r>
          </a:p>
          <a:p>
            <a:pPr marL="573088" indent="-573088">
              <a:buFont typeface="Wingdings" pitchFamily="2" charset="2"/>
              <a:buNone/>
            </a:pPr>
            <a:r>
              <a:rPr lang="en-US" b="1" dirty="0">
                <a:latin typeface="Arial" charset="0"/>
              </a:rPr>
              <a:t>5)  Impregnated his own two </a:t>
            </a:r>
            <a:r>
              <a:rPr lang="en-US" b="1" dirty="0" smtClean="0">
                <a:latin typeface="Arial" charset="0"/>
              </a:rPr>
              <a:t>                 daughters</a:t>
            </a:r>
            <a:endParaRPr lang="en-US" b="1" dirty="0">
              <a:latin typeface="Arial" charset="0"/>
            </a:endParaRPr>
          </a:p>
        </p:txBody>
      </p:sp>
      <p:pic>
        <p:nvPicPr>
          <p:cNvPr id="12" name="Picture 8" descr="https://encrypted-tbn0.gstatic.com/images?q=tbn:ANd9GcTSsRPyXAJRfnV_LpdLuDx22Of-5Be3xEnDXl0UbuF5GvSmrXV6AQ"/>
          <p:cNvPicPr>
            <a:picLocks noChangeAspect="1" noChangeArrowheads="1"/>
          </p:cNvPicPr>
          <p:nvPr/>
        </p:nvPicPr>
        <p:blipFill>
          <a:blip r:embed="rId4" cstate="print"/>
          <a:srcRect/>
          <a:stretch>
            <a:fillRect/>
          </a:stretch>
        </p:blipFill>
        <p:spPr bwMode="auto">
          <a:xfrm>
            <a:off x="3657600" y="4876800"/>
            <a:ext cx="2466975" cy="1847851"/>
          </a:xfrm>
          <a:prstGeom prst="rect">
            <a:avLst/>
          </a:prstGeom>
          <a:noFill/>
        </p:spPr>
      </p:pic>
      <p:sp>
        <p:nvSpPr>
          <p:cNvPr id="13" name="TextBox 12"/>
          <p:cNvSpPr txBox="1"/>
          <p:nvPr/>
        </p:nvSpPr>
        <p:spPr>
          <a:xfrm>
            <a:off x="4191000" y="4526519"/>
            <a:ext cx="1752600"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0000CC"/>
                </a:solidFill>
                <a:latin typeface="Comic Sans MS" pitchFamily="66" charset="0"/>
              </a:rPr>
              <a:t>Prodigal Son</a:t>
            </a:r>
            <a:endParaRPr lang="en-US" b="1" dirty="0">
              <a:solidFill>
                <a:srgbClr val="0000CC"/>
              </a:solidFill>
              <a:latin typeface="Comic Sans MS" pitchFamily="66" charset="0"/>
            </a:endParaRPr>
          </a:p>
        </p:txBody>
      </p:sp>
      <p:pic>
        <p:nvPicPr>
          <p:cNvPr id="14" name="Picture 6" descr="https://encrypted-tbn3.gstatic.com/images?q=tbn:ANd9GcSOaTkWnVwqbk5ncrxDKYrYxhpSN6GmBkfieUImp8g4ZYhzjpX1"/>
          <p:cNvPicPr>
            <a:picLocks noChangeAspect="1" noChangeArrowheads="1"/>
          </p:cNvPicPr>
          <p:nvPr/>
        </p:nvPicPr>
        <p:blipFill>
          <a:blip r:embed="rId5" cstate="print"/>
          <a:srcRect/>
          <a:stretch>
            <a:fillRect/>
          </a:stretch>
        </p:blipFill>
        <p:spPr bwMode="auto">
          <a:xfrm>
            <a:off x="228600" y="5105400"/>
            <a:ext cx="2828925" cy="1619251"/>
          </a:xfrm>
          <a:prstGeom prst="rect">
            <a:avLst/>
          </a:prstGeom>
          <a:noFill/>
        </p:spPr>
      </p:pic>
      <p:sp>
        <p:nvSpPr>
          <p:cNvPr id="15" name="TextBox 14"/>
          <p:cNvSpPr txBox="1"/>
          <p:nvPr/>
        </p:nvSpPr>
        <p:spPr>
          <a:xfrm>
            <a:off x="1219200" y="4953000"/>
            <a:ext cx="1066800" cy="381000"/>
          </a:xfrm>
          <a:prstGeom prst="rect">
            <a:avLst/>
          </a:prstGeom>
          <a:noFill/>
        </p:spPr>
        <p:txBody>
          <a:bodyPr wrap="square" rtlCol="0">
            <a:spAutoFit/>
          </a:bodyPr>
          <a:lstStyle/>
          <a:p>
            <a:pPr eaLnBrk="0" fontAlgn="base" hangingPunct="0">
              <a:spcBef>
                <a:spcPct val="0"/>
              </a:spcBef>
              <a:spcAft>
                <a:spcPct val="0"/>
              </a:spcAft>
            </a:pPr>
            <a:r>
              <a:rPr lang="en-US" b="1" dirty="0" err="1" smtClean="0">
                <a:solidFill>
                  <a:srgbClr val="0000CC"/>
                </a:solidFill>
                <a:latin typeface="Comic Sans MS" pitchFamily="66" charset="0"/>
              </a:rPr>
              <a:t>Achan</a:t>
            </a:r>
            <a:endParaRPr lang="en-US" b="1" dirty="0">
              <a:solidFill>
                <a:srgbClr val="0000CC"/>
              </a:solidFill>
              <a:latin typeface="Comic Sans MS" pitchFamily="66" charset="0"/>
            </a:endParaRPr>
          </a:p>
        </p:txBody>
      </p:sp>
      <p:pic>
        <p:nvPicPr>
          <p:cNvPr id="111630" name="Picture 14" descr="https://encrypted-tbn1.gstatic.com/images?q=tbn:ANd9GcQY9alEq7J79muNjPz8nF-caiE32uc3kJGLfHgLuT7-cAID_Z46gA"/>
          <p:cNvPicPr>
            <a:picLocks noChangeAspect="1" noChangeArrowheads="1"/>
          </p:cNvPicPr>
          <p:nvPr/>
        </p:nvPicPr>
        <p:blipFill>
          <a:blip r:embed="rId6" cstate="print"/>
          <a:srcRect/>
          <a:stretch>
            <a:fillRect/>
          </a:stretch>
        </p:blipFill>
        <p:spPr bwMode="auto">
          <a:xfrm>
            <a:off x="6553200" y="3810000"/>
            <a:ext cx="2381250" cy="3191367"/>
          </a:xfrm>
          <a:prstGeom prst="rect">
            <a:avLst/>
          </a:prstGeom>
          <a:noFill/>
        </p:spPr>
      </p:pic>
      <p:sp>
        <p:nvSpPr>
          <p:cNvPr id="17" name="TextBox 16"/>
          <p:cNvSpPr txBox="1"/>
          <p:nvPr/>
        </p:nvSpPr>
        <p:spPr>
          <a:xfrm>
            <a:off x="6705600" y="3962400"/>
            <a:ext cx="1219200" cy="523220"/>
          </a:xfrm>
          <a:prstGeom prst="rect">
            <a:avLst/>
          </a:prstGeom>
          <a:noFill/>
        </p:spPr>
        <p:txBody>
          <a:bodyPr wrap="square" rtlCol="0">
            <a:spAutoFit/>
          </a:bodyPr>
          <a:lstStyle/>
          <a:p>
            <a:pPr eaLnBrk="0" fontAlgn="base" hangingPunct="0">
              <a:spcBef>
                <a:spcPct val="0"/>
              </a:spcBef>
              <a:spcAft>
                <a:spcPct val="0"/>
              </a:spcAft>
            </a:pPr>
            <a:r>
              <a:rPr lang="en-US" sz="1400" b="1" dirty="0" smtClean="0">
                <a:solidFill>
                  <a:srgbClr val="0000CC"/>
                </a:solidFill>
                <a:latin typeface="Comic Sans MS" pitchFamily="66" charset="0"/>
              </a:rPr>
              <a:t>Dinah &amp; </a:t>
            </a:r>
            <a:r>
              <a:rPr lang="en-US" sz="1400" b="1" dirty="0" err="1" smtClean="0">
                <a:solidFill>
                  <a:srgbClr val="0000CC"/>
                </a:solidFill>
                <a:latin typeface="Comic Sans MS" pitchFamily="66" charset="0"/>
              </a:rPr>
              <a:t>Shechem</a:t>
            </a:r>
            <a:endParaRPr lang="en-US" sz="1400" b="1" dirty="0">
              <a:solidFill>
                <a:srgbClr val="0000CC"/>
              </a:solidFill>
              <a:latin typeface="Comic Sans MS" pitchFamily="66" charset="0"/>
            </a:endParaRPr>
          </a:p>
        </p:txBody>
      </p:sp>
    </p:spTree>
    <p:extLst>
      <p:ext uri="{BB962C8B-B14F-4D97-AF65-F5344CB8AC3E}">
        <p14:creationId xmlns:p14="http://schemas.microsoft.com/office/powerpoint/2010/main" val="2354528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 y="609600"/>
            <a:ext cx="9039225" cy="5553075"/>
          </a:xfrm>
          <a:prstGeom prst="rect">
            <a:avLst/>
          </a:prstGeom>
        </p:spPr>
      </p:pic>
    </p:spTree>
    <p:extLst>
      <p:ext uri="{BB962C8B-B14F-4D97-AF65-F5344CB8AC3E}">
        <p14:creationId xmlns:p14="http://schemas.microsoft.com/office/powerpoint/2010/main" val="267481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descr="https://encrypted-tbn3.gstatic.com/images?q=tbn:ANd9GcSA2UNw5jsDji45RZ6JnJ61ECOuiCLmwrYIw8BjS_Jx6LpYsfHe"/>
          <p:cNvPicPr>
            <a:picLocks noChangeAspect="1" noChangeArrowheads="1"/>
          </p:cNvPicPr>
          <p:nvPr/>
        </p:nvPicPr>
        <p:blipFill>
          <a:blip r:embed="rId3" cstate="print"/>
          <a:srcRect t="11494" b="12644"/>
          <a:stretch>
            <a:fillRect/>
          </a:stretch>
        </p:blipFill>
        <p:spPr bwMode="auto">
          <a:xfrm>
            <a:off x="5638800" y="4343400"/>
            <a:ext cx="3314700" cy="2514600"/>
          </a:xfrm>
          <a:prstGeom prst="rect">
            <a:avLst/>
          </a:prstGeom>
          <a:noFill/>
        </p:spPr>
      </p:pic>
      <p:pic>
        <p:nvPicPr>
          <p:cNvPr id="103426" name="Picture 2" descr="https://encrypted-tbn3.gstatic.com/images?q=tbn:ANd9GcTCzomVWN5cB2D7_DwvwM2OUaD0pwoPwSJHA9pD1adEU5OjS3B9_g"/>
          <p:cNvPicPr>
            <a:picLocks noChangeAspect="1" noChangeArrowheads="1"/>
          </p:cNvPicPr>
          <p:nvPr/>
        </p:nvPicPr>
        <p:blipFill>
          <a:blip r:embed="rId4" cstate="print"/>
          <a:srcRect/>
          <a:stretch>
            <a:fillRect/>
          </a:stretch>
        </p:blipFill>
        <p:spPr bwMode="auto">
          <a:xfrm>
            <a:off x="7181850" y="152400"/>
            <a:ext cx="1962150" cy="2333626"/>
          </a:xfrm>
          <a:prstGeom prst="rect">
            <a:avLst/>
          </a:prstGeom>
          <a:noFill/>
        </p:spPr>
      </p:pic>
      <p:sp>
        <p:nvSpPr>
          <p:cNvPr id="4098" name="Rectangle 2"/>
          <p:cNvSpPr>
            <a:spLocks noGrp="1" noChangeArrowheads="1"/>
          </p:cNvSpPr>
          <p:nvPr>
            <p:ph type="title"/>
          </p:nvPr>
        </p:nvSpPr>
        <p:spPr>
          <a:xfrm>
            <a:off x="304800" y="128588"/>
            <a:ext cx="7105650" cy="1143000"/>
          </a:xfrm>
        </p:spPr>
        <p:txBody>
          <a:bodyPr>
            <a:normAutofit fontScale="90000"/>
          </a:bodyPr>
          <a:lstStyle/>
          <a:p>
            <a:pPr eaLnBrk="1" hangingPunct="1"/>
            <a:r>
              <a:rPr lang="en-US" sz="4000" b="1" dirty="0" smtClean="0">
                <a:solidFill>
                  <a:srgbClr val="FF0000"/>
                </a:solidFill>
              </a:rPr>
              <a:t>Go home &amp; get involved in your              CYC &amp; Ecclesia!  Support them</a:t>
            </a:r>
          </a:p>
        </p:txBody>
      </p:sp>
      <p:sp>
        <p:nvSpPr>
          <p:cNvPr id="4099" name="Rectangle 3"/>
          <p:cNvSpPr>
            <a:spLocks noGrp="1" noChangeArrowheads="1"/>
          </p:cNvSpPr>
          <p:nvPr>
            <p:ph type="body" idx="1"/>
          </p:nvPr>
        </p:nvSpPr>
        <p:spPr>
          <a:xfrm>
            <a:off x="457200" y="1295400"/>
            <a:ext cx="7924800" cy="3542645"/>
          </a:xfrm>
        </p:spPr>
        <p:txBody>
          <a:bodyPr>
            <a:normAutofit fontScale="92500" lnSpcReduction="20000"/>
          </a:bodyPr>
          <a:lstStyle/>
          <a:p>
            <a:pPr eaLnBrk="1" hangingPunct="1">
              <a:lnSpc>
                <a:spcPct val="90000"/>
              </a:lnSpc>
            </a:pPr>
            <a:r>
              <a:rPr lang="en-US" dirty="0" smtClean="0"/>
              <a:t>Show up to Bible classes &amp; seminars</a:t>
            </a:r>
          </a:p>
          <a:p>
            <a:pPr eaLnBrk="1" hangingPunct="1">
              <a:lnSpc>
                <a:spcPct val="90000"/>
              </a:lnSpc>
            </a:pPr>
            <a:r>
              <a:rPr lang="en-US" dirty="0" smtClean="0"/>
              <a:t>Volunteer to help with activities</a:t>
            </a:r>
          </a:p>
          <a:p>
            <a:pPr eaLnBrk="1" hangingPunct="1">
              <a:lnSpc>
                <a:spcPct val="90000"/>
              </a:lnSpc>
            </a:pPr>
            <a:r>
              <a:rPr lang="en-US" dirty="0" smtClean="0"/>
              <a:t>Assist in Sunday School and CYC</a:t>
            </a:r>
          </a:p>
          <a:p>
            <a:pPr lvl="1">
              <a:lnSpc>
                <a:spcPct val="90000"/>
              </a:lnSpc>
            </a:pPr>
            <a:r>
              <a:rPr lang="en-US" dirty="0" smtClean="0"/>
              <a:t>Create a project for Sunday School class teacher</a:t>
            </a:r>
          </a:p>
          <a:p>
            <a:pPr lvl="1">
              <a:lnSpc>
                <a:spcPct val="90000"/>
              </a:lnSpc>
            </a:pPr>
            <a:r>
              <a:rPr lang="en-US" dirty="0" smtClean="0"/>
              <a:t>Help out at CYC activities and weekend trips</a:t>
            </a:r>
          </a:p>
          <a:p>
            <a:pPr eaLnBrk="1" hangingPunct="1">
              <a:lnSpc>
                <a:spcPct val="90000"/>
              </a:lnSpc>
            </a:pPr>
            <a:r>
              <a:rPr lang="en-US" dirty="0" smtClean="0"/>
              <a:t>Don’t worry about prominent positions, do whatever needs to get done</a:t>
            </a:r>
          </a:p>
          <a:p>
            <a:pPr eaLnBrk="1" hangingPunct="1">
              <a:lnSpc>
                <a:spcPct val="90000"/>
              </a:lnSpc>
            </a:pPr>
            <a:r>
              <a:rPr lang="en-US" dirty="0" smtClean="0"/>
              <a:t>Don’t take someone’s job, do something that isn’t getting done now</a:t>
            </a:r>
          </a:p>
          <a:p>
            <a:pPr eaLnBrk="1" hangingPunct="1">
              <a:lnSpc>
                <a:spcPct val="90000"/>
              </a:lnSpc>
            </a:pPr>
            <a:endParaRPr lang="en-US" dirty="0" smtClean="0"/>
          </a:p>
        </p:txBody>
      </p:sp>
      <p:sp>
        <p:nvSpPr>
          <p:cNvPr id="4100" name="Text Box 5"/>
          <p:cNvSpPr txBox="1">
            <a:spLocks noChangeArrowheads="1"/>
          </p:cNvSpPr>
          <p:nvPr/>
        </p:nvSpPr>
        <p:spPr bwMode="auto">
          <a:xfrm>
            <a:off x="2647950" y="4838045"/>
            <a:ext cx="26670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There’s no “I” in “team”</a:t>
            </a:r>
            <a:endParaRPr lang="en-US" sz="4000" b="1" dirty="0">
              <a:solidFill>
                <a:srgbClr val="00B050"/>
              </a:solidFill>
              <a:latin typeface="Comic Sans MS" pitchFamily="66" charset="0"/>
            </a:endParaRPr>
          </a:p>
        </p:txBody>
      </p:sp>
      <p:pic>
        <p:nvPicPr>
          <p:cNvPr id="103428" name="Picture 4" descr="https://encrypted-tbn3.gstatic.com/images?q=tbn:ANd9GcRzyhQbbA-v6AEL4cNEH9GE4BLHkM1UAn6UCYLeATdIK1IdXys51Q"/>
          <p:cNvPicPr>
            <a:picLocks noChangeAspect="1" noChangeArrowheads="1"/>
          </p:cNvPicPr>
          <p:nvPr/>
        </p:nvPicPr>
        <p:blipFill>
          <a:blip r:embed="rId5" cstate="print"/>
          <a:srcRect/>
          <a:stretch>
            <a:fillRect/>
          </a:stretch>
        </p:blipFill>
        <p:spPr bwMode="auto">
          <a:xfrm>
            <a:off x="304800" y="4800600"/>
            <a:ext cx="2343150" cy="1952625"/>
          </a:xfrm>
          <a:prstGeom prst="rect">
            <a:avLst/>
          </a:prstGeom>
          <a:noFill/>
        </p:spPr>
      </p:pic>
    </p:spTree>
    <p:extLst>
      <p:ext uri="{BB962C8B-B14F-4D97-AF65-F5344CB8AC3E}">
        <p14:creationId xmlns:p14="http://schemas.microsoft.com/office/powerpoint/2010/main" val="68907375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this class</a:t>
            </a:r>
          </a:p>
        </p:txBody>
      </p:sp>
      <p:sp>
        <p:nvSpPr>
          <p:cNvPr id="4099" name="Rectangle 3"/>
          <p:cNvSpPr>
            <a:spLocks noGrp="1" noChangeArrowheads="1"/>
          </p:cNvSpPr>
          <p:nvPr>
            <p:ph type="body" idx="1"/>
          </p:nvPr>
        </p:nvSpPr>
        <p:spPr>
          <a:xfrm>
            <a:off x="609600" y="1143000"/>
            <a:ext cx="8001000" cy="5257800"/>
          </a:xfrm>
        </p:spPr>
        <p:txBody>
          <a:bodyPr>
            <a:normAutofit lnSpcReduction="10000"/>
          </a:bodyPr>
          <a:lstStyle/>
          <a:p>
            <a:pPr hangingPunct="0"/>
            <a:r>
              <a:rPr lang="en-US" sz="3600" dirty="0" smtClean="0">
                <a:solidFill>
                  <a:srgbClr val="FFC000"/>
                </a:solidFill>
                <a:latin typeface="EraserDust" pitchFamily="34" charset="0"/>
              </a:rPr>
              <a:t>Don’t get caught up in humanism philosophy today – it’s for this life only</a:t>
            </a:r>
          </a:p>
          <a:p>
            <a:pPr hangingPunct="0"/>
            <a:r>
              <a:rPr lang="en-US" sz="3600" dirty="0" smtClean="0">
                <a:solidFill>
                  <a:srgbClr val="FFC000"/>
                </a:solidFill>
                <a:latin typeface="EraserDust" pitchFamily="34" charset="0"/>
              </a:rPr>
              <a:t>Learn to appreciate &amp; trust God’s design for families and ecclesias – He’s using them to train us to join His family</a:t>
            </a:r>
          </a:p>
          <a:p>
            <a:pPr hangingPunct="0"/>
            <a:r>
              <a:rPr lang="en-US" sz="3600" dirty="0" smtClean="0">
                <a:solidFill>
                  <a:srgbClr val="FFC000"/>
                </a:solidFill>
                <a:latin typeface="EraserDust" pitchFamily="34" charset="0"/>
              </a:rPr>
              <a:t>Follow God’s game plan – practice righteousness daily – He knows what He’s doing and it will work.</a:t>
            </a:r>
          </a:p>
          <a:p>
            <a:pPr hangingPunct="0"/>
            <a:r>
              <a:rPr lang="en-US" sz="3600" dirty="0" smtClean="0">
                <a:solidFill>
                  <a:srgbClr val="FFC000"/>
                </a:solidFill>
                <a:latin typeface="EraserDust" pitchFamily="34" charset="0"/>
              </a:rPr>
              <a:t>Get involved in your CYC &amp; ecclesia</a:t>
            </a:r>
            <a:endParaRPr lang="en-US" sz="3600" dirty="0" smtClean="0"/>
          </a:p>
        </p:txBody>
      </p:sp>
    </p:spTree>
    <p:extLst>
      <p:ext uri="{BB962C8B-B14F-4D97-AF65-F5344CB8AC3E}">
        <p14:creationId xmlns:p14="http://schemas.microsoft.com/office/powerpoint/2010/main" val="143753152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8257747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bdavid.org/youthworld/winners2/graphics/10_joseph-f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550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457200" y="0"/>
            <a:ext cx="8229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C000"/>
                </a:solidFill>
                <a:latin typeface="Comic Sans MS" pitchFamily="66" charset="0"/>
              </a:rPr>
              <a:t>Joseph refuses Potiphar’s wife</a:t>
            </a:r>
          </a:p>
        </p:txBody>
      </p:sp>
      <p:sp>
        <p:nvSpPr>
          <p:cNvPr id="4" name="Rectangle 2"/>
          <p:cNvSpPr txBox="1">
            <a:spLocks noChangeArrowheads="1"/>
          </p:cNvSpPr>
          <p:nvPr/>
        </p:nvSpPr>
        <p:spPr>
          <a:xfrm>
            <a:off x="152400" y="4038600"/>
            <a:ext cx="1905000" cy="220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00"/>
                </a:solidFill>
                <a:latin typeface="Comic Sans MS" pitchFamily="66" charset="0"/>
              </a:rPr>
              <a:t>No one in his family was watching</a:t>
            </a:r>
          </a:p>
        </p:txBody>
      </p:sp>
    </p:spTree>
    <p:extLst>
      <p:ext uri="{BB962C8B-B14F-4D97-AF65-F5344CB8AC3E}">
        <p14:creationId xmlns:p14="http://schemas.microsoft.com/office/powerpoint/2010/main" val="591407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ome.bt.com/images/man-surfing-the-web-on-laptop-136385285104210401-1311251638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 y="0"/>
            <a:ext cx="10286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5"/>
          <p:cNvSpPr txBox="1">
            <a:spLocks noChangeArrowheads="1"/>
          </p:cNvSpPr>
          <p:nvPr/>
        </p:nvSpPr>
        <p:spPr bwMode="auto">
          <a:xfrm>
            <a:off x="4343400" y="152400"/>
            <a:ext cx="4648200" cy="317009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Be careful: the internet allows you to bring this world easily into your home!</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56437778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descr="https://encrypted-tbn3.gstatic.com/images?q=tbn:ANd9GcSA2UNw5jsDji45RZ6JnJ61ECOuiCLmwrYIw8BjS_Jx6LpYsfHe"/>
          <p:cNvPicPr>
            <a:picLocks noChangeAspect="1" noChangeArrowheads="1"/>
          </p:cNvPicPr>
          <p:nvPr/>
        </p:nvPicPr>
        <p:blipFill>
          <a:blip r:embed="rId3" cstate="print"/>
          <a:srcRect t="11494" b="12644"/>
          <a:stretch>
            <a:fillRect/>
          </a:stretch>
        </p:blipFill>
        <p:spPr bwMode="auto">
          <a:xfrm>
            <a:off x="5638800" y="4343400"/>
            <a:ext cx="3314700" cy="2514600"/>
          </a:xfrm>
          <a:prstGeom prst="rect">
            <a:avLst/>
          </a:prstGeom>
          <a:noFill/>
        </p:spPr>
      </p:pic>
      <p:pic>
        <p:nvPicPr>
          <p:cNvPr id="103426" name="Picture 2" descr="https://encrypted-tbn3.gstatic.com/images?q=tbn:ANd9GcTCzomVWN5cB2D7_DwvwM2OUaD0pwoPwSJHA9pD1adEU5OjS3B9_g"/>
          <p:cNvPicPr>
            <a:picLocks noChangeAspect="1" noChangeArrowheads="1"/>
          </p:cNvPicPr>
          <p:nvPr/>
        </p:nvPicPr>
        <p:blipFill>
          <a:blip r:embed="rId4" cstate="print"/>
          <a:srcRect/>
          <a:stretch>
            <a:fillRect/>
          </a:stretch>
        </p:blipFill>
        <p:spPr bwMode="auto">
          <a:xfrm>
            <a:off x="7181850" y="152400"/>
            <a:ext cx="1962150" cy="2333626"/>
          </a:xfrm>
          <a:prstGeom prst="rect">
            <a:avLst/>
          </a:prstGeom>
          <a:noFill/>
        </p:spPr>
      </p:pic>
      <p:sp>
        <p:nvSpPr>
          <p:cNvPr id="4098" name="Rectangle 2"/>
          <p:cNvSpPr>
            <a:spLocks noGrp="1" noChangeArrowheads="1"/>
          </p:cNvSpPr>
          <p:nvPr>
            <p:ph type="title"/>
          </p:nvPr>
        </p:nvSpPr>
        <p:spPr>
          <a:xfrm>
            <a:off x="304800" y="128588"/>
            <a:ext cx="7105650" cy="1143000"/>
          </a:xfrm>
        </p:spPr>
        <p:txBody>
          <a:bodyPr>
            <a:normAutofit fontScale="90000"/>
          </a:bodyPr>
          <a:lstStyle/>
          <a:p>
            <a:pPr eaLnBrk="1" hangingPunct="1"/>
            <a:r>
              <a:rPr lang="en-US" sz="4000" b="1" dirty="0" smtClean="0">
                <a:solidFill>
                  <a:srgbClr val="FF0000"/>
                </a:solidFill>
              </a:rPr>
              <a:t>Go home &amp; get involved in your              CYC &amp; Ecclesia!  Support them</a:t>
            </a:r>
          </a:p>
        </p:txBody>
      </p:sp>
      <p:sp>
        <p:nvSpPr>
          <p:cNvPr id="4099" name="Rectangle 3"/>
          <p:cNvSpPr>
            <a:spLocks noGrp="1" noChangeArrowheads="1"/>
          </p:cNvSpPr>
          <p:nvPr>
            <p:ph type="body" idx="1"/>
          </p:nvPr>
        </p:nvSpPr>
        <p:spPr>
          <a:xfrm>
            <a:off x="457200" y="1295400"/>
            <a:ext cx="7924800" cy="3542645"/>
          </a:xfrm>
        </p:spPr>
        <p:txBody>
          <a:bodyPr>
            <a:normAutofit fontScale="92500" lnSpcReduction="20000"/>
          </a:bodyPr>
          <a:lstStyle/>
          <a:p>
            <a:pPr eaLnBrk="1" hangingPunct="1">
              <a:lnSpc>
                <a:spcPct val="90000"/>
              </a:lnSpc>
            </a:pPr>
            <a:r>
              <a:rPr lang="en-US" dirty="0" smtClean="0"/>
              <a:t>Show up to Bible classes &amp; seminars</a:t>
            </a:r>
          </a:p>
          <a:p>
            <a:pPr eaLnBrk="1" hangingPunct="1">
              <a:lnSpc>
                <a:spcPct val="90000"/>
              </a:lnSpc>
            </a:pPr>
            <a:r>
              <a:rPr lang="en-US" dirty="0" smtClean="0"/>
              <a:t>Volunteer to help with activities</a:t>
            </a:r>
          </a:p>
          <a:p>
            <a:pPr eaLnBrk="1" hangingPunct="1">
              <a:lnSpc>
                <a:spcPct val="90000"/>
              </a:lnSpc>
            </a:pPr>
            <a:r>
              <a:rPr lang="en-US" dirty="0" smtClean="0"/>
              <a:t>Assist in Sunday School and CYC</a:t>
            </a:r>
          </a:p>
          <a:p>
            <a:pPr lvl="1">
              <a:lnSpc>
                <a:spcPct val="90000"/>
              </a:lnSpc>
            </a:pPr>
            <a:r>
              <a:rPr lang="en-US" dirty="0" smtClean="0"/>
              <a:t>Create a project for Sunday School class teacher</a:t>
            </a:r>
          </a:p>
          <a:p>
            <a:pPr lvl="1">
              <a:lnSpc>
                <a:spcPct val="90000"/>
              </a:lnSpc>
            </a:pPr>
            <a:r>
              <a:rPr lang="en-US" dirty="0" smtClean="0"/>
              <a:t>Help out at CYC activities and weekend trips</a:t>
            </a:r>
          </a:p>
          <a:p>
            <a:pPr eaLnBrk="1" hangingPunct="1">
              <a:lnSpc>
                <a:spcPct val="90000"/>
              </a:lnSpc>
            </a:pPr>
            <a:r>
              <a:rPr lang="en-US" dirty="0" smtClean="0"/>
              <a:t>Don’t worry about prominent positions, do whatever needs to get done</a:t>
            </a:r>
          </a:p>
          <a:p>
            <a:pPr eaLnBrk="1" hangingPunct="1">
              <a:lnSpc>
                <a:spcPct val="90000"/>
              </a:lnSpc>
            </a:pPr>
            <a:r>
              <a:rPr lang="en-US" dirty="0" smtClean="0"/>
              <a:t>Don’t take someone’s job, do something that isn’t getting done now</a:t>
            </a:r>
          </a:p>
          <a:p>
            <a:pPr eaLnBrk="1" hangingPunct="1">
              <a:lnSpc>
                <a:spcPct val="90000"/>
              </a:lnSpc>
            </a:pPr>
            <a:endParaRPr lang="en-US" dirty="0" smtClean="0"/>
          </a:p>
        </p:txBody>
      </p:sp>
      <p:sp>
        <p:nvSpPr>
          <p:cNvPr id="4100" name="Text Box 5"/>
          <p:cNvSpPr txBox="1">
            <a:spLocks noChangeArrowheads="1"/>
          </p:cNvSpPr>
          <p:nvPr/>
        </p:nvSpPr>
        <p:spPr bwMode="auto">
          <a:xfrm>
            <a:off x="2647950" y="4838045"/>
            <a:ext cx="26670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There’s no “I” in “team”</a:t>
            </a:r>
            <a:endParaRPr lang="en-US" sz="4000" b="1" dirty="0">
              <a:solidFill>
                <a:srgbClr val="00B050"/>
              </a:solidFill>
              <a:latin typeface="Comic Sans MS" pitchFamily="66" charset="0"/>
            </a:endParaRPr>
          </a:p>
        </p:txBody>
      </p:sp>
      <p:pic>
        <p:nvPicPr>
          <p:cNvPr id="103428" name="Picture 4" descr="https://encrypted-tbn3.gstatic.com/images?q=tbn:ANd9GcRzyhQbbA-v6AEL4cNEH9GE4BLHkM1UAn6UCYLeATdIK1IdXys51Q"/>
          <p:cNvPicPr>
            <a:picLocks noChangeAspect="1" noChangeArrowheads="1"/>
          </p:cNvPicPr>
          <p:nvPr/>
        </p:nvPicPr>
        <p:blipFill>
          <a:blip r:embed="rId5" cstate="print"/>
          <a:srcRect/>
          <a:stretch>
            <a:fillRect/>
          </a:stretch>
        </p:blipFill>
        <p:spPr bwMode="auto">
          <a:xfrm>
            <a:off x="304800" y="4800600"/>
            <a:ext cx="2343150" cy="1952625"/>
          </a:xfrm>
          <a:prstGeom prst="rect">
            <a:avLst/>
          </a:prstGeom>
          <a:noFill/>
        </p:spPr>
      </p:pic>
    </p:spTree>
    <p:extLst>
      <p:ext uri="{BB962C8B-B14F-4D97-AF65-F5344CB8AC3E}">
        <p14:creationId xmlns:p14="http://schemas.microsoft.com/office/powerpoint/2010/main" val="323622012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donaioutreachministry.org/images/_hel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8198" r="15455"/>
          <a:stretch/>
        </p:blipFill>
        <p:spPr bwMode="auto">
          <a:xfrm>
            <a:off x="-152400" y="533400"/>
            <a:ext cx="9477155" cy="556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1846" y="685800"/>
            <a:ext cx="9143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Elevating your life to God’s moral code</a:t>
            </a:r>
          </a:p>
        </p:txBody>
      </p:sp>
    </p:spTree>
    <p:extLst>
      <p:ext uri="{BB962C8B-B14F-4D97-AF65-F5344CB8AC3E}">
        <p14:creationId xmlns:p14="http://schemas.microsoft.com/office/powerpoint/2010/main" val="4134396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152400" y="757237"/>
            <a:ext cx="6248400" cy="2133600"/>
          </a:xfrm>
        </p:spPr>
        <p:txBody>
          <a:bodyPr>
            <a:normAutofit fontScale="90000"/>
          </a:bodyPr>
          <a:lstStyle/>
          <a:p>
            <a:r>
              <a:rPr lang="en-US" sz="4000" b="1" dirty="0">
                <a:solidFill>
                  <a:srgbClr val="00B050"/>
                </a:solidFill>
              </a:rPr>
              <a:t>Genesis </a:t>
            </a:r>
            <a:r>
              <a:rPr lang="en-US" sz="4000" b="1" dirty="0" smtClean="0">
                <a:solidFill>
                  <a:srgbClr val="00B050"/>
                </a:solidFill>
              </a:rPr>
              <a:t>2:18</a:t>
            </a:r>
            <a:r>
              <a:rPr lang="en-US" sz="4000" dirty="0">
                <a:solidFill>
                  <a:srgbClr val="FFFF00"/>
                </a:solidFill>
              </a:rPr>
              <a:t/>
            </a:r>
            <a:br>
              <a:rPr lang="en-US" sz="4000" dirty="0">
                <a:solidFill>
                  <a:srgbClr val="FFFF00"/>
                </a:solidFill>
              </a:rPr>
            </a:br>
            <a:r>
              <a:rPr lang="en-US" sz="2800" b="1" dirty="0">
                <a:solidFill>
                  <a:srgbClr val="0000CC"/>
                </a:solidFill>
                <a:latin typeface="Times New Roman" pitchFamily="18" charset="0"/>
                <a:cs typeface="Times New Roman" pitchFamily="18" charset="0"/>
              </a:rPr>
              <a:t>And the LORD God said, "It is not good for the man to be alone; I will make him a helper suitable to him.“  (NASB)</a:t>
            </a:r>
            <a:endParaRPr lang="en-US" sz="3600" b="1" dirty="0">
              <a:solidFill>
                <a:srgbClr val="0000CC"/>
              </a:solidFill>
              <a:latin typeface="Times New Roman" pitchFamily="18" charset="0"/>
              <a:cs typeface="Times New Roman" pitchFamily="18" charset="0"/>
            </a:endParaRPr>
          </a:p>
        </p:txBody>
      </p:sp>
      <p:sp>
        <p:nvSpPr>
          <p:cNvPr id="435203" name="Rectangle 3"/>
          <p:cNvSpPr>
            <a:spLocks noGrp="1" noChangeArrowheads="1"/>
          </p:cNvSpPr>
          <p:nvPr>
            <p:ph idx="1"/>
          </p:nvPr>
        </p:nvSpPr>
        <p:spPr>
          <a:xfrm>
            <a:off x="314325" y="2890837"/>
            <a:ext cx="8305800" cy="3886200"/>
          </a:xfrm>
        </p:spPr>
        <p:txBody>
          <a:bodyPr/>
          <a:lstStyle/>
          <a:p>
            <a:pPr>
              <a:lnSpc>
                <a:spcPct val="80000"/>
              </a:lnSpc>
            </a:pPr>
            <a:r>
              <a:rPr lang="en-US" sz="2800" dirty="0"/>
              <a:t>God didn’t intend us to be alone – like isolationists – He expects us to work with others.</a:t>
            </a:r>
          </a:p>
          <a:p>
            <a:pPr>
              <a:lnSpc>
                <a:spcPct val="80000"/>
              </a:lnSpc>
            </a:pPr>
            <a:r>
              <a:rPr lang="en-US" sz="2800" dirty="0"/>
              <a:t>In families, we help others and ourselves at the same time</a:t>
            </a:r>
          </a:p>
          <a:p>
            <a:pPr>
              <a:lnSpc>
                <a:spcPct val="80000"/>
              </a:lnSpc>
            </a:pPr>
            <a:r>
              <a:rPr lang="en-US" sz="2800" dirty="0"/>
              <a:t>Helper “comparable to him” (NKJ) or “suitable for him” (NASB) </a:t>
            </a:r>
            <a:r>
              <a:rPr lang="en-US" sz="2800" dirty="0">
                <a:sym typeface="Wingdings" pitchFamily="2" charset="2"/>
              </a:rPr>
              <a:t> we must look for spouses who will help our spiritual life!</a:t>
            </a:r>
          </a:p>
          <a:p>
            <a:pPr>
              <a:lnSpc>
                <a:spcPct val="80000"/>
              </a:lnSpc>
            </a:pPr>
            <a:r>
              <a:rPr lang="en-US" sz="2800" dirty="0"/>
              <a:t>Animals were formed from the ground, </a:t>
            </a:r>
            <a:r>
              <a:rPr lang="en-US" sz="2800" dirty="0" smtClean="0"/>
              <a:t>but Eve </a:t>
            </a:r>
            <a:r>
              <a:rPr lang="en-US" sz="2800" dirty="0"/>
              <a:t>was formed out of Adam.</a:t>
            </a:r>
          </a:p>
        </p:txBody>
      </p:sp>
      <p:pic>
        <p:nvPicPr>
          <p:cNvPr id="435205" name="Picture 5" descr="https://encrypted-tbn3.gstatic.com/images?q=tbn:ANd9GcSjPSusIAwK2NdLVBs8gEm_2JcEOpXC_NWCqwiWvyCO0z0lg5NaVg"/>
          <p:cNvPicPr>
            <a:picLocks noChangeAspect="1" noChangeArrowheads="1"/>
          </p:cNvPicPr>
          <p:nvPr/>
        </p:nvPicPr>
        <p:blipFill>
          <a:blip r:embed="rId2" cstate="print"/>
          <a:srcRect/>
          <a:stretch>
            <a:fillRect/>
          </a:stretch>
        </p:blipFill>
        <p:spPr bwMode="auto">
          <a:xfrm>
            <a:off x="6553200" y="457200"/>
            <a:ext cx="2466975" cy="1847851"/>
          </a:xfrm>
          <a:prstGeom prst="rect">
            <a:avLst/>
          </a:prstGeom>
          <a:noFill/>
        </p:spPr>
      </p:pic>
      <p:sp>
        <p:nvSpPr>
          <p:cNvPr id="5" name="Rectangle 2"/>
          <p:cNvSpPr txBox="1">
            <a:spLocks noChangeArrowheads="1"/>
          </p:cNvSpPr>
          <p:nvPr/>
        </p:nvSpPr>
        <p:spPr>
          <a:xfrm>
            <a:off x="0" y="76200"/>
            <a:ext cx="67056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Vagabond" pitchFamily="2" charset="0"/>
              </a:rPr>
              <a:t>God Designed Marriage</a:t>
            </a:r>
            <a:endParaRPr lang="en-US" b="1" dirty="0">
              <a:solidFill>
                <a:srgbClr val="FF0000"/>
              </a:solidFill>
              <a:latin typeface="Vagabond" pitchFamily="2" charset="0"/>
            </a:endParaRPr>
          </a:p>
        </p:txBody>
      </p:sp>
    </p:spTree>
    <p:extLst>
      <p:ext uri="{BB962C8B-B14F-4D97-AF65-F5344CB8AC3E}">
        <p14:creationId xmlns:p14="http://schemas.microsoft.com/office/powerpoint/2010/main" val="281804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762000"/>
            <a:ext cx="8153400" cy="3810000"/>
          </a:xfrm>
        </p:spPr>
        <p:txBody>
          <a:bodyPr/>
          <a:lstStyle/>
          <a:p>
            <a:pPr marL="0" indent="288925">
              <a:lnSpc>
                <a:spcPct val="80000"/>
              </a:lnSpc>
              <a:buFontTx/>
              <a:buNone/>
            </a:pPr>
            <a:r>
              <a:rPr lang="en-US" sz="4000" b="1" dirty="0" smtClean="0">
                <a:solidFill>
                  <a:srgbClr val="FF0000"/>
                </a:solidFill>
              </a:rPr>
              <a:t>  </a:t>
            </a:r>
            <a:r>
              <a:rPr lang="en-US" sz="4000" b="1" dirty="0" smtClean="0">
                <a:solidFill>
                  <a:srgbClr val="00B050"/>
                </a:solidFill>
              </a:rPr>
              <a:t>1 </a:t>
            </a:r>
            <a:r>
              <a:rPr lang="en-US" sz="4000" b="1" dirty="0">
                <a:solidFill>
                  <a:srgbClr val="00B050"/>
                </a:solidFill>
              </a:rPr>
              <a:t>Timothy 2:11-15  (RSV)</a:t>
            </a:r>
            <a:endParaRPr lang="en-US" sz="4000" dirty="0">
              <a:solidFill>
                <a:srgbClr val="00B050"/>
              </a:solidFill>
            </a:endParaRPr>
          </a:p>
          <a:p>
            <a:pPr marL="0" indent="288925">
              <a:lnSpc>
                <a:spcPct val="80000"/>
              </a:lnSpc>
              <a:buFontTx/>
              <a:buNone/>
            </a:pPr>
            <a:r>
              <a:rPr lang="en-US" sz="2400" dirty="0"/>
              <a:t>11  Let a woman learn in silence with all </a:t>
            </a:r>
            <a:r>
              <a:rPr lang="en-US" sz="2400" dirty="0" smtClean="0"/>
              <a:t>                        submissiveness</a:t>
            </a:r>
            <a:r>
              <a:rPr lang="en-US" sz="2400" dirty="0"/>
              <a:t>.</a:t>
            </a:r>
          </a:p>
          <a:p>
            <a:pPr marL="0" indent="288925">
              <a:lnSpc>
                <a:spcPct val="80000"/>
              </a:lnSpc>
              <a:buFontTx/>
              <a:buNone/>
            </a:pPr>
            <a:r>
              <a:rPr lang="en-US" sz="2400" dirty="0"/>
              <a:t>12  </a:t>
            </a:r>
            <a:r>
              <a:rPr lang="en-US" sz="2400" b="1" dirty="0">
                <a:solidFill>
                  <a:srgbClr val="0000CC"/>
                </a:solidFill>
              </a:rPr>
              <a:t>I permit no woman to teach or to have </a:t>
            </a:r>
            <a:r>
              <a:rPr lang="en-US" sz="2400" b="1" dirty="0" smtClean="0">
                <a:solidFill>
                  <a:srgbClr val="0000CC"/>
                </a:solidFill>
              </a:rPr>
              <a:t>                         authority </a:t>
            </a:r>
            <a:r>
              <a:rPr lang="en-US" sz="2400" b="1" dirty="0">
                <a:solidFill>
                  <a:srgbClr val="0000CC"/>
                </a:solidFill>
              </a:rPr>
              <a:t>over men; she is to keep silent.</a:t>
            </a:r>
          </a:p>
          <a:p>
            <a:pPr marL="0" indent="288925">
              <a:lnSpc>
                <a:spcPct val="80000"/>
              </a:lnSpc>
              <a:buFontTx/>
              <a:buNone/>
            </a:pPr>
            <a:r>
              <a:rPr lang="en-US" sz="2400" dirty="0"/>
              <a:t>13   For </a:t>
            </a:r>
            <a:r>
              <a:rPr lang="en-US" sz="2400" b="1" dirty="0">
                <a:solidFill>
                  <a:srgbClr val="0000CC"/>
                </a:solidFill>
              </a:rPr>
              <a:t>Adam was formed first, then Eve;</a:t>
            </a:r>
          </a:p>
          <a:p>
            <a:pPr marL="0" indent="288925">
              <a:lnSpc>
                <a:spcPct val="80000"/>
              </a:lnSpc>
              <a:buFontTx/>
              <a:buNone/>
            </a:pPr>
            <a:r>
              <a:rPr lang="en-US" sz="2400" dirty="0"/>
              <a:t>14  and </a:t>
            </a:r>
            <a:r>
              <a:rPr lang="en-US" sz="2400" b="1" dirty="0">
                <a:solidFill>
                  <a:srgbClr val="0000CC"/>
                </a:solidFill>
              </a:rPr>
              <a:t>Adam was not deceived, but the woman was deceived</a:t>
            </a:r>
            <a:r>
              <a:rPr lang="en-US" sz="2400" dirty="0"/>
              <a:t> and became a transgressor.</a:t>
            </a:r>
          </a:p>
          <a:p>
            <a:pPr marL="0" indent="288925">
              <a:lnSpc>
                <a:spcPct val="80000"/>
              </a:lnSpc>
              <a:buFontTx/>
              <a:buNone/>
            </a:pPr>
            <a:r>
              <a:rPr lang="en-US" sz="2400" dirty="0"/>
              <a:t>15  Yet </a:t>
            </a:r>
            <a:r>
              <a:rPr lang="en-US" sz="2400" b="1" dirty="0">
                <a:solidFill>
                  <a:srgbClr val="0000CC"/>
                </a:solidFill>
              </a:rPr>
              <a:t>woman will be saved through bearing children, </a:t>
            </a:r>
            <a:r>
              <a:rPr lang="en-US" sz="2400" dirty="0"/>
              <a:t>if she continues in faith and love and holiness, with modesty.</a:t>
            </a:r>
          </a:p>
        </p:txBody>
      </p:sp>
      <p:sp>
        <p:nvSpPr>
          <p:cNvPr id="5125" name="Text Box 5"/>
          <p:cNvSpPr txBox="1">
            <a:spLocks noChangeArrowheads="1"/>
          </p:cNvSpPr>
          <p:nvPr/>
        </p:nvSpPr>
        <p:spPr bwMode="auto">
          <a:xfrm>
            <a:off x="304800" y="4419600"/>
            <a:ext cx="8610600" cy="2308324"/>
          </a:xfrm>
          <a:prstGeom prst="rect">
            <a:avLst/>
          </a:prstGeom>
          <a:noFill/>
          <a:ln w="9525">
            <a:noFill/>
            <a:miter lim="800000"/>
            <a:headEnd/>
            <a:tailEnd/>
          </a:ln>
          <a:effectLst/>
        </p:spPr>
        <p:txBody>
          <a:bodyPr wrap="square">
            <a:spAutoFit/>
          </a:bodyPr>
          <a:lstStyle/>
          <a:p>
            <a:pPr marL="288925" indent="-288925">
              <a:buFontTx/>
              <a:buChar char="•"/>
            </a:pPr>
            <a:r>
              <a:rPr lang="en-US" sz="2400" b="1" dirty="0">
                <a:solidFill>
                  <a:srgbClr val="800080"/>
                </a:solidFill>
                <a:latin typeface="Comic Sans MS" pitchFamily="66" charset="0"/>
              </a:rPr>
              <a:t>Paul draws general conclusions from Adam &amp; Eve</a:t>
            </a:r>
          </a:p>
          <a:p>
            <a:pPr marL="288925" indent="-288925">
              <a:buFontTx/>
              <a:buChar char="•"/>
            </a:pPr>
            <a:r>
              <a:rPr lang="en-US" sz="2400" b="1" dirty="0">
                <a:solidFill>
                  <a:srgbClr val="800080"/>
                </a:solidFill>
                <a:latin typeface="Comic Sans MS" pitchFamily="66" charset="0"/>
              </a:rPr>
              <a:t>This is not cultural – it’s God’s view of how He wants His family to operate in the </a:t>
            </a:r>
            <a:r>
              <a:rPr lang="en-US" sz="2400" b="1" dirty="0" smtClean="0">
                <a:solidFill>
                  <a:srgbClr val="800080"/>
                </a:solidFill>
                <a:latin typeface="Comic Sans MS" pitchFamily="66" charset="0"/>
              </a:rPr>
              <a:t>ecclesia – </a:t>
            </a:r>
            <a:r>
              <a:rPr lang="en-US" sz="2400" b="1" dirty="0">
                <a:solidFill>
                  <a:srgbClr val="800080"/>
                </a:solidFill>
                <a:latin typeface="Comic Sans MS" pitchFamily="66" charset="0"/>
              </a:rPr>
              <a:t>He knows best!</a:t>
            </a:r>
          </a:p>
          <a:p>
            <a:pPr marL="288925" indent="-288925">
              <a:buFontTx/>
              <a:buChar char="•"/>
            </a:pPr>
            <a:r>
              <a:rPr lang="en-US" sz="2400" b="1" dirty="0">
                <a:solidFill>
                  <a:srgbClr val="800080"/>
                </a:solidFill>
                <a:latin typeface="Comic Sans MS" pitchFamily="66" charset="0"/>
              </a:rPr>
              <a:t>Not about who is greater or more important</a:t>
            </a:r>
          </a:p>
          <a:p>
            <a:pPr marL="288925" indent="-288925">
              <a:buFontTx/>
              <a:buChar char="•"/>
            </a:pPr>
            <a:r>
              <a:rPr lang="en-US" sz="2400" b="1" dirty="0">
                <a:solidFill>
                  <a:srgbClr val="800080"/>
                </a:solidFill>
                <a:latin typeface="Comic Sans MS" pitchFamily="66" charset="0"/>
              </a:rPr>
              <a:t>Roles for men &amp; women were established by God for our good, so we can be members of His family</a:t>
            </a:r>
          </a:p>
        </p:txBody>
      </p:sp>
      <p:pic>
        <p:nvPicPr>
          <p:cNvPr id="5127" name="Picture 7" descr="https://encrypted-tbn0.gstatic.com/images?q=tbn:ANd9GcRnjuCEZBLrmZs4J5t-BXs-m9-ZMw6-pKsyVF7-rLph8_SXWhABWA"/>
          <p:cNvPicPr>
            <a:picLocks noChangeAspect="1" noChangeArrowheads="1"/>
          </p:cNvPicPr>
          <p:nvPr/>
        </p:nvPicPr>
        <p:blipFill>
          <a:blip r:embed="rId2" cstate="print"/>
          <a:srcRect/>
          <a:stretch>
            <a:fillRect/>
          </a:stretch>
        </p:blipFill>
        <p:spPr bwMode="auto">
          <a:xfrm>
            <a:off x="6692363" y="152400"/>
            <a:ext cx="2327812" cy="1752600"/>
          </a:xfrm>
          <a:prstGeom prst="rect">
            <a:avLst/>
          </a:prstGeom>
          <a:noFill/>
        </p:spPr>
      </p:pic>
      <p:sp>
        <p:nvSpPr>
          <p:cNvPr id="5" name="Rectangle 2"/>
          <p:cNvSpPr txBox="1">
            <a:spLocks noChangeArrowheads="1"/>
          </p:cNvSpPr>
          <p:nvPr/>
        </p:nvSpPr>
        <p:spPr>
          <a:xfrm>
            <a:off x="179119" y="-133350"/>
            <a:ext cx="67056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Vagabond" pitchFamily="2" charset="0"/>
              </a:rPr>
              <a:t>God Designed Roles</a:t>
            </a:r>
            <a:endParaRPr lang="en-US" b="1" dirty="0">
              <a:solidFill>
                <a:srgbClr val="FF0000"/>
              </a:solidFill>
              <a:latin typeface="Vagabond" pitchFamily="2" charset="0"/>
            </a:endParaRPr>
          </a:p>
        </p:txBody>
      </p:sp>
    </p:spTree>
    <p:extLst>
      <p:ext uri="{BB962C8B-B14F-4D97-AF65-F5344CB8AC3E}">
        <p14:creationId xmlns:p14="http://schemas.microsoft.com/office/powerpoint/2010/main" val="271177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52400" y="304800"/>
            <a:ext cx="6705600" cy="1066800"/>
          </a:xfrm>
        </p:spPr>
        <p:txBody>
          <a:bodyPr>
            <a:noAutofit/>
          </a:bodyPr>
          <a:lstStyle/>
          <a:p>
            <a:r>
              <a:rPr lang="en-US" sz="3600" b="1" dirty="0">
                <a:solidFill>
                  <a:srgbClr val="FF0000"/>
                </a:solidFill>
                <a:latin typeface="Vagabond" pitchFamily="2" charset="0"/>
              </a:rPr>
              <a:t>Today’s society is </a:t>
            </a:r>
            <a:r>
              <a:rPr lang="en-US" sz="3600" b="1" dirty="0" smtClean="0">
                <a:solidFill>
                  <a:srgbClr val="FF0000"/>
                </a:solidFill>
                <a:latin typeface="Vagabond" pitchFamily="2" charset="0"/>
              </a:rPr>
              <a:t>confused about the roles of boys &amp; girls</a:t>
            </a:r>
            <a:endParaRPr lang="en-US" sz="3600" b="1" dirty="0">
              <a:solidFill>
                <a:srgbClr val="FF0000"/>
              </a:solidFill>
              <a:latin typeface="Vagabond" pitchFamily="2" charset="0"/>
            </a:endParaRPr>
          </a:p>
        </p:txBody>
      </p:sp>
      <p:sp>
        <p:nvSpPr>
          <p:cNvPr id="436227" name="Rectangle 3"/>
          <p:cNvSpPr>
            <a:spLocks noGrp="1" noChangeArrowheads="1"/>
          </p:cNvSpPr>
          <p:nvPr>
            <p:ph idx="1"/>
          </p:nvPr>
        </p:nvSpPr>
        <p:spPr>
          <a:xfrm>
            <a:off x="304800" y="1523999"/>
            <a:ext cx="8258175" cy="5105400"/>
          </a:xfrm>
        </p:spPr>
        <p:txBody>
          <a:bodyPr/>
          <a:lstStyle/>
          <a:p>
            <a:r>
              <a:rPr lang="en-US" b="1" dirty="0">
                <a:solidFill>
                  <a:srgbClr val="0000CC"/>
                </a:solidFill>
              </a:rPr>
              <a:t>Some claim boys &amp; girls are equal </a:t>
            </a:r>
            <a:r>
              <a:rPr lang="en-US" b="1" dirty="0" smtClean="0">
                <a:solidFill>
                  <a:srgbClr val="0000CC"/>
                </a:solidFill>
              </a:rPr>
              <a:t>                   &amp; </a:t>
            </a:r>
            <a:r>
              <a:rPr lang="en-US" b="1" dirty="0">
                <a:solidFill>
                  <a:srgbClr val="0000CC"/>
                </a:solidFill>
              </a:rPr>
              <a:t>demand the same roles</a:t>
            </a:r>
          </a:p>
          <a:p>
            <a:pPr lvl="1"/>
            <a:r>
              <a:rPr lang="en-US" dirty="0"/>
              <a:t>Biology doesn’t support this</a:t>
            </a:r>
          </a:p>
          <a:p>
            <a:pPr lvl="1">
              <a:spcBef>
                <a:spcPts val="0"/>
              </a:spcBef>
            </a:pPr>
            <a:r>
              <a:rPr lang="en-US" dirty="0"/>
              <a:t>Creates confused, over-worked &amp; </a:t>
            </a:r>
            <a:r>
              <a:rPr lang="en-US" dirty="0" smtClean="0"/>
              <a:t>stressed </a:t>
            </a:r>
            <a:r>
              <a:rPr lang="en-US" dirty="0"/>
              <a:t>people</a:t>
            </a:r>
          </a:p>
          <a:p>
            <a:r>
              <a:rPr lang="en-US" b="1" dirty="0">
                <a:solidFill>
                  <a:srgbClr val="0000CC"/>
                </a:solidFill>
              </a:rPr>
              <a:t>Some women seem to be better leaders than their spouses</a:t>
            </a:r>
          </a:p>
          <a:p>
            <a:pPr lvl="1"/>
            <a:r>
              <a:rPr lang="en-US" dirty="0"/>
              <a:t>“better” is not the issue</a:t>
            </a:r>
          </a:p>
          <a:p>
            <a:pPr lvl="1">
              <a:spcBef>
                <a:spcPts val="0"/>
              </a:spcBef>
            </a:pPr>
            <a:r>
              <a:rPr lang="en-US" dirty="0"/>
              <a:t>God doesn’t need the “best”</a:t>
            </a:r>
          </a:p>
          <a:p>
            <a:pPr lvl="2">
              <a:spcBef>
                <a:spcPts val="0"/>
              </a:spcBef>
            </a:pPr>
            <a:r>
              <a:rPr lang="en-US" dirty="0"/>
              <a:t>High priests, kings, etc show that!</a:t>
            </a:r>
          </a:p>
        </p:txBody>
      </p:sp>
      <p:pic>
        <p:nvPicPr>
          <p:cNvPr id="436229" name="Picture 5" descr="http://piggybankblog.com/wp-content/uploads/2011/12/confusion.jpg"/>
          <p:cNvPicPr>
            <a:picLocks noChangeAspect="1" noChangeArrowheads="1"/>
          </p:cNvPicPr>
          <p:nvPr/>
        </p:nvPicPr>
        <p:blipFill>
          <a:blip r:embed="rId2" cstate="print"/>
          <a:srcRect/>
          <a:stretch>
            <a:fillRect/>
          </a:stretch>
        </p:blipFill>
        <p:spPr bwMode="auto">
          <a:xfrm>
            <a:off x="6708248" y="152401"/>
            <a:ext cx="2245251" cy="2209800"/>
          </a:xfrm>
          <a:prstGeom prst="rect">
            <a:avLst/>
          </a:prstGeom>
          <a:noFill/>
        </p:spPr>
      </p:pic>
      <p:pic>
        <p:nvPicPr>
          <p:cNvPr id="436231" name="Picture 7" descr="https://encrypted-tbn0.gstatic.com/images?q=tbn:ANd9GcRANCGQtks2dmPbxn6NlBAsZyAeOZgd6RDWS4UtaitWUHdb6ROjjw"/>
          <p:cNvPicPr>
            <a:picLocks noChangeAspect="1" noChangeArrowheads="1"/>
          </p:cNvPicPr>
          <p:nvPr/>
        </p:nvPicPr>
        <p:blipFill>
          <a:blip r:embed="rId3" cstate="print"/>
          <a:srcRect/>
          <a:stretch>
            <a:fillRect/>
          </a:stretch>
        </p:blipFill>
        <p:spPr bwMode="auto">
          <a:xfrm>
            <a:off x="6172199" y="4191000"/>
            <a:ext cx="2543175" cy="1800225"/>
          </a:xfrm>
          <a:prstGeom prst="rect">
            <a:avLst/>
          </a:prstGeom>
          <a:noFill/>
        </p:spPr>
      </p:pic>
    </p:spTree>
    <p:extLst>
      <p:ext uri="{BB962C8B-B14F-4D97-AF65-F5344CB8AC3E}">
        <p14:creationId xmlns:p14="http://schemas.microsoft.com/office/powerpoint/2010/main" val="344269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8" descr="http://1.bp.blogspot.com/-upSRX_Ah2g8/UYfqhLhqOuI/AAAAAAAABYk/fp6stUXXVwg/s1600/vU2z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896099" cy="6896101"/>
          </a:xfrm>
          <a:prstGeom prst="rect">
            <a:avLst/>
          </a:prstGeom>
          <a:solidFill>
            <a:schemeClr val="tx1"/>
          </a:solidFill>
          <a:extLst/>
        </p:spPr>
      </p:pic>
    </p:spTree>
    <p:extLst>
      <p:ext uri="{BB962C8B-B14F-4D97-AF65-F5344CB8AC3E}">
        <p14:creationId xmlns:p14="http://schemas.microsoft.com/office/powerpoint/2010/main" val="30590003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152400"/>
            <a:ext cx="6172200" cy="2590800"/>
          </a:xfrm>
        </p:spPr>
        <p:txBody>
          <a:bodyPr>
            <a:normAutofit fontScale="90000"/>
          </a:bodyPr>
          <a:lstStyle/>
          <a:p>
            <a:r>
              <a:rPr lang="en-US" b="1" dirty="0">
                <a:solidFill>
                  <a:srgbClr val="FF0000"/>
                </a:solidFill>
              </a:rPr>
              <a:t>1 Timothy 5:14 </a:t>
            </a:r>
            <a:r>
              <a:rPr lang="en-US" sz="4000" dirty="0">
                <a:solidFill>
                  <a:srgbClr val="00FFFF"/>
                </a:solidFill>
              </a:rPr>
              <a:t/>
            </a:r>
            <a:br>
              <a:rPr lang="en-US" sz="4000" dirty="0">
                <a:solidFill>
                  <a:srgbClr val="00FFFF"/>
                </a:solidFill>
              </a:rPr>
            </a:br>
            <a:r>
              <a:rPr lang="en-US" sz="3200" b="1" dirty="0">
                <a:solidFill>
                  <a:srgbClr val="0000CC"/>
                </a:solidFill>
                <a:latin typeface="Times New Roman" pitchFamily="18" charset="0"/>
                <a:cs typeface="Times New Roman" pitchFamily="18" charset="0"/>
              </a:rPr>
              <a:t>Therefore I desire that the younger widows marry, bear children, </a:t>
            </a:r>
            <a:r>
              <a:rPr lang="en-US" sz="3200" b="1" dirty="0">
                <a:solidFill>
                  <a:srgbClr val="00B050"/>
                </a:solidFill>
                <a:latin typeface="Times New Roman" pitchFamily="18" charset="0"/>
                <a:cs typeface="Times New Roman" pitchFamily="18" charset="0"/>
              </a:rPr>
              <a:t>manage the house, </a:t>
            </a:r>
            <a:r>
              <a:rPr lang="en-US" sz="3200" b="1" dirty="0">
                <a:solidFill>
                  <a:srgbClr val="0000CC"/>
                </a:solidFill>
                <a:latin typeface="Times New Roman" pitchFamily="18" charset="0"/>
                <a:cs typeface="Times New Roman" pitchFamily="18" charset="0"/>
              </a:rPr>
              <a:t>give no opportunity to the adversary to speak reproachfully.</a:t>
            </a:r>
          </a:p>
        </p:txBody>
      </p:sp>
      <p:sp>
        <p:nvSpPr>
          <p:cNvPr id="6147" name="Rectangle 3"/>
          <p:cNvSpPr>
            <a:spLocks noGrp="1" noChangeArrowheads="1"/>
          </p:cNvSpPr>
          <p:nvPr>
            <p:ph idx="1"/>
          </p:nvPr>
        </p:nvSpPr>
        <p:spPr>
          <a:xfrm>
            <a:off x="3581400" y="3200400"/>
            <a:ext cx="5334000" cy="2743200"/>
          </a:xfrm>
        </p:spPr>
        <p:txBody>
          <a:bodyPr>
            <a:normAutofit fontScale="92500"/>
          </a:bodyPr>
          <a:lstStyle/>
          <a:p>
            <a:r>
              <a:rPr lang="en-US" dirty="0"/>
              <a:t>“rule (</a:t>
            </a:r>
            <a:r>
              <a:rPr lang="en-US" dirty="0" err="1"/>
              <a:t>oikodespoteo</a:t>
            </a:r>
            <a:r>
              <a:rPr lang="en-US" dirty="0"/>
              <a:t>) the household” (RSV)</a:t>
            </a:r>
          </a:p>
          <a:p>
            <a:r>
              <a:rPr lang="en-US" dirty="0"/>
              <a:t>God wants a house that runs in peace, where everyone helps and encourages one another</a:t>
            </a:r>
          </a:p>
        </p:txBody>
      </p:sp>
      <p:pic>
        <p:nvPicPr>
          <p:cNvPr id="6149" name="Picture 5" descr="https://encrypted-tbn1.gstatic.com/images?q=tbn:ANd9GcS9SNTGkPIwZbYgzJrkzVWgRZHV84-yXLEF_K8wp5SagUenqJJC"/>
          <p:cNvPicPr>
            <a:picLocks noChangeAspect="1" noChangeArrowheads="1"/>
          </p:cNvPicPr>
          <p:nvPr/>
        </p:nvPicPr>
        <p:blipFill>
          <a:blip r:embed="rId2" cstate="print"/>
          <a:srcRect/>
          <a:stretch>
            <a:fillRect/>
          </a:stretch>
        </p:blipFill>
        <p:spPr bwMode="auto">
          <a:xfrm>
            <a:off x="6324600" y="533400"/>
            <a:ext cx="2609453" cy="1905000"/>
          </a:xfrm>
          <a:prstGeom prst="rect">
            <a:avLst/>
          </a:prstGeom>
          <a:noFill/>
        </p:spPr>
      </p:pic>
      <p:pic>
        <p:nvPicPr>
          <p:cNvPr id="6151" name="Picture 7" descr="https://encrypted-tbn3.gstatic.com/images?q=tbn:ANd9GcSgl01QftTN1fFUSc1GZIfNqAYQG9i_xLN8q0_8pFOv_QbbAOGWGA"/>
          <p:cNvPicPr>
            <a:picLocks noChangeAspect="1" noChangeArrowheads="1"/>
          </p:cNvPicPr>
          <p:nvPr/>
        </p:nvPicPr>
        <p:blipFill>
          <a:blip r:embed="rId3" cstate="print"/>
          <a:srcRect/>
          <a:stretch>
            <a:fillRect/>
          </a:stretch>
        </p:blipFill>
        <p:spPr bwMode="auto">
          <a:xfrm>
            <a:off x="304800" y="3124200"/>
            <a:ext cx="3124200" cy="2603500"/>
          </a:xfrm>
          <a:prstGeom prst="rect">
            <a:avLst/>
          </a:prstGeom>
          <a:noFill/>
        </p:spPr>
      </p:pic>
    </p:spTree>
    <p:extLst>
      <p:ext uri="{BB962C8B-B14F-4D97-AF65-F5344CB8AC3E}">
        <p14:creationId xmlns:p14="http://schemas.microsoft.com/office/powerpoint/2010/main" val="42167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28600" y="381000"/>
            <a:ext cx="6096000" cy="1066800"/>
          </a:xfrm>
        </p:spPr>
        <p:txBody>
          <a:bodyPr>
            <a:normAutofit/>
          </a:bodyPr>
          <a:lstStyle/>
          <a:p>
            <a:r>
              <a:rPr lang="en-US" sz="5400" b="1" dirty="0">
                <a:solidFill>
                  <a:srgbClr val="FF0000"/>
                </a:solidFill>
                <a:latin typeface="Vagabond" pitchFamily="2" charset="0"/>
              </a:rPr>
              <a:t>The Bible is Clear:</a:t>
            </a:r>
          </a:p>
        </p:txBody>
      </p:sp>
      <p:sp>
        <p:nvSpPr>
          <p:cNvPr id="437251" name="Rectangle 3"/>
          <p:cNvSpPr>
            <a:spLocks noGrp="1" noChangeArrowheads="1"/>
          </p:cNvSpPr>
          <p:nvPr>
            <p:ph idx="1"/>
          </p:nvPr>
        </p:nvSpPr>
        <p:spPr>
          <a:xfrm>
            <a:off x="228600" y="1631437"/>
            <a:ext cx="8762999" cy="3778764"/>
          </a:xfrm>
        </p:spPr>
        <p:txBody>
          <a:bodyPr>
            <a:normAutofit fontScale="92500" lnSpcReduction="20000"/>
          </a:bodyPr>
          <a:lstStyle/>
          <a:p>
            <a:r>
              <a:rPr lang="en-US" b="1" dirty="0">
                <a:solidFill>
                  <a:srgbClr val="0000CC"/>
                </a:solidFill>
              </a:rPr>
              <a:t>Men are responsible </a:t>
            </a:r>
            <a:r>
              <a:rPr lang="en-US" dirty="0"/>
              <a:t>to lead, provide, save, teach and give their lives for their spouses – show the life of Christ!</a:t>
            </a:r>
          </a:p>
          <a:p>
            <a:pPr lvl="1"/>
            <a:r>
              <a:rPr lang="en-US" dirty="0"/>
              <a:t>Many families struggle when men </a:t>
            </a:r>
            <a:r>
              <a:rPr lang="en-US" dirty="0" smtClean="0"/>
              <a:t>don’t </a:t>
            </a:r>
            <a:r>
              <a:rPr lang="en-US" dirty="0"/>
              <a:t>come through</a:t>
            </a:r>
          </a:p>
          <a:p>
            <a:pPr lvl="1"/>
            <a:r>
              <a:rPr lang="en-US" dirty="0"/>
              <a:t>Men must read, study, pray &amp; be involved in their families – all aspects!</a:t>
            </a:r>
          </a:p>
          <a:p>
            <a:r>
              <a:rPr lang="en-US" b="1" dirty="0" smtClean="0">
                <a:solidFill>
                  <a:srgbClr val="0000CC"/>
                </a:solidFill>
              </a:rPr>
              <a:t>Women should follow the spiritual lead </a:t>
            </a:r>
            <a:r>
              <a:rPr lang="en-US" dirty="0" smtClean="0"/>
              <a:t>of their husbands and focus on raising Godly children – they show the life of Christ’s bride</a:t>
            </a:r>
            <a:endParaRPr lang="en-US" dirty="0"/>
          </a:p>
        </p:txBody>
      </p:sp>
      <p:pic>
        <p:nvPicPr>
          <p:cNvPr id="437253" name="Picture 5" descr="https://encrypted-tbn3.gstatic.com/images?q=tbn:ANd9GcQWlyKwG0YmnT0WryMLvwn_3O_jR0LjxWykZ1YPJ4bElxCWUIK2kA"/>
          <p:cNvPicPr>
            <a:picLocks noChangeAspect="1" noChangeArrowheads="1"/>
          </p:cNvPicPr>
          <p:nvPr/>
        </p:nvPicPr>
        <p:blipFill>
          <a:blip r:embed="rId2" cstate="print"/>
          <a:srcRect b="24752"/>
          <a:stretch>
            <a:fillRect/>
          </a:stretch>
        </p:blipFill>
        <p:spPr bwMode="auto">
          <a:xfrm>
            <a:off x="6172200" y="76199"/>
            <a:ext cx="2676525" cy="1633863"/>
          </a:xfrm>
          <a:prstGeom prst="rect">
            <a:avLst/>
          </a:prstGeom>
          <a:noFill/>
        </p:spPr>
      </p:pic>
      <p:sp>
        <p:nvSpPr>
          <p:cNvPr id="5" name="Text Box 5"/>
          <p:cNvSpPr txBox="1">
            <a:spLocks noChangeArrowheads="1"/>
          </p:cNvSpPr>
          <p:nvPr/>
        </p:nvSpPr>
        <p:spPr bwMode="auto">
          <a:xfrm>
            <a:off x="838200" y="5257800"/>
            <a:ext cx="7039098"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wants </a:t>
            </a:r>
            <a:r>
              <a:rPr lang="en-US" sz="2800" b="1" dirty="0">
                <a:solidFill>
                  <a:srgbClr val="00B050"/>
                </a:solidFill>
                <a:latin typeface="Comic Sans MS" pitchFamily="66" charset="0"/>
              </a:rPr>
              <a:t>h</a:t>
            </a:r>
            <a:r>
              <a:rPr lang="en-US" sz="2800" b="1" dirty="0" smtClean="0">
                <a:solidFill>
                  <a:srgbClr val="00B050"/>
                </a:solidFill>
                <a:latin typeface="Comic Sans MS" pitchFamily="66" charset="0"/>
              </a:rPr>
              <a:t>usbands &amp; wives who show their children how God’s family works – He wants to save their children!</a:t>
            </a:r>
          </a:p>
        </p:txBody>
      </p:sp>
    </p:spTree>
    <p:extLst>
      <p:ext uri="{BB962C8B-B14F-4D97-AF65-F5344CB8AC3E}">
        <p14:creationId xmlns:p14="http://schemas.microsoft.com/office/powerpoint/2010/main" val="228936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5334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457200"/>
            <a:ext cx="8229600" cy="914400"/>
          </a:xfrm>
        </p:spPr>
        <p:txBody>
          <a:bodyPr>
            <a:noAutofit/>
          </a:bodyPr>
          <a:lstStyle/>
          <a:p>
            <a:r>
              <a:rPr lang="en-US" sz="4800" b="1" dirty="0" smtClean="0">
                <a:solidFill>
                  <a:srgbClr val="663300"/>
                </a:solidFill>
              </a:rPr>
              <a:t>1 Corinthians 11:7-11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86600" cy="3962400"/>
          </a:xfrm>
        </p:spPr>
        <p:txBody>
          <a:bodyPr>
            <a:normAutofit fontScale="70000" lnSpcReduction="20000"/>
          </a:bodyPr>
          <a:lstStyle/>
          <a:p>
            <a:pPr marL="0" indent="280988">
              <a:buFontTx/>
              <a:buNone/>
            </a:pPr>
            <a:r>
              <a:rPr lang="en-US" dirty="0" smtClean="0"/>
              <a:t>7  For a man indeed ought not to cover his head, since he is the image and glory of God; but woman is the glory of man.</a:t>
            </a:r>
            <a:br>
              <a:rPr lang="en-US" dirty="0" smtClean="0"/>
            </a:br>
            <a:r>
              <a:rPr lang="en-US" dirty="0" smtClean="0"/>
              <a:t>    8  </a:t>
            </a:r>
            <a:r>
              <a:rPr lang="en-US" b="1" dirty="0" smtClean="0">
                <a:solidFill>
                  <a:srgbClr val="0000CC"/>
                </a:solidFill>
              </a:rPr>
              <a:t>For man is not from woman, but woman from man.</a:t>
            </a:r>
            <a:r>
              <a:rPr lang="en-US" dirty="0" smtClean="0"/>
              <a:t/>
            </a:r>
            <a:br>
              <a:rPr lang="en-US" dirty="0" smtClean="0"/>
            </a:br>
            <a:r>
              <a:rPr lang="en-US" dirty="0" smtClean="0"/>
              <a:t>    9  </a:t>
            </a:r>
            <a:r>
              <a:rPr lang="en-US" b="1" dirty="0" smtClean="0">
                <a:solidFill>
                  <a:srgbClr val="0000CC"/>
                </a:solidFill>
              </a:rPr>
              <a:t>Nor was man created for the woman, but woman for the man.</a:t>
            </a:r>
            <a:r>
              <a:rPr lang="en-US" dirty="0" smtClean="0"/>
              <a:t/>
            </a:r>
            <a:br>
              <a:rPr lang="en-US" dirty="0" smtClean="0"/>
            </a:br>
            <a:r>
              <a:rPr lang="en-US" dirty="0" smtClean="0"/>
              <a:t>   10  For this reason the woman ought to have a symbol of authority on her head, </a:t>
            </a:r>
            <a:r>
              <a:rPr lang="en-US" b="1" dirty="0" smtClean="0">
                <a:solidFill>
                  <a:srgbClr val="FF0000"/>
                </a:solidFill>
              </a:rPr>
              <a:t>because of the angels. </a:t>
            </a:r>
            <a:r>
              <a:rPr lang="en-US" i="1" dirty="0" smtClean="0">
                <a:solidFill>
                  <a:srgbClr val="C00000"/>
                </a:solidFill>
              </a:rPr>
              <a:t>(the angels made the decision to create Eve out of Adam)</a:t>
            </a:r>
            <a:r>
              <a:rPr lang="en-US" b="1" dirty="0" smtClean="0">
                <a:solidFill>
                  <a:srgbClr val="FF0000"/>
                </a:solidFill>
              </a:rPr>
              <a:t/>
            </a:r>
            <a:br>
              <a:rPr lang="en-US" b="1" dirty="0" smtClean="0">
                <a:solidFill>
                  <a:srgbClr val="FF0000"/>
                </a:solidFill>
              </a:rPr>
            </a:br>
            <a:r>
              <a:rPr lang="en-US" dirty="0" smtClean="0"/>
              <a:t>   11  Nevertheless, neither is man independent of woman, nor woman independent of man, in the Lord.</a:t>
            </a:r>
          </a:p>
          <a:p>
            <a:pPr marL="0" indent="280988">
              <a:spcBef>
                <a:spcPct val="0"/>
              </a:spcBef>
              <a:buFontTx/>
              <a:buNone/>
            </a:pPr>
            <a:r>
              <a:rPr lang="en-US" dirty="0" smtClean="0"/>
              <a:t>12  </a:t>
            </a:r>
            <a:r>
              <a:rPr lang="en-US" b="1" dirty="0" smtClean="0">
                <a:solidFill>
                  <a:srgbClr val="0000CC"/>
                </a:solidFill>
              </a:rPr>
              <a:t>For as woman came from man, even so man also comes through woman; but all things are from God.</a:t>
            </a:r>
            <a:endParaRPr lang="en-US" b="1" dirty="0">
              <a:solidFill>
                <a:srgbClr val="0000CC"/>
              </a:solidFill>
            </a:endParaRPr>
          </a:p>
        </p:txBody>
      </p:sp>
      <p:sp>
        <p:nvSpPr>
          <p:cNvPr id="4100" name="Text Box 5"/>
          <p:cNvSpPr txBox="1">
            <a:spLocks noChangeArrowheads="1"/>
          </p:cNvSpPr>
          <p:nvPr/>
        </p:nvSpPr>
        <p:spPr bwMode="auto">
          <a:xfrm>
            <a:off x="830943" y="5158770"/>
            <a:ext cx="74676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The relationship of men and women, and their respective roles before God, were designed by God &amp; His angels from the beginning of creation – for the spiritual development of His family</a:t>
            </a:r>
            <a:endParaRPr lang="en-US" sz="3200" b="1" dirty="0" smtClean="0">
              <a:solidFill>
                <a:srgbClr val="00B050"/>
              </a:solidFill>
              <a:latin typeface="Comic Sans MS" pitchFamily="66" charset="0"/>
            </a:endParaRPr>
          </a:p>
        </p:txBody>
      </p:sp>
    </p:spTree>
    <p:extLst>
      <p:ext uri="{BB962C8B-B14F-4D97-AF65-F5344CB8AC3E}">
        <p14:creationId xmlns:p14="http://schemas.microsoft.com/office/powerpoint/2010/main" val="137918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1"/>
          </p:nvPr>
        </p:nvSpPr>
        <p:spPr>
          <a:xfrm>
            <a:off x="990600" y="1355095"/>
            <a:ext cx="7086600" cy="4323547"/>
          </a:xfrm>
        </p:spPr>
        <p:txBody>
          <a:bodyPr>
            <a:normAutofit fontScale="70000" lnSpcReduction="20000"/>
          </a:bodyPr>
          <a:lstStyle/>
          <a:p>
            <a:pPr marL="0" indent="231775">
              <a:buNone/>
            </a:pPr>
            <a:r>
              <a:rPr lang="en-US" dirty="0" smtClean="0"/>
              <a:t>17 And </a:t>
            </a:r>
            <a:r>
              <a:rPr lang="en-US" dirty="0"/>
              <a:t>whatever you do in word or deed, </a:t>
            </a:r>
            <a:r>
              <a:rPr lang="en-US" b="1" dirty="0">
                <a:solidFill>
                  <a:srgbClr val="0000CC"/>
                </a:solidFill>
              </a:rPr>
              <a:t>do all in the name of the Lord Jesus, giving thanks to God the Father through Him. </a:t>
            </a:r>
          </a:p>
          <a:p>
            <a:pPr marL="0" indent="231775">
              <a:buNone/>
            </a:pPr>
            <a:r>
              <a:rPr lang="en-US" dirty="0" smtClean="0"/>
              <a:t>18 </a:t>
            </a:r>
            <a:r>
              <a:rPr lang="en-US" b="1" dirty="0" smtClean="0">
                <a:solidFill>
                  <a:srgbClr val="0000CC"/>
                </a:solidFill>
              </a:rPr>
              <a:t>Wives</a:t>
            </a:r>
            <a:r>
              <a:rPr lang="en-US" dirty="0"/>
              <a:t>, </a:t>
            </a:r>
            <a:r>
              <a:rPr lang="en-US" b="1" dirty="0">
                <a:solidFill>
                  <a:srgbClr val="C00000"/>
                </a:solidFill>
              </a:rPr>
              <a:t>submit</a:t>
            </a:r>
            <a:r>
              <a:rPr lang="en-US" dirty="0">
                <a:solidFill>
                  <a:srgbClr val="C00000"/>
                </a:solidFill>
              </a:rPr>
              <a:t> </a:t>
            </a:r>
            <a:r>
              <a:rPr lang="en-US" dirty="0"/>
              <a:t>to your own husbands, as is fitting in the Lord. </a:t>
            </a:r>
            <a:r>
              <a:rPr lang="en-US" dirty="0" smtClean="0"/>
              <a:t> </a:t>
            </a:r>
          </a:p>
          <a:p>
            <a:pPr marL="0" indent="231775">
              <a:buNone/>
            </a:pPr>
            <a:r>
              <a:rPr lang="en-US" dirty="0" smtClean="0"/>
              <a:t>19 </a:t>
            </a:r>
            <a:r>
              <a:rPr lang="en-US" b="1" dirty="0">
                <a:solidFill>
                  <a:srgbClr val="0000CC"/>
                </a:solidFill>
              </a:rPr>
              <a:t>Husbands</a:t>
            </a:r>
            <a:r>
              <a:rPr lang="en-US" dirty="0"/>
              <a:t>, </a:t>
            </a:r>
            <a:r>
              <a:rPr lang="en-US" b="1" dirty="0">
                <a:solidFill>
                  <a:srgbClr val="C00000"/>
                </a:solidFill>
              </a:rPr>
              <a:t>love</a:t>
            </a:r>
            <a:r>
              <a:rPr lang="en-US" dirty="0">
                <a:solidFill>
                  <a:srgbClr val="C00000"/>
                </a:solidFill>
              </a:rPr>
              <a:t> </a:t>
            </a:r>
            <a:r>
              <a:rPr lang="en-US" dirty="0"/>
              <a:t>your wives and do not be bitter toward them. </a:t>
            </a:r>
            <a:r>
              <a:rPr lang="en-US" dirty="0" smtClean="0"/>
              <a:t> </a:t>
            </a:r>
            <a:endParaRPr lang="en-US" dirty="0"/>
          </a:p>
          <a:p>
            <a:pPr marL="0" indent="231775">
              <a:buNone/>
            </a:pPr>
            <a:r>
              <a:rPr lang="en-US" dirty="0"/>
              <a:t>20 </a:t>
            </a:r>
            <a:r>
              <a:rPr lang="en-US" b="1" dirty="0">
                <a:solidFill>
                  <a:srgbClr val="0000CC"/>
                </a:solidFill>
              </a:rPr>
              <a:t>Children</a:t>
            </a:r>
            <a:r>
              <a:rPr lang="en-US" dirty="0"/>
              <a:t>, </a:t>
            </a:r>
            <a:r>
              <a:rPr lang="en-US" b="1" dirty="0">
                <a:solidFill>
                  <a:srgbClr val="C00000"/>
                </a:solidFill>
              </a:rPr>
              <a:t>obey</a:t>
            </a:r>
            <a:r>
              <a:rPr lang="en-US" dirty="0">
                <a:solidFill>
                  <a:srgbClr val="C00000"/>
                </a:solidFill>
              </a:rPr>
              <a:t> </a:t>
            </a:r>
            <a:r>
              <a:rPr lang="en-US" dirty="0"/>
              <a:t>your parents in all things, for this is well pleasing to the Lord. </a:t>
            </a:r>
          </a:p>
          <a:p>
            <a:pPr marL="0" indent="231775">
              <a:buNone/>
            </a:pPr>
            <a:r>
              <a:rPr lang="en-US" dirty="0" smtClean="0"/>
              <a:t>21 </a:t>
            </a:r>
            <a:r>
              <a:rPr lang="en-US" b="1" dirty="0">
                <a:solidFill>
                  <a:srgbClr val="0000CC"/>
                </a:solidFill>
              </a:rPr>
              <a:t>Fathers</a:t>
            </a:r>
            <a:r>
              <a:rPr lang="en-US" dirty="0"/>
              <a:t>, </a:t>
            </a:r>
            <a:r>
              <a:rPr lang="en-US" b="1" dirty="0">
                <a:solidFill>
                  <a:srgbClr val="C00000"/>
                </a:solidFill>
              </a:rPr>
              <a:t>do not provoke </a:t>
            </a:r>
            <a:r>
              <a:rPr lang="en-US" dirty="0"/>
              <a:t>your children, lest they become discouraged. </a:t>
            </a:r>
          </a:p>
          <a:p>
            <a:pPr marL="0" indent="231775">
              <a:buNone/>
            </a:pPr>
            <a:r>
              <a:rPr lang="en-US" dirty="0" smtClean="0"/>
              <a:t>22 </a:t>
            </a:r>
            <a:r>
              <a:rPr lang="en-US" b="1" dirty="0">
                <a:solidFill>
                  <a:srgbClr val="0000CC"/>
                </a:solidFill>
              </a:rPr>
              <a:t>Bondservants</a:t>
            </a:r>
            <a:r>
              <a:rPr lang="en-US" dirty="0"/>
              <a:t>, </a:t>
            </a:r>
            <a:r>
              <a:rPr lang="en-US" b="1" dirty="0">
                <a:solidFill>
                  <a:srgbClr val="C00000"/>
                </a:solidFill>
              </a:rPr>
              <a:t>obey</a:t>
            </a:r>
            <a:r>
              <a:rPr lang="en-US" dirty="0">
                <a:solidFill>
                  <a:srgbClr val="C00000"/>
                </a:solidFill>
              </a:rPr>
              <a:t> </a:t>
            </a:r>
            <a:r>
              <a:rPr lang="en-US" dirty="0"/>
              <a:t>in all things your masters according to the flesh, not with </a:t>
            </a:r>
            <a:r>
              <a:rPr lang="en-US" dirty="0" err="1"/>
              <a:t>eyeservice</a:t>
            </a:r>
            <a:r>
              <a:rPr lang="en-US" dirty="0"/>
              <a:t>, as men-pleasers, but in sincerity of heart, fearing God. </a:t>
            </a:r>
            <a:endParaRPr lang="en-US" dirty="0" smtClean="0"/>
          </a:p>
        </p:txBody>
      </p:sp>
      <p:sp>
        <p:nvSpPr>
          <p:cNvPr id="6" name="Text Box 5"/>
          <p:cNvSpPr txBox="1">
            <a:spLocks noChangeArrowheads="1"/>
          </p:cNvSpPr>
          <p:nvPr/>
        </p:nvSpPr>
        <p:spPr bwMode="auto">
          <a:xfrm>
            <a:off x="717879" y="119390"/>
            <a:ext cx="7574643"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Trusting God’s morality impacts our lives</a:t>
            </a:r>
          </a:p>
        </p:txBody>
      </p:sp>
      <p:sp>
        <p:nvSpPr>
          <p:cNvPr id="7" name="Text Box 5"/>
          <p:cNvSpPr txBox="1">
            <a:spLocks noChangeArrowheads="1"/>
          </p:cNvSpPr>
          <p:nvPr/>
        </p:nvSpPr>
        <p:spPr bwMode="auto">
          <a:xfrm>
            <a:off x="762000" y="5771347"/>
            <a:ext cx="7620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is training us to live within His moral guidelines so we can live with Him forever!</a:t>
            </a:r>
          </a:p>
        </p:txBody>
      </p:sp>
      <p:sp>
        <p:nvSpPr>
          <p:cNvPr id="8" name="Rectangle 2"/>
          <p:cNvSpPr txBox="1">
            <a:spLocks noChangeArrowheads="1"/>
          </p:cNvSpPr>
          <p:nvPr/>
        </p:nvSpPr>
        <p:spPr>
          <a:xfrm>
            <a:off x="1066800" y="642610"/>
            <a:ext cx="7010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663300"/>
                </a:solidFill>
              </a:rPr>
              <a:t>Colossians 3:17-22</a:t>
            </a:r>
            <a:endParaRPr lang="en-US" sz="4800" b="1" dirty="0" smtClean="0">
              <a:solidFill>
                <a:srgbClr val="663300"/>
              </a:solidFill>
              <a:latin typeface="Comic Sans MS" pitchFamily="66" charset="0"/>
            </a:endParaRPr>
          </a:p>
        </p:txBody>
      </p:sp>
    </p:spTree>
    <p:extLst>
      <p:ext uri="{BB962C8B-B14F-4D97-AF65-F5344CB8AC3E}">
        <p14:creationId xmlns:p14="http://schemas.microsoft.com/office/powerpoint/2010/main" val="56050668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30308425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10606462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Rot="1" noChangeArrowheads="1"/>
          </p:cNvSpPr>
          <p:nvPr>
            <p:ph type="title"/>
          </p:nvPr>
        </p:nvSpPr>
        <p:spPr/>
        <p:txBody>
          <a:bodyPr/>
          <a:lstStyle/>
          <a:p>
            <a:endParaRPr lang="en-US"/>
          </a:p>
        </p:txBody>
      </p:sp>
      <p:graphicFrame>
        <p:nvGraphicFramePr>
          <p:cNvPr id="57348" name="Object 4"/>
          <p:cNvGraphicFramePr>
            <a:graphicFrameLocks noGrp="1" noChangeAspect="1"/>
          </p:cNvGraphicFramePr>
          <p:nvPr>
            <p:ph idx="1"/>
          </p:nvPr>
        </p:nvGraphicFramePr>
        <p:xfrm>
          <a:off x="0" y="61913"/>
          <a:ext cx="9144000" cy="6800850"/>
        </p:xfrm>
        <a:graphic>
          <a:graphicData uri="http://schemas.openxmlformats.org/presentationml/2006/ole">
            <mc:AlternateContent xmlns:mc="http://schemas.openxmlformats.org/markup-compatibility/2006">
              <mc:Choice xmlns:v="urn:schemas-microsoft-com:vml" Requires="v">
                <p:oleObj spid="_x0000_s4118" name="Photo Editor Photo" r:id="rId3" imgW="7516274" imgH="5590476" progId="MSPhotoEd.3">
                  <p:embed/>
                </p:oleObj>
              </mc:Choice>
              <mc:Fallback>
                <p:oleObj name="Photo Editor Photo" r:id="rId3" imgW="7516274"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913"/>
                        <a:ext cx="91440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ounded Rectangle 3"/>
          <p:cNvSpPr/>
          <p:nvPr/>
        </p:nvSpPr>
        <p:spPr>
          <a:xfrm>
            <a:off x="5334000" y="3048000"/>
            <a:ext cx="3581400" cy="3124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6" name="TextBox 5"/>
          <p:cNvSpPr txBox="1"/>
          <p:nvPr/>
        </p:nvSpPr>
        <p:spPr>
          <a:xfrm>
            <a:off x="5486400" y="3124200"/>
            <a:ext cx="2971800" cy="2523768"/>
          </a:xfrm>
          <a:prstGeom prst="rect">
            <a:avLst/>
          </a:prstGeom>
          <a:noFill/>
        </p:spPr>
        <p:txBody>
          <a:bodyPr wrap="square" rtlCol="0">
            <a:spAutoFit/>
          </a:bodyPr>
          <a:lstStyle/>
          <a:p>
            <a:pPr eaLnBrk="0" fontAlgn="base" hangingPunct="0">
              <a:spcBef>
                <a:spcPts val="1200"/>
              </a:spcBef>
              <a:spcAft>
                <a:spcPct val="0"/>
              </a:spcAft>
            </a:pPr>
            <a:r>
              <a:rPr lang="en-US" sz="2000" b="1" dirty="0" smtClean="0">
                <a:solidFill>
                  <a:srgbClr val="FF0000"/>
                </a:solidFill>
                <a:latin typeface="Comic Sans MS" pitchFamily="66" charset="0"/>
              </a:rPr>
              <a:t>Points worth noting:</a:t>
            </a:r>
          </a:p>
          <a:p>
            <a:pPr marL="169863" indent="-169863" eaLnBrk="0" fontAlgn="base" hangingPunct="0">
              <a:spcBef>
                <a:spcPts val="1200"/>
              </a:spcBef>
              <a:spcAft>
                <a:spcPct val="0"/>
              </a:spcAft>
              <a:buFont typeface="Arial" pitchFamily="34" charset="0"/>
              <a:buChar char="•"/>
            </a:pPr>
            <a:r>
              <a:rPr lang="en-US" b="1" dirty="0" smtClean="0">
                <a:solidFill>
                  <a:prstClr val="black"/>
                </a:solidFill>
                <a:latin typeface="Comic Sans MS" pitchFamily="66" charset="0"/>
              </a:rPr>
              <a:t>About half of high-</a:t>
            </a:r>
            <a:r>
              <a:rPr lang="en-US" b="1" dirty="0" err="1" smtClean="0">
                <a:solidFill>
                  <a:prstClr val="black"/>
                </a:solidFill>
                <a:latin typeface="Comic Sans MS" pitchFamily="66" charset="0"/>
              </a:rPr>
              <a:t>schoolers</a:t>
            </a:r>
            <a:r>
              <a:rPr lang="en-US" b="1" dirty="0" smtClean="0">
                <a:solidFill>
                  <a:prstClr val="black"/>
                </a:solidFill>
                <a:latin typeface="Comic Sans MS" pitchFamily="66" charset="0"/>
              </a:rPr>
              <a:t> drink illegally</a:t>
            </a:r>
          </a:p>
          <a:p>
            <a:pPr marL="169863" indent="-169863" eaLnBrk="0" fontAlgn="base" hangingPunct="0">
              <a:spcBef>
                <a:spcPts val="1200"/>
              </a:spcBef>
              <a:spcAft>
                <a:spcPct val="0"/>
              </a:spcAft>
              <a:buFont typeface="Arial" pitchFamily="34" charset="0"/>
              <a:buChar char="•"/>
            </a:pPr>
            <a:r>
              <a:rPr lang="en-US" b="1" dirty="0" smtClean="0">
                <a:solidFill>
                  <a:prstClr val="black"/>
                </a:solidFill>
                <a:latin typeface="Comic Sans MS" pitchFamily="66" charset="0"/>
              </a:rPr>
              <a:t>How much you drink at one time matters</a:t>
            </a:r>
          </a:p>
          <a:p>
            <a:pPr marL="169863" indent="-169863" eaLnBrk="0" fontAlgn="base" hangingPunct="0">
              <a:spcBef>
                <a:spcPts val="1200"/>
              </a:spcBef>
              <a:spcAft>
                <a:spcPct val="0"/>
              </a:spcAft>
              <a:buFont typeface="Arial" pitchFamily="34" charset="0"/>
              <a:buChar char="•"/>
            </a:pPr>
            <a:r>
              <a:rPr lang="en-US" b="1" dirty="0" smtClean="0">
                <a:solidFill>
                  <a:prstClr val="black"/>
                </a:solidFill>
                <a:latin typeface="Comic Sans MS" pitchFamily="66" charset="0"/>
              </a:rPr>
              <a:t>Binge drinkers more likely to lose inhibitions</a:t>
            </a:r>
          </a:p>
        </p:txBody>
      </p:sp>
    </p:spTree>
    <p:extLst>
      <p:ext uri="{BB962C8B-B14F-4D97-AF65-F5344CB8AC3E}">
        <p14:creationId xmlns:p14="http://schemas.microsoft.com/office/powerpoint/2010/main" val="399024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MSEBUUExQWFBUWFxoXGBgYGBcUFhcYGBUXFRcYFhcXHSYfFxwjHRUVHy8gIycpLCwsFR4xNTAqNSYrLCkBCQoKDgwOGg8PGiwlHyUsLCwsLCwsKiwsKiwqKSwsKiwsLCwpLywsLCwsLCwsLCwsLCksLCwsLCwsLCwsLCwsLP/AABEIAKkBKgMBIgACEQEDEQH/xAAcAAACAwEBAQEAAAAAAAAAAAAEBQIDBgEABwj/xABGEAACAQIEAwUFBgQFAgMJAAABAhEAAwQSITEFQVEGEyJhcTKBkaGxFCNCwdHwM1Jy4QcVYoLxJJIWQ3MXNFNUorPC0uL/xAAaAQACAwEBAAAAAAAAAAAAAAACAwABBAUG/8QAMhEAAgIBAwIDBgUEAwAAAAAAAAECEQMEEiExQRNRgSIyYZGh8AUUcbHBFSPR8UJS4f/aAAwDAQACEQMRAD8AxXZ/hebFpY2W4QR6buPWAfhX2mzhgAAAFAEADYDkK+R4TEG1dt3ok2mDx1XZlnzWa+sNx2wLC3s4NthKkbt/pA68iOR3rmcvlmLQZYbJSb57mP8A8UrJZcOOQ71j7lSB8TWP4L2kxOFI7q4VGnhIDIfUH671sePYl8Vh7NxhAc3yNNFUvkQTzMJPvrF3cD93buAaEZW8mXTX1AFS0jPmyN5nJdOK+R9J7N3V4pbdrgNq5bIHhdmQ5gTIR5y7HQGtHw/s5hU8DAO/POdT5qu0ek+tfM+w/aX7FeYsC1twA4G4icrLO8SRHQ1tuN9osLiltiy+ZwSYKspCka+0ANwtXcUt3c1QnBx3OtwR2k4VhbS5k8NzkimQeuYH2R5/I0msppUXtaemtSt3Ap/0n5GrTUuhz8k6yPil8P3/AM+helurhZB5VWuITrVy4pOtEmNcL6llvDjoKm+HkDTSdeVD/wCYLPhIqyywLDWda0QTT3GOeWC9hIPw9sxrv+9KItpUUq5N4q+rs3xgkqJqtTyV1Vq6NJokhm1FYSpd1XmJPsdJn8h51ZhLamSBB2OpP1pm2lZSacqRAWK73NGd3XO7qxuwF7uguI8JS8AGzCNoP1BFNClQZKBxTVMjgnwz5+/BS11kthmAaNfIxJOw1pj2hsi1h7dobbE9con6ma1bLQ93DK0ZlBjaQDHpNI8Ck6fUzLTpJ0+pguGcAa8QSCqc229y9TTXGI2bKfw6ADaOUD4U8xdq4WAWQI5afGqrmOReWYjSTGvvp+LH4a45M08Ua2t1/IoXhBiWOUfP39Kncw1p0ICzIiF0bXSBzE7e+o4/HZ9yAOnL+9M+HNa720PDMiNt40+cUUuOWFhhFvbFerMzd7HWx7XeIY1Uxp8VqsYGxYXMg30n2mPlNfQuO4UXLDg8lJB6ECfhprXzJ7qkCG9PfS4KL5SG6iHgtJAuPxTPoPCPLf3ms7j+KhvABn18RckhiNgIO3nNa+5wS86HLbuQRE5G5jfas/8A+G1U+LMSOR8PxG9Se58RMihT3SsVYfg6updjkBOiqCxMc5YmBOnuqYwqIjOqLCicz+I6DlOk+gp0MNqFEDUAchyA8gK2fD+yVm2gzItxzuWAI9FB0A896GowXxNGLFkzS9nhdz4Pi7pusSTP5n8hReKQG0HjooHoBJ+JFfccVwSy4hrVtl6FFj3aaVke0P8Ah6jp9we7KycrElNYnxbrtPMelLUjpT08lVdj5datElQgJY6AASSSdBHOtQnY3EEAnuwY1GY6Hpop+tPOyvC7KXCtqLrIPvb59mTMW7IPWDLdFMb6a44fz+VDKY3HhjNXIScL7NveGZVOX+ZiAPdzPuqVzsBi7Tl7Xdup1yFyNT0zCBrzmthh+PYe2g1yqo/kIgD3Vn+Kf4oLFzuUYQhyMwEs50XSfCqyW5kwBA1pCdmN6fTY1y/kbLgmFtjCW7Qh0VO6OgKsUm28g7+JWrAdt+AnBsGsmLF0nwEAhHA1USPZI1A5Qw6VPsR24XDoLN8EJAYOBJVjqSwGpDaGRsSeujf/ABE4raxGCUWLiXWF1WAQhmACuDKjUbxtzplIKeTHmw33X0MDhyhPilfMCQPUHX4GtBw3hgtsLgeemkAgiOtZRb/kae8JvOVKbAxAPtCTGg6a0E4x7HGnPJ1Rp7DG7t4V2nr6frRdnBIvKfXxfWp2bYUADYaD3V5XzNCkQphhBnbSDWDc306Ghyb6lucKQCQJ0A2n0rv2oQx1OUwYBmfIc6vwXDZACiFGxOvwnWmKcMXmSflRxx2HHFKXKFWYE5SJ0nVdPj18qggtEK0ASYGhUz6U+Xh6dD8TXf8ALk8/jTljkujD8CQoFmT4bhBHKQY9RvUrdq6rZpDe+Dp5HSmTcFQgj+bfTf1IiujhbAyDMCInT1g8/fT4ZM0OgE9O5O3fzKLeOYe0pHu/MU2sXARpS9bNxQJE66mI08oq5LsAkgiD6z5iKP8AMvvEdiuD9pt/qM7docqsFsUHbuCYnWJjyqYugx4t9BrvV/mV5GtSiWG/qQOXOrUINDi0W2zDKfSf7VX3wGp8Osa6T6UC1LTtrgilXULZKHvOB5npzqq5e38W2+u1Cllkc83PU/E0x6yK7MGU12LWxqa7yOUGaFvY46ZV9ZMR9aizMRousxB6ddK4eH3GzawDtyI9/wDaky1eSXuR/kTuk+gOb1w7kDyA/M0uezbAkmQTGpkT00p2vBhIJbUCJ1Jrg4Ug0Ex7hSZfmZ9XX0/YrwZS6oRMLYJAXVRJhfpprU7WIAZTlJnUCCOXMj2T0p0cAnQ/E0w4Vw9F8QHi5azH6UlaScpcv+Q46eVg74pr1h8iOHIK+NSk8iQSADpPSkHDlFi9N63HIMy6qeoP1itpeYASTHrWR41xy6zEWjkC6ajfXUsv0p2oShU3LlD86Uam3yjRnUSNQf3vSzi/BkviGENyYe0P1HlSbC9prmXw5CASPYy6jfaKl/4mvu6oltGZpH4uWs76DzpuLURnJJdS3qcU1Uv2MVx602HzIw8UwPOfxL1FWcHxGPtqqWEa4o1bOPuxzgOxAUehrV8U46A5SEe8mjXMghD/ACJm1Ma6n4dPnnEeIXr7Q9x7knRSSR5ALtW6Um1yc9xjjncW/Tj5s2KdqSCLbd3dvMcot4fM4B/13GOURziYijMfwrvkK3pYHdFLInviGb36eQrM9mnt4Jmu3gxYrAygNlkidCRTjG9s0IIsDMxGhaAB5wDJ+VK2O6Rtjqsey8j9DPcRxFrBYuxaRe7tZs9zcjM6m2pJJJ8IJP8AurTz61le01pu/ulwfagEiAQoA56HaaULjWAgXCANAA5gDoNaOWLo7ER/EIwlKLj3PpPbHsmblgtY9pfEycnA18PRhvGx9a+W3LfhOnL8q/QqLXzbtH2WFu/fZR4T41EQq5/rDEwKxKNuwfxLHsrJFd6pGbvcNL2LbqPGqgEfzCII90TTPh+Da/aQFRbRfZcT3hMySp5Anmfd1ozgtggNbPtIxU9In89vjToW6XqM3KUTnYIShBqfdv0Vi6z2fsDdMx5liST84qN3gFgFWWUIYRlJYTOxGv5UyZCTAlYg5oEHy1o/AcPzTlAUTJMcz9TWaLl5j4xbdIoW6PFuMu+hjadOtWYFM2XxZpO8RofKndvhyAbT661P7AkggQQZ0/SjUDUtLItRNABsKsy1wCpxWhM2UqPCpharFTWmoDcTVatVailWqKNMNRTJLUhaU7gVxRU1o7T4YdEfsi1JcGo/YqypCq8OPkXtXkeVQBpVdzDqasrlG4xapltWCtgV8/lUfsqjlRRqOWqWOPkL2ryByI2qtqINuqnSiIUEVWy1cy1FgaogOy1EirylQK0DIDstJ+MWRo3nB/Knvd1fhbCRLZZnSY089aVkx+JHaVKG9bTCWkY3MgzMWjKMug5QD61seD8MS2mhDMZDMOZBggeQII91Mb7/AHbFdYBj3dKS4HiHcWQHVtWORRqddQsn6+dKx4I4pW+SseKOKVvn4iHthgE7+YEsoLeZEqCfcB8KydrgSpqpObz293T1rR8VuNduG4dDOoABkAQF1oBwShIBBgwDvMVleeanuizmZmpyb7CDH47NKRJGhkzHp1pHjrRWI0MTPl5fA04OGJIjf8udazsr2YV7zvcAdbWUIpGmYjNmPWBGnXXlW1aiWdbu5MGG/ZiaBCl+yCQHVlUspAIGZA0MDsYYVkr/APhxYLMRcdQSSBoYE6CTqYp92owuS+l5GZbhTKYJAYKfDmGx3O9Z1uNYif4n/wBKfpWhYnJWas+rwxm4ZYttffmfUcPdDDQg1nO2mOW21tSCScrED+VXn5kR7jRSaa+VYnF41rr52JJO0kmATIAnYVhy5NsaNWfN7NDXD2VN65dUyLgQ+8Bp9/8AeiiulKuzja3V6FSPeCD9KbXV0I0Oh0O3v8qze87OZkdyIYa1AGkE6xObU+danDYbKoHSs/gFEpsBK7ajcbda1bATpT4I1aSKdyKslTC1KKuFnTfXeipvob6BmSujUVcy8ufP9KrIgzyqLyAkq5KxUlNWFAa53dNjITLG0eBokUNkPSrrNG3ZeO06LhUxVeapqatM0EqkDXJr1GmQlNeqM1KKOyHjXorwrpq7JRUUqth7qINUXaqymisgdaqYVaRVV22SCAYPI7xVAlbCokUgx2HuK33knzOoPoa9gTczRbkneBrIHUUtz5A3M0BHlS7iWOCaDVj8vM0QuOJITKQ53VpUCPM8vSkeIJZiTuT+4oJzpcEfwNF/mqDDB5E5YjnniIj1+VILxLfZ51kifdlH5VUtmSABryptxLD5Fs/6GA+k/nS/Ec+vYKVyiKON4aHDD8W/qKSrZh2gaHWZmT/TyrU8eTwL/UfpWdCfeTC+zvPi32jpWXNGps5WVVJg32YCYG+9O+D3WtIWVc5KjSYkj2dfeRQNxKc4G3FsU7ScWO0qbujOXMZdvO5uaHkIgAbQPL9aVNY1Onyrb4jCKw8/LSlLcKE7j4V0o5FFU2Ys2jyuV9RxhrhxNtWsCA+jyR91/MNdSddNI1nlFB/+z65yup5SG2qrE3LmCx5KCbd2DkGgYHkvmpmP71uLV4EAg7/v41zoRjl4n1R2owjktS6owdrs/cwzsXg5tJBkQNR9TVpWa0HadvCNOdZ8GqnjUHSMGrgoTpeRDCPAHs6H8O2h2rYKZ161jbLatqDryER5HrWrwDTaT+kUUUHo5e00E0u41xnuFUKpuXbhy27Y3ZvyA5mmNI2YDi1vN/8ALNknbN3hzR55aJJN8m+TaXBOzw3GsJuYoW2/kt2kZV8ibklvlU7PEMRbvrYxQDi5Pd3rakKYElbifgMc9vrTXG3mVWZFNxhsuYKW/wBzaD30mxHaW7byd5hXRXdbYPe2m8TGBosk8/hVX1RTSj3f1ZPifGri3Vw9hQ99hmltEtp/M8anyH9p7/lWMiftnj6dzb7v0j2o99DcEX/rcdPt94kf0ZPDHlWjR5FQCHtWn6CjhHGnN1sPiFCX1GYFdbd1NsyTqPMf3gPDHEX8TilXEvaW1cVVAt2mEMmbUss7+dWdoo+2YGPb7xx55Mnjny2+dT7OL/1eP/8AWT/7dGi++1+f8HE4rfw15LeKK3Ldw5UvquSHOy3F2E9R+sGcSx1z7XhrFsxmzXLugP3aCI12ljEjpQ/bwL9gu5t/Dl65865Y8/709sWxCsQM+UAmNeRInfflRlpO3G/ITcW4hffFJhbDi1933ty4VDsFzZQqK2kk8z1+JPDbeLt3il11v2SpIuELbuK0+yyrowI5gVDjPZ8XnW6lxrN9AQtxddDrldToy+XnQ/D+N3rd9MPi0UM893dt/wAO4VEkFTqjRVonSXJo81JeDcSufa8VYutmyFblrQD7pxtoBOU6TvrTas7x09zjcLiNlYnDXD5PrbJ9GmisKTqmGdseJvaw2WzPfXmFq1HtZm3I9AD7yKK7OcW+04W3d5lYcdHXwsPiJ94pbh/+o4k7/wDl4Re7Xob1wS5/2rpUOFEYXH37B0t3x9pt9Adrqj4T6CiTBUnuvt0DG4jcfiIso0W7VnPdEA5ncxbUkiRA8WhFB9t+NXLFpFsz3zsSANfBbHeXD6QAPQmrOxim4l7FHfE3WYf+mngtj4A0rtcesNxG9dulstpe4tAW7lwHU960opGp8PoaplN+z16/f7GrwWKW9aS4nsuoYRuJEx+XupPwLH3O9u4a+2a7bOZWgL3lpvZaFAEjYxQvYXHp99hlJK2nL2syshNpzIEMAfC0jbnV3bWw1tFxlogXcPrrs9tvCyHqNZ+PWp8S7uKl9/Ene4lcu44WLTRbsjPfIAOYn2LWoMdTGu/ShcHfvYnGX0s3BhktSkrbtu7sImc4gDXYUw7M8J7mwMxzXLn3lxv5nfU+4bf81RjOzTreOJwl3urrasrDNauGI8QGqk9R8qnxKqTVjXhNnEFWXFC2zI0W7iwM6ke0U/AeRHP5muzwAS5MQx05wNzHnOk8hXuAdoGvPcs3rfc37QBZZzKynZ0bmP1pm7mdKOUYumxsaaKbfDraeygnrufiaA47bBt6DUEH8vzpi1w0PiUBRh1B+lLyU4tJB1wIu0F0EW/MZvjEfnWfUAuxGUxA09rzDUfjbuZh5KB9T+dAWNZ1B1Owj3Hqa58va5OHqJXkkEWLWZgOpFakYBQI5xMafTnWawP8Qf8AFahrpIH1/TpWnTqoujboq2NvzA7tnShPswpnFIr+PIZhroT9amfLHFTkax3ewee2jMozpMdQDv8AL6UOuIKg6SOY6/ofOm6nWKW4vDhWI5HUUcS5xrlGdxGJLNMkjkCdv71U1zUCDrzEaedNOJ4VQgYeh+NKm1Huikyi0+Ti6iMoT9p3fIbw3Bh2AZ//ANm9OVaZAANNhWKw5I00GUwIO0bT0Na7BXS1tWO5An1o0atHJcxrkKFLeN8G78KyN3d22c1t94PMEc1PP9gsRQeE4oHv3LQEZIg8m5PH9JKg+tUbnT4YHb4vilEXMGzMPxWntlG8/EQV+dQw/DL9++l7EhUW0c1uypzw389xtiRyA/5OwvFc4skrAvKxGswwAbLtrIzGf9NSwXFg926kQE2Y7OASrkf0uCp91Aykk6tgfE+EXDe+0YdlW8oysrTkup/K0bEcj6VxuMYmP/crmfn95a7v1zzMe6rbnHglm3dZT94wMTJVPaZzpsqeI/CjMRxRbbstzwqELhpkMF9sRG48JjWQ3kaIBJNXYFwfg1zvTicQwa8Vyqq+xaT+VSdyeZ9aFwr38PicW32a7dW7cVlKG3BCpGuZwRr5Ufb4rczBRZ8XdrcZDcCsodmACysMwCmZgAwJpjjcV3aZ4nVREx7TqnyzT7qJBJJr9BL/AJViMVdR8SotWbbZkshg7O42a4w0gdBWiL0JxPHd0RKkyLh3j+HbNzpziPfQ68SZ2y2reYhVZyWyImdcyrmCks0awBtExIplFXTpAuLuYqziGuIrYizcAm2GVXtMBEoGIBU7kT9KrtYa/icVavXbfcWrGYohYNcd2GXM2XRQBymmaY5pRXtMjNcNuJkfw2uZlYDxjwxyI5gRXOI8U7ouMmYrbV98s57vdAbGOs6+lWVT7sYhqWdqOHG/hLqKPFGZOudDmWPMxHvq2/jLqBAbSZ3uBFHeNl9lmkt3cj2DpBq7BY43bIdVgnMMpOmZWKkZgDpKnUDbWOVWM4apg3ZbhhsYVFf+I03LhO5uOczT5jQe6gu3XBrl+wrWZ7623hjcrcHduPgQfRTRlrjFyGLWlAF0WdLhYljcW3MG2NPFPuphexWW7bt5fbDmdoyZeUazm+VF2KpOO0ExFh8PgimHQu9u0EtqIksAFB1IG/i91T7PcN+zYW3a5qssert4nPxJqvCcdW4L5A/glo19tQGhx5FkuL/sqyxxhXw7XlB8KFmQ6MpCZ8rdNI12IIIkVZa23YJxfh137Xh8RaQuQTaugRPdPrm1InK2vvontVgnu4C/atqWdkhVEAkyNp05Ue/FlSz3jghQobTU6xCgcySQB1JoS9x27bXPdsZbY9oi4He2P5nQKBA55WaPOmJRXcjS5XmGCxlRNI8IBHmAKzWGv4zDZrb2nxaSTbuo6B4JnLcDkRHUU+biuazefKfuTcETo3did40n30C/GmFyDbGTPbtls/izXUVlhMuoGcA+KecUMl3RJV5lHZ3hl77RdxOIAW5cUKttTmFu2uoBbmxOpj/jRpbilfCuItduGLf3eZ0zZwWBQlSWSNASpiCTqCQJ0O4fjO9t54y+JxEz7Fxk3jnln30cEqLhSVI5iF19aoK0RiG19KoNKn1GmK4phQQTmyldNdAfKkDOQZBb0H1p1xsEuw5KfrufpSZbMmdJ2kHlXn8icWcbUSjKbpF1vGEHXXz5+tarhGONxdRp15GsnYsy0GtZwtghy8jt6/3p2k1DU9snwx2jxy5lfHkMrrQpPQVnmtCf7U9xmoy9ZJ9AJpOYofxKTlNRXRfv90dJI01g1DEqHBA9pdfjVK4oKs9dtdzVGGunvJJ30Pv/AGPhXUiy5tdBJxa+R4ev5a0tURpR/aAg3JGhiCOhnWlrEgTt84/WhbtnA1j/ALteX+ydh5BIgyTqOf8Aet1hxktqsbAD4DU1icAslOckcomT05VtmaaK6Rq0C95kLzEKSozMASBtJjQSdpNKsPwZrXcsrs7o3jBKhSLh++I8IO5ziSfZFOK7QNnQ22JbWCu/ZEQLkvWspQsVKllP+knQgkax7VWY7gh7q2lowVHdkndrdyFvH+o+36im4rooGybFQrv8JNy6xYsiKndoFK6h9bkgqYGiL/tPWonhbtZso6hjauoZMGURiA/qUiR1mm9dFWmTw0KuL4V7kqLQYx91cDhGtsRBLH2hBg+GZ2IoviuENzDm3oxJSZgBouIzTy2B0o0Cu0aZe1cibH8CXMps20Xw3gSAF9uyyqP+4irLOEuWSYTvFuKmYBgro621tmMxAZSFXmCCDvOjZRVgSjirK2ozycCZmUugym6GNtna6ERbNxRJcmWLOCY023ia7xPgP8UWrShXtW1hcq5mW/nI1j8PWtAa6RTKJsRn8dwRb1tbYsmyve5mH3YMd24DjIxBIJXQ9OlN+GqwtKHVUYDKQsZdNJUDZTEgcpjlRIWugVaRaik7E17hbNauIVBzYkXIJEG33yMZ/wBqnSo47gxR1fDW0VhburIyrBfIFJ6gQzf7fOnddoqKcEIbnAGtBe5ZnHdPYKuUEIUOQiFEkOBvOjtV2N4Q7WPuyFvdz3Zn2XHd5cjx0JJDcj5EguK7UomxAOLwBuYcWwcrAIQdwHtlXWRzGZRPlNDYvv71trRtC3nBR3Lq6qrCGNsDxMYJjMFjnTevVdFtCm7hrqpiLKWwwvF8j51VUFxQp7wHxeEyfCDIjaq/8jZMUcQFVyGRIJWTa7pELLPssrAnzBYcxTquUW4rYhVZwVxsQlwWltMrHvbiuMtxIIVco8TTKnxjw5dCaM4cht2skEHNcOsfiuu3IkfiokGKB43iigGXTPz6RuB50MpqEXIvbXJ6/j0TQmT0Gp9/SgbnGD+FQPXX9KI4NwtWUu4kHQD6n9+dUcS4V3eq6qfiPWsOV5nDxF0LViDiKwc5/FPxH/IpVhyJKmN5EbgHrTnjy/d2h5k/HT/8aREa78v2ZrBPNW1NcL62cjUY6ySL7ShbiwefTrTxbOxzGRtyHyrPhGJnnWlVVUKGaCY03086yzg23JKl8kbNA/ZcfvkLwyEozGSSpAnoAaWd75U7XFoRA00jXTlSI3POnavbGMFCV9bOgjlm9IGp0+XOi7d2aXWRH7+E0aiazyrr2Y4i3jq/eTsSoJ89qCtzl3jz/e9OePWZVXHLQ/L9++k6mh7nI1y2538af0LsNdjK28QddDoelbVdp5HasHbMaa9ZMc+QrR8F4qCoRzBGik8x09aN8oboc0YycX36Dma7XKmpFKO0cqwkRpvVZNeFDZCYqS1AVIVaITLTXVFRAqUUxc8kJBPOraqVqkD1p0WiE69UZr00yyEq9XK7UIertcrtWQ9Xa5XahR6vV6vVCHq5Xa5UIepffPeM9lt9Gtno0aj36/OmmHOtSxGER4LKCRsdiPeNaksbnHgshg7eW2g2hR8Y1+dVcRWbTjy+fL5xRU/Gl/FcclseIwNz1PQAcyT9KZNJQ2/CiNpK2ZjtaoUWgOQM+7QH5ms6olo12/ZmmfEMWbrlm57DoBsKEspAnXXrGnlpXMy6LdNPt3OBm1KnJyXoduAR5xpRjWGyydfOh8Phy7gddPdWoscNMEHSNOtZddpZZpJRX38Tb+Fr2ZMWYW2zKDBPL4Uuu8NcMdOZ+tNs722yLJbXwjWee3pXvtGI/wDgL8R+tc+GDHNVLda60r/Y67QvsWzGxjc0cjbCKDw7SN/7xRaLJ2+FdpyMkEXPY7zw7BtPfGhrMXLLW2yPudvON4/StrhcHsT6wP1oLjnC1umDGhmT5jWqnKUY7kr+AOp0qzR56roZc2Z311/4qS22HMHX0gVqMNwK0wAJ8UemaOcUHxng9tVMDaOu+9O3pR3HN/p2RdWq9fv6gNniV5QQCYG0kGfiNKuw/EXa4mdiRmWRy38t6ED1XbEaaDpFaNqMUc8+OXx2tm5Rf30rxHSlnDuNqVyucrdTs36GmI186xzi48M9Jiyxyq4skKkKhUhVIaSBqQNVm4B7RA9TH1oa7xuyu7g/0yfppTIxb6C5TjH3mkHGvTSK/wBrF1CoSQJ8Rg/ATS292jvNEeEHoAI9Zk05Y5GWetxR+JsZqYEV8+uYy8w8TmZ5sxEfrUBfcEkMfKCQfeaasZnf4jG/d+p9EmvA1lOG9qCoZbssQsg8yf5SfzpXiOL3rpliQp5SVjyyioouxstdjUU18j6CK9XzZL1wR4oM6wWGnlrRdrj2ISYcmNgTmn/u2otjFx/EY3yvr/o39erJWO2bgw6BoEkiV+eopnhu1thgJzLPUSPiv6VHFmmGrxS71+o7omyRypbY4jaf2bin3ifgdaJqRe00KSfKC7iDnVS4bzqpNxNV3+OWlGhzHoB+e1W5w6y4CO4nEW7Zhmg776/ShcX2ms2wCxJkxoJPWeVIeI8TBYu5AJ5c45ACr+B8FGIi9dHg1FtOR6s3XXl5Vjx6jJknWNKhM5v3Y9QjiHGu+C/ZbyBhMq0KTtAGcR150Fj+G3L4zm2bd/8AEhPhcDTNabaYHsz+p1yW1UQoCjoAAPgK8a3bXdtgS0/iKpvr98eR8y7kzDbg7EQV8qmqSdBJrd4/hFu6ZZfF/MND6HrVWG4OlvYVTRg/psnLmXAt4Hwcr4m3+gptecKBJjlV7GBVN1QRqJFLldcdTsYscccVGPQXXr6KzGQDsdNdB5cqBPHbf8x/7T+lXXMMzOwHXU/Opf5Vb6GuP4mom3sSSvuPM9wtCAJ5/MVpMHhwBykjX9KzvD0CmJ0006VqwQYgbU7G7FYo0WWlpdxa+VvLGoZdupBI91FXcXl2Mn6etUR4UJ1MNqd95NBqZbo7Yumub9Q5Cm9dlyWOsxodoPKjbDZ0IOsddZB6/OleItlWIPXTTlypnwlTlJPOB+f5j4V5/Tzms9frYKFGIwxQwduRqkEVpMRYD70vucDHIkfOvRYtcoqpr1ORn/DG5bsT9GKSDprpznU1K1iHG2hn8LR76NbgzxoRXE4K/WtS1mF938v/AAy/kNSn7v1X+Qc8RvCfG+m3i3/SvNjbpIlmjn4jTFeBE7mr7PZ9R7R/fuovzOPt/A1aHUvq69WISjGJOs/EdNanbwRaRBM9dq1djg9sHYUbbw6DTLHn/ai8ZvovmPh+GrrKXy4Mra4I55AUbb7M9WrQKlXpa5mrUskzVHR4Yf8AG/15EVvsskT+dcudlFIkGDWhavZqco13HeDjqtq+SMBxDhDowXU66EaT5GmnDuy2YS5jyFaZ7AOu9WosUVuzPDR4oycq9PIUDsnaqi92NU+ySK0S1MGmIc8ON9Yr5GJxHZK4NiDSrFcKe3BZNtj+lfTKhfwyupVhoat3XBmnocMuir9D5MzRoC2866+7WrrWMcTlYjoAWX4wa1nEOBhT4lkcjGn9qWXOBIdtK5n5qcZVNGeWg/6sXPxe/Ed48R/Od+lAtibp3LfE1pLfZ1SpOfKR1/Kg7nBmmFOnUj8qbm8KaUnIWtPqI8dfURlW15dPOtDwrtLftKFJDqAAFYbAcgRr8Zoi32OudR60VZ7Hn8TUzDg2Pc2EsGpT9nj1JjtqT/5Mnyf/APmrF4tduDWEHRZ+ZOv0phguA27fKgxhDBgTlMEc/XzpWrc+FE6OGGSK/uSthmBxxJytvyPXyNGtSJZUz0M07Y1NLlcotS7GghcND3G5Vcwql7U0+TCQO9yD1oU3fMfOrnt6/U1Q13Xn8qyyDoytp4g7k7EdaaYXHO+uaN9Bp+5pK/sJ++dOOG8q4rm10FRHGCwwInYdKLu4OQMvKdKstbfD6VOzv++tdKGGO3b5jKFb2gRB9x51ZbaBA93/ADUW/iH9/iFW3vw/0j6CuM0oyb79C0VmpCql/P8AWrBtS9zDomtTC1FP386uStOPkE9FWtb0HmKrO1XD2B6mtuLmwWcUVYiRrVVFW9/dWrErYJ4oOc165vzj5V5tvdVbbCtUqS6FHe8M1wHzqJr1AmWEqRUw9DrVlutEZFFympBqrropqZRcDXZqIrtEUSoG5wsMdSAOiqq/Oja5QyhGfvEEePCqciCI3O5J6TQkVdjP4j/1H61UK4mR3JlGjtTlX0H0rs101Cu50RZVi8SEWefIUtsYyHlvxb/lVnFvaX0P1oPr6fmK5WozSWSl2LG9vEq2xn6/CuM1LMHuP6vyNH3d/wB9a0YMzyxthUTMCuLdg1WdqrbdfQ/nTGwqIXH16+lCMgmiL+woI0mQSP/Z"/>
          <p:cNvSpPr>
            <a:spLocks noChangeAspect="1" noChangeArrowheads="1"/>
          </p:cNvSpPr>
          <p:nvPr/>
        </p:nvSpPr>
        <p:spPr bwMode="auto">
          <a:xfrm>
            <a:off x="155574" y="-144463"/>
            <a:ext cx="2892425" cy="28924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crossleadership.com/wp-content/uploads/2012/01/ways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278471"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64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gallery.sunilsaharan.in/images/friendship1.jpg"/>
          <p:cNvPicPr>
            <a:picLocks noChangeAspect="1" noChangeArrowheads="1"/>
          </p:cNvPicPr>
          <p:nvPr/>
        </p:nvPicPr>
        <p:blipFill>
          <a:blip r:embed="rId3" cstate="print"/>
          <a:srcRect/>
          <a:stretch>
            <a:fillRect/>
          </a:stretch>
        </p:blipFill>
        <p:spPr bwMode="auto">
          <a:xfrm>
            <a:off x="0" y="0"/>
            <a:ext cx="9139200" cy="6858000"/>
          </a:xfrm>
          <a:prstGeom prst="rect">
            <a:avLst/>
          </a:prstGeom>
          <a:noFill/>
        </p:spPr>
      </p:pic>
      <p:sp>
        <p:nvSpPr>
          <p:cNvPr id="4100" name="Text Box 5"/>
          <p:cNvSpPr txBox="1">
            <a:spLocks noChangeArrowheads="1"/>
          </p:cNvSpPr>
          <p:nvPr/>
        </p:nvSpPr>
        <p:spPr bwMode="auto">
          <a:xfrm>
            <a:off x="228600" y="6211669"/>
            <a:ext cx="8686800" cy="64633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sz="3600" b="1" dirty="0" smtClean="0">
                <a:solidFill>
                  <a:srgbClr val="FFC000"/>
                </a:solidFill>
                <a:latin typeface="Comic Sans MS" pitchFamily="66" charset="0"/>
              </a:rPr>
              <a:t>Help your friends make good choices!</a:t>
            </a:r>
            <a:endParaRPr lang="en-US" sz="3600" b="1" dirty="0">
              <a:solidFill>
                <a:srgbClr val="FFC000"/>
              </a:solidFill>
              <a:latin typeface="Comic Sans MS" pitchFamily="66" charset="0"/>
            </a:endParaRPr>
          </a:p>
        </p:txBody>
      </p:sp>
    </p:spTree>
    <p:extLst>
      <p:ext uri="{BB962C8B-B14F-4D97-AF65-F5344CB8AC3E}">
        <p14:creationId xmlns:p14="http://schemas.microsoft.com/office/powerpoint/2010/main" val="250385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3276320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wp.patheos.com.s3.amazonaws.com/blogs/friendlyatheist/files/2009/07/New_Moscow-Idaho-billboard-high-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82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761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43118872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03147635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94592178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729469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99470793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76524125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20953423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37004585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25444986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4126200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77939"/>
            <a:ext cx="4419600" cy="1676400"/>
          </a:xfrm>
        </p:spPr>
        <p:txBody>
          <a:bodyPr>
            <a:noAutofit/>
          </a:bodyPr>
          <a:lstStyle/>
          <a:p>
            <a:pPr eaLnBrk="1" hangingPunct="1"/>
            <a:r>
              <a:rPr lang="en-US" sz="4000" b="1" dirty="0" smtClean="0">
                <a:solidFill>
                  <a:srgbClr val="FF0000"/>
                </a:solidFill>
                <a:latin typeface="Comic Sans MS" pitchFamily="66" charset="0"/>
              </a:rPr>
              <a:t>But what are Humanism’s answers for:</a:t>
            </a:r>
          </a:p>
        </p:txBody>
      </p:sp>
      <p:sp>
        <p:nvSpPr>
          <p:cNvPr id="4099" name="Rectangle 3"/>
          <p:cNvSpPr>
            <a:spLocks noGrp="1" noChangeArrowheads="1"/>
          </p:cNvSpPr>
          <p:nvPr>
            <p:ph type="body" idx="1"/>
          </p:nvPr>
        </p:nvSpPr>
        <p:spPr>
          <a:xfrm>
            <a:off x="1066800" y="2449982"/>
            <a:ext cx="7696200" cy="3505200"/>
          </a:xfrm>
        </p:spPr>
        <p:txBody>
          <a:bodyPr>
            <a:normAutofit/>
          </a:bodyPr>
          <a:lstStyle/>
          <a:p>
            <a:pPr eaLnBrk="1" hangingPunct="1">
              <a:lnSpc>
                <a:spcPct val="90000"/>
              </a:lnSpc>
            </a:pPr>
            <a:r>
              <a:rPr lang="en-US" dirty="0" smtClean="0"/>
              <a:t>Paying taxes?</a:t>
            </a:r>
          </a:p>
          <a:p>
            <a:pPr eaLnBrk="1" hangingPunct="1">
              <a:lnSpc>
                <a:spcPct val="90000"/>
              </a:lnSpc>
            </a:pPr>
            <a:r>
              <a:rPr lang="en-US" dirty="0" smtClean="0"/>
              <a:t>Divorce &amp; remarriage?   Gay marriage?</a:t>
            </a:r>
          </a:p>
          <a:p>
            <a:pPr>
              <a:lnSpc>
                <a:spcPct val="90000"/>
              </a:lnSpc>
            </a:pPr>
            <a:r>
              <a:rPr lang="en-US" dirty="0" smtClean="0"/>
              <a:t>Pre-marital sex?   Nudity</a:t>
            </a:r>
            <a:r>
              <a:rPr lang="en-US" dirty="0"/>
              <a:t>? </a:t>
            </a:r>
            <a:r>
              <a:rPr lang="en-US" dirty="0" smtClean="0"/>
              <a:t>   Polygamy?      </a:t>
            </a:r>
          </a:p>
          <a:p>
            <a:pPr>
              <a:lnSpc>
                <a:spcPct val="90000"/>
              </a:lnSpc>
            </a:pPr>
            <a:r>
              <a:rPr lang="en-US" dirty="0"/>
              <a:t>War? </a:t>
            </a:r>
            <a:r>
              <a:rPr lang="en-US" dirty="0" smtClean="0"/>
              <a:t>   ISIS?      Vengeance?</a:t>
            </a:r>
          </a:p>
          <a:p>
            <a:pPr eaLnBrk="1" hangingPunct="1">
              <a:lnSpc>
                <a:spcPct val="90000"/>
              </a:lnSpc>
            </a:pPr>
            <a:r>
              <a:rPr lang="en-US" dirty="0" smtClean="0"/>
              <a:t>Stealing from the rich?</a:t>
            </a:r>
          </a:p>
          <a:p>
            <a:pPr eaLnBrk="1" hangingPunct="1">
              <a:lnSpc>
                <a:spcPct val="90000"/>
              </a:lnSpc>
            </a:pPr>
            <a:r>
              <a:rPr lang="en-US" dirty="0" smtClean="0"/>
              <a:t>Slavery?      Abuse?</a:t>
            </a:r>
          </a:p>
          <a:p>
            <a:pPr eaLnBrk="1" hangingPunct="1">
              <a:lnSpc>
                <a:spcPct val="90000"/>
              </a:lnSpc>
            </a:pPr>
            <a:endParaRPr lang="en-US" dirty="0" smtClean="0"/>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228600" y="5952095"/>
            <a:ext cx="86868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Someone has to define what is “good”</a:t>
            </a:r>
            <a:endParaRPr lang="en-US" sz="3600" b="1" dirty="0">
              <a:solidFill>
                <a:srgbClr val="00B050"/>
              </a:solidFill>
              <a:latin typeface="Comic Sans MS" pitchFamily="66" charset="0"/>
            </a:endParaRPr>
          </a:p>
        </p:txBody>
      </p:sp>
      <p:pic>
        <p:nvPicPr>
          <p:cNvPr id="1026" name="Picture 2" descr="This is the American Humanist Associations logo. As you can see, thei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575"/>
            <a:ext cx="3771900" cy="217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8702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41018189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3408196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44231609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58466779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69567316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6016899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34974471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1200971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84817923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2977918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0">
              <a:srgbClr val="00B0F0"/>
            </a:gs>
            <a:gs pos="100000">
              <a:schemeClr val="accent3">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6" descr="http://rockingodshouse.com/wp-content/uploads/2014/09/Morals-Who-Defines-Them-At-Rocking-Gods-House-300x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418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98271016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6599971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94918266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03812059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16715089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00740060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59336171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648200" cy="2133600"/>
          </a:xfrm>
        </p:spPr>
        <p:txBody>
          <a:bodyPr>
            <a:noAutofit/>
          </a:bodyPr>
          <a:lstStyle/>
          <a:p>
            <a:pPr eaLnBrk="1" hangingPunct="1"/>
            <a:r>
              <a:rPr lang="en-US" sz="4000" b="1" dirty="0" smtClean="0">
                <a:solidFill>
                  <a:srgbClr val="FF0000"/>
                </a:solidFill>
                <a:latin typeface="Comic Sans MS" pitchFamily="66" charset="0"/>
              </a:rPr>
              <a:t>God is attempting to reprogram your mind</a:t>
            </a:r>
          </a:p>
        </p:txBody>
      </p:sp>
      <p:sp>
        <p:nvSpPr>
          <p:cNvPr id="4099" name="Rectangle 3"/>
          <p:cNvSpPr>
            <a:spLocks noGrp="1" noChangeArrowheads="1"/>
          </p:cNvSpPr>
          <p:nvPr>
            <p:ph type="body" idx="1"/>
          </p:nvPr>
        </p:nvSpPr>
        <p:spPr>
          <a:xfrm>
            <a:off x="457200" y="2133600"/>
            <a:ext cx="7924800" cy="3352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2050" name="Picture 2" descr="http://wearetherealdeal.com/wp-content/uploads/2012/04/subconscious-mind-contr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2438400"/>
            <a:ext cx="36576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cache-ec0.pinimg.com/736x/a2/19/7e/a2197e0f005d295e6e5fdbbcb2b48a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2" y="66294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rikaawakening.com/wp-content/uploads/2013/03/istock_brain-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28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418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urfergoneawol.com/wp-content/uploads/2014/06/you-only-lives-o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19136"/>
            <a:ext cx="5727496" cy="508105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762000" y="218807"/>
            <a:ext cx="7696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Humanism is designed for those who intend to only live once</a:t>
            </a:r>
          </a:p>
        </p:txBody>
      </p:sp>
      <p:sp>
        <p:nvSpPr>
          <p:cNvPr id="4" name="Text Box 5"/>
          <p:cNvSpPr txBox="1">
            <a:spLocks noChangeArrowheads="1"/>
          </p:cNvSpPr>
          <p:nvPr/>
        </p:nvSpPr>
        <p:spPr bwMode="auto">
          <a:xfrm>
            <a:off x="4419600" y="2412712"/>
            <a:ext cx="4176712" cy="378565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92D050"/>
                </a:solidFill>
                <a:latin typeface="Comic Sans MS" pitchFamily="66" charset="0"/>
              </a:rPr>
              <a:t>It’s all about how you feel now and how you treat other people for this life only</a:t>
            </a:r>
          </a:p>
        </p:txBody>
      </p:sp>
    </p:spTree>
    <p:extLst>
      <p:ext uri="{BB962C8B-B14F-4D97-AF65-F5344CB8AC3E}">
        <p14:creationId xmlns:p14="http://schemas.microsoft.com/office/powerpoint/2010/main" val="7321195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60591279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a:t>
            </a:r>
            <a:endParaRPr lang="en-US" dirty="0" smtClean="0"/>
          </a:p>
        </p:txBody>
      </p:sp>
    </p:spTree>
    <p:extLst>
      <p:ext uri="{BB962C8B-B14F-4D97-AF65-F5344CB8AC3E}">
        <p14:creationId xmlns:p14="http://schemas.microsoft.com/office/powerpoint/2010/main" val="43499985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6870894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2411</TotalTime>
  <Words>3405</Words>
  <Application>Microsoft Office PowerPoint</Application>
  <PresentationFormat>On-screen Show (4:3)</PresentationFormat>
  <Paragraphs>400</Paragraphs>
  <Slides>92</Slides>
  <Notes>59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92</vt:i4>
      </vt:variant>
    </vt:vector>
  </HeadingPairs>
  <TitlesOfParts>
    <vt:vector size="103" baseType="lpstr">
      <vt:lpstr>Arial</vt:lpstr>
      <vt:lpstr>Calibri</vt:lpstr>
      <vt:lpstr>Comic Sans MS</vt:lpstr>
      <vt:lpstr>EraserDust</vt:lpstr>
      <vt:lpstr>Garamond</vt:lpstr>
      <vt:lpstr>Times New Roman</vt:lpstr>
      <vt:lpstr>Vagabond</vt:lpstr>
      <vt:lpstr>Wingdings</vt:lpstr>
      <vt:lpstr>Office Theme</vt:lpstr>
      <vt:lpstr>1_Office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But what are Humanism’s answers for:</vt:lpstr>
      <vt:lpstr>PowerPoint Presentation</vt:lpstr>
      <vt:lpstr>PowerPoint Presentation</vt:lpstr>
      <vt:lpstr>PowerPoint Presentation</vt:lpstr>
      <vt:lpstr>PowerPoint Presentation</vt:lpstr>
      <vt:lpstr>God’s Morality has a higher purpose - training</vt:lpstr>
      <vt:lpstr>Colossians 3:1-4</vt:lpstr>
      <vt:lpstr>PowerPoint Presentation</vt:lpstr>
      <vt:lpstr>Colossians 3:5-11</vt:lpstr>
      <vt:lpstr>God’s Careful Design:           He chose to Use Families</vt:lpstr>
      <vt:lpstr>Marriage was designed by God</vt:lpstr>
      <vt:lpstr>Raising Godly Children is the Goal</vt:lpstr>
      <vt:lpstr>2 Corinthians 6:14-18 (RSV)</vt:lpstr>
      <vt:lpstr>Then what does this mean about Dating?</vt:lpstr>
      <vt:lpstr>Hebrews 12:3-11</vt:lpstr>
      <vt:lpstr>God is attempting to reprogram   our minds</vt:lpstr>
      <vt:lpstr>I Corinthians 6:7-11</vt:lpstr>
      <vt:lpstr>Our coach expects us to practice </vt:lpstr>
      <vt:lpstr>1 John 3:7-12</vt:lpstr>
      <vt:lpstr>Ephesians 6:1-4</vt:lpstr>
      <vt:lpstr>God’s morality is helping you prepare for the future   Galatians 5:22-24</vt:lpstr>
      <vt:lpstr>PowerPoint Presentation</vt:lpstr>
      <vt:lpstr>Waiting for God’s timetable</vt:lpstr>
      <vt:lpstr>PowerPoint Presentation</vt:lpstr>
      <vt:lpstr>PowerPoint Presentation</vt:lpstr>
      <vt:lpstr>PowerPoint Presentation</vt:lpstr>
      <vt:lpstr>PowerPoint Presentation</vt:lpstr>
      <vt:lpstr>PowerPoint Presentation</vt:lpstr>
      <vt:lpstr>PowerPoint Presentation</vt:lpstr>
      <vt:lpstr>Alcohol in Genesis</vt:lpstr>
      <vt:lpstr>PowerPoint Presentation</vt:lpstr>
      <vt:lpstr>It’s hard to make Good Choices</vt:lpstr>
      <vt:lpstr>We live with the Consequences of bad choices – Like Lot</vt:lpstr>
      <vt:lpstr>Go home &amp; get involved in your              CYC &amp; Ecclesia!  Support them</vt:lpstr>
      <vt:lpstr>Lessons from this class</vt:lpstr>
      <vt:lpstr>2</vt:lpstr>
      <vt:lpstr>PowerPoint Presentation</vt:lpstr>
      <vt:lpstr>PowerPoint Presentation</vt:lpstr>
      <vt:lpstr>Go home &amp; get involved in your              CYC &amp; Ecclesia!  Support them</vt:lpstr>
      <vt:lpstr>PowerPoint Presentation</vt:lpstr>
      <vt:lpstr>Genesis 2:18 And the LORD God said, "It is not good for the man to be alone; I will make him a helper suitable to him.“  (NASB)</vt:lpstr>
      <vt:lpstr>PowerPoint Presentation</vt:lpstr>
      <vt:lpstr>Today’s society is confused about the roles of boys &amp; girls</vt:lpstr>
      <vt:lpstr>1 Timothy 5:14  Therefore I desire that the younger widows marry, bear children, manage the house, give no opportunity to the adversary to speak reproachfully.</vt:lpstr>
      <vt:lpstr>The Bible is Clear:</vt:lpstr>
      <vt:lpstr>1 Corinthians 11:7-11</vt:lpstr>
      <vt:lpstr>PowerPoint Presentation</vt:lpstr>
      <vt:lpstr>2</vt:lpstr>
      <vt:lpstr>2</vt:lpstr>
      <vt:lpstr>PowerPoint Presentation</vt:lpstr>
      <vt:lpstr>PowerPoint Presentation</vt:lpstr>
      <vt:lpstr>PowerPoint Presentation</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PowerPoint Presentation</vt:lpstr>
      <vt:lpstr>PowerPoint Presentation</vt:lpstr>
      <vt:lpstr>2</vt:lpstr>
      <vt:lpstr>2</vt:lpstr>
      <vt:lpstr>2</vt:lpstr>
      <vt:lpstr>God is attempting to reprogram your mind</vt:lpstr>
      <vt:lpstr>2</vt:lpstr>
      <vt:lpstr>Lessons from Today </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158</cp:revision>
  <dcterms:created xsi:type="dcterms:W3CDTF">2010-08-16T17:29:37Z</dcterms:created>
  <dcterms:modified xsi:type="dcterms:W3CDTF">2015-01-02T14:46:59Z</dcterms:modified>
</cp:coreProperties>
</file>