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sldIdLst>
    <p:sldId id="395" r:id="rId3"/>
    <p:sldId id="459" r:id="rId4"/>
    <p:sldId id="425" r:id="rId5"/>
    <p:sldId id="426" r:id="rId6"/>
    <p:sldId id="427" r:id="rId7"/>
    <p:sldId id="326" r:id="rId8"/>
    <p:sldId id="445" r:id="rId9"/>
    <p:sldId id="446" r:id="rId10"/>
    <p:sldId id="447" r:id="rId11"/>
    <p:sldId id="456" r:id="rId12"/>
    <p:sldId id="454" r:id="rId13"/>
    <p:sldId id="455" r:id="rId14"/>
    <p:sldId id="428" r:id="rId15"/>
    <p:sldId id="429" r:id="rId16"/>
    <p:sldId id="448" r:id="rId17"/>
    <p:sldId id="457" r:id="rId18"/>
    <p:sldId id="430" r:id="rId19"/>
    <p:sldId id="450" r:id="rId20"/>
    <p:sldId id="453" r:id="rId21"/>
    <p:sldId id="441" r:id="rId22"/>
    <p:sldId id="442" r:id="rId23"/>
    <p:sldId id="418" r:id="rId24"/>
    <p:sldId id="421" r:id="rId25"/>
    <p:sldId id="458" r:id="rId26"/>
    <p:sldId id="437" r:id="rId27"/>
    <p:sldId id="438" r:id="rId28"/>
    <p:sldId id="463" r:id="rId29"/>
    <p:sldId id="432" r:id="rId30"/>
    <p:sldId id="468" r:id="rId31"/>
    <p:sldId id="401" r:id="rId32"/>
    <p:sldId id="465" r:id="rId33"/>
    <p:sldId id="385" r:id="rId34"/>
    <p:sldId id="404" r:id="rId35"/>
    <p:sldId id="355" r:id="rId36"/>
    <p:sldId id="460" r:id="rId37"/>
    <p:sldId id="357" r:id="rId38"/>
    <p:sldId id="405" r:id="rId39"/>
    <p:sldId id="462" r:id="rId40"/>
    <p:sldId id="356" r:id="rId41"/>
    <p:sldId id="466" r:id="rId42"/>
    <p:sldId id="467" r:id="rId43"/>
    <p:sldId id="359" r:id="rId44"/>
    <p:sldId id="407" r:id="rId45"/>
    <p:sldId id="409" r:id="rId46"/>
    <p:sldId id="464" r:id="rId47"/>
    <p:sldId id="366" r:id="rId48"/>
    <p:sldId id="414" r:id="rId49"/>
    <p:sldId id="423" r:id="rId50"/>
    <p:sldId id="367" r:id="rId51"/>
    <p:sldId id="31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93E3FF"/>
    <a:srgbClr val="B9ED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67" d="100"/>
          <a:sy n="67" d="100"/>
        </p:scale>
        <p:origin x="136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6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12/31/2014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5166E-042E-477A-8CA1-B8E10594A22A}" type="slidenum">
              <a:rPr lang="en-US" smtClean="0"/>
              <a:pPr/>
              <a:t>1</a:t>
            </a:fld>
            <a:endParaRPr lang="en-US"/>
          </a:p>
        </p:txBody>
      </p:sp>
    </p:spTree>
    <p:extLst>
      <p:ext uri="{BB962C8B-B14F-4D97-AF65-F5344CB8AC3E}">
        <p14:creationId xmlns:p14="http://schemas.microsoft.com/office/powerpoint/2010/main" val="47733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5166E-042E-477A-8CA1-B8E10594A22A}" type="slidenum">
              <a:rPr lang="en-US" smtClean="0"/>
              <a:pPr/>
              <a:t>24</a:t>
            </a:fld>
            <a:endParaRPr lang="en-US"/>
          </a:p>
        </p:txBody>
      </p:sp>
    </p:spTree>
    <p:extLst>
      <p:ext uri="{BB962C8B-B14F-4D97-AF65-F5344CB8AC3E}">
        <p14:creationId xmlns:p14="http://schemas.microsoft.com/office/powerpoint/2010/main" val="3739846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extLst>
      <p:ext uri="{BB962C8B-B14F-4D97-AF65-F5344CB8AC3E}">
        <p14:creationId xmlns:p14="http://schemas.microsoft.com/office/powerpoint/2010/main" val="256998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1833233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extLst>
      <p:ext uri="{BB962C8B-B14F-4D97-AF65-F5344CB8AC3E}">
        <p14:creationId xmlns:p14="http://schemas.microsoft.com/office/powerpoint/2010/main" val="2703398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441627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34</a:t>
            </a:fld>
            <a:endParaRPr lang="en-US"/>
          </a:p>
        </p:txBody>
      </p:sp>
    </p:spTree>
    <p:extLst>
      <p:ext uri="{BB962C8B-B14F-4D97-AF65-F5344CB8AC3E}">
        <p14:creationId xmlns:p14="http://schemas.microsoft.com/office/powerpoint/2010/main" val="2074079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2312047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961559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39</a:t>
            </a:fld>
            <a:endParaRPr lang="en-US"/>
          </a:p>
        </p:txBody>
      </p:sp>
    </p:spTree>
    <p:extLst>
      <p:ext uri="{BB962C8B-B14F-4D97-AF65-F5344CB8AC3E}">
        <p14:creationId xmlns:p14="http://schemas.microsoft.com/office/powerpoint/2010/main" val="2325454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41</a:t>
            </a:fld>
            <a:endParaRPr lang="en-US"/>
          </a:p>
        </p:txBody>
      </p:sp>
    </p:spTree>
    <p:extLst>
      <p:ext uri="{BB962C8B-B14F-4D97-AF65-F5344CB8AC3E}">
        <p14:creationId xmlns:p14="http://schemas.microsoft.com/office/powerpoint/2010/main" val="295934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261068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42</a:t>
            </a:fld>
            <a:endParaRPr lang="en-US"/>
          </a:p>
        </p:txBody>
      </p:sp>
    </p:spTree>
    <p:extLst>
      <p:ext uri="{BB962C8B-B14F-4D97-AF65-F5344CB8AC3E}">
        <p14:creationId xmlns:p14="http://schemas.microsoft.com/office/powerpoint/2010/main" val="669252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46</a:t>
            </a:fld>
            <a:endParaRPr lang="en-US"/>
          </a:p>
        </p:txBody>
      </p:sp>
    </p:spTree>
    <p:extLst>
      <p:ext uri="{BB962C8B-B14F-4D97-AF65-F5344CB8AC3E}">
        <p14:creationId xmlns:p14="http://schemas.microsoft.com/office/powerpoint/2010/main" val="1603884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567339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49</a:t>
            </a:fld>
            <a:endParaRPr lang="en-US"/>
          </a:p>
        </p:txBody>
      </p:sp>
    </p:spTree>
    <p:extLst>
      <p:ext uri="{BB962C8B-B14F-4D97-AF65-F5344CB8AC3E}">
        <p14:creationId xmlns:p14="http://schemas.microsoft.com/office/powerpoint/2010/main" val="1574783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50</a:t>
            </a:fld>
            <a:endParaRPr lang="en-US"/>
          </a:p>
        </p:txBody>
      </p:sp>
    </p:spTree>
    <p:extLst>
      <p:ext uri="{BB962C8B-B14F-4D97-AF65-F5344CB8AC3E}">
        <p14:creationId xmlns:p14="http://schemas.microsoft.com/office/powerpoint/2010/main" val="227188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303929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1315419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347063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2919560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extLst>
      <p:ext uri="{BB962C8B-B14F-4D97-AF65-F5344CB8AC3E}">
        <p14:creationId xmlns:p14="http://schemas.microsoft.com/office/powerpoint/2010/main" val="3013103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3472617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20629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12/31/2014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12/31/2014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12/31/2014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54CDCC-EA73-4DC5-8FAB-292D2C106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134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BA5D1-4F23-46A5-99AC-58719BB7E1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3263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DED326-0016-4BEC-A893-8A115ED92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058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AFB4E3-5D04-4004-83F8-6F6DE8092A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312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217988-D05E-4A47-9EAE-0505EB9E7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957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07B8CF-6127-4DAE-9285-F96A0014E1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324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AFE7F1-6467-4326-8EA3-9F081B1096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056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73D1AA-080D-4CFB-AB2F-C44A82F68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9238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12/31/2014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01EB8D-66DC-442A-B410-F39CDBFDF0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9375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063178-CA0F-4AE3-ADA9-51B5E69F61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423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53ADB-12C8-4F90-9FDC-810C32EFFD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920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E7E9B68C-5FD0-4148-ACB2-EEA0813BAC09}" type="slidenum">
              <a:rPr lang="en-US">
                <a:solidFill>
                  <a:prstClr val="black">
                    <a:tint val="75000"/>
                  </a:prstClr>
                </a:solidFill>
              </a:rPr>
              <a:pPr/>
              <a:t>‹#›</a:t>
            </a:fld>
            <a:endParaRPr lang="en-US">
              <a:solidFill>
                <a:prstClr val="black">
                  <a:tint val="75000"/>
                </a:prstClr>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solidFill>
                <a:prstClr val="black">
                  <a:tint val="75000"/>
                </a:prstClr>
              </a:solidFill>
            </a:endParaRPr>
          </a:p>
        </p:txBody>
      </p:sp>
    </p:spTree>
    <p:extLst>
      <p:ext uri="{BB962C8B-B14F-4D97-AF65-F5344CB8AC3E}">
        <p14:creationId xmlns:p14="http://schemas.microsoft.com/office/powerpoint/2010/main" val="19697709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12/31/2014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12/31/2014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12/31/2014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12/31/2014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12/31/2014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12/31/2014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12/31/2014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12/31/2014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Garamond"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22289C6-8CCB-4169-AC47-289E961F5FF7}" type="slidenum">
              <a:rPr lang="en-US" smtClean="0">
                <a:solidFill>
                  <a:prstClr val="black">
                    <a:tint val="75000"/>
                  </a:prstClr>
                </a:solidFill>
                <a:latin typeface="Garamond" pitchFamily="18" charset="0"/>
              </a:rPr>
              <a:pPr eaLnBrk="0" fontAlgn="base" hangingPunct="0">
                <a:spcBef>
                  <a:spcPct val="0"/>
                </a:spcBef>
                <a:spcAft>
                  <a:spcPct val="0"/>
                </a:spcAft>
              </a:pPr>
              <a:t>‹#›</a:t>
            </a:fld>
            <a:endParaRPr lang="en-US">
              <a:solidFill>
                <a:prstClr val="black">
                  <a:tint val="75000"/>
                </a:prstClr>
              </a:solidFill>
              <a:latin typeface="Garamond" pitchFamily="18" charset="0"/>
            </a:endParaRPr>
          </a:p>
        </p:txBody>
      </p:sp>
    </p:spTree>
    <p:extLst>
      <p:ext uri="{BB962C8B-B14F-4D97-AF65-F5344CB8AC3E}">
        <p14:creationId xmlns:p14="http://schemas.microsoft.com/office/powerpoint/2010/main" val="2136360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limbthepeak.net/web_images/family_with_jesus_in_heaven_30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2209800" y="1600200"/>
            <a:ext cx="44958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00CC"/>
                </a:solidFill>
                <a:latin typeface="Comic Sans MS" pitchFamily="66" charset="0"/>
              </a:rPr>
              <a:t>Living as a member of God’s Family</a:t>
            </a:r>
          </a:p>
        </p:txBody>
      </p:sp>
      <p:sp>
        <p:nvSpPr>
          <p:cNvPr id="4" name="Text Box 5"/>
          <p:cNvSpPr txBox="1">
            <a:spLocks noChangeArrowheads="1"/>
          </p:cNvSpPr>
          <p:nvPr/>
        </p:nvSpPr>
        <p:spPr bwMode="auto">
          <a:xfrm>
            <a:off x="2057400" y="6381690"/>
            <a:ext cx="5410200" cy="400110"/>
          </a:xfrm>
          <a:prstGeom prst="rect">
            <a:avLst/>
          </a:prstGeom>
          <a:solidFill>
            <a:srgbClr val="FFC000"/>
          </a:solidFill>
          <a:ln w="9525">
            <a:noFill/>
            <a:miter lim="800000"/>
            <a:headEnd/>
            <a:tailEnd/>
          </a:ln>
        </p:spPr>
        <p:txBody>
          <a:bodyPr wrap="square">
            <a:spAutoFit/>
          </a:bodyPr>
          <a:lstStyle/>
          <a:p>
            <a:pPr algn="ctr">
              <a:spcBef>
                <a:spcPct val="50000"/>
              </a:spcBef>
            </a:pPr>
            <a:r>
              <a:rPr lang="en-US" sz="2000" b="1" dirty="0" smtClean="0">
                <a:solidFill>
                  <a:srgbClr val="0000CC"/>
                </a:solidFill>
                <a:latin typeface="Comic Sans MS" pitchFamily="66" charset="0"/>
              </a:rPr>
              <a:t>Class 3:  Living by Love, not just by Law</a:t>
            </a:r>
          </a:p>
        </p:txBody>
      </p:sp>
    </p:spTree>
    <p:extLst>
      <p:ext uri="{BB962C8B-B14F-4D97-AF65-F5344CB8AC3E}">
        <p14:creationId xmlns:p14="http://schemas.microsoft.com/office/powerpoint/2010/main" val="620557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65" y="-152400"/>
            <a:ext cx="8686800" cy="1858962"/>
          </a:xfrm>
        </p:spPr>
        <p:txBody>
          <a:bodyPr>
            <a:normAutofit/>
          </a:bodyPr>
          <a:lstStyle/>
          <a:p>
            <a:r>
              <a:rPr lang="en-US" sz="3600" b="1" dirty="0" smtClean="0">
                <a:solidFill>
                  <a:srgbClr val="FF0000"/>
                </a:solidFill>
                <a:latin typeface="Comic Sans MS" panose="030F0702030302020204" pitchFamily="66" charset="0"/>
              </a:rPr>
              <a:t>Families teach us how to show mercy to our loved ones who make mistakes </a:t>
            </a:r>
            <a:endParaRPr lang="en-US" sz="3600" b="1" dirty="0">
              <a:solidFill>
                <a:srgbClr val="FF0000"/>
              </a:solidFill>
              <a:latin typeface="Comic Sans MS" panose="030F0702030302020204" pitchFamily="66" charset="0"/>
            </a:endParaRPr>
          </a:p>
        </p:txBody>
      </p:sp>
      <p:sp>
        <p:nvSpPr>
          <p:cNvPr id="4" name="Text Box 5"/>
          <p:cNvSpPr txBox="1">
            <a:spLocks noChangeArrowheads="1"/>
          </p:cNvSpPr>
          <p:nvPr/>
        </p:nvSpPr>
        <p:spPr bwMode="auto">
          <a:xfrm>
            <a:off x="357252" y="5029200"/>
            <a:ext cx="84582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hopes that experience will teach us how to show mercy to other families and ecclesial members who we may not be our loved ones</a:t>
            </a:r>
            <a:endParaRPr lang="en-US" sz="2800" b="1" dirty="0">
              <a:solidFill>
                <a:srgbClr val="00B050"/>
              </a:solidFill>
              <a:latin typeface="Comic Sans MS" pitchFamily="66" charset="0"/>
            </a:endParaRPr>
          </a:p>
        </p:txBody>
      </p:sp>
      <p:pic>
        <p:nvPicPr>
          <p:cNvPr id="10242" name="Picture 2" descr="http://beginningandend.com/wp-content/uploads/2013/01/Dad-Forgiving-Son-MSNBC-Lawrence-ODonnell-Attacks-Bible-use-at-Obama-Inauguration-e1358374746277.jpg"/>
          <p:cNvPicPr>
            <a:picLocks noChangeAspect="1" noChangeArrowheads="1"/>
          </p:cNvPicPr>
          <p:nvPr/>
        </p:nvPicPr>
        <p:blipFill rotWithShape="1">
          <a:blip r:embed="rId2">
            <a:extLst>
              <a:ext uri="{28A0092B-C50C-407E-A947-70E740481C1C}">
                <a14:useLocalDpi xmlns:a14="http://schemas.microsoft.com/office/drawing/2010/main" val="0"/>
              </a:ext>
            </a:extLst>
          </a:blip>
          <a:srcRect r="6347"/>
          <a:stretch/>
        </p:blipFill>
        <p:spPr bwMode="auto">
          <a:xfrm>
            <a:off x="247650" y="1716087"/>
            <a:ext cx="4229165" cy="300752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missionalmotherhood.com/wp-content/uploads/2014/08/5072589894_80bb0781cb.jpg"/>
          <p:cNvPicPr>
            <a:picLocks noChangeAspect="1" noChangeArrowheads="1"/>
          </p:cNvPicPr>
          <p:nvPr/>
        </p:nvPicPr>
        <p:blipFill rotWithShape="1">
          <a:blip r:embed="rId3">
            <a:extLst>
              <a:ext uri="{28A0092B-C50C-407E-A947-70E740481C1C}">
                <a14:useLocalDpi xmlns:a14="http://schemas.microsoft.com/office/drawing/2010/main" val="0"/>
              </a:ext>
            </a:extLst>
          </a:blip>
          <a:srcRect l="17534" b="5180"/>
          <a:stretch/>
        </p:blipFill>
        <p:spPr bwMode="auto">
          <a:xfrm>
            <a:off x="4873690" y="1706562"/>
            <a:ext cx="3927475" cy="300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707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228600"/>
            <a:ext cx="4495800" cy="1676400"/>
          </a:xfrm>
        </p:spPr>
        <p:txBody>
          <a:bodyPr>
            <a:normAutofit fontScale="90000"/>
          </a:bodyPr>
          <a:lstStyle/>
          <a:p>
            <a:pPr eaLnBrk="1" hangingPunct="1"/>
            <a:r>
              <a:rPr lang="en-US" sz="4000" b="1" dirty="0" smtClean="0">
                <a:solidFill>
                  <a:srgbClr val="FF0000"/>
                </a:solidFill>
                <a:latin typeface="Comic Sans MS" pitchFamily="66" charset="0"/>
              </a:rPr>
              <a:t>Family life &amp; Ecclesial life will not be perfect!</a:t>
            </a:r>
          </a:p>
        </p:txBody>
      </p:sp>
      <p:sp>
        <p:nvSpPr>
          <p:cNvPr id="4099" name="Rectangle 3"/>
          <p:cNvSpPr>
            <a:spLocks noGrp="1" noChangeArrowheads="1"/>
          </p:cNvSpPr>
          <p:nvPr>
            <p:ph type="body" idx="1"/>
          </p:nvPr>
        </p:nvSpPr>
        <p:spPr>
          <a:xfrm>
            <a:off x="457200" y="2076450"/>
            <a:ext cx="7924800" cy="3429000"/>
          </a:xfrm>
        </p:spPr>
        <p:txBody>
          <a:bodyPr>
            <a:normAutofit lnSpcReduction="10000"/>
          </a:bodyPr>
          <a:lstStyle/>
          <a:p>
            <a:pPr eaLnBrk="1" hangingPunct="1">
              <a:lnSpc>
                <a:spcPct val="90000"/>
              </a:lnSpc>
            </a:pPr>
            <a:r>
              <a:rPr lang="en-US" dirty="0" smtClean="0"/>
              <a:t>Consider Jesus’ family &amp; ecclesia</a:t>
            </a:r>
          </a:p>
          <a:p>
            <a:pPr eaLnBrk="1" hangingPunct="1">
              <a:lnSpc>
                <a:spcPct val="90000"/>
              </a:lnSpc>
            </a:pPr>
            <a:r>
              <a:rPr lang="en-US" dirty="0" smtClean="0"/>
              <a:t>Think of David’s or Jonathan’s</a:t>
            </a:r>
          </a:p>
          <a:p>
            <a:pPr eaLnBrk="1" hangingPunct="1">
              <a:lnSpc>
                <a:spcPct val="90000"/>
              </a:lnSpc>
            </a:pPr>
            <a:r>
              <a:rPr lang="en-US" dirty="0" smtClean="0"/>
              <a:t>Remember Joseph’s family</a:t>
            </a:r>
          </a:p>
          <a:p>
            <a:pPr>
              <a:lnSpc>
                <a:spcPct val="90000"/>
              </a:lnSpc>
            </a:pPr>
            <a:r>
              <a:rPr lang="en-US" dirty="0" smtClean="0"/>
              <a:t>Then </a:t>
            </a:r>
            <a:r>
              <a:rPr lang="en-US" dirty="0"/>
              <a:t>there’s </a:t>
            </a:r>
            <a:r>
              <a:rPr lang="en-US" dirty="0" smtClean="0"/>
              <a:t>Jeremiah, Samson,                   Abel, Elijah, Lot, etc.</a:t>
            </a:r>
          </a:p>
          <a:p>
            <a:pPr>
              <a:lnSpc>
                <a:spcPct val="90000"/>
              </a:lnSpc>
            </a:pPr>
            <a:r>
              <a:rPr lang="en-US" dirty="0" smtClean="0"/>
              <a:t>God develops spiritual children                        in the most challenging situations </a:t>
            </a:r>
          </a:p>
        </p:txBody>
      </p:sp>
      <p:sp>
        <p:nvSpPr>
          <p:cNvPr id="4100" name="Text Box 5"/>
          <p:cNvSpPr txBox="1">
            <a:spLocks noChangeArrowheads="1"/>
          </p:cNvSpPr>
          <p:nvPr/>
        </p:nvSpPr>
        <p:spPr bwMode="auto">
          <a:xfrm>
            <a:off x="381000" y="5638800"/>
            <a:ext cx="84582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Don’t expect a perfect family or ecclesia – the Bible makes that very clear!</a:t>
            </a:r>
            <a:endParaRPr lang="en-US" sz="3200" b="1" dirty="0">
              <a:solidFill>
                <a:srgbClr val="00B050"/>
              </a:solidFill>
              <a:latin typeface="Comic Sans MS" pitchFamily="66" charset="0"/>
            </a:endParaRPr>
          </a:p>
        </p:txBody>
      </p:sp>
      <p:pic>
        <p:nvPicPr>
          <p:cNvPr id="7170" name="Picture 2" descr="http://www.richlymiddleclass.com/wp-content/uploads/2012/08/dysfunctional-family-640x426.jpg"/>
          <p:cNvPicPr>
            <a:picLocks noChangeAspect="1" noChangeArrowheads="1"/>
          </p:cNvPicPr>
          <p:nvPr/>
        </p:nvPicPr>
        <p:blipFill rotWithShape="1">
          <a:blip r:embed="rId3">
            <a:extLst>
              <a:ext uri="{28A0092B-C50C-407E-A947-70E740481C1C}">
                <a14:useLocalDpi xmlns:a14="http://schemas.microsoft.com/office/drawing/2010/main" val="0"/>
              </a:ext>
            </a:extLst>
          </a:blip>
          <a:srcRect t="13992" b="6471"/>
          <a:stretch/>
        </p:blipFill>
        <p:spPr bwMode="auto">
          <a:xfrm>
            <a:off x="5105400" y="38100"/>
            <a:ext cx="3886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motivational-speakers-review.com/wp-content/uploads/2012/08/kids-fighting-over-to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0913" y="2667000"/>
            <a:ext cx="2396874" cy="229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454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3266" cy="6858000"/>
          </a:xfrm>
          <a:prstGeom prst="rect">
            <a:avLst/>
          </a:prstGeom>
        </p:spPr>
      </p:pic>
      <p:sp>
        <p:nvSpPr>
          <p:cNvPr id="4" name="Text Box 5"/>
          <p:cNvSpPr txBox="1">
            <a:spLocks noChangeArrowheads="1"/>
          </p:cNvSpPr>
          <p:nvPr/>
        </p:nvSpPr>
        <p:spPr bwMode="auto">
          <a:xfrm>
            <a:off x="1600200" y="6172200"/>
            <a:ext cx="8458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C000"/>
                </a:solidFill>
                <a:latin typeface="Comic Sans MS" pitchFamily="66" charset="0"/>
              </a:rPr>
              <a:t>So all the glory goes to God</a:t>
            </a:r>
            <a:endParaRPr lang="en-US" sz="3200" b="1" dirty="0">
              <a:solidFill>
                <a:srgbClr val="FFC000"/>
              </a:solidFill>
              <a:latin typeface="Comic Sans MS" pitchFamily="66" charset="0"/>
            </a:endParaRPr>
          </a:p>
        </p:txBody>
      </p:sp>
    </p:spTree>
    <p:extLst>
      <p:ext uri="{BB962C8B-B14F-4D97-AF65-F5344CB8AC3E}">
        <p14:creationId xmlns:p14="http://schemas.microsoft.com/office/powerpoint/2010/main" val="818862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John 8:2-12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3999"/>
            <a:ext cx="7086600" cy="4876801"/>
          </a:xfrm>
        </p:spPr>
        <p:txBody>
          <a:bodyPr>
            <a:normAutofit fontScale="85000" lnSpcReduction="20000"/>
          </a:bodyPr>
          <a:lstStyle/>
          <a:p>
            <a:pPr marL="0" indent="231775">
              <a:buNone/>
            </a:pPr>
            <a:r>
              <a:rPr lang="en-US" dirty="0" smtClean="0"/>
              <a:t>2 </a:t>
            </a:r>
            <a:r>
              <a:rPr lang="en-US" dirty="0"/>
              <a:t>Now early in the morning He came again into the temple, and all the people came to Him; and He sat down and taught them. 3 Then </a:t>
            </a:r>
            <a:r>
              <a:rPr lang="en-US" b="1" dirty="0">
                <a:solidFill>
                  <a:srgbClr val="C00000"/>
                </a:solidFill>
              </a:rPr>
              <a:t>the scribes and Pharisees brought to Him a woman caught in adultery. </a:t>
            </a:r>
            <a:r>
              <a:rPr lang="en-US" dirty="0"/>
              <a:t>And when they had set her in the midst, 4 they said to Him, "Teacher, this woman was </a:t>
            </a:r>
            <a:r>
              <a:rPr lang="en-US" b="1" dirty="0">
                <a:solidFill>
                  <a:srgbClr val="C00000"/>
                </a:solidFill>
              </a:rPr>
              <a:t>caught in adultery, in the very act. </a:t>
            </a:r>
            <a:r>
              <a:rPr lang="en-US" dirty="0"/>
              <a:t>5 </a:t>
            </a:r>
            <a:r>
              <a:rPr lang="en-US" b="1" dirty="0">
                <a:solidFill>
                  <a:srgbClr val="C00000"/>
                </a:solidFill>
              </a:rPr>
              <a:t>Now Moses, in the law, commanded us that such should be stoned. </a:t>
            </a:r>
            <a:r>
              <a:rPr lang="en-US" dirty="0"/>
              <a:t>But what do You say?"  6 This they said, testing Him, that they might have something of which to accuse Him. But Jesus stooped down and wrote on the ground with His finger, as though He did not hear.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What about adultery, a major sin?</a:t>
            </a:r>
          </a:p>
        </p:txBody>
      </p:sp>
      <p:sp>
        <p:nvSpPr>
          <p:cNvPr id="7" name="Text Box 5"/>
          <p:cNvSpPr txBox="1">
            <a:spLocks noChangeArrowheads="1"/>
          </p:cNvSpPr>
          <p:nvPr/>
        </p:nvSpPr>
        <p:spPr bwMode="auto">
          <a:xfrm>
            <a:off x="861950" y="6215390"/>
            <a:ext cx="74200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Remember: Jesus kept the </a:t>
            </a:r>
            <a:r>
              <a:rPr lang="en-US" sz="2800" b="1" dirty="0">
                <a:solidFill>
                  <a:srgbClr val="00B050"/>
                </a:solidFill>
                <a:latin typeface="Comic Sans MS" pitchFamily="66" charset="0"/>
              </a:rPr>
              <a:t>L</a:t>
            </a:r>
            <a:r>
              <a:rPr lang="en-US" sz="2800" b="1" dirty="0" smtClean="0">
                <a:solidFill>
                  <a:srgbClr val="00B050"/>
                </a:solidFill>
                <a:latin typeface="Comic Sans MS" pitchFamily="66" charset="0"/>
              </a:rPr>
              <a:t>aw perfectly</a:t>
            </a:r>
          </a:p>
        </p:txBody>
      </p:sp>
    </p:spTree>
    <p:extLst>
      <p:ext uri="{BB962C8B-B14F-4D97-AF65-F5344CB8AC3E}">
        <p14:creationId xmlns:p14="http://schemas.microsoft.com/office/powerpoint/2010/main" val="59840783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76325" y="533399"/>
            <a:ext cx="7010400" cy="914400"/>
          </a:xfrm>
        </p:spPr>
        <p:txBody>
          <a:bodyPr>
            <a:noAutofit/>
          </a:bodyPr>
          <a:lstStyle/>
          <a:p>
            <a:r>
              <a:rPr lang="en-US" sz="4800" b="1" dirty="0" smtClean="0">
                <a:solidFill>
                  <a:srgbClr val="663300"/>
                </a:solidFill>
              </a:rPr>
              <a:t>John 8:2-12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81075" y="1272251"/>
            <a:ext cx="7086600" cy="4876801"/>
          </a:xfrm>
        </p:spPr>
        <p:txBody>
          <a:bodyPr>
            <a:normAutofit fontScale="70000" lnSpcReduction="20000"/>
          </a:bodyPr>
          <a:lstStyle/>
          <a:p>
            <a:pPr marL="0" indent="231775">
              <a:buNone/>
            </a:pPr>
            <a:r>
              <a:rPr lang="en-US" dirty="0" smtClean="0"/>
              <a:t>7 </a:t>
            </a:r>
            <a:r>
              <a:rPr lang="en-US" dirty="0"/>
              <a:t>So when they continued asking Him, He raised Himself up and said to them, </a:t>
            </a:r>
            <a:r>
              <a:rPr lang="en-US" b="1" dirty="0">
                <a:solidFill>
                  <a:srgbClr val="FF0000"/>
                </a:solidFill>
              </a:rPr>
              <a:t>"He who is without sin among you, let him throw a stone at her first."  </a:t>
            </a:r>
            <a:r>
              <a:rPr lang="en-US" dirty="0"/>
              <a:t>8 And again He stooped down and wrote on the ground. 9 Then those who heard it, being convicted by their conscience, went out one by one, beginning with the oldest even to the last. And Jesus was left alone, and the woman standing in the midst. 10 When Jesus had raised Himself up and saw no one but the woman, He said to her, "Woman, where are those accusers of yours? Has no one condemned you?" </a:t>
            </a:r>
          </a:p>
          <a:p>
            <a:pPr marL="0" indent="231775">
              <a:buNone/>
            </a:pPr>
            <a:r>
              <a:rPr lang="en-US" dirty="0" smtClean="0"/>
              <a:t>11 </a:t>
            </a:r>
            <a:r>
              <a:rPr lang="en-US" dirty="0"/>
              <a:t>She said, "No one, Lord</a:t>
            </a:r>
            <a:r>
              <a:rPr lang="en-US" dirty="0" smtClean="0"/>
              <a:t>.“   And </a:t>
            </a:r>
            <a:r>
              <a:rPr lang="en-US" dirty="0"/>
              <a:t>Jesus said to her, "</a:t>
            </a:r>
            <a:r>
              <a:rPr lang="en-US" b="1" dirty="0">
                <a:solidFill>
                  <a:srgbClr val="0000CC"/>
                </a:solidFill>
              </a:rPr>
              <a:t>Neither do I condemn you; go and sin no more." </a:t>
            </a:r>
          </a:p>
          <a:p>
            <a:pPr marL="0" indent="231775">
              <a:buNone/>
            </a:pPr>
            <a:r>
              <a:rPr lang="en-US" dirty="0"/>
              <a:t>12 Then Jesus spoke to them again, saying</a:t>
            </a:r>
            <a:r>
              <a:rPr lang="en-US" b="1" dirty="0">
                <a:solidFill>
                  <a:srgbClr val="0000CC"/>
                </a:solidFill>
              </a:rPr>
              <a:t>, "I am the light of the world. He who follows Me shall not walk in darkness, but have the light of life." </a:t>
            </a:r>
          </a:p>
        </p:txBody>
      </p:sp>
      <p:sp>
        <p:nvSpPr>
          <p:cNvPr id="6" name="Text Box 5"/>
          <p:cNvSpPr txBox="1">
            <a:spLocks noChangeArrowheads="1"/>
          </p:cNvSpPr>
          <p:nvPr/>
        </p:nvSpPr>
        <p:spPr bwMode="auto">
          <a:xfrm>
            <a:off x="1104900" y="4319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How does Jesus handle it?</a:t>
            </a:r>
          </a:p>
        </p:txBody>
      </p:sp>
      <p:sp>
        <p:nvSpPr>
          <p:cNvPr id="7" name="Text Box 5"/>
          <p:cNvSpPr txBox="1">
            <a:spLocks noChangeArrowheads="1"/>
          </p:cNvSpPr>
          <p:nvPr/>
        </p:nvSpPr>
        <p:spPr bwMode="auto">
          <a:xfrm>
            <a:off x="1057275" y="5762347"/>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Jesus is willing to forgive our past     if we commit to walk in his light</a:t>
            </a:r>
          </a:p>
        </p:txBody>
      </p:sp>
    </p:spTree>
    <p:extLst>
      <p:ext uri="{BB962C8B-B14F-4D97-AF65-F5344CB8AC3E}">
        <p14:creationId xmlns:p14="http://schemas.microsoft.com/office/powerpoint/2010/main" val="322503645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hesabbathteaching.files.wordpress.com/2012/06/old-torah-scro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2491759"/>
            <a:ext cx="4143375" cy="286680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457200" y="152400"/>
            <a:ext cx="8458200" cy="1754326"/>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0000"/>
                </a:solidFill>
                <a:latin typeface="Comic Sans MS" pitchFamily="66" charset="0"/>
              </a:rPr>
              <a:t>In the Law of Moses, God describes the punishments we deserve for crimes against God and people </a:t>
            </a:r>
          </a:p>
        </p:txBody>
      </p:sp>
      <p:sp>
        <p:nvSpPr>
          <p:cNvPr id="6" name="Text Box 5"/>
          <p:cNvSpPr txBox="1">
            <a:spLocks noChangeArrowheads="1"/>
          </p:cNvSpPr>
          <p:nvPr/>
        </p:nvSpPr>
        <p:spPr bwMode="auto">
          <a:xfrm>
            <a:off x="4343400" y="2217003"/>
            <a:ext cx="4552950" cy="3416320"/>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00CC"/>
                </a:solidFill>
                <a:latin typeface="Comic Sans MS" pitchFamily="66" charset="0"/>
              </a:rPr>
              <a:t>God hoped we would learn to show mercy to other sinners who repent, as we hope for mercy from Him</a:t>
            </a:r>
          </a:p>
        </p:txBody>
      </p:sp>
      <p:sp>
        <p:nvSpPr>
          <p:cNvPr id="7" name="Text Box 5"/>
          <p:cNvSpPr txBox="1">
            <a:spLocks noChangeArrowheads="1"/>
          </p:cNvSpPr>
          <p:nvPr/>
        </p:nvSpPr>
        <p:spPr bwMode="auto">
          <a:xfrm>
            <a:off x="228600" y="5943600"/>
            <a:ext cx="84582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“I desire mercy and not sacrifice”</a:t>
            </a:r>
          </a:p>
        </p:txBody>
      </p:sp>
    </p:spTree>
    <p:extLst>
      <p:ext uri="{BB962C8B-B14F-4D97-AF65-F5344CB8AC3E}">
        <p14:creationId xmlns:p14="http://schemas.microsoft.com/office/powerpoint/2010/main" val="4229275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randyloescher.files.wordpress.com/2014/01/merciful-beatitude.jpg?w=4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875"/>
            <a:ext cx="9153227" cy="687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602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http://2.bp.blogspot.com/-fFxFebZ7DLQ/Uptn6T1C4QI/AAAAAAAABvg/hmjWSe9q7vM/s1600/JF_ForgivenessMark61415SM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730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9144000" cy="7573818"/>
          </a:xfrm>
          <a:prstGeom prst="rect">
            <a:avLst/>
          </a:prstGeom>
        </p:spPr>
      </p:pic>
      <p:sp>
        <p:nvSpPr>
          <p:cNvPr id="6" name="Text Box 5"/>
          <p:cNvSpPr txBox="1">
            <a:spLocks noChangeArrowheads="1"/>
          </p:cNvSpPr>
          <p:nvPr/>
        </p:nvSpPr>
        <p:spPr bwMode="auto">
          <a:xfrm>
            <a:off x="457200" y="5832689"/>
            <a:ext cx="8381999"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C000"/>
                </a:solidFill>
                <a:latin typeface="Comic Sans MS" pitchFamily="66" charset="0"/>
              </a:rPr>
              <a:t>This is the piece we must provide!</a:t>
            </a:r>
          </a:p>
        </p:txBody>
      </p:sp>
    </p:spTree>
    <p:extLst>
      <p:ext uri="{BB962C8B-B14F-4D97-AF65-F5344CB8AC3E}">
        <p14:creationId xmlns:p14="http://schemas.microsoft.com/office/powerpoint/2010/main" val="2486169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1.bp.blogspot.com/-gMOLA-Rf_GE/UHunKmrXQ9I/AAAAAAAAHYk/wnE60MTKbZA/s1600/420392_358527374237454_150762361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1"/>
            <a:ext cx="9144000" cy="68898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381000" y="2590800"/>
            <a:ext cx="8001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rgbClr val="FFFF00"/>
                </a:solidFill>
                <a:latin typeface="Kidprint" panose="03010101010101010101" pitchFamily="66" charset="0"/>
              </a:rPr>
              <a:t>He will handle it best</a:t>
            </a:r>
            <a:endParaRPr lang="en-US" sz="6000" b="1" dirty="0">
              <a:solidFill>
                <a:srgbClr val="FFFF00"/>
              </a:solidFill>
              <a:latin typeface="Kidprint" panose="03010101010101010101" pitchFamily="66" charset="0"/>
            </a:endParaRPr>
          </a:p>
        </p:txBody>
      </p:sp>
      <p:sp>
        <p:nvSpPr>
          <p:cNvPr id="4" name="Rectangle 2"/>
          <p:cNvSpPr txBox="1">
            <a:spLocks noChangeArrowheads="1"/>
          </p:cNvSpPr>
          <p:nvPr/>
        </p:nvSpPr>
        <p:spPr>
          <a:xfrm>
            <a:off x="3619500" y="6205536"/>
            <a:ext cx="5524500"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1">
                    <a:lumMod val="20000"/>
                    <a:lumOff val="80000"/>
                  </a:schemeClr>
                </a:solidFill>
                <a:latin typeface="Comic Sans MS" panose="030F0702030302020204" pitchFamily="66" charset="0"/>
              </a:rPr>
              <a:t>L</a:t>
            </a:r>
            <a:r>
              <a:rPr lang="en-US" sz="3600" b="1" dirty="0" smtClean="0">
                <a:solidFill>
                  <a:schemeClr val="accent1">
                    <a:lumMod val="20000"/>
                    <a:lumOff val="80000"/>
                  </a:schemeClr>
                </a:solidFill>
                <a:latin typeface="Comic Sans MS" panose="030F0702030302020204" pitchFamily="66" charset="0"/>
              </a:rPr>
              <a:t>ike He did with David</a:t>
            </a:r>
            <a:endParaRPr lang="en-US" sz="3600" b="1" dirty="0">
              <a:solidFill>
                <a:schemeClr val="accent1">
                  <a:lumMod val="20000"/>
                  <a:lumOff val="80000"/>
                </a:schemeClr>
              </a:solidFill>
              <a:latin typeface="Comic Sans MS" panose="030F0702030302020204" pitchFamily="66" charset="0"/>
            </a:endParaRPr>
          </a:p>
        </p:txBody>
      </p:sp>
    </p:spTree>
    <p:extLst>
      <p:ext uri="{BB962C8B-B14F-4D97-AF65-F5344CB8AC3E}">
        <p14:creationId xmlns:p14="http://schemas.microsoft.com/office/powerpoint/2010/main" val="167051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urjourneywithgod.files.wordpress.com/2012/02/howdeepthefathersloveforu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1181100" y="6172200"/>
            <a:ext cx="73914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C000"/>
                </a:solidFill>
                <a:latin typeface="Comic Sans MS" pitchFamily="66" charset="0"/>
              </a:rPr>
              <a:t>Greater love has no one than this, than to lay down one’s life for his friends (</a:t>
            </a:r>
            <a:r>
              <a:rPr lang="en-US" sz="2400" b="1" dirty="0" err="1" smtClean="0">
                <a:solidFill>
                  <a:srgbClr val="FFC000"/>
                </a:solidFill>
                <a:latin typeface="Comic Sans MS" pitchFamily="66" charset="0"/>
              </a:rPr>
              <a:t>Jn</a:t>
            </a:r>
            <a:r>
              <a:rPr lang="en-US" sz="2400" b="1" dirty="0" smtClean="0">
                <a:solidFill>
                  <a:srgbClr val="FFC000"/>
                </a:solidFill>
                <a:latin typeface="Comic Sans MS" pitchFamily="66" charset="0"/>
              </a:rPr>
              <a:t> 15:13)</a:t>
            </a:r>
            <a:endParaRPr lang="en-US" sz="2400" b="1" dirty="0">
              <a:solidFill>
                <a:srgbClr val="FFC000"/>
              </a:solidFill>
              <a:latin typeface="Comic Sans MS" pitchFamily="66" charset="0"/>
            </a:endParaRPr>
          </a:p>
        </p:txBody>
      </p:sp>
    </p:spTree>
    <p:extLst>
      <p:ext uri="{BB962C8B-B14F-4D97-AF65-F5344CB8AC3E}">
        <p14:creationId xmlns:p14="http://schemas.microsoft.com/office/powerpoint/2010/main" val="1900975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734786" y="152400"/>
            <a:ext cx="4800600" cy="1143000"/>
          </a:xfrm>
        </p:spPr>
        <p:txBody>
          <a:bodyPr>
            <a:normAutofit fontScale="90000"/>
          </a:bodyPr>
          <a:lstStyle/>
          <a:p>
            <a:r>
              <a:rPr lang="en-US" sz="3800" b="1" dirty="0">
                <a:solidFill>
                  <a:srgbClr val="FF0000"/>
                </a:solidFill>
                <a:latin typeface="Vagabond" pitchFamily="2" charset="0"/>
              </a:rPr>
              <a:t>How did Joseph forgive his brothers?</a:t>
            </a:r>
          </a:p>
        </p:txBody>
      </p:sp>
      <p:sp>
        <p:nvSpPr>
          <p:cNvPr id="112643" name="Rectangle 3"/>
          <p:cNvSpPr>
            <a:spLocks noGrp="1" noChangeArrowheads="1"/>
          </p:cNvSpPr>
          <p:nvPr>
            <p:ph idx="1"/>
          </p:nvPr>
        </p:nvSpPr>
        <p:spPr>
          <a:xfrm>
            <a:off x="381000" y="1295400"/>
            <a:ext cx="8305800" cy="3886200"/>
          </a:xfrm>
        </p:spPr>
        <p:txBody>
          <a:bodyPr/>
          <a:lstStyle/>
          <a:p>
            <a:pPr>
              <a:lnSpc>
                <a:spcPct val="90000"/>
              </a:lnSpc>
            </a:pPr>
            <a:r>
              <a:rPr lang="en-US" sz="2800" b="1" dirty="0">
                <a:solidFill>
                  <a:srgbClr val="0000CC"/>
                </a:solidFill>
                <a:latin typeface="Calibri" panose="020F0502020204030204" pitchFamily="34" charset="0"/>
              </a:rPr>
              <a:t>Clearly saw the big picture </a:t>
            </a:r>
            <a:r>
              <a:rPr lang="en-US" sz="2800" dirty="0"/>
              <a:t>– it’s </a:t>
            </a:r>
            <a:r>
              <a:rPr lang="en-US" sz="2800" dirty="0" smtClean="0"/>
              <a:t>                                 more </a:t>
            </a:r>
            <a:r>
              <a:rPr lang="en-US" sz="2800" dirty="0"/>
              <a:t>important where God </a:t>
            </a:r>
            <a:r>
              <a:rPr lang="en-US" sz="2800" dirty="0" smtClean="0"/>
              <a:t>brings                                        </a:t>
            </a:r>
            <a:r>
              <a:rPr lang="en-US" sz="2800" dirty="0"/>
              <a:t>us in the end, than how we got there.</a:t>
            </a:r>
          </a:p>
          <a:p>
            <a:pPr>
              <a:lnSpc>
                <a:spcPct val="90000"/>
              </a:lnSpc>
            </a:pPr>
            <a:r>
              <a:rPr lang="en-US" sz="2800" b="1" dirty="0">
                <a:solidFill>
                  <a:srgbClr val="0000CC"/>
                </a:solidFill>
              </a:rPr>
              <a:t>Complete confidence that God is in control</a:t>
            </a:r>
            <a:r>
              <a:rPr lang="en-US" sz="2800" dirty="0"/>
              <a:t>, no matter what anyone does to us</a:t>
            </a:r>
          </a:p>
          <a:p>
            <a:pPr>
              <a:lnSpc>
                <a:spcPct val="90000"/>
              </a:lnSpc>
            </a:pPr>
            <a:r>
              <a:rPr lang="en-US" sz="2800" b="1" dirty="0">
                <a:solidFill>
                  <a:srgbClr val="0000CC"/>
                </a:solidFill>
              </a:rPr>
              <a:t>Love for his Father </a:t>
            </a:r>
            <a:r>
              <a:rPr lang="en-US" sz="2800" dirty="0"/>
              <a:t>– knew that Jacob wanted all his children in God’s family</a:t>
            </a:r>
          </a:p>
          <a:p>
            <a:pPr>
              <a:lnSpc>
                <a:spcPct val="90000"/>
              </a:lnSpc>
            </a:pPr>
            <a:r>
              <a:rPr lang="en-US" sz="2800" b="1" dirty="0">
                <a:solidFill>
                  <a:srgbClr val="0000CC"/>
                </a:solidFill>
              </a:rPr>
              <a:t>Love for the family </a:t>
            </a:r>
            <a:r>
              <a:rPr lang="en-US" sz="2800" dirty="0"/>
              <a:t>– really did love each brother and sister</a:t>
            </a:r>
          </a:p>
        </p:txBody>
      </p:sp>
      <p:sp>
        <p:nvSpPr>
          <p:cNvPr id="112644" name="Text Box 4"/>
          <p:cNvSpPr txBox="1">
            <a:spLocks noChangeArrowheads="1"/>
          </p:cNvSpPr>
          <p:nvPr/>
        </p:nvSpPr>
        <p:spPr bwMode="auto">
          <a:xfrm>
            <a:off x="867228" y="5126623"/>
            <a:ext cx="5486400" cy="1569660"/>
          </a:xfrm>
          <a:prstGeom prst="rect">
            <a:avLst/>
          </a:prstGeom>
          <a:noFill/>
          <a:ln w="9525">
            <a:noFill/>
            <a:miter lim="800000"/>
            <a:headEnd/>
            <a:tailEnd/>
          </a:ln>
          <a:effectLst/>
        </p:spPr>
        <p:txBody>
          <a:bodyPr wrap="square">
            <a:spAutoFit/>
          </a:bodyPr>
          <a:lstStyle/>
          <a:p>
            <a:pPr algn="ctr"/>
            <a:r>
              <a:rPr lang="en-US" sz="3200" b="1" dirty="0">
                <a:solidFill>
                  <a:srgbClr val="00B050"/>
                </a:solidFill>
                <a:latin typeface="Comic Sans MS" pitchFamily="66" charset="0"/>
              </a:rPr>
              <a:t>Hatred stirs up strife, but love covers all sins.  (Proverbs 10:12)</a:t>
            </a:r>
          </a:p>
        </p:txBody>
      </p:sp>
      <p:pic>
        <p:nvPicPr>
          <p:cNvPr id="1026" name="Picture 2" descr="http://susantaylorblock.com/wp-content/uploads/2012/03/josep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399" y="152400"/>
            <a:ext cx="3193143" cy="23990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NscmSc0GV18/T0hlaQvwykI/AAAAAAAAAJ0/FLWfIwIlUGc/s320/Lo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4724399"/>
            <a:ext cx="2554667" cy="197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358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4343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49942" y="292894"/>
            <a:ext cx="8229600" cy="914400"/>
          </a:xfrm>
        </p:spPr>
        <p:txBody>
          <a:bodyPr>
            <a:noAutofit/>
          </a:bodyPr>
          <a:lstStyle/>
          <a:p>
            <a:r>
              <a:rPr lang="en-US" sz="4800" b="1" dirty="0" smtClean="0">
                <a:solidFill>
                  <a:srgbClr val="663300"/>
                </a:solidFill>
              </a:rPr>
              <a:t>Genesis 50:19-21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97642" y="1066800"/>
            <a:ext cx="6934200" cy="2995613"/>
          </a:xfrm>
        </p:spPr>
        <p:txBody>
          <a:bodyPr>
            <a:normAutofit fontScale="85000" lnSpcReduction="20000"/>
          </a:bodyPr>
          <a:lstStyle/>
          <a:p>
            <a:pPr marL="0" indent="231775">
              <a:buNone/>
            </a:pPr>
            <a:r>
              <a:rPr lang="en-US" sz="4000" b="1" dirty="0">
                <a:solidFill>
                  <a:srgbClr val="FFFF00"/>
                </a:solidFill>
                <a:latin typeface="Times New Roman" pitchFamily="18" charset="0"/>
              </a:rPr>
              <a:t> </a:t>
            </a:r>
            <a:r>
              <a:rPr lang="en-US" dirty="0" smtClean="0">
                <a:latin typeface="Times New Roman" pitchFamily="18" charset="0"/>
              </a:rPr>
              <a:t>Joseph </a:t>
            </a:r>
            <a:r>
              <a:rPr lang="en-US" dirty="0">
                <a:latin typeface="Times New Roman" pitchFamily="18" charset="0"/>
              </a:rPr>
              <a:t>said to them, "Do not be afraid, for am I in the place of God?  But as for you, </a:t>
            </a:r>
            <a:r>
              <a:rPr lang="en-US" b="1" i="1" dirty="0">
                <a:solidFill>
                  <a:srgbClr val="C00000"/>
                </a:solidFill>
                <a:latin typeface="Times New Roman" pitchFamily="18" charset="0"/>
              </a:rPr>
              <a:t>you meant evil against me</a:t>
            </a:r>
            <a:r>
              <a:rPr lang="en-US" b="1" dirty="0">
                <a:solidFill>
                  <a:srgbClr val="C00000"/>
                </a:solidFill>
                <a:latin typeface="Times New Roman" pitchFamily="18" charset="0"/>
              </a:rPr>
              <a:t>;</a:t>
            </a:r>
            <a:r>
              <a:rPr lang="en-US" dirty="0">
                <a:solidFill>
                  <a:srgbClr val="C00000"/>
                </a:solidFill>
                <a:latin typeface="Times New Roman" pitchFamily="18" charset="0"/>
              </a:rPr>
              <a:t> </a:t>
            </a:r>
            <a:r>
              <a:rPr lang="en-US" dirty="0">
                <a:latin typeface="Times New Roman" pitchFamily="18" charset="0"/>
              </a:rPr>
              <a:t>but</a:t>
            </a:r>
            <a:r>
              <a:rPr lang="en-US" dirty="0">
                <a:solidFill>
                  <a:srgbClr val="FFFF00"/>
                </a:solidFill>
                <a:latin typeface="Times New Roman" pitchFamily="18" charset="0"/>
              </a:rPr>
              <a:t> </a:t>
            </a:r>
            <a:r>
              <a:rPr lang="en-US" b="1" i="1" dirty="0">
                <a:solidFill>
                  <a:srgbClr val="0000CC"/>
                </a:solidFill>
                <a:latin typeface="Times New Roman" pitchFamily="18" charset="0"/>
              </a:rPr>
              <a:t>God meant it for good</a:t>
            </a:r>
            <a:r>
              <a:rPr lang="en-US" dirty="0">
                <a:solidFill>
                  <a:srgbClr val="66FF33"/>
                </a:solidFill>
                <a:latin typeface="Times New Roman" pitchFamily="18" charset="0"/>
              </a:rPr>
              <a:t>,</a:t>
            </a:r>
            <a:r>
              <a:rPr lang="en-US" dirty="0">
                <a:solidFill>
                  <a:srgbClr val="FFFF00"/>
                </a:solidFill>
                <a:latin typeface="Times New Roman" pitchFamily="18" charset="0"/>
              </a:rPr>
              <a:t> </a:t>
            </a:r>
            <a:r>
              <a:rPr lang="en-US" dirty="0">
                <a:latin typeface="Times New Roman" pitchFamily="18" charset="0"/>
              </a:rPr>
              <a:t>in order to bring it about as it is this day, to save many people alive.  Now therefore, do not be afraid; I will provide for you and your little ones." And he comforted them and spoke kindly to them.</a:t>
            </a:r>
            <a:endParaRPr lang="en-US" dirty="0" smtClean="0"/>
          </a:p>
        </p:txBody>
      </p:sp>
      <p:sp>
        <p:nvSpPr>
          <p:cNvPr id="4100" name="Text Box 5"/>
          <p:cNvSpPr txBox="1">
            <a:spLocks noChangeArrowheads="1"/>
          </p:cNvSpPr>
          <p:nvPr/>
        </p:nvSpPr>
        <p:spPr bwMode="auto">
          <a:xfrm>
            <a:off x="152400" y="4419033"/>
            <a:ext cx="8762999" cy="2164503"/>
          </a:xfrm>
          <a:prstGeom prst="rect">
            <a:avLst/>
          </a:prstGeom>
          <a:noFill/>
          <a:ln w="9525">
            <a:noFill/>
            <a:miter lim="800000"/>
            <a:headEnd/>
            <a:tailEnd/>
          </a:ln>
        </p:spPr>
        <p:txBody>
          <a:bodyPr wrap="square">
            <a:spAutoFit/>
          </a:bodyPr>
          <a:lstStyle/>
          <a:p>
            <a:pPr marL="290513" indent="-290513">
              <a:lnSpc>
                <a:spcPct val="80000"/>
              </a:lnSpc>
              <a:buFont typeface="Arial" panose="020B0604020202020204" pitchFamily="34" charset="0"/>
              <a:buChar char="•"/>
            </a:pPr>
            <a:r>
              <a:rPr lang="en-US" sz="2800" b="1" dirty="0">
                <a:solidFill>
                  <a:srgbClr val="00B050"/>
                </a:solidFill>
                <a:latin typeface="Comic Sans MS" panose="030F0702030302020204" pitchFamily="66" charset="0"/>
              </a:rPr>
              <a:t>This is how “faith in God” changes our lives</a:t>
            </a:r>
          </a:p>
          <a:p>
            <a:pPr marL="290513" indent="-290513">
              <a:lnSpc>
                <a:spcPct val="80000"/>
              </a:lnSpc>
              <a:buFont typeface="Arial" panose="020B0604020202020204" pitchFamily="34" charset="0"/>
              <a:buChar char="•"/>
            </a:pPr>
            <a:r>
              <a:rPr lang="en-US" sz="2800" b="1" dirty="0">
                <a:solidFill>
                  <a:srgbClr val="00B050"/>
                </a:solidFill>
                <a:latin typeface="Comic Sans MS" panose="030F0702030302020204" pitchFamily="66" charset="0"/>
              </a:rPr>
              <a:t>It motivates us to treat brothers &amp; sisters with kindness &amp; compassion – no matter how they have treated </a:t>
            </a:r>
            <a:r>
              <a:rPr lang="en-US" sz="2800" b="1" dirty="0" smtClean="0">
                <a:solidFill>
                  <a:srgbClr val="00B050"/>
                </a:solidFill>
                <a:latin typeface="Comic Sans MS" panose="030F0702030302020204" pitchFamily="66" charset="0"/>
              </a:rPr>
              <a:t>us.</a:t>
            </a:r>
          </a:p>
          <a:p>
            <a:pPr marL="290513" indent="-290513">
              <a:lnSpc>
                <a:spcPct val="80000"/>
              </a:lnSpc>
              <a:buFont typeface="Arial" panose="020B0604020202020204" pitchFamily="34" charset="0"/>
              <a:buChar char="•"/>
            </a:pPr>
            <a:r>
              <a:rPr lang="en-US" sz="2800" b="1" dirty="0" smtClean="0">
                <a:solidFill>
                  <a:srgbClr val="00B050"/>
                </a:solidFill>
                <a:latin typeface="Comic Sans MS" panose="030F0702030302020204" pitchFamily="66" charset="0"/>
              </a:rPr>
              <a:t>Faith </a:t>
            </a:r>
            <a:r>
              <a:rPr lang="en-US" sz="2800" b="1" dirty="0">
                <a:solidFill>
                  <a:srgbClr val="00B050"/>
                </a:solidFill>
                <a:latin typeface="Comic Sans MS" panose="030F0702030302020204" pitchFamily="66" charset="0"/>
              </a:rPr>
              <a:t>believes that God can bring good out of the worst </a:t>
            </a:r>
            <a:r>
              <a:rPr lang="en-US" sz="2800" b="1" dirty="0" smtClean="0">
                <a:solidFill>
                  <a:srgbClr val="00B050"/>
                </a:solidFill>
                <a:latin typeface="Comic Sans MS" panose="030F0702030302020204" pitchFamily="66" charset="0"/>
              </a:rPr>
              <a:t>situations, because </a:t>
            </a:r>
            <a:r>
              <a:rPr lang="en-US" sz="2800" b="1" dirty="0">
                <a:solidFill>
                  <a:srgbClr val="00B050"/>
                </a:solidFill>
                <a:latin typeface="Comic Sans MS" panose="030F0702030302020204" pitchFamily="66" charset="0"/>
              </a:rPr>
              <a:t>He IS in control</a:t>
            </a:r>
            <a:r>
              <a:rPr lang="en-US" sz="2800" b="1" dirty="0" smtClean="0">
                <a:solidFill>
                  <a:srgbClr val="00B050"/>
                </a:solidFill>
                <a:latin typeface="Comic Sans MS" panose="030F0702030302020204" pitchFamily="66" charset="0"/>
              </a:rPr>
              <a:t>.</a:t>
            </a:r>
          </a:p>
        </p:txBody>
      </p:sp>
    </p:spTree>
    <p:extLst>
      <p:ext uri="{BB962C8B-B14F-4D97-AF65-F5344CB8AC3E}">
        <p14:creationId xmlns:p14="http://schemas.microsoft.com/office/powerpoint/2010/main" val="3689616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3E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30997" y="152400"/>
            <a:ext cx="9075761" cy="6400800"/>
          </a:xfrm>
          <a:prstGeom prst="rect">
            <a:avLst/>
          </a:prstGeom>
        </p:spPr>
      </p:pic>
    </p:spTree>
    <p:extLst>
      <p:ext uri="{BB962C8B-B14F-4D97-AF65-F5344CB8AC3E}">
        <p14:creationId xmlns:p14="http://schemas.microsoft.com/office/powerpoint/2010/main" val="2476688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Scro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a:xfrm>
            <a:off x="533400" y="1219200"/>
            <a:ext cx="7848600" cy="4373563"/>
          </a:xfrm>
        </p:spPr>
        <p:txBody>
          <a:bodyPr>
            <a:normAutofit fontScale="90000"/>
          </a:bodyPr>
          <a:lstStyle/>
          <a:p>
            <a:pPr eaLnBrk="1" hangingPunct="1"/>
            <a:r>
              <a:rPr lang="en-US" sz="6000" dirty="0" smtClean="0">
                <a:solidFill>
                  <a:srgbClr val="996600"/>
                </a:solidFill>
                <a:latin typeface="Forte" panose="03060902040502070203" pitchFamily="66" charset="0"/>
              </a:rPr>
              <a:t>Forgiveness is not something we do for other people.  We do it for ourselves - to get well and move on!</a:t>
            </a:r>
          </a:p>
        </p:txBody>
      </p:sp>
      <p:sp>
        <p:nvSpPr>
          <p:cNvPr id="23556" name="Text Box 8"/>
          <p:cNvSpPr txBox="1">
            <a:spLocks noChangeArrowheads="1"/>
          </p:cNvSpPr>
          <p:nvPr/>
        </p:nvSpPr>
        <p:spPr bwMode="auto">
          <a:xfrm>
            <a:off x="1828800" y="224880"/>
            <a:ext cx="6400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4400" dirty="0">
                <a:solidFill>
                  <a:srgbClr val="0000CC"/>
                </a:solidFill>
                <a:latin typeface="Banner" pitchFamily="2" charset="0"/>
              </a:rPr>
              <a:t>    A different perspective…</a:t>
            </a:r>
          </a:p>
        </p:txBody>
      </p:sp>
    </p:spTree>
    <p:extLst>
      <p:ext uri="{BB962C8B-B14F-4D97-AF65-F5344CB8AC3E}">
        <p14:creationId xmlns:p14="http://schemas.microsoft.com/office/powerpoint/2010/main" val="2920907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1143000"/>
            <a:ext cx="4629150" cy="4676775"/>
          </a:xfrm>
          <a:prstGeom prst="rect">
            <a:avLst/>
          </a:prstGeom>
        </p:spPr>
      </p:pic>
      <p:sp>
        <p:nvSpPr>
          <p:cNvPr id="5" name="Rectangle 2"/>
          <p:cNvSpPr>
            <a:spLocks noGrp="1" noChangeArrowheads="1"/>
          </p:cNvSpPr>
          <p:nvPr>
            <p:ph type="title"/>
          </p:nvPr>
        </p:nvSpPr>
        <p:spPr>
          <a:xfrm>
            <a:off x="0" y="0"/>
            <a:ext cx="9144000" cy="792163"/>
          </a:xfrm>
        </p:spPr>
        <p:txBody>
          <a:bodyPr>
            <a:normAutofit/>
          </a:bodyPr>
          <a:lstStyle/>
          <a:p>
            <a:r>
              <a:rPr lang="en-US" sz="3600" b="1" dirty="0" smtClean="0">
                <a:solidFill>
                  <a:srgbClr val="FF0000"/>
                </a:solidFill>
                <a:latin typeface="Vagabond" pitchFamily="2" charset="0"/>
              </a:rPr>
              <a:t>Jesus didn’t forgive the unrepentant</a:t>
            </a:r>
            <a:endParaRPr lang="en-US" sz="3600" b="1" dirty="0">
              <a:solidFill>
                <a:srgbClr val="FF0000"/>
              </a:solidFill>
              <a:latin typeface="Vagabond" pitchFamily="2" charset="0"/>
            </a:endParaRPr>
          </a:p>
        </p:txBody>
      </p:sp>
      <p:sp>
        <p:nvSpPr>
          <p:cNvPr id="6" name="Rectangle 3"/>
          <p:cNvSpPr txBox="1">
            <a:spLocks noChangeArrowheads="1"/>
          </p:cNvSpPr>
          <p:nvPr/>
        </p:nvSpPr>
        <p:spPr>
          <a:xfrm>
            <a:off x="4872037" y="1016260"/>
            <a:ext cx="4133850" cy="493025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31775" algn="ctr">
              <a:buFont typeface="Arial" pitchFamily="34" charset="0"/>
              <a:buNone/>
            </a:pPr>
            <a:r>
              <a:rPr lang="en-US" sz="6600" b="1" i="1" dirty="0" smtClean="0">
                <a:solidFill>
                  <a:srgbClr val="0000CC"/>
                </a:solidFill>
                <a:latin typeface="Gabriola" panose="04040605051002020D02" pitchFamily="82" charset="0"/>
              </a:rPr>
              <a:t>Unless you repent, you  will all likewise perish!           (</a:t>
            </a:r>
            <a:r>
              <a:rPr lang="en-US" sz="6600" b="1" i="1" dirty="0" err="1" smtClean="0">
                <a:solidFill>
                  <a:srgbClr val="0000CC"/>
                </a:solidFill>
                <a:latin typeface="Gabriola" panose="04040605051002020D02" pitchFamily="82" charset="0"/>
              </a:rPr>
              <a:t>Lk</a:t>
            </a:r>
            <a:r>
              <a:rPr lang="en-US" sz="6600" b="1" i="1" dirty="0" smtClean="0">
                <a:solidFill>
                  <a:srgbClr val="0000CC"/>
                </a:solidFill>
                <a:latin typeface="Gabriola" panose="04040605051002020D02" pitchFamily="82" charset="0"/>
              </a:rPr>
              <a:t> 13:3)</a:t>
            </a:r>
          </a:p>
          <a:p>
            <a:pPr marL="0" indent="231775">
              <a:buFont typeface="Arial" pitchFamily="34" charset="0"/>
              <a:buNone/>
            </a:pPr>
            <a:endParaRPr lang="en-US" dirty="0"/>
          </a:p>
        </p:txBody>
      </p:sp>
      <p:sp>
        <p:nvSpPr>
          <p:cNvPr id="7" name="Text Box 5"/>
          <p:cNvSpPr txBox="1">
            <a:spLocks noChangeArrowheads="1"/>
          </p:cNvSpPr>
          <p:nvPr/>
        </p:nvSpPr>
        <p:spPr bwMode="auto">
          <a:xfrm>
            <a:off x="190499" y="6035741"/>
            <a:ext cx="8791575"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 expects us to repent of our mistakes</a:t>
            </a:r>
          </a:p>
        </p:txBody>
      </p:sp>
    </p:spTree>
    <p:extLst>
      <p:ext uri="{BB962C8B-B14F-4D97-AF65-F5344CB8AC3E}">
        <p14:creationId xmlns:p14="http://schemas.microsoft.com/office/powerpoint/2010/main" val="1257260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nguyenni32.files.wordpress.com/2012/09/favoritism-bird-favoritisim-demotivational-poster-12605468976.jpg"/>
          <p:cNvPicPr>
            <a:picLocks noChangeAspect="1" noChangeArrowheads="1"/>
          </p:cNvPicPr>
          <p:nvPr/>
        </p:nvPicPr>
        <p:blipFill rotWithShape="1">
          <a:blip r:embed="rId2">
            <a:extLst>
              <a:ext uri="{28A0092B-C50C-407E-A947-70E740481C1C}">
                <a14:useLocalDpi xmlns:a14="http://schemas.microsoft.com/office/drawing/2010/main" val="0"/>
              </a:ext>
            </a:extLst>
          </a:blip>
          <a:srcRect b="3125"/>
          <a:stretch/>
        </p:blipFill>
        <p:spPr bwMode="auto">
          <a:xfrm>
            <a:off x="381000" y="381000"/>
            <a:ext cx="8382000" cy="6267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Grp="1" noChangeArrowheads="1"/>
          </p:cNvSpPr>
          <p:nvPr>
            <p:ph type="title"/>
          </p:nvPr>
        </p:nvSpPr>
        <p:spPr>
          <a:xfrm>
            <a:off x="0" y="0"/>
            <a:ext cx="9144000" cy="792163"/>
          </a:xfrm>
        </p:spPr>
        <p:txBody>
          <a:bodyPr>
            <a:normAutofit/>
          </a:bodyPr>
          <a:lstStyle/>
          <a:p>
            <a:r>
              <a:rPr lang="en-US" sz="3600" b="1" dirty="0" smtClean="0">
                <a:solidFill>
                  <a:srgbClr val="FFFF00"/>
                </a:solidFill>
                <a:latin typeface="Vagabond" pitchFamily="2" charset="0"/>
              </a:rPr>
              <a:t>Emphasis on Law &amp; lack of love leads to</a:t>
            </a:r>
            <a:endParaRPr lang="en-US" sz="3600" b="1" dirty="0">
              <a:solidFill>
                <a:srgbClr val="FFFF00"/>
              </a:solidFill>
              <a:latin typeface="Vagabond" pitchFamily="2" charset="0"/>
            </a:endParaRPr>
          </a:p>
        </p:txBody>
      </p:sp>
    </p:spTree>
    <p:extLst>
      <p:ext uri="{BB962C8B-B14F-4D97-AF65-F5344CB8AC3E}">
        <p14:creationId xmlns:p14="http://schemas.microsoft.com/office/powerpoint/2010/main" val="267092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4191000"/>
            <a:ext cx="8229600" cy="2392363"/>
          </a:xfrm>
        </p:spPr>
        <p:txBody>
          <a:bodyPr>
            <a:normAutofit fontScale="92500" lnSpcReduction="20000"/>
          </a:bodyPr>
          <a:lstStyle/>
          <a:p>
            <a:pPr>
              <a:lnSpc>
                <a:spcPct val="90000"/>
              </a:lnSpc>
            </a:pPr>
            <a:r>
              <a:rPr lang="en-US" dirty="0" smtClean="0"/>
              <a:t>Parents have a tendency </a:t>
            </a:r>
            <a:r>
              <a:rPr lang="en-US" dirty="0"/>
              <a:t>to favor children who excel in things of this world!</a:t>
            </a:r>
          </a:p>
          <a:p>
            <a:pPr lvl="1">
              <a:lnSpc>
                <a:spcPct val="90000"/>
              </a:lnSpc>
            </a:pPr>
            <a:r>
              <a:rPr lang="en-US" dirty="0"/>
              <a:t>We might enjoy their success</a:t>
            </a:r>
          </a:p>
          <a:p>
            <a:pPr lvl="1">
              <a:lnSpc>
                <a:spcPct val="90000"/>
              </a:lnSpc>
            </a:pPr>
            <a:r>
              <a:rPr lang="en-US" dirty="0"/>
              <a:t>We might be reaching out to save them</a:t>
            </a:r>
          </a:p>
          <a:p>
            <a:pPr>
              <a:lnSpc>
                <a:spcPct val="90000"/>
              </a:lnSpc>
            </a:pPr>
            <a:r>
              <a:rPr lang="en-US" dirty="0"/>
              <a:t>Creates rivalries among children</a:t>
            </a:r>
          </a:p>
          <a:p>
            <a:pPr>
              <a:lnSpc>
                <a:spcPct val="90000"/>
              </a:lnSpc>
            </a:pPr>
            <a:r>
              <a:rPr lang="en-US" dirty="0"/>
              <a:t>Emphasizes the wrong goals</a:t>
            </a:r>
          </a:p>
        </p:txBody>
      </p:sp>
      <p:sp>
        <p:nvSpPr>
          <p:cNvPr id="3077" name="Text Box 5"/>
          <p:cNvSpPr txBox="1">
            <a:spLocks noChangeArrowheads="1"/>
          </p:cNvSpPr>
          <p:nvPr/>
        </p:nvSpPr>
        <p:spPr bwMode="auto">
          <a:xfrm>
            <a:off x="304800" y="762000"/>
            <a:ext cx="8382000" cy="3323987"/>
          </a:xfrm>
          <a:prstGeom prst="rect">
            <a:avLst/>
          </a:prstGeom>
          <a:noFill/>
          <a:ln w="9525">
            <a:noFill/>
            <a:miter lim="800000"/>
            <a:headEnd/>
            <a:tailEnd/>
          </a:ln>
          <a:effectLst/>
        </p:spPr>
        <p:txBody>
          <a:bodyPr wrap="square">
            <a:spAutoFit/>
          </a:bodyPr>
          <a:lstStyle/>
          <a:p>
            <a:pPr eaLnBrk="1" hangingPunct="1">
              <a:spcBef>
                <a:spcPct val="50000"/>
              </a:spcBef>
            </a:pPr>
            <a:r>
              <a:rPr lang="en-US" sz="2800" b="1" dirty="0">
                <a:solidFill>
                  <a:schemeClr val="tx2"/>
                </a:solidFill>
                <a:latin typeface="Arial" charset="0"/>
              </a:rPr>
              <a:t>                           </a:t>
            </a:r>
            <a:r>
              <a:rPr lang="en-US" sz="2800" b="1" dirty="0">
                <a:solidFill>
                  <a:schemeClr val="folHlink"/>
                </a:solidFill>
                <a:latin typeface="Arial" charset="0"/>
              </a:rPr>
              <a:t>Genesis 25:28</a:t>
            </a:r>
            <a:r>
              <a:rPr lang="en-US" sz="2800" dirty="0">
                <a:solidFill>
                  <a:schemeClr val="folHlink"/>
                </a:solidFill>
                <a:latin typeface="Arial" charset="0"/>
              </a:rPr>
              <a:t> </a:t>
            </a:r>
            <a:br>
              <a:rPr lang="en-US" sz="2800" dirty="0">
                <a:solidFill>
                  <a:schemeClr val="folHlink"/>
                </a:solidFill>
                <a:latin typeface="Arial" charset="0"/>
              </a:rPr>
            </a:br>
            <a:r>
              <a:rPr lang="en-US" sz="2800" dirty="0">
                <a:solidFill>
                  <a:srgbClr val="0000CC"/>
                </a:solidFill>
                <a:latin typeface="Arial" charset="0"/>
              </a:rPr>
              <a:t>And </a:t>
            </a:r>
            <a:r>
              <a:rPr lang="en-US" sz="2800" dirty="0">
                <a:solidFill>
                  <a:srgbClr val="C00000"/>
                </a:solidFill>
                <a:latin typeface="Arial" charset="0"/>
              </a:rPr>
              <a:t>Isaac loved Esau </a:t>
            </a:r>
            <a:r>
              <a:rPr lang="en-US" sz="2800" dirty="0">
                <a:solidFill>
                  <a:srgbClr val="0000CC"/>
                </a:solidFill>
                <a:latin typeface="Arial" charset="0"/>
              </a:rPr>
              <a:t>because he ate </a:t>
            </a:r>
            <a:r>
              <a:rPr lang="en-US" sz="2800" dirty="0" smtClean="0">
                <a:solidFill>
                  <a:srgbClr val="0000CC"/>
                </a:solidFill>
                <a:latin typeface="Arial" charset="0"/>
              </a:rPr>
              <a:t>                        of </a:t>
            </a:r>
            <a:r>
              <a:rPr lang="en-US" sz="2800" dirty="0">
                <a:solidFill>
                  <a:srgbClr val="0000CC"/>
                </a:solidFill>
                <a:latin typeface="Arial" charset="0"/>
              </a:rPr>
              <a:t>his game, but </a:t>
            </a:r>
            <a:r>
              <a:rPr lang="en-US" sz="2800" dirty="0" err="1">
                <a:solidFill>
                  <a:srgbClr val="C00000"/>
                </a:solidFill>
                <a:latin typeface="Arial" charset="0"/>
              </a:rPr>
              <a:t>Rebekah</a:t>
            </a:r>
            <a:r>
              <a:rPr lang="en-US" sz="2800" dirty="0">
                <a:solidFill>
                  <a:srgbClr val="C00000"/>
                </a:solidFill>
                <a:latin typeface="Arial" charset="0"/>
              </a:rPr>
              <a:t> loved Jacob</a:t>
            </a:r>
            <a:r>
              <a:rPr lang="en-US" sz="2800" dirty="0">
                <a:solidFill>
                  <a:srgbClr val="0000CC"/>
                </a:solidFill>
                <a:latin typeface="Arial" charset="0"/>
              </a:rPr>
              <a:t>.</a:t>
            </a:r>
            <a:r>
              <a:rPr lang="en-US" sz="2800" dirty="0">
                <a:solidFill>
                  <a:schemeClr val="folHlink"/>
                </a:solidFill>
                <a:latin typeface="Arial" charset="0"/>
              </a:rPr>
              <a:t/>
            </a:r>
            <a:br>
              <a:rPr lang="en-US" sz="2800" dirty="0">
                <a:solidFill>
                  <a:schemeClr val="folHlink"/>
                </a:solidFill>
                <a:latin typeface="Arial" charset="0"/>
              </a:rPr>
            </a:br>
            <a:r>
              <a:rPr lang="en-US" sz="1400" dirty="0">
                <a:solidFill>
                  <a:schemeClr val="folHlink"/>
                </a:solidFill>
                <a:latin typeface="Arial" charset="0"/>
              </a:rPr>
              <a:t> </a:t>
            </a:r>
            <a:br>
              <a:rPr lang="en-US" sz="1400" dirty="0">
                <a:solidFill>
                  <a:schemeClr val="folHlink"/>
                </a:solidFill>
                <a:latin typeface="Arial" charset="0"/>
              </a:rPr>
            </a:br>
            <a:r>
              <a:rPr lang="en-US" sz="2800" dirty="0">
                <a:solidFill>
                  <a:schemeClr val="folHlink"/>
                </a:solidFill>
                <a:latin typeface="Arial" charset="0"/>
              </a:rPr>
              <a:t>                          </a:t>
            </a:r>
            <a:r>
              <a:rPr lang="en-US" sz="2800" b="1" dirty="0">
                <a:solidFill>
                  <a:schemeClr val="folHlink"/>
                </a:solidFill>
                <a:latin typeface="Arial" charset="0"/>
              </a:rPr>
              <a:t>Romans 9:12-13</a:t>
            </a:r>
            <a:r>
              <a:rPr lang="en-US" sz="2800" dirty="0">
                <a:solidFill>
                  <a:schemeClr val="folHlink"/>
                </a:solidFill>
                <a:latin typeface="Arial" charset="0"/>
              </a:rPr>
              <a:t/>
            </a:r>
            <a:br>
              <a:rPr lang="en-US" sz="2800" dirty="0">
                <a:solidFill>
                  <a:schemeClr val="folHlink"/>
                </a:solidFill>
                <a:latin typeface="Arial" charset="0"/>
              </a:rPr>
            </a:br>
            <a:r>
              <a:rPr lang="en-US" sz="2800" dirty="0">
                <a:solidFill>
                  <a:srgbClr val="0000CC"/>
                </a:solidFill>
                <a:latin typeface="Arial" charset="0"/>
              </a:rPr>
              <a:t>it was said to her, "The older shall serve </a:t>
            </a:r>
            <a:r>
              <a:rPr lang="en-US" sz="2800" dirty="0" smtClean="0">
                <a:solidFill>
                  <a:srgbClr val="0000CC"/>
                </a:solidFill>
                <a:latin typeface="Arial" charset="0"/>
              </a:rPr>
              <a:t>                    the </a:t>
            </a:r>
            <a:r>
              <a:rPr lang="en-US" sz="2800" dirty="0">
                <a:solidFill>
                  <a:srgbClr val="0000CC"/>
                </a:solidFill>
                <a:latin typeface="Arial" charset="0"/>
              </a:rPr>
              <a:t>younger.“  As it is written, "Jacob I </a:t>
            </a:r>
            <a:r>
              <a:rPr lang="en-US" sz="2800" dirty="0" smtClean="0">
                <a:solidFill>
                  <a:srgbClr val="0000CC"/>
                </a:solidFill>
                <a:latin typeface="Arial" charset="0"/>
              </a:rPr>
              <a:t>                      have </a:t>
            </a:r>
            <a:r>
              <a:rPr lang="en-US" sz="2800" dirty="0">
                <a:solidFill>
                  <a:srgbClr val="0000CC"/>
                </a:solidFill>
                <a:latin typeface="Arial" charset="0"/>
              </a:rPr>
              <a:t>loved, but Esau I have hated."</a:t>
            </a:r>
            <a:endParaRPr lang="en-US" sz="2400" dirty="0">
              <a:solidFill>
                <a:srgbClr val="0000CC"/>
              </a:solidFill>
              <a:latin typeface="Arial" charset="0"/>
            </a:endParaRPr>
          </a:p>
        </p:txBody>
      </p:sp>
      <p:sp>
        <p:nvSpPr>
          <p:cNvPr id="4" name="Rectangle 2"/>
          <p:cNvSpPr>
            <a:spLocks noGrp="1" noChangeArrowheads="1"/>
          </p:cNvSpPr>
          <p:nvPr>
            <p:ph type="title"/>
          </p:nvPr>
        </p:nvSpPr>
        <p:spPr>
          <a:xfrm>
            <a:off x="0" y="0"/>
            <a:ext cx="9144000" cy="792163"/>
          </a:xfrm>
        </p:spPr>
        <p:txBody>
          <a:bodyPr>
            <a:normAutofit/>
          </a:bodyPr>
          <a:lstStyle/>
          <a:p>
            <a:r>
              <a:rPr lang="en-US" sz="3600" b="1" dirty="0" smtClean="0">
                <a:solidFill>
                  <a:srgbClr val="FF0000"/>
                </a:solidFill>
                <a:latin typeface="Vagabond" pitchFamily="2" charset="0"/>
              </a:rPr>
              <a:t> Favoritism is a common human trait</a:t>
            </a:r>
            <a:endParaRPr lang="en-US" sz="3600" b="1" dirty="0">
              <a:solidFill>
                <a:srgbClr val="FF0000"/>
              </a:solidFill>
              <a:latin typeface="Vagabond" pitchFamily="2" charset="0"/>
            </a:endParaRPr>
          </a:p>
        </p:txBody>
      </p:sp>
      <p:pic>
        <p:nvPicPr>
          <p:cNvPr id="92162" name="Picture 2" descr="https://encrypted-tbn3.gstatic.com/images?q=tbn:ANd9GcQOfpiCd05j-wc-8eFnroGQJyXdjZneptwdh-v6f34U3RrByWoxjg"/>
          <p:cNvPicPr>
            <a:picLocks noChangeAspect="1" noChangeArrowheads="1"/>
          </p:cNvPicPr>
          <p:nvPr/>
        </p:nvPicPr>
        <p:blipFill>
          <a:blip r:embed="rId2" cstate="print"/>
          <a:srcRect/>
          <a:stretch>
            <a:fillRect/>
          </a:stretch>
        </p:blipFill>
        <p:spPr bwMode="auto">
          <a:xfrm>
            <a:off x="6553200" y="4876800"/>
            <a:ext cx="2466975" cy="1847851"/>
          </a:xfrm>
          <a:prstGeom prst="rect">
            <a:avLst/>
          </a:prstGeom>
          <a:noFill/>
        </p:spPr>
      </p:pic>
      <p:pic>
        <p:nvPicPr>
          <p:cNvPr id="92164" name="Picture 4" descr="https://encrypted-tbn2.gstatic.com/images?q=tbn:ANd9GcTs4FjJLC3ksvvxNb5dzHoBXkHBitCEblbercwChIiYF5_b0VHGLw"/>
          <p:cNvPicPr>
            <a:picLocks noChangeAspect="1" noChangeArrowheads="1"/>
          </p:cNvPicPr>
          <p:nvPr/>
        </p:nvPicPr>
        <p:blipFill>
          <a:blip r:embed="rId3" cstate="print"/>
          <a:srcRect/>
          <a:stretch>
            <a:fillRect/>
          </a:stretch>
        </p:blipFill>
        <p:spPr bwMode="auto">
          <a:xfrm>
            <a:off x="6934200" y="990600"/>
            <a:ext cx="1857375" cy="2466975"/>
          </a:xfrm>
          <a:prstGeom prst="rect">
            <a:avLst/>
          </a:prstGeom>
          <a:noFill/>
        </p:spPr>
      </p:pic>
    </p:spTree>
    <p:extLst>
      <p:ext uri="{BB962C8B-B14F-4D97-AF65-F5344CB8AC3E}">
        <p14:creationId xmlns:p14="http://schemas.microsoft.com/office/powerpoint/2010/main" val="229406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23043" y="665490"/>
            <a:ext cx="7010400" cy="914400"/>
          </a:xfrm>
        </p:spPr>
        <p:txBody>
          <a:bodyPr>
            <a:noAutofit/>
          </a:bodyPr>
          <a:lstStyle/>
          <a:p>
            <a:r>
              <a:rPr lang="en-US" sz="4800" b="1" dirty="0" smtClean="0">
                <a:solidFill>
                  <a:srgbClr val="663300"/>
                </a:solidFill>
              </a:rPr>
              <a:t>James 2:1-7 </a:t>
            </a:r>
            <a:r>
              <a:rPr lang="en-US" sz="4000" b="1" dirty="0" smtClean="0">
                <a:solidFill>
                  <a:srgbClr val="663300"/>
                </a:solidFill>
              </a:rPr>
              <a:t>(NIV)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83343" y="1471646"/>
            <a:ext cx="7162800" cy="4800601"/>
          </a:xfrm>
        </p:spPr>
        <p:txBody>
          <a:bodyPr>
            <a:normAutofit fontScale="77500" lnSpcReduction="20000"/>
          </a:bodyPr>
          <a:lstStyle/>
          <a:p>
            <a:pPr marL="0" indent="231775">
              <a:buNone/>
            </a:pPr>
            <a:r>
              <a:rPr lang="en-US" dirty="0" smtClean="0"/>
              <a:t>1 </a:t>
            </a:r>
            <a:r>
              <a:rPr lang="en-US" dirty="0"/>
              <a:t>My brothers, as believers in our glorious Lord Jesus Christ, </a:t>
            </a:r>
            <a:r>
              <a:rPr lang="en-US" b="1" dirty="0">
                <a:solidFill>
                  <a:srgbClr val="C00000"/>
                </a:solidFill>
              </a:rPr>
              <a:t>don't show favoritism. </a:t>
            </a:r>
            <a:r>
              <a:rPr lang="en-US" dirty="0"/>
              <a:t>2 Suppose a man comes into your meeting wearing a gold ring and fine clothes, and a poor man in shabby clothes also comes in. 3 If you show special attention to the man wearing fine clothes and say, "Here's a good seat for you," but say to the poor man, "You stand there" or "Sit on the floor by my feet," 4 </a:t>
            </a:r>
            <a:r>
              <a:rPr lang="en-US" b="1" dirty="0">
                <a:solidFill>
                  <a:srgbClr val="C00000"/>
                </a:solidFill>
              </a:rPr>
              <a:t>have you not discriminated among yourselves and become judges with evil thoughts? </a:t>
            </a:r>
          </a:p>
          <a:p>
            <a:pPr marL="0" indent="231775">
              <a:buNone/>
            </a:pPr>
            <a:r>
              <a:rPr lang="en-US" dirty="0" smtClean="0"/>
              <a:t>5 </a:t>
            </a:r>
            <a:r>
              <a:rPr lang="en-US" dirty="0"/>
              <a:t>Listen, my dear brothers: Has not God chosen those who are poor in the eyes of the world to be rich in faith and to inherit the kingdom he promised those who love him? 6 </a:t>
            </a:r>
            <a:r>
              <a:rPr lang="en-US" b="1" dirty="0">
                <a:solidFill>
                  <a:srgbClr val="C00000"/>
                </a:solidFill>
              </a:rPr>
              <a:t>But you have insulted the poor.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Favoritism in Ecclesial Life</a:t>
            </a:r>
          </a:p>
        </p:txBody>
      </p:sp>
      <p:sp>
        <p:nvSpPr>
          <p:cNvPr id="7" name="Text Box 5"/>
          <p:cNvSpPr txBox="1">
            <a:spLocks noChangeArrowheads="1"/>
          </p:cNvSpPr>
          <p:nvPr/>
        </p:nvSpPr>
        <p:spPr bwMode="auto">
          <a:xfrm>
            <a:off x="422893" y="6147577"/>
            <a:ext cx="84106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Prejudice based on clothes!</a:t>
            </a:r>
          </a:p>
        </p:txBody>
      </p:sp>
    </p:spTree>
    <p:extLst>
      <p:ext uri="{BB962C8B-B14F-4D97-AF65-F5344CB8AC3E}">
        <p14:creationId xmlns:p14="http://schemas.microsoft.com/office/powerpoint/2010/main" val="215833395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9885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James 2:8-13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7500" lnSpcReduction="20000"/>
          </a:bodyPr>
          <a:lstStyle/>
          <a:p>
            <a:pPr marL="0" indent="231775">
              <a:buNone/>
            </a:pPr>
            <a:r>
              <a:rPr lang="en-US" dirty="0" smtClean="0"/>
              <a:t>8 </a:t>
            </a:r>
            <a:r>
              <a:rPr lang="en-US" dirty="0"/>
              <a:t>If you really fulfill the royal law according to the Scripture, </a:t>
            </a:r>
            <a:r>
              <a:rPr lang="en-US" b="1" dirty="0">
                <a:solidFill>
                  <a:srgbClr val="0000CC"/>
                </a:solidFill>
              </a:rPr>
              <a:t>"You shall love your neighbor as yourself," </a:t>
            </a:r>
            <a:r>
              <a:rPr lang="en-US" dirty="0"/>
              <a:t>you do well; 9 but if you show partiality, you commit sin, and are convicted by the law as transgressors. 10 </a:t>
            </a:r>
            <a:r>
              <a:rPr lang="en-US" b="1" dirty="0">
                <a:solidFill>
                  <a:srgbClr val="C00000"/>
                </a:solidFill>
              </a:rPr>
              <a:t>For whoever shall keep the whole law, and yet stumble in one point, he is guilty of all. </a:t>
            </a:r>
            <a:r>
              <a:rPr lang="en-US" dirty="0"/>
              <a:t>11 For He who said, "Do not commit adultery," also said, "Do not murder." Now if you do not commit adultery, but you do murder, you have become a transgressor of the law. 12 So speak and so do as those who will be judged by the law of liberty. 13 </a:t>
            </a:r>
            <a:r>
              <a:rPr lang="en-US" b="1" dirty="0">
                <a:solidFill>
                  <a:srgbClr val="0000CC"/>
                </a:solidFill>
              </a:rPr>
              <a:t>For judgment is without mercy to the one who has shown no mercy. </a:t>
            </a:r>
            <a:r>
              <a:rPr lang="en-US" b="1" dirty="0">
                <a:solidFill>
                  <a:srgbClr val="006600"/>
                </a:solidFill>
              </a:rPr>
              <a:t>Mercy triumphs over judgment.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Mercy triumphs over judgment</a:t>
            </a:r>
          </a:p>
        </p:txBody>
      </p:sp>
      <p:sp>
        <p:nvSpPr>
          <p:cNvPr id="7" name="Text Box 5"/>
          <p:cNvSpPr txBox="1">
            <a:spLocks noChangeArrowheads="1"/>
          </p:cNvSpPr>
          <p:nvPr/>
        </p:nvSpPr>
        <p:spPr bwMode="auto">
          <a:xfrm>
            <a:off x="1038225" y="5835813"/>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expects us to render our judgments with mercy</a:t>
            </a:r>
          </a:p>
        </p:txBody>
      </p:sp>
    </p:spTree>
    <p:extLst>
      <p:ext uri="{BB962C8B-B14F-4D97-AF65-F5344CB8AC3E}">
        <p14:creationId xmlns:p14="http://schemas.microsoft.com/office/powerpoint/2010/main" val="134671331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236x/9b/d1/1f/9bd11f3cb32b88d5b8f1789205dd1e97.jpg"/>
          <p:cNvPicPr>
            <a:picLocks noChangeAspect="1" noChangeArrowheads="1"/>
          </p:cNvPicPr>
          <p:nvPr/>
        </p:nvPicPr>
        <p:blipFill rotWithShape="1">
          <a:blip r:embed="rId2">
            <a:extLst>
              <a:ext uri="{28A0092B-C50C-407E-A947-70E740481C1C}">
                <a14:useLocalDpi xmlns:a14="http://schemas.microsoft.com/office/drawing/2010/main" val="0"/>
              </a:ext>
            </a:extLst>
          </a:blip>
          <a:srcRect t="12653" b="17332"/>
          <a:stretch/>
        </p:blipFill>
        <p:spPr bwMode="auto">
          <a:xfrm>
            <a:off x="0" y="0"/>
            <a:ext cx="9144000" cy="688817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2388960" y="1676400"/>
            <a:ext cx="2461079"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Mercy </a:t>
            </a:r>
            <a:r>
              <a:rPr lang="en-US" sz="2800" b="1" dirty="0" smtClean="0">
                <a:solidFill>
                  <a:srgbClr val="FF0000"/>
                </a:solidFill>
                <a:latin typeface="Comic Sans MS" pitchFamily="66" charset="0"/>
              </a:rPr>
              <a:t>triumphs</a:t>
            </a:r>
            <a:endParaRPr lang="en-US" sz="2800" b="1" dirty="0" smtClean="0">
              <a:solidFill>
                <a:srgbClr val="FF0000"/>
              </a:solidFill>
              <a:latin typeface="Comic Sans MS" pitchFamily="66" charset="0"/>
            </a:endParaRPr>
          </a:p>
        </p:txBody>
      </p:sp>
      <p:sp>
        <p:nvSpPr>
          <p:cNvPr id="4" name="Text Box 5"/>
          <p:cNvSpPr txBox="1">
            <a:spLocks noChangeArrowheads="1"/>
          </p:cNvSpPr>
          <p:nvPr/>
        </p:nvSpPr>
        <p:spPr bwMode="auto">
          <a:xfrm>
            <a:off x="2209800" y="2514600"/>
            <a:ext cx="28194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over </a:t>
            </a:r>
            <a:r>
              <a:rPr lang="en-US" sz="2800" b="1" dirty="0" smtClean="0">
                <a:solidFill>
                  <a:srgbClr val="FF0000"/>
                </a:solidFill>
                <a:latin typeface="Comic Sans MS" pitchFamily="66" charset="0"/>
              </a:rPr>
              <a:t>judgment</a:t>
            </a:r>
          </a:p>
        </p:txBody>
      </p:sp>
    </p:spTree>
    <p:extLst>
      <p:ext uri="{BB962C8B-B14F-4D97-AF65-F5344CB8AC3E}">
        <p14:creationId xmlns:p14="http://schemas.microsoft.com/office/powerpoint/2010/main" val="337321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lker.com/cliparts/y/x/Q/S/b/q/scales-of-justice-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90600"/>
            <a:ext cx="6270504" cy="586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rickrichards.com/bible/bible_scroll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657600"/>
            <a:ext cx="838200" cy="12572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lh6.ggpht.com/NurxImFR-Zas2J9zKQOZG7HfarqRAoHxW8l0qiRcjbmMdth7ZnTdmsdiRzTozoW_0TL8=w1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057648"/>
            <a:ext cx="857250" cy="857251"/>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304800" y="152400"/>
            <a:ext cx="86106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0000"/>
                </a:solidFill>
                <a:latin typeface="Comic Sans MS" pitchFamily="66" charset="0"/>
              </a:rPr>
              <a:t>God does a perfect job of balancing</a:t>
            </a:r>
          </a:p>
        </p:txBody>
      </p:sp>
      <p:sp>
        <p:nvSpPr>
          <p:cNvPr id="9" name="Text Box 5"/>
          <p:cNvSpPr txBox="1">
            <a:spLocks noChangeArrowheads="1"/>
          </p:cNvSpPr>
          <p:nvPr/>
        </p:nvSpPr>
        <p:spPr bwMode="auto">
          <a:xfrm>
            <a:off x="1831181" y="5539471"/>
            <a:ext cx="1443038"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00CC"/>
                </a:solidFill>
                <a:latin typeface="Comic Sans MS" pitchFamily="66" charset="0"/>
              </a:rPr>
              <a:t>Law</a:t>
            </a:r>
          </a:p>
        </p:txBody>
      </p:sp>
      <p:sp>
        <p:nvSpPr>
          <p:cNvPr id="10" name="Text Box 5"/>
          <p:cNvSpPr txBox="1">
            <a:spLocks noChangeArrowheads="1"/>
          </p:cNvSpPr>
          <p:nvPr/>
        </p:nvSpPr>
        <p:spPr bwMode="auto">
          <a:xfrm>
            <a:off x="5879306" y="5563284"/>
            <a:ext cx="1443038"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00CC"/>
                </a:solidFill>
                <a:latin typeface="Comic Sans MS" pitchFamily="66" charset="0"/>
              </a:rPr>
              <a:t>Love</a:t>
            </a:r>
          </a:p>
        </p:txBody>
      </p:sp>
      <p:sp>
        <p:nvSpPr>
          <p:cNvPr id="11" name="Text Box 5"/>
          <p:cNvSpPr txBox="1">
            <a:spLocks noChangeArrowheads="1"/>
          </p:cNvSpPr>
          <p:nvPr/>
        </p:nvSpPr>
        <p:spPr bwMode="auto">
          <a:xfrm>
            <a:off x="76200" y="2075973"/>
            <a:ext cx="2240756"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6600"/>
                </a:solidFill>
                <a:latin typeface="Comic Sans MS" pitchFamily="66" charset="0"/>
              </a:rPr>
              <a:t>Because He implements His Law</a:t>
            </a:r>
          </a:p>
        </p:txBody>
      </p:sp>
      <p:sp>
        <p:nvSpPr>
          <p:cNvPr id="12" name="Text Box 5"/>
          <p:cNvSpPr txBox="1">
            <a:spLocks noChangeArrowheads="1"/>
          </p:cNvSpPr>
          <p:nvPr/>
        </p:nvSpPr>
        <p:spPr bwMode="auto">
          <a:xfrm>
            <a:off x="6917531" y="3212391"/>
            <a:ext cx="2240756"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6600"/>
                </a:solidFill>
                <a:latin typeface="Comic Sans MS" pitchFamily="66" charset="0"/>
              </a:rPr>
              <a:t>Through Love</a:t>
            </a:r>
          </a:p>
        </p:txBody>
      </p:sp>
    </p:spTree>
    <p:extLst>
      <p:ext uri="{BB962C8B-B14F-4D97-AF65-F5344CB8AC3E}">
        <p14:creationId xmlns:p14="http://schemas.microsoft.com/office/powerpoint/2010/main" val="30832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Luke 10:15-37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77500" lnSpcReduction="20000"/>
          </a:bodyPr>
          <a:lstStyle/>
          <a:p>
            <a:pPr marL="0" indent="231775">
              <a:buNone/>
            </a:pPr>
            <a:r>
              <a:rPr lang="en-US" dirty="0" smtClean="0"/>
              <a:t>25 </a:t>
            </a:r>
            <a:r>
              <a:rPr lang="en-US" dirty="0"/>
              <a:t>And behold, </a:t>
            </a:r>
            <a:r>
              <a:rPr lang="en-US" b="1" dirty="0">
                <a:solidFill>
                  <a:srgbClr val="C00000"/>
                </a:solidFill>
              </a:rPr>
              <a:t>a certain lawyer stood up and tested Him</a:t>
            </a:r>
            <a:r>
              <a:rPr lang="en-US" dirty="0"/>
              <a:t>, saying, "Teacher, what shall I do to inherit eternal life?" </a:t>
            </a:r>
          </a:p>
          <a:p>
            <a:pPr marL="0" indent="231775">
              <a:buNone/>
            </a:pPr>
            <a:r>
              <a:rPr lang="en-US" dirty="0" smtClean="0"/>
              <a:t>26 </a:t>
            </a:r>
            <a:r>
              <a:rPr lang="en-US" dirty="0"/>
              <a:t>He said to him, "What is written in the law? What is your reading of it?" </a:t>
            </a:r>
          </a:p>
          <a:p>
            <a:pPr marL="0" indent="231775">
              <a:buNone/>
            </a:pPr>
            <a:r>
              <a:rPr lang="en-US" dirty="0" smtClean="0"/>
              <a:t>27 </a:t>
            </a:r>
            <a:r>
              <a:rPr lang="en-US" dirty="0"/>
              <a:t>So he answered and said, </a:t>
            </a:r>
            <a:r>
              <a:rPr lang="en-US" b="1" dirty="0">
                <a:solidFill>
                  <a:srgbClr val="0000CC"/>
                </a:solidFill>
              </a:rPr>
              <a:t>"'You shall love the Lord your God with all your heart, with all your soul, with all your strength, and with all your mind,' and 'your neighbor as yourself.'" </a:t>
            </a:r>
          </a:p>
          <a:p>
            <a:pPr marL="0" indent="231775">
              <a:buNone/>
            </a:pPr>
            <a:r>
              <a:rPr lang="en-US" dirty="0" smtClean="0"/>
              <a:t>28 </a:t>
            </a:r>
            <a:r>
              <a:rPr lang="en-US" dirty="0"/>
              <a:t>And He said to him, "You have answered rightly; do this and you will live." </a:t>
            </a:r>
          </a:p>
          <a:p>
            <a:pPr marL="0" indent="231775">
              <a:buNone/>
            </a:pPr>
            <a:r>
              <a:rPr lang="en-US" dirty="0" smtClean="0"/>
              <a:t>29 </a:t>
            </a:r>
            <a:r>
              <a:rPr lang="en-US" b="1" dirty="0">
                <a:solidFill>
                  <a:srgbClr val="C00000"/>
                </a:solidFill>
              </a:rPr>
              <a:t>But he, wanting to justify himself, said to Jesus, "And who is my neighbor?"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 Legal Justification!</a:t>
            </a:r>
          </a:p>
        </p:txBody>
      </p:sp>
      <p:sp>
        <p:nvSpPr>
          <p:cNvPr id="7" name="Text Box 5"/>
          <p:cNvSpPr txBox="1">
            <a:spLocks noChangeArrowheads="1"/>
          </p:cNvSpPr>
          <p:nvPr/>
        </p:nvSpPr>
        <p:spPr bwMode="auto">
          <a:xfrm>
            <a:off x="762000" y="6324600"/>
            <a:ext cx="78010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Easy to recite Scripture, but hard to do it!</a:t>
            </a:r>
          </a:p>
        </p:txBody>
      </p:sp>
    </p:spTree>
    <p:extLst>
      <p:ext uri="{BB962C8B-B14F-4D97-AF65-F5344CB8AC3E}">
        <p14:creationId xmlns:p14="http://schemas.microsoft.com/office/powerpoint/2010/main" val="3173405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MSERQUExQVFRQVFRUUGRcYFxUVFxUYFxYXFhgWFxUaHCYeGBolGhQYHy8iIycpLCwsFR4xNTAqNSYrLCkBCQoKDgwOGg8PGiwkHCQsKSwpLCwsLCwsLCwsKSwsLCwsLCwsLCwsKSwsLCksLCksLCwpLCwpLCwsLCwsKSwpLP/AABEIALcBEwMBIgACEQEDEQH/xAAbAAABBQEBAAAAAAAAAAAAAAAEAAIDBQYBB//EAEIQAAIBAgQDBwIEAwYFAwUAAAECEQADBBIhMQVBUQYTImFxgZEyoUKxwdEUUvAVI2JyguEHFjOS8UOiwlNjc7Li/8QAGQEAAwEBAQAAAAAAAAAAAAAAAAECAwQF/8QAJxEAAgICAgICAwACAwAAAAAAAAECERIhAzETQVFhBCIysdFxgaH/2gAMAwEAAhEDEQA/AD6VPFNIr3DiFNcFdinhKXQ0NiuVL3Vca3U2BFNMepGWmlaWhkQFJqkiuRTsCKKbFTZablp2A0Gmmn5a5lpWAylUmWuFaBjM1MNS5K5koERzSFSFabFIBrCmxUmWuZaQDIpGnxSy0wGZaWWnxXKYDctcy0+uxQBHlpFakiuUwI8tKKkpRTAYKdNKK7FVYHP62rlOilSEWuUUstSiy3QfND9+AYaVPnsfeuVcqZo4ND8tPC1wCnqtVkTQstJlp4FImlkFEBSo2WiStNyU8gBstcy0QUrndUZBQPlpZKI7uud3RkOgYpXClE91S7mjIQNlpZaI7quG3RkBBFcy1N3dLJRkMgyVw26ny0jboyAgyVzJU/d07u6MgBctLJRXdUu6oyEC5KXd0V3VLu6MgBe7rmSi+7pd3RkAJkpZKK7ulkp5BQJ3dLJRWSkbdPNBQIVpZaK7qkbVGaCgNhSohrVKjIRd3MYMreS5tNPis+cap328yNOtWVzH21GUq5kdFH61WXuF99oqMCBsSF+0idK8Vyvo9GS+CS1xlBI3jzH71ZYPFpcHh+DvWcw+DRJmD77faiMPxFLeqiG23kEeY51cPyGv6MZcaZphapd1QfB+L99mUjxLBnaQfLkatIrtjNSVowcWgXuqQsUVFLKKqyQU2qb3dFlaYaLHQP3VLuqnrlKx0Q91XDbqeuNRYUD5KabdTxXYoyDEF7ql3dEEVyKMgog7uuG3U2YVzOOtLIeJH3Vd7mpRcFd7wUsgxZD3Vd7upZFLPTzQYMiNuuG3Upau2xOo2pZoMGQd3SyVILwJiRMkRImR5emtSLaNT5Y/I/Gwbu6Xd0auHrv8L50eVD8bAe7rvc1YW8KvM05rKdDS80R+Jld3Nc7qjrlscgfmoo8vvR54h4mC93SomPL70qfniHiYKrI8HLoZ25Ry/ryqbHyVkHxADX9aCAUfS6gjXly9afeDMoi4oMabEETG3rXnW6Z2aB72Hz+NeY8S+flQa8MUkg7nY8qsMPhyfx+safNTJhVbUPMHUazNS46sVFdhrLWrmYaMNI5MvMetXjcQAXPuKExWRm8U9MwER81FdtJZXLDFXBbcfb4q4c2OiZca9lha4grEgHUf1NT95VP34kMqiGgTOu4B5cq7guKZmyGA2w8z0/Kto/kJumQ+P4LfvKYXrjWGG8fNRvZnwzvO24jX+vSq5eZccHL4CHFlJIreI8cKyEiRIJPUbgCqa72tupBIVgeW3wR5VZ8YwSs2Zbi5m3WGJYxGaBMac9qyOM4XezEArzHPSYGummgry1+dk7cqPQX4qS6s3HDuLLfth0OmxHNTzBog3q8+4Mxw9whXzFioMCFmes67mvQXwbb6V3cX5KmcvLwYMia+a4L5p5tEb0M18AxWvksyxRMcQ1MN09aS5m2FNy9WFT5HY8Uc7w9akRqY14DnURxfnSfIx4hopwU9KEt42OdQ8Xx5a1lXwliBI6c96T5GlYYky8WT8TBR4tSRyOnzv7VF/wAx2DIVmYgbBTrrt96y12+qlEa3mClpkzEwI+ANaKwBN66lu2cudgoA0Akx8Vh5ZF4I1HD+IG6//ScWwNWMan+UDrVvfxad2SFKgSAIBM/NMx1tEJt2yoS0oUCYzEjxMTzJPOqrH3FFvUzryg/kaxlyORvDjxV0UXFMYqMH3gkE8/F95n86OwnaC41uZAjQErq0cz58qz/EmDCOrKPkirG8+oA/oUQVPIibsPXi94a5jrrsIj0irLAcaRiquSrEaRs3kByNZ3E4oyFBIEa1WvxFrl22o5OoHrPKtMtkUeknEIBzpqYxDO+lVlrCsTJ09dKJw9oAyT8VeiqLSzkIkzU+S3EkR7/7UKuJUDQVDexU7mqySIxbDD3fQ0qAOMA0muUsmVgjEYXEC62RMwaCTnB2Gh0FWH9nM6Zs85TplBUbkMJOv2rpIw15bqxpowJAzLzAPXoatLvFUcAqRl8W+5zERI8vzJ3qW1VMSWyXhxtpIEkEDfQzG/vQeOxTWnAK5VbQk+IEHkcpBFCfxurlWHggx5bN6wfzqTji97hfrAKQZOpYRoI9xScv1tFNEPEuPrbV7bKFfKSpAIB00kTH26VQ4TtFezHN4lgiCABJ6QNKFxQNxS8MWGjGJBI6wN+vpSscPJtK7GM7kcyBETCjSdahu1Zn9FnYuXHykE66iDoI6fFGoxLqYlgYMc45/wBdKis4XurQJbNHiDLsRVk91GyXLTCd8ux8xH60kwqi1wWNDjK85h6DN/vQPaRGaywtyGBViQSMozRM++3Oh79w5Syc9z/Kf3/rpVguOS7gr9pQQ75GEaszIQeW+o28zWr5E1gxpdSJ7uDto5t905dgIcM7BxG9yIy8tmjfaspx27amLdxD5K508oOxq4udqbhtsVtyuQhfGqsWybhTqYJj2rA4jjKi0MqAXCSuoGZWGhrjlwQm00jsjyuK7BMPxK4ziPCJ0IMmR51p+HdubqOEcC6DA6NLGNxv71llAUW/661Z9mrAfGAkSFKn05110o9HNk5dm/u40OQBo0TlO/t19qGuWjOw9qHuJLuZjKJLAS4EwQgj6mORfeiMHcZA2blr11/EoYnxEazGkzSjy12Lx2ixsrlWGgnp+lCXVHX8qDfiwLBRr5yNjt/4okXkUgMRJ11MadaryRe7FiIYZjtt1pLgZ/FtRDXgV01FCd/Jyj86fkQ8CVcOoOniqDi1g90XEEprGsQdP2PtVgLpUaKDQ7XSQQ2xkEdQdxMVnJ5GkYpGPxCZWkmdm+B/tVz2e4I9m7avl1j6ygBBBK6ROkyadxDB22vJkQgSoMFiNNN26+VaBLQP1fFT9MSVldxcsbha2wltSnMfJ5+VZvF8QYPlYNOh58/KtJ2k4crqjfS2qgjQxEj8j81W8N4MvdrcZ2LOY1g6KWAgkf4R96nGJVy9FPcDXHQKpOoMRrNaf+yxZRmuGbsSFB0WNTm6kj4rlslPp0g71FcJJk/+a1jC9Gcm+yrvvClxuxgelQ9l8N3mJga5AxHrsT9/tXeJnIFGwDf+0/19ql7PqcPimzfSSwB6hh4T6SAKUVoXs0eJsOJH5a1HfZjBg7Ac6JuMY0Ouuo09qFt5j16dZ9q0RoGhGBIEk5pIGsftU9zh7sADpEnX7D3qDBk2xkkxuPzjzA5e/Sn4rGEDSJgtrqTGpgT0/Opz1YnECdcphpBHKlUrcRtkyVWeckyfPQ0qXn4/keMvgp+OOWbKqgmAMwIM+Wnvv5UsBwtghLKwMQNtdPLl+dVuExeQhXLZJllUxI/UeVbTH8UwmFsi6zF2cTbRTMg7HyXzNY1bsz6MxesYgBitrKWAWdJM6kZNco0p2A4q6t3ZTKSjfUCTIBMLIgyaIs8XxOIllAsxBC5YDTtDEeMaemtQrkN1e+a5YuT4tc1l+hX+QzrvTwroLKjE4y7r3obxE5dRlnmI5DQUDYugEIddSQRJBkjQCYHtrXolzs/MsvduCCSCSVbTQg6gHzn96yXFrAVrTt4RPhUCABJkdZnl51ajSpkllicE+Jsr3QCuhymZCwNxtqNo8qdhuGtZALkFttNvLcVouHMi2VKjQjN/3Gf1qn4zijoRuHG3lr+1aOKSyfYLY/CYzusyOPC4hp/C3U/4SeY8j1gXBP8Aw+JX+WSw2/DJMDzTMPYcoot3F1Z0LActiP2n42PnS4/Ei2qM0xbuKf8ASx7tvaHO/SKwX9L/AM/0X2rX/aC+03Zm4puPYvrlc5+5uICBMzD8tdtKw9vhORvEcz6sWPl06axWnxGLvC8bZLMq/TCM0qfp12mNNehqwwXC1a5/evkuXhooIzlQCQf1nyG9aW0/gpJGawHCVayruJJuZRuIAJ/MsPitDhsFbs3fAIBZTzO4POra5gLKDUbkkAnzHi+QKYqWXjYHpJkRWcrb7BaKjB3Ga9iGQ6rcQSZIAVQdQN/EQY5kCo75GZcrENbgKQyhhGyg8yfETpqSSdCK0XDuAWQ1wqzTcYM2vMCNNNP3qa/2JslQLTNbcaiTIb/MDM+tPB+gTMYOJ3E70kZCzLlHKAZOpGoo7G4jOqv4WOniA9sv2pnF+AXUZQ1vTMFLIcy6kLJ1IG/MCib3Za9lCgHw9NBUOANhuDQi0GMAR9MiRrEb+VBLhJYkKWBBBjkTtz5VG3B8QDJB9hO1aCzas93IR1YDVZKwY5AzOtOm0DKc426mhXQAb76e+tH2kLAGNDrPKgcXau3FIJOhkSJ09QKWBxrW7WhhlmI/EDyPUTRF12FstrqBcsATmHrUlu5zP9eU1GeKLctrA8UyfLQ7e9A8Nvs2cOZhtPQ/7iqf0yoyT0ybjNwtbY9II9t/sah4YwFizIP1MfnvKlx1o923pFP4fYPcp5D9SP1oq0N/1oT5N5jqINDm2vU/FWFxQAOY21ofKQCByq0/gbXyUfH7K5Afq5fqPuPvTeLYRlsWy2rBQp/wzt8QPejLtnPcUHZfEfancXvq9rSTLCfC0aa7kUSbMaTsNAC7En2qy4bh4Odhodh+tC4ewrk5TIHLb7HWjXvEmNz+VNSs1arQ/FMrbAadIn/zVRj8aH0VZNvUxoPc+Y5b0VevrB016jf5oMwgDqAVJ8Q05nU+ZnespNrYaeirugMZy9PxLyEV2iLtoSYgjloa7WBVGcTEq6HYNAPrpyNWfZvh9nEqbbko4kq+kFdCFI3mSduVUuM4Wv8A6eIA5ZSsT7zvXoPYnsrbXDpeuSWMlR+EAbFhzk16CgcbYfhuEFbSorBsoEFNYgdKoOKYZxq650kB4GoB0zhTrppIH6VdcewmcEqxW4AdJy5l5BW5nfp0qssF0hVuhViIuHqNRrqDr1pNWNdAPCuJXMEc1uLth/wnUHkY/lMdPcVRdq+Jm6gCWyIYEHeNMsT1OjHzmtnheAICxU5wTqA4Cz1yidfPen3MPbtgyoTzgfnuaEq7Fd9HLdvJho/lQD/tA1+1U2M4itm5naCmUysiT5gHfTlzrQWAGtRuCD96oP8Ah3wJMViruIxIzWsOiqqmMuca5mHMALIHVvKqmr0UnQ/+Cukd7atXMhGaCpB2+rXfT5HnBqt7Q2e8w10xrl1G2uhn5H26itf237Us+QWAMouXgdRFxrbWUCnTQZrjH/SKpOMBBh3fu2DEEsoOkxJOsgDSdN9K53FJ/qaJSat9lLwDiiG1bDzJQW99xuJ67R80bir+W5evLBuKqW0//Jc8FtR/lUz6saxDY0WgoeVhyIGsqTqVIMMV6Tyo8Yq6pD51NsuLoAGpYLAaYkbjSeVS4PLJ9Fxa6LPi3aMAPbUz3cKOZIVQkn/XJ9qp37TOMjW1VPqza5i+oPi25GqUlzc+lvECNQdef6VouCf8P8XilWV7pP5nkabaLudK2XHH2ZSm29Ftwzt2wVDdtGHzQy+IHKYJjcfetDhu1Vq4PC4/7v0OtRL2HfCWFC3BdNssQCoUw/1hWnnOx09KxPHMJmuGLDDM31srLHI7eE7T6z1pNYsFbNyOJ966qhLQ6kga6BgdSNhp9q1CBoJZiBudY953+TWN7L4hMJY0jxEnm7EDwjwr1MnXrQuJ7SXcTdFsApaGrO5+kRuUXQ+Q9KnN1obWy+v9qrS3SsnLGh1JYzqQQNuVFL2mtaahp6R+orI8SXDsMiP4BBZ21dyOebl5AU/C8XwqEC3bAK/iP1HzLb/lU+RfI8H8GyvYibbt9OkDaep+1ZvD4s2TmZQ6HVlIBI13B5GNemlNxXaks1tECNmJkCZAiS0zTzxBVUQhZi0mSBoNlHxQ5J7TEotaZeYLili6JtEeysI5QdInXrRgW2VklZ579edeYYNnsXH+oKxLAKdQPyO9aTAXLZfxX1JKB8jCGXWNdBP32q1KL6BxcezQ3sGjiFuplnWDzoizhcqxKkAaafqDVA+PtAQt1f8ATkMT7UO2IEaXrzc4A/banaWhe7NM+HMcqHawdwsn1qjw96+8C0bpG0tCge+5ovEYo2l8Vwk7s2w6ZQJ1NJUxuTCsLgSCSVOY71zE8PLsCdgQcp5xyofB8aW5s7Ttqsz6RrU3EMd3CG4zSdNAQCevPpV6I2E3H/Dk31yx9weXtQveOk+Fip3keIehnUf1NV//ADjbOxZvLL9t6OwnHLtzQWCB/Mxy/H/iocI+i85HWZbiHKGEg6wR5ERVHf4pkUoV1KtEsBDrqw9fxDrWhw9q8twv3iAN9SZSynofI+YoHjnBbWJYG6wUj+XwT6zv/vUuHsebZQtxbLoyqTA116eVKm3OzOCBI/im081P3pVHhiGcgi7/AMKnW8mW8SheMzGMs6weROh9a9YtWltoFjwKAoXoAAAazHazFjuCh0ZmBBGwCiZ+TVVwHjl1SAWzDodRHl0Ndql+1GLWjZYi3buIQNVBPkVPIrrO/wA1lO03Z5ipuBl0Ek7aAfUSNIHnHrWi0y51+k/bSII6VVdrcapspbzFA511yiRpDEg6enlWc9KxpejzDBcUxAuEC81uDHgBYke0QD51u8PwrvbYZbZZzGZ7zk+sIJ+8VjuNcNezJQhyoDeEggjaJ5+m4pnC+0V5OTLPUx7A0k1JDao9FsJCFNt100jTl0qp/wCHHDEOHxRDPnW9dRobwuqqjAMmxg5vk1LwXiDXVV21zTPMzt+lUvZ3jpwWPv2Tpav3CVnYXIGk+YMf9taOqC6aYdbw4GVmBAOLugE81uKLi6+qTS4n2hB7xSo8BNthOjKRP6/atBjsYjIgAH1q8ET4llSPLSDVE/ZjCpca8O8u3GbMtpmHdZydyIkgb6kiuZxrSZ0eS3dGG4vgD3KF4UvC2lK+NkBJLN/KoBJ8/ivRuzuGw4thbFsZVgZiNWPM1ksfY77EFSe8djDONAYM5LfRM2hPPU8q3fDBkUKqAAdJ+1OPwJr2GDCGf9hUt3Hso2jlI1olbs7ilibQYRrrXQtdGbKHF4sk6yfIA1kO0na23bBt5WzRoII1PPWvQ8ZaUECq3F4JbkZgDl1BIBj0moab7C66Mnasl8Lh2Z3WUGZAMm2nrrE+9LFm1at5Scs6kA6noDRfGr5N5LZO5WT5TqaExWCtO0QpGaT6DrXPOnouKop7HCGveM+FNlB5+e9Gt2aUaM0E9IEe1R3L1t74UGLdsFjqY8I1O+1AnjXff9EBFMy5UZgNRz5nlHWocTXJ9FhwLDJFy4JjObaGfwrE/LflTOJcVFoeLVj9IGpby8t96suyfAbmIyqngsJILczzPqxnetbjeymFRQxtIxmMzDMw85NaQjavpf5M26dewXsl2dRrYv39WbVU/CkcwvM+Zq04njLFvcAttJE6eRqm/j1Ru6V9BsBy8qrbt0G5PeiQdAROvtWmVKkLF3sOs46yWMIMpkxlG3Xap8PxO0JgQvKIH5VWngzupi+Bm55P/wCqm4PwRbM97F08iNP/AGzUpv0KVFl/aVo8j81X8Y4Rh8Uqq7XEynMMrZdfPTX/AHoy49vkoFQ3FBH1onya0Ioqj2PKT/DXABEQSwZvIsSR9qDxHAcaYBw9ox+IuLsegMVYYviSWlLfxC6ciup+G0pcC7VYi8lxltEogPjzDK0bgA6n2kDnSSQNMZgDbtmGtBH2koV+G2qa/wAatAEgux6Lt8gE1ccP4wl0Q2XMeQMn4qS5wldwBl9IHvFGLfsLPPuJdqbrCB3oUfhVLn586BOKuMcws3TPNh+5rccT4KUHeWSZUElJZgRvpE6+VUWE4u5IJddddeYqeuxuygY4n/6H3H7Vyti3aEAxp8D965R+gt/JcdoMdbvYfOhkIIbqsqRqu4Mg71kezPCMVZAYoxtMM2sCP8Sz71d43hBvARaKkMrTLQyqQQp5Nsd9RNWwxt7FCbZUAA2yBAYH+WN9ulXdOxNBmP7T2MLhlLHOzL4UXxF/WNhI1npXl2N4risbdypac7sECtoP2ivUuG4Y4cFY8/EdQegPP0pHDJdLXVZWOzGR4eYHVTNX/XYuujzE9nseQC1sgARq3iAABggmYg6aVpsF2Qu90HuslvSfF06k7CrcC34oyM86ktmJPrJ+1Z7tOtxzbWxbfNqXGrKPOBWdVuh3fZPjeJ/wS6FbigzKzGoB3AP3rOcUxn8Qy3bUSbhOWQYOQaGOuWrLDdkQ5m+0EiADyjy/Ten/APLNjCslxXzEbrK8joJB36j8qea9hT9FbwTtZbS43egqx5sSY8p6UZd7UG/cFqwDcYz6fOwHvVf2g4TbvDvbA8nUbg+nKtX/AMNOy9u1a7+4PG+xPJZ2A84peOPoak72gjs3wC4pZrpBcgLpsq7wPOTvWvw+Eig8VxlUBKoSBz0G3QVDhLuJxKB1KpbO0nX7VSqP6optvZdOFQEk7Ca7h2Dw2wiYOh8qATh7Lqz5vMGn3sR/LoP2rUglxq5lkakflVS50oxMcI9apeIYyLkL7+VRKSWwSM52sxnc3O8iSFWB1YmBPlrPtWft8VxQtMzW1CtzLMpM9BOtXvaRQxBMEREemtVONxilrfesVRT+FZPlAJj5Fczxb6s2SdAWHwruvdt4XfRzoRbtkiSxHM7AetXuK7q3ZyWwpVVJA0YnlmbzJ0H7A1UcQ7TJ3bWsPaK5tCxMsZ0LHmW9TTbmA/h8NbVh43uKx9BGnxQ4Wtgpez2rguEXD4e0g5W1n1IBJ+Sfms52x4+qA6kL0mKBxHbZBaBJ1AANVPAMOOJXme9PcW+W2ZjtJ6VpKWSpdGfW2UNrjAZotMAToTrpPOY0q1bhosjNcuid4AM/eto/BLVpCECBDA0AEzyesjxbD2EvZXzSsSgYlesRPSNKzkq6KU37K/EdoY0Un8qfwG1fxlwhXIRIzGTz5COelXtvhFjEKGtYdCuxJUpqN9SY+KtsBwFLVspbi2G+oIYk+o1q48ZL5GCcQ7HiPC90f6g35iqTGdhrs6XrkeUftpWq/g3XRWX/AFBiffxa1Bes4r8LoP8ARP8A8pptV6Jy+zIr/wAOA057lyeRJH3rYYM21RbKk2VQBQp1Ux/i8/OqLinDsWxJNxj8j7TVbfGIGimTAEeIzAidRvSU5IVJhHHeFm25Gog5lYSPQgjY1Hge1XEEQmEuW5gNc8JMdY+qp7KYi8iKyg5JjR9AeUyABVjhuzbMJuEDyGv3ppy9Ia17KXj3GHxNuEsWkuuBLq5lIP4IAOvmarOGdgsRcIztkUev2FejYPgyqPCvvRq4XfMfYVaUgbsw/wDyOi6AFgOZY6/GlKt2MOKVVh9k2VZ7GO4i7dvsDJ/uwv5ksRT8F2RFsvbs3XCtqA+ryBEyRv6HWrC6UCnUL4twGVgfIj1oR8eEjPdLLAPiM6HYhtxUNxY1kV/GsBehbTX21PMb5eQKnf8AaqHh3AMYLjA4hFtMQSfqLdNCsSPON961nFbOCZg1yC4CsIumfp5rm1Ma7c6GbilgeCyyXWJiT4UtgidwAXI6BSSTrU1TK7K/HdnpkC8AwOsqgH/7g1WYazcsOW703F1ELlEf+/X2NajC9mRbsm5d/vySX/6ZhVOohMxkAdROtV1qybjOLbW7GWB4LS5vFt4tOh67Gs5KmaQSatme4j2iVWHdK7HnKFVE76AwTqdTWauPeZmIYKrGYJE/bnXpq8Et3CC1+7sJ1tkEmeZQxttVvw/geGw4mAzb5nhm9BpA9hVRi/ocmkeedj+xz4i8Xe41u2o1KgjP/hEiD5716Diilpcq6BRA9B60/G9oUUHby86xnGeO3MQ4tWVLNPKByG5OgHrWjnjpbZEVb+g3jF+UmYHrVt2W7ZYdcOql1UjQiR81V8W4Mr21VsqgAZ2Z8sx5DcnyqTgnDcLAa1bTbYoTHrKxOnWoVp2JtNUaI9pLLDMrAjaeUnlO01W4vjNsfUwQkc9NPei34SrlXM5htrov+VaDxvD7ZMNc1B2aSB7da0c37JVFZf43GiEOTMBfEdB0GtZ67xd2bKA0k66EefStYAuHtu4uKdIkLrpsBM86y+HxL3bhYKxMySW019on0rCbvs1i76Qy4CwIzsCY000jbSKqrnZxzJzF+sjX5q44nxK1aIF3VjsFIke/KmJx4KJNt1XqYPzpNCetDK7hfB8lxWcNIOgI58uopvaLEs91UJOnXl7VYL2qLH+5tm4ecA6dCSNqdhOyty8zXbt5AxMxDmPLUcqqNqWUiJtVSNdwMYdsMLYVVAyhgVDFmiJYnU+tds8K7gMLBCqTmgDwz6HagsDwV0ki6pJAGqNp6RVjbS4s52S4OQy/vVOSZmkDYrjtzVSqsYGg1Jjy1FBYLs6jFrl+WYsTl6eRIOtaCzZSB/cIWOpPhUfkTVjh7QUaqg8gJH5VC07Kb9Ge0GiqABoJUwB8103yIC7n+VX+SeVXV/F8lCj/AEgiq3HYsj/qPodgDv5VX/JB1bhIh3A/P71BicRbXa7r0zAn43rL8X462cogjr5abetWPZPgf/qtLdPU04yydIdUWlos2oZj8ii7K5dSx9Cf6mrB+GkSTt5UFcxNtNJkjkNfk7CtcUuxE9tSfIf1yoy1YCiSPc6Cs/f7Xd1JGSQCcu5OhjbzquXjT4kvmiFAMCefkSdZpPkS6HRq73E0EQRB2139BVHiu1iBHZATByydJOmgG/Oqjj7EFiGju7M6bzMfpWdRR3KCSSwZz0BPL7Cs3NsaRd3O12IJJBUDpA0pVUq4A2FKiyaPSL3EGYMr2wMwDTGzgQTVDj+E3LzIzNogggLLMJJ0M/pWuOKQ83HkQrfnQV3CMR4WQg9Qf/idKpwKyBsDZtoFAw9t4EDMNQOUSTVnYDKpItICdYGQEfESagTBpEGAee5/OiuGWbQMi4oM7EZaqkTZIcbbK+JIaCJ2E/esLxG89iPCXBNzxLJgsBlMb6a8udejYgq24U+4NAtaljKgdDyqZQscJ4nmt3iWIuMma3eRMsN3dsnYkjKrMOvPapcRfuMoz98rEwJZSfIkAQPmvQkw0/8AVgf5CQPdt/ypf2Zh7ZLpazMd5bf3Yn1qHxaL8u9nn/DuyF+4+bEs4SNAoBJ9TOntWnwXZ+zaGW33gB1I6nqRzNaXCEHWAD5sD9taIuYphuEjyU1agl0Zy5WzP2eFoDMa+aCfk1LxLEOlqVtm6SNFhMsjrrNWjYpQSRp8ftQeIx1p9NJ9NT8CholSMtw63dgvis4J+mzaDZUE6ZisSfKSP0qrmBuPflGvWrQlrhljoOQDbEnSPOeVbJr6DYn2J/ahMWrMCMxA1nY8vmjRdswOM4zcS4VzGJIXP4pE7E9aCvdqXUw6gDqun2M1qD2StFpdu8IOmYaCo7XZjDB5ZZI5RI+KzxV20a5aMhcxneeOyq5+ZCEt6xqQfSrjs32aF5s+LZgu4UnU/wCYchW1TugIzMAOQEDy5RUZvWROjGORFDajpMm2/QTYwWFUQg0HoB9jTL9pD9IEeZifem2MbaOyAepH7VKcXbI1QR/kBNP9X8EbBrGJbOFS2zdWVjlHvFXGDw7SCxM9BrHlJ39aE/ixEKCB5CB8CoHxzLzP9fekkl2DstcdcZVOX/x5mqXDYxnLK51UTPKKk/tTMCZ1A6/mOlZ3+OJuMfkelRKVdDRa43iQtKcmree3xVJxvEE2zcTwvKE/iyzvHTUipuIXyEkAR9zQOOttmy6DOgEctpH7e9Z3stLRFmFwi4IBbf8AzfirfcMTLbtIZncjpz1+axnZLh/e3cp+lfEftp81sv7QOdgoGk+c6V1cfVmcuwLtn2ja1bCIYzGSeeUcp8zWWW6ZaeQ26f1NR8cvXb14tBaCQoHJQenIUZg+FMxJYqA8btyHPTnMVLdsKKjEGCSdzFHcFxRC32EgKqa/JEe8UW/CVSSSt1mI3gAdBvtNEcYslbIQMgU76hcx56bnXap+ykUQxXepiM7E62VHUwdaY13xACNV09zp+dMw9vJbvkxoxjoY2rloQQf/ALYE+w/el2V0ORzFKmpt8/nSqtk6PUi6R/L5AR+VRWrIP0AD5mlSq077B6JTZLSJM9QR+oqO3hDOrn/tU/rSpVdJkNkjwgkt9iB8BqaOIHVQdOe43pUqTJBb10ggBjrylh+pqIXmBgFp5jNt7xH2pUqIuwaHnEuN3ZeWjT86UTbvMuhYmeu/5UqVNioa+IO2Y/pUR6ZvtSpVmP2D3XA/G3x/tRAJyggzPWB94pUqaKRDduDZgs785+YoK5cWSO7HrJpUqzk9miRA95AYKEejH96iUDlPz/tXaVY3ZQX/AA0CS4j0NIlWEd6QDvCmuUq1RBKCq/SxPrQ2OxBUjWZpUquX8kgDXtZG5OtQDS5HX+taVKuVMv2SYozboXGkHIR/Ks1ylVpDbNDwKyLNg3Du5J9oP9e9LDnKrMd9T7nX9qVKupLoxZnXJzHzAHyaMA200EGlSqJeykDX703lY8iNNtqExt0swJ5n+hSpVmzQgxLf3TDrcP2C1K0EW+pQ/nXaVNdCfYOQtKlSrUR//9k="/>
          <p:cNvSpPr>
            <a:spLocks noChangeAspect="1" noChangeArrowheads="1"/>
          </p:cNvSpPr>
          <p:nvPr/>
        </p:nvSpPr>
        <p:spPr bwMode="auto">
          <a:xfrm>
            <a:off x="155575" y="-1790700"/>
            <a:ext cx="56292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8" name="Picture 4" descr="http://www.josephbrickey.com/media/allimages/ss_size1/BRICKEY_xi_GoodSamarit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955079"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1295400" y="685800"/>
            <a:ext cx="69342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00CC"/>
                </a:solidFill>
                <a:latin typeface="Comic Sans MS" pitchFamily="66" charset="0"/>
              </a:rPr>
              <a:t>Showing Mercy without the blindness of Favoritism</a:t>
            </a:r>
          </a:p>
        </p:txBody>
      </p:sp>
      <p:sp>
        <p:nvSpPr>
          <p:cNvPr id="5" name="Text Box 5"/>
          <p:cNvSpPr txBox="1">
            <a:spLocks noChangeArrowheads="1"/>
          </p:cNvSpPr>
          <p:nvPr/>
        </p:nvSpPr>
        <p:spPr bwMode="auto">
          <a:xfrm>
            <a:off x="-215040" y="101025"/>
            <a:ext cx="9955079"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C00000"/>
                </a:solidFill>
                <a:latin typeface="Comic Sans MS" pitchFamily="66" charset="0"/>
              </a:rPr>
              <a:t>Loving your Neighbor as yourself</a:t>
            </a:r>
          </a:p>
        </p:txBody>
      </p:sp>
    </p:spTree>
    <p:extLst>
      <p:ext uri="{BB962C8B-B14F-4D97-AF65-F5344CB8AC3E}">
        <p14:creationId xmlns:p14="http://schemas.microsoft.com/office/powerpoint/2010/main" val="22705072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8575"/>
            <a:ext cx="9158514" cy="6448425"/>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04900" y="551794"/>
            <a:ext cx="7010400" cy="722327"/>
          </a:xfrm>
        </p:spPr>
        <p:txBody>
          <a:bodyPr>
            <a:noAutofit/>
          </a:bodyPr>
          <a:lstStyle/>
          <a:p>
            <a:r>
              <a:rPr lang="en-US" sz="4800" b="1" dirty="0" smtClean="0">
                <a:solidFill>
                  <a:srgbClr val="663300"/>
                </a:solidFill>
              </a:rPr>
              <a:t>Luke 10:15-37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61901" y="1252516"/>
            <a:ext cx="7086600" cy="4679657"/>
          </a:xfrm>
        </p:spPr>
        <p:txBody>
          <a:bodyPr>
            <a:normAutofit fontScale="62500" lnSpcReduction="20000"/>
          </a:bodyPr>
          <a:lstStyle/>
          <a:p>
            <a:pPr marL="0" indent="231775">
              <a:buNone/>
            </a:pPr>
            <a:r>
              <a:rPr lang="en-US" dirty="0" smtClean="0"/>
              <a:t>30 </a:t>
            </a:r>
            <a:r>
              <a:rPr lang="en-US" dirty="0"/>
              <a:t>Then Jesus answered and said: "A </a:t>
            </a:r>
            <a:r>
              <a:rPr lang="en-US" b="1" dirty="0"/>
              <a:t>certain man </a:t>
            </a:r>
            <a:r>
              <a:rPr lang="en-US" dirty="0"/>
              <a:t>went down from Jerusalem to Jericho, and </a:t>
            </a:r>
            <a:r>
              <a:rPr lang="en-US" b="1" dirty="0"/>
              <a:t>fell among thieves</a:t>
            </a:r>
            <a:r>
              <a:rPr lang="en-US" dirty="0"/>
              <a:t>, who stripped him of his clothing, wounded him, and departed, leaving him half dead.  31 Now by chance a </a:t>
            </a:r>
            <a:r>
              <a:rPr lang="en-US" b="1" dirty="0">
                <a:solidFill>
                  <a:srgbClr val="C00000"/>
                </a:solidFill>
              </a:rPr>
              <a:t>certain priest </a:t>
            </a:r>
            <a:r>
              <a:rPr lang="en-US" dirty="0"/>
              <a:t>came down that road. And when he saw him, he passed by on the other side.  32 Likewise a </a:t>
            </a:r>
            <a:r>
              <a:rPr lang="en-US" b="1" dirty="0">
                <a:solidFill>
                  <a:srgbClr val="C00000"/>
                </a:solidFill>
              </a:rPr>
              <a:t>Levite</a:t>
            </a:r>
            <a:r>
              <a:rPr lang="en-US" dirty="0"/>
              <a:t>, when he arrived at the place, came and looked, and passed by on the other side.  33 But a certain </a:t>
            </a:r>
            <a:r>
              <a:rPr lang="en-US" b="1" dirty="0">
                <a:solidFill>
                  <a:srgbClr val="0000CC"/>
                </a:solidFill>
              </a:rPr>
              <a:t>Samaritan</a:t>
            </a:r>
            <a:r>
              <a:rPr lang="en-US" dirty="0"/>
              <a:t>, as he journeyed, came where he was. </a:t>
            </a:r>
            <a:r>
              <a:rPr lang="en-US" b="1" dirty="0">
                <a:solidFill>
                  <a:srgbClr val="006600"/>
                </a:solidFill>
              </a:rPr>
              <a:t>And when he saw him, he had compassion</a:t>
            </a:r>
            <a:r>
              <a:rPr lang="en-US" dirty="0">
                <a:solidFill>
                  <a:srgbClr val="006600"/>
                </a:solidFill>
              </a:rPr>
              <a:t>.</a:t>
            </a:r>
            <a:r>
              <a:rPr lang="en-US" dirty="0"/>
              <a:t>  34 So he went to him and bandaged his wounds, pouring on oil and wine; and he set him on his own animal, brought him to an inn, and took care of him.  35 On the next day, when he departed, he took out two denarii, gave them to the innkeeper, and said to him, 'Take care of him; and whatever more you spend, when I come again, I will repay you.'  36 </a:t>
            </a:r>
            <a:r>
              <a:rPr lang="en-US" b="1" dirty="0">
                <a:solidFill>
                  <a:srgbClr val="0000CC"/>
                </a:solidFill>
              </a:rPr>
              <a:t>So which of these three do you think was neighbor to him who fell among the thieves?" </a:t>
            </a:r>
          </a:p>
          <a:p>
            <a:pPr marL="0" indent="231775">
              <a:buNone/>
            </a:pPr>
            <a:r>
              <a:rPr lang="en-US" dirty="0" smtClean="0"/>
              <a:t>37 </a:t>
            </a:r>
            <a:r>
              <a:rPr lang="en-US" dirty="0"/>
              <a:t>And he said, </a:t>
            </a:r>
            <a:r>
              <a:rPr lang="en-US" b="1" dirty="0">
                <a:solidFill>
                  <a:srgbClr val="0000CC"/>
                </a:solidFill>
              </a:rPr>
              <a:t>"He who showed mercy on him</a:t>
            </a:r>
            <a:r>
              <a:rPr lang="en-US" b="1" dirty="0" smtClean="0">
                <a:solidFill>
                  <a:srgbClr val="0000CC"/>
                </a:solidFill>
              </a:rPr>
              <a:t>.“  Then </a:t>
            </a:r>
            <a:r>
              <a:rPr lang="en-US" b="1" dirty="0">
                <a:solidFill>
                  <a:srgbClr val="0000CC"/>
                </a:solidFill>
              </a:rPr>
              <a:t>Jesus said to him, "Go and do likewise." </a:t>
            </a:r>
          </a:p>
        </p:txBody>
      </p:sp>
      <p:sp>
        <p:nvSpPr>
          <p:cNvPr id="6" name="Text Box 5"/>
          <p:cNvSpPr txBox="1">
            <a:spLocks noChangeArrowheads="1"/>
          </p:cNvSpPr>
          <p:nvPr/>
        </p:nvSpPr>
        <p:spPr bwMode="auto">
          <a:xfrm>
            <a:off x="1104900" y="28575"/>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Mercy without Prejudice</a:t>
            </a:r>
          </a:p>
        </p:txBody>
      </p:sp>
      <p:sp>
        <p:nvSpPr>
          <p:cNvPr id="7" name="Text Box 5"/>
          <p:cNvSpPr txBox="1">
            <a:spLocks noChangeArrowheads="1"/>
          </p:cNvSpPr>
          <p:nvPr/>
        </p:nvSpPr>
        <p:spPr bwMode="auto">
          <a:xfrm>
            <a:off x="471363" y="6287748"/>
            <a:ext cx="8639299"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We need to work on showing mercy without prejudice!</a:t>
            </a:r>
          </a:p>
        </p:txBody>
      </p:sp>
    </p:spTree>
    <p:extLst>
      <p:ext uri="{BB962C8B-B14F-4D97-AF65-F5344CB8AC3E}">
        <p14:creationId xmlns:p14="http://schemas.microsoft.com/office/powerpoint/2010/main" val="252750062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cdn.godvine.com/pics/GV-Article/GV-goodfrid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 y="-9525"/>
            <a:ext cx="9723927" cy="6867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381000" y="228600"/>
            <a:ext cx="9448800" cy="769441"/>
          </a:xfrm>
          <a:prstGeom prst="rect">
            <a:avLst/>
          </a:prstGeom>
          <a:noFill/>
          <a:ln w="9525">
            <a:noFill/>
            <a:miter lim="800000"/>
            <a:headEnd/>
            <a:tailEnd/>
          </a:ln>
        </p:spPr>
        <p:txBody>
          <a:bodyPr wrap="square">
            <a:spAutoFit/>
          </a:bodyPr>
          <a:lstStyle/>
          <a:p>
            <a:pPr algn="ctr">
              <a:spcBef>
                <a:spcPct val="50000"/>
              </a:spcBef>
            </a:pPr>
            <a:r>
              <a:rPr lang="en-US" sz="4400" b="1" dirty="0" smtClean="0">
                <a:solidFill>
                  <a:srgbClr val="FFC000"/>
                </a:solidFill>
                <a:latin typeface="Comic Sans MS" pitchFamily="66" charset="0"/>
              </a:rPr>
              <a:t>Living by Love </a:t>
            </a:r>
            <a:r>
              <a:rPr lang="en-US" sz="4400" b="1" dirty="0" smtClean="0">
                <a:solidFill>
                  <a:srgbClr val="FFC000"/>
                </a:solidFill>
                <a:latin typeface="Comic Sans MS" pitchFamily="66" charset="0"/>
              </a:rPr>
              <a:t>also means</a:t>
            </a:r>
            <a:r>
              <a:rPr lang="en-US" sz="4400" b="1" dirty="0" smtClean="0">
                <a:solidFill>
                  <a:srgbClr val="FFC000"/>
                </a:solidFill>
                <a:latin typeface="Comic Sans MS" pitchFamily="66" charset="0"/>
              </a:rPr>
              <a:t>…….</a:t>
            </a:r>
            <a:endParaRPr lang="en-US" sz="4400" b="1" dirty="0">
              <a:solidFill>
                <a:srgbClr val="FFC000"/>
              </a:solidFill>
              <a:latin typeface="Comic Sans MS" pitchFamily="66" charset="0"/>
            </a:endParaRPr>
          </a:p>
        </p:txBody>
      </p:sp>
      <p:sp>
        <p:nvSpPr>
          <p:cNvPr id="4" name="Text Box 5"/>
          <p:cNvSpPr txBox="1">
            <a:spLocks noChangeArrowheads="1"/>
          </p:cNvSpPr>
          <p:nvPr/>
        </p:nvSpPr>
        <p:spPr bwMode="auto">
          <a:xfrm>
            <a:off x="152400" y="1248369"/>
            <a:ext cx="3100388" cy="5078313"/>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FF00"/>
                </a:solidFill>
                <a:latin typeface="Comic Sans MS" pitchFamily="66" charset="0"/>
              </a:rPr>
              <a:t>we will not let the law </a:t>
            </a:r>
            <a:r>
              <a:rPr lang="en-US" sz="3600" b="1" u="sng" dirty="0" smtClean="0">
                <a:solidFill>
                  <a:srgbClr val="FFFF00"/>
                </a:solidFill>
                <a:latin typeface="Comic Sans MS" pitchFamily="66" charset="0"/>
              </a:rPr>
              <a:t>limit</a:t>
            </a:r>
            <a:r>
              <a:rPr lang="en-US" sz="3600" b="1" dirty="0" smtClean="0">
                <a:solidFill>
                  <a:srgbClr val="FFFF00"/>
                </a:solidFill>
                <a:latin typeface="Comic Sans MS" pitchFamily="66" charset="0"/>
              </a:rPr>
              <a:t> what we will do for God and </a:t>
            </a:r>
            <a:r>
              <a:rPr lang="en-US" sz="3600" b="1" dirty="0" smtClean="0">
                <a:solidFill>
                  <a:srgbClr val="FFFF00"/>
                </a:solidFill>
                <a:latin typeface="Comic Sans MS" pitchFamily="66" charset="0"/>
              </a:rPr>
              <a:t>others – this was a great weakness of the law</a:t>
            </a:r>
            <a:endParaRPr lang="en-US" sz="3600" b="1" dirty="0">
              <a:solidFill>
                <a:srgbClr val="FFFF00"/>
              </a:solidFill>
              <a:latin typeface="Comic Sans MS" pitchFamily="66" charset="0"/>
            </a:endParaRPr>
          </a:p>
        </p:txBody>
      </p:sp>
    </p:spTree>
    <p:extLst>
      <p:ext uri="{BB962C8B-B14F-4D97-AF65-F5344CB8AC3E}">
        <p14:creationId xmlns:p14="http://schemas.microsoft.com/office/powerpoint/2010/main" val="2139464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1 John 3:11-18 </a:t>
            </a:r>
            <a:r>
              <a:rPr lang="en-US" sz="3600" b="1" dirty="0" smtClean="0">
                <a:solidFill>
                  <a:srgbClr val="663300"/>
                </a:solidFill>
              </a:rPr>
              <a:t>(ESV)</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162800" cy="4495800"/>
          </a:xfrm>
        </p:spPr>
        <p:txBody>
          <a:bodyPr>
            <a:normAutofit fontScale="70000" lnSpcReduction="20000"/>
          </a:bodyPr>
          <a:lstStyle/>
          <a:p>
            <a:pPr marL="0" indent="231775">
              <a:buNone/>
            </a:pPr>
            <a:r>
              <a:rPr lang="en-US" dirty="0" smtClean="0"/>
              <a:t>11 </a:t>
            </a:r>
            <a:r>
              <a:rPr lang="en-US" dirty="0"/>
              <a:t>For this is the message that you have heard from the beginning, that we should love one another. 12 We should not be like Cain, who was of the evil one and murdered his brother. And why did he murder him? </a:t>
            </a:r>
            <a:r>
              <a:rPr lang="en-US" b="1" dirty="0">
                <a:solidFill>
                  <a:srgbClr val="0000CC"/>
                </a:solidFill>
              </a:rPr>
              <a:t>Because his own deeds were evil and his brother's righteous.</a:t>
            </a:r>
            <a:r>
              <a:rPr lang="en-US" dirty="0"/>
              <a:t> 13 Do not be surprised, brothers, that the world hates you. 14 We know that we have passed out of death into life, because we love the brothers. Whoever does not love abides in death. 15  </a:t>
            </a:r>
            <a:r>
              <a:rPr lang="en-US" b="1" dirty="0">
                <a:solidFill>
                  <a:srgbClr val="C00000"/>
                </a:solidFill>
              </a:rPr>
              <a:t>Everyone who hates his brother is a murderer, </a:t>
            </a:r>
            <a:r>
              <a:rPr lang="en-US" dirty="0"/>
              <a:t>and you know that no murderer has eternal life abiding in him.</a:t>
            </a:r>
          </a:p>
          <a:p>
            <a:pPr marL="0" indent="231775">
              <a:buNone/>
            </a:pPr>
            <a:r>
              <a:rPr lang="en-US" dirty="0" smtClean="0"/>
              <a:t>16 </a:t>
            </a:r>
            <a:r>
              <a:rPr lang="en-US" b="1" dirty="0">
                <a:solidFill>
                  <a:srgbClr val="0000CC"/>
                </a:solidFill>
              </a:rPr>
              <a:t>By this we know love, that he laid down his life for us, and we ought to lay down our lives for the brothers. </a:t>
            </a:r>
            <a:r>
              <a:rPr lang="en-US" dirty="0"/>
              <a:t>17 But if anyone has the world's goods and sees his brother in need, yet closes his heart against him, how does God's love abide in him? 18 Little children, </a:t>
            </a:r>
            <a:r>
              <a:rPr lang="en-US" b="1" dirty="0">
                <a:solidFill>
                  <a:srgbClr val="0000CC"/>
                </a:solidFill>
              </a:rPr>
              <a:t>let us not love in word or talk but in deed and in truth</a:t>
            </a:r>
            <a:r>
              <a:rPr lang="en-US" b="1" dirty="0" smtClean="0">
                <a:solidFill>
                  <a:srgbClr val="0000CC"/>
                </a:solidFill>
              </a:rPr>
              <a:t>.</a:t>
            </a:r>
            <a:endParaRPr lang="en-US" b="1" dirty="0">
              <a:solidFill>
                <a:srgbClr val="0000CC"/>
              </a:solidFill>
            </a:endParaRP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taught us how to live by Love</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Love motivates us to help the helpless</a:t>
            </a:r>
          </a:p>
        </p:txBody>
      </p:sp>
    </p:spTree>
    <p:extLst>
      <p:ext uri="{BB962C8B-B14F-4D97-AF65-F5344CB8AC3E}">
        <p14:creationId xmlns:p14="http://schemas.microsoft.com/office/powerpoint/2010/main" val="330308425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urjourneywithgod.files.wordpress.com/2012/02/howdeepthefathersloveforu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1181100" y="6172200"/>
            <a:ext cx="73914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C000"/>
                </a:solidFill>
                <a:latin typeface="Comic Sans MS" pitchFamily="66" charset="0"/>
              </a:rPr>
              <a:t>Greater love has no one than this, than to lay down one’s life for his friends (</a:t>
            </a:r>
            <a:r>
              <a:rPr lang="en-US" sz="2400" b="1" dirty="0" err="1" smtClean="0">
                <a:solidFill>
                  <a:srgbClr val="FFC000"/>
                </a:solidFill>
                <a:latin typeface="Comic Sans MS" pitchFamily="66" charset="0"/>
              </a:rPr>
              <a:t>Jn</a:t>
            </a:r>
            <a:r>
              <a:rPr lang="en-US" sz="2400" b="1" dirty="0" smtClean="0">
                <a:solidFill>
                  <a:srgbClr val="FFC000"/>
                </a:solidFill>
                <a:latin typeface="Comic Sans MS" pitchFamily="66" charset="0"/>
              </a:rPr>
              <a:t> 15:13)</a:t>
            </a:r>
            <a:endParaRPr lang="en-US" sz="2400" b="1" dirty="0">
              <a:solidFill>
                <a:srgbClr val="FFC000"/>
              </a:solidFill>
              <a:latin typeface="Comic Sans MS" pitchFamily="66" charset="0"/>
            </a:endParaRPr>
          </a:p>
        </p:txBody>
      </p:sp>
    </p:spTree>
    <p:extLst>
      <p:ext uri="{BB962C8B-B14F-4D97-AF65-F5344CB8AC3E}">
        <p14:creationId xmlns:p14="http://schemas.microsoft.com/office/powerpoint/2010/main" val="60388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0" y="2286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54794" y="567720"/>
            <a:ext cx="7010400" cy="914400"/>
          </a:xfrm>
        </p:spPr>
        <p:txBody>
          <a:bodyPr>
            <a:noAutofit/>
          </a:bodyPr>
          <a:lstStyle/>
          <a:p>
            <a:r>
              <a:rPr lang="en-US" sz="4800" b="1" dirty="0" smtClean="0">
                <a:solidFill>
                  <a:srgbClr val="663300"/>
                </a:solidFill>
              </a:rPr>
              <a:t>Galatians 5:13-19 </a:t>
            </a:r>
            <a:r>
              <a:rPr lang="en-US" sz="3600" b="1" dirty="0" smtClean="0">
                <a:solidFill>
                  <a:srgbClr val="663300"/>
                </a:solidFill>
              </a:rPr>
              <a:t>(ESV)</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38101" y="1291959"/>
            <a:ext cx="7093756" cy="4648200"/>
          </a:xfrm>
        </p:spPr>
        <p:txBody>
          <a:bodyPr>
            <a:normAutofit fontScale="77500" lnSpcReduction="20000"/>
          </a:bodyPr>
          <a:lstStyle/>
          <a:p>
            <a:pPr marL="0" indent="231775">
              <a:buNone/>
            </a:pPr>
            <a:r>
              <a:rPr lang="en-US" dirty="0" smtClean="0"/>
              <a:t>13 </a:t>
            </a:r>
            <a:r>
              <a:rPr lang="en-US" dirty="0"/>
              <a:t>For you were called to freedom, brothers</a:t>
            </a:r>
            <a:r>
              <a:rPr lang="en-US" b="1" dirty="0">
                <a:solidFill>
                  <a:srgbClr val="0000CC"/>
                </a:solidFill>
              </a:rPr>
              <a:t>. Only do not use your freedom as an opportunity for the flesh, but through love serve one another. </a:t>
            </a:r>
            <a:r>
              <a:rPr lang="en-US" dirty="0"/>
              <a:t>14 For the </a:t>
            </a:r>
            <a:r>
              <a:rPr lang="en-US" b="1" dirty="0">
                <a:solidFill>
                  <a:srgbClr val="0000CC"/>
                </a:solidFill>
              </a:rPr>
              <a:t>whole law is fulfilled in one word: </a:t>
            </a:r>
            <a:r>
              <a:rPr lang="en-US" dirty="0"/>
              <a:t>"You shall </a:t>
            </a:r>
            <a:r>
              <a:rPr lang="en-US" b="1" dirty="0">
                <a:solidFill>
                  <a:srgbClr val="0000CC"/>
                </a:solidFill>
              </a:rPr>
              <a:t>love</a:t>
            </a:r>
            <a:r>
              <a:rPr lang="en-US" dirty="0">
                <a:solidFill>
                  <a:srgbClr val="0000CC"/>
                </a:solidFill>
              </a:rPr>
              <a:t> </a:t>
            </a:r>
            <a:r>
              <a:rPr lang="en-US" dirty="0"/>
              <a:t>your neighbor as yourself."15 But if you bite and devour one another, watch out that you are not consumed by one another. </a:t>
            </a:r>
          </a:p>
          <a:p>
            <a:pPr marL="0" indent="231775">
              <a:buNone/>
            </a:pPr>
            <a:endParaRPr lang="en-US" sz="1000" dirty="0"/>
          </a:p>
          <a:p>
            <a:pPr marL="0" indent="231775">
              <a:buNone/>
            </a:pPr>
            <a:r>
              <a:rPr lang="en-US" dirty="0" smtClean="0"/>
              <a:t>16 </a:t>
            </a:r>
            <a:r>
              <a:rPr lang="en-US" dirty="0"/>
              <a:t>But I say, </a:t>
            </a:r>
            <a:r>
              <a:rPr lang="en-US" b="1" dirty="0">
                <a:solidFill>
                  <a:srgbClr val="0000CC"/>
                </a:solidFill>
              </a:rPr>
              <a:t>walk by the Spirit, and you will not gratify the desires of the flesh. </a:t>
            </a:r>
            <a:r>
              <a:rPr lang="en-US" dirty="0"/>
              <a:t>17 For the desires of the flesh are against the Spirit, and the desires of the Spirit are against the flesh, for these are opposed to each other, to keep you from doing the things you want to do. 18 </a:t>
            </a:r>
            <a:r>
              <a:rPr lang="en-US" b="1" dirty="0">
                <a:solidFill>
                  <a:srgbClr val="0000CC"/>
                </a:solidFill>
              </a:rPr>
              <a:t>But if you are led by the Spirit, you are not under the law. </a:t>
            </a:r>
          </a:p>
        </p:txBody>
      </p:sp>
      <p:sp>
        <p:nvSpPr>
          <p:cNvPr id="6" name="Text Box 5"/>
          <p:cNvSpPr txBox="1">
            <a:spLocks noChangeArrowheads="1"/>
          </p:cNvSpPr>
          <p:nvPr/>
        </p:nvSpPr>
        <p:spPr bwMode="auto">
          <a:xfrm>
            <a:off x="830943" y="72414"/>
            <a:ext cx="7619999"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Love prevents us from becoming selfish Christians</a:t>
            </a:r>
          </a:p>
        </p:txBody>
      </p:sp>
      <p:sp>
        <p:nvSpPr>
          <p:cNvPr id="7" name="Text Box 5"/>
          <p:cNvSpPr txBox="1">
            <a:spLocks noChangeArrowheads="1"/>
          </p:cNvSpPr>
          <p:nvPr/>
        </p:nvSpPr>
        <p:spPr bwMode="auto">
          <a:xfrm>
            <a:off x="1112157" y="5940159"/>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Those led by the spirit will do far more for God than those living by Law</a:t>
            </a:r>
          </a:p>
        </p:txBody>
      </p:sp>
    </p:spTree>
    <p:extLst>
      <p:ext uri="{BB962C8B-B14F-4D97-AF65-F5344CB8AC3E}">
        <p14:creationId xmlns:p14="http://schemas.microsoft.com/office/powerpoint/2010/main" val="383918424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9463123" cy="6858000"/>
          </a:xfrm>
          <a:prstGeom prst="rect">
            <a:avLst/>
          </a:prstGeom>
        </p:spPr>
      </p:pic>
    </p:spTree>
    <p:extLst>
      <p:ext uri="{BB962C8B-B14F-4D97-AF65-F5344CB8AC3E}">
        <p14:creationId xmlns:p14="http://schemas.microsoft.com/office/powerpoint/2010/main" val="1313009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a:t>
            </a:r>
            <a:r>
              <a:rPr lang="en-US" b="1" dirty="0" smtClean="0">
                <a:solidFill>
                  <a:schemeClr val="bg1"/>
                </a:solidFill>
                <a:latin typeface="EraserDust" pitchFamily="34" charset="0"/>
              </a:rPr>
              <a:t>this class</a:t>
            </a:r>
            <a:r>
              <a:rPr lang="en-US" b="1" dirty="0" smtClean="0">
                <a:solidFill>
                  <a:schemeClr val="bg1"/>
                </a:solidFill>
                <a:latin typeface="EraserDust" pitchFamily="34" charset="0"/>
              </a:rPr>
              <a:t> </a:t>
            </a:r>
            <a:endParaRPr lang="en-US" b="1" dirty="0" smtClean="0">
              <a:solidFill>
                <a:schemeClr val="bg1"/>
              </a:solidFill>
              <a:latin typeface="EraserDust" pitchFamily="34" charset="0"/>
            </a:endParaRPr>
          </a:p>
        </p:txBody>
      </p:sp>
      <p:sp>
        <p:nvSpPr>
          <p:cNvPr id="4099" name="Rectangle 3"/>
          <p:cNvSpPr>
            <a:spLocks noGrp="1" noChangeArrowheads="1"/>
          </p:cNvSpPr>
          <p:nvPr>
            <p:ph type="body" idx="1"/>
          </p:nvPr>
        </p:nvSpPr>
        <p:spPr>
          <a:xfrm>
            <a:off x="609600" y="1143000"/>
            <a:ext cx="8001000" cy="5029200"/>
          </a:xfrm>
        </p:spPr>
        <p:txBody>
          <a:bodyPr>
            <a:normAutofit fontScale="92500" lnSpcReduction="10000"/>
          </a:bodyPr>
          <a:lstStyle/>
          <a:p>
            <a:pPr hangingPunct="0"/>
            <a:r>
              <a:rPr lang="en-US" sz="3600" b="1" dirty="0" smtClean="0">
                <a:solidFill>
                  <a:srgbClr val="FFC000"/>
                </a:solidFill>
                <a:latin typeface="EraserDust" pitchFamily="34" charset="0"/>
              </a:rPr>
              <a:t> </a:t>
            </a:r>
            <a:r>
              <a:rPr lang="en-US" sz="3600" dirty="0" smtClean="0">
                <a:solidFill>
                  <a:srgbClr val="FFC000"/>
                </a:solidFill>
                <a:latin typeface="EraserDust" pitchFamily="34" charset="0"/>
              </a:rPr>
              <a:t>Let’s learn to show mercy to others the way we would like to show mercy to those we love</a:t>
            </a:r>
          </a:p>
          <a:p>
            <a:pPr hangingPunct="0"/>
            <a:r>
              <a:rPr lang="en-US" sz="3600" dirty="0" smtClean="0">
                <a:solidFill>
                  <a:srgbClr val="FFC000"/>
                </a:solidFill>
                <a:latin typeface="EraserDust" pitchFamily="34" charset="0"/>
              </a:rPr>
              <a:t>Make sure we are upholding God’s law in love – not just as a rigid law.</a:t>
            </a:r>
          </a:p>
          <a:p>
            <a:pPr hangingPunct="0"/>
            <a:r>
              <a:rPr lang="en-US" sz="3600" dirty="0" smtClean="0">
                <a:solidFill>
                  <a:srgbClr val="FFC000"/>
                </a:solidFill>
                <a:latin typeface="EraserDust" pitchFamily="34" charset="0"/>
              </a:rPr>
              <a:t>Learn to forgive others so we can let it go and then God can forgive us for our mistakes</a:t>
            </a:r>
            <a:endParaRPr lang="en-US" sz="3600" dirty="0">
              <a:solidFill>
                <a:srgbClr val="FFC000"/>
              </a:solidFill>
              <a:latin typeface="EraserDust" pitchFamily="34" charset="0"/>
            </a:endParaRPr>
          </a:p>
          <a:p>
            <a:pPr hangingPunct="0"/>
            <a:r>
              <a:rPr lang="en-US" sz="3600" dirty="0" smtClean="0">
                <a:solidFill>
                  <a:srgbClr val="FFC000"/>
                </a:solidFill>
                <a:latin typeface="EraserDust" pitchFamily="34" charset="0"/>
              </a:rPr>
              <a:t>Let God’s love motivate us so we will not be limited by laws</a:t>
            </a:r>
          </a:p>
          <a:p>
            <a:pPr hangingPunct="0"/>
            <a:endParaRPr lang="en-US" dirty="0">
              <a:solidFill>
                <a:srgbClr val="FFC000"/>
              </a:solidFill>
              <a:latin typeface="EraserDust" pitchFamily="34" charset="0"/>
            </a:endParaRPr>
          </a:p>
          <a:p>
            <a:pPr hangingPunct="0"/>
            <a:endParaRPr lang="en-US" dirty="0" smtClean="0">
              <a:solidFill>
                <a:srgbClr val="FFC000"/>
              </a:solidFill>
              <a:latin typeface="EraserDust" pitchFamily="34" charset="0"/>
            </a:endParaRPr>
          </a:p>
          <a:p>
            <a:pPr hangingPunct="0"/>
            <a:endParaRPr lang="en-US" dirty="0">
              <a:solidFill>
                <a:srgbClr val="FFC000"/>
              </a:solidFill>
              <a:latin typeface="EraserDust" pitchFamily="34" charset="0"/>
            </a:endParaRPr>
          </a:p>
          <a:p>
            <a:pPr hangingPunct="0"/>
            <a:endParaRPr lang="en-US" dirty="0" smtClean="0">
              <a:solidFill>
                <a:srgbClr val="FFC000"/>
              </a:solidFill>
              <a:latin typeface="EraserDust" pitchFamily="34" charset="0"/>
            </a:endParaRPr>
          </a:p>
          <a:p>
            <a:pPr marL="0" indent="0" hangingPunct="0">
              <a:buNone/>
            </a:pPr>
            <a:endParaRPr lang="en-US" dirty="0" smtClean="0"/>
          </a:p>
        </p:txBody>
      </p:sp>
    </p:spTree>
    <p:extLst>
      <p:ext uri="{BB962C8B-B14F-4D97-AF65-F5344CB8AC3E}">
        <p14:creationId xmlns:p14="http://schemas.microsoft.com/office/powerpoint/2010/main" val="67683033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16675632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inancial-socialmedia.co.uk/assets/aiqEbAki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77579"/>
            <a:ext cx="6705600" cy="57791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6.ggpht.com/NurxImFR-Zas2J9zKQOZG7HfarqRAoHxW8l0qiRcjbmMdth7ZnTdmsdiRzTozoW_0TL8=w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14800"/>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rickrichards.com/bible/bible_scroll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652711"/>
            <a:ext cx="838200" cy="1257299"/>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304800" y="152400"/>
            <a:ext cx="86106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0000"/>
                </a:solidFill>
                <a:latin typeface="Comic Sans MS" pitchFamily="66" charset="0"/>
              </a:rPr>
              <a:t>We tend to get out of balance</a:t>
            </a:r>
          </a:p>
        </p:txBody>
      </p:sp>
      <p:sp>
        <p:nvSpPr>
          <p:cNvPr id="7" name="Text Box 5"/>
          <p:cNvSpPr txBox="1">
            <a:spLocks noChangeArrowheads="1"/>
          </p:cNvSpPr>
          <p:nvPr/>
        </p:nvSpPr>
        <p:spPr bwMode="auto">
          <a:xfrm>
            <a:off x="1143000" y="4724400"/>
            <a:ext cx="2743200" cy="1754326"/>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00CC"/>
                </a:solidFill>
                <a:latin typeface="Comic Sans MS" pitchFamily="66" charset="0"/>
              </a:rPr>
              <a:t>Some of us emphasize Love</a:t>
            </a:r>
          </a:p>
        </p:txBody>
      </p:sp>
    </p:spTree>
    <p:extLst>
      <p:ext uri="{BB962C8B-B14F-4D97-AF65-F5344CB8AC3E}">
        <p14:creationId xmlns:p14="http://schemas.microsoft.com/office/powerpoint/2010/main" val="41731047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angelfire.com/mt/tabor/images/lw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6138"/>
            <a:ext cx="9256244" cy="479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3752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Galatians 5:16-26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99146"/>
            <a:ext cx="7086600" cy="4191000"/>
          </a:xfrm>
        </p:spPr>
        <p:txBody>
          <a:bodyPr>
            <a:normAutofit fontScale="55000" lnSpcReduction="20000"/>
          </a:bodyPr>
          <a:lstStyle/>
          <a:p>
            <a:pPr marL="0" indent="231775">
              <a:buNone/>
            </a:pPr>
            <a:r>
              <a:rPr lang="en-US" dirty="0" smtClean="0"/>
              <a:t>16 </a:t>
            </a:r>
            <a:r>
              <a:rPr lang="en-US" dirty="0"/>
              <a:t>I say then: </a:t>
            </a:r>
            <a:r>
              <a:rPr lang="en-US" b="1" dirty="0">
                <a:solidFill>
                  <a:srgbClr val="0000CC"/>
                </a:solidFill>
              </a:rPr>
              <a:t>Walk in the Spirit, and you shall not fulfill the lust of the flesh.</a:t>
            </a:r>
            <a:r>
              <a:rPr lang="en-US" dirty="0"/>
              <a:t> 17 For the flesh lusts against the Spirit, and the Spirit against the flesh; and these are contrary to one another, so that you do not do the things that you wish. 18 </a:t>
            </a:r>
            <a:r>
              <a:rPr lang="en-US" b="1" dirty="0">
                <a:solidFill>
                  <a:srgbClr val="0000CC"/>
                </a:solidFill>
              </a:rPr>
              <a:t>But if you are led by the Spirit, you are not under the law. </a:t>
            </a:r>
          </a:p>
          <a:p>
            <a:pPr marL="0" indent="231775">
              <a:buNone/>
            </a:pPr>
            <a:r>
              <a:rPr lang="en-US" dirty="0" smtClean="0"/>
              <a:t>19 </a:t>
            </a:r>
            <a:r>
              <a:rPr lang="en-US" dirty="0"/>
              <a:t>Now the works of the flesh are evident, which are: adultery, fornication, uncleanness, lewdness, 20 idolatry, sorcery, hatred, contentions, jealousies, outbursts of wrath, selfish ambitions, dissensions, heresies, 21 envy, murders, drunkenness, revelries, and the like; of which I tell you beforehand, just as I also told you in time past, that those who practice such things will not inherit the kingdom of God. </a:t>
            </a:r>
          </a:p>
          <a:p>
            <a:pPr marL="0" indent="231775">
              <a:buNone/>
            </a:pPr>
            <a:r>
              <a:rPr lang="en-US" dirty="0" smtClean="0"/>
              <a:t>22 </a:t>
            </a:r>
            <a:r>
              <a:rPr lang="en-US" b="1" dirty="0">
                <a:solidFill>
                  <a:srgbClr val="0000CC"/>
                </a:solidFill>
              </a:rPr>
              <a:t>But the fruit of the Spirit is love, joy, peace, longsuffering, kindness, goodness, faithfulness, 23 gentleness, self-control. Against such there is no law.</a:t>
            </a:r>
            <a:r>
              <a:rPr lang="en-US" dirty="0"/>
              <a:t> 24 And those who are Christ's have crucified the flesh with its passions and desires. 25 If we live in the Spirit, let us also walk in the Spirit. 26 Let us not become conceited, provoking one another, envying one another. </a:t>
            </a:r>
          </a:p>
          <a:p>
            <a:pPr marL="0" indent="231775">
              <a:buNone/>
            </a:pPr>
            <a:endParaRPr lang="en-US" dirty="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1291062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Hebrews 11:1-3,  </a:t>
            </a:r>
            <a:r>
              <a:rPr lang="en-US" sz="4000" b="1" dirty="0" smtClean="0">
                <a:solidFill>
                  <a:srgbClr val="663300"/>
                </a:solidFill>
              </a:rPr>
              <a:t>(NIV) </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038600"/>
          </a:xfrm>
        </p:spPr>
        <p:txBody>
          <a:bodyPr>
            <a:normAutofit fontScale="85000" lnSpcReduction="20000"/>
          </a:bodyPr>
          <a:lstStyle/>
          <a:p>
            <a:pPr marL="0" indent="231775">
              <a:buNone/>
            </a:pPr>
            <a:r>
              <a:rPr lang="en-US" dirty="0" smtClean="0"/>
              <a:t>1 Now </a:t>
            </a:r>
            <a:r>
              <a:rPr lang="en-US" b="1" dirty="0">
                <a:solidFill>
                  <a:srgbClr val="0000CC"/>
                </a:solidFill>
              </a:rPr>
              <a:t>faith is being sure of what we hope for and certain of what we do not see</a:t>
            </a:r>
            <a:r>
              <a:rPr lang="en-US" dirty="0"/>
              <a:t>. 2 This is what the ancients were commended for. </a:t>
            </a:r>
          </a:p>
          <a:p>
            <a:pPr marL="0" indent="231775">
              <a:buNone/>
            </a:pPr>
            <a:r>
              <a:rPr lang="en-US" dirty="0" smtClean="0"/>
              <a:t>3 </a:t>
            </a:r>
            <a:r>
              <a:rPr lang="en-US" dirty="0"/>
              <a:t>By faith we understand that the universe was formed at God's command, so that what is seen was not made out of what was visible</a:t>
            </a:r>
            <a:r>
              <a:rPr lang="en-US" dirty="0" smtClean="0"/>
              <a:t>.</a:t>
            </a:r>
          </a:p>
          <a:p>
            <a:pPr marL="0" indent="231775">
              <a:buNone/>
            </a:pPr>
            <a:endParaRPr lang="en-US" sz="1600" dirty="0"/>
          </a:p>
          <a:p>
            <a:pPr marL="0" indent="231775">
              <a:buNone/>
            </a:pPr>
            <a:r>
              <a:rPr lang="en-US" dirty="0" smtClean="0"/>
              <a:t>6 And </a:t>
            </a:r>
            <a:r>
              <a:rPr lang="en-US" b="1" dirty="0">
                <a:solidFill>
                  <a:srgbClr val="0000CC"/>
                </a:solidFill>
              </a:rPr>
              <a:t>without faith it is impossible to please God,</a:t>
            </a:r>
            <a:r>
              <a:rPr lang="en-US" dirty="0"/>
              <a:t> because anyone who comes to him must believe that he exists and that he rewards those who earnestly seek him.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10606462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fc07.deviantart.net/fs28/f/2008/066/a/3/For_God_so_loved_the_world_by_easybee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691515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1828800" y="1066800"/>
            <a:ext cx="5867400" cy="707886"/>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002060"/>
                </a:solidFill>
                <a:latin typeface="Comic Sans MS" pitchFamily="66" charset="0"/>
              </a:rPr>
              <a:t>Greater love has no one than this, than to lay down one’s life for his friends (</a:t>
            </a:r>
            <a:r>
              <a:rPr lang="en-US" sz="2000" b="1" dirty="0" err="1" smtClean="0">
                <a:solidFill>
                  <a:srgbClr val="002060"/>
                </a:solidFill>
                <a:latin typeface="Comic Sans MS" pitchFamily="66" charset="0"/>
              </a:rPr>
              <a:t>Jn</a:t>
            </a:r>
            <a:r>
              <a:rPr lang="en-US" sz="2000" b="1" dirty="0" smtClean="0">
                <a:solidFill>
                  <a:srgbClr val="002060"/>
                </a:solidFill>
                <a:latin typeface="Comic Sans MS" pitchFamily="66" charset="0"/>
              </a:rPr>
              <a:t> 15:13)</a:t>
            </a:r>
            <a:endParaRPr lang="en-US" sz="2000" b="1" dirty="0">
              <a:solidFill>
                <a:srgbClr val="002060"/>
              </a:solidFill>
              <a:latin typeface="Comic Sans MS" pitchFamily="66" charset="0"/>
            </a:endParaRPr>
          </a:p>
        </p:txBody>
      </p:sp>
    </p:spTree>
    <p:extLst>
      <p:ext uri="{BB962C8B-B14F-4D97-AF65-F5344CB8AC3E}">
        <p14:creationId xmlns:p14="http://schemas.microsoft.com/office/powerpoint/2010/main" val="21815348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3.bp.blogspot.com/_R7cxQOP-BvA/TMxl6mIbq9I/AAAAAAAAADE/lu8hL9BrdzI/s1600/g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308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367443" y="9525"/>
            <a:ext cx="8458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663300"/>
                </a:solidFill>
                <a:latin typeface="Comic Sans MS" pitchFamily="66" charset="0"/>
              </a:rPr>
              <a:t>We have to have a good attitude!</a:t>
            </a:r>
            <a:endParaRPr lang="en-US" sz="2800" b="1" dirty="0">
              <a:solidFill>
                <a:srgbClr val="663300"/>
              </a:solidFill>
              <a:latin typeface="Comic Sans MS" pitchFamily="66" charset="0"/>
            </a:endParaRPr>
          </a:p>
        </p:txBody>
      </p:sp>
    </p:spTree>
    <p:extLst>
      <p:ext uri="{BB962C8B-B14F-4D97-AF65-F5344CB8AC3E}">
        <p14:creationId xmlns:p14="http://schemas.microsoft.com/office/powerpoint/2010/main" val="10700717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timeinc.net/time/images/covers/asia/2011/20111114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6315"/>
            <a:ext cx="6553200" cy="873214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4343400" y="3169700"/>
            <a:ext cx="3962400" cy="400110"/>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00B050"/>
                </a:solidFill>
                <a:latin typeface="Comic Sans MS" pitchFamily="66" charset="0"/>
              </a:rPr>
              <a:t>Nov 14, 2011</a:t>
            </a:r>
            <a:endParaRPr lang="en-US" sz="2000" b="1" dirty="0">
              <a:solidFill>
                <a:srgbClr val="00B050"/>
              </a:solidFill>
              <a:latin typeface="Comic Sans MS" pitchFamily="66" charset="0"/>
            </a:endParaRPr>
          </a:p>
        </p:txBody>
      </p:sp>
    </p:spTree>
    <p:extLst>
      <p:ext uri="{BB962C8B-B14F-4D97-AF65-F5344CB8AC3E}">
        <p14:creationId xmlns:p14="http://schemas.microsoft.com/office/powerpoint/2010/main" val="36413656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176524125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gallery.sunilsaharan.in/images/friendship1.jpg"/>
          <p:cNvPicPr>
            <a:picLocks noChangeAspect="1" noChangeArrowheads="1"/>
          </p:cNvPicPr>
          <p:nvPr/>
        </p:nvPicPr>
        <p:blipFill>
          <a:blip r:embed="rId3" cstate="print"/>
          <a:srcRect/>
          <a:stretch>
            <a:fillRect/>
          </a:stretch>
        </p:blipFill>
        <p:spPr bwMode="auto">
          <a:xfrm>
            <a:off x="0" y="0"/>
            <a:ext cx="9139200" cy="6858000"/>
          </a:xfrm>
          <a:prstGeom prst="rect">
            <a:avLst/>
          </a:prstGeom>
          <a:noFill/>
        </p:spPr>
      </p:pic>
      <p:sp>
        <p:nvSpPr>
          <p:cNvPr id="4100" name="Text Box 5"/>
          <p:cNvSpPr txBox="1">
            <a:spLocks noChangeArrowheads="1"/>
          </p:cNvSpPr>
          <p:nvPr/>
        </p:nvSpPr>
        <p:spPr bwMode="auto">
          <a:xfrm>
            <a:off x="228600" y="6211669"/>
            <a:ext cx="8686800" cy="646331"/>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n-US" sz="3600" b="1" dirty="0" smtClean="0">
                <a:solidFill>
                  <a:srgbClr val="FFC000"/>
                </a:solidFill>
                <a:latin typeface="Comic Sans MS" pitchFamily="66" charset="0"/>
              </a:rPr>
              <a:t>Help your friends make good choices!</a:t>
            </a:r>
            <a:endParaRPr lang="en-US" sz="3600" b="1" dirty="0">
              <a:solidFill>
                <a:srgbClr val="FFC000"/>
              </a:solidFill>
              <a:latin typeface="Comic Sans MS" pitchFamily="66" charset="0"/>
            </a:endParaRPr>
          </a:p>
        </p:txBody>
      </p:sp>
    </p:spTree>
    <p:extLst>
      <p:ext uri="{BB962C8B-B14F-4D97-AF65-F5344CB8AC3E}">
        <p14:creationId xmlns:p14="http://schemas.microsoft.com/office/powerpoint/2010/main" val="929550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_mSxLFTmqqRs/TIpuvGqR7WI/AAAAAAAABpA/jlIVGvwCAZk/s400/pi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5870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20953423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inancial-socialmedia.co.uk/assets/aiqEbAki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057400" y="1078832"/>
            <a:ext cx="5715000" cy="57791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6.ggpht.com/NurxImFR-Zas2J9zKQOZG7HfarqRAoHxW8l0qiRcjbmMdth7ZnTdmsdiRzTozoW_0TL8=w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971800"/>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rickrichards.com/bible/bible_scroll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714752"/>
            <a:ext cx="838200" cy="1257299"/>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304800" y="152400"/>
            <a:ext cx="86106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0000"/>
                </a:solidFill>
                <a:latin typeface="Comic Sans MS" pitchFamily="66" charset="0"/>
              </a:rPr>
              <a:t>We tend to get out of balance</a:t>
            </a:r>
          </a:p>
        </p:txBody>
      </p:sp>
      <p:sp>
        <p:nvSpPr>
          <p:cNvPr id="7" name="Text Box 5"/>
          <p:cNvSpPr txBox="1">
            <a:spLocks noChangeArrowheads="1"/>
          </p:cNvSpPr>
          <p:nvPr/>
        </p:nvSpPr>
        <p:spPr bwMode="auto">
          <a:xfrm>
            <a:off x="285750" y="1217474"/>
            <a:ext cx="2743200" cy="1754326"/>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00CC"/>
                </a:solidFill>
                <a:latin typeface="Comic Sans MS" pitchFamily="66" charset="0"/>
              </a:rPr>
              <a:t>Most of us emphasize Law</a:t>
            </a:r>
          </a:p>
        </p:txBody>
      </p:sp>
    </p:spTree>
    <p:extLst>
      <p:ext uri="{BB962C8B-B14F-4D97-AF65-F5344CB8AC3E}">
        <p14:creationId xmlns:p14="http://schemas.microsoft.com/office/powerpoint/2010/main" val="9273978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3.gstatic.com/images?q=tbn:ANd9GcS4xGRh3m-pMu2Fe3RQEPNJSamnaTRREpf33cR75nNg7QrRFOjV"/>
          <p:cNvPicPr>
            <a:picLocks noChangeAspect="1" noChangeArrowheads="1"/>
          </p:cNvPicPr>
          <p:nvPr/>
        </p:nvPicPr>
        <p:blipFill>
          <a:blip r:embed="rId3" cstate="print"/>
          <a:srcRect/>
          <a:stretch>
            <a:fillRect/>
          </a:stretch>
        </p:blipFill>
        <p:spPr bwMode="auto">
          <a:xfrm rot="5400000">
            <a:off x="1116419" y="-1116420"/>
            <a:ext cx="6911161" cy="9144001"/>
          </a:xfrm>
          <a:prstGeom prst="rect">
            <a:avLst/>
          </a:prstGeom>
          <a:noFill/>
        </p:spPr>
      </p:pic>
      <p:sp>
        <p:nvSpPr>
          <p:cNvPr id="4098" name="Rectangle 2"/>
          <p:cNvSpPr>
            <a:spLocks noGrp="1" noChangeArrowheads="1"/>
          </p:cNvSpPr>
          <p:nvPr>
            <p:ph type="title"/>
          </p:nvPr>
        </p:nvSpPr>
        <p:spPr>
          <a:xfrm>
            <a:off x="381000" y="45720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1295400" y="1752600"/>
            <a:ext cx="6629400" cy="37338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7150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extLst>
      <p:ext uri="{BB962C8B-B14F-4D97-AF65-F5344CB8AC3E}">
        <p14:creationId xmlns:p14="http://schemas.microsoft.com/office/powerpoint/2010/main" val="368708942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Romans 13:8-10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85000" lnSpcReduction="10000"/>
          </a:bodyPr>
          <a:lstStyle/>
          <a:p>
            <a:pPr marL="0" indent="231775">
              <a:buNone/>
            </a:pPr>
            <a:r>
              <a:rPr lang="en-US" dirty="0" smtClean="0"/>
              <a:t>8 </a:t>
            </a:r>
            <a:r>
              <a:rPr lang="en-US" dirty="0"/>
              <a:t>Owe no one anything except to love one another, </a:t>
            </a:r>
            <a:r>
              <a:rPr lang="en-US" b="1" dirty="0">
                <a:solidFill>
                  <a:srgbClr val="0000CC"/>
                </a:solidFill>
              </a:rPr>
              <a:t>for he who loves another has fulfilled the law. </a:t>
            </a:r>
            <a:r>
              <a:rPr lang="en-US" dirty="0"/>
              <a:t>9 For the commandments, "You shall not commit adultery," "You shall not murder," "You shall not steal," "You shall not bear false witness," "You shall not covet," and if there is any other commandment,</a:t>
            </a:r>
            <a:r>
              <a:rPr lang="en-US" b="1" dirty="0">
                <a:solidFill>
                  <a:srgbClr val="0000CC"/>
                </a:solidFill>
              </a:rPr>
              <a:t> are all summed up in this saying</a:t>
            </a:r>
            <a:r>
              <a:rPr lang="en-US" dirty="0"/>
              <a:t>, namely, "You shall love your neighbor as yourself."  10 </a:t>
            </a:r>
            <a:r>
              <a:rPr lang="en-US" b="1" dirty="0">
                <a:solidFill>
                  <a:srgbClr val="0000CC"/>
                </a:solidFill>
              </a:rPr>
              <a:t>Love does no harm to a neighbor; therefore love is the fulfillment of the law.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Love is a fulfillment of the law</a:t>
            </a:r>
          </a:p>
        </p:txBody>
      </p:sp>
      <p:sp>
        <p:nvSpPr>
          <p:cNvPr id="7" name="Text Box 5"/>
          <p:cNvSpPr txBox="1">
            <a:spLocks noChangeArrowheads="1"/>
          </p:cNvSpPr>
          <p:nvPr/>
        </p:nvSpPr>
        <p:spPr bwMode="auto">
          <a:xfrm>
            <a:off x="914400" y="5715000"/>
            <a:ext cx="7315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Love is an overriding principle that helps us understand how to implement the Law</a:t>
            </a:r>
          </a:p>
        </p:txBody>
      </p:sp>
    </p:spTree>
    <p:extLst>
      <p:ext uri="{BB962C8B-B14F-4D97-AF65-F5344CB8AC3E}">
        <p14:creationId xmlns:p14="http://schemas.microsoft.com/office/powerpoint/2010/main" val="18736477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248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38101" y="652790"/>
            <a:ext cx="7010400" cy="914400"/>
          </a:xfrm>
        </p:spPr>
        <p:txBody>
          <a:bodyPr>
            <a:noAutofit/>
          </a:bodyPr>
          <a:lstStyle/>
          <a:p>
            <a:r>
              <a:rPr lang="en-US" sz="4800" b="1" dirty="0" smtClean="0">
                <a:solidFill>
                  <a:srgbClr val="663300"/>
                </a:solidFill>
              </a:rPr>
              <a:t>Matthew 12:1-7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38101" y="1435393"/>
            <a:ext cx="7086600" cy="4527257"/>
          </a:xfrm>
        </p:spPr>
        <p:txBody>
          <a:bodyPr>
            <a:normAutofit fontScale="70000" lnSpcReduction="20000"/>
          </a:bodyPr>
          <a:lstStyle/>
          <a:p>
            <a:pPr marL="0" indent="231775">
              <a:buNone/>
            </a:pPr>
            <a:r>
              <a:rPr lang="en-US" dirty="0" smtClean="0"/>
              <a:t>1 </a:t>
            </a:r>
            <a:r>
              <a:rPr lang="en-US" dirty="0"/>
              <a:t>At that time Jesus went through the </a:t>
            </a:r>
            <a:r>
              <a:rPr lang="en-US" dirty="0" err="1"/>
              <a:t>grainfields</a:t>
            </a:r>
            <a:r>
              <a:rPr lang="en-US" dirty="0"/>
              <a:t> on the Sabbath. And His disciples were hungry, and began to pluck heads of grain and to eat. 2 And </a:t>
            </a:r>
            <a:r>
              <a:rPr lang="en-US" b="1" dirty="0">
                <a:solidFill>
                  <a:srgbClr val="C00000"/>
                </a:solidFill>
              </a:rPr>
              <a:t>when the Pharisees saw it, they said to Him, "Look, </a:t>
            </a:r>
            <a:r>
              <a:rPr lang="en-US" b="1" i="1" dirty="0">
                <a:solidFill>
                  <a:srgbClr val="C00000"/>
                </a:solidFill>
              </a:rPr>
              <a:t>Your disciples are doing what is not lawful </a:t>
            </a:r>
            <a:r>
              <a:rPr lang="en-US" b="1" dirty="0">
                <a:solidFill>
                  <a:srgbClr val="C00000"/>
                </a:solidFill>
              </a:rPr>
              <a:t>to do on the Sabbath!" </a:t>
            </a:r>
          </a:p>
          <a:p>
            <a:pPr marL="0" indent="231775">
              <a:buNone/>
            </a:pPr>
            <a:r>
              <a:rPr lang="en-US" dirty="0" smtClean="0"/>
              <a:t>3 </a:t>
            </a:r>
            <a:r>
              <a:rPr lang="en-US" dirty="0"/>
              <a:t>But He said to them, </a:t>
            </a:r>
            <a:r>
              <a:rPr lang="en-US" b="1" dirty="0">
                <a:solidFill>
                  <a:srgbClr val="0000CC"/>
                </a:solidFill>
              </a:rPr>
              <a:t>"Have you not read what David did when he was hungry, he and those who were with him:  </a:t>
            </a:r>
            <a:r>
              <a:rPr lang="en-US" dirty="0"/>
              <a:t>4 how he entered the house of God and </a:t>
            </a:r>
            <a:r>
              <a:rPr lang="en-US" b="1" dirty="0">
                <a:solidFill>
                  <a:srgbClr val="C00000"/>
                </a:solidFill>
              </a:rPr>
              <a:t>ate the showbread which was not lawful for him to eat</a:t>
            </a:r>
            <a:r>
              <a:rPr lang="en-US" dirty="0"/>
              <a:t>, nor for those who were with him, but only for the priests?  5 Or have you not read in the law that </a:t>
            </a:r>
            <a:r>
              <a:rPr lang="en-US" b="1" dirty="0">
                <a:solidFill>
                  <a:srgbClr val="C00000"/>
                </a:solidFill>
              </a:rPr>
              <a:t>on the Sabbath the priests in the temple profane the Sabbath</a:t>
            </a:r>
            <a:r>
              <a:rPr lang="en-US" dirty="0"/>
              <a:t>, </a:t>
            </a:r>
            <a:r>
              <a:rPr lang="en-US" b="1" dirty="0">
                <a:solidFill>
                  <a:srgbClr val="0000CC"/>
                </a:solidFill>
              </a:rPr>
              <a:t>and are blameless?</a:t>
            </a:r>
            <a:r>
              <a:rPr lang="en-US" dirty="0"/>
              <a:t>  6 Yet I say to you that in this place there is One greater than the temple.  7 </a:t>
            </a:r>
            <a:r>
              <a:rPr lang="en-US" b="1" dirty="0">
                <a:solidFill>
                  <a:srgbClr val="0000CC"/>
                </a:solidFill>
              </a:rPr>
              <a:t>But if you had known what this means</a:t>
            </a:r>
            <a:r>
              <a:rPr lang="en-US" b="1" dirty="0">
                <a:solidFill>
                  <a:srgbClr val="006600"/>
                </a:solidFill>
              </a:rPr>
              <a:t>, 'I desire mercy and not sacrifice,' </a:t>
            </a:r>
            <a:r>
              <a:rPr lang="en-US" b="1" dirty="0">
                <a:solidFill>
                  <a:srgbClr val="0000CC"/>
                </a:solidFill>
              </a:rPr>
              <a:t>you would not have condemned the </a:t>
            </a:r>
            <a:r>
              <a:rPr lang="en-US" b="1" u="sng" dirty="0">
                <a:solidFill>
                  <a:srgbClr val="0000CC"/>
                </a:solidFill>
              </a:rPr>
              <a:t>guiltless</a:t>
            </a:r>
            <a:r>
              <a:rPr lang="en-US" b="1" dirty="0">
                <a:solidFill>
                  <a:srgbClr val="0000CC"/>
                </a:solidFill>
              </a:rPr>
              <a:t>.  </a:t>
            </a:r>
            <a:endParaRPr lang="en-US" dirty="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Love helps us rank the Laws</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Mercy helps us rank God’s laws</a:t>
            </a:r>
          </a:p>
        </p:txBody>
      </p:sp>
    </p:spTree>
    <p:extLst>
      <p:ext uri="{BB962C8B-B14F-4D97-AF65-F5344CB8AC3E}">
        <p14:creationId xmlns:p14="http://schemas.microsoft.com/office/powerpoint/2010/main" val="11047646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5911" y="721151"/>
            <a:ext cx="9158514" cy="5755849"/>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87225" y="1178351"/>
            <a:ext cx="7010400" cy="914400"/>
          </a:xfrm>
        </p:spPr>
        <p:txBody>
          <a:bodyPr>
            <a:noAutofit/>
          </a:bodyPr>
          <a:lstStyle/>
          <a:p>
            <a:r>
              <a:rPr lang="en-US" sz="4800" b="1" dirty="0" smtClean="0">
                <a:solidFill>
                  <a:srgbClr val="663300"/>
                </a:solidFill>
              </a:rPr>
              <a:t>Deuteronomy 25:1-4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11025" y="1940351"/>
            <a:ext cx="7086600" cy="4191000"/>
          </a:xfrm>
        </p:spPr>
        <p:txBody>
          <a:bodyPr>
            <a:normAutofit fontScale="77500" lnSpcReduction="20000"/>
          </a:bodyPr>
          <a:lstStyle/>
          <a:p>
            <a:pPr marL="0" indent="231775">
              <a:buNone/>
            </a:pPr>
            <a:r>
              <a:rPr lang="en-US" dirty="0" smtClean="0"/>
              <a:t>1 </a:t>
            </a:r>
            <a:r>
              <a:rPr lang="en-US" dirty="0"/>
              <a:t>"If there is a dispute between men, and they come to court, that the judges may judge them, and they justify the righteous and condemn the wicked, 2 then it shall be, if the wicked man deserves to be beaten, that the judge will cause him to lie down and be beaten in his presence, according to his guilt, with a certain number of blows. 3 </a:t>
            </a:r>
            <a:r>
              <a:rPr lang="en-US" b="1" dirty="0">
                <a:solidFill>
                  <a:srgbClr val="006600"/>
                </a:solidFill>
              </a:rPr>
              <a:t>Forty blows he may give him and no more, lest he should exceed this and beat him with many blows above these, and your brother be humiliated in your sight. </a:t>
            </a:r>
          </a:p>
          <a:p>
            <a:pPr marL="0" indent="231775">
              <a:buNone/>
            </a:pPr>
            <a:endParaRPr lang="en-US" sz="500" dirty="0"/>
          </a:p>
          <a:p>
            <a:pPr marL="0" indent="231775">
              <a:buNone/>
            </a:pPr>
            <a:r>
              <a:rPr lang="en-US" dirty="0"/>
              <a:t>4 </a:t>
            </a:r>
            <a:r>
              <a:rPr lang="en-US" b="1" dirty="0">
                <a:solidFill>
                  <a:srgbClr val="0000CC"/>
                </a:solidFill>
              </a:rPr>
              <a:t>"You shall not muzzle an ox while it treads out the grain. </a:t>
            </a:r>
          </a:p>
        </p:txBody>
      </p:sp>
      <p:sp>
        <p:nvSpPr>
          <p:cNvPr id="6" name="Text Box 5"/>
          <p:cNvSpPr txBox="1">
            <a:spLocks noChangeArrowheads="1"/>
          </p:cNvSpPr>
          <p:nvPr/>
        </p:nvSpPr>
        <p:spPr bwMode="auto">
          <a:xfrm>
            <a:off x="1097643" y="12957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Why mention muzzling a working ox   in this context?</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It’s about how we treat people!</a:t>
            </a:r>
          </a:p>
        </p:txBody>
      </p:sp>
    </p:spTree>
    <p:extLst>
      <p:ext uri="{BB962C8B-B14F-4D97-AF65-F5344CB8AC3E}">
        <p14:creationId xmlns:p14="http://schemas.microsoft.com/office/powerpoint/2010/main" val="3963273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0" y="294588"/>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1 Corinthians 9:3-11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0000" lnSpcReduction="20000"/>
          </a:bodyPr>
          <a:lstStyle/>
          <a:p>
            <a:pPr marL="0" indent="231775">
              <a:buNone/>
            </a:pPr>
            <a:r>
              <a:rPr lang="en-US" dirty="0" smtClean="0"/>
              <a:t>3 </a:t>
            </a:r>
            <a:r>
              <a:rPr lang="en-US" dirty="0"/>
              <a:t>My defense to those who examine me is this: 4 </a:t>
            </a:r>
            <a:r>
              <a:rPr lang="en-US" b="1" dirty="0">
                <a:solidFill>
                  <a:srgbClr val="0000CC"/>
                </a:solidFill>
              </a:rPr>
              <a:t>Do we have no right to eat and drink?</a:t>
            </a:r>
            <a:r>
              <a:rPr lang="en-US" dirty="0"/>
              <a:t> 5 Do we have no right to take along a believing wife, as do also the other apostles, the brothers of the Lord, and Cephas? 6 </a:t>
            </a:r>
            <a:r>
              <a:rPr lang="en-US" b="1" dirty="0">
                <a:solidFill>
                  <a:srgbClr val="0000CC"/>
                </a:solidFill>
              </a:rPr>
              <a:t>Or is it only Barnabas and I who have no right to refrain from working? </a:t>
            </a:r>
            <a:r>
              <a:rPr lang="en-US" dirty="0"/>
              <a:t>7 Who ever goes to war at his own expense? Who plants a vineyard and does not eat of its fruit? Or who tends a flock and does not drink of the milk of the flock? </a:t>
            </a:r>
          </a:p>
          <a:p>
            <a:pPr marL="0" indent="231775">
              <a:buNone/>
            </a:pPr>
            <a:r>
              <a:rPr lang="en-US" dirty="0" smtClean="0"/>
              <a:t>8 </a:t>
            </a:r>
            <a:r>
              <a:rPr lang="en-US" dirty="0"/>
              <a:t>Do I say these things as a mere man? </a:t>
            </a:r>
            <a:r>
              <a:rPr lang="en-US" b="1" dirty="0">
                <a:solidFill>
                  <a:srgbClr val="0000CC"/>
                </a:solidFill>
              </a:rPr>
              <a:t>Or does not the law say the same also? 9 For it is written in the law of Moses, "You shall not muzzle an ox while it treads out the grain." Is it oxen God is concerned about? </a:t>
            </a:r>
            <a:r>
              <a:rPr lang="en-US" dirty="0"/>
              <a:t>10 Or does He say it altogether for our sakes? </a:t>
            </a:r>
            <a:r>
              <a:rPr lang="en-US" b="1" dirty="0">
                <a:solidFill>
                  <a:srgbClr val="006600"/>
                </a:solidFill>
              </a:rPr>
              <a:t>For our sakes, no doubt, </a:t>
            </a:r>
            <a:r>
              <a:rPr lang="en-US" dirty="0"/>
              <a:t>this is written, that he who plows should plow in hope, and he who threshes in hope should be partaker of his hope. </a:t>
            </a:r>
          </a:p>
        </p:txBody>
      </p:sp>
      <p:sp>
        <p:nvSpPr>
          <p:cNvPr id="6" name="Text Box 5"/>
          <p:cNvSpPr txBox="1">
            <a:spLocks noChangeArrowheads="1"/>
          </p:cNvSpPr>
          <p:nvPr/>
        </p:nvSpPr>
        <p:spPr bwMode="auto">
          <a:xfrm>
            <a:off x="1097642" y="129570"/>
            <a:ext cx="7208157"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Paul explains a concept about reading the Law</a:t>
            </a:r>
          </a:p>
        </p:txBody>
      </p:sp>
      <p:sp>
        <p:nvSpPr>
          <p:cNvPr id="7" name="Text Box 5"/>
          <p:cNvSpPr txBox="1">
            <a:spLocks noChangeArrowheads="1"/>
          </p:cNvSpPr>
          <p:nvPr/>
        </p:nvSpPr>
        <p:spPr bwMode="auto">
          <a:xfrm>
            <a:off x="320220" y="5903893"/>
            <a:ext cx="87630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Paul uses this again in 1Tim 5:17-18.         This gives us a clue about how to read the Law</a:t>
            </a:r>
          </a:p>
        </p:txBody>
      </p:sp>
    </p:spTree>
    <p:extLst>
      <p:ext uri="{BB962C8B-B14F-4D97-AF65-F5344CB8AC3E}">
        <p14:creationId xmlns:p14="http://schemas.microsoft.com/office/powerpoint/2010/main" val="653843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2049</TotalTime>
  <Words>3290</Words>
  <Application>Microsoft Office PowerPoint</Application>
  <PresentationFormat>On-screen Show (4:3)</PresentationFormat>
  <Paragraphs>184</Paragraphs>
  <Slides>50</Slides>
  <Notes>24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50</vt:i4>
      </vt:variant>
    </vt:vector>
  </HeadingPairs>
  <TitlesOfParts>
    <vt:vector size="63" baseType="lpstr">
      <vt:lpstr>Arial</vt:lpstr>
      <vt:lpstr>Banner</vt:lpstr>
      <vt:lpstr>Calibri</vt:lpstr>
      <vt:lpstr>Comic Sans MS</vt:lpstr>
      <vt:lpstr>EraserDust</vt:lpstr>
      <vt:lpstr>Forte</vt:lpstr>
      <vt:lpstr>Gabriola</vt:lpstr>
      <vt:lpstr>Garamond</vt:lpstr>
      <vt:lpstr>Kidprint</vt:lpstr>
      <vt:lpstr>Times New Roman</vt:lpstr>
      <vt:lpstr>Vagabond</vt:lpstr>
      <vt:lpstr>Office Theme</vt:lpstr>
      <vt:lpstr>1_Office Theme</vt:lpstr>
      <vt:lpstr>PowerPoint Presentation</vt:lpstr>
      <vt:lpstr>PowerPoint Presentation</vt:lpstr>
      <vt:lpstr>PowerPoint Presentation</vt:lpstr>
      <vt:lpstr>PowerPoint Presentation</vt:lpstr>
      <vt:lpstr>PowerPoint Presentation</vt:lpstr>
      <vt:lpstr>Romans 13:8-10</vt:lpstr>
      <vt:lpstr>Matthew 12:1-7</vt:lpstr>
      <vt:lpstr>Deuteronomy 25:1-4</vt:lpstr>
      <vt:lpstr>1 Corinthians 9:3-11</vt:lpstr>
      <vt:lpstr>Families teach us how to show mercy to our loved ones who make mistakes </vt:lpstr>
      <vt:lpstr>Family life &amp; Ecclesial life will not be perfect!</vt:lpstr>
      <vt:lpstr>PowerPoint Presentation</vt:lpstr>
      <vt:lpstr>John 8:2-12</vt:lpstr>
      <vt:lpstr>John 8:2-12</vt:lpstr>
      <vt:lpstr>PowerPoint Presentation</vt:lpstr>
      <vt:lpstr>PowerPoint Presentation</vt:lpstr>
      <vt:lpstr>PowerPoint Presentation</vt:lpstr>
      <vt:lpstr>PowerPoint Presentation</vt:lpstr>
      <vt:lpstr>PowerPoint Presentation</vt:lpstr>
      <vt:lpstr>How did Joseph forgive his brothers?</vt:lpstr>
      <vt:lpstr>Genesis 50:19-21</vt:lpstr>
      <vt:lpstr>PowerPoint Presentation</vt:lpstr>
      <vt:lpstr>Forgiveness is not something we do for other people.  We do it for ourselves - to get well and move on!</vt:lpstr>
      <vt:lpstr>Jesus didn’t forgive the unrepentant</vt:lpstr>
      <vt:lpstr>Emphasis on Law &amp; lack of love leads to</vt:lpstr>
      <vt:lpstr> Favoritism is a common human trait</vt:lpstr>
      <vt:lpstr>James 2:1-7 (NIV)</vt:lpstr>
      <vt:lpstr>James 2:8-13</vt:lpstr>
      <vt:lpstr>PowerPoint Presentation</vt:lpstr>
      <vt:lpstr>Luke 10:15-37</vt:lpstr>
      <vt:lpstr>PowerPoint Presentation</vt:lpstr>
      <vt:lpstr>Luke 10:15-37</vt:lpstr>
      <vt:lpstr>PowerPoint Presentation</vt:lpstr>
      <vt:lpstr>1 John 3:11-18 (ESV)</vt:lpstr>
      <vt:lpstr>PowerPoint Presentation</vt:lpstr>
      <vt:lpstr>Galatians 5:13-19 (ESV)</vt:lpstr>
      <vt:lpstr>PowerPoint Presentation</vt:lpstr>
      <vt:lpstr>Lessons from this class </vt:lpstr>
      <vt:lpstr>2</vt:lpstr>
      <vt:lpstr>PowerPoint Presentation</vt:lpstr>
      <vt:lpstr>Galatians 5:16-26</vt:lpstr>
      <vt:lpstr>Hebrews 11:1-3,  (NIV) </vt:lpstr>
      <vt:lpstr>PowerPoint Presentation</vt:lpstr>
      <vt:lpstr>PowerPoint Presentation</vt:lpstr>
      <vt:lpstr>PowerPoint Presentation</vt:lpstr>
      <vt:lpstr>2</vt:lpstr>
      <vt:lpstr>PowerPoint Presentation</vt:lpstr>
      <vt:lpstr>PowerPoint Presentation</vt:lpstr>
      <vt:lpstr>2</vt:lpstr>
      <vt:lpstr>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Dad</cp:lastModifiedBy>
  <cp:revision>130</cp:revision>
  <dcterms:created xsi:type="dcterms:W3CDTF">2010-08-16T17:29:37Z</dcterms:created>
  <dcterms:modified xsi:type="dcterms:W3CDTF">2014-12-31T21:56:33Z</dcterms:modified>
</cp:coreProperties>
</file>