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429" r:id="rId2"/>
    <p:sldId id="424" r:id="rId3"/>
    <p:sldId id="443" r:id="rId4"/>
    <p:sldId id="425" r:id="rId5"/>
    <p:sldId id="426" r:id="rId6"/>
    <p:sldId id="427" r:id="rId7"/>
    <p:sldId id="428" r:id="rId8"/>
    <p:sldId id="430" r:id="rId9"/>
    <p:sldId id="431" r:id="rId10"/>
    <p:sldId id="435" r:id="rId11"/>
    <p:sldId id="451" r:id="rId12"/>
    <p:sldId id="444" r:id="rId13"/>
    <p:sldId id="432" r:id="rId14"/>
    <p:sldId id="448" r:id="rId15"/>
    <p:sldId id="445" r:id="rId16"/>
    <p:sldId id="433" r:id="rId17"/>
    <p:sldId id="447" r:id="rId18"/>
    <p:sldId id="436" r:id="rId19"/>
    <p:sldId id="449" r:id="rId20"/>
    <p:sldId id="450" r:id="rId21"/>
    <p:sldId id="407" r:id="rId22"/>
    <p:sldId id="399" r:id="rId23"/>
    <p:sldId id="398" r:id="rId24"/>
    <p:sldId id="456" r:id="rId25"/>
    <p:sldId id="397" r:id="rId26"/>
    <p:sldId id="423" r:id="rId27"/>
    <p:sldId id="406" r:id="rId28"/>
    <p:sldId id="438" r:id="rId29"/>
    <p:sldId id="338" r:id="rId30"/>
    <p:sldId id="452" r:id="rId31"/>
    <p:sldId id="442" r:id="rId32"/>
    <p:sldId id="455" r:id="rId33"/>
    <p:sldId id="446" r:id="rId34"/>
    <p:sldId id="441" r:id="rId35"/>
    <p:sldId id="453" r:id="rId36"/>
    <p:sldId id="454" r:id="rId37"/>
    <p:sldId id="339" r:id="rId38"/>
    <p:sldId id="343" r:id="rId39"/>
    <p:sldId id="312" r:id="rId40"/>
    <p:sldId id="31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3605609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68230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90406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324025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19015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48953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388527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360847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00891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631716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0334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97856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0622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61041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416922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3806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mbthepeak.net/web_images/family_with_jesus_in_heaven_3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209800" y="1600200"/>
            <a:ext cx="4495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Living as a member of God’s Family</a:t>
            </a:r>
          </a:p>
        </p:txBody>
      </p:sp>
      <p:sp>
        <p:nvSpPr>
          <p:cNvPr id="4" name="Text Box 5"/>
          <p:cNvSpPr txBox="1">
            <a:spLocks noChangeArrowheads="1"/>
          </p:cNvSpPr>
          <p:nvPr/>
        </p:nvSpPr>
        <p:spPr bwMode="auto">
          <a:xfrm>
            <a:off x="1981200" y="6376927"/>
            <a:ext cx="5791200" cy="400110"/>
          </a:xfrm>
          <a:prstGeom prst="rect">
            <a:avLst/>
          </a:prstGeom>
          <a:solidFill>
            <a:srgbClr val="FFC000"/>
          </a:solidFill>
          <a:ln w="9525">
            <a:noFill/>
            <a:miter lim="800000"/>
            <a:headEnd/>
            <a:tailEnd/>
          </a:ln>
        </p:spPr>
        <p:txBody>
          <a:bodyPr wrap="square">
            <a:spAutoFit/>
          </a:bodyPr>
          <a:lstStyle/>
          <a:p>
            <a:pPr algn="ctr">
              <a:spcBef>
                <a:spcPct val="50000"/>
              </a:spcBef>
            </a:pPr>
            <a:r>
              <a:rPr lang="en-US" sz="2000" b="1" dirty="0" smtClean="0">
                <a:solidFill>
                  <a:srgbClr val="0000CC"/>
                </a:solidFill>
                <a:latin typeface="Comic Sans MS" pitchFamily="66" charset="0"/>
              </a:rPr>
              <a:t>Class 4:  You cannot serve God and Mammon</a:t>
            </a:r>
          </a:p>
        </p:txBody>
      </p:sp>
    </p:spTree>
    <p:extLst>
      <p:ext uri="{BB962C8B-B14F-4D97-AF65-F5344CB8AC3E}">
        <p14:creationId xmlns:p14="http://schemas.microsoft.com/office/powerpoint/2010/main" val="158640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sermoncentral.com/Images/Sermon-Still-Background-Sets/S/e/Still-Background-Set-Serving-Two-Masters_slide1_426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743200" y="4795897"/>
            <a:ext cx="3962400" cy="2062103"/>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To serve his covetousness, Ahab had to throw his Bible away!</a:t>
            </a:r>
          </a:p>
        </p:txBody>
      </p:sp>
    </p:spTree>
    <p:extLst>
      <p:ext uri="{BB962C8B-B14F-4D97-AF65-F5344CB8AC3E}">
        <p14:creationId xmlns:p14="http://schemas.microsoft.com/office/powerpoint/2010/main" val="2741287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0198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Mark 7:14-23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191000"/>
          </a:xfrm>
        </p:spPr>
        <p:txBody>
          <a:bodyPr>
            <a:normAutofit fontScale="62500" lnSpcReduction="20000"/>
          </a:bodyPr>
          <a:lstStyle/>
          <a:p>
            <a:pPr marL="0" indent="231775">
              <a:buNone/>
            </a:pPr>
            <a:r>
              <a:rPr lang="en-US" dirty="0" smtClean="0"/>
              <a:t>14 </a:t>
            </a:r>
            <a:r>
              <a:rPr lang="en-US" dirty="0"/>
              <a:t>When He had called all the multitude to Himself, He said to them, "Hear Me, everyone, and understand:  15 There is nothing that enters a man from outside which can defile him; but the things which come out of him, those are the things that defile a man.  16 If anyone has ears to hear, let him hear!" </a:t>
            </a:r>
          </a:p>
          <a:p>
            <a:pPr marL="0" indent="231775">
              <a:buNone/>
            </a:pPr>
            <a:r>
              <a:rPr lang="en-US" dirty="0" smtClean="0"/>
              <a:t>17 </a:t>
            </a:r>
            <a:r>
              <a:rPr lang="en-US" dirty="0"/>
              <a:t>When He had entered a house away from the crowd, His disciples asked Him concerning the parable. 18 So He said to them, "Are you thus without understanding also</a:t>
            </a:r>
            <a:r>
              <a:rPr lang="en-US" b="1" dirty="0">
                <a:solidFill>
                  <a:srgbClr val="0000CC"/>
                </a:solidFill>
              </a:rPr>
              <a:t>? Do you not perceive that whatever enters a man from outside cannot defile him,  </a:t>
            </a:r>
            <a:r>
              <a:rPr lang="en-US" dirty="0"/>
              <a:t>19 because it does not enter his heart but his stomach, and is eliminated, thus purifying all foods?"  20 And He said, </a:t>
            </a:r>
            <a:r>
              <a:rPr lang="en-US" b="1" dirty="0">
                <a:solidFill>
                  <a:srgbClr val="C00000"/>
                </a:solidFill>
              </a:rPr>
              <a:t>"What comes out of a man, that defiles a man.  21 For from within, out of the heart of men, proceed evil thoughts</a:t>
            </a:r>
            <a:r>
              <a:rPr lang="en-US" dirty="0"/>
              <a:t>, adulteries, fornications, murders,  22 thefts, </a:t>
            </a:r>
            <a:r>
              <a:rPr lang="en-US" b="1" dirty="0">
                <a:solidFill>
                  <a:srgbClr val="C00000"/>
                </a:solidFill>
              </a:rPr>
              <a:t>covetousness</a:t>
            </a:r>
            <a:r>
              <a:rPr lang="en-US" dirty="0"/>
              <a:t>, wickedness, deceit, lewdness, an evil eye, blasphemy, </a:t>
            </a:r>
            <a:r>
              <a:rPr lang="en-US" b="1" dirty="0">
                <a:solidFill>
                  <a:srgbClr val="C00000"/>
                </a:solidFill>
              </a:rPr>
              <a:t>pride</a:t>
            </a:r>
            <a:r>
              <a:rPr lang="en-US" dirty="0"/>
              <a:t>, foolishness.  23 All these evil things come from within and defile a man."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Covetousness defiles a person</a:t>
            </a:r>
          </a:p>
        </p:txBody>
      </p:sp>
      <p:sp>
        <p:nvSpPr>
          <p:cNvPr id="7" name="Text Box 5"/>
          <p:cNvSpPr txBox="1">
            <a:spLocks noChangeArrowheads="1"/>
          </p:cNvSpPr>
          <p:nvPr/>
        </p:nvSpPr>
        <p:spPr bwMode="auto">
          <a:xfrm>
            <a:off x="1042987" y="5998428"/>
            <a:ext cx="69342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It comes from within, but God can provide us with the solution to overcome it!</a:t>
            </a:r>
          </a:p>
        </p:txBody>
      </p:sp>
    </p:spTree>
    <p:extLst>
      <p:ext uri="{BB962C8B-B14F-4D97-AF65-F5344CB8AC3E}">
        <p14:creationId xmlns:p14="http://schemas.microsoft.com/office/powerpoint/2010/main" val="137553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1143000"/>
          </a:xfrm>
        </p:spPr>
        <p:txBody>
          <a:bodyPr>
            <a:noAutofit/>
          </a:bodyPr>
          <a:lstStyle/>
          <a:p>
            <a:pPr eaLnBrk="1" hangingPunct="1"/>
            <a:r>
              <a:rPr lang="en-US" sz="4000" b="1" dirty="0" smtClean="0">
                <a:solidFill>
                  <a:srgbClr val="FF0000"/>
                </a:solidFill>
                <a:latin typeface="Comic Sans MS" pitchFamily="66" charset="0"/>
              </a:rPr>
              <a:t>Covetousness involves wanting more than God has given us</a:t>
            </a:r>
          </a:p>
        </p:txBody>
      </p:sp>
      <p:sp>
        <p:nvSpPr>
          <p:cNvPr id="4100" name="Text Box 5"/>
          <p:cNvSpPr txBox="1">
            <a:spLocks noChangeArrowheads="1"/>
          </p:cNvSpPr>
          <p:nvPr/>
        </p:nvSpPr>
        <p:spPr bwMode="auto">
          <a:xfrm>
            <a:off x="114300" y="5391150"/>
            <a:ext cx="8915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It can eat away at us and turn us into selfish, unthankful, unhappy people</a:t>
            </a:r>
            <a:endParaRPr lang="en-US" sz="3600" b="1" dirty="0">
              <a:solidFill>
                <a:srgbClr val="00B050"/>
              </a:solidFill>
              <a:latin typeface="Comic Sans MS" pitchFamily="66" charset="0"/>
            </a:endParaRPr>
          </a:p>
        </p:txBody>
      </p:sp>
      <p:pic>
        <p:nvPicPr>
          <p:cNvPr id="3" name="Picture 2"/>
          <p:cNvPicPr>
            <a:picLocks noChangeAspect="1"/>
          </p:cNvPicPr>
          <p:nvPr/>
        </p:nvPicPr>
        <p:blipFill>
          <a:blip r:embed="rId3"/>
          <a:stretch>
            <a:fillRect/>
          </a:stretch>
        </p:blipFill>
        <p:spPr>
          <a:xfrm>
            <a:off x="1981200" y="1600200"/>
            <a:ext cx="5029200" cy="3562350"/>
          </a:xfrm>
          <a:prstGeom prst="rect">
            <a:avLst/>
          </a:prstGeom>
        </p:spPr>
      </p:pic>
    </p:spTree>
    <p:extLst>
      <p:ext uri="{BB962C8B-B14F-4D97-AF65-F5344CB8AC3E}">
        <p14:creationId xmlns:p14="http://schemas.microsoft.com/office/powerpoint/2010/main" val="3994078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91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Colossians 3:5-7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52500" y="1524000"/>
            <a:ext cx="7239000" cy="4038600"/>
          </a:xfrm>
        </p:spPr>
        <p:txBody>
          <a:bodyPr>
            <a:normAutofit/>
          </a:bodyPr>
          <a:lstStyle/>
          <a:p>
            <a:pPr marL="0" indent="231775">
              <a:buNone/>
            </a:pPr>
            <a:r>
              <a:rPr lang="en-US" dirty="0" smtClean="0"/>
              <a:t>5 </a:t>
            </a:r>
            <a:r>
              <a:rPr lang="en-US" dirty="0"/>
              <a:t>Therefore put to death your members which are on the earth: fornication, uncleanness, passion, evil desire, and </a:t>
            </a:r>
            <a:r>
              <a:rPr lang="en-US" b="1" dirty="0">
                <a:solidFill>
                  <a:srgbClr val="C00000"/>
                </a:solidFill>
              </a:rPr>
              <a:t>covetousness</a:t>
            </a:r>
            <a:r>
              <a:rPr lang="en-US" dirty="0"/>
              <a:t>, which is idolatry. 6 Because of these things the wrath of God is coming upon the sons of disobedience, </a:t>
            </a:r>
            <a:r>
              <a:rPr lang="en-US" b="1" dirty="0">
                <a:solidFill>
                  <a:srgbClr val="C00000"/>
                </a:solidFill>
              </a:rPr>
              <a:t>7 in which you yourselves once walked when you lived in them.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Covetousness becomes Idolatry</a:t>
            </a:r>
          </a:p>
        </p:txBody>
      </p:sp>
      <p:sp>
        <p:nvSpPr>
          <p:cNvPr id="7" name="Text Box 5"/>
          <p:cNvSpPr txBox="1">
            <a:spLocks noChangeArrowheads="1"/>
          </p:cNvSpPr>
          <p:nvPr/>
        </p:nvSpPr>
        <p:spPr bwMode="auto">
          <a:xfrm>
            <a:off x="727415" y="5861834"/>
            <a:ext cx="768917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that our Faith &amp; Trust in Him will force covetousness our of our lives</a:t>
            </a:r>
          </a:p>
        </p:txBody>
      </p:sp>
    </p:spTree>
    <p:extLst>
      <p:ext uri="{BB962C8B-B14F-4D97-AF65-F5344CB8AC3E}">
        <p14:creationId xmlns:p14="http://schemas.microsoft.com/office/powerpoint/2010/main" val="1681129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harlenewoodlee.files.wordpress.com/2013/06/cov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82961"/>
            <a:ext cx="6437312" cy="60750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0" y="152400"/>
            <a:ext cx="9144000" cy="990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Comic Sans MS" pitchFamily="66" charset="0"/>
              </a:rPr>
              <a:t>One of the top 10 commandments!</a:t>
            </a:r>
          </a:p>
        </p:txBody>
      </p:sp>
    </p:spTree>
    <p:extLst>
      <p:ext uri="{BB962C8B-B14F-4D97-AF65-F5344CB8AC3E}">
        <p14:creationId xmlns:p14="http://schemas.microsoft.com/office/powerpoint/2010/main" val="6175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images.sodahead.com/polls/004163155/Money-Worship-130926113512_xlarge.png"/>
          <p:cNvSpPr>
            <a:spLocks noChangeAspect="1" noChangeArrowheads="1"/>
          </p:cNvSpPr>
          <p:nvPr/>
        </p:nvSpPr>
        <p:spPr bwMode="auto">
          <a:xfrm>
            <a:off x="63500" y="-136525"/>
            <a:ext cx="3095625" cy="2876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images.sodahead.com/polls/004163155/Money-Worship-130926113512_xlarge.png"/>
          <p:cNvSpPr>
            <a:spLocks noChangeAspect="1" noChangeArrowheads="1"/>
          </p:cNvSpPr>
          <p:nvPr/>
        </p:nvSpPr>
        <p:spPr bwMode="auto">
          <a:xfrm>
            <a:off x="215900" y="15875"/>
            <a:ext cx="3095625" cy="2876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images.sodahead.com/polls/004163155/Money-Worship-130926113512_xlarge.png"/>
          <p:cNvSpPr>
            <a:spLocks noChangeAspect="1" noChangeArrowheads="1"/>
          </p:cNvSpPr>
          <p:nvPr/>
        </p:nvSpPr>
        <p:spPr bwMode="auto">
          <a:xfrm>
            <a:off x="368300" y="168275"/>
            <a:ext cx="3095625" cy="2876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s://encrypted-tbn3.gstatic.com/images?q=tbn:ANd9GcTSpeErkhdzqUzaTVZktgOJqvf_VBS_8KM17_cBKHoZ29bHHJso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9" y="762000"/>
            <a:ext cx="3640931" cy="3383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F5FRZQiNMU4/UT46wVQ3mrI/AAAAAAAADYA/z6o2GAWOMlU/s1600/CarWorsh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69" y="4008436"/>
            <a:ext cx="3770673" cy="2679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13689" t="19793" r="59371" b="10416"/>
          <a:stretch/>
        </p:blipFill>
        <p:spPr>
          <a:xfrm>
            <a:off x="4876800" y="942354"/>
            <a:ext cx="4038601" cy="5882308"/>
          </a:xfrm>
          <a:prstGeom prst="rect">
            <a:avLst/>
          </a:prstGeom>
        </p:spPr>
      </p:pic>
      <p:sp>
        <p:nvSpPr>
          <p:cNvPr id="8" name="Text Box 5"/>
          <p:cNvSpPr txBox="1">
            <a:spLocks noChangeArrowheads="1"/>
          </p:cNvSpPr>
          <p:nvPr/>
        </p:nvSpPr>
        <p:spPr bwMode="auto">
          <a:xfrm>
            <a:off x="0" y="12957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This way of life must be left behind</a:t>
            </a:r>
          </a:p>
        </p:txBody>
      </p:sp>
    </p:spTree>
    <p:extLst>
      <p:ext uri="{BB962C8B-B14F-4D97-AF65-F5344CB8AC3E}">
        <p14:creationId xmlns:p14="http://schemas.microsoft.com/office/powerpoint/2010/main" val="497345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Ephesians 5:3-7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10000"/>
          </a:bodyPr>
          <a:lstStyle/>
          <a:p>
            <a:pPr marL="0" indent="231775">
              <a:buNone/>
            </a:pPr>
            <a:r>
              <a:rPr lang="en-US" dirty="0" smtClean="0"/>
              <a:t>3 </a:t>
            </a:r>
            <a:r>
              <a:rPr lang="en-US" dirty="0"/>
              <a:t>But fornication and all uncleanness or </a:t>
            </a:r>
            <a:r>
              <a:rPr lang="en-US" b="1" dirty="0">
                <a:solidFill>
                  <a:srgbClr val="C00000"/>
                </a:solidFill>
              </a:rPr>
              <a:t>covetousness</a:t>
            </a:r>
            <a:r>
              <a:rPr lang="en-US" dirty="0"/>
              <a:t>, let it not even be named among you, as is fitting for saints; 4 neither filthiness, nor foolish talking, nor coarse jesting, which are not fitting, </a:t>
            </a:r>
            <a:r>
              <a:rPr lang="en-US" b="1" dirty="0">
                <a:solidFill>
                  <a:srgbClr val="0000CC"/>
                </a:solidFill>
              </a:rPr>
              <a:t>but rather giving of thanks. </a:t>
            </a:r>
            <a:r>
              <a:rPr lang="en-US" dirty="0"/>
              <a:t>5 For this you know, that no fornicator, unclean person, nor </a:t>
            </a:r>
            <a:r>
              <a:rPr lang="en-US" b="1" dirty="0">
                <a:solidFill>
                  <a:srgbClr val="C00000"/>
                </a:solidFill>
              </a:rPr>
              <a:t>covetous man, who is an idolater, has any inheritance in the kingdom of Christ and God. </a:t>
            </a:r>
            <a:r>
              <a:rPr lang="en-US" b="1" dirty="0" smtClean="0">
                <a:solidFill>
                  <a:srgbClr val="C00000"/>
                </a:solidFill>
              </a:rPr>
              <a:t>   </a:t>
            </a:r>
            <a:r>
              <a:rPr lang="en-US" dirty="0" smtClean="0"/>
              <a:t>6 </a:t>
            </a:r>
            <a:r>
              <a:rPr lang="en-US" b="1" dirty="0">
                <a:solidFill>
                  <a:srgbClr val="0000CC"/>
                </a:solidFill>
              </a:rPr>
              <a:t>Let no one deceive you with empty words</a:t>
            </a:r>
            <a:r>
              <a:rPr lang="en-US" dirty="0"/>
              <a:t>, for because of these things the wrath of God comes upon the sons of disobedience. </a:t>
            </a:r>
          </a:p>
        </p:txBody>
      </p:sp>
      <p:sp>
        <p:nvSpPr>
          <p:cNvPr id="6" name="Text Box 5"/>
          <p:cNvSpPr txBox="1">
            <a:spLocks noChangeArrowheads="1"/>
          </p:cNvSpPr>
          <p:nvPr/>
        </p:nvSpPr>
        <p:spPr bwMode="auto">
          <a:xfrm>
            <a:off x="762000" y="83498"/>
            <a:ext cx="78939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Covetous people cannot join God’s family</a:t>
            </a:r>
          </a:p>
        </p:txBody>
      </p:sp>
      <p:sp>
        <p:nvSpPr>
          <p:cNvPr id="7" name="Text Box 5"/>
          <p:cNvSpPr txBox="1">
            <a:spLocks noChangeArrowheads="1"/>
          </p:cNvSpPr>
          <p:nvPr/>
        </p:nvSpPr>
        <p:spPr bwMode="auto">
          <a:xfrm>
            <a:off x="1071562" y="5928052"/>
            <a:ext cx="7343899" cy="861774"/>
          </a:xfrm>
          <a:prstGeom prst="rect">
            <a:avLst/>
          </a:prstGeom>
          <a:noFill/>
          <a:ln w="9525">
            <a:noFill/>
            <a:miter lim="800000"/>
            <a:headEnd/>
            <a:tailEnd/>
          </a:ln>
        </p:spPr>
        <p:txBody>
          <a:bodyPr wrap="square">
            <a:spAutoFit/>
          </a:bodyPr>
          <a:lstStyle/>
          <a:p>
            <a:pPr algn="ctr">
              <a:lnSpc>
                <a:spcPts val="3000"/>
              </a:lnSpc>
            </a:pPr>
            <a:r>
              <a:rPr lang="en-US" sz="2800" b="1" dirty="0" smtClean="0">
                <a:solidFill>
                  <a:srgbClr val="00B050"/>
                </a:solidFill>
                <a:latin typeface="Comic Sans MS" pitchFamily="66" charset="0"/>
              </a:rPr>
              <a:t>Don’t be fooled! </a:t>
            </a:r>
          </a:p>
          <a:p>
            <a:pPr algn="ctr">
              <a:lnSpc>
                <a:spcPts val="3000"/>
              </a:lnSpc>
            </a:pPr>
            <a:r>
              <a:rPr lang="en-US" sz="2800" b="1" dirty="0" smtClean="0">
                <a:solidFill>
                  <a:srgbClr val="00B050"/>
                </a:solidFill>
                <a:latin typeface="Comic Sans MS" pitchFamily="66" charset="0"/>
              </a:rPr>
              <a:t>God will not tolerate covetousness</a:t>
            </a:r>
          </a:p>
        </p:txBody>
      </p:sp>
    </p:spTree>
    <p:extLst>
      <p:ext uri="{BB962C8B-B14F-4D97-AF65-F5344CB8AC3E}">
        <p14:creationId xmlns:p14="http://schemas.microsoft.com/office/powerpoint/2010/main" val="341193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5"/>
          <p:cNvSpPr txBox="1">
            <a:spLocks noChangeArrowheads="1"/>
          </p:cNvSpPr>
          <p:nvPr/>
        </p:nvSpPr>
        <p:spPr bwMode="auto">
          <a:xfrm>
            <a:off x="395287" y="5907881"/>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God tried to stop Balaam</a:t>
            </a:r>
            <a:endParaRPr lang="en-US" sz="4000" b="1" dirty="0">
              <a:solidFill>
                <a:srgbClr val="00B050"/>
              </a:solidFill>
              <a:latin typeface="Comic Sans MS" pitchFamily="66" charset="0"/>
            </a:endParaRPr>
          </a:p>
        </p:txBody>
      </p:sp>
      <p:pic>
        <p:nvPicPr>
          <p:cNvPr id="2050" name="Picture 2" descr="https://lh5.googleusercontent.com/-QhiAAVNXbXk/TYD6zSovh9I/AAAAAAAAAWQ/WinN0HR4Lxg/s1600/balaam_2.jpg"/>
          <p:cNvPicPr>
            <a:picLocks noChangeAspect="1" noChangeArrowheads="1"/>
          </p:cNvPicPr>
          <p:nvPr/>
        </p:nvPicPr>
        <p:blipFill rotWithShape="1">
          <a:blip r:embed="rId3">
            <a:extLst>
              <a:ext uri="{28A0092B-C50C-407E-A947-70E740481C1C}">
                <a14:useLocalDpi xmlns:a14="http://schemas.microsoft.com/office/drawing/2010/main" val="0"/>
              </a:ext>
            </a:extLst>
          </a:blip>
          <a:srcRect t="2036" r="2222"/>
          <a:stretch/>
        </p:blipFill>
        <p:spPr bwMode="auto">
          <a:xfrm>
            <a:off x="361950" y="914400"/>
            <a:ext cx="3600450" cy="480615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04800" y="58737"/>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0000"/>
                </a:solidFill>
                <a:latin typeface="Comic Sans MS" pitchFamily="66" charset="0"/>
              </a:rPr>
              <a:t>Balaam the Greedy Prophet</a:t>
            </a:r>
            <a:endParaRPr lang="en-US" sz="4000" b="1" dirty="0">
              <a:solidFill>
                <a:srgbClr val="FF0000"/>
              </a:solidFill>
              <a:latin typeface="Comic Sans MS" pitchFamily="66" charset="0"/>
            </a:endParaRPr>
          </a:p>
        </p:txBody>
      </p:sp>
      <p:sp>
        <p:nvSpPr>
          <p:cNvPr id="4" name="AutoShape 4" descr="data:image/jpeg;base64,/9j/4AAQSkZJRgABAQAAAQABAAD/2wCEAAkGBxQTEhUUExQWFhUXGB0bGBgYGRofGRsaHB8YHxwdHRweHyggGhsmHhocITIhJSkrLi4uGh8zODMsNygtLisBCgoKDg0OGxAQGy8mHyYsLTcsNDQsLCw0LCwsLCwsLCwsLDQvNCwsLCwsLCwsLCwsLCwsLCwsLCwsLCwsLCwsLP/AABEIAQgAvwMBIgACEQEDEQH/xAAcAAACAgMBAQAAAAAAAAAAAAAEBQMGAAIHAQj/xABIEAABAgQEAwUEBgUMAgIDAAABAhEAAwQhBRIxQSJRYQYTcYGRMkKhsQcUwdHh8CNSYnLxFSQlM0RTVIKSorLCNXNDdBY0Y//EABoBAAMBAQEBAAAAAAAAAAAAAAECAwQABQb/xAA0EQACAQIDBgMIAgIDAQAAAAAAAQIDERIhsQQTMUFRUmFxkRUiIzJCcoGhBdEz8FNi4RT/2gAMAwEAAhEDEQA/ALNheG0MrD6efOppSyZIUtRTxE/aSSBEuE01FNHHQ06FBKVEAOwU7bdNIHRLMylwySzpMrOvlll5Sx8SRGU2IKRUTVTEoQMksqykq0Kgw4RmU5Iu3OMDlgzla2XQ9ac6kqkrN8XzfVjmZgdEP7FIdnFtR6QolfUTMXLNBJBSSBbXflyg/DO0MqpChL9tIJAIux3DajwhZUqAqgpruAoGwcN9m8UpzjOSt0fLyJTnVjxk/VjCRR0J/sUgeX4RLLwyhP8AYpHp+EKsWqO4zK1AIH3fKCaae99IrCVO+FrMm51kr4n6sOXhVCP7FI9BERoKHaikf6fwjycHEapBtF1Th0JuvV7n6s2TQUR0oZB8vwjdGG0JLfUZHp+EeS5bPGLmMeIgbfnrB3cOh2+rdz9WeKw+h/wMn0/CMlUFCbfUJP8Ap29I2Urc/baNEi4N/HlB3UOgN/V736sybh9ECB9QkX6fhGS6KhP9ip/T8IyaoczfeIhNABewOotoQz+EDdw6B39XufqzdVHQuwoZB8vwj00FGz/UJLeH4RAyk6JPiVOPHxiQTlDUqVZ7c+Xg0Ddw6B39Xufqyf8Akyi/wMj0/CNVYbR/4CT6fhGxm5kGxANri/X4fONTPJMDBDoHfVe5+rPPqFF/gZHp+ERzKSiH9gken4RoqaS2W8R94tNiAXNjpbkecdu49Dt/U7n6sLRQUW9DTh9Py0bnDaF2+pSPT8IGkpJuq3hZoKCQftvB3ceh2/q9z9WafUKHNl+oyX8PwhN25wulGHzZsqmlylomISFIDFiQ/wA4eCxFrdekKu2anwqoP/8AaX80RKrCKg7Lkatkq1N/TvJ/Mub6niapUqkw9ab/AM1UkJ3KjkZvSNZnZRLJWqYvMplTRYoVqWB2SDtd4HxGUtVHhmQl+6az2JysbRNKJUglTu5djqdftjBODnJp8LLQpOSjK66u/qwXs/h6EzV1DnIh0DK3EX5C51AEbIQpSsytVLKtRZy4A8AWiMSshdISDcnRlPq+zRNUTjMQlKAlBUbkObctbDoIfZ6cqd5cWRqOM34BE+V3003dCGP7y+Q6AOT4xtLBHWDaOnQJaUjYfHc+sbKkvpzvf8mHVJ4b8wTs3lwIkTmsfK0EIm359LxBKlJAII1ieTJKiw0A1fyA8Yts9bErPkQnDoFFebROliSQAOjx5Uyw2U3ff7vvjZNOAzDTq5jeXKD2Yc413uI1hFy0ht+TiNZYAGuu/wCbwROlsTES5UG4uEGmKLgG1/hG5YakP4bctYJmF9WPJxEKJbA2DnUlmeAGxGAdUukD0/GI5a1XdR6eJ5wYoW6QKqWBxNbSBc7CyYLO6iW6xipnoYhQi5Y+EEJTYXv05wDkiKYf4xk4ltNN+keTTz/PpGZ/y0MFI174jz3GkSJnEuHiBSbRkpLAkG4HoTvCXzGsHJmW5wr7XJIwmof++l/9INlTX325QH2wP9E1H/tl/wDWI1X7r8jZsq+NT+5ak9OWo8PJDj6uTttl5+cTpmoEtWRIBB59PhvGlIlKqKhQSb0/2AP8Y8pJTImEjiCmPkBcdLxgq4vpduGhRpYnfq9WVWorlFaQRlBZnBuD47QylzCSG2s/JoBxwcct9gn5D7XhqUsogbgX8cqhF6Dcb3ZnccxolRAH59Y9VOYv6iNZo5a/l4ikzLv5ER1Gpd2Y8o9CeYkM7lju9hE1MhQSQLl9LchcekQywUkgB0quRy6+UEOzcT8jzHWKxppSclzByJEzyDHkqeVqYWG5bb7TEE1ZNrG0GC4sLtpyjQ2TUEyFKir0vtHnK3lEiizZvK2/l842QvU/D5Wjrgwgs37WePFDnrBCpD3Nn6fPrHi5fKDcKiDCYbaHnEkxA0Ab88o1nWZ7m2hgOvxJCPbUE8nN/TWElJLiNgyJCAP46R6KgAfjeFf8tJUCUJcD4+AYk3gdYmzAXSQN9h+MZqm204c7jQ2WcgutxmWkka/u3vyJ0EDDFiWaWb6AkOerDSF06lKXTlJs+YDh/wBWhMazQ4AYAj9q58TyjHPb5vhkaI7LFcQipx5SbKlDzU3Pe8BI7QLSVFEtNze7t4EgRHNpCVAq39nWw+6NZ1IAcpBTaxbX74RbVN8xt1FcgiXjU6ZYqCb7DQeP2wfWT1LwerzKKgKlIST+qMjQvwuhQCkFQc+8p9YZ4lTd3g9WkAgCpQxZsw4LjpBpVXKbTfJlIK1Snlb3lqgyrmlNHhxBv9XLePDDihqBMk50AEnUD4iE1dKzUVA2opj5PkAPhmyjzjOyFX/NyoWZZD3tcOG2ZRPqTFqrzX40M31S83qwPFpLlDtdyw5W+UDIrVBKSVcWh0sE29MpBfkYsuOUtnSG4ifBRI+BilGpIWASkllbbORl8hbwtE6t0dAaze0E1JY5SB7KiNFB9fIv1aAkdqy7zJbPYsbP6XBjSdLSpJDENwqHQXBbmPlCSdSl8tiRuNxCwY0kXfDe0MhRZc0o5OAD8bNDVOIyV2RMQp/dChfqA/yjlE8gHiS/XQv484Fn5irK5bUHRvi4jTGpJE5WO5yCC25vroBE6W5EDrHFKftDVyAyJqsg2UAseDm/xh/hX0izGInSkrYaJJSdnYGx53MVVbqL4HTSnkRGnX8+RioU/wBItIoEnvUtZikffEsrt7IJZMuarawHryit3yF3kFzLOCVC9vHSNZs1EtLrUANnOp5dYTr7QpKcyEqJ5LZJHlu3PTrCirnqm8SlO/w6Dl+XjLW2tQyWbLQp4sw/EMWC3TLsA9/eD6/brFfrDJQAuanPqEB7k7+Q3MEFQCSnTnd3V1b5CCJPZ+VOyzJrrCQQElRCBfUtcudnazx5znKrP32a1GMFwKhV9se5VwIlFIswJCjo7Kd/URZ6Kpl1kpM2Wp0jVKlqzJVyUHAcdY0xvD5IcBIBayEJSAR+6Q58YT4JITJnZEOETAc6GysoAEFmta3KKypwcPdyYjqS3ngyxzaFKksZqnNsgNvhAwwRIY8SjvcN0iaonISARc6tpAy1lZHdut9TtGRXsVbRL9UmSwopDjkpQytz6eEQ1aJpy51pAawQRYbdYyZSLRZakgkEsVK03sIlpKMDXx0LfG5g8MxHdmU1OOT2+I09YZ46gjBp4Ib9NL5/sc4BVVBNnAG7htBrB2PTgvBp6gXedL/6ekV2a+P8PQaPzw+6Ooo7T1SpcjCVAkA0ywpuRMoj4gHygzsFNC6dT6rnTLbHhct6aQN2okFdLhSQQ5p1a2GsveDew8jKmYD7s8nnrLAPld36xtrP3l+NDFH55eb1HxmgoSHHsgEbEaeoPyipYhJDiWyXUVKSX4gsZfgbjxhtVJZJGb2VqbmOJ/kYVYxUJUTLCSZgLp6qASosdyQdN4SvyaHg1mmL5pWobpmI/wBw2fqD848n0pIzpt80q3EFJPfIzNxDnr03grDZarZyGuFIAG2hB57tGfFYdq4jNLmGYgq3IGhbcPA8zCx7WVenskuw6t4Raq7ClqmOk2ZwTcPyZ+URysIWHHeNuLP89mhlVvwYHT8Co/UCqyWP71vz5RFLwRcxuBTE2dBY/wCZtY6VQYUAkibkUnV2Ztbu9oYUtKmWMqLJ5bW5PFVKQN2nxOWUnY5ZcnvAX91AA8ipQa3Qw6wzDZMpTrzLPugrVppcaO7jcRZ8TphMmN34BSGCQxyl79XY+UIanC5csuqbMJ/VABB83aJTrS4XGhQis7GvcTpzrEyRLCf1gQzk2Kgkk8mdtY3E4hpZmpnAWORTpQOQB3+bQTTiVmCky2XYhQDltSOJ2fpENdWNdIbTiCU5vBzt1iSqJqxTC0yJEhKFe0VDZwB8hpFd7SVs+WVKTNWnUDKpSQHGwF8xAe9haLEmqy5s6UqWSC5L+nVtBziu9pshWgkPMKgGB4i5DZdWIIAfkDFqFt4JVvgZWFVTqBWl7ZgoklRuQyifadjeCKDFFypgUhLpJDJfXmByfSLDMwBcxRzSlta62S4IY66AKu3WE0/CxSzXUmakgWUGORRuCGLaXGzHeN+OMlZowqnOLUkdAqZhPsSwB+0ST1jVBWP1UDW38YTdkcU4JxqCVpSRkKiSoqVsDq9hbxh5IxAJdpQA6uT4OfOPNlSabzPQVRNXBDSTFKKhMzXsLAAdTrEqMMm5nStWrWfXp08YZyJiJktklio338i2geFyVplqKSVFdispURlJGjbm+8PCldcRJSsMU005JOc50tuX+ER4jNCsFqW/v0fNMYjEkJypKZpI0JADJ9A4b7I2xdSThNWUl/08t/Hg2h6VJRk/J6D054qkPujqD9oZ8tNLhneIzn6urL0vLctodRAWG4zMkEskLlElR2VYMALsBo5LnlDDH6kpo8MY6SCq+lsn3whXMQA0pCsymJCSVZXfYP6RStm/TQy5qcvN6sNq8UnuUmWnhLTFJSTdVgXOgb5Ro86aUrGUEgErUP1WF22LaxhKi8xWXNZKjcMqzeB8Law6pyggImHgLOLF9NT/AAjNOeRdYWwOjWjNnSsXyghuEm4Jf9p/B4OZAOZIfK7G/wDnBH5YiGEvBpB9kAdATpBSqJLuBd384je/AouAG4UnW2x67+BgimAsNxz18InRSJQCwIB679OkaS1AEuwa/RucXpUrZgcis/SZjKqejAT7U1YQT+yxKvUBvOLNLlS1KUrMV5t1G2U6MNAGjmP0gYmmqXklqJRKcG7JKlWcD/a/Uxph/bmfLMpEyWgJSkJWridksM9umwBjZKEsKwmSFRY3i4cjpU3CZKUMlAASLEDTxMAVRUSwACLvb4g7mENZ9JssHJTAKV+vMSoI8AhwpR8co+UDVc+pEtU6fMJqZgAQgpARLTmSRLy8zxKUx2TctGOey83lfkaYbQm8MczJFTNXMnFKVGXLVlQrQDK4WoqO5Vw/5TB9LKnAlYlpVZksoMSeQD35wDgCzNp5ac4TlzBYL+2SSSw1Jd/OJ8MnqRWd2FFSZctc1TWdWUCw2soDf2ukPGFpYYi4/duwbtEtdOlJIQZs+YpJFilISlLjkSpag52AYc4ERiUqUtWWWJxfimE6qDB3AJSkEMBYC3jE/axHeVCApsklBLuQ6ieNuZBSAzbQsnJKEFUxZQB7N3vsyRcHQufSLTtF25i0m83yHVLiKZyUTQBqqXNQ+7E2Ot03B5iBJVwXuCbh9eh2MIuzNcU1BC2yzWJPVJ19CYeyF3KTz8vGLYbFIVMcbsV9lphlz1y1bhQAOmZDN5tmi3GsIYG/MgbxUKFxiAtqrT95B9Is8wrUU6WtqT+RGLaYrH+CdN5NLqbKJCs3GX0SLfYw848p6haSXmLcuwISL+QeJkKsb3PIwHkStXtZiNMx3vpz0MZ0yhPlzOV3Lu6jf1hhWSinBaly/wCnl/8AS0CS97N4m8McV/8ADVDBh36G/wBkWoN4n5PQaCW9h90dUFzVgU2GuWAplE6aDIN/GK9VyTUqHA4B4FSxdAuwB1KW2Pwh3iVKuZRYcEsEiRxKVoPZZhqTrpCKlrZlMvuuFQTxAnQZnDsDytflF60s7LiraGV/PK/V6sZUUubNUZaksm4NyEANYZSLlm5wcqRJSAnugn3StT5iRYEEHiYfOF+H1k07FRJJdKXAJ2UTqb7HlD6iwsLWFzEO2pU+u7DWMt3wRVLK5Lh1EpCGzAv7yTc/cOkM0UpCcth6v1vE9LKTlAAIHg3pBJli2rxWlRtmLKdshcuj8/PaOffSBiaTKEiUolZVxZT7qXBBbcqYN0izfSHjK6aWju0q9oFZFgE8n3chm9do5jiE8BZnJJ/Sl3F+7d83RzsDoSY0LJnWxwbvlz8gGZTmSgnK8/2iWcIDp56hmBIG/IwDX0aisgqKm95R5fLXQRL36ipQzqUhQykKLnKDo/m/jDWoSSCssXBbyP4xaU7WMyipXtwDPozk0/1oicB3xH6InS2rDQne8PvpApZhqZPd8boPANiDqdBe48jFIrqdUvupyBfNw78YI4W6/bFxVUmaibOWv9J3c1IDpKgmUhUtyUuATNmrUCNWTE5q7xMeErLCuRN2RwpSZGcKB7wJUkJHFYAKdzlyuR/u1sIRdoApFWZsuYpKkMl0gOVEAAB2dwbktZjF8KgCnIBlBuOic5I/1ERR+0k0KqpySklKlC4FxwSkpVfZ9umzQLWWJcR5Z5M27wTSylFgACpV1E7KLcmIYWDCEuKzzMUybhLDNfpe2qev2xLMxNIBQN3Uo3uSBa+1vjvCrEapSgQl2JuevIHTe7a8zCU4ScrsarUWCyI6WcBOlgMwWB62PQjTSLmUhKx1WketvtikYbL/AE8pASSc4t5ExeSuwLXzJ+yNEgbK3hfmVxU5q9THSa3haLHTYgRwhSidzFUwmeE16VtmAmrUx0PtavFwnVap5SF5UFaxlCEB1XtxAcIvfoYnWpqTJ05PNhFWWl94RlSWctrdr2+UDGXKcJKikndIufLUAcxDPtQpS0IlyrypVl9VpsB5XP8ACEtESGCki2hvYfY+sQls7SvFlN4m7MfycPSgJdKX/WDh+pc3grGAP5GqW/v0attkG0LcHCyVJLmWpy67i3InS7BoY4xT5MHqhlABnyyGUCD7F+nnCUoNTb8HoaKUlvKf3LU9xcE0WGsSGkO3P2flGYDhxKjNKAS1lLZWnT13iaqCjS4YhJbNJb/j8YIQtcpfcy0oQg8QmJckvte2Z9bwasXKbS8NEQbSk2+r1YwkpmzFEFbJ2a0MqanEv3nPM3JivTKQhSUKmzFEl3S1ofU8kgAJSWtclj6RybStc55+AWJlt/CMRUHkRG6ZR3/CPQiLQUhLxOVdvsUCKqehRMzRaZajYhUtALDcDIzcz4mOelK5fCOIr90OXO4bci0fRNXhspSs5lyyvQLKUlQZ9CQ4uYrGA9lJVJVpIzLKpSyJi2zZ84z3Fg6ViwHunrFY+QmFrNM5RS0ZQVCZLKFWLEXDuzdLw7rQEoSkNwgdX3Pk8MfpEU1ep/7pB6PeElOVqAUsKCS7KA1PR9WhJpt3Hg7XQNUqUJRBcFKswF3dRAHm/wAoJ7MV6ES6iSv2psju0ku7rJGUPpdQ9IIqO7Uuy2TLYkgcZWzAEl3Vr4RomWKcEzgJkxRulABXKzANmWS2wAtdibw6eVibi1K5fpykgqfZTp+bdd9OUU/tJSzFLC0IUApKgHswa2rMA7h2N21gaZjFUmUkqniWdUiasLmKTsCkIZINvvgqXjX1lCeBSFpyv7WQqPvJL2Zib9GO8C9o5jtxk8hLUYKpGUrUlUwgqVLCdALsT73gdM20L8SSVKXOGVIKhlQlLJ0ADJFkht9DfeHJWpSUlCgVIU6bHTMXILuAdSPe3aB65EvMpwkAl2Hu9ByBsfXaAqudg4FYX9ikFVfKc3GYv/kVvFkxNZTKUroSPEfwgXsRJQus4BZMtTluZSkP4kw77QU+WQhgQ8sgnqflYxXFdoelG1J2K52PopKpSpkxS8wU1tdrOdtzvFmwCmQhZmpClaS0pXoCblWlg25hf2Rw9Uuk73KnOsqVLcOToBrYDhJeDcHrJk2ezlbpUFgG4biBA6Fv9UL9TJLJIYTW+phILZJynA3LsX3ZjaBlSiUjiCUkMSWAHVXN2geXUqKsqkuVWCR7RU9gz84s9PSplIBISZlnIvlJsyPC4fWBiHULkYWgykypaitMtKSttyG1Grkud4hxWpQvCKvJomoQk+PAfthfVJRNnMhRlrB/rki7hyoM4zObb6QRUYWZGD1gKxMC6lCwpmcHu9RsbQb3TfgytJNV6f3R1GVUtQpcNKQ5EglieWWDKnE1TAkBIQqzaOTo3JtfnANeVfU8NCQLyOX7npBlBhAcLLku4JOnL4fOPP2m6qP8aICzk/N6sIwOgmq/SKmXJ9lSBoLbsYskmWwDlzuQGeA5KrwSSYehbixJp8CYjr8YxQYRogx4J2x5xsiTszyZCjG5+RKJx9mVMBX0lqCkLP8AlCgs9EQ2Xfk0eTEhrszXcWhrh5HM+3NOibXyzqO6TmY+0Myst9gA5J8Odq/V1qphzDgCXZ90q90JNk8O3JzG+K1IRPUqQSJRKkywbjKnRKCdEuSQmzC2jMhxGrKQUFBCrJdwwS1ww1UQ19nibjiZRTUFdhkufnSDczZigtVhwgeyhJJHuhyen7VgazF0d46EuhJzMo3Ws/8AyLtc20iOoriJYCRlcMoau4Ym/Q/LlEGG0qVLfRIIYHcnQDqT9sOkldslVfBRf+/7xD6CVMnrKlF1EupSg4QGIFjqdwHsw5w7UpEoBIcgHMSCXJbp133t7NhEE1XdIKEs5uVNbNv01t5QIqZZw5VuQfg/528Bmk8bvyGjHCs+J6KwS0D9YJAN7vrr59fuS1VUVAuyX9XO/i1tYmnznJAv126/ZA+GSQtTqu2nrGiEUsyE5t5DHsNVKl1TJSVGZLUhgwLuFb6eyYt2J973ZSpKWbK4mAkeKT9nKEFLTBM+WtwGWl2YWJuLaWLRYqjCJKUklyNHUeJT2dhuCN4E2m7mzZrqDiwvDK2WuklGVcykCWUuAoKADgv5nqIkkISjvJiA0yYgIGUhgz+9biL3cbDlHNTPVSVBKFOlyCHsR15+PMReJEozZSZgUEoIsCdTvYbwKknB3tdMinj80EYXg6pMyXOmozZQrIoG+ZTs40cBRgmtxApVNCErLhGWxNyC+mmUD49IIwfCGS5mMCXDO3Sxb1iafU06S5nywR7bqup9rWfwveBib5FF7q42K2KeeU96gBIQw3zEmzsxvt0ix4rLmJwWeJqklXfS7DVI4OFR3V98a4pWlckpkyZgTYqKUEDLzBs5sC2pjbElhWBzSAQ85GupDpY87wy55cmPR/zwz+qOpPXUgmUeHAn+z823Ry1MMcOQtKeJXQD74W4jWGXRYcUpCldxuSB7upAPSDqeq7yWFpygjUO9+Q87Rg2u+P00Q0FHE+t3qxr7Oulr+sGyZhtCulnoUMymcaubW8YkrKzvEgIXkIOo3HIWgUXZ8RZ36DCYu7fbHsq9xpuYElVCVWSCViwKnbz0EHTJgSEhYDqLW6849GmrkpStkZLUCHBHVuf3wBjswiRMvbKXLtZjvt4wSKYJUSEsNQQoh1XBcCzac4GxanMyUsAAkpIYlgbEM+2sdPwFicNqUFLJIVlKQzjhIOYjKD7RvrrryhYtOckAkkAE6FTkcWpBYAAbmxix4lRqC2mpyLCVTFpDFTZUJQAzgMSkf5jCbvEMyQEpyy82dKSQVKUSx2JS3W2ojS6aXAgquJK4FNUzMxcciG8XHl5Q8wan/RJWQAL5W1P6y31zNwjkHOsJqsDY+Ac6XINySD5vFop1KSkkWykA2dxlIHk7P6xj2h2jZFaSvJsHqUZ9fZGpHs8g/wCywYeHWFddO91IIAO73522HSGddICFF7JS5yhzcAlugzMIVU6CtRLkkH5E6eQidO1rjVLt2I58oJQnV1ByfHl0/GCcOpWv9h258hBEzDlTJhEsh5SMyn0A2Ho0NaOaqQWnyjxCyk3873YOOcVxPCTUM8yOkQixBBVZTagMX9LXg2XUrWnjbKUsT1PvH1NokkUMmel0TEJUA4ULHwUl7g9dITY/VqCRLUE2N1IJIUz7beEIs2Wu4oruLLzzL6sX9CYuv0eyjOpJiStimc4voFS0jTxD+ZihzPZUrckJHO7kn4Q77KV8yUJmQtmID+Du0XqL4djLSl8S50VeDgICVOt+HhUQb9PG8LpGAJ73IlKuEZlKVYJfQfP0gKRiS3zZiCNyel/HUekPqftHTlJTOKwQNnKVWLhwb6t5xnhKVnGDsa5YG7sWoxScjLLlFTlRSHDpASNQWbqSYPr5izg9X3iwsioQygzEcGjdXhXNmKmuumStMtaSrISgkJsGQkFxZyR47QYZCkYJVBUtUv8AnEsgKBBbguH2isFNRaa5PMNFp7RTz+qOoxxbJ9Qw/M79xa5F+G5bbpCVNVPlKCUA5Szqy7t8Wh9W02ejw0EFhIdxdvZ23ifDkKlyiFm6nCGQVFIOxPix1AjLXw4vTRCO+OXm9WV9WNFKw4C+euv7IA1eLbRpXlSSk31NnS/MHWKdicuUlSuNBUzqUpy5L8uFF9oc9m8dQlBC1KmAlsyQpTeLWF4kkssikZvgy3ypQIDur4Dzif6mCQq7jq49DaMppzgEaEAjziQqVuzfGPQpuyJTzZIpi4eNVI9I1Km29BGQ0gJFP7V9nkJlz6iWkmaQVKzG2UFKlAchwgt0jkNTIT3HeFZzTJiRezWF2B2Bb0ju3ahQ+qzwS3AR62ji1BgHf1EilS4KuOYrkgXLcmFvEiGp1na3L/wjVp5poGQUTJzgKyqUSkkWyyxy5ksIchfEQdFKII/Pg0RICAteQPLlqyS2LnJnueZe1+hMGKp8wVzN+t0v9kZNonilmaKMcMchfOlKJLl7kddy58QY2w5AQmas7OkdHKkjzY/CJp6Cb8iA2mgIJ8Ledo0mIPdsPeJV6sQ/rE75WGtncU0+IzEKnN/86AFeDvb1byizVS+/lSlpPFlS7+hcaO40is4nS5Cgi7Bj11b5fKLtPpkd5LmSkhKJkuWsJ0Dd2CbaXIMXlZxTRGLabTEGM06cxzhuu7ga29keEVusUxPEpvdv9+0OcTllSxLSCZkxZSAbDMosN9GPxjO2nZo0glElwsMVc1jVv2W08DFqdlZEql3dorSn7onXibza0dEmdnjIloQCkKyhKcxI4jd+TaxXeyFOjvaVUwAp75775Qb+o+EdLxTtBThIJUCbHhAKncG5Ng2vOFryXANGPFlBpZEyY9iUpOrEAE2FyNIiqEkWUUltr68g4EWqjxBCypUjvFZ1FZBIFyQ4Lhyyb66xpjUklCiJROYZi5uwcqIA0NhxRnui0oZZMR0ExaJn9YAzFKhb3XPR9m8ouWLVqpuDVClKzDvpeXRx7BLtvmJPpFDFSlTg3N7cvz9kWaj/APB1f/2UfKXFYSdrPkmNsz+PD7lqWCtq1S6HDygse55Puhx+bwnmYorMBPBmSiCSkFgDtpcpsBlhxUzB9Tw9JA4qcs5Zjwb7axUE1YzEEnisBpbcxnqr4jy6aI6fzS83qx3/AC7lT3ciUiWAHOYFx4qV9x2iXsniqe9UFtmV7wYIIA8nLb9BAlHglRNlpU8tSSSU5i6mtwu9n6xsufLUwEuUMtiClyTuSt7aWZoXIVOXEvq6xCSApQD8+kMFg67RTMDnSqhIlqdKkCykmxGYWDkuGDH7IudAlkBIKiGPta+HSNdNpxOnJnqyWtHiTEykxGtwzEM93BfyY2vzeKWETKD9IGKkZZKWuod4+24B8QHhH2MSo09dXNlIQqXKFmASnMog+LDyhH2srFrmTdXXOUwG5BKEgdWtF2xLDxh+EimJGZYyrI0zLdUwjo3CPKJxSUTnJuRTOyzqrZqUoCkfVlZ1EWQMpUG2GZeUX5QQohIA3ZJ8mYRavoww3+YrmkcdQtZP7nsJA6MCf8xiCt7ElBKpaTNTkASJqwnIQfdCUMpJGrvdonVjifkPSbUb9Sr4wsAgZgHGYX1sGt5RoFpyC+jjXlb7DEmOzKySe7PdNuEpSEhTEjiVqsJb1iz9isETUyfrE9RKy6WQwCcpPIasRCbtRjmx3UvIpWKsMi9QNbfqM7+RMXbHpYkinEtXAqVlCrbF06ae3ttFf7ZSJAzZQvu0gpTmN1L4VFgWdwWFn9RGUFXNVhiBNlKAp5gSlagQFoUlRZiHJSQBazNDwXuE5S94XYL+kxOnCtBN8nAcN5gR0f6Q8JE6hnDK6kJMxDahSb/EOI5l2eqUpq6dZ1FQjW9lkJN+jiO510rNLWnV0keoMPLKSYlPOLTOF4elplMnYzUAHxVl+/1joOO9jZcwoElBl6latbbWJ1eOTV+IEyZbFl5UqDahQIKfhH0NLQVykFbZilJU1hmID+Tw9dWakLRaacTm2GVxpQod1mQVWXMSX0uLaG0GS8WVOWAsjul2mIQQ2UXA6v06xc8Rw5C0DMgLSC7OW8bbxUO0VCkLQUS2YZUhNg37Ra5eMbqWeE0qNxuvs7SrQjgdKuJS0+3ZiATsNm6wLjuEJpsHqEoUVBU9CrhmumzdGivSZk9JCVJUgA2u2mv2X6RY8eqCvBp5O05A1c2KG+EUptp2fR6D0FHfwa7lqRYwwocOJb/9ci/XJFXlSxnDix6eTXi14sZYw+hVMBKhTcCRuomWz9I3+oSJwlrUoIyp/SpHv225fdC1nafpoiUvnl5vViOkTMMsopMxbhJfTdtgPGB8bwybKCVqAy2zJQbk8yB7V7OHi7U1UhHDIkgBR2DB+Vughbi2JBS8q0EkJBsDpd2YNqPlAjFXFm8io0WMKlqCpZQEjRKkqzeJYv5s1ou3YzFZ09XE4AJ1FlAatyuRFWmzO8zSESgHIynKSsKdhcDcAi9ouHZTDhLQAAQpuI9SXPheKNKLQ1K8kXAKcCAMfrTLlKKP6whpY/aLt6e0eggrvAlPQDyA59I5Z2r7aZ1zQgMmW6U8+RVpvyispO1kTsk8yTsPgYm1apyzmRT2SToZpAJP+UOfFQgD6SMaE4qQlThJyoD2Li6/M78k9YsJop9PhyJMqUpSpiSqdlPGFLDkDc2LOLsGihdm8FSupSawzkSksRmQUlbEMliHy82EOoNiSdlZcztmEYcJEiVJDfo0JT5pAf43giYjwjJFTLmh0qSt+TGFOJ4xKlEoDmZyY2B3J0AhJ2jmy9NXyRXu2VLJmzEJW2WUFKmEPbNlserB99ucI/o6x9FLOVSzHCJ6gZRI0WbAKGozBknqOsLE1c+dWTZMsFcyYoEOwAaxUTskAJ+A1i24V9G8tM5NRUTVTVghQQkZZYUC4OpUoAgbiFisnieXISpZtYVnzHy+ytImaJqZCM4LglyEnmASwVb4CFnbZaVSkS1Fs5UrW/Akl/UiLPNn6nTmTy3Mcp7aYoZiu8bgS6ZYvcOCT5n4NEo3ckPK0YiTDcKM+dKkyv6xUx1hv6uWkpPeK5G9udo7sWU/IxWewfZ76rJClh6idxTVHUP7KB0A+MP6+bklTFH3Uk+kNUqXdkJTjhWZwijwcLxGnkNwqWFMNkgqJHkEGO/olg3LX26RybsJJ7zFis6SadQt+s4QPgpRjrIHL0i9Z3sidFWTZL3YAAAAYbRAuSD7vyiaWlwxj1Y5WaM8kmWTsDT5AUhQWhKwzMQ7xVe1UlCcIqMktUp5yCUK5um46ENFyJs13iv/AEjH+ipv/sR/yEdT4vyZXZ/80PuWpW8eD0eGA7yD5MURVqyvmBISkqBKuZBbRnH5uYsnaU/zPDHLD6ub+cuF9L2dlTpQmzZsyU6SpJSRZObhUXG50G7chDVLYs/DQhUTc5W6vVg5xGoLIQJluJSUuS494BPRngzDqKeplz0kImGxUq7X0Dki/NtIhwupXKUsomCcr2UrSgpBtYG7nYkdBDfDayfUziFLdDHNyYOAE2YKcuTrY9IlhvdI5ZWZYMMQhCQZYAvdQHtHQ8XveN4b08zW7vqOv2RWa2uU3dy1CWEZdACwta9gGba+kS4fjjIJmIeYCAkotmchswNgXO8UhSnBYr5FHVi3hBPpBxFYSJIdKFAkquATsOoGpG9hd45/gaUTZ5XWZ8oIUEhJKVc8w1yu3PlHa6fE0TAOe41vb8vEtRJkzeGYhC+ikgs/XUGLwlT5slOMm7mtBicuakKlqSodDp4gsR4NE8+WhYyrCVjcKDj4wpn9kKcklGeUTrkUwfz++F+ISaumZSJip6P2klRSOrcXmIuox+lgxdUGVXZqQpzKJlH9gln8NvKKziHY4lS1HOoKIfLNV0vldx19YPHadKkutBSp7LlqdJ8fxjVWKA311YuHfTV9ItgfMnKUeQDgyxRFRlyEEq9pZcTGB0Ki5YGH0ztmgJfIp2uN/Fw4MV+txBJPGS+mv3/m8KVzUISZq8wSyigABlXax1N+g84nVhBK7R0Zvgi04njXfpyoSrKUuofrPYJDah9T0IvCagMudVSs2VKJKiqYgs2YE5Bexc8UUpGMzlzsklZ4mSBbQX10G8WHD5GQaC7OXuSzX53eM0aVwupc6ymqQdCk+cVft7ioRKEpwCtTEtYJAJv4kAeBMVadNISSlT8mcEeEVntDWOhLqUSQxSokkOXFjcEML73hf/nakrsLrZFs+hoZp1Uo+0Uoc+JWT8Y6sm32Rz76KMLRJpxOK3XPAUQSBlSNBzO5i+Jq5Z99L+IgyV2GGUUESvOJMsRiYn9YXPOJ0X6wMDSA2QzU2it/SUP6Lm/vy/8AkIsy4rf0nH+i5v8A7Jf/ACELGNm34M0bM/jU/uWpVcfvSYYjQqkED1l2va76xDM7MzQA8yW6n4O8OUEJPEbcRcsGDQwxRA+pYcrMxEiwHtG6CW6sG84VoxdWcIQRLvlsHX0OmY6a/KBUti9NEJP55eb1YrVVqlOjKFZSwKMwCrG7EA3O/IR7SKnykqWlCklSUpTlSp7XUp9L2HO8N5jzFJmTlqV3RITZipR18UN5RNiWNoKFCYlksxTmupJ2DaWs7xO8eCOwu2bE1ZiwACUywhWclZy3WD4nV7fKJaZXel8y7AXtmB0031iv1iJRU8nMEkOArY+VyL/CGaKyUiWkSkqVMOpWSEjoAGKttS3rDOLtZElKPFlnw2jkKCymbOlzEA8eY73c/rEXYNvASkTqeb3hnCYk8KshLgHdlXHiHaGPZ6WBShcwLQQS1iM6lXTlze1a52ETDCZSwc0wqAYhIVlJURZ1sSNTaJSTi7S4F0oyjePEsWH4uFodx63MTS643YEHl+dI55KqJlHNTLKkrBA4kGw2L5hwm9hd4sWGYwpj3y5ZXtltazm+t4XHOPMaLi8rDOrwqROJUpACle8lWUq8RoSOohDXdjkqYyZ6Sdcq8pFtC6eu7bw+XIp6g8aUlTWIPjyPjAp7H06r5lpOzK0HK4vG2jtL5sjOkuhSqyhmJzoUEkjVUtaVJ+dvAwqxGjnTw2dBCQGsQQB7rA2i5VXY9YXmlTErSLBJDEeYs0LpqCn+sQQdL9N3a8bcUKmZnnCSE9DRlEtKSAcoyuz7nbzgxEtJ1B5mzhn3ifvCQAUln2/h8zG82SkgkJs2l38xuIfLkSzNO7SQEhSSQfMROnD3DnKpLhrA6eMaGWGBSQW2Gv3mNpCnLA+p0ve2ov8AOCkG/IgXQMXQQ/S3jG1GqYDcN8QfDlE8iYMxCgzacz1HSNxxc22uNN7QbIFieRW7ObwdIxaYj2VFXRw0V1TKPFcbeXhG9PKFinMTvAkkMi7UePq4QpLnf+OkR/SLUiZhU0j+8R/yEIqeeU7EgcgLcoO7WqfB5x2M2X80xnqQSi7dDVsbb2in9y1AcWtRYcobU59Dk/CEqaqWC6UnMGCeZL6qPmegt1d1jE9KaCgCrvSn0eW/wMVSYgZnlgrcZuEvlABJBfkxMYai9700RSbtN+b1ZviC5hFgohCSHAJ4zmL+D6dEphbVUyyAubwkgAAuksNwCOVrbw0p65WVpZSyjruHt8hbxMSVU+asArUteQuHYgOGcNppBi7GeTvxFMqjzkJslYUwX4OSR52vyhjh1TLlTBm2UkknQ5SlvEOBaB5NTxJUpZKiAX52v5MNfGDsK7p8q+7WksP0pLvYgZ7lFr6+8HgTbY1NJFlTiw4SQFBjkfUWNweoYQDU46pc6WpL90AcwKPa5AanV+W0Qpw9MuYU99JloupjMdkm1jlCTfxiGoSEhlVEkpJDBCgbt+7b1icVyeZacna/AWqpQDwslKlOkXZzsH6/KJKKimrUUpYLY3JYBt/hpHtfKliSrIFzCFF1vwpINmawL2YaiGeH0qZwJStKpgAuNS7WZ9RcPBkycIps2wWmnylKSPblmyrEFxbx1PrF0pJysgzIY7nYk8mhXhcj6vLInnnc2GrAAwyk1KVpdKnHRjp4E8tYzuo03ka4xSSQykKGwAgavweTOYqHFzBY/C0bSRd32gvxJ84006jsTqRTKzO7KtaWskcjCytwOYkkMT159XeL7LWBf5RvNZXh1jRGvLmZ3BdDlyqNTvo2pHTWNxLIId1acQAJ89mi91WGylPwgc8pZn6aQoqcHmAfoik/vEC/oQ0WVdMXdPiiu1dOQkgHiYs4s/P1gMpIylJAS4dJDk6WHJw+vTSLGuhmMCuUXP6rnycedvCPE4aWcpUANv4xVVV1JuLuVoSJ2oXLLX9ljlZmZrXLvG+HonAhClpKgxYuErS4cps4Ox5HLziwUSApTEB+Sg3+4QRPw7MkD3b5ylQDBjvsDueTwHUR2FlVXXzkhTkKlJVeZlBAclm0JI05dXtFm7V/+Hnf+2X80wIjs3LnqPcoZBSEmaSoJYf3SQRn34lWZmBhn23w5MjCJqElR45blSiokunc/IMIjOommvBmnZI22im/+y1FK5dJVUdElddJkqkysqkquXJSWN7ezAquz9HcpxOnSo7gHkRfi6mMjIzb1PitT6CX8JCTbxvPy5kJ7OU2bMMVpgT7XBqP9erbxPMwSnLNitMANeE3/wB+keRkdvI9uonsKn3v9ECuzFIcxOK07q5Jtu9s1nBjJXZulSFD+VaUlR1KHa7/AK/SMjI7ert1O9g0+9/ojX2UpCQTitM+/DsNB7ekF/8A4/R2/pOnLNqDsXPv7x5GR29XT9sHsGn3v9Gsns9SpTl/lWmI1bKWfwzwZTYZSywAjFKdLO5AYudSCFPGRkDHHt1GX8FTX1v9Dmjn0aEZDiMpd3OZRPkCS7dI9p6ulTb6/SBP6qUsP+UZGQG4PjHUK/hY97/X9E8vFKbfEKZugA+ZMGpx2iu9dJPQkW1/PkI8jIO8j26h9ix73+gReI0lyMRlFRdioggP0DaR7hdfRSgc2ISlqO5VYeAdnjIyDvl2nexIf8j/AEE/y1Rf42R1L3jP5botq6R6/jHsZAxx7dTvY8e9+i/o8ONURF66Tq9lN5a6dIlRj1CNayQfMRkZHY49v7YH/Cw736L+iJWMULuKyR5kRqvFaBVlVlORyJH52jIyOxrp+2H2NHvfov6JRjdBb+eSbftQi+kPHaWZh8yVKqJcxZWghKDexD2jIyO3iXBD0/4eEZxnjeTT5H//2Q=="/>
          <p:cNvSpPr>
            <a:spLocks noChangeAspect="1" noChangeArrowheads="1"/>
          </p:cNvSpPr>
          <p:nvPr/>
        </p:nvSpPr>
        <p:spPr bwMode="auto">
          <a:xfrm>
            <a:off x="155575" y="-1646238"/>
            <a:ext cx="24765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hUXGB0bGBgYGRofGRsaHB8YHxwdHRweHyggGhsmHhocITIhJSkrLi4uGh8zODMsNygtLisBCgoKDg0OGxAQGy8mHyYsLTcsNDQsLCw0LCwsLCwsLCwsLDQvNCwsLCwsLCwsLCwsLCwsLCwsLCwsLCwsLCwsLP/AABEIAQgAvwMBIgACEQEDEQH/xAAcAAACAgMBAQAAAAAAAAAAAAAEBQMGAAIHAQj/xABIEAABAgQEAwUEBgUMAgIDAAABAhEAAwQhBRIxQSJRYQYTcYGRMkKhsQcUwdHh8CNSYnLxFSQlM0RTVIKSorLCNXNDdBY0Y//EABoBAAMBAQEBAAAAAAAAAAAAAAECAwQABQb/xAA0EQACAQIDBgMIAgIDAQAAAAAAAQIDERIhsQQTMUFRUmFxkRUiIzJCcoGhBdEz8FNi4RT/2gAMAwEAAhEDEQA/ALNheG0MrD6efOppSyZIUtRTxE/aSSBEuE01FNHHQ06FBKVEAOwU7bdNIHRLMylwySzpMrOvlll5Sx8SRGU2IKRUTVTEoQMksqykq0Kgw4RmU5Iu3OMDlgzla2XQ9ac6kqkrN8XzfVjmZgdEP7FIdnFtR6QolfUTMXLNBJBSSBbXflyg/DO0MqpChL9tIJAIux3DajwhZUqAqgpruAoGwcN9m8UpzjOSt0fLyJTnVjxk/VjCRR0J/sUgeX4RLLwyhP8AYpHp+EKsWqO4zK1AIH3fKCaae99IrCVO+FrMm51kr4n6sOXhVCP7FI9BERoKHaikf6fwjycHEapBtF1Th0JuvV7n6s2TQUR0oZB8vwjdGG0JLfUZHp+EeS5bPGLmMeIgbfnrB3cOh2+rdz9WeKw+h/wMn0/CMlUFCbfUJP8Ap29I2Urc/baNEi4N/HlB3UOgN/V736sybh9ECB9QkX6fhGS6KhP9ip/T8IyaoczfeIhNABewOotoQz+EDdw6B39XufqzdVHQuwoZB8vwj00FGz/UJLeH4RAyk6JPiVOPHxiQTlDUqVZ7c+Xg0Ddw6B39Xufqyf8Akyi/wMj0/CNVYbR/4CT6fhGxm5kGxANri/X4fONTPJMDBDoHfVe5+rPPqFF/gZHp+ERzKSiH9gken4RoqaS2W8R94tNiAXNjpbkecdu49Dt/U7n6sLRQUW9DTh9Py0bnDaF2+pSPT8IGkpJuq3hZoKCQftvB3ceh2/q9z9WafUKHNl+oyX8PwhN25wulGHzZsqmlylomISFIDFiQ/wA4eCxFrdekKu2anwqoP/8AaX80RKrCKg7Lkatkq1N/TvJ/Mub6niapUqkw9ab/AM1UkJ3KjkZvSNZnZRLJWqYvMplTRYoVqWB2SDtd4HxGUtVHhmQl+6az2JysbRNKJUglTu5djqdftjBODnJp8LLQpOSjK66u/qwXs/h6EzV1DnIh0DK3EX5C51AEbIQpSsytVLKtRZy4A8AWiMSshdISDcnRlPq+zRNUTjMQlKAlBUbkObctbDoIfZ6cqd5cWRqOM34BE+V3003dCGP7y+Q6AOT4xtLBHWDaOnQJaUjYfHc+sbKkvpzvf8mHVJ4b8wTs3lwIkTmsfK0EIm359LxBKlJAII1ieTJKiw0A1fyA8Yts9bErPkQnDoFFebROliSQAOjx5Uyw2U3ff7vvjZNOAzDTq5jeXKD2Yc413uI1hFy0ht+TiNZYAGuu/wCbwROlsTES5UG4uEGmKLgG1/hG5YakP4bctYJmF9WPJxEKJbA2DnUlmeAGxGAdUukD0/GI5a1XdR6eJ5wYoW6QKqWBxNbSBc7CyYLO6iW6xipnoYhQi5Y+EEJTYXv05wDkiKYf4xk4ltNN+keTTz/PpGZ/y0MFI174jz3GkSJnEuHiBSbRkpLAkG4HoTvCXzGsHJmW5wr7XJIwmof++l/9INlTX325QH2wP9E1H/tl/wDWI1X7r8jZsq+NT+5ak9OWo8PJDj6uTttl5+cTpmoEtWRIBB59PhvGlIlKqKhQSb0/2AP8Y8pJTImEjiCmPkBcdLxgq4vpduGhRpYnfq9WVWorlFaQRlBZnBuD47QylzCSG2s/JoBxwcct9gn5D7XhqUsogbgX8cqhF6Dcb3ZnccxolRAH59Y9VOYv6iNZo5a/l4ikzLv5ER1Gpd2Y8o9CeYkM7lju9hE1MhQSQLl9LchcekQywUkgB0quRy6+UEOzcT8jzHWKxppSclzByJEzyDHkqeVqYWG5bb7TEE1ZNrG0GC4sLtpyjQ2TUEyFKir0vtHnK3lEiizZvK2/l842QvU/D5Wjrgwgs37WePFDnrBCpD3Nn6fPrHi5fKDcKiDCYbaHnEkxA0Ab88o1nWZ7m2hgOvxJCPbUE8nN/TWElJLiNgyJCAP46R6KgAfjeFf8tJUCUJcD4+AYk3gdYmzAXSQN9h+MZqm204c7jQ2WcgutxmWkka/u3vyJ0EDDFiWaWb6AkOerDSF06lKXTlJs+YDh/wBWhMazQ4AYAj9q58TyjHPb5vhkaI7LFcQipx5SbKlDzU3Pe8BI7QLSVFEtNze7t4EgRHNpCVAq39nWw+6NZ1IAcpBTaxbX74RbVN8xt1FcgiXjU6ZYqCb7DQeP2wfWT1LwerzKKgKlIST+qMjQvwuhQCkFQc+8p9YZ4lTd3g9WkAgCpQxZsw4LjpBpVXKbTfJlIK1Snlb3lqgyrmlNHhxBv9XLePDDihqBMk50AEnUD4iE1dKzUVA2opj5PkAPhmyjzjOyFX/NyoWZZD3tcOG2ZRPqTFqrzX40M31S83qwPFpLlDtdyw5W+UDIrVBKSVcWh0sE29MpBfkYsuOUtnSG4ifBRI+BilGpIWASkllbbORl8hbwtE6t0dAaze0E1JY5SB7KiNFB9fIv1aAkdqy7zJbPYsbP6XBjSdLSpJDENwqHQXBbmPlCSdSl8tiRuNxCwY0kXfDe0MhRZc0o5OAD8bNDVOIyV2RMQp/dChfqA/yjlE8gHiS/XQv484Fn5irK5bUHRvi4jTGpJE5WO5yCC25vroBE6W5EDrHFKftDVyAyJqsg2UAseDm/xh/hX0izGInSkrYaJJSdnYGx53MVVbqL4HTSnkRGnX8+RioU/wBItIoEnvUtZikffEsrt7IJZMuarawHryit3yF3kFzLOCVC9vHSNZs1EtLrUANnOp5dYTr7QpKcyEqJ5LZJHlu3PTrCirnqm8SlO/w6Dl+XjLW2tQyWbLQp4sw/EMWC3TLsA9/eD6/brFfrDJQAuanPqEB7k7+Q3MEFQCSnTnd3V1b5CCJPZ+VOyzJrrCQQElRCBfUtcudnazx5znKrP32a1GMFwKhV9se5VwIlFIswJCjo7Kd/URZ6Kpl1kpM2Wp0jVKlqzJVyUHAcdY0xvD5IcBIBayEJSAR+6Q58YT4JITJnZEOETAc6GysoAEFmta3KKypwcPdyYjqS3ngyxzaFKksZqnNsgNvhAwwRIY8SjvcN0iaonISARc6tpAy1lZHdut9TtGRXsVbRL9UmSwopDjkpQytz6eEQ1aJpy51pAawQRYbdYyZSLRZakgkEsVK03sIlpKMDXx0LfG5g8MxHdmU1OOT2+I09YZ46gjBp4Ib9NL5/sc4BVVBNnAG7htBrB2PTgvBp6gXedL/6ekV2a+P8PQaPzw+6Ooo7T1SpcjCVAkA0ywpuRMoj4gHygzsFNC6dT6rnTLbHhct6aQN2okFdLhSQQ5p1a2GsveDew8jKmYD7s8nnrLAPld36xtrP3l+NDFH55eb1HxmgoSHHsgEbEaeoPyipYhJDiWyXUVKSX4gsZfgbjxhtVJZJGb2VqbmOJ/kYVYxUJUTLCSZgLp6qASosdyQdN4SvyaHg1mmL5pWobpmI/wBw2fqD848n0pIzpt80q3EFJPfIzNxDnr03grDZarZyGuFIAG2hB57tGfFYdq4jNLmGYgq3IGhbcPA8zCx7WVenskuw6t4Raq7ClqmOk2ZwTcPyZ+URysIWHHeNuLP89mhlVvwYHT8Co/UCqyWP71vz5RFLwRcxuBTE2dBY/wCZtY6VQYUAkibkUnV2Ztbu9oYUtKmWMqLJ5bW5PFVKQN2nxOWUnY5ZcnvAX91AA8ipQa3Qw6wzDZMpTrzLPugrVppcaO7jcRZ8TphMmN34BSGCQxyl79XY+UIanC5csuqbMJ/VABB83aJTrS4XGhQis7GvcTpzrEyRLCf1gQzk2Kgkk8mdtY3E4hpZmpnAWORTpQOQB3+bQTTiVmCky2XYhQDltSOJ2fpENdWNdIbTiCU5vBzt1iSqJqxTC0yJEhKFe0VDZwB8hpFd7SVs+WVKTNWnUDKpSQHGwF8xAe9haLEmqy5s6UqWSC5L+nVtBziu9pshWgkPMKgGB4i5DZdWIIAfkDFqFt4JVvgZWFVTqBWl7ZgoklRuQyifadjeCKDFFypgUhLpJDJfXmByfSLDMwBcxRzSlta62S4IY66AKu3WE0/CxSzXUmakgWUGORRuCGLaXGzHeN+OMlZowqnOLUkdAqZhPsSwB+0ST1jVBWP1UDW38YTdkcU4JxqCVpSRkKiSoqVsDq9hbxh5IxAJdpQA6uT4OfOPNlSabzPQVRNXBDSTFKKhMzXsLAAdTrEqMMm5nStWrWfXp08YZyJiJktklio338i2geFyVplqKSVFdispURlJGjbm+8PCldcRJSsMU005JOc50tuX+ER4jNCsFqW/v0fNMYjEkJypKZpI0JADJ9A4b7I2xdSThNWUl/08t/Hg2h6VJRk/J6D054qkPujqD9oZ8tNLhneIzn6urL0vLctodRAWG4zMkEskLlElR2VYMALsBo5LnlDDH6kpo8MY6SCq+lsn3whXMQA0pCsymJCSVZXfYP6RStm/TQy5qcvN6sNq8UnuUmWnhLTFJSTdVgXOgb5Ro86aUrGUEgErUP1WF22LaxhKi8xWXNZKjcMqzeB8Law6pyggImHgLOLF9NT/AAjNOeRdYWwOjWjNnSsXyghuEm4Jf9p/B4OZAOZIfK7G/wDnBH5YiGEvBpB9kAdATpBSqJLuBd384je/AouAG4UnW2x67+BgimAsNxz18InRSJQCwIB679OkaS1AEuwa/RucXpUrZgcis/SZjKqejAT7U1YQT+yxKvUBvOLNLlS1KUrMV5t1G2U6MNAGjmP0gYmmqXklqJRKcG7JKlWcD/a/Uxph/bmfLMpEyWgJSkJWridksM9umwBjZKEsKwmSFRY3i4cjpU3CZKUMlAASLEDTxMAVRUSwACLvb4g7mENZ9JssHJTAKV+vMSoI8AhwpR8co+UDVc+pEtU6fMJqZgAQgpARLTmSRLy8zxKUx2TctGOey83lfkaYbQm8MczJFTNXMnFKVGXLVlQrQDK4WoqO5Vw/5TB9LKnAlYlpVZksoMSeQD35wDgCzNp5ac4TlzBYL+2SSSw1Jd/OJ8MnqRWd2FFSZctc1TWdWUCw2soDf2ukPGFpYYi4/duwbtEtdOlJIQZs+YpJFilISlLjkSpag52AYc4ERiUqUtWWWJxfimE6qDB3AJSkEMBYC3jE/axHeVCApsklBLuQ6ieNuZBSAzbQsnJKEFUxZQB7N3vsyRcHQufSLTtF25i0m83yHVLiKZyUTQBqqXNQ+7E2Ot03B5iBJVwXuCbh9eh2MIuzNcU1BC2yzWJPVJ19CYeyF3KTz8vGLYbFIVMcbsV9lphlz1y1bhQAOmZDN5tmi3GsIYG/MgbxUKFxiAtqrT95B9Is8wrUU6WtqT+RGLaYrH+CdN5NLqbKJCs3GX0SLfYw848p6haSXmLcuwISL+QeJkKsb3PIwHkStXtZiNMx3vpz0MZ0yhPlzOV3Lu6jf1hhWSinBaly/wCnl/8AS0CS97N4m8McV/8ADVDBh36G/wBkWoN4n5PQaCW9h90dUFzVgU2GuWAplE6aDIN/GK9VyTUqHA4B4FSxdAuwB1KW2Pwh3iVKuZRYcEsEiRxKVoPZZhqTrpCKlrZlMvuuFQTxAnQZnDsDytflF60s7LiraGV/PK/V6sZUUubNUZaksm4NyEANYZSLlm5wcqRJSAnugn3StT5iRYEEHiYfOF+H1k07FRJJdKXAJ2UTqb7HlD6iwsLWFzEO2pU+u7DWMt3wRVLK5Lh1EpCGzAv7yTc/cOkM0UpCcth6v1vE9LKTlAAIHg3pBJli2rxWlRtmLKdshcuj8/PaOffSBiaTKEiUolZVxZT7qXBBbcqYN0izfSHjK6aWju0q9oFZFgE8n3chm9do5jiE8BZnJJ/Sl3F+7d83RzsDoSY0LJnWxwbvlz8gGZTmSgnK8/2iWcIDp56hmBIG/IwDX0aisgqKm95R5fLXQRL36ipQzqUhQykKLnKDo/m/jDWoSSCssXBbyP4xaU7WMyipXtwDPozk0/1oicB3xH6InS2rDQne8PvpApZhqZPd8boPANiDqdBe48jFIrqdUvupyBfNw78YI4W6/bFxVUmaibOWv9J3c1IDpKgmUhUtyUuATNmrUCNWTE5q7xMeErLCuRN2RwpSZGcKB7wJUkJHFYAKdzlyuR/u1sIRdoApFWZsuYpKkMl0gOVEAAB2dwbktZjF8KgCnIBlBuOic5I/1ERR+0k0KqpySklKlC4FxwSkpVfZ9umzQLWWJcR5Z5M27wTSylFgACpV1E7KLcmIYWDCEuKzzMUybhLDNfpe2qev2xLMxNIBQN3Uo3uSBa+1vjvCrEapSgQl2JuevIHTe7a8zCU4ScrsarUWCyI6WcBOlgMwWB62PQjTSLmUhKx1WketvtikYbL/AE8pASSc4t5ExeSuwLXzJ+yNEgbK3hfmVxU5q9THSa3haLHTYgRwhSidzFUwmeE16VtmAmrUx0PtavFwnVap5SF5UFaxlCEB1XtxAcIvfoYnWpqTJ05PNhFWWl94RlSWctrdr2+UDGXKcJKikndIufLUAcxDPtQpS0IlyrypVl9VpsB5XP8ACEtESGCki2hvYfY+sQls7SvFlN4m7MfycPSgJdKX/WDh+pc3grGAP5GqW/v0attkG0LcHCyVJLmWpy67i3InS7BoY4xT5MHqhlABnyyGUCD7F+nnCUoNTb8HoaKUlvKf3LU9xcE0WGsSGkO3P2flGYDhxKjNKAS1lLZWnT13iaqCjS4YhJbNJb/j8YIQtcpfcy0oQg8QmJckvte2Z9bwasXKbS8NEQbSk2+r1YwkpmzFEFbJ2a0MqanEv3nPM3JivTKQhSUKmzFEl3S1ofU8kgAJSWtclj6RybStc55+AWJlt/CMRUHkRG6ZR3/CPQiLQUhLxOVdvsUCKqehRMzRaZajYhUtALDcDIzcz4mOelK5fCOIr90OXO4bci0fRNXhspSs5lyyvQLKUlQZ9CQ4uYrGA9lJVJVpIzLKpSyJi2zZ84z3Fg6ViwHunrFY+QmFrNM5RS0ZQVCZLKFWLEXDuzdLw7rQEoSkNwgdX3Pk8MfpEU1ep/7pB6PeElOVqAUsKCS7KA1PR9WhJpt3Hg7XQNUqUJRBcFKswF3dRAHm/wAoJ7MV6ES6iSv2psju0ku7rJGUPpdQ9IIqO7Uuy2TLYkgcZWzAEl3Vr4RomWKcEzgJkxRulABXKzANmWS2wAtdibw6eVibi1K5fpykgqfZTp+bdd9OUU/tJSzFLC0IUApKgHswa2rMA7h2N21gaZjFUmUkqniWdUiasLmKTsCkIZINvvgqXjX1lCeBSFpyv7WQqPvJL2Zib9GO8C9o5jtxk8hLUYKpGUrUlUwgqVLCdALsT73gdM20L8SSVKXOGVIKhlQlLJ0ADJFkht9DfeHJWpSUlCgVIU6bHTMXILuAdSPe3aB65EvMpwkAl2Hu9ByBsfXaAqudg4FYX9ikFVfKc3GYv/kVvFkxNZTKUroSPEfwgXsRJQus4BZMtTluZSkP4kw77QU+WQhgQ8sgnqflYxXFdoelG1J2K52PopKpSpkxS8wU1tdrOdtzvFmwCmQhZmpClaS0pXoCblWlg25hf2Rw9Uuk73KnOsqVLcOToBrYDhJeDcHrJk2ezlbpUFgG4biBA6Fv9UL9TJLJIYTW+phILZJynA3LsX3ZjaBlSiUjiCUkMSWAHVXN2geXUqKsqkuVWCR7RU9gz84s9PSplIBISZlnIvlJsyPC4fWBiHULkYWgykypaitMtKSttyG1Grkud4hxWpQvCKvJomoQk+PAfthfVJRNnMhRlrB/rki7hyoM4zObb6QRUYWZGD1gKxMC6lCwpmcHu9RsbQb3TfgytJNV6f3R1GVUtQpcNKQ5EglieWWDKnE1TAkBIQqzaOTo3JtfnANeVfU8NCQLyOX7npBlBhAcLLku4JOnL4fOPP2m6qP8aICzk/N6sIwOgmq/SKmXJ9lSBoLbsYskmWwDlzuQGeA5KrwSSYehbixJp8CYjr8YxQYRogx4J2x5xsiTszyZCjG5+RKJx9mVMBX0lqCkLP8AlCgs9EQ2Xfk0eTEhrszXcWhrh5HM+3NOibXyzqO6TmY+0Myst9gA5J8Odq/V1qphzDgCXZ90q90JNk8O3JzG+K1IRPUqQSJRKkywbjKnRKCdEuSQmzC2jMhxGrKQUFBCrJdwwS1ww1UQ19nibjiZRTUFdhkufnSDczZigtVhwgeyhJJHuhyen7VgazF0d46EuhJzMo3Ws/8AyLtc20iOoriJYCRlcMoau4Ym/Q/LlEGG0qVLfRIIYHcnQDqT9sOkldslVfBRf+/7xD6CVMnrKlF1EupSg4QGIFjqdwHsw5w7UpEoBIcgHMSCXJbp133t7NhEE1XdIKEs5uVNbNv01t5QIqZZw5VuQfg/528Bmk8bvyGjHCs+J6KwS0D9YJAN7vrr59fuS1VUVAuyX9XO/i1tYmnznJAv126/ZA+GSQtTqu2nrGiEUsyE5t5DHsNVKl1TJSVGZLUhgwLuFb6eyYt2J973ZSpKWbK4mAkeKT9nKEFLTBM+WtwGWl2YWJuLaWLRYqjCJKUklyNHUeJT2dhuCN4E2m7mzZrqDiwvDK2WuklGVcykCWUuAoKADgv5nqIkkISjvJiA0yYgIGUhgz+9biL3cbDlHNTPVSVBKFOlyCHsR15+PMReJEozZSZgUEoIsCdTvYbwKknB3tdMinj80EYXg6pMyXOmozZQrIoG+ZTs40cBRgmtxApVNCErLhGWxNyC+mmUD49IIwfCGS5mMCXDO3Sxb1iafU06S5nywR7bqup9rWfwveBib5FF7q42K2KeeU96gBIQw3zEmzsxvt0ix4rLmJwWeJqklXfS7DVI4OFR3V98a4pWlckpkyZgTYqKUEDLzBs5sC2pjbElhWBzSAQ85GupDpY87wy55cmPR/zwz+qOpPXUgmUeHAn+z823Ry1MMcOQtKeJXQD74W4jWGXRYcUpCldxuSB7upAPSDqeq7yWFpygjUO9+Q87Rg2u+P00Q0FHE+t3qxr7Oulr+sGyZhtCulnoUMymcaubW8YkrKzvEgIXkIOo3HIWgUXZ8RZ36DCYu7fbHsq9xpuYElVCVWSCViwKnbz0EHTJgSEhYDqLW6849GmrkpStkZLUCHBHVuf3wBjswiRMvbKXLtZjvt4wSKYJUSEsNQQoh1XBcCzac4GxanMyUsAAkpIYlgbEM+2sdPwFicNqUFLJIVlKQzjhIOYjKD7RvrrryhYtOckAkkAE6FTkcWpBYAAbmxix4lRqC2mpyLCVTFpDFTZUJQAzgMSkf5jCbvEMyQEpyy82dKSQVKUSx2JS3W2ojS6aXAgquJK4FNUzMxcciG8XHl5Q8wan/RJWQAL5W1P6y31zNwjkHOsJqsDY+Ac6XINySD5vFop1KSkkWykA2dxlIHk7P6xj2h2jZFaSvJsHqUZ9fZGpHs8g/wCywYeHWFddO91IIAO73522HSGddICFF7JS5yhzcAlugzMIVU6CtRLkkH5E6eQidO1rjVLt2I58oJQnV1ByfHl0/GCcOpWv9h258hBEzDlTJhEsh5SMyn0A2Ho0NaOaqQWnyjxCyk3873YOOcVxPCTUM8yOkQixBBVZTagMX9LXg2XUrWnjbKUsT1PvH1NokkUMmel0TEJUA4ULHwUl7g9dITY/VqCRLUE2N1IJIUz7beEIs2Wu4oruLLzzL6sX9CYuv0eyjOpJiStimc4voFS0jTxD+ZihzPZUrckJHO7kn4Q77KV8yUJmQtmID+Du0XqL4djLSl8S50VeDgICVOt+HhUQb9PG8LpGAJ73IlKuEZlKVYJfQfP0gKRiS3zZiCNyel/HUekPqftHTlJTOKwQNnKVWLhwb6t5xnhKVnGDsa5YG7sWoxScjLLlFTlRSHDpASNQWbqSYPr5izg9X3iwsioQygzEcGjdXhXNmKmuumStMtaSrISgkJsGQkFxZyR47QYZCkYJVBUtUv8AnEsgKBBbguH2isFNRaa5PMNFp7RTz+qOoxxbJ9Qw/M79xa5F+G5bbpCVNVPlKCUA5Szqy7t8Wh9W02ejw0EFhIdxdvZ23ifDkKlyiFm6nCGQVFIOxPix1AjLXw4vTRCO+OXm9WV9WNFKw4C+euv7IA1eLbRpXlSSk31NnS/MHWKdicuUlSuNBUzqUpy5L8uFF9oc9m8dQlBC1KmAlsyQpTeLWF4kkssikZvgy3ypQIDur4Dzif6mCQq7jq49DaMppzgEaEAjziQqVuzfGPQpuyJTzZIpi4eNVI9I1Km29BGQ0gJFP7V9nkJlz6iWkmaQVKzG2UFKlAchwgt0jkNTIT3HeFZzTJiRezWF2B2Bb0ju3ahQ+qzwS3AR62ji1BgHf1EilS4KuOYrkgXLcmFvEiGp1na3L/wjVp5poGQUTJzgKyqUSkkWyyxy5ksIchfEQdFKII/Pg0RICAteQPLlqyS2LnJnueZe1+hMGKp8wVzN+t0v9kZNonilmaKMcMchfOlKJLl7kddy58QY2w5AQmas7OkdHKkjzY/CJp6Cb8iA2mgIJ8Ledo0mIPdsPeJV6sQ/rE75WGtncU0+IzEKnN/86AFeDvb1byizVS+/lSlpPFlS7+hcaO40is4nS5Cgi7Bj11b5fKLtPpkd5LmSkhKJkuWsJ0Dd2CbaXIMXlZxTRGLabTEGM06cxzhuu7ga29keEVusUxPEpvdv9+0OcTllSxLSCZkxZSAbDMosN9GPxjO2nZo0glElwsMVc1jVv2W08DFqdlZEql3dorSn7onXibza0dEmdnjIloQCkKyhKcxI4jd+TaxXeyFOjvaVUwAp75775Qb+o+EdLxTtBThIJUCbHhAKncG5Ng2vOFryXANGPFlBpZEyY9iUpOrEAE2FyNIiqEkWUUltr68g4EWqjxBCypUjvFZ1FZBIFyQ4Lhyyb66xpjUklCiJROYZi5uwcqIA0NhxRnui0oZZMR0ExaJn9YAzFKhb3XPR9m8ouWLVqpuDVClKzDvpeXRx7BLtvmJPpFDFSlTg3N7cvz9kWaj/APB1f/2UfKXFYSdrPkmNsz+PD7lqWCtq1S6HDygse55Puhx+bwnmYorMBPBmSiCSkFgDtpcpsBlhxUzB9Tw9JA4qcs5Zjwb7axUE1YzEEnisBpbcxnqr4jy6aI6fzS83qx3/AC7lT3ciUiWAHOYFx4qV9x2iXsniqe9UFtmV7wYIIA8nLb9BAlHglRNlpU8tSSSU5i6mtwu9n6xsufLUwEuUMtiClyTuSt7aWZoXIVOXEvq6xCSApQD8+kMFg67RTMDnSqhIlqdKkCykmxGYWDkuGDH7IudAlkBIKiGPta+HSNdNpxOnJnqyWtHiTEykxGtwzEM93BfyY2vzeKWETKD9IGKkZZKWuod4+24B8QHhH2MSo09dXNlIQqXKFmASnMog+LDyhH2srFrmTdXXOUwG5BKEgdWtF2xLDxh+EimJGZYyrI0zLdUwjo3CPKJxSUTnJuRTOyzqrZqUoCkfVlZ1EWQMpUG2GZeUX5QQohIA3ZJ8mYRavoww3+YrmkcdQtZP7nsJA6MCf8xiCt7ElBKpaTNTkASJqwnIQfdCUMpJGrvdonVjifkPSbUb9Sr4wsAgZgHGYX1sGt5RoFpyC+jjXlb7DEmOzKySe7PdNuEpSEhTEjiVqsJb1iz9isETUyfrE9RKy6WQwCcpPIasRCbtRjmx3UvIpWKsMi9QNbfqM7+RMXbHpYkinEtXAqVlCrbF06ae3ttFf7ZSJAzZQvu0gpTmN1L4VFgWdwWFn9RGUFXNVhiBNlKAp5gSlagQFoUlRZiHJSQBazNDwXuE5S94XYL+kxOnCtBN8nAcN5gR0f6Q8JE6hnDK6kJMxDahSb/EOI5l2eqUpq6dZ1FQjW9lkJN+jiO510rNLWnV0keoMPLKSYlPOLTOF4elplMnYzUAHxVl+/1joOO9jZcwoElBl6latbbWJ1eOTV+IEyZbFl5UqDahQIKfhH0NLQVykFbZilJU1hmID+Tw9dWakLRaacTm2GVxpQod1mQVWXMSX0uLaG0GS8WVOWAsjul2mIQQ2UXA6v06xc8Rw5C0DMgLSC7OW8bbxUO0VCkLQUS2YZUhNg37Ra5eMbqWeE0qNxuvs7SrQjgdKuJS0+3ZiATsNm6wLjuEJpsHqEoUVBU9CrhmumzdGivSZk9JCVJUgA2u2mv2X6RY8eqCvBp5O05A1c2KG+EUptp2fR6D0FHfwa7lqRYwwocOJb/9ci/XJFXlSxnDix6eTXi14sZYw+hVMBKhTcCRuomWz9I3+oSJwlrUoIyp/SpHv225fdC1nafpoiUvnl5vViOkTMMsopMxbhJfTdtgPGB8bwybKCVqAy2zJQbk8yB7V7OHi7U1UhHDIkgBR2DB+Vughbi2JBS8q0EkJBsDpd2YNqPlAjFXFm8io0WMKlqCpZQEjRKkqzeJYv5s1ou3YzFZ09XE4AJ1FlAatyuRFWmzO8zSESgHIynKSsKdhcDcAi9ouHZTDhLQAAQpuI9SXPheKNKLQ1K8kXAKcCAMfrTLlKKP6whpY/aLt6e0eggrvAlPQDyA59I5Z2r7aZ1zQgMmW6U8+RVpvyispO1kTsk8yTsPgYm1apyzmRT2SToZpAJP+UOfFQgD6SMaE4qQlThJyoD2Li6/M78k9YsJop9PhyJMqUpSpiSqdlPGFLDkDc2LOLsGihdm8FSupSawzkSksRmQUlbEMliHy82EOoNiSdlZcztmEYcJEiVJDfo0JT5pAf43giYjwjJFTLmh0qSt+TGFOJ4xKlEoDmZyY2B3J0AhJ2jmy9NXyRXu2VLJmzEJW2WUFKmEPbNlserB99ucI/o6x9FLOVSzHCJ6gZRI0WbAKGozBknqOsLE1c+dWTZMsFcyYoEOwAaxUTskAJ+A1i24V9G8tM5NRUTVTVghQQkZZYUC4OpUoAgbiFisnieXISpZtYVnzHy+ytImaJqZCM4LglyEnmASwVb4CFnbZaVSkS1Fs5UrW/Akl/UiLPNn6nTmTy3Mcp7aYoZiu8bgS6ZYvcOCT5n4NEo3ckPK0YiTDcKM+dKkyv6xUx1hv6uWkpPeK5G9udo7sWU/IxWewfZ76rJClh6idxTVHUP7KB0A+MP6+bklTFH3Uk+kNUqXdkJTjhWZwijwcLxGnkNwqWFMNkgqJHkEGO/olg3LX26RybsJJ7zFis6SadQt+s4QPgpRjrIHL0i9Z3sidFWTZL3YAAAAYbRAuSD7vyiaWlwxj1Y5WaM8kmWTsDT5AUhQWhKwzMQ7xVe1UlCcIqMktUp5yCUK5um46ENFyJs13iv/AEjH+ipv/sR/yEdT4vyZXZ/80PuWpW8eD0eGA7yD5MURVqyvmBISkqBKuZBbRnH5uYsnaU/zPDHLD6ub+cuF9L2dlTpQmzZsyU6SpJSRZObhUXG50G7chDVLYs/DQhUTc5W6vVg5xGoLIQJluJSUuS494BPRngzDqKeplz0kImGxUq7X0Dki/NtIhwupXKUsomCcr2UrSgpBtYG7nYkdBDfDayfUziFLdDHNyYOAE2YKcuTrY9IlhvdI5ZWZYMMQhCQZYAvdQHtHQ8XveN4b08zW7vqOv2RWa2uU3dy1CWEZdACwta9gGba+kS4fjjIJmIeYCAkotmchswNgXO8UhSnBYr5FHVi3hBPpBxFYSJIdKFAkquATsOoGpG9hd45/gaUTZ5XWZ8oIUEhJKVc8w1yu3PlHa6fE0TAOe41vb8vEtRJkzeGYhC+ikgs/XUGLwlT5slOMm7mtBicuakKlqSodDp4gsR4NE8+WhYyrCVjcKDj4wpn9kKcklGeUTrkUwfz++F+ISaumZSJip6P2klRSOrcXmIuox+lgxdUGVXZqQpzKJlH9gln8NvKKziHY4lS1HOoKIfLNV0vldx19YPHadKkutBSp7LlqdJ8fxjVWKA311YuHfTV9ItgfMnKUeQDgyxRFRlyEEq9pZcTGB0Ki5YGH0ztmgJfIp2uN/Fw4MV+txBJPGS+mv3/m8KVzUISZq8wSyigABlXax1N+g84nVhBK7R0Zvgi04njXfpyoSrKUuofrPYJDah9T0IvCagMudVSs2VKJKiqYgs2YE5Bexc8UUpGMzlzsklZ4mSBbQX10G8WHD5GQaC7OXuSzX53eM0aVwupc6ymqQdCk+cVft7ioRKEpwCtTEtYJAJv4kAeBMVadNISSlT8mcEeEVntDWOhLqUSQxSokkOXFjcEML73hf/nakrsLrZFs+hoZp1Uo+0Uoc+JWT8Y6sm32Rz76KMLRJpxOK3XPAUQSBlSNBzO5i+Jq5Z99L+IgyV2GGUUESvOJMsRiYn9YXPOJ0X6wMDSA2QzU2it/SUP6Lm/vy/8AkIsy4rf0nH+i5v8A7Jf/ACELGNm34M0bM/jU/uWpVcfvSYYjQqkED1l2va76xDM7MzQA8yW6n4O8OUEJPEbcRcsGDQwxRA+pYcrMxEiwHtG6CW6sG84VoxdWcIQRLvlsHX0OmY6a/KBUti9NEJP55eb1YrVVqlOjKFZSwKMwCrG7EA3O/IR7SKnykqWlCklSUpTlSp7XUp9L2HO8N5jzFJmTlqV3RITZipR18UN5RNiWNoKFCYlksxTmupJ2DaWs7xO8eCOwu2bE1ZiwACUywhWclZy3WD4nV7fKJaZXel8y7AXtmB0031iv1iJRU8nMEkOArY+VyL/CGaKyUiWkSkqVMOpWSEjoAGKttS3rDOLtZElKPFlnw2jkKCymbOlzEA8eY73c/rEXYNvASkTqeb3hnCYk8KshLgHdlXHiHaGPZ6WBShcwLQQS1iM6lXTlze1a52ETDCZSwc0wqAYhIVlJURZ1sSNTaJSTi7S4F0oyjePEsWH4uFodx63MTS643YEHl+dI55KqJlHNTLKkrBA4kGw2L5hwm9hd4sWGYwpj3y5ZXtltazm+t4XHOPMaLi8rDOrwqROJUpACle8lWUq8RoSOohDXdjkqYyZ6Sdcq8pFtC6eu7bw+XIp6g8aUlTWIPjyPjAp7H06r5lpOzK0HK4vG2jtL5sjOkuhSqyhmJzoUEkjVUtaVJ+dvAwqxGjnTw2dBCQGsQQB7rA2i5VXY9YXmlTErSLBJDEeYs0LpqCn+sQQdL9N3a8bcUKmZnnCSE9DRlEtKSAcoyuz7nbzgxEtJ1B5mzhn3ifvCQAUln2/h8zG82SkgkJs2l38xuIfLkSzNO7SQEhSSQfMROnD3DnKpLhrA6eMaGWGBSQW2Gv3mNpCnLA+p0ve2ov8AOCkG/IgXQMXQQ/S3jG1GqYDcN8QfDlE8iYMxCgzacz1HSNxxc22uNN7QbIFieRW7ObwdIxaYj2VFXRw0V1TKPFcbeXhG9PKFinMTvAkkMi7UePq4QpLnf+OkR/SLUiZhU0j+8R/yEIqeeU7EgcgLcoO7WqfB5x2M2X80xnqQSi7dDVsbb2in9y1AcWtRYcobU59Dk/CEqaqWC6UnMGCeZL6qPmegt1d1jE9KaCgCrvSn0eW/wMVSYgZnlgrcZuEvlABJBfkxMYai9700RSbtN+b1ZviC5hFgohCSHAJ4zmL+D6dEphbVUyyAubwkgAAuksNwCOVrbw0p65WVpZSyjruHt8hbxMSVU+asArUteQuHYgOGcNppBi7GeTvxFMqjzkJslYUwX4OSR52vyhjh1TLlTBm2UkknQ5SlvEOBaB5NTxJUpZKiAX52v5MNfGDsK7p8q+7WksP0pLvYgZ7lFr6+8HgTbY1NJFlTiw4SQFBjkfUWNweoYQDU46pc6WpL90AcwKPa5AanV+W0Qpw9MuYU99JloupjMdkm1jlCTfxiGoSEhlVEkpJDBCgbt+7b1icVyeZacna/AWqpQDwslKlOkXZzsH6/KJKKimrUUpYLY3JYBt/hpHtfKliSrIFzCFF1vwpINmawL2YaiGeH0qZwJStKpgAuNS7WZ9RcPBkycIps2wWmnylKSPblmyrEFxbx1PrF0pJysgzIY7nYk8mhXhcj6vLInnnc2GrAAwyk1KVpdKnHRjp4E8tYzuo03ka4xSSQykKGwAgavweTOYqHFzBY/C0bSRd32gvxJ84006jsTqRTKzO7KtaWskcjCytwOYkkMT159XeL7LWBf5RvNZXh1jRGvLmZ3BdDlyqNTvo2pHTWNxLIId1acQAJ89mi91WGylPwgc8pZn6aQoqcHmAfoik/vEC/oQ0WVdMXdPiiu1dOQkgHiYs4s/P1gMpIylJAS4dJDk6WHJw+vTSLGuhmMCuUXP6rnycedvCPE4aWcpUANv4xVVV1JuLuVoSJ2oXLLX9ljlZmZrXLvG+HonAhClpKgxYuErS4cps4Ox5HLziwUSApTEB+Sg3+4QRPw7MkD3b5ylQDBjvsDueTwHUR2FlVXXzkhTkKlJVeZlBAclm0JI05dXtFm7V/+Hnf+2X80wIjs3LnqPcoZBSEmaSoJYf3SQRn34lWZmBhn23w5MjCJqElR45blSiokunc/IMIjOommvBmnZI22im/+y1FK5dJVUdElddJkqkysqkquXJSWN7ezAquz9HcpxOnSo7gHkRfi6mMjIzb1PitT6CX8JCTbxvPy5kJ7OU2bMMVpgT7XBqP9erbxPMwSnLNitMANeE3/wB+keRkdvI9uonsKn3v9ECuzFIcxOK07q5Jtu9s1nBjJXZulSFD+VaUlR1KHa7/AK/SMjI7ert1O9g0+9/ojX2UpCQTitM+/DsNB7ekF/8A4/R2/pOnLNqDsXPv7x5GR29XT9sHsGn3v9Gsns9SpTl/lWmI1bKWfwzwZTYZSywAjFKdLO5AYudSCFPGRkDHHt1GX8FTX1v9Dmjn0aEZDiMpd3OZRPkCS7dI9p6ulTb6/SBP6qUsP+UZGQG4PjHUK/hY97/X9E8vFKbfEKZugA+ZMGpx2iu9dJPQkW1/PkI8jIO8j26h9ix73+gReI0lyMRlFRdioggP0DaR7hdfRSgc2ISlqO5VYeAdnjIyDvl2nexIf8j/AEE/y1Rf42R1L3jP5botq6R6/jHsZAxx7dTvY8e9+i/o8ONURF66Tq9lN5a6dIlRj1CNayQfMRkZHY49v7YH/Cw736L+iJWMULuKyR5kRqvFaBVlVlORyJH52jIyOxrp+2H2NHvfov6JRjdBb+eSbftQi+kPHaWZh8yVKqJcxZWghKDexD2jIyO3iXBD0/4eEZxnjeTT5H//2Q=="/>
          <p:cNvSpPr>
            <a:spLocks noChangeAspect="1" noChangeArrowheads="1"/>
          </p:cNvSpPr>
          <p:nvPr/>
        </p:nvSpPr>
        <p:spPr bwMode="auto">
          <a:xfrm>
            <a:off x="307975" y="-1493838"/>
            <a:ext cx="24765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flipH="1">
            <a:off x="4876800" y="869476"/>
            <a:ext cx="3657600" cy="4828855"/>
          </a:xfrm>
          <a:prstGeom prst="rect">
            <a:avLst/>
          </a:prstGeom>
        </p:spPr>
      </p:pic>
    </p:spTree>
    <p:extLst>
      <p:ext uri="{BB962C8B-B14F-4D97-AF65-F5344CB8AC3E}">
        <p14:creationId xmlns:p14="http://schemas.microsoft.com/office/powerpoint/2010/main" val="2708828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1"/>
          </p:nvPr>
        </p:nvSpPr>
        <p:spPr>
          <a:xfrm>
            <a:off x="996043" y="1463822"/>
            <a:ext cx="7086600" cy="4832057"/>
          </a:xfrm>
        </p:spPr>
        <p:txBody>
          <a:bodyPr>
            <a:normAutofit fontScale="62500" lnSpcReduction="20000"/>
          </a:bodyPr>
          <a:lstStyle/>
          <a:p>
            <a:pPr marL="0" indent="231775">
              <a:buNone/>
            </a:pPr>
            <a:r>
              <a:rPr lang="en-US" dirty="0" smtClean="0"/>
              <a:t>7 </a:t>
            </a:r>
            <a:r>
              <a:rPr lang="en-US" dirty="0"/>
              <a:t>The elders of Moab and </a:t>
            </a:r>
            <a:r>
              <a:rPr lang="en-US" dirty="0" err="1"/>
              <a:t>Midian</a:t>
            </a:r>
            <a:r>
              <a:rPr lang="en-US" dirty="0"/>
              <a:t> left, </a:t>
            </a:r>
            <a:r>
              <a:rPr lang="en-US" b="1" dirty="0">
                <a:solidFill>
                  <a:srgbClr val="C00000"/>
                </a:solidFill>
              </a:rPr>
              <a:t>taking with them the fee for divination</a:t>
            </a:r>
            <a:r>
              <a:rPr lang="en-US" dirty="0"/>
              <a:t>. When they came to </a:t>
            </a:r>
            <a:r>
              <a:rPr lang="en-US" b="1" dirty="0">
                <a:solidFill>
                  <a:srgbClr val="C00000"/>
                </a:solidFill>
              </a:rPr>
              <a:t>Balaam</a:t>
            </a:r>
            <a:r>
              <a:rPr lang="en-US" dirty="0"/>
              <a:t>, they told him what </a:t>
            </a:r>
            <a:r>
              <a:rPr lang="en-US" dirty="0" err="1"/>
              <a:t>Balak</a:t>
            </a:r>
            <a:r>
              <a:rPr lang="en-US" dirty="0"/>
              <a:t> had said. </a:t>
            </a:r>
          </a:p>
          <a:p>
            <a:pPr marL="0" indent="231775">
              <a:buNone/>
            </a:pPr>
            <a:r>
              <a:rPr lang="en-US" dirty="0" smtClean="0"/>
              <a:t> </a:t>
            </a:r>
          </a:p>
          <a:p>
            <a:pPr marL="0" indent="231775">
              <a:buNone/>
            </a:pPr>
            <a:endParaRPr lang="en-US" dirty="0"/>
          </a:p>
          <a:p>
            <a:pPr marL="0" indent="231775">
              <a:buNone/>
            </a:pPr>
            <a:r>
              <a:rPr lang="en-US" dirty="0" smtClean="0"/>
              <a:t>4 </a:t>
            </a:r>
            <a:r>
              <a:rPr lang="en-US" dirty="0"/>
              <a:t>For </a:t>
            </a:r>
            <a:r>
              <a:rPr lang="en-US" b="1" dirty="0">
                <a:solidFill>
                  <a:srgbClr val="C00000"/>
                </a:solidFill>
              </a:rPr>
              <a:t>certain men </a:t>
            </a:r>
            <a:r>
              <a:rPr lang="en-US" dirty="0"/>
              <a:t>whose condemnation was written about long ago </a:t>
            </a:r>
            <a:r>
              <a:rPr lang="en-US" b="1" dirty="0">
                <a:solidFill>
                  <a:srgbClr val="C00000"/>
                </a:solidFill>
              </a:rPr>
              <a:t>have secretly slipped in among you. </a:t>
            </a:r>
            <a:r>
              <a:rPr lang="en-US" dirty="0"/>
              <a:t>They are godless men, who change the grace of our God into a license for </a:t>
            </a:r>
            <a:r>
              <a:rPr lang="en-US" b="1" dirty="0"/>
              <a:t>immorality</a:t>
            </a:r>
            <a:r>
              <a:rPr lang="en-US" dirty="0"/>
              <a:t> and deny Jesus Christ our only Sovereign and Lord. </a:t>
            </a:r>
          </a:p>
          <a:p>
            <a:pPr marL="0" indent="231775">
              <a:buNone/>
            </a:pPr>
            <a:endParaRPr lang="en-US" sz="1900" dirty="0"/>
          </a:p>
          <a:p>
            <a:pPr marL="0" indent="231775">
              <a:buNone/>
            </a:pPr>
            <a:r>
              <a:rPr lang="en-US" dirty="0" smtClean="0"/>
              <a:t>11 </a:t>
            </a:r>
            <a:r>
              <a:rPr lang="en-US" dirty="0"/>
              <a:t>Woe to them! They have taken the way of Cain; </a:t>
            </a:r>
            <a:r>
              <a:rPr lang="en-US" b="1" dirty="0">
                <a:solidFill>
                  <a:srgbClr val="C00000"/>
                </a:solidFill>
              </a:rPr>
              <a:t>they have rushed for profit into Balaam's error;</a:t>
            </a:r>
            <a:r>
              <a:rPr lang="en-US" dirty="0"/>
              <a:t> they have been destroyed in </a:t>
            </a:r>
            <a:r>
              <a:rPr lang="en-US" dirty="0" err="1"/>
              <a:t>Korah's</a:t>
            </a:r>
            <a:r>
              <a:rPr lang="en-US" dirty="0"/>
              <a:t> rebellion. </a:t>
            </a:r>
          </a:p>
          <a:p>
            <a:pPr marL="0" indent="231775">
              <a:buNone/>
            </a:pPr>
            <a:r>
              <a:rPr lang="en-US" dirty="0" smtClean="0"/>
              <a:t>12 </a:t>
            </a:r>
            <a:r>
              <a:rPr lang="en-US" b="1" dirty="0">
                <a:solidFill>
                  <a:srgbClr val="C00000"/>
                </a:solidFill>
              </a:rPr>
              <a:t>These men are blemishes at your love feasts, eating with you without the slightest qualm — shepherds who feed only themselves. </a:t>
            </a:r>
            <a:endParaRPr lang="en-US" dirty="0"/>
          </a:p>
        </p:txBody>
      </p:sp>
      <p:sp>
        <p:nvSpPr>
          <p:cNvPr id="4098" name="Rectangle 2"/>
          <p:cNvSpPr>
            <a:spLocks noGrp="1" noChangeArrowheads="1"/>
          </p:cNvSpPr>
          <p:nvPr>
            <p:ph type="title"/>
          </p:nvPr>
        </p:nvSpPr>
        <p:spPr>
          <a:xfrm>
            <a:off x="1034143" y="2154840"/>
            <a:ext cx="7010400" cy="914400"/>
          </a:xfrm>
        </p:spPr>
        <p:txBody>
          <a:bodyPr>
            <a:noAutofit/>
          </a:bodyPr>
          <a:lstStyle/>
          <a:p>
            <a:r>
              <a:rPr lang="en-US" b="1" dirty="0" smtClean="0">
                <a:solidFill>
                  <a:srgbClr val="663300"/>
                </a:solidFill>
              </a:rPr>
              <a:t>Jude 4, 11-13 </a:t>
            </a:r>
            <a:r>
              <a:rPr lang="en-US" sz="3600" b="1" dirty="0" smtClean="0">
                <a:solidFill>
                  <a:srgbClr val="663300"/>
                </a:solidFill>
              </a:rPr>
              <a:t>(NIV)</a:t>
            </a:r>
            <a:endParaRPr lang="en-US" b="1" dirty="0" smtClean="0">
              <a:solidFill>
                <a:srgbClr val="663300"/>
              </a:solidFill>
              <a:latin typeface="Comic Sans MS" pitchFamily="66" charset="0"/>
            </a:endParaRP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Balaam for hire</a:t>
            </a:r>
          </a:p>
        </p:txBody>
      </p:sp>
      <p:sp>
        <p:nvSpPr>
          <p:cNvPr id="7" name="Text Box 5"/>
          <p:cNvSpPr txBox="1">
            <a:spLocks noChangeArrowheads="1"/>
          </p:cNvSpPr>
          <p:nvPr/>
        </p:nvSpPr>
        <p:spPr bwMode="auto">
          <a:xfrm>
            <a:off x="778493" y="6195628"/>
            <a:ext cx="75724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Greed for profit creeps into ecclesial life</a:t>
            </a:r>
          </a:p>
        </p:txBody>
      </p:sp>
      <p:sp>
        <p:nvSpPr>
          <p:cNvPr id="8" name="Rectangle 2"/>
          <p:cNvSpPr txBox="1">
            <a:spLocks noChangeArrowheads="1"/>
          </p:cNvSpPr>
          <p:nvPr/>
        </p:nvSpPr>
        <p:spPr>
          <a:xfrm>
            <a:off x="1021443" y="756745"/>
            <a:ext cx="70104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63300"/>
                </a:solidFill>
              </a:rPr>
              <a:t>Numbers 22:7 </a:t>
            </a:r>
            <a:r>
              <a:rPr lang="en-US" sz="3600" b="1" dirty="0" smtClean="0">
                <a:solidFill>
                  <a:srgbClr val="663300"/>
                </a:solidFill>
              </a:rPr>
              <a:t>(NIV)</a:t>
            </a:r>
            <a:endParaRPr lang="en-US" b="1" dirty="0" smtClean="0">
              <a:solidFill>
                <a:srgbClr val="663300"/>
              </a:solidFill>
              <a:latin typeface="Comic Sans MS" pitchFamily="66" charset="0"/>
            </a:endParaRPr>
          </a:p>
        </p:txBody>
      </p:sp>
    </p:spTree>
    <p:extLst>
      <p:ext uri="{BB962C8B-B14F-4D97-AF65-F5344CB8AC3E}">
        <p14:creationId xmlns:p14="http://schemas.microsoft.com/office/powerpoint/2010/main" val="1520243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3.gstatic.com/images?q=tbn:ANd9GcT1tLwxr8kwi1benjKXLEzluOmbYk9BTcaj8GNXC1qogw3f1EmB"/>
          <p:cNvPicPr>
            <a:picLocks noChangeAspect="1" noChangeArrowheads="1"/>
          </p:cNvPicPr>
          <p:nvPr/>
        </p:nvPicPr>
        <p:blipFill rotWithShape="1">
          <a:blip r:embed="rId2">
            <a:extLst>
              <a:ext uri="{28A0092B-C50C-407E-A947-70E740481C1C}">
                <a14:useLocalDpi xmlns:a14="http://schemas.microsoft.com/office/drawing/2010/main" val="0"/>
              </a:ext>
            </a:extLst>
          </a:blip>
          <a:srcRect l="3937" t="3204" r="4724" b="2470"/>
          <a:stretch/>
        </p:blipFill>
        <p:spPr bwMode="auto">
          <a:xfrm>
            <a:off x="4762" y="-23813"/>
            <a:ext cx="9139238" cy="6881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38099" y="0"/>
            <a:ext cx="72390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FF00"/>
                </a:solidFill>
                <a:latin typeface="Comic Sans MS" pitchFamily="66" charset="0"/>
              </a:rPr>
              <a:t>Godliness with contentment is great gain (1Tim 6:6)</a:t>
            </a:r>
          </a:p>
        </p:txBody>
      </p:sp>
      <p:sp>
        <p:nvSpPr>
          <p:cNvPr id="4" name="Rectangle 2"/>
          <p:cNvSpPr txBox="1">
            <a:spLocks noChangeArrowheads="1"/>
          </p:cNvSpPr>
          <p:nvPr/>
        </p:nvSpPr>
        <p:spPr>
          <a:xfrm>
            <a:off x="571500" y="5715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FFC000"/>
                </a:solidFill>
                <a:latin typeface="Comic Sans MS" pitchFamily="66" charset="0"/>
              </a:rPr>
              <a:t>It produces thankful, happy children of God</a:t>
            </a:r>
          </a:p>
        </p:txBody>
      </p:sp>
    </p:spTree>
    <p:extLst>
      <p:ext uri="{BB962C8B-B14F-4D97-AF65-F5344CB8AC3E}">
        <p14:creationId xmlns:p14="http://schemas.microsoft.com/office/powerpoint/2010/main" val="277315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81000"/>
            <a:ext cx="9158514" cy="4953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Matthew 6:24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676400"/>
            <a:ext cx="7162799" cy="2971800"/>
          </a:xfrm>
        </p:spPr>
        <p:txBody>
          <a:bodyPr>
            <a:normAutofit/>
          </a:bodyPr>
          <a:lstStyle/>
          <a:p>
            <a:pPr marL="0" indent="231775">
              <a:buNone/>
            </a:pPr>
            <a:r>
              <a:rPr lang="en-US" sz="3600" dirty="0" smtClean="0"/>
              <a:t>24 </a:t>
            </a:r>
            <a:r>
              <a:rPr lang="en-US" sz="3600" dirty="0"/>
              <a:t>"</a:t>
            </a:r>
            <a:r>
              <a:rPr lang="en-US" sz="3600" b="1" dirty="0">
                <a:solidFill>
                  <a:srgbClr val="0000CC"/>
                </a:solidFill>
              </a:rPr>
              <a:t>No one can serve two masters; </a:t>
            </a:r>
            <a:r>
              <a:rPr lang="en-US" sz="3600" dirty="0"/>
              <a:t>for either he will hate the one and love the other, or else he will be loyal to the one and despise the other. </a:t>
            </a:r>
            <a:r>
              <a:rPr lang="en-US" sz="3600" b="1" dirty="0">
                <a:solidFill>
                  <a:srgbClr val="0000CC"/>
                </a:solidFill>
              </a:rPr>
              <a:t>You cannot serve God and mammon.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Who do you serve?</a:t>
            </a:r>
          </a:p>
        </p:txBody>
      </p:sp>
      <p:sp>
        <p:nvSpPr>
          <p:cNvPr id="7" name="Text Box 5"/>
          <p:cNvSpPr txBox="1">
            <a:spLocks noChangeArrowheads="1"/>
          </p:cNvSpPr>
          <p:nvPr/>
        </p:nvSpPr>
        <p:spPr bwMode="auto">
          <a:xfrm>
            <a:off x="-152400" y="5443210"/>
            <a:ext cx="6934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We have to make a choice!           You can’t have it both ways</a:t>
            </a:r>
          </a:p>
        </p:txBody>
      </p:sp>
      <p:pic>
        <p:nvPicPr>
          <p:cNvPr id="3074" name="Picture 2" descr="http://www.analyticsvidhya.com/blog/wp-content/uploads/2014/03/Good-Choice-Bad-Choi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55" t="10863" r="6089" b="3423"/>
          <a:stretch/>
        </p:blipFill>
        <p:spPr bwMode="auto">
          <a:xfrm>
            <a:off x="6172200" y="5050092"/>
            <a:ext cx="2895600" cy="176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012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Philippians 4:11-13 </a:t>
            </a:r>
            <a:r>
              <a:rPr lang="en-US" sz="3600" b="1" dirty="0" smtClean="0">
                <a:solidFill>
                  <a:srgbClr val="663300"/>
                </a:solidFill>
              </a:rPr>
              <a:t>(NIV)</a:t>
            </a:r>
            <a:endParaRPr lang="en-US" sz="36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lnSpcReduction="10000"/>
          </a:bodyPr>
          <a:lstStyle/>
          <a:p>
            <a:pPr marL="0" indent="231775">
              <a:buNone/>
            </a:pPr>
            <a:r>
              <a:rPr lang="en-US" b="1" dirty="0" smtClean="0">
                <a:solidFill>
                  <a:srgbClr val="0000CC"/>
                </a:solidFill>
              </a:rPr>
              <a:t>for </a:t>
            </a:r>
            <a:r>
              <a:rPr lang="en-US" b="1" dirty="0">
                <a:solidFill>
                  <a:srgbClr val="0000CC"/>
                </a:solidFill>
              </a:rPr>
              <a:t>I have learned to be content whatever the circumstances. </a:t>
            </a:r>
            <a:r>
              <a:rPr lang="en-US" dirty="0"/>
              <a:t>12 I know what it is to be in need, and I know what it is to have plenty. I have learned the secret of being content in any and every situation, whether well fed or hungry, whether living in plenty or in want. 13 I can do everything through him who gives me strength.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Paul’s great secret of life….</a:t>
            </a:r>
          </a:p>
        </p:txBody>
      </p:sp>
      <p:sp>
        <p:nvSpPr>
          <p:cNvPr id="7" name="Text Box 5"/>
          <p:cNvSpPr txBox="1">
            <a:spLocks noChangeArrowheads="1"/>
          </p:cNvSpPr>
          <p:nvPr/>
        </p:nvSpPr>
        <p:spPr bwMode="auto">
          <a:xfrm>
            <a:off x="845343" y="6066557"/>
            <a:ext cx="7377113"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Faith trusts whatever God gives us!</a:t>
            </a:r>
          </a:p>
        </p:txBody>
      </p:sp>
    </p:spTree>
    <p:extLst>
      <p:ext uri="{BB962C8B-B14F-4D97-AF65-F5344CB8AC3E}">
        <p14:creationId xmlns:p14="http://schemas.microsoft.com/office/powerpoint/2010/main" val="235288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areeractionnow.com/wp-content/uploads/2010/02/1002226-Career-Ste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070" y="41148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arottaonmoney.com/wp-content/uploads/2013/09/college-bound_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44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nippetandink.com/wp-content/uploads/2012/10/a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079" y="1919507"/>
            <a:ext cx="3279775" cy="32797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2.bp.blogspot.com/-LCGAbK2DFzk/TwuYCDj_6ZI/AAAAAAAAAB8/B3yXomf3p7Q/s1600/hou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0395" y="820881"/>
            <a:ext cx="3800475" cy="30278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oulspartan.files.wordpress.com/2014/10/the-mission-f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6" y="3733800"/>
            <a:ext cx="4027362" cy="2990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0" y="129570"/>
            <a:ext cx="9143999"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0000"/>
                </a:solidFill>
                <a:latin typeface="Comic Sans MS" pitchFamily="66" charset="0"/>
              </a:rPr>
              <a:t>You have lots of choices ahead!</a:t>
            </a:r>
          </a:p>
        </p:txBody>
      </p:sp>
    </p:spTree>
    <p:extLst>
      <p:ext uri="{BB962C8B-B14F-4D97-AF65-F5344CB8AC3E}">
        <p14:creationId xmlns:p14="http://schemas.microsoft.com/office/powerpoint/2010/main" val="3030275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howtomakegodlydecisions-100323144940-phpapp02/95/slide-1-728.jpg?cb=12693769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encrypted-tbn0.gstatic.com/images?q=tbn:ANd9GcQNxEG1X4tWMmAmv1ThyRQU6A_s6Ic_pFFKM11LFkDaMGRhW2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243" y="4705552"/>
            <a:ext cx="2316757" cy="215244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956921" y="3860266"/>
            <a:ext cx="2057399"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Don’t forget to pray!</a:t>
            </a:r>
          </a:p>
        </p:txBody>
      </p:sp>
    </p:spTree>
    <p:extLst>
      <p:ext uri="{BB962C8B-B14F-4D97-AF65-F5344CB8AC3E}">
        <p14:creationId xmlns:p14="http://schemas.microsoft.com/office/powerpoint/2010/main" val="266886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3000"/>
                                  </p:stCondLst>
                                  <p:childTnLst>
                                    <p:set>
                                      <p:cBhvr>
                                        <p:cTn id="9" dur="1" fill="hold">
                                          <p:stCondLst>
                                            <p:cond delay="0"/>
                                          </p:stCondLst>
                                        </p:cTn>
                                        <p:tgtEl>
                                          <p:spTgt spid="8194"/>
                                        </p:tgtEl>
                                        <p:attrNameLst>
                                          <p:attrName>style.visibility</p:attrName>
                                        </p:attrNameLst>
                                      </p:cBhvr>
                                      <p:to>
                                        <p:strVal val="visible"/>
                                      </p:to>
                                    </p:set>
                                    <p:animEffect transition="in" filter="barn(inVertical)">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074" name="Picture 2" descr="https://sp.yimg.com/ib/th?id=HN.608038907040435760&amp;pid=15.1&amp;P=0"/>
          <p:cNvPicPr>
            <a:picLocks noChangeAspect="1" noChangeArrowheads="1"/>
          </p:cNvPicPr>
          <p:nvPr/>
        </p:nvPicPr>
        <p:blipFill rotWithShape="1">
          <a:blip r:embed="rId2">
            <a:extLst>
              <a:ext uri="{28A0092B-C50C-407E-A947-70E740481C1C}">
                <a14:useLocalDpi xmlns:a14="http://schemas.microsoft.com/office/drawing/2010/main" val="0"/>
              </a:ext>
            </a:extLst>
          </a:blip>
          <a:srcRect r="18716"/>
          <a:stretch/>
        </p:blipFill>
        <p:spPr bwMode="auto">
          <a:xfrm>
            <a:off x="-19050" y="0"/>
            <a:ext cx="91630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4562475" y="4114800"/>
            <a:ext cx="4419600" cy="255454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Get as much of the Bible in your background as possible to help you make good choices</a:t>
            </a:r>
          </a:p>
        </p:txBody>
      </p:sp>
      <p:pic>
        <p:nvPicPr>
          <p:cNvPr id="3076" name="Picture 4" descr="http://sovereignlogos.files.wordpress.com/2010/03/bible_brain.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48"/>
          <a:stretch/>
        </p:blipFill>
        <p:spPr bwMode="auto">
          <a:xfrm>
            <a:off x="5457826" y="304588"/>
            <a:ext cx="3505199" cy="3505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28600" y="685800"/>
            <a:ext cx="9143999" cy="1015663"/>
          </a:xfrm>
          <a:prstGeom prst="rect">
            <a:avLst/>
          </a:prstGeom>
          <a:noFill/>
          <a:ln w="9525">
            <a:noFill/>
            <a:miter lim="800000"/>
            <a:headEnd/>
            <a:tailEnd/>
          </a:ln>
        </p:spPr>
        <p:txBody>
          <a:bodyPr wrap="square">
            <a:spAutoFit/>
          </a:bodyPr>
          <a:lstStyle/>
          <a:p>
            <a:pPr>
              <a:spcBef>
                <a:spcPct val="50000"/>
              </a:spcBef>
            </a:pPr>
            <a:r>
              <a:rPr lang="en-US" sz="6000" b="1" dirty="0" smtClean="0">
                <a:solidFill>
                  <a:srgbClr val="0000CC"/>
                </a:solidFill>
                <a:latin typeface="Comic Sans MS" pitchFamily="66" charset="0"/>
              </a:rPr>
              <a:t>You      have</a:t>
            </a:r>
          </a:p>
        </p:txBody>
      </p:sp>
    </p:spTree>
    <p:extLst>
      <p:ext uri="{BB962C8B-B14F-4D97-AF65-F5344CB8AC3E}">
        <p14:creationId xmlns:p14="http://schemas.microsoft.com/office/powerpoint/2010/main" val="397036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7573818"/>
          </a:xfrm>
          <a:prstGeom prst="rect">
            <a:avLst/>
          </a:prstGeom>
        </p:spPr>
      </p:pic>
      <p:sp>
        <p:nvSpPr>
          <p:cNvPr id="6" name="Text Box 5"/>
          <p:cNvSpPr txBox="1">
            <a:spLocks noChangeArrowheads="1"/>
          </p:cNvSpPr>
          <p:nvPr/>
        </p:nvSpPr>
        <p:spPr bwMode="auto">
          <a:xfrm>
            <a:off x="457200" y="5832689"/>
            <a:ext cx="8381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This is the piece we must provide!</a:t>
            </a:r>
          </a:p>
        </p:txBody>
      </p:sp>
    </p:spTree>
    <p:extLst>
      <p:ext uri="{BB962C8B-B14F-4D97-AF65-F5344CB8AC3E}">
        <p14:creationId xmlns:p14="http://schemas.microsoft.com/office/powerpoint/2010/main" val="1678509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blicalproof.files.wordpress.com/2012/07/our-choice-vs-gods-cho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96200" cy="57871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0" y="5998428"/>
            <a:ext cx="9143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Let’s work at making them the same!</a:t>
            </a:r>
          </a:p>
        </p:txBody>
      </p:sp>
    </p:spTree>
    <p:extLst>
      <p:ext uri="{BB962C8B-B14F-4D97-AF65-F5344CB8AC3E}">
        <p14:creationId xmlns:p14="http://schemas.microsoft.com/office/powerpoint/2010/main" val="16855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rmichele.org/wp-content/uploads/2014/06/battlefield_of_the_mi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5454160" cy="4672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152400" y="129570"/>
            <a:ext cx="8839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There’s a war going on in your head!</a:t>
            </a:r>
          </a:p>
        </p:txBody>
      </p:sp>
      <p:sp>
        <p:nvSpPr>
          <p:cNvPr id="4" name="Text Box 5"/>
          <p:cNvSpPr txBox="1">
            <a:spLocks noChangeArrowheads="1"/>
          </p:cNvSpPr>
          <p:nvPr/>
        </p:nvSpPr>
        <p:spPr bwMode="auto">
          <a:xfrm>
            <a:off x="5758960" y="1295400"/>
            <a:ext cx="3219940" cy="4154984"/>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00B050"/>
                </a:solidFill>
                <a:latin typeface="Comic Sans MS" pitchFamily="66" charset="0"/>
              </a:rPr>
              <a:t>The mind of the spirit </a:t>
            </a:r>
            <a:r>
              <a:rPr lang="en-US" sz="4400" b="1" dirty="0" err="1" smtClean="0">
                <a:solidFill>
                  <a:srgbClr val="00B050"/>
                </a:solidFill>
                <a:latin typeface="Comic Sans MS" pitchFamily="66" charset="0"/>
              </a:rPr>
              <a:t>vs</a:t>
            </a:r>
            <a:r>
              <a:rPr lang="en-US" sz="4400" b="1" dirty="0" smtClean="0">
                <a:solidFill>
                  <a:srgbClr val="00B050"/>
                </a:solidFill>
                <a:latin typeface="Comic Sans MS" pitchFamily="66" charset="0"/>
              </a:rPr>
              <a:t> the mind of the flesh</a:t>
            </a:r>
          </a:p>
        </p:txBody>
      </p:sp>
      <p:sp>
        <p:nvSpPr>
          <p:cNvPr id="5" name="Text Box 5"/>
          <p:cNvSpPr txBox="1">
            <a:spLocks noChangeArrowheads="1"/>
          </p:cNvSpPr>
          <p:nvPr/>
        </p:nvSpPr>
        <p:spPr bwMode="auto">
          <a:xfrm>
            <a:off x="139700" y="5831384"/>
            <a:ext cx="8839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7030A0"/>
                </a:solidFill>
                <a:latin typeface="Comic Sans MS" pitchFamily="66" charset="0"/>
              </a:rPr>
              <a:t>Get God’s word into your mind</a:t>
            </a:r>
          </a:p>
        </p:txBody>
      </p:sp>
    </p:spTree>
    <p:extLst>
      <p:ext uri="{BB962C8B-B14F-4D97-AF65-F5344CB8AC3E}">
        <p14:creationId xmlns:p14="http://schemas.microsoft.com/office/powerpoint/2010/main" val="3280588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onnacohen.org/wp-content/uploads/2012/05/praying-over-bi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4" y="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blica.com/PageFiles/800/1744_b.jpg"/>
          <p:cNvPicPr>
            <a:picLocks noChangeAspect="1" noChangeArrowheads="1"/>
          </p:cNvPicPr>
          <p:nvPr/>
        </p:nvPicPr>
        <p:blipFill rotWithShape="1">
          <a:blip r:embed="rId3">
            <a:extLst>
              <a:ext uri="{28A0092B-C50C-407E-A947-70E740481C1C}">
                <a14:useLocalDpi xmlns:a14="http://schemas.microsoft.com/office/drawing/2010/main" val="0"/>
              </a:ext>
            </a:extLst>
          </a:blip>
          <a:srcRect b="8000"/>
          <a:stretch/>
        </p:blipFill>
        <p:spPr bwMode="auto">
          <a:xfrm>
            <a:off x="4869668" y="2895600"/>
            <a:ext cx="4306956"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gospelcoalition.org/blogs/justintaylor/files/2014/01/esvaudio-300x2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0" y="3571875"/>
            <a:ext cx="3505200" cy="33533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l="39801" t="41333" r="32083" b="28899"/>
          <a:stretch/>
        </p:blipFill>
        <p:spPr>
          <a:xfrm>
            <a:off x="4800600" y="0"/>
            <a:ext cx="4376024" cy="2895600"/>
          </a:xfrm>
          <a:prstGeom prst="rect">
            <a:avLst/>
          </a:prstGeom>
        </p:spPr>
      </p:pic>
      <p:pic>
        <p:nvPicPr>
          <p:cNvPr id="2056" name="Picture 8" descr="http://4.bp.blogspot.com/-mRVLRxwmXvQ/UXyu3UjBhtI/AAAAAAAAAFc/elAnfgJlFIA/s1600/Bible+Softwar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2286000"/>
            <a:ext cx="2940542" cy="220658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3452125" y="4800600"/>
            <a:ext cx="1440668"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many options today</a:t>
            </a:r>
          </a:p>
        </p:txBody>
      </p:sp>
    </p:spTree>
    <p:extLst>
      <p:ext uri="{BB962C8B-B14F-4D97-AF65-F5344CB8AC3E}">
        <p14:creationId xmlns:p14="http://schemas.microsoft.com/office/powerpoint/2010/main" val="13841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2" descr="https://sp.yimg.com/ib/th?id=HN.608035183297300926&amp;pid=15.1&amp;P=0"/>
          <p:cNvPicPr>
            <a:picLocks noChangeAspect="1" noChangeArrowheads="1"/>
          </p:cNvPicPr>
          <p:nvPr/>
        </p:nvPicPr>
        <p:blipFill rotWithShape="1">
          <a:blip r:embed="rId2">
            <a:extLst>
              <a:ext uri="{28A0092B-C50C-407E-A947-70E740481C1C}">
                <a14:useLocalDpi xmlns:a14="http://schemas.microsoft.com/office/drawing/2010/main" val="0"/>
              </a:ext>
            </a:extLst>
          </a:blip>
          <a:srcRect l="3068"/>
          <a:stretch/>
        </p:blipFill>
        <p:spPr bwMode="auto">
          <a:xfrm>
            <a:off x="0" y="846138"/>
            <a:ext cx="9144000" cy="4196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457200" y="381000"/>
            <a:ext cx="6096000" cy="646331"/>
          </a:xfrm>
          <a:prstGeom prst="rect">
            <a:avLst/>
          </a:prstGeom>
          <a:noFill/>
          <a:ln w="9525">
            <a:noFill/>
            <a:miter lim="800000"/>
            <a:headEnd/>
            <a:tailEnd/>
          </a:ln>
        </p:spPr>
        <p:txBody>
          <a:bodyPr wrap="square">
            <a:spAutoFit/>
          </a:bodyPr>
          <a:lstStyle/>
          <a:p>
            <a:pPr>
              <a:spcBef>
                <a:spcPct val="50000"/>
              </a:spcBef>
            </a:pPr>
            <a:r>
              <a:rPr lang="en-US" sz="3600" b="1" dirty="0" smtClean="0">
                <a:solidFill>
                  <a:srgbClr val="FFFF00"/>
                </a:solidFill>
                <a:latin typeface="Comic Sans MS" pitchFamily="66" charset="0"/>
              </a:rPr>
              <a:t>So……think about it….</a:t>
            </a:r>
          </a:p>
        </p:txBody>
      </p:sp>
    </p:spTree>
    <p:extLst>
      <p:ext uri="{BB962C8B-B14F-4D97-AF65-F5344CB8AC3E}">
        <p14:creationId xmlns:p14="http://schemas.microsoft.com/office/powerpoint/2010/main" val="1856798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2050" name="Picture 2" descr="http://simplyreference.com/Media/Quotes/2edf59b8010848b9a5710c8177e58f51.jpg"/>
          <p:cNvPicPr>
            <a:picLocks noChangeAspect="1" noChangeArrowheads="1"/>
          </p:cNvPicPr>
          <p:nvPr/>
        </p:nvPicPr>
        <p:blipFill rotWithShape="1">
          <a:blip r:embed="rId3">
            <a:extLst>
              <a:ext uri="{28A0092B-C50C-407E-A947-70E740481C1C}">
                <a14:useLocalDpi xmlns:a14="http://schemas.microsoft.com/office/drawing/2010/main" val="0"/>
              </a:ext>
            </a:extLst>
          </a:blip>
          <a:srcRect b="3333"/>
          <a:stretch/>
        </p:blipFill>
        <p:spPr bwMode="auto">
          <a:xfrm>
            <a:off x="-228600" y="0"/>
            <a:ext cx="9372600" cy="6629400"/>
          </a:xfrm>
          <a:prstGeom prst="rect">
            <a:avLst/>
          </a:prstGeom>
          <a:solidFill>
            <a:schemeClr val="tx1"/>
          </a:solidFill>
        </p:spPr>
      </p:pic>
    </p:spTree>
    <p:extLst>
      <p:ext uri="{BB962C8B-B14F-4D97-AF65-F5344CB8AC3E}">
        <p14:creationId xmlns:p14="http://schemas.microsoft.com/office/powerpoint/2010/main" val="3573435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upload.wikimedia.org/wikipedia/commons/b/bc/The_worship_of_Mammon.jpg"/>
          <p:cNvSpPr>
            <a:spLocks noChangeAspect="1" noChangeArrowheads="1"/>
          </p:cNvSpPr>
          <p:nvPr/>
        </p:nvSpPr>
        <p:spPr bwMode="auto">
          <a:xfrm>
            <a:off x="63500" y="-136525"/>
            <a:ext cx="31337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4691068" y="1172331"/>
            <a:ext cx="4106757" cy="4901305"/>
          </a:xfrm>
          <a:prstGeom prst="rect">
            <a:avLst/>
          </a:prstGeom>
        </p:spPr>
      </p:pic>
      <p:sp>
        <p:nvSpPr>
          <p:cNvPr id="6" name="Text Box 5"/>
          <p:cNvSpPr txBox="1">
            <a:spLocks noChangeArrowheads="1"/>
          </p:cNvSpPr>
          <p:nvPr/>
        </p:nvSpPr>
        <p:spPr bwMode="auto">
          <a:xfrm>
            <a:off x="379412" y="1056878"/>
            <a:ext cx="3810000" cy="501675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00CC"/>
                </a:solidFill>
                <a:latin typeface="Comic Sans MS" pitchFamily="66" charset="0"/>
              </a:rPr>
              <a:t>Mammon may have originated with the Aramaic word “</a:t>
            </a:r>
            <a:r>
              <a:rPr lang="en-US" sz="3200" b="1" dirty="0" err="1" smtClean="0">
                <a:solidFill>
                  <a:srgbClr val="0000CC"/>
                </a:solidFill>
                <a:latin typeface="Comic Sans MS" pitchFamily="66" charset="0"/>
              </a:rPr>
              <a:t>mamon</a:t>
            </a:r>
            <a:r>
              <a:rPr lang="en-US" sz="3200" b="1" dirty="0" smtClean="0">
                <a:solidFill>
                  <a:srgbClr val="0000CC"/>
                </a:solidFill>
                <a:latin typeface="Comic Sans MS" pitchFamily="66" charset="0"/>
              </a:rPr>
              <a:t>” which meant riches or money or a Hebrew word meaning “that which is to be trusted”</a:t>
            </a:r>
          </a:p>
        </p:txBody>
      </p:sp>
      <p:sp>
        <p:nvSpPr>
          <p:cNvPr id="7" name="Text Box 5"/>
          <p:cNvSpPr txBox="1">
            <a:spLocks noChangeArrowheads="1"/>
          </p:cNvSpPr>
          <p:nvPr/>
        </p:nvSpPr>
        <p:spPr bwMode="auto">
          <a:xfrm>
            <a:off x="228600" y="107167"/>
            <a:ext cx="8763000" cy="830997"/>
          </a:xfrm>
          <a:prstGeom prst="rect">
            <a:avLst/>
          </a:prstGeom>
          <a:noFill/>
          <a:ln w="9525">
            <a:noFill/>
            <a:miter lim="800000"/>
            <a:headEnd/>
            <a:tailEnd/>
          </a:ln>
        </p:spPr>
        <p:txBody>
          <a:bodyPr wrap="square">
            <a:spAutoFit/>
          </a:bodyPr>
          <a:lstStyle/>
          <a:p>
            <a:pPr algn="ctr">
              <a:spcBef>
                <a:spcPct val="50000"/>
              </a:spcBef>
            </a:pPr>
            <a:r>
              <a:rPr lang="en-US" sz="4800" b="1" dirty="0" smtClean="0">
                <a:solidFill>
                  <a:srgbClr val="FF0000"/>
                </a:solidFill>
                <a:latin typeface="Comic Sans MS" pitchFamily="66" charset="0"/>
              </a:rPr>
              <a:t>What is Mammon?</a:t>
            </a:r>
          </a:p>
        </p:txBody>
      </p:sp>
    </p:spTree>
    <p:extLst>
      <p:ext uri="{BB962C8B-B14F-4D97-AF65-F5344CB8AC3E}">
        <p14:creationId xmlns:p14="http://schemas.microsoft.com/office/powerpoint/2010/main" val="1569290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akelley.com/wp-content/uploads/2013/03/Treasure-Ch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342900" y="152400"/>
            <a:ext cx="84582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Where your treasure is… there will your heart be also (Mat 6:21)</a:t>
            </a:r>
          </a:p>
        </p:txBody>
      </p:sp>
      <p:sp>
        <p:nvSpPr>
          <p:cNvPr id="4" name="Text Box 5"/>
          <p:cNvSpPr txBox="1">
            <a:spLocks noChangeArrowheads="1"/>
          </p:cNvSpPr>
          <p:nvPr/>
        </p:nvSpPr>
        <p:spPr bwMode="auto">
          <a:xfrm>
            <a:off x="342900" y="5943600"/>
            <a:ext cx="8458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God may give us what we REALLY want</a:t>
            </a:r>
          </a:p>
        </p:txBody>
      </p:sp>
    </p:spTree>
    <p:extLst>
      <p:ext uri="{BB962C8B-B14F-4D97-AF65-F5344CB8AC3E}">
        <p14:creationId xmlns:p14="http://schemas.microsoft.com/office/powerpoint/2010/main" val="4250293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this class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It’s time to chose…..we can’t serve God and Mammon</a:t>
            </a:r>
          </a:p>
          <a:p>
            <a:pPr hangingPunct="0"/>
            <a:r>
              <a:rPr lang="en-US" dirty="0" smtClean="0">
                <a:solidFill>
                  <a:srgbClr val="FFC000"/>
                </a:solidFill>
                <a:latin typeface="EraserDust" pitchFamily="34" charset="0"/>
              </a:rPr>
              <a:t>God will help you if you choose to serve Him</a:t>
            </a:r>
          </a:p>
          <a:p>
            <a:pPr hangingPunct="0"/>
            <a:r>
              <a:rPr lang="en-US" dirty="0" smtClean="0">
                <a:solidFill>
                  <a:srgbClr val="FFC000"/>
                </a:solidFill>
                <a:latin typeface="EraserDust" pitchFamily="34" charset="0"/>
              </a:rPr>
              <a:t>Pray for God’s help with tough choices – He loves you and wants you in His family</a:t>
            </a:r>
            <a:endParaRPr lang="en-US" dirty="0">
              <a:solidFill>
                <a:srgbClr val="FFC000"/>
              </a:solidFill>
              <a:latin typeface="EraserDust" pitchFamily="34" charset="0"/>
            </a:endParaRPr>
          </a:p>
          <a:p>
            <a:pPr hangingPunct="0"/>
            <a:r>
              <a:rPr lang="en-US" dirty="0" smtClean="0">
                <a:solidFill>
                  <a:srgbClr val="FFC000"/>
                </a:solidFill>
                <a:latin typeface="EraserDust" pitchFamily="34" charset="0"/>
              </a:rPr>
              <a:t>God knows where our treasure is and He might have to help us see it too</a:t>
            </a:r>
          </a:p>
          <a:p>
            <a:pPr hangingPunct="0"/>
            <a:r>
              <a:rPr lang="en-US" dirty="0" smtClean="0">
                <a:solidFill>
                  <a:srgbClr val="FFC000"/>
                </a:solidFill>
                <a:latin typeface="EraserDust" pitchFamily="34" charset="0"/>
              </a:rPr>
              <a:t>The secret of life is to learn to be content with what God gives us – trust Him!</a:t>
            </a:r>
          </a:p>
          <a:p>
            <a:pPr hangingPunct="0"/>
            <a:endParaRPr lang="en-US" dirty="0" smtClean="0">
              <a:solidFill>
                <a:srgbClr val="FFC000"/>
              </a:solidFill>
              <a:latin typeface="EraserDust" pitchFamily="34" charset="0"/>
            </a:endParaRPr>
          </a:p>
          <a:p>
            <a:pPr hangingPunct="0"/>
            <a:endParaRPr lang="en-US" dirty="0">
              <a:solidFill>
                <a:srgbClr val="FFC000"/>
              </a:solidFill>
              <a:latin typeface="EraserDust" pitchFamily="34" charset="0"/>
            </a:endParaRPr>
          </a:p>
          <a:p>
            <a:pPr hangingPunct="0"/>
            <a:endParaRPr lang="en-US" dirty="0" smtClean="0">
              <a:solidFill>
                <a:srgbClr val="FFC000"/>
              </a:solidFill>
              <a:latin typeface="EraserDust" pitchFamily="34" charset="0"/>
            </a:endParaRPr>
          </a:p>
          <a:p>
            <a:pPr hangingPunct="0"/>
            <a:endParaRPr lang="en-US" dirty="0">
              <a:solidFill>
                <a:srgbClr val="FFC000"/>
              </a:solidFill>
              <a:latin typeface="EraserDust" pitchFamily="34" charset="0"/>
            </a:endParaRPr>
          </a:p>
          <a:p>
            <a:pPr hangingPunct="0"/>
            <a:endParaRPr lang="en-US" dirty="0" smtClean="0"/>
          </a:p>
        </p:txBody>
      </p:sp>
    </p:spTree>
    <p:extLst>
      <p:ext uri="{BB962C8B-B14F-4D97-AF65-F5344CB8AC3E}">
        <p14:creationId xmlns:p14="http://schemas.microsoft.com/office/powerpoint/2010/main" val="291201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edia-cache-ak0.pinimg.com/736x/9b/fc/76/9bfc7692ad159751e604ad6573d1b7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461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608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8MWuyEZ-Vgo/TOfSYfBDxHI/AAAAAAAAAnQ/CgQTxY0b_yg/s1600/god-and-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5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4.bp.blogspot.com/-9IWInTQoWTE/UCoVSJXVeII/AAAAAAAAFCk/Psefz4uvyaU/s320/godorm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7922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5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edia-cache-ak0.pinimg.com/originals/50/c7/48/50c748712728d2a833f527a33f9aa0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81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37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3" name="Picture 2"/>
          <p:cNvPicPr>
            <a:picLocks noChangeAspect="1"/>
          </p:cNvPicPr>
          <p:nvPr/>
        </p:nvPicPr>
        <p:blipFill>
          <a:blip r:embed="rId3"/>
          <a:stretch>
            <a:fillRect/>
          </a:stretch>
        </p:blipFill>
        <p:spPr>
          <a:xfrm>
            <a:off x="3124200" y="885825"/>
            <a:ext cx="3238500" cy="4857750"/>
          </a:xfrm>
          <a:prstGeom prst="rect">
            <a:avLst/>
          </a:prstGeom>
        </p:spPr>
      </p:pic>
      <p:pic>
        <p:nvPicPr>
          <p:cNvPr id="4" name="Picture 3"/>
          <p:cNvPicPr>
            <a:picLocks noChangeAspect="1"/>
          </p:cNvPicPr>
          <p:nvPr/>
        </p:nvPicPr>
        <p:blipFill>
          <a:blip r:embed="rId4"/>
          <a:stretch>
            <a:fillRect/>
          </a:stretch>
        </p:blipFill>
        <p:spPr>
          <a:xfrm>
            <a:off x="-76200" y="1685925"/>
            <a:ext cx="2895600" cy="3876675"/>
          </a:xfrm>
          <a:prstGeom prst="rect">
            <a:avLst/>
          </a:prstGeom>
        </p:spPr>
      </p:pic>
    </p:spTree>
    <p:extLst>
      <p:ext uri="{BB962C8B-B14F-4D97-AF65-F5344CB8AC3E}">
        <p14:creationId xmlns:p14="http://schemas.microsoft.com/office/powerpoint/2010/main" val="1037171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59336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60591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12manage.com/images/picture_french_raven_bases_social_p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612297"/>
            <a:ext cx="5124450" cy="42457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valleephotos.com/Photography/Stock-Photography-Illustration/i-NgvW52P/1/L/Money%20-%20For%20The%20Love%20Of%20Mone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486150" cy="2694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1667" t="25333" r="46667" b="33333"/>
          <a:stretch/>
        </p:blipFill>
        <p:spPr>
          <a:xfrm>
            <a:off x="-1" y="3810000"/>
            <a:ext cx="4916131" cy="3048001"/>
          </a:xfrm>
          <a:prstGeom prst="rect">
            <a:avLst/>
          </a:prstGeom>
        </p:spPr>
      </p:pic>
      <p:pic>
        <p:nvPicPr>
          <p:cNvPr id="2056" name="Picture 8" descr="http://www.1zoom.net/big2/786/333006-sveti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23" t="26578" b="16279"/>
          <a:stretch/>
        </p:blipFill>
        <p:spPr bwMode="auto">
          <a:xfrm>
            <a:off x="19050" y="49646"/>
            <a:ext cx="4435205" cy="207697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6313625" y="870303"/>
            <a:ext cx="2244455"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Mammon today</a:t>
            </a:r>
          </a:p>
        </p:txBody>
      </p:sp>
      <p:pic>
        <p:nvPicPr>
          <p:cNvPr id="2058" name="Picture 10" descr="http://fitnuthealth.com/wp-content/uploads/2014/01/bigstock-Muscle-man-dmaking-push-ups-in-5044483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65" t="23720" r="2920" b="20566"/>
          <a:stretch/>
        </p:blipFill>
        <p:spPr bwMode="auto">
          <a:xfrm>
            <a:off x="197455" y="2133600"/>
            <a:ext cx="4513209" cy="191320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assets.unique-vintage.com/media/catalog/product/M/N/MNcKHjmYw7_2014_Prom_Dresses-Mint_Chiffon_Stone_Criss_Cross_Gow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3264" r="25157" b="3854"/>
          <a:stretch/>
        </p:blipFill>
        <p:spPr bwMode="auto">
          <a:xfrm>
            <a:off x="4135575" y="-1"/>
            <a:ext cx="1503226" cy="40468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8"/>
          <a:srcRect l="23645" t="25000" r="57614" b="9375"/>
          <a:stretch/>
        </p:blipFill>
        <p:spPr>
          <a:xfrm>
            <a:off x="197454" y="786976"/>
            <a:ext cx="1152524" cy="2269030"/>
          </a:xfrm>
          <a:prstGeom prst="rect">
            <a:avLst/>
          </a:prstGeom>
        </p:spPr>
      </p:pic>
    </p:spTree>
    <p:extLst>
      <p:ext uri="{BB962C8B-B14F-4D97-AF65-F5344CB8AC3E}">
        <p14:creationId xmlns:p14="http://schemas.microsoft.com/office/powerpoint/2010/main" val="143460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a:solidFill>
                  <a:srgbClr val="663300"/>
                </a:solidFill>
              </a:rPr>
              <a:t>2 Kings 5:15-27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62500" lnSpcReduction="20000"/>
          </a:bodyPr>
          <a:lstStyle/>
          <a:p>
            <a:pPr marL="0" indent="231775">
              <a:buNone/>
            </a:pPr>
            <a:r>
              <a:rPr lang="en-US" dirty="0" smtClean="0"/>
              <a:t>15 </a:t>
            </a:r>
            <a:r>
              <a:rPr lang="en-US" dirty="0"/>
              <a:t>And </a:t>
            </a:r>
            <a:r>
              <a:rPr lang="en-US" dirty="0" smtClean="0"/>
              <a:t>he (</a:t>
            </a:r>
            <a:r>
              <a:rPr lang="en-US" dirty="0" err="1" smtClean="0"/>
              <a:t>Naaman</a:t>
            </a:r>
            <a:r>
              <a:rPr lang="en-US" dirty="0" smtClean="0"/>
              <a:t>) </a:t>
            </a:r>
            <a:r>
              <a:rPr lang="en-US" dirty="0"/>
              <a:t>returned to the man of God, he and all his aides, and came and stood before him; and he said, "Indeed, now I know that there is no God in all the earth, except in Israel; now therefore, </a:t>
            </a:r>
            <a:r>
              <a:rPr lang="en-US" b="1" dirty="0">
                <a:solidFill>
                  <a:srgbClr val="0000CC"/>
                </a:solidFill>
              </a:rPr>
              <a:t>please take a gift from your servant." </a:t>
            </a:r>
          </a:p>
          <a:p>
            <a:pPr marL="0" indent="231775">
              <a:buNone/>
            </a:pPr>
            <a:r>
              <a:rPr lang="en-US" dirty="0" smtClean="0"/>
              <a:t>16 </a:t>
            </a:r>
            <a:r>
              <a:rPr lang="en-US" b="1" dirty="0">
                <a:solidFill>
                  <a:srgbClr val="0000CC"/>
                </a:solidFill>
              </a:rPr>
              <a:t>But he said, "As the Lord lives, before whom I stand, I will receive nothing." And he urged him to take it, but he refused. </a:t>
            </a:r>
          </a:p>
          <a:p>
            <a:pPr marL="0" indent="231775">
              <a:buNone/>
            </a:pPr>
            <a:r>
              <a:rPr lang="en-US" dirty="0" smtClean="0"/>
              <a:t>17 </a:t>
            </a:r>
            <a:r>
              <a:rPr lang="en-US" dirty="0"/>
              <a:t>So </a:t>
            </a:r>
            <a:r>
              <a:rPr lang="en-US" dirty="0" err="1"/>
              <a:t>Naaman</a:t>
            </a:r>
            <a:r>
              <a:rPr lang="en-US" dirty="0"/>
              <a:t> said, "Then, if not, please let your servant be given two mule-loads of earth; for your servant will no longer offer either burnt offering or sacrifice to other gods, but to the Lord. 18 Yet in this thing may the Lord pardon your servant: when my master goes into the temple of </a:t>
            </a:r>
            <a:r>
              <a:rPr lang="en-US" dirty="0" err="1"/>
              <a:t>Rimmon</a:t>
            </a:r>
            <a:r>
              <a:rPr lang="en-US" dirty="0"/>
              <a:t> to worship there, and he leans on my hand, and I bow down in the temple of </a:t>
            </a:r>
            <a:r>
              <a:rPr lang="en-US" dirty="0" err="1"/>
              <a:t>Rimmon</a:t>
            </a:r>
            <a:r>
              <a:rPr lang="en-US" dirty="0"/>
              <a:t> — when I bow down in the temple of </a:t>
            </a:r>
            <a:r>
              <a:rPr lang="en-US" dirty="0" err="1"/>
              <a:t>Rimmon</a:t>
            </a:r>
            <a:r>
              <a:rPr lang="en-US" dirty="0"/>
              <a:t>, may the Lord please pardon your servant in this thing." </a:t>
            </a:r>
          </a:p>
          <a:p>
            <a:pPr marL="0" indent="231775">
              <a:buNone/>
            </a:pPr>
            <a:r>
              <a:rPr lang="en-US" dirty="0" smtClean="0"/>
              <a:t>19 </a:t>
            </a:r>
            <a:r>
              <a:rPr lang="en-US" dirty="0"/>
              <a:t>Then he said to him, </a:t>
            </a:r>
            <a:r>
              <a:rPr lang="en-US" b="1" dirty="0">
                <a:solidFill>
                  <a:srgbClr val="0000CC"/>
                </a:solidFill>
              </a:rPr>
              <a:t>"Go in peace." So he departed from him a short distance.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FF0000"/>
                </a:solidFill>
                <a:latin typeface="Comic Sans MS" pitchFamily="66" charset="0"/>
              </a:rPr>
              <a:t>Naaman</a:t>
            </a:r>
            <a:r>
              <a:rPr lang="en-US" sz="2800" b="1" dirty="0">
                <a:solidFill>
                  <a:srgbClr val="FF0000"/>
                </a:solidFill>
                <a:latin typeface="Comic Sans MS" pitchFamily="66" charset="0"/>
              </a:rPr>
              <a:t> </a:t>
            </a:r>
            <a:r>
              <a:rPr lang="en-US" sz="2800" b="1" dirty="0" smtClean="0">
                <a:solidFill>
                  <a:srgbClr val="FF0000"/>
                </a:solidFill>
                <a:latin typeface="Comic Sans MS" pitchFamily="66" charset="0"/>
              </a:rPr>
              <a:t>is cured of leprosy</a:t>
            </a:r>
          </a:p>
        </p:txBody>
      </p:sp>
      <p:sp>
        <p:nvSpPr>
          <p:cNvPr id="7" name="Text Box 5"/>
          <p:cNvSpPr txBox="1">
            <a:spLocks noChangeArrowheads="1"/>
          </p:cNvSpPr>
          <p:nvPr/>
        </p:nvSpPr>
        <p:spPr bwMode="auto">
          <a:xfrm>
            <a:off x="952500" y="6215390"/>
            <a:ext cx="75724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Elisha understood God had healed </a:t>
            </a:r>
            <a:r>
              <a:rPr lang="en-US" sz="2800" b="1" dirty="0" err="1" smtClean="0">
                <a:solidFill>
                  <a:srgbClr val="00B050"/>
                </a:solidFill>
                <a:latin typeface="Comic Sans MS" pitchFamily="66" charset="0"/>
              </a:rPr>
              <a:t>Naaman</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291565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a:solidFill>
                  <a:srgbClr val="663300"/>
                </a:solidFill>
              </a:rPr>
              <a:t>2 Kings 5:15-27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14400" y="1544042"/>
            <a:ext cx="7315200" cy="4572000"/>
          </a:xfrm>
        </p:spPr>
        <p:txBody>
          <a:bodyPr>
            <a:normAutofit fontScale="70000" lnSpcReduction="20000"/>
          </a:bodyPr>
          <a:lstStyle/>
          <a:p>
            <a:pPr marL="0" indent="231775">
              <a:buNone/>
            </a:pPr>
            <a:r>
              <a:rPr lang="en-US" dirty="0" smtClean="0"/>
              <a:t>20 </a:t>
            </a:r>
            <a:r>
              <a:rPr lang="en-US" dirty="0"/>
              <a:t>But </a:t>
            </a:r>
            <a:r>
              <a:rPr lang="en-US" b="1" dirty="0" err="1">
                <a:solidFill>
                  <a:srgbClr val="C00000"/>
                </a:solidFill>
              </a:rPr>
              <a:t>Gehazi</a:t>
            </a:r>
            <a:r>
              <a:rPr lang="en-US" dirty="0"/>
              <a:t>, the servant of Elisha the man of God, said, "Look, my master has spared </a:t>
            </a:r>
            <a:r>
              <a:rPr lang="en-US" dirty="0" err="1"/>
              <a:t>Naaman</a:t>
            </a:r>
            <a:r>
              <a:rPr lang="en-US" dirty="0"/>
              <a:t> this Syrian, while not receiving from his hands what he brought; </a:t>
            </a:r>
            <a:r>
              <a:rPr lang="en-US" b="1" dirty="0">
                <a:solidFill>
                  <a:srgbClr val="C00000"/>
                </a:solidFill>
              </a:rPr>
              <a:t>but as the Lord lives, I will run after him and take something from him." </a:t>
            </a:r>
            <a:r>
              <a:rPr lang="en-US" dirty="0"/>
              <a:t>21 So </a:t>
            </a:r>
            <a:r>
              <a:rPr lang="en-US" dirty="0" err="1"/>
              <a:t>Gehazi</a:t>
            </a:r>
            <a:r>
              <a:rPr lang="en-US" dirty="0"/>
              <a:t> pursued </a:t>
            </a:r>
            <a:r>
              <a:rPr lang="en-US" dirty="0" err="1"/>
              <a:t>Naaman</a:t>
            </a:r>
            <a:r>
              <a:rPr lang="en-US" dirty="0"/>
              <a:t>. When </a:t>
            </a:r>
            <a:r>
              <a:rPr lang="en-US" dirty="0" err="1"/>
              <a:t>Naaman</a:t>
            </a:r>
            <a:r>
              <a:rPr lang="en-US" dirty="0"/>
              <a:t> saw him running after him, he got down from the chariot to meet him, and said, "Is all well?" </a:t>
            </a:r>
          </a:p>
          <a:p>
            <a:pPr marL="0" indent="231775">
              <a:buNone/>
            </a:pPr>
            <a:r>
              <a:rPr lang="en-US" dirty="0" smtClean="0"/>
              <a:t>22 </a:t>
            </a:r>
            <a:r>
              <a:rPr lang="en-US" dirty="0"/>
              <a:t>And he said</a:t>
            </a:r>
            <a:r>
              <a:rPr lang="en-US" b="1" dirty="0">
                <a:solidFill>
                  <a:srgbClr val="C00000"/>
                </a:solidFill>
              </a:rPr>
              <a:t>, "All is well. My master has sent me, saying, 'Indeed, just now two young men of the sons of the prophets have come to me from the mountains of Ephraim. Please give them a talent of silver and two changes of garments.'" </a:t>
            </a:r>
          </a:p>
          <a:p>
            <a:pPr marL="0" indent="231775">
              <a:buNone/>
            </a:pPr>
            <a:r>
              <a:rPr lang="en-US" dirty="0" smtClean="0"/>
              <a:t>23 </a:t>
            </a:r>
            <a:r>
              <a:rPr lang="en-US" dirty="0"/>
              <a:t>So </a:t>
            </a:r>
            <a:r>
              <a:rPr lang="en-US" dirty="0" err="1"/>
              <a:t>Naaman</a:t>
            </a:r>
            <a:r>
              <a:rPr lang="en-US" dirty="0"/>
              <a:t> said, "Please, take two talents." And he urged him, and bound two talents of silver in two bags, with two changes of garments, and handed them to two of his servants; and they carried them on ahead of him.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err="1" smtClean="0">
                <a:solidFill>
                  <a:srgbClr val="FF0000"/>
                </a:solidFill>
                <a:latin typeface="Comic Sans MS" pitchFamily="66" charset="0"/>
              </a:rPr>
              <a:t>Gehazi</a:t>
            </a:r>
            <a:r>
              <a:rPr lang="en-US" sz="2800" b="1" dirty="0" smtClean="0">
                <a:solidFill>
                  <a:srgbClr val="FF0000"/>
                </a:solidFill>
                <a:latin typeface="Comic Sans MS" pitchFamily="66" charset="0"/>
              </a:rPr>
              <a:t> bowed down to Mammon</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Bowing to Mammon leads to lies</a:t>
            </a:r>
          </a:p>
        </p:txBody>
      </p:sp>
    </p:spTree>
    <p:extLst>
      <p:ext uri="{BB962C8B-B14F-4D97-AF65-F5344CB8AC3E}">
        <p14:creationId xmlns:p14="http://schemas.microsoft.com/office/powerpoint/2010/main" val="4141604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715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a:solidFill>
                  <a:srgbClr val="663300"/>
                </a:solidFill>
              </a:rPr>
              <a:t>2 Kings 5:15-27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57350"/>
            <a:ext cx="7086600" cy="4191000"/>
          </a:xfrm>
        </p:spPr>
        <p:txBody>
          <a:bodyPr>
            <a:normAutofit fontScale="70000" lnSpcReduction="20000"/>
          </a:bodyPr>
          <a:lstStyle/>
          <a:p>
            <a:pPr marL="0" indent="231775">
              <a:buNone/>
            </a:pPr>
            <a:r>
              <a:rPr lang="en-US" dirty="0" smtClean="0"/>
              <a:t>24 </a:t>
            </a:r>
            <a:r>
              <a:rPr lang="en-US" dirty="0"/>
              <a:t>When he came to the citadel, he took them from their hand, and stored them away in the house; then he let the men go, and they departed. 25 Now he went in and stood before his master. Elisha said to him, "Where did you go, </a:t>
            </a:r>
            <a:r>
              <a:rPr lang="en-US" dirty="0" err="1"/>
              <a:t>Gehazi</a:t>
            </a:r>
            <a:r>
              <a:rPr lang="en-US" dirty="0"/>
              <a:t>?"</a:t>
            </a:r>
          </a:p>
          <a:p>
            <a:pPr marL="0" indent="231775">
              <a:buNone/>
            </a:pPr>
            <a:r>
              <a:rPr lang="en-US" dirty="0" smtClean="0"/>
              <a:t>And </a:t>
            </a:r>
            <a:r>
              <a:rPr lang="en-US" dirty="0"/>
              <a:t>he said, </a:t>
            </a:r>
            <a:r>
              <a:rPr lang="en-US" b="1" dirty="0">
                <a:solidFill>
                  <a:srgbClr val="C00000"/>
                </a:solidFill>
              </a:rPr>
              <a:t>"Your servant did not go anywhere." </a:t>
            </a:r>
          </a:p>
          <a:p>
            <a:pPr marL="0" indent="231775">
              <a:buNone/>
            </a:pPr>
            <a:r>
              <a:rPr lang="en-US" dirty="0" smtClean="0"/>
              <a:t>26 </a:t>
            </a:r>
            <a:r>
              <a:rPr lang="en-US" dirty="0"/>
              <a:t>Then he said to him, "Did not my heart go with you when the man turned back from his chariot to meet you? Is it time to receive money and to receive clothing, olive groves and vineyards, sheep and oxen, male and female servants? 27 </a:t>
            </a:r>
            <a:r>
              <a:rPr lang="en-US" b="1" dirty="0">
                <a:solidFill>
                  <a:srgbClr val="0000CC"/>
                </a:solidFill>
              </a:rPr>
              <a:t>Therefore the leprosy of </a:t>
            </a:r>
            <a:r>
              <a:rPr lang="en-US" b="1" dirty="0" err="1">
                <a:solidFill>
                  <a:srgbClr val="0000CC"/>
                </a:solidFill>
              </a:rPr>
              <a:t>Naaman</a:t>
            </a:r>
            <a:r>
              <a:rPr lang="en-US" b="1" dirty="0">
                <a:solidFill>
                  <a:srgbClr val="0000CC"/>
                </a:solidFill>
              </a:rPr>
              <a:t> shall cling to you and your descendants forever." And he went out from his presence leprous, as white as snow.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knows where our treasure is</a:t>
            </a:r>
          </a:p>
        </p:txBody>
      </p:sp>
      <p:sp>
        <p:nvSpPr>
          <p:cNvPr id="7" name="Text Box 5"/>
          <p:cNvSpPr txBox="1">
            <a:spLocks noChangeArrowheads="1"/>
          </p:cNvSpPr>
          <p:nvPr/>
        </p:nvSpPr>
        <p:spPr bwMode="auto">
          <a:xfrm>
            <a:off x="930893" y="5761018"/>
            <a:ext cx="72677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uses events in our lives to reveal our weaknesses &amp; attempt to change us</a:t>
            </a:r>
          </a:p>
        </p:txBody>
      </p:sp>
    </p:spTree>
    <p:extLst>
      <p:ext uri="{BB962C8B-B14F-4D97-AF65-F5344CB8AC3E}">
        <p14:creationId xmlns:p14="http://schemas.microsoft.com/office/powerpoint/2010/main" val="126646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0" y="381000"/>
            <a:ext cx="7146252" cy="6191758"/>
          </a:xfrm>
          <a:prstGeom prst="rect">
            <a:avLst/>
          </a:prstGeom>
        </p:spPr>
      </p:pic>
      <p:sp>
        <p:nvSpPr>
          <p:cNvPr id="4" name="Text Box 5"/>
          <p:cNvSpPr txBox="1">
            <a:spLocks noChangeArrowheads="1"/>
          </p:cNvSpPr>
          <p:nvPr/>
        </p:nvSpPr>
        <p:spPr bwMode="auto">
          <a:xfrm>
            <a:off x="152400" y="152400"/>
            <a:ext cx="2743199" cy="2862322"/>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Our treasure reveals what we really want</a:t>
            </a:r>
          </a:p>
        </p:txBody>
      </p:sp>
    </p:spTree>
    <p:extLst>
      <p:ext uri="{BB962C8B-B14F-4D97-AF65-F5344CB8AC3E}">
        <p14:creationId xmlns:p14="http://schemas.microsoft.com/office/powerpoint/2010/main" val="3335498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1923" y="684247"/>
            <a:ext cx="7010400" cy="914400"/>
          </a:xfrm>
        </p:spPr>
        <p:txBody>
          <a:bodyPr>
            <a:noAutofit/>
          </a:bodyPr>
          <a:lstStyle/>
          <a:p>
            <a:r>
              <a:rPr lang="en-US" sz="4800" b="1" dirty="0" smtClean="0">
                <a:solidFill>
                  <a:srgbClr val="663300"/>
                </a:solidFill>
              </a:rPr>
              <a:t>1 Kings 21:1-5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38101" y="1524000"/>
            <a:ext cx="7086600" cy="4267200"/>
          </a:xfrm>
        </p:spPr>
        <p:txBody>
          <a:bodyPr>
            <a:normAutofit fontScale="70000" lnSpcReduction="20000"/>
          </a:bodyPr>
          <a:lstStyle/>
          <a:p>
            <a:pPr marL="0" indent="231775">
              <a:buNone/>
            </a:pPr>
            <a:r>
              <a:rPr lang="en-US" dirty="0" smtClean="0"/>
              <a:t>1 And </a:t>
            </a:r>
            <a:r>
              <a:rPr lang="en-US" dirty="0"/>
              <a:t>it came to pass after these things that </a:t>
            </a:r>
            <a:r>
              <a:rPr lang="en-US" dirty="0" err="1"/>
              <a:t>Naboth</a:t>
            </a:r>
            <a:r>
              <a:rPr lang="en-US" dirty="0"/>
              <a:t> the </a:t>
            </a:r>
            <a:r>
              <a:rPr lang="en-US" dirty="0" err="1"/>
              <a:t>Jezreelite</a:t>
            </a:r>
            <a:r>
              <a:rPr lang="en-US" dirty="0"/>
              <a:t> had a vineyard which was in </a:t>
            </a:r>
            <a:r>
              <a:rPr lang="en-US" dirty="0" err="1"/>
              <a:t>Jezreel</a:t>
            </a:r>
            <a:r>
              <a:rPr lang="en-US" dirty="0"/>
              <a:t>, next to the palace of Ahab king of Samaria. 2 So </a:t>
            </a:r>
            <a:r>
              <a:rPr lang="en-US" b="1" dirty="0">
                <a:solidFill>
                  <a:srgbClr val="C00000"/>
                </a:solidFill>
              </a:rPr>
              <a:t>Ahab spoke to </a:t>
            </a:r>
            <a:r>
              <a:rPr lang="en-US" b="1" dirty="0" err="1">
                <a:solidFill>
                  <a:srgbClr val="C00000"/>
                </a:solidFill>
              </a:rPr>
              <a:t>Naboth</a:t>
            </a:r>
            <a:r>
              <a:rPr lang="en-US" b="1" dirty="0">
                <a:solidFill>
                  <a:srgbClr val="C00000"/>
                </a:solidFill>
              </a:rPr>
              <a:t>, saying, "Give me your vineyard, that I may have it for a vegetable garden, </a:t>
            </a:r>
            <a:r>
              <a:rPr lang="en-US" dirty="0"/>
              <a:t>because it is near, next to my house; and for it I will give you a vineyard better than it. Or, if it seems good to you, I will give you its worth in money." </a:t>
            </a:r>
          </a:p>
          <a:p>
            <a:pPr marL="0" indent="231775">
              <a:buNone/>
            </a:pPr>
            <a:r>
              <a:rPr lang="en-US" dirty="0" smtClean="0"/>
              <a:t>3 </a:t>
            </a:r>
            <a:r>
              <a:rPr lang="en-US" dirty="0"/>
              <a:t>But </a:t>
            </a:r>
            <a:r>
              <a:rPr lang="en-US" dirty="0" err="1"/>
              <a:t>Naboth</a:t>
            </a:r>
            <a:r>
              <a:rPr lang="en-US" dirty="0"/>
              <a:t> said to Ahab, </a:t>
            </a:r>
            <a:r>
              <a:rPr lang="en-US" b="1" dirty="0">
                <a:solidFill>
                  <a:srgbClr val="0000CC"/>
                </a:solidFill>
              </a:rPr>
              <a:t>"The Lord forbid that I should give the inheritance of my fathers to you!" </a:t>
            </a:r>
          </a:p>
          <a:p>
            <a:pPr marL="0" indent="231775">
              <a:buNone/>
            </a:pPr>
            <a:r>
              <a:rPr lang="en-US" dirty="0" smtClean="0"/>
              <a:t>4 </a:t>
            </a:r>
            <a:r>
              <a:rPr lang="en-US" b="1" dirty="0">
                <a:solidFill>
                  <a:srgbClr val="C00000"/>
                </a:solidFill>
              </a:rPr>
              <a:t>So Ahab went into his house sullen and displeased </a:t>
            </a:r>
            <a:r>
              <a:rPr lang="en-US" dirty="0"/>
              <a:t>because of the word which </a:t>
            </a:r>
            <a:r>
              <a:rPr lang="en-US" dirty="0" err="1"/>
              <a:t>Naboth</a:t>
            </a:r>
            <a:r>
              <a:rPr lang="en-US" dirty="0"/>
              <a:t> the </a:t>
            </a:r>
            <a:r>
              <a:rPr lang="en-US" dirty="0" err="1"/>
              <a:t>Jezreelite</a:t>
            </a:r>
            <a:r>
              <a:rPr lang="en-US" dirty="0"/>
              <a:t> had spoken to him; for he had said, "I will not give you the inheritance of my fathers." And he lay down on his bed, and turned away his face, and would eat no food. 5 But Jezebel his wife came to </a:t>
            </a:r>
            <a:r>
              <a:rPr lang="en-US" dirty="0" smtClean="0"/>
              <a:t>him….. (you know the rest!)</a:t>
            </a:r>
            <a:endParaRPr lang="en-US" dirty="0"/>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Ahab covets </a:t>
            </a:r>
            <a:r>
              <a:rPr lang="en-US" sz="2800" b="1" dirty="0" err="1" smtClean="0">
                <a:solidFill>
                  <a:srgbClr val="FF0000"/>
                </a:solidFill>
                <a:latin typeface="Comic Sans MS" pitchFamily="66" charset="0"/>
              </a:rPr>
              <a:t>Naboth’s</a:t>
            </a:r>
            <a:r>
              <a:rPr lang="en-US" sz="2800" b="1" dirty="0" smtClean="0">
                <a:solidFill>
                  <a:srgbClr val="FF0000"/>
                </a:solidFill>
                <a:latin typeface="Comic Sans MS" pitchFamily="66" charset="0"/>
              </a:rPr>
              <a:t> vineyard</a:t>
            </a:r>
          </a:p>
        </p:txBody>
      </p:sp>
      <p:sp>
        <p:nvSpPr>
          <p:cNvPr id="7" name="Text Box 5"/>
          <p:cNvSpPr txBox="1">
            <a:spLocks noChangeArrowheads="1"/>
          </p:cNvSpPr>
          <p:nvPr/>
        </p:nvSpPr>
        <p:spPr bwMode="auto">
          <a:xfrm>
            <a:off x="1038100" y="6203657"/>
            <a:ext cx="7420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King Ahab had almost anything he wanted</a:t>
            </a:r>
          </a:p>
        </p:txBody>
      </p:sp>
    </p:spTree>
    <p:extLst>
      <p:ext uri="{BB962C8B-B14F-4D97-AF65-F5344CB8AC3E}">
        <p14:creationId xmlns:p14="http://schemas.microsoft.com/office/powerpoint/2010/main" val="896029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TotalTime>
  <Words>1851</Words>
  <Application>Microsoft Office PowerPoint</Application>
  <PresentationFormat>On-screen Show (4:3)</PresentationFormat>
  <Paragraphs>130</Paragraphs>
  <Slides>40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Comic Sans MS</vt:lpstr>
      <vt:lpstr>EraserDust</vt:lpstr>
      <vt:lpstr>Office Theme</vt:lpstr>
      <vt:lpstr>PowerPoint Presentation</vt:lpstr>
      <vt:lpstr>Matthew 6:24</vt:lpstr>
      <vt:lpstr>PowerPoint Presentation</vt:lpstr>
      <vt:lpstr>PowerPoint Presentation</vt:lpstr>
      <vt:lpstr>2 Kings 5:15-27</vt:lpstr>
      <vt:lpstr>2 Kings 5:15-27</vt:lpstr>
      <vt:lpstr>2 Kings 5:15-27</vt:lpstr>
      <vt:lpstr>PowerPoint Presentation</vt:lpstr>
      <vt:lpstr>1 Kings 21:1-5</vt:lpstr>
      <vt:lpstr>PowerPoint Presentation</vt:lpstr>
      <vt:lpstr>Mark 7:14-23</vt:lpstr>
      <vt:lpstr>Covetousness involves wanting more than God has given us</vt:lpstr>
      <vt:lpstr>Colossians 3:5-7</vt:lpstr>
      <vt:lpstr>PowerPoint Presentation</vt:lpstr>
      <vt:lpstr>PowerPoint Presentation</vt:lpstr>
      <vt:lpstr>Ephesians 5:3-7</vt:lpstr>
      <vt:lpstr>PowerPoint Presentation</vt:lpstr>
      <vt:lpstr>Jude 4, 11-13 (NIV)</vt:lpstr>
      <vt:lpstr>PowerPoint Presentation</vt:lpstr>
      <vt:lpstr>Philippians 4:11-13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vt:lpstr>
      <vt:lpstr>PowerPoint Presentation</vt:lpstr>
      <vt:lpstr>Lessons from this class </vt:lpstr>
      <vt:lpstr>PowerPoint Presentation</vt:lpstr>
      <vt:lpstr>PowerPoint Presentation</vt:lpstr>
      <vt:lpstr>PowerPoint Presentation</vt:lpstr>
      <vt:lpstr>PowerPoint Presentation</vt:lpstr>
      <vt:lpstr>PowerPoint Presentation</vt:lpstr>
      <vt:lpstr>2</vt:lpstr>
      <vt:lpstr>2</vt:lpstr>
      <vt:lpstr>2</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126</cp:revision>
  <dcterms:created xsi:type="dcterms:W3CDTF">2010-08-16T17:29:37Z</dcterms:created>
  <dcterms:modified xsi:type="dcterms:W3CDTF">2015-01-02T13:58:48Z</dcterms:modified>
</cp:coreProperties>
</file>