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6" r:id="rId2"/>
    <p:sldMasterId id="2147483658" r:id="rId3"/>
    <p:sldMasterId id="2147483661" r:id="rId4"/>
    <p:sldMasterId id="2147483665" r:id="rId5"/>
  </p:sldMasterIdLst>
  <p:sldIdLst>
    <p:sldId id="295" r:id="rId6"/>
    <p:sldId id="334" r:id="rId7"/>
    <p:sldId id="327" r:id="rId8"/>
    <p:sldId id="330" r:id="rId9"/>
    <p:sldId id="338" r:id="rId10"/>
    <p:sldId id="340" r:id="rId11"/>
    <p:sldId id="347" r:id="rId12"/>
    <p:sldId id="328" r:id="rId13"/>
    <p:sldId id="296" r:id="rId14"/>
    <p:sldId id="297" r:id="rId15"/>
    <p:sldId id="264" r:id="rId16"/>
    <p:sldId id="298" r:id="rId17"/>
    <p:sldId id="265" r:id="rId18"/>
    <p:sldId id="266" r:id="rId19"/>
    <p:sldId id="267" r:id="rId20"/>
    <p:sldId id="268" r:id="rId21"/>
    <p:sldId id="260" r:id="rId22"/>
    <p:sldId id="300" r:id="rId23"/>
    <p:sldId id="299" r:id="rId24"/>
    <p:sldId id="270" r:id="rId25"/>
    <p:sldId id="257" r:id="rId26"/>
    <p:sldId id="274" r:id="rId27"/>
    <p:sldId id="331" r:id="rId28"/>
    <p:sldId id="258" r:id="rId29"/>
    <p:sldId id="259" r:id="rId30"/>
    <p:sldId id="301" r:id="rId31"/>
    <p:sldId id="325" r:id="rId32"/>
    <p:sldId id="275" r:id="rId33"/>
    <p:sldId id="307" r:id="rId34"/>
    <p:sldId id="308" r:id="rId35"/>
    <p:sldId id="345" r:id="rId36"/>
    <p:sldId id="346" r:id="rId37"/>
    <p:sldId id="309" r:id="rId38"/>
    <p:sldId id="310" r:id="rId39"/>
    <p:sldId id="311" r:id="rId40"/>
    <p:sldId id="312" r:id="rId41"/>
    <p:sldId id="313" r:id="rId42"/>
    <p:sldId id="314" r:id="rId43"/>
    <p:sldId id="348" r:id="rId44"/>
    <p:sldId id="350" r:id="rId45"/>
    <p:sldId id="349" r:id="rId46"/>
    <p:sldId id="315" r:id="rId47"/>
    <p:sldId id="287" r:id="rId48"/>
    <p:sldId id="278" r:id="rId49"/>
    <p:sldId id="280" r:id="rId50"/>
    <p:sldId id="316" r:id="rId51"/>
    <p:sldId id="281" r:id="rId52"/>
    <p:sldId id="317" r:id="rId53"/>
    <p:sldId id="318" r:id="rId54"/>
    <p:sldId id="282" r:id="rId55"/>
    <p:sldId id="291" r:id="rId56"/>
    <p:sldId id="292" r:id="rId57"/>
    <p:sldId id="293" r:id="rId58"/>
    <p:sldId id="332" r:id="rId59"/>
    <p:sldId id="276" r:id="rId60"/>
    <p:sldId id="277" r:id="rId61"/>
    <p:sldId id="284" r:id="rId62"/>
    <p:sldId id="283" r:id="rId63"/>
    <p:sldId id="285" r:id="rId64"/>
    <p:sldId id="289" r:id="rId65"/>
    <p:sldId id="321" r:id="rId66"/>
    <p:sldId id="320" r:id="rId67"/>
    <p:sldId id="322" r:id="rId68"/>
    <p:sldId id="323" r:id="rId69"/>
    <p:sldId id="333" r:id="rId70"/>
    <p:sldId id="303" r:id="rId71"/>
    <p:sldId id="343" r:id="rId72"/>
    <p:sldId id="344" r:id="rId73"/>
    <p:sldId id="290" r:id="rId74"/>
    <p:sldId id="324" r:id="rId75"/>
    <p:sldId id="342" r:id="rId7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0000CC"/>
    <a:srgbClr val="29F707"/>
    <a:srgbClr val="168404"/>
    <a:srgbClr val="E7CFB7"/>
    <a:srgbClr val="542A00"/>
    <a:srgbClr val="FFFF00"/>
    <a:srgbClr val="2347FB"/>
    <a:srgbClr val="ADA8A5"/>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0" autoAdjust="0"/>
  </p:normalViewPr>
  <p:slideViewPr>
    <p:cSldViewPr>
      <p:cViewPr varScale="1">
        <p:scale>
          <a:sx n="67" d="100"/>
          <a:sy n="67" d="100"/>
        </p:scale>
        <p:origin x="834" y="60"/>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27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image" Target="../media/image8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1600200" y="1524000"/>
            <a:ext cx="6096000" cy="1879600"/>
          </a:xfrm>
        </p:spPr>
        <p:txBody>
          <a:bodyPr anchor="b"/>
          <a:lstStyle>
            <a:lvl1pPr>
              <a:lnSpc>
                <a:spcPct val="95000"/>
              </a:lnSpc>
              <a:defRPr sz="5400"/>
            </a:lvl1pPr>
          </a:lstStyle>
          <a:p>
            <a:r>
              <a:rPr lang="en-US"/>
              <a:t>Click to edit Master title style</a:t>
            </a:r>
          </a:p>
        </p:txBody>
      </p:sp>
      <p:sp>
        <p:nvSpPr>
          <p:cNvPr id="34819" name="Rectangle 3"/>
          <p:cNvSpPr>
            <a:spLocks noGrp="1" noChangeArrowheads="1"/>
          </p:cNvSpPr>
          <p:nvPr>
            <p:ph type="subTitle" idx="1"/>
          </p:nvPr>
        </p:nvSpPr>
        <p:spPr>
          <a:xfrm>
            <a:off x="1682750" y="4076700"/>
            <a:ext cx="5861050" cy="1257300"/>
          </a:xfrm>
        </p:spPr>
        <p:txBody>
          <a:bodyPr/>
          <a:lstStyle>
            <a:lvl1pPr marL="0" indent="0" algn="ctr">
              <a:buFontTx/>
              <a:buNone/>
              <a:defRPr/>
            </a:lvl1pPr>
          </a:lstStyle>
          <a:p>
            <a:r>
              <a:rPr lang="en-US"/>
              <a:t>Click to edit Master subtitle style</a:t>
            </a:r>
          </a:p>
        </p:txBody>
      </p:sp>
      <p:sp>
        <p:nvSpPr>
          <p:cNvPr id="34820" name="Rectangle 4"/>
          <p:cNvSpPr>
            <a:spLocks noGrp="1" noChangeArrowheads="1"/>
          </p:cNvSpPr>
          <p:nvPr>
            <p:ph type="dt" sz="half" idx="2"/>
          </p:nvPr>
        </p:nvSpPr>
        <p:spPr/>
        <p:txBody>
          <a:bodyPr/>
          <a:lstStyle>
            <a:lvl1pPr>
              <a:defRPr>
                <a:solidFill>
                  <a:schemeClr val="tx1"/>
                </a:solidFill>
              </a:defRPr>
            </a:lvl1pPr>
          </a:lstStyle>
          <a:p>
            <a:endParaRPr lang="en-US"/>
          </a:p>
        </p:txBody>
      </p:sp>
      <p:sp>
        <p:nvSpPr>
          <p:cNvPr id="34821" name="Rectangle 5"/>
          <p:cNvSpPr>
            <a:spLocks noGrp="1" noChangeArrowheads="1"/>
          </p:cNvSpPr>
          <p:nvPr>
            <p:ph type="ftr" sz="quarter" idx="3"/>
          </p:nvPr>
        </p:nvSpPr>
        <p:spPr/>
        <p:txBody>
          <a:bodyPr/>
          <a:lstStyle>
            <a:lvl1pPr>
              <a:defRPr>
                <a:solidFill>
                  <a:schemeClr val="tx1"/>
                </a:solidFill>
              </a:defRPr>
            </a:lvl1pPr>
          </a:lstStyle>
          <a:p>
            <a:endParaRPr lang="en-US"/>
          </a:p>
        </p:txBody>
      </p:sp>
      <p:sp>
        <p:nvSpPr>
          <p:cNvPr id="34822" name="Rectangle 6"/>
          <p:cNvSpPr>
            <a:spLocks noGrp="1" noChangeArrowheads="1"/>
          </p:cNvSpPr>
          <p:nvPr>
            <p:ph type="sldNum" sz="quarter" idx="4"/>
          </p:nvPr>
        </p:nvSpPr>
        <p:spPr/>
        <p:txBody>
          <a:bodyPr/>
          <a:lstStyle>
            <a:lvl1pPr>
              <a:defRPr>
                <a:solidFill>
                  <a:schemeClr val="tx1"/>
                </a:solidFill>
              </a:defRPr>
            </a:lvl1pPr>
          </a:lstStyle>
          <a:p>
            <a:fld id="{76573DE0-4E11-436F-B04E-06695AC24446}" type="slidenum">
              <a:rPr lang="en-US"/>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20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Effect transition="in" filter="fade">
                                      <p:cBhvr>
                                        <p:cTn id="12" dur="2000"/>
                                        <p:tgtEl>
                                          <p:spTgt spid="348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build="p">
        <p:tmplLst>
          <p:tmpl lvl="1">
            <p:tnLst>
              <p:par>
                <p:cTn presetID="10" presetClass="entr" presetSubtype="0" fill="hold" nodeType="clickEffect">
                  <p:stCondLst>
                    <p:cond delay="0"/>
                  </p:stCondLst>
                  <p:childTnLst>
                    <p:set>
                      <p:cBhvr>
                        <p:cTn dur="1" fill="hold">
                          <p:stCondLst>
                            <p:cond delay="0"/>
                          </p:stCondLst>
                        </p:cTn>
                        <p:tgtEl>
                          <p:spTgt spid="34819"/>
                        </p:tgtEl>
                        <p:attrNameLst>
                          <p:attrName>style.visibility</p:attrName>
                        </p:attrNameLst>
                      </p:cBhvr>
                      <p:to>
                        <p:strVal val="visible"/>
                      </p:to>
                    </p:set>
                    <p:animEffect transition="in" filter="fade">
                      <p:cBhvr>
                        <p:cTn dur="2000"/>
                        <p:tgtEl>
                          <p:spTgt spid="34819"/>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029BD1F-2FD5-4AD1-929C-C56FF53364A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0031481-5BC8-42DB-8747-A652EB3DCBE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533400"/>
            <a:ext cx="77724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5146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5146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815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815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36692907-FD55-41D0-90EC-F3E8C276917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533400"/>
            <a:ext cx="77724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DFA3E30-CC3F-4F79-A96E-07942DFAA02B}"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5146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81500"/>
            <a:ext cx="3810000"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32F2F624-723A-4D63-931F-D2917D52707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97716FB-EB38-4D86-8C2C-92DA3827674E}"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80898" name="Picture 2" descr="Ocean-Title"/>
          <p:cNvPicPr>
            <a:picLocks noChangeAspect="1" noChangeArrowheads="1"/>
          </p:cNvPicPr>
          <p:nvPr/>
        </p:nvPicPr>
        <p:blipFill>
          <a:blip r:embed="rId2"/>
          <a:srcRect/>
          <a:stretch>
            <a:fillRect/>
          </a:stretch>
        </p:blipFill>
        <p:spPr bwMode="auto">
          <a:xfrm>
            <a:off x="1497013" y="1447800"/>
            <a:ext cx="6199187" cy="1857375"/>
          </a:xfrm>
          <a:prstGeom prst="rect">
            <a:avLst/>
          </a:prstGeom>
          <a:noFill/>
        </p:spPr>
      </p:pic>
      <p:sp>
        <p:nvSpPr>
          <p:cNvPr id="80899" name="Rectangle 3"/>
          <p:cNvSpPr>
            <a:spLocks noGrp="1" noChangeArrowheads="1"/>
          </p:cNvSpPr>
          <p:nvPr>
            <p:ph type="ctrTitle"/>
          </p:nvPr>
        </p:nvSpPr>
        <p:spPr>
          <a:xfrm>
            <a:off x="1524000" y="1524000"/>
            <a:ext cx="6096000" cy="1143000"/>
          </a:xfrm>
        </p:spPr>
        <p:txBody>
          <a:bodyPr anchor="b"/>
          <a:lstStyle>
            <a:lvl1pPr>
              <a:lnSpc>
                <a:spcPct val="95000"/>
              </a:lnSpc>
              <a:defRPr/>
            </a:lvl1pPr>
          </a:lstStyle>
          <a:p>
            <a:r>
              <a:rPr lang="en-US"/>
              <a:t>Click to add title </a:t>
            </a:r>
          </a:p>
        </p:txBody>
      </p:sp>
      <p:sp>
        <p:nvSpPr>
          <p:cNvPr id="80900" name="Rectangle 4"/>
          <p:cNvSpPr>
            <a:spLocks noGrp="1" noChangeArrowheads="1"/>
          </p:cNvSpPr>
          <p:nvPr>
            <p:ph type="subTitle" idx="1"/>
          </p:nvPr>
        </p:nvSpPr>
        <p:spPr>
          <a:xfrm>
            <a:off x="1600200" y="4076700"/>
            <a:ext cx="5861050" cy="1257300"/>
          </a:xfrm>
        </p:spPr>
        <p:txBody>
          <a:bodyPr/>
          <a:lstStyle>
            <a:lvl1pPr marL="0" indent="0" algn="ctr">
              <a:buFontTx/>
              <a:buNone/>
              <a:defRPr/>
            </a:lvl1pPr>
          </a:lstStyle>
          <a:p>
            <a:r>
              <a:rPr lang="en-US"/>
              <a:t>Click to edit Master subtitle style</a:t>
            </a:r>
          </a:p>
        </p:txBody>
      </p:sp>
      <p:sp>
        <p:nvSpPr>
          <p:cNvPr id="80901" name="Rectangle 5"/>
          <p:cNvSpPr>
            <a:spLocks noGrp="1" noChangeArrowheads="1"/>
          </p:cNvSpPr>
          <p:nvPr>
            <p:ph type="dt" sz="half" idx="2"/>
          </p:nvPr>
        </p:nvSpPr>
        <p:spPr/>
        <p:txBody>
          <a:bodyPr/>
          <a:lstStyle>
            <a:lvl1pPr>
              <a:defRPr/>
            </a:lvl1pPr>
          </a:lstStyle>
          <a:p>
            <a:endParaRPr lang="en-US"/>
          </a:p>
        </p:txBody>
      </p:sp>
      <p:sp>
        <p:nvSpPr>
          <p:cNvPr id="80902" name="Rectangle 6"/>
          <p:cNvSpPr>
            <a:spLocks noGrp="1" noChangeArrowheads="1"/>
          </p:cNvSpPr>
          <p:nvPr>
            <p:ph type="ftr" sz="quarter" idx="3"/>
          </p:nvPr>
        </p:nvSpPr>
        <p:spPr/>
        <p:txBody>
          <a:bodyPr/>
          <a:lstStyle>
            <a:lvl1pPr>
              <a:defRPr/>
            </a:lvl1pPr>
          </a:lstStyle>
          <a:p>
            <a:endParaRPr lang="en-US"/>
          </a:p>
        </p:txBody>
      </p:sp>
      <p:sp>
        <p:nvSpPr>
          <p:cNvPr id="80903" name="Rectangle 7"/>
          <p:cNvSpPr>
            <a:spLocks noGrp="1" noChangeArrowheads="1"/>
          </p:cNvSpPr>
          <p:nvPr>
            <p:ph type="sldNum" sz="quarter" idx="4"/>
          </p:nvPr>
        </p:nvSpPr>
        <p:spPr/>
        <p:txBody>
          <a:bodyPr/>
          <a:lstStyle>
            <a:lvl1pPr>
              <a:defRPr/>
            </a:lvl1pPr>
          </a:lstStyle>
          <a:p>
            <a:fld id="{4C9B2638-BC01-40C4-8E2A-0918EE7273B2}" type="slidenum">
              <a:rPr lang="en-US"/>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2000"/>
                                        <p:tgtEl>
                                          <p:spTgt spid="808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900">
                                            <p:txEl>
                                              <p:pRg st="0" end="0"/>
                                            </p:txEl>
                                          </p:spTgt>
                                        </p:tgtEl>
                                        <p:attrNameLst>
                                          <p:attrName>style.visibility</p:attrName>
                                        </p:attrNameLst>
                                      </p:cBhvr>
                                      <p:to>
                                        <p:strVal val="visible"/>
                                      </p:to>
                                    </p:set>
                                    <p:animEffect transition="in" filter="fade">
                                      <p:cBhvr>
                                        <p:cTn id="12" dur="2000"/>
                                        <p:tgtEl>
                                          <p:spTgt spid="809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p:bldP spid="80900" grpId="0" build="p">
        <p:tmplLst>
          <p:tmpl lvl="1">
            <p:tnLst>
              <p:par>
                <p:cTn presetID="10" presetClass="entr" presetSubtype="0" fill="hold" nodeType="clickEffect">
                  <p:stCondLst>
                    <p:cond delay="0"/>
                  </p:stCondLst>
                  <p:childTnLst>
                    <p:set>
                      <p:cBhvr>
                        <p:cTn dur="1" fill="hold">
                          <p:stCondLst>
                            <p:cond delay="0"/>
                          </p:stCondLst>
                        </p:cTn>
                        <p:tgtEl>
                          <p:spTgt spid="80900"/>
                        </p:tgtEl>
                        <p:attrNameLst>
                          <p:attrName>style.visibility</p:attrName>
                        </p:attrNameLst>
                      </p:cBhvr>
                      <p:to>
                        <p:strVal val="visible"/>
                      </p:to>
                    </p:set>
                    <p:animEffect transition="in" filter="fade">
                      <p:cBhvr>
                        <p:cTn dur="2000"/>
                        <p:tgtEl>
                          <p:spTgt spid="80900"/>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684478D-05B5-4476-B51E-E00A9F65B5F6}"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D2929C-4DDA-432C-8A87-AEF99F147AA6}"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84F2369-386F-48DE-92CB-7A74686238B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651199-9690-44B5-96DD-653F72039377}"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8F730BD-3CF1-4C22-95EA-1975338F5438}"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2FA2929-E9EC-4E78-B34F-227EE0E2DB57}"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9C0BCD4-4E74-47FE-B785-62A0F7FC808F}"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5C8492B-2351-4D22-930B-60BA902B72AD}"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142FFF9-D451-41D7-AA6D-18ED3687DBE2}"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D413D2-97B2-4F4E-B9A1-806DA1B4087C}"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F5D262-E73E-43B6-AC59-F723E32B387F}"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72610E-91AA-4D08-8ABB-B284A510992C}"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70D98FA-2402-422D-A37F-7C50FB77DD3A}"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C07420-1A57-4A30-B25A-7FA152D1978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CECC1C-8A5C-4A9D-93E9-368FA7467635}"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051D08-49B7-4ED5-A200-9C66FC8682DC}"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4CB3DAE-7B86-4AE6-B89A-FF12562E1E1C}"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83CBF67-2E1B-4634-B234-EBDB451DC9D7}"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DEAD251-541A-4FDF-AEC0-7AD92C193790}"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08B9BF-70E3-4AEB-B0DB-B44622617D78}"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A7C1AA4-C3CB-47C1-BA4C-EC99918EA204}"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3B41D3-E986-4447-B99F-2646F1081E5A}"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8D448E-5F29-4626-A79E-DE89687AEC2A}"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BAD2380-E1F2-49E0-A1D2-B672A2292831}"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106498" name="Picture 2" descr="flame_title"/>
          <p:cNvPicPr>
            <a:picLocks noChangeAspect="1" noChangeArrowheads="1"/>
          </p:cNvPicPr>
          <p:nvPr/>
        </p:nvPicPr>
        <p:blipFill>
          <a:blip r:embed="rId2"/>
          <a:srcRect/>
          <a:stretch>
            <a:fillRect/>
          </a:stretch>
        </p:blipFill>
        <p:spPr bwMode="auto">
          <a:xfrm>
            <a:off x="0" y="-1588"/>
            <a:ext cx="9144000" cy="6859588"/>
          </a:xfrm>
          <a:prstGeom prst="rect">
            <a:avLst/>
          </a:prstGeom>
          <a:noFill/>
        </p:spPr>
      </p:pic>
      <p:sp>
        <p:nvSpPr>
          <p:cNvPr id="106499" name="Rectangle 3"/>
          <p:cNvSpPr>
            <a:spLocks noGrp="1" noChangeArrowheads="1"/>
          </p:cNvSpPr>
          <p:nvPr>
            <p:ph type="ctrTitle"/>
          </p:nvPr>
        </p:nvSpPr>
        <p:spPr>
          <a:xfrm>
            <a:off x="1600200" y="1524000"/>
            <a:ext cx="6096000" cy="1879600"/>
          </a:xfrm>
        </p:spPr>
        <p:txBody>
          <a:bodyPr anchor="b"/>
          <a:lstStyle>
            <a:lvl1pPr>
              <a:lnSpc>
                <a:spcPct val="95000"/>
              </a:lnSpc>
              <a:defRPr sz="5400"/>
            </a:lvl1pPr>
          </a:lstStyle>
          <a:p>
            <a:r>
              <a:rPr lang="en-US"/>
              <a:t>Click to edit Master title style</a:t>
            </a:r>
          </a:p>
        </p:txBody>
      </p:sp>
      <p:sp>
        <p:nvSpPr>
          <p:cNvPr id="106500" name="Rectangle 4"/>
          <p:cNvSpPr>
            <a:spLocks noGrp="1" noChangeArrowheads="1"/>
          </p:cNvSpPr>
          <p:nvPr>
            <p:ph type="subTitle" idx="1"/>
          </p:nvPr>
        </p:nvSpPr>
        <p:spPr>
          <a:xfrm>
            <a:off x="1682750" y="4076700"/>
            <a:ext cx="5861050" cy="1257300"/>
          </a:xfrm>
        </p:spPr>
        <p:txBody>
          <a:bodyPr/>
          <a:lstStyle>
            <a:lvl1pPr marL="0" indent="0" algn="ctr">
              <a:buFontTx/>
              <a:buNone/>
              <a:defRPr/>
            </a:lvl1pPr>
          </a:lstStyle>
          <a:p>
            <a:r>
              <a:rPr lang="en-US"/>
              <a:t>Click to edit Master subtitle style</a:t>
            </a:r>
          </a:p>
        </p:txBody>
      </p:sp>
      <p:sp>
        <p:nvSpPr>
          <p:cNvPr id="106501" name="Rectangle 5"/>
          <p:cNvSpPr>
            <a:spLocks noGrp="1" noChangeArrowheads="1"/>
          </p:cNvSpPr>
          <p:nvPr>
            <p:ph type="dt" sz="half" idx="2"/>
          </p:nvPr>
        </p:nvSpPr>
        <p:spPr/>
        <p:txBody>
          <a:bodyPr/>
          <a:lstStyle>
            <a:lvl1pPr>
              <a:defRPr/>
            </a:lvl1pPr>
          </a:lstStyle>
          <a:p>
            <a:endParaRPr lang="en-US"/>
          </a:p>
        </p:txBody>
      </p:sp>
      <p:sp>
        <p:nvSpPr>
          <p:cNvPr id="106502" name="Rectangle 6"/>
          <p:cNvSpPr>
            <a:spLocks noGrp="1" noChangeArrowheads="1"/>
          </p:cNvSpPr>
          <p:nvPr>
            <p:ph type="ftr" sz="quarter" idx="3"/>
          </p:nvPr>
        </p:nvSpPr>
        <p:spPr/>
        <p:txBody>
          <a:bodyPr/>
          <a:lstStyle>
            <a:lvl1pPr>
              <a:defRPr/>
            </a:lvl1pPr>
          </a:lstStyle>
          <a:p>
            <a:endParaRPr lang="en-US"/>
          </a:p>
        </p:txBody>
      </p:sp>
      <p:sp>
        <p:nvSpPr>
          <p:cNvPr id="106503" name="Rectangle 7"/>
          <p:cNvSpPr>
            <a:spLocks noGrp="1" noChangeArrowheads="1"/>
          </p:cNvSpPr>
          <p:nvPr>
            <p:ph type="sldNum" sz="quarter" idx="4"/>
          </p:nvPr>
        </p:nvSpPr>
        <p:spPr/>
        <p:txBody>
          <a:bodyPr/>
          <a:lstStyle>
            <a:lvl1pPr>
              <a:defRPr/>
            </a:lvl1pPr>
          </a:lstStyle>
          <a:p>
            <a:fld id="{E2724165-2E73-477A-A9E4-CFA7DC6C81D7}" type="slidenum">
              <a:rPr lang="en-US"/>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6499"/>
                                        </p:tgtEl>
                                        <p:attrNameLst>
                                          <p:attrName>style.visibility</p:attrName>
                                        </p:attrNameLst>
                                      </p:cBhvr>
                                      <p:to>
                                        <p:strVal val="visible"/>
                                      </p:to>
                                    </p:set>
                                    <p:animEffect transition="in" filter="fade">
                                      <p:cBhvr>
                                        <p:cTn id="7" dur="2000"/>
                                        <p:tgtEl>
                                          <p:spTgt spid="1064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6500">
                                            <p:txEl>
                                              <p:pRg st="0" end="0"/>
                                            </p:txEl>
                                          </p:spTgt>
                                        </p:tgtEl>
                                        <p:attrNameLst>
                                          <p:attrName>style.visibility</p:attrName>
                                        </p:attrNameLst>
                                      </p:cBhvr>
                                      <p:to>
                                        <p:strVal val="visible"/>
                                      </p:to>
                                    </p:set>
                                    <p:animEffect transition="in" filter="fade">
                                      <p:cBhvr>
                                        <p:cTn id="12" dur="2000"/>
                                        <p:tgtEl>
                                          <p:spTgt spid="1065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p:bldP spid="106500" grpId="0" build="p">
        <p:tmplLst>
          <p:tmpl lvl="1">
            <p:tnLst>
              <p:par>
                <p:cTn presetID="10" presetClass="entr" presetSubtype="0" fill="hold" nodeType="clickEffect">
                  <p:stCondLst>
                    <p:cond delay="0"/>
                  </p:stCondLst>
                  <p:childTnLst>
                    <p:set>
                      <p:cBhvr>
                        <p:cTn dur="1" fill="hold">
                          <p:stCondLst>
                            <p:cond delay="0"/>
                          </p:stCondLst>
                        </p:cTn>
                        <p:tgtEl>
                          <p:spTgt spid="106500"/>
                        </p:tgtEl>
                        <p:attrNameLst>
                          <p:attrName>style.visibility</p:attrName>
                        </p:attrNameLst>
                      </p:cBhvr>
                      <p:to>
                        <p:strVal val="visible"/>
                      </p:to>
                    </p:set>
                    <p:animEffect transition="in" filter="fade">
                      <p:cBhvr>
                        <p:cTn dur="2000"/>
                        <p:tgtEl>
                          <p:spTgt spid="10650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546A3D8-7212-4157-B94A-FEA106AA7F3C}"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1E06F4C-91EF-45DF-87F8-BA7853F58111}"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17A3FD6-72EC-4268-BFBD-9E12CDD762C5}"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41340E-E98C-47D1-9306-894D6F106D9F}"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EA8B56F-614F-45EA-8864-E9246CE93EF7}"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FD693DA-7C11-42B0-94BC-2FF9CEED01A0}"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4953B81-62F2-4976-A4A4-F460D0511270}"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E13551A-CF7C-409F-8581-67F1478C253D}"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F0E8BD2-2750-4E79-BC70-6093088DCCE5}"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82128A1-4852-4DE0-BEA0-728EFC7B4A54}"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0855F2-2C55-4E2B-B661-52E05D25D20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4270EA2-A781-4330-A44F-89249A8071BB}"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112642" name="Group 2"/>
          <p:cNvGrpSpPr>
            <a:grpSpLocks/>
          </p:cNvGrpSpPr>
          <p:nvPr/>
        </p:nvGrpSpPr>
        <p:grpSpPr bwMode="auto">
          <a:xfrm>
            <a:off x="0" y="0"/>
            <a:ext cx="9148763" cy="6851650"/>
            <a:chOff x="1" y="0"/>
            <a:chExt cx="5763" cy="4316"/>
          </a:xfrm>
        </p:grpSpPr>
        <p:sp>
          <p:nvSpPr>
            <p:cNvPr id="11264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1264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1264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grpSp>
          <p:nvGrpSpPr>
            <p:cNvPr id="112646" name="Group 6"/>
            <p:cNvGrpSpPr>
              <a:grpSpLocks/>
            </p:cNvGrpSpPr>
            <p:nvPr/>
          </p:nvGrpSpPr>
          <p:grpSpPr bwMode="auto">
            <a:xfrm>
              <a:off x="288" y="0"/>
              <a:ext cx="5098" cy="4316"/>
              <a:chOff x="288" y="0"/>
              <a:chExt cx="5098" cy="4316"/>
            </a:xfrm>
          </p:grpSpPr>
          <p:sp>
            <p:nvSpPr>
              <p:cNvPr id="11264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4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4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5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5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5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5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5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5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5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5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5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265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grpSp>
        <p:sp>
          <p:nvSpPr>
            <p:cNvPr id="11266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1266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1266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112663"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p>
          </p:txBody>
        </p:sp>
        <p:sp>
          <p:nvSpPr>
            <p:cNvPr id="112664"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p>
          </p:txBody>
        </p:sp>
        <p:sp>
          <p:nvSpPr>
            <p:cNvPr id="11266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112666"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p>
          </p:txBody>
        </p:sp>
        <p:sp>
          <p:nvSpPr>
            <p:cNvPr id="112667"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p>
          </p:txBody>
        </p:sp>
        <p:sp>
          <p:nvSpPr>
            <p:cNvPr id="112668"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endParaRPr lang="en-US"/>
            </a:p>
          </p:txBody>
        </p:sp>
        <p:sp>
          <p:nvSpPr>
            <p:cNvPr id="112669"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endParaRPr lang="en-US"/>
            </a:p>
          </p:txBody>
        </p:sp>
        <p:sp>
          <p:nvSpPr>
            <p:cNvPr id="112670"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endParaRPr lang="en-US"/>
            </a:p>
          </p:txBody>
        </p:sp>
        <p:grpSp>
          <p:nvGrpSpPr>
            <p:cNvPr id="112671" name="Group 31"/>
            <p:cNvGrpSpPr>
              <a:grpSpLocks/>
            </p:cNvGrpSpPr>
            <p:nvPr/>
          </p:nvGrpSpPr>
          <p:grpSpPr bwMode="auto">
            <a:xfrm>
              <a:off x="1" y="392"/>
              <a:ext cx="5758" cy="1571"/>
              <a:chOff x="1" y="392"/>
              <a:chExt cx="5758" cy="1571"/>
            </a:xfrm>
          </p:grpSpPr>
          <p:sp>
            <p:nvSpPr>
              <p:cNvPr id="11267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endParaRPr lang="en-US"/>
              </a:p>
            </p:txBody>
          </p:sp>
          <p:sp>
            <p:nvSpPr>
              <p:cNvPr id="11267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endParaRPr lang="en-US"/>
              </a:p>
            </p:txBody>
          </p:sp>
          <p:sp>
            <p:nvSpPr>
              <p:cNvPr id="11267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endParaRPr lang="en-US"/>
              </a:p>
            </p:txBody>
          </p:sp>
          <p:sp>
            <p:nvSpPr>
              <p:cNvPr id="11267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endParaRPr lang="en-US"/>
              </a:p>
            </p:txBody>
          </p:sp>
          <p:sp>
            <p:nvSpPr>
              <p:cNvPr id="11267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endParaRPr lang="en-US"/>
              </a:p>
            </p:txBody>
          </p:sp>
        </p:grpSp>
        <p:sp>
          <p:nvSpPr>
            <p:cNvPr id="112677"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endParaRPr lang="en-US"/>
            </a:p>
          </p:txBody>
        </p:sp>
        <p:sp>
          <p:nvSpPr>
            <p:cNvPr id="112678"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endParaRPr lang="en-US"/>
            </a:p>
          </p:txBody>
        </p:sp>
      </p:grpSp>
      <p:sp>
        <p:nvSpPr>
          <p:cNvPr id="112679"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1268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12681" name="Rectangle 41"/>
          <p:cNvSpPr>
            <a:spLocks noGrp="1" noChangeArrowheads="1"/>
          </p:cNvSpPr>
          <p:nvPr>
            <p:ph type="dt" sz="quarter" idx="2"/>
          </p:nvPr>
        </p:nvSpPr>
        <p:spPr/>
        <p:txBody>
          <a:bodyPr/>
          <a:lstStyle>
            <a:lvl1pPr>
              <a:defRPr/>
            </a:lvl1pPr>
          </a:lstStyle>
          <a:p>
            <a:endParaRPr lang="en-US"/>
          </a:p>
        </p:txBody>
      </p:sp>
      <p:sp>
        <p:nvSpPr>
          <p:cNvPr id="112682" name="Rectangle 42"/>
          <p:cNvSpPr>
            <a:spLocks noGrp="1" noChangeArrowheads="1"/>
          </p:cNvSpPr>
          <p:nvPr>
            <p:ph type="ftr" sz="quarter" idx="3"/>
          </p:nvPr>
        </p:nvSpPr>
        <p:spPr/>
        <p:txBody>
          <a:bodyPr/>
          <a:lstStyle>
            <a:lvl1pPr>
              <a:defRPr/>
            </a:lvl1pPr>
          </a:lstStyle>
          <a:p>
            <a:endParaRPr lang="en-US"/>
          </a:p>
        </p:txBody>
      </p:sp>
      <p:sp>
        <p:nvSpPr>
          <p:cNvPr id="112683" name="Rectangle 43"/>
          <p:cNvSpPr>
            <a:spLocks noGrp="1" noChangeArrowheads="1"/>
          </p:cNvSpPr>
          <p:nvPr>
            <p:ph type="sldNum" sz="quarter" idx="4"/>
          </p:nvPr>
        </p:nvSpPr>
        <p:spPr/>
        <p:txBody>
          <a:bodyPr/>
          <a:lstStyle>
            <a:lvl1pPr>
              <a:defRPr/>
            </a:lvl1pPr>
          </a:lstStyle>
          <a:p>
            <a:fld id="{0F9ABE45-E38B-4F11-B157-BDCEF4A50564}" type="slidenum">
              <a:rPr lang="en-US"/>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79"/>
                                        </p:tgtEl>
                                        <p:attrNameLst>
                                          <p:attrName>style.visibility</p:attrName>
                                        </p:attrNameLst>
                                      </p:cBhvr>
                                      <p:to>
                                        <p:strVal val="visible"/>
                                      </p:to>
                                    </p:set>
                                    <p:animEffect transition="in" filter="fade">
                                      <p:cBhvr>
                                        <p:cTn id="7" dur="2000"/>
                                        <p:tgtEl>
                                          <p:spTgt spid="1126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80">
                                            <p:txEl>
                                              <p:pRg st="0" end="0"/>
                                            </p:txEl>
                                          </p:spTgt>
                                        </p:tgtEl>
                                        <p:attrNameLst>
                                          <p:attrName>style.visibility</p:attrName>
                                        </p:attrNameLst>
                                      </p:cBhvr>
                                      <p:to>
                                        <p:strVal val="visible"/>
                                      </p:to>
                                    </p:set>
                                    <p:animEffect transition="in" filter="fade">
                                      <p:cBhvr>
                                        <p:cTn id="12" dur="2000"/>
                                        <p:tgtEl>
                                          <p:spTgt spid="1126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9" grpId="0"/>
      <p:bldP spid="112680" grpId="0" build="p">
        <p:tmplLst>
          <p:tmpl lvl="1">
            <p:tnLst>
              <p:par>
                <p:cTn presetID="10" presetClass="entr" presetSubtype="0" fill="hold" nodeType="clickEffect">
                  <p:stCondLst>
                    <p:cond delay="0"/>
                  </p:stCondLst>
                  <p:childTnLst>
                    <p:set>
                      <p:cBhvr>
                        <p:cTn dur="1" fill="hold">
                          <p:stCondLst>
                            <p:cond delay="0"/>
                          </p:stCondLst>
                        </p:cTn>
                        <p:tgtEl>
                          <p:spTgt spid="112680"/>
                        </p:tgtEl>
                        <p:attrNameLst>
                          <p:attrName>style.visibility</p:attrName>
                        </p:attrNameLst>
                      </p:cBhvr>
                      <p:to>
                        <p:strVal val="visible"/>
                      </p:to>
                    </p:set>
                    <p:animEffect transition="in" filter="fade">
                      <p:cBhvr>
                        <p:cTn dur="2000"/>
                        <p:tgtEl>
                          <p:spTgt spid="112680"/>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68B3A2-5678-4298-951E-9ACAC9EF560B}"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4B6DF0-B8DA-4500-867E-586127344453}"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9BA742-5A23-42DB-A45F-4674136D8167}"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60315C2-FBE1-49C2-9D44-F95033FFDC94}"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E596A4F-0968-43B5-BEF7-9C4AAA31C98A}"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B5C91DA-0363-4DAD-9B23-0F97A7279EC0}"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70FC444-7A35-47D8-B95D-E741BA668BD1}" type="slidenum">
              <a:rPr lang="en-US"/>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C05C654-F4F6-4B34-96D7-F3E13147EB15}"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2D97799-D780-4680-84E8-03E1CB3F932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3EBA657-9F1E-4BC4-B5DB-178846575853}"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11014B6-2BB1-49D0-9141-EB5D6417CEB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1F639B5-17FD-4072-AB8F-E918950FA07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A9620B4-9B6D-46C8-8205-113D181A098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5F14158-D6FF-4801-B8AF-D7CF012A504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533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7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723A0C"/>
                </a:solidFill>
              </a:defRPr>
            </a:lvl1pPr>
          </a:lstStyle>
          <a:p>
            <a:endParaRPr lang="en-US"/>
          </a:p>
        </p:txBody>
      </p:sp>
      <p:sp>
        <p:nvSpPr>
          <p:cNvPr id="337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723A0C"/>
                </a:solidFill>
              </a:defRPr>
            </a:lvl1pPr>
          </a:lstStyle>
          <a:p>
            <a:endParaRPr lang="en-US"/>
          </a:p>
        </p:txBody>
      </p:sp>
      <p:sp>
        <p:nvSpPr>
          <p:cNvPr id="337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723A0C"/>
                </a:solidFill>
              </a:defRPr>
            </a:lvl1pPr>
          </a:lstStyle>
          <a:p>
            <a:fld id="{7430CD82-0B9D-49D7-BC17-475C2D41515C}" type="slidenum">
              <a:rPr lang="en-US"/>
              <a:pPr/>
              <a:t>‹#›</a:t>
            </a:fld>
            <a:endParaRPr lang="en-US"/>
          </a:p>
        </p:txBody>
      </p:sp>
      <p:sp>
        <p:nvSpPr>
          <p:cNvPr id="33799"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endParaRPr lang="en-US">
              <a:solidFill>
                <a:srgbClr val="723A0C"/>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718" r:id="rId12"/>
    <p:sldLayoutId id="2147483719" r:id="rId13"/>
    <p:sldLayoutId id="2147483720" r:id="rId14"/>
    <p:sldLayoutId id="2147483721"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Effect transition="in" filter="fade">
                                      <p:cBhvr>
                                        <p:cTn id="12" dur="2000"/>
                                        <p:tgtEl>
                                          <p:spTgt spid="3379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795">
                                            <p:txEl>
                                              <p:pRg st="1" end="1"/>
                                            </p:txEl>
                                          </p:spTgt>
                                        </p:tgtEl>
                                        <p:attrNameLst>
                                          <p:attrName>style.visibility</p:attrName>
                                        </p:attrNameLst>
                                      </p:cBhvr>
                                      <p:to>
                                        <p:strVal val="visible"/>
                                      </p:to>
                                    </p:set>
                                    <p:animEffect transition="in" filter="fade">
                                      <p:cBhvr>
                                        <p:cTn id="15" dur="2000"/>
                                        <p:tgtEl>
                                          <p:spTgt spid="3379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795">
                                            <p:txEl>
                                              <p:pRg st="2" end="2"/>
                                            </p:txEl>
                                          </p:spTgt>
                                        </p:tgtEl>
                                        <p:attrNameLst>
                                          <p:attrName>style.visibility</p:attrName>
                                        </p:attrNameLst>
                                      </p:cBhvr>
                                      <p:to>
                                        <p:strVal val="visible"/>
                                      </p:to>
                                    </p:set>
                                    <p:animEffect transition="in" filter="fade">
                                      <p:cBhvr>
                                        <p:cTn id="18" dur="2000"/>
                                        <p:tgtEl>
                                          <p:spTgt spid="3379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795">
                                            <p:txEl>
                                              <p:pRg st="3" end="3"/>
                                            </p:txEl>
                                          </p:spTgt>
                                        </p:tgtEl>
                                        <p:attrNameLst>
                                          <p:attrName>style.visibility</p:attrName>
                                        </p:attrNameLst>
                                      </p:cBhvr>
                                      <p:to>
                                        <p:strVal val="visible"/>
                                      </p:to>
                                    </p:set>
                                    <p:animEffect transition="in" filter="fade">
                                      <p:cBhvr>
                                        <p:cTn id="21" dur="2000"/>
                                        <p:tgtEl>
                                          <p:spTgt spid="33795">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795">
                                            <p:txEl>
                                              <p:pRg st="4" end="4"/>
                                            </p:txEl>
                                          </p:spTgt>
                                        </p:tgtEl>
                                        <p:attrNameLst>
                                          <p:attrName>style.visibility</p:attrName>
                                        </p:attrNameLst>
                                      </p:cBhvr>
                                      <p:to>
                                        <p:strVal val="visible"/>
                                      </p:to>
                                    </p:set>
                                    <p:animEffect transition="in" filter="fade">
                                      <p:cBhvr>
                                        <p:cTn id="24" dur="2000"/>
                                        <p:tgtEl>
                                          <p:spTgt spid="3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p:tmplLst>
          <p:tmpl lvl="1">
            <p:tnLst>
              <p:par>
                <p:cTn presetID="10" presetClass="entr" presetSubtype="0" fill="hold" nodeType="clickEffect">
                  <p:stCondLst>
                    <p:cond delay="0"/>
                  </p:stCondLst>
                  <p:childTnLst>
                    <p:set>
                      <p:cBhvr>
                        <p:cTn dur="1" fill="hold">
                          <p:stCondLst>
                            <p:cond delay="0"/>
                          </p:stCondLst>
                        </p:cTn>
                        <p:tgtEl>
                          <p:spTgt spid="33795"/>
                        </p:tgtEl>
                        <p:attrNameLst>
                          <p:attrName>style.visibility</p:attrName>
                        </p:attrNameLst>
                      </p:cBhvr>
                      <p:to>
                        <p:strVal val="visible"/>
                      </p:to>
                    </p:set>
                    <p:animEffect transition="in" filter="fade">
                      <p:cBhvr>
                        <p:cTn dur="2000"/>
                        <p:tgtEl>
                          <p:spTgt spid="3379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Effect transition="in" filter="fade">
                      <p:cBhvr>
                        <p:cTn dur="2000"/>
                        <p:tgtEl>
                          <p:spTgt spid="3379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Effect transition="in" filter="fade">
                      <p:cBhvr>
                        <p:cTn dur="2000"/>
                        <p:tgtEl>
                          <p:spTgt spid="3379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Effect transition="in" filter="fade">
                      <p:cBhvr>
                        <p:cTn dur="2000"/>
                        <p:tgtEl>
                          <p:spTgt spid="3379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Effect transition="in" filter="fade">
                      <p:cBhvr>
                        <p:cTn dur="2000"/>
                        <p:tgtEl>
                          <p:spTgt spid="33795"/>
                        </p:tgtEl>
                      </p:cBhvr>
                    </p:animEffect>
                  </p:childTnLst>
                </p:cTn>
              </p:par>
            </p:tnLst>
          </p:tmpl>
        </p:tmplLst>
      </p:bldP>
    </p:bldLst>
  </p:timing>
  <p:txStyles>
    <p:title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p:titleStyle>
    <p:bodyStyle>
      <a:lvl1pPr marL="342900" indent="-342900" algn="l" rtl="0" fontAlgn="base">
        <a:spcBef>
          <a:spcPct val="20000"/>
        </a:spcBef>
        <a:spcAft>
          <a:spcPct val="0"/>
        </a:spcAft>
        <a:buChar char="•"/>
        <a:defRPr sz="3200">
          <a:solidFill>
            <a:srgbClr val="723A0C"/>
          </a:solidFill>
          <a:latin typeface="+mn-lt"/>
          <a:ea typeface="+mn-ea"/>
          <a:cs typeface="+mn-cs"/>
        </a:defRPr>
      </a:lvl1pPr>
      <a:lvl2pPr marL="742950" indent="-285750" algn="l" rtl="0" fontAlgn="base">
        <a:spcBef>
          <a:spcPct val="20000"/>
        </a:spcBef>
        <a:spcAft>
          <a:spcPct val="0"/>
        </a:spcAft>
        <a:buChar char="–"/>
        <a:defRPr sz="2800">
          <a:solidFill>
            <a:srgbClr val="723A0C"/>
          </a:solidFill>
          <a:latin typeface="+mn-lt"/>
        </a:defRPr>
      </a:lvl2pPr>
      <a:lvl3pPr marL="1143000" indent="-228600" algn="l" rtl="0" fontAlgn="base">
        <a:spcBef>
          <a:spcPct val="20000"/>
        </a:spcBef>
        <a:spcAft>
          <a:spcPct val="0"/>
        </a:spcAft>
        <a:buChar char="•"/>
        <a:defRPr sz="2400">
          <a:solidFill>
            <a:srgbClr val="723A0C"/>
          </a:solidFill>
          <a:latin typeface="+mn-lt"/>
        </a:defRPr>
      </a:lvl3pPr>
      <a:lvl4pPr marL="1600200" indent="-228600" algn="l" rtl="0" fontAlgn="base">
        <a:spcBef>
          <a:spcPct val="20000"/>
        </a:spcBef>
        <a:spcAft>
          <a:spcPct val="0"/>
        </a:spcAft>
        <a:buChar char="–"/>
        <a:defRPr sz="2000">
          <a:solidFill>
            <a:srgbClr val="723A0C"/>
          </a:solidFill>
          <a:latin typeface="+mn-lt"/>
        </a:defRPr>
      </a:lvl4pPr>
      <a:lvl5pPr marL="2057400" indent="-228600" algn="l" rtl="0" fontAlgn="base">
        <a:spcBef>
          <a:spcPct val="20000"/>
        </a:spcBef>
        <a:spcAft>
          <a:spcPct val="0"/>
        </a:spcAft>
        <a:buChar char="»"/>
        <a:defRPr sz="2000">
          <a:solidFill>
            <a:srgbClr val="723A0C"/>
          </a:solidFill>
          <a:latin typeface="+mn-lt"/>
        </a:defRPr>
      </a:lvl5pPr>
      <a:lvl6pPr marL="2514600" indent="-228600" algn="l" rtl="0" fontAlgn="base">
        <a:spcBef>
          <a:spcPct val="20000"/>
        </a:spcBef>
        <a:spcAft>
          <a:spcPct val="0"/>
        </a:spcAft>
        <a:buChar char="»"/>
        <a:defRPr sz="2000">
          <a:solidFill>
            <a:srgbClr val="723A0C"/>
          </a:solidFill>
          <a:latin typeface="+mn-lt"/>
        </a:defRPr>
      </a:lvl6pPr>
      <a:lvl7pPr marL="2971800" indent="-228600" algn="l" rtl="0" fontAlgn="base">
        <a:spcBef>
          <a:spcPct val="20000"/>
        </a:spcBef>
        <a:spcAft>
          <a:spcPct val="0"/>
        </a:spcAft>
        <a:buChar char="»"/>
        <a:defRPr sz="2000">
          <a:solidFill>
            <a:srgbClr val="723A0C"/>
          </a:solidFill>
          <a:latin typeface="+mn-lt"/>
        </a:defRPr>
      </a:lvl7pPr>
      <a:lvl8pPr marL="3429000" indent="-228600" algn="l" rtl="0" fontAlgn="base">
        <a:spcBef>
          <a:spcPct val="20000"/>
        </a:spcBef>
        <a:spcAft>
          <a:spcPct val="0"/>
        </a:spcAft>
        <a:buChar char="»"/>
        <a:defRPr sz="2000">
          <a:solidFill>
            <a:srgbClr val="723A0C"/>
          </a:solidFill>
          <a:latin typeface="+mn-lt"/>
        </a:defRPr>
      </a:lvl8pPr>
      <a:lvl9pPr marL="3886200" indent="-228600" algn="l" rtl="0" fontAlgn="base">
        <a:spcBef>
          <a:spcPct val="20000"/>
        </a:spcBef>
        <a:spcAft>
          <a:spcPct val="0"/>
        </a:spcAft>
        <a:buChar char="»"/>
        <a:defRPr sz="2000">
          <a:solidFill>
            <a:srgbClr val="723A0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533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875"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79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79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051CB77-C865-4181-B7D4-E1A5B716E8EF}" type="slidenum">
              <a:rPr lang="en-US"/>
              <a:pPr/>
              <a:t>‹#›</a:t>
            </a:fld>
            <a:endParaRPr lang="en-US"/>
          </a:p>
        </p:txBody>
      </p:sp>
      <p:sp>
        <p:nvSpPr>
          <p:cNvPr id="79879"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7"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fade">
                                      <p:cBhvr>
                                        <p:cTn id="7" dur="2000"/>
                                        <p:tgtEl>
                                          <p:spTgt spid="798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875">
                                            <p:txEl>
                                              <p:pRg st="0" end="0"/>
                                            </p:txEl>
                                          </p:spTgt>
                                        </p:tgtEl>
                                        <p:attrNameLst>
                                          <p:attrName>style.visibility</p:attrName>
                                        </p:attrNameLst>
                                      </p:cBhvr>
                                      <p:to>
                                        <p:strVal val="visible"/>
                                      </p:to>
                                    </p:set>
                                    <p:animEffect transition="in" filter="fade">
                                      <p:cBhvr>
                                        <p:cTn id="12" dur="2000"/>
                                        <p:tgtEl>
                                          <p:spTgt spid="7987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9875">
                                            <p:txEl>
                                              <p:pRg st="1" end="1"/>
                                            </p:txEl>
                                          </p:spTgt>
                                        </p:tgtEl>
                                        <p:attrNameLst>
                                          <p:attrName>style.visibility</p:attrName>
                                        </p:attrNameLst>
                                      </p:cBhvr>
                                      <p:to>
                                        <p:strVal val="visible"/>
                                      </p:to>
                                    </p:set>
                                    <p:animEffect transition="in" filter="fade">
                                      <p:cBhvr>
                                        <p:cTn id="15" dur="2000"/>
                                        <p:tgtEl>
                                          <p:spTgt spid="7987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9875">
                                            <p:txEl>
                                              <p:pRg st="2" end="2"/>
                                            </p:txEl>
                                          </p:spTgt>
                                        </p:tgtEl>
                                        <p:attrNameLst>
                                          <p:attrName>style.visibility</p:attrName>
                                        </p:attrNameLst>
                                      </p:cBhvr>
                                      <p:to>
                                        <p:strVal val="visible"/>
                                      </p:to>
                                    </p:set>
                                    <p:animEffect transition="in" filter="fade">
                                      <p:cBhvr>
                                        <p:cTn id="18" dur="2000"/>
                                        <p:tgtEl>
                                          <p:spTgt spid="7987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9875">
                                            <p:txEl>
                                              <p:pRg st="3" end="3"/>
                                            </p:txEl>
                                          </p:spTgt>
                                        </p:tgtEl>
                                        <p:attrNameLst>
                                          <p:attrName>style.visibility</p:attrName>
                                        </p:attrNameLst>
                                      </p:cBhvr>
                                      <p:to>
                                        <p:strVal val="visible"/>
                                      </p:to>
                                    </p:set>
                                    <p:animEffect transition="in" filter="fade">
                                      <p:cBhvr>
                                        <p:cTn id="21" dur="2000"/>
                                        <p:tgtEl>
                                          <p:spTgt spid="79875">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9875">
                                            <p:txEl>
                                              <p:pRg st="4" end="4"/>
                                            </p:txEl>
                                          </p:spTgt>
                                        </p:tgtEl>
                                        <p:attrNameLst>
                                          <p:attrName>style.visibility</p:attrName>
                                        </p:attrNameLst>
                                      </p:cBhvr>
                                      <p:to>
                                        <p:strVal val="visible"/>
                                      </p:to>
                                    </p:set>
                                    <p:animEffect transition="in" filter="fade">
                                      <p:cBhvr>
                                        <p:cTn id="24" dur="2000"/>
                                        <p:tgtEl>
                                          <p:spTgt spid="798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5" grpId="0" build="p">
        <p:tmplLst>
          <p:tmpl lvl="1">
            <p:tnLst>
              <p:par>
                <p:cTn presetID="10" presetClass="entr" presetSubtype="0" fill="hold" nodeType="clickEffect">
                  <p:stCondLst>
                    <p:cond delay="0"/>
                  </p:stCondLst>
                  <p:childTnLst>
                    <p:set>
                      <p:cBhvr>
                        <p:cTn dur="1" fill="hold">
                          <p:stCondLst>
                            <p:cond delay="0"/>
                          </p:stCondLst>
                        </p:cTn>
                        <p:tgtEl>
                          <p:spTgt spid="79875"/>
                        </p:tgtEl>
                        <p:attrNameLst>
                          <p:attrName>style.visibility</p:attrName>
                        </p:attrNameLst>
                      </p:cBhvr>
                      <p:to>
                        <p:strVal val="visible"/>
                      </p:to>
                    </p:set>
                    <p:animEffect transition="in" filter="fade">
                      <p:cBhvr>
                        <p:cTn dur="2000"/>
                        <p:tgtEl>
                          <p:spTgt spid="7987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9875"/>
                        </p:tgtEl>
                        <p:attrNameLst>
                          <p:attrName>style.visibility</p:attrName>
                        </p:attrNameLst>
                      </p:cBhvr>
                      <p:to>
                        <p:strVal val="visible"/>
                      </p:to>
                    </p:set>
                    <p:animEffect transition="in" filter="fade">
                      <p:cBhvr>
                        <p:cTn dur="2000"/>
                        <p:tgtEl>
                          <p:spTgt spid="7987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9875"/>
                        </p:tgtEl>
                        <p:attrNameLst>
                          <p:attrName>style.visibility</p:attrName>
                        </p:attrNameLst>
                      </p:cBhvr>
                      <p:to>
                        <p:strVal val="visible"/>
                      </p:to>
                    </p:set>
                    <p:animEffect transition="in" filter="fade">
                      <p:cBhvr>
                        <p:cTn dur="2000"/>
                        <p:tgtEl>
                          <p:spTgt spid="7987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9875"/>
                        </p:tgtEl>
                        <p:attrNameLst>
                          <p:attrName>style.visibility</p:attrName>
                        </p:attrNameLst>
                      </p:cBhvr>
                      <p:to>
                        <p:strVal val="visible"/>
                      </p:to>
                    </p:set>
                    <p:animEffect transition="in" filter="fade">
                      <p:cBhvr>
                        <p:cTn dur="2000"/>
                        <p:tgtEl>
                          <p:spTgt spid="7987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79875"/>
                        </p:tgtEl>
                        <p:attrNameLst>
                          <p:attrName>style.visibility</p:attrName>
                        </p:attrNameLst>
                      </p:cBhvr>
                      <p:to>
                        <p:strVal val="visible"/>
                      </p:to>
                    </p:set>
                    <p:animEffect transition="in" filter="fade">
                      <p:cBhvr>
                        <p:cTn dur="2000"/>
                        <p:tgtEl>
                          <p:spTgt spid="79875"/>
                        </p:tgtEl>
                      </p:cBhvr>
                    </p:animEffect>
                  </p:childTnLst>
                </p:cTn>
              </p:par>
            </p:tnLst>
          </p:tmpl>
        </p:tmplLst>
      </p:bldP>
    </p:bld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39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83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83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B6B5191-F3EB-471E-8857-285D5AAAF22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22"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2000"/>
                                        <p:tgtEl>
                                          <p:spTgt spid="839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71">
                                            <p:txEl>
                                              <p:pRg st="0" end="0"/>
                                            </p:txEl>
                                          </p:spTgt>
                                        </p:tgtEl>
                                        <p:attrNameLst>
                                          <p:attrName>style.visibility</p:attrName>
                                        </p:attrNameLst>
                                      </p:cBhvr>
                                      <p:to>
                                        <p:strVal val="visible"/>
                                      </p:to>
                                    </p:set>
                                    <p:animEffect transition="in" filter="fade">
                                      <p:cBhvr>
                                        <p:cTn id="12" dur="2000"/>
                                        <p:tgtEl>
                                          <p:spTgt spid="8397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3971">
                                            <p:txEl>
                                              <p:pRg st="1" end="1"/>
                                            </p:txEl>
                                          </p:spTgt>
                                        </p:tgtEl>
                                        <p:attrNameLst>
                                          <p:attrName>style.visibility</p:attrName>
                                        </p:attrNameLst>
                                      </p:cBhvr>
                                      <p:to>
                                        <p:strVal val="visible"/>
                                      </p:to>
                                    </p:set>
                                    <p:animEffect transition="in" filter="fade">
                                      <p:cBhvr>
                                        <p:cTn id="15" dur="2000"/>
                                        <p:tgtEl>
                                          <p:spTgt spid="83971">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3971">
                                            <p:txEl>
                                              <p:pRg st="2" end="2"/>
                                            </p:txEl>
                                          </p:spTgt>
                                        </p:tgtEl>
                                        <p:attrNameLst>
                                          <p:attrName>style.visibility</p:attrName>
                                        </p:attrNameLst>
                                      </p:cBhvr>
                                      <p:to>
                                        <p:strVal val="visible"/>
                                      </p:to>
                                    </p:set>
                                    <p:animEffect transition="in" filter="fade">
                                      <p:cBhvr>
                                        <p:cTn id="18" dur="2000"/>
                                        <p:tgtEl>
                                          <p:spTgt spid="83971">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3971">
                                            <p:txEl>
                                              <p:pRg st="3" end="3"/>
                                            </p:txEl>
                                          </p:spTgt>
                                        </p:tgtEl>
                                        <p:attrNameLst>
                                          <p:attrName>style.visibility</p:attrName>
                                        </p:attrNameLst>
                                      </p:cBhvr>
                                      <p:to>
                                        <p:strVal val="visible"/>
                                      </p:to>
                                    </p:set>
                                    <p:animEffect transition="in" filter="fade">
                                      <p:cBhvr>
                                        <p:cTn id="21" dur="2000"/>
                                        <p:tgtEl>
                                          <p:spTgt spid="83971">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3971">
                                            <p:txEl>
                                              <p:pRg st="4" end="4"/>
                                            </p:txEl>
                                          </p:spTgt>
                                        </p:tgtEl>
                                        <p:attrNameLst>
                                          <p:attrName>style.visibility</p:attrName>
                                        </p:attrNameLst>
                                      </p:cBhvr>
                                      <p:to>
                                        <p:strVal val="visible"/>
                                      </p:to>
                                    </p:set>
                                    <p:animEffect transition="in" filter="fade">
                                      <p:cBhvr>
                                        <p:cTn id="24" dur="2000"/>
                                        <p:tgtEl>
                                          <p:spTgt spid="839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tmplLst>
          <p:tmpl lvl="1">
            <p:tnLst>
              <p:par>
                <p:cTn presetID="10" presetClass="entr" presetSubtype="0" fill="hold" nodeType="clickEffect">
                  <p:stCondLst>
                    <p:cond delay="0"/>
                  </p:stCondLst>
                  <p:childTnLst>
                    <p:set>
                      <p:cBhvr>
                        <p:cTn dur="1" fill="hold">
                          <p:stCondLst>
                            <p:cond delay="0"/>
                          </p:stCondLst>
                        </p:cTn>
                        <p:tgtEl>
                          <p:spTgt spid="83971"/>
                        </p:tgtEl>
                        <p:attrNameLst>
                          <p:attrName>style.visibility</p:attrName>
                        </p:attrNameLst>
                      </p:cBhvr>
                      <p:to>
                        <p:strVal val="visible"/>
                      </p:to>
                    </p:set>
                    <p:animEffect transition="in" filter="fade">
                      <p:cBhvr>
                        <p:cTn dur="2000"/>
                        <p:tgtEl>
                          <p:spTgt spid="83971"/>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3971"/>
                        </p:tgtEl>
                        <p:attrNameLst>
                          <p:attrName>style.visibility</p:attrName>
                        </p:attrNameLst>
                      </p:cBhvr>
                      <p:to>
                        <p:strVal val="visible"/>
                      </p:to>
                    </p:set>
                    <p:animEffect transition="in" filter="fade">
                      <p:cBhvr>
                        <p:cTn dur="2000"/>
                        <p:tgtEl>
                          <p:spTgt spid="83971"/>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3971"/>
                        </p:tgtEl>
                        <p:attrNameLst>
                          <p:attrName>style.visibility</p:attrName>
                        </p:attrNameLst>
                      </p:cBhvr>
                      <p:to>
                        <p:strVal val="visible"/>
                      </p:to>
                    </p:set>
                    <p:animEffect transition="in" filter="fade">
                      <p:cBhvr>
                        <p:cTn dur="2000"/>
                        <p:tgtEl>
                          <p:spTgt spid="83971"/>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3971"/>
                        </p:tgtEl>
                        <p:attrNameLst>
                          <p:attrName>style.visibility</p:attrName>
                        </p:attrNameLst>
                      </p:cBhvr>
                      <p:to>
                        <p:strVal val="visible"/>
                      </p:to>
                    </p:set>
                    <p:animEffect transition="in" filter="fade">
                      <p:cBhvr>
                        <p:cTn dur="2000"/>
                        <p:tgtEl>
                          <p:spTgt spid="83971"/>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3971"/>
                        </p:tgtEl>
                        <p:attrNameLst>
                          <p:attrName>style.visibility</p:attrName>
                        </p:attrNameLst>
                      </p:cBhvr>
                      <p:to>
                        <p:strVal val="visible"/>
                      </p:to>
                    </p:set>
                    <p:animEffect transition="in" filter="fade">
                      <p:cBhvr>
                        <p:cTn dur="2000"/>
                        <p:tgtEl>
                          <p:spTgt spid="83971"/>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533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5475"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5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5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C4019B6B-DE35-4019-BE02-DE745B53F658}" type="slidenum">
              <a:rPr lang="en-US"/>
              <a:pPr/>
              <a:t>‹#›</a:t>
            </a:fld>
            <a:endParaRPr lang="en-US"/>
          </a:p>
        </p:txBody>
      </p:sp>
      <p:sp>
        <p:nvSpPr>
          <p:cNvPr id="105479"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2"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2000"/>
                                        <p:tgtEl>
                                          <p:spTgt spid="1054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475">
                                            <p:txEl>
                                              <p:pRg st="0" end="0"/>
                                            </p:txEl>
                                          </p:spTgt>
                                        </p:tgtEl>
                                        <p:attrNameLst>
                                          <p:attrName>style.visibility</p:attrName>
                                        </p:attrNameLst>
                                      </p:cBhvr>
                                      <p:to>
                                        <p:strVal val="visible"/>
                                      </p:to>
                                    </p:set>
                                    <p:animEffect transition="in" filter="fade">
                                      <p:cBhvr>
                                        <p:cTn id="12" dur="2000"/>
                                        <p:tgtEl>
                                          <p:spTgt spid="10547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5475">
                                            <p:txEl>
                                              <p:pRg st="1" end="1"/>
                                            </p:txEl>
                                          </p:spTgt>
                                        </p:tgtEl>
                                        <p:attrNameLst>
                                          <p:attrName>style.visibility</p:attrName>
                                        </p:attrNameLst>
                                      </p:cBhvr>
                                      <p:to>
                                        <p:strVal val="visible"/>
                                      </p:to>
                                    </p:set>
                                    <p:animEffect transition="in" filter="fade">
                                      <p:cBhvr>
                                        <p:cTn id="15" dur="2000"/>
                                        <p:tgtEl>
                                          <p:spTgt spid="10547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5475">
                                            <p:txEl>
                                              <p:pRg st="2" end="2"/>
                                            </p:txEl>
                                          </p:spTgt>
                                        </p:tgtEl>
                                        <p:attrNameLst>
                                          <p:attrName>style.visibility</p:attrName>
                                        </p:attrNameLst>
                                      </p:cBhvr>
                                      <p:to>
                                        <p:strVal val="visible"/>
                                      </p:to>
                                    </p:set>
                                    <p:animEffect transition="in" filter="fade">
                                      <p:cBhvr>
                                        <p:cTn id="18" dur="2000"/>
                                        <p:tgtEl>
                                          <p:spTgt spid="10547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5475">
                                            <p:txEl>
                                              <p:pRg st="3" end="3"/>
                                            </p:txEl>
                                          </p:spTgt>
                                        </p:tgtEl>
                                        <p:attrNameLst>
                                          <p:attrName>style.visibility</p:attrName>
                                        </p:attrNameLst>
                                      </p:cBhvr>
                                      <p:to>
                                        <p:strVal val="visible"/>
                                      </p:to>
                                    </p:set>
                                    <p:animEffect transition="in" filter="fade">
                                      <p:cBhvr>
                                        <p:cTn id="21" dur="2000"/>
                                        <p:tgtEl>
                                          <p:spTgt spid="105475">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5475">
                                            <p:txEl>
                                              <p:pRg st="4" end="4"/>
                                            </p:txEl>
                                          </p:spTgt>
                                        </p:tgtEl>
                                        <p:attrNameLst>
                                          <p:attrName>style.visibility</p:attrName>
                                        </p:attrNameLst>
                                      </p:cBhvr>
                                      <p:to>
                                        <p:strVal val="visible"/>
                                      </p:to>
                                    </p:set>
                                    <p:animEffect transition="in" filter="fade">
                                      <p:cBhvr>
                                        <p:cTn id="24" dur="2000"/>
                                        <p:tgtEl>
                                          <p:spTgt spid="1054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P spid="105475" grpId="0" build="p">
        <p:tmplLst>
          <p:tmpl lvl="1">
            <p:tnLst>
              <p:par>
                <p:cTn presetID="10" presetClass="entr" presetSubtype="0" fill="hold" nodeType="clickEffect">
                  <p:stCondLst>
                    <p:cond delay="0"/>
                  </p:stCondLst>
                  <p:childTnLst>
                    <p:set>
                      <p:cBhvr>
                        <p:cTn dur="1" fill="hold">
                          <p:stCondLst>
                            <p:cond delay="0"/>
                          </p:stCondLst>
                        </p:cTn>
                        <p:tgtEl>
                          <p:spTgt spid="105475"/>
                        </p:tgtEl>
                        <p:attrNameLst>
                          <p:attrName>style.visibility</p:attrName>
                        </p:attrNameLst>
                      </p:cBhvr>
                      <p:to>
                        <p:strVal val="visible"/>
                      </p:to>
                    </p:set>
                    <p:animEffect transition="in" filter="fade">
                      <p:cBhvr>
                        <p:cTn dur="2000"/>
                        <p:tgtEl>
                          <p:spTgt spid="10547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5475"/>
                        </p:tgtEl>
                        <p:attrNameLst>
                          <p:attrName>style.visibility</p:attrName>
                        </p:attrNameLst>
                      </p:cBhvr>
                      <p:to>
                        <p:strVal val="visible"/>
                      </p:to>
                    </p:set>
                    <p:animEffect transition="in" filter="fade">
                      <p:cBhvr>
                        <p:cTn dur="2000"/>
                        <p:tgtEl>
                          <p:spTgt spid="10547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5475"/>
                        </p:tgtEl>
                        <p:attrNameLst>
                          <p:attrName>style.visibility</p:attrName>
                        </p:attrNameLst>
                      </p:cBhvr>
                      <p:to>
                        <p:strVal val="visible"/>
                      </p:to>
                    </p:set>
                    <p:animEffect transition="in" filter="fade">
                      <p:cBhvr>
                        <p:cTn dur="2000"/>
                        <p:tgtEl>
                          <p:spTgt spid="10547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5475"/>
                        </p:tgtEl>
                        <p:attrNameLst>
                          <p:attrName>style.visibility</p:attrName>
                        </p:attrNameLst>
                      </p:cBhvr>
                      <p:to>
                        <p:strVal val="visible"/>
                      </p:to>
                    </p:set>
                    <p:animEffect transition="in" filter="fade">
                      <p:cBhvr>
                        <p:cTn dur="2000"/>
                        <p:tgtEl>
                          <p:spTgt spid="105475"/>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5475"/>
                        </p:tgtEl>
                        <p:attrNameLst>
                          <p:attrName>style.visibility</p:attrName>
                        </p:attrNameLst>
                      </p:cBhvr>
                      <p:to>
                        <p:strVal val="visible"/>
                      </p:to>
                    </p:set>
                    <p:animEffect transition="in" filter="fade">
                      <p:cBhvr>
                        <p:cTn dur="2000"/>
                        <p:tgtEl>
                          <p:spTgt spid="105475"/>
                        </p:tgtEl>
                      </p:cBhvr>
                    </p:animEffect>
                  </p:childTnLst>
                </p:cTn>
              </p:par>
            </p:tnLst>
          </p:tmpl>
        </p:tmplLst>
      </p:bldP>
    </p:bld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1588" y="0"/>
            <a:ext cx="9148762" cy="6851650"/>
            <a:chOff x="1" y="0"/>
            <a:chExt cx="5763" cy="4316"/>
          </a:xfrm>
        </p:grpSpPr>
        <p:sp>
          <p:nvSpPr>
            <p:cNvPr id="111619"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11620"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11621"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grpSp>
          <p:nvGrpSpPr>
            <p:cNvPr id="111622" name="Group 6"/>
            <p:cNvGrpSpPr>
              <a:grpSpLocks/>
            </p:cNvGrpSpPr>
            <p:nvPr/>
          </p:nvGrpSpPr>
          <p:grpSpPr bwMode="auto">
            <a:xfrm>
              <a:off x="288" y="0"/>
              <a:ext cx="5098" cy="4316"/>
              <a:chOff x="288" y="0"/>
              <a:chExt cx="5098" cy="4316"/>
            </a:xfrm>
          </p:grpSpPr>
          <p:sp>
            <p:nvSpPr>
              <p:cNvPr id="111623"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24"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25"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26"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27"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28"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29"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30"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31"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32"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33"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34"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11635"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grpSp>
        <p:sp>
          <p:nvSpPr>
            <p:cNvPr id="111636"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11637"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11638"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111639"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p>
          </p:txBody>
        </p:sp>
        <p:sp>
          <p:nvSpPr>
            <p:cNvPr id="111640"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p>
          </p:txBody>
        </p:sp>
        <p:sp>
          <p:nvSpPr>
            <p:cNvPr id="111641"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111642"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p>
          </p:txBody>
        </p:sp>
        <p:sp>
          <p:nvSpPr>
            <p:cNvPr id="111643"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p>
          </p:txBody>
        </p:sp>
        <p:sp>
          <p:nvSpPr>
            <p:cNvPr id="111644"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endParaRPr lang="en-US"/>
            </a:p>
          </p:txBody>
        </p:sp>
        <p:sp>
          <p:nvSpPr>
            <p:cNvPr id="111645"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endParaRPr lang="en-US"/>
            </a:p>
          </p:txBody>
        </p:sp>
        <p:sp>
          <p:nvSpPr>
            <p:cNvPr id="111646"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endParaRPr lang="en-US"/>
            </a:p>
          </p:txBody>
        </p:sp>
        <p:grpSp>
          <p:nvGrpSpPr>
            <p:cNvPr id="111647" name="Group 31"/>
            <p:cNvGrpSpPr>
              <a:grpSpLocks/>
            </p:cNvGrpSpPr>
            <p:nvPr/>
          </p:nvGrpSpPr>
          <p:grpSpPr bwMode="auto">
            <a:xfrm>
              <a:off x="1" y="392"/>
              <a:ext cx="5758" cy="1571"/>
              <a:chOff x="1" y="392"/>
              <a:chExt cx="5758" cy="1571"/>
            </a:xfrm>
          </p:grpSpPr>
          <p:sp>
            <p:nvSpPr>
              <p:cNvPr id="11164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endParaRPr lang="en-US"/>
              </a:p>
            </p:txBody>
          </p:sp>
          <p:sp>
            <p:nvSpPr>
              <p:cNvPr id="11164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endParaRPr lang="en-US"/>
              </a:p>
            </p:txBody>
          </p:sp>
          <p:sp>
            <p:nvSpPr>
              <p:cNvPr id="11165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endParaRPr lang="en-US"/>
              </a:p>
            </p:txBody>
          </p:sp>
          <p:sp>
            <p:nvSpPr>
              <p:cNvPr id="11165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endParaRPr lang="en-US"/>
              </a:p>
            </p:txBody>
          </p:sp>
          <p:sp>
            <p:nvSpPr>
              <p:cNvPr id="11165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endParaRPr lang="en-US"/>
              </a:p>
            </p:txBody>
          </p:sp>
        </p:grpSp>
        <p:sp>
          <p:nvSpPr>
            <p:cNvPr id="111653"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endParaRPr lang="en-US"/>
            </a:p>
          </p:txBody>
        </p:sp>
        <p:sp>
          <p:nvSpPr>
            <p:cNvPr id="111654"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endParaRPr lang="en-US"/>
            </a:p>
          </p:txBody>
        </p:sp>
      </p:grpSp>
      <p:sp>
        <p:nvSpPr>
          <p:cNvPr id="111655"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11656"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endParaRPr lang="en-US"/>
          </a:p>
        </p:txBody>
      </p:sp>
      <p:sp>
        <p:nvSpPr>
          <p:cNvPr id="111657"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endParaRPr lang="en-US"/>
          </a:p>
        </p:txBody>
      </p:sp>
      <p:sp>
        <p:nvSpPr>
          <p:cNvPr id="111658"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fld id="{A3339FD2-6E85-4678-B4B1-50967CB5F7A8}" type="slidenum">
              <a:rPr lang="en-US"/>
              <a:pPr/>
              <a:t>‹#›</a:t>
            </a:fld>
            <a:endParaRPr lang="en-US"/>
          </a:p>
        </p:txBody>
      </p:sp>
      <p:sp>
        <p:nvSpPr>
          <p:cNvPr id="11165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6"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1655"/>
                                        </p:tgtEl>
                                        <p:attrNameLst>
                                          <p:attrName>style.visibility</p:attrName>
                                        </p:attrNameLst>
                                      </p:cBhvr>
                                      <p:to>
                                        <p:strVal val="visible"/>
                                      </p:to>
                                    </p:set>
                                    <p:animEffect transition="in" filter="fade">
                                      <p:cBhvr>
                                        <p:cTn id="7" dur="2000"/>
                                        <p:tgtEl>
                                          <p:spTgt spid="1116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1659">
                                            <p:txEl>
                                              <p:pRg st="0" end="0"/>
                                            </p:txEl>
                                          </p:spTgt>
                                        </p:tgtEl>
                                        <p:attrNameLst>
                                          <p:attrName>style.visibility</p:attrName>
                                        </p:attrNameLst>
                                      </p:cBhvr>
                                      <p:to>
                                        <p:strVal val="visible"/>
                                      </p:to>
                                    </p:set>
                                    <p:animEffect transition="in" filter="fade">
                                      <p:cBhvr>
                                        <p:cTn id="12" dur="2000"/>
                                        <p:tgtEl>
                                          <p:spTgt spid="11165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1659">
                                            <p:txEl>
                                              <p:pRg st="1" end="1"/>
                                            </p:txEl>
                                          </p:spTgt>
                                        </p:tgtEl>
                                        <p:attrNameLst>
                                          <p:attrName>style.visibility</p:attrName>
                                        </p:attrNameLst>
                                      </p:cBhvr>
                                      <p:to>
                                        <p:strVal val="visible"/>
                                      </p:to>
                                    </p:set>
                                    <p:animEffect transition="in" filter="fade">
                                      <p:cBhvr>
                                        <p:cTn id="15" dur="2000"/>
                                        <p:tgtEl>
                                          <p:spTgt spid="111659">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1659">
                                            <p:txEl>
                                              <p:pRg st="2" end="2"/>
                                            </p:txEl>
                                          </p:spTgt>
                                        </p:tgtEl>
                                        <p:attrNameLst>
                                          <p:attrName>style.visibility</p:attrName>
                                        </p:attrNameLst>
                                      </p:cBhvr>
                                      <p:to>
                                        <p:strVal val="visible"/>
                                      </p:to>
                                    </p:set>
                                    <p:animEffect transition="in" filter="fade">
                                      <p:cBhvr>
                                        <p:cTn id="18" dur="2000"/>
                                        <p:tgtEl>
                                          <p:spTgt spid="111659">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1659">
                                            <p:txEl>
                                              <p:pRg st="3" end="3"/>
                                            </p:txEl>
                                          </p:spTgt>
                                        </p:tgtEl>
                                        <p:attrNameLst>
                                          <p:attrName>style.visibility</p:attrName>
                                        </p:attrNameLst>
                                      </p:cBhvr>
                                      <p:to>
                                        <p:strVal val="visible"/>
                                      </p:to>
                                    </p:set>
                                    <p:animEffect transition="in" filter="fade">
                                      <p:cBhvr>
                                        <p:cTn id="21" dur="2000"/>
                                        <p:tgtEl>
                                          <p:spTgt spid="111659">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1659">
                                            <p:txEl>
                                              <p:pRg st="4" end="4"/>
                                            </p:txEl>
                                          </p:spTgt>
                                        </p:tgtEl>
                                        <p:attrNameLst>
                                          <p:attrName>style.visibility</p:attrName>
                                        </p:attrNameLst>
                                      </p:cBhvr>
                                      <p:to>
                                        <p:strVal val="visible"/>
                                      </p:to>
                                    </p:set>
                                    <p:animEffect transition="in" filter="fade">
                                      <p:cBhvr>
                                        <p:cTn id="24" dur="2000"/>
                                        <p:tgtEl>
                                          <p:spTgt spid="111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55" grpId="0"/>
      <p:bldP spid="111659" grpId="0" build="p">
        <p:tmplLst>
          <p:tmpl lvl="1">
            <p:tnLst>
              <p:par>
                <p:cTn presetID="10" presetClass="entr" presetSubtype="0" fill="hold" nodeType="clickEffect">
                  <p:stCondLst>
                    <p:cond delay="0"/>
                  </p:stCondLst>
                  <p:childTnLst>
                    <p:set>
                      <p:cBhvr>
                        <p:cTn dur="1" fill="hold">
                          <p:stCondLst>
                            <p:cond delay="0"/>
                          </p:stCondLst>
                        </p:cTn>
                        <p:tgtEl>
                          <p:spTgt spid="111659"/>
                        </p:tgtEl>
                        <p:attrNameLst>
                          <p:attrName>style.visibility</p:attrName>
                        </p:attrNameLst>
                      </p:cBhvr>
                      <p:to>
                        <p:strVal val="visible"/>
                      </p:to>
                    </p:set>
                    <p:animEffect transition="in" filter="fade">
                      <p:cBhvr>
                        <p:cTn dur="2000"/>
                        <p:tgtEl>
                          <p:spTgt spid="11165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11659"/>
                        </p:tgtEl>
                        <p:attrNameLst>
                          <p:attrName>style.visibility</p:attrName>
                        </p:attrNameLst>
                      </p:cBhvr>
                      <p:to>
                        <p:strVal val="visible"/>
                      </p:to>
                    </p:set>
                    <p:animEffect transition="in" filter="fade">
                      <p:cBhvr>
                        <p:cTn dur="2000"/>
                        <p:tgtEl>
                          <p:spTgt spid="11165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11659"/>
                        </p:tgtEl>
                        <p:attrNameLst>
                          <p:attrName>style.visibility</p:attrName>
                        </p:attrNameLst>
                      </p:cBhvr>
                      <p:to>
                        <p:strVal val="visible"/>
                      </p:to>
                    </p:set>
                    <p:animEffect transition="in" filter="fade">
                      <p:cBhvr>
                        <p:cTn dur="2000"/>
                        <p:tgtEl>
                          <p:spTgt spid="11165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11659"/>
                        </p:tgtEl>
                        <p:attrNameLst>
                          <p:attrName>style.visibility</p:attrName>
                        </p:attrNameLst>
                      </p:cBhvr>
                      <p:to>
                        <p:strVal val="visible"/>
                      </p:to>
                    </p:set>
                    <p:animEffect transition="in" filter="fade">
                      <p:cBhvr>
                        <p:cTn dur="2000"/>
                        <p:tgtEl>
                          <p:spTgt spid="11165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11659"/>
                        </p:tgtEl>
                        <p:attrNameLst>
                          <p:attrName>style.visibility</p:attrName>
                        </p:attrNameLst>
                      </p:cBhvr>
                      <p:to>
                        <p:strVal val="visible"/>
                      </p:to>
                    </p:set>
                    <p:animEffect transition="in" filter="fade">
                      <p:cBhvr>
                        <p:cTn dur="2000"/>
                        <p:tgtEl>
                          <p:spTgt spid="111659"/>
                        </p:tgtEl>
                      </p:cBhvr>
                    </p:animEffect>
                  </p:childTnLst>
                </p:cTn>
              </p:par>
            </p:tnLst>
          </p:tmpl>
        </p:tmplLst>
      </p:bldP>
    </p:bld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gif"/><Relationship Id="rId7" Type="http://schemas.openxmlformats.org/officeDocument/2006/relationships/image" Target="../media/image11.wmf"/><Relationship Id="rId2" Type="http://schemas.openxmlformats.org/officeDocument/2006/relationships/image" Target="../media/image6.wmf"/><Relationship Id="rId1" Type="http://schemas.openxmlformats.org/officeDocument/2006/relationships/slideLayout" Target="../slideLayouts/slideLayout12.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50.png"/><Relationship Id="rId5" Type="http://schemas.openxmlformats.org/officeDocument/2006/relationships/oleObject" Target="../embeddings/oleObject11.bin"/><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www.exploratorium.edu/exhibits/mutant_flies/short-wings.gif" TargetMode="External"/><Relationship Id="rId13"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hyperlink" Target="http://www.exploratorium.edu/exhibits/mutant_flies/legheaded.gif" TargetMode="External"/><Relationship Id="rId2" Type="http://schemas.openxmlformats.org/officeDocument/2006/relationships/hyperlink" Target="http://www.exploratorium.edu/exhibits/mutant_flies/yellow-fly.gif" TargetMode="External"/><Relationship Id="rId1" Type="http://schemas.openxmlformats.org/officeDocument/2006/relationships/slideLayout" Target="../slideLayouts/slideLayout12.xml"/><Relationship Id="rId6" Type="http://schemas.openxmlformats.org/officeDocument/2006/relationships/hyperlink" Target="http://www.exploratorium.edu/exhibits/mutant_flies/white-eyes.gif" TargetMode="External"/><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hyperlink" Target="http://www.exploratorium.edu/exhibits/mutant_flies/normal.gif" TargetMode="External"/><Relationship Id="rId4" Type="http://schemas.openxmlformats.org/officeDocument/2006/relationships/hyperlink" Target="http://www.exploratorium.edu/exhibits/mutant_flies/curly-wings.gif" TargetMode="External"/><Relationship Id="rId9"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rds.yahoo.com/S=2766679/K=sickle+cells+picture/v=2/SID=w/TID=F497_109/l=WIY/IYT=shortcut_images_dd/IYK=sickle+cells+picture/IYL=result/R=1/SIG=1hvodqlhf/EXP=1114224048/*-http:/images.search.yahoo.com/search/images/view?back=http://search.yahoo.com/search?p=sickle+cells+picture&amp;toggle=1&amp;ei=UTF-8&amp;h=161&amp;w=160&amp;imgcurl=www.pbs.org/inthemix/shows/images/sicklecell.jpg&amp;imgurl=www.pbs.org/inthemix/shows/images/sicklecell.jpg&amp;size=31.3kB&amp;name=sicklecell.jpg&amp;rcurl=http://www.pbs.org/inthemix/shows/show_living_with_aboutillnesses2.html&amp;rurl=http://www.pbs.org/inthemix/shows/show_living_with_aboutillnesses2.html&amp;p=sickle+cells&amp;type=jpeg&amp;no=1&amp;tt=298&amp;fr=FP-tab-web-t" TargetMode="External"/><Relationship Id="rId7" Type="http://schemas.openxmlformats.org/officeDocument/2006/relationships/oleObject" Target="../embeddings/oleObject12.bin"/><Relationship Id="rId2" Type="http://schemas.openxmlformats.org/officeDocument/2006/relationships/slideLayout" Target="../slideLayouts/slideLayout14.xml"/><Relationship Id="rId1" Type="http://schemas.openxmlformats.org/officeDocument/2006/relationships/vmlDrawing" Target="../drawings/vmlDrawing11.vml"/><Relationship Id="rId6" Type="http://schemas.openxmlformats.org/officeDocument/2006/relationships/image" Target="../media/image64.jpeg"/><Relationship Id="rId5" Type="http://schemas.openxmlformats.org/officeDocument/2006/relationships/hyperlink" Target="http://elib.cs.berkeley.edu/cgi/img_query?stat=BROWSE_IMG&amp;query_src=photos_browseimgs_insect_com&amp;where-lifeform=Insect&amp;where-namesoup=Big-headed+Ground+Beetle&amp;rel-namesoup=matchphrase" TargetMode="Externa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image" Target="../media/image72.jpeg"/><Relationship Id="rId5" Type="http://schemas.openxmlformats.org/officeDocument/2006/relationships/hyperlink" Target="http://rds.yahoo.com/S=96062857/K=mitochondria/v=2/SID=e/l=II/R=16/SS=i/OID=096ba3c9c54990d2/SIG=1h8946rgu/EXP=1114365020/*-http:/images.search.yahoo.com/search/images/view?back=http://images.search.yahoo.com/search/images?_adv_prop=images&amp;&amp;fr=FP-tab-web-t&amp;imgsz=all&amp;imgc=&amp;vf=all&amp;va=mitochondria&amp;fr=FP-tab-web-t&amp;h=134&amp;w=134&amp;imgcurl=www.cbv.ns.ca/MCHS/webquest/mitochondria.jpg&amp;imgurl=www.cbv.ns.ca/MCHS/webquest/mitochondria.jpg&amp;size=13.8kB&amp;name=mitochondria.jpg&amp;rcurl=http://www.cbv.ns.ca/MCHS/webquest&amp;rurl=http://www.cbv.ns.ca/MCHS/webquest&amp;p=mitochondria&amp;type=jpeg&amp;no=16&amp;tt=6,579" TargetMode="Externa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3.xml"/><Relationship Id="rId1" Type="http://schemas.openxmlformats.org/officeDocument/2006/relationships/vmlDrawing" Target="../drawings/vmlDrawing14.v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3.xml"/><Relationship Id="rId1" Type="http://schemas.openxmlformats.org/officeDocument/2006/relationships/vmlDrawing" Target="../drawings/vmlDrawing16.v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38.xml"/><Relationship Id="rId1" Type="http://schemas.openxmlformats.org/officeDocument/2006/relationships/vmlDrawing" Target="../drawings/vmlDrawing17.v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image" Target="../media/image82.png"/><Relationship Id="rId5" Type="http://schemas.openxmlformats.org/officeDocument/2006/relationships/oleObject" Target="../embeddings/oleObject20.bin"/><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sz="quarter"/>
          </p:nvPr>
        </p:nvSpPr>
        <p:spPr>
          <a:xfrm>
            <a:off x="685800" y="838200"/>
            <a:ext cx="7848600" cy="4800600"/>
          </a:xfrm>
        </p:spPr>
        <p:txBody>
          <a:bodyPr/>
          <a:lstStyle/>
          <a:p>
            <a:r>
              <a:rPr lang="en-US" sz="9600">
                <a:latin typeface="Jokerman" pitchFamily="82" charset="0"/>
              </a:rPr>
              <a:t>The Bible </a:t>
            </a:r>
            <a:br>
              <a:rPr lang="en-US" sz="9600">
                <a:latin typeface="Jokerman" pitchFamily="82" charset="0"/>
              </a:rPr>
            </a:br>
            <a:r>
              <a:rPr lang="en-US" sz="8000">
                <a:latin typeface="Jokerman" pitchFamily="82" charset="0"/>
              </a:rPr>
              <a:t>and</a:t>
            </a:r>
            <a:r>
              <a:rPr lang="en-US" sz="9600">
                <a:latin typeface="Jokerman" pitchFamily="82" charset="0"/>
              </a:rPr>
              <a:t/>
            </a:r>
            <a:br>
              <a:rPr lang="en-US" sz="9600">
                <a:latin typeface="Jokerman" pitchFamily="82" charset="0"/>
              </a:rPr>
            </a:br>
            <a:r>
              <a:rPr lang="en-US" sz="9600">
                <a:latin typeface="Jokerman" pitchFamily="82" charset="0"/>
              </a:rPr>
              <a:t> Science</a:t>
            </a:r>
          </a:p>
        </p:txBody>
      </p:sp>
      <p:pic>
        <p:nvPicPr>
          <p:cNvPr id="96260" name="Picture 4" descr="j0305257"/>
          <p:cNvPicPr>
            <a:picLocks noGrp="1" noChangeAspect="1" noChangeArrowheads="1"/>
          </p:cNvPicPr>
          <p:nvPr>
            <p:ph sz="quarter" idx="1"/>
          </p:nvPr>
        </p:nvPicPr>
        <p:blipFill>
          <a:blip r:embed="rId2"/>
          <a:srcRect/>
          <a:stretch>
            <a:fillRect/>
          </a:stretch>
        </p:blipFill>
        <p:spPr>
          <a:xfrm>
            <a:off x="7391400" y="4419600"/>
            <a:ext cx="1233488" cy="1981200"/>
          </a:xfrm>
        </p:spPr>
      </p:pic>
      <p:pic>
        <p:nvPicPr>
          <p:cNvPr id="96262" name="Picture 6" descr="j0219072"/>
          <p:cNvPicPr>
            <a:picLocks noGrp="1" noChangeAspect="1" noChangeArrowheads="1" noCrop="1"/>
          </p:cNvPicPr>
          <p:nvPr>
            <p:ph sz="quarter" idx="2"/>
          </p:nvPr>
        </p:nvPicPr>
        <p:blipFill>
          <a:blip r:embed="rId3"/>
          <a:srcRect/>
          <a:stretch>
            <a:fillRect/>
          </a:stretch>
        </p:blipFill>
        <p:spPr>
          <a:xfrm>
            <a:off x="304800" y="4876800"/>
            <a:ext cx="1577975" cy="1600200"/>
          </a:xfrm>
        </p:spPr>
      </p:pic>
      <p:pic>
        <p:nvPicPr>
          <p:cNvPr id="96264" name="Picture 8" descr="j0239005"/>
          <p:cNvPicPr>
            <a:picLocks noGrp="1" noChangeAspect="1" noChangeArrowheads="1"/>
          </p:cNvPicPr>
          <p:nvPr>
            <p:ph sz="quarter" idx="3"/>
          </p:nvPr>
        </p:nvPicPr>
        <p:blipFill>
          <a:blip r:embed="rId4"/>
          <a:srcRect/>
          <a:stretch>
            <a:fillRect/>
          </a:stretch>
        </p:blipFill>
        <p:spPr>
          <a:xfrm>
            <a:off x="3733800" y="5029200"/>
            <a:ext cx="1803400" cy="1549400"/>
          </a:xfrm>
        </p:spPr>
      </p:pic>
      <p:pic>
        <p:nvPicPr>
          <p:cNvPr id="96266" name="Picture 10" descr="j0239737"/>
          <p:cNvPicPr>
            <a:picLocks noGrp="1" noChangeAspect="1" noChangeArrowheads="1"/>
          </p:cNvPicPr>
          <p:nvPr>
            <p:ph sz="quarter" idx="4"/>
          </p:nvPr>
        </p:nvPicPr>
        <p:blipFill>
          <a:blip r:embed="rId5"/>
          <a:srcRect/>
          <a:stretch>
            <a:fillRect/>
          </a:stretch>
        </p:blipFill>
        <p:spPr>
          <a:xfrm>
            <a:off x="3048000" y="304800"/>
            <a:ext cx="1371600" cy="1069975"/>
          </a:xfrm>
        </p:spPr>
      </p:pic>
      <p:pic>
        <p:nvPicPr>
          <p:cNvPr id="96270" name="Picture 14" descr="j0305267"/>
          <p:cNvPicPr>
            <a:picLocks noChangeAspect="1" noChangeArrowheads="1"/>
          </p:cNvPicPr>
          <p:nvPr/>
        </p:nvPicPr>
        <p:blipFill>
          <a:blip r:embed="rId6"/>
          <a:srcRect/>
          <a:stretch>
            <a:fillRect/>
          </a:stretch>
        </p:blipFill>
        <p:spPr bwMode="auto">
          <a:xfrm>
            <a:off x="152400" y="457200"/>
            <a:ext cx="1447800" cy="1246188"/>
          </a:xfrm>
          <a:prstGeom prst="rect">
            <a:avLst/>
          </a:prstGeom>
          <a:noFill/>
        </p:spPr>
      </p:pic>
      <p:pic>
        <p:nvPicPr>
          <p:cNvPr id="96271" name="Picture 15" descr="j0305409"/>
          <p:cNvPicPr>
            <a:picLocks noChangeAspect="1" noChangeArrowheads="1"/>
          </p:cNvPicPr>
          <p:nvPr/>
        </p:nvPicPr>
        <p:blipFill>
          <a:blip r:embed="rId7"/>
          <a:srcRect/>
          <a:stretch>
            <a:fillRect/>
          </a:stretch>
        </p:blipFill>
        <p:spPr bwMode="auto">
          <a:xfrm>
            <a:off x="6705600" y="2514600"/>
            <a:ext cx="1563688" cy="1793875"/>
          </a:xfrm>
          <a:prstGeom prst="rect">
            <a:avLst/>
          </a:prstGeom>
          <a:noFill/>
        </p:spPr>
      </p:pic>
      <p:pic>
        <p:nvPicPr>
          <p:cNvPr id="96272" name="Picture 16" descr="j0300904"/>
          <p:cNvPicPr>
            <a:picLocks noChangeAspect="1" noChangeArrowheads="1"/>
          </p:cNvPicPr>
          <p:nvPr/>
        </p:nvPicPr>
        <p:blipFill>
          <a:blip r:embed="rId8"/>
          <a:srcRect/>
          <a:stretch>
            <a:fillRect/>
          </a:stretch>
        </p:blipFill>
        <p:spPr bwMode="auto">
          <a:xfrm>
            <a:off x="6705600" y="160338"/>
            <a:ext cx="2198688" cy="1276350"/>
          </a:xfrm>
          <a:prstGeom prst="rect">
            <a:avLst/>
          </a:prstGeom>
          <a:noFill/>
        </p:spPr>
      </p:pic>
      <p:pic>
        <p:nvPicPr>
          <p:cNvPr id="96273" name="Picture 17" descr="j0309389"/>
          <p:cNvPicPr>
            <a:picLocks noChangeAspect="1" noChangeArrowheads="1"/>
          </p:cNvPicPr>
          <p:nvPr/>
        </p:nvPicPr>
        <p:blipFill>
          <a:blip r:embed="rId9"/>
          <a:srcRect/>
          <a:stretch>
            <a:fillRect/>
          </a:stretch>
        </p:blipFill>
        <p:spPr bwMode="auto">
          <a:xfrm>
            <a:off x="228600" y="2514600"/>
            <a:ext cx="2209800" cy="145573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152400"/>
            <a:ext cx="8229600" cy="457200"/>
          </a:xfrm>
        </p:spPr>
        <p:txBody>
          <a:bodyPr/>
          <a:lstStyle/>
          <a:p>
            <a:r>
              <a:rPr lang="en-US" sz="2400" b="1">
                <a:solidFill>
                  <a:srgbClr val="2347FB"/>
                </a:solidFill>
                <a:latin typeface="Comic Sans MS" pitchFamily="66" charset="0"/>
              </a:rPr>
              <a:t>God’s Influence in Creation</a:t>
            </a:r>
          </a:p>
        </p:txBody>
      </p:sp>
      <p:sp>
        <p:nvSpPr>
          <p:cNvPr id="104451" name="Rectangle 3"/>
          <p:cNvSpPr>
            <a:spLocks noGrp="1" noChangeArrowheads="1"/>
          </p:cNvSpPr>
          <p:nvPr>
            <p:ph type="body" idx="1"/>
          </p:nvPr>
        </p:nvSpPr>
        <p:spPr>
          <a:xfrm>
            <a:off x="457200" y="838200"/>
            <a:ext cx="8229600" cy="5638800"/>
          </a:xfrm>
        </p:spPr>
        <p:txBody>
          <a:bodyPr/>
          <a:lstStyle/>
          <a:p>
            <a:pPr algn="ctr">
              <a:buFontTx/>
              <a:buNone/>
            </a:pPr>
            <a:r>
              <a:rPr lang="en-US" sz="4400" b="1" i="1" dirty="0">
                <a:solidFill>
                  <a:srgbClr val="F727E8"/>
                </a:solidFill>
              </a:rPr>
              <a:t>There was a beginning!</a:t>
            </a:r>
          </a:p>
          <a:p>
            <a:pPr algn="ctr">
              <a:buFontTx/>
              <a:buNone/>
            </a:pPr>
            <a:endParaRPr lang="en-US" sz="2000" dirty="0">
              <a:solidFill>
                <a:srgbClr val="F727E8"/>
              </a:solidFill>
            </a:endParaRPr>
          </a:p>
          <a:p>
            <a:pPr>
              <a:spcAft>
                <a:spcPct val="40000"/>
              </a:spcAft>
            </a:pPr>
            <a:r>
              <a:rPr lang="en-US" sz="2800" dirty="0"/>
              <a:t>Our universe continues to expand out from a beginning focal point.  It is not static!  </a:t>
            </a:r>
          </a:p>
          <a:p>
            <a:pPr>
              <a:spcAft>
                <a:spcPct val="40000"/>
              </a:spcAft>
            </a:pPr>
            <a:r>
              <a:rPr lang="en-US" sz="2800" dirty="0"/>
              <a:t>Like points on an enlarging balloon – all planets continue to get further away from each other.</a:t>
            </a:r>
          </a:p>
          <a:p>
            <a:pPr>
              <a:spcAft>
                <a:spcPct val="40000"/>
              </a:spcAft>
            </a:pPr>
            <a:r>
              <a:rPr lang="en-US" sz="2800" dirty="0"/>
              <a:t>No good scientific theories exist that explain </a:t>
            </a:r>
            <a:r>
              <a:rPr lang="en-US" sz="2800" b="1" i="1" dirty="0"/>
              <a:t>how</a:t>
            </a:r>
            <a:r>
              <a:rPr lang="en-US" sz="2800" dirty="0"/>
              <a:t> and </a:t>
            </a:r>
            <a:r>
              <a:rPr lang="en-US" sz="2800" b="1" i="1" dirty="0"/>
              <a:t>why</a:t>
            </a:r>
            <a:r>
              <a:rPr lang="en-US" sz="2800" dirty="0"/>
              <a:t> all the energy of the universe came to exist in one place and then exploded out from that one focal point.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685800"/>
            <a:ext cx="8229600" cy="1143000"/>
          </a:xfrm>
        </p:spPr>
        <p:txBody>
          <a:bodyPr/>
          <a:lstStyle/>
          <a:p>
            <a:r>
              <a:rPr lang="en-US" sz="5400" b="1">
                <a:latin typeface="Times New Roman" pitchFamily="18" charset="0"/>
              </a:rPr>
              <a:t>Hebrews 11:3  </a:t>
            </a:r>
            <a:r>
              <a:rPr lang="en-US" sz="4800">
                <a:latin typeface="Times New Roman" pitchFamily="18" charset="0"/>
              </a:rPr>
              <a:t>(RSV)</a:t>
            </a:r>
          </a:p>
        </p:txBody>
      </p:sp>
      <p:sp>
        <p:nvSpPr>
          <p:cNvPr id="11267" name="Rectangle 3"/>
          <p:cNvSpPr>
            <a:spLocks noGrp="1" noChangeArrowheads="1"/>
          </p:cNvSpPr>
          <p:nvPr>
            <p:ph type="body" idx="1"/>
          </p:nvPr>
        </p:nvSpPr>
        <p:spPr>
          <a:xfrm>
            <a:off x="762000" y="2286000"/>
            <a:ext cx="7627938" cy="3098800"/>
          </a:xfrm>
        </p:spPr>
        <p:txBody>
          <a:bodyPr/>
          <a:lstStyle/>
          <a:p>
            <a:pPr>
              <a:buFontTx/>
              <a:buNone/>
            </a:pPr>
            <a:r>
              <a:rPr lang="en-US"/>
              <a:t>   </a:t>
            </a:r>
            <a:r>
              <a:rPr lang="en-US" sz="4000">
                <a:latin typeface="Times New Roman" pitchFamily="18" charset="0"/>
              </a:rPr>
              <a:t>By faith we understand that the world was created by the word of God, so that </a:t>
            </a:r>
            <a:r>
              <a:rPr lang="en-US" sz="4000" b="1" i="1">
                <a:solidFill>
                  <a:srgbClr val="FF3300"/>
                </a:solidFill>
                <a:latin typeface="Times New Roman" pitchFamily="18" charset="0"/>
              </a:rPr>
              <a:t>what is seen was made out of things which do not appear.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457200" y="1752600"/>
            <a:ext cx="8229600" cy="4648200"/>
          </a:xfrm>
        </p:spPr>
        <p:txBody>
          <a:bodyPr/>
          <a:lstStyle/>
          <a:p>
            <a:pPr>
              <a:lnSpc>
                <a:spcPct val="80000"/>
              </a:lnSpc>
              <a:spcAft>
                <a:spcPct val="40000"/>
              </a:spcAft>
            </a:pPr>
            <a:r>
              <a:rPr lang="en-US" sz="2800"/>
              <a:t>Energy converted to matter in a way that scientists still don’t understand!  (String theory tries to explain it!)</a:t>
            </a:r>
          </a:p>
          <a:p>
            <a:pPr>
              <a:lnSpc>
                <a:spcPct val="80000"/>
              </a:lnSpc>
              <a:spcAft>
                <a:spcPct val="40000"/>
              </a:spcAft>
            </a:pPr>
            <a:r>
              <a:rPr lang="en-US" sz="2800"/>
              <a:t>Energy transformed into quarks and leptons, and then compiled into protons, neutrons, and electrons to make atoms.  </a:t>
            </a:r>
          </a:p>
          <a:p>
            <a:pPr>
              <a:lnSpc>
                <a:spcPct val="80000"/>
              </a:lnSpc>
              <a:spcAft>
                <a:spcPct val="40000"/>
              </a:spcAft>
            </a:pPr>
            <a:r>
              <a:rPr lang="en-US" sz="2800"/>
              <a:t>3-D substance of matter exists by electron force fields – electromagnetic force. Atoms are really full of empty space!  If all empty space collapsed, whole earth would fit into a basketball!</a:t>
            </a:r>
          </a:p>
        </p:txBody>
      </p:sp>
      <p:sp>
        <p:nvSpPr>
          <p:cNvPr id="108547" name="Rectangle 3"/>
          <p:cNvSpPr>
            <a:spLocks noChangeArrowheads="1"/>
          </p:cNvSpPr>
          <p:nvPr/>
        </p:nvSpPr>
        <p:spPr bwMode="auto">
          <a:xfrm>
            <a:off x="381000" y="381000"/>
            <a:ext cx="8458200" cy="1189038"/>
          </a:xfrm>
          <a:prstGeom prst="rect">
            <a:avLst/>
          </a:prstGeom>
          <a:noFill/>
          <a:ln w="9525">
            <a:noFill/>
            <a:miter lim="800000"/>
            <a:headEnd/>
            <a:tailEnd/>
          </a:ln>
          <a:effectLst/>
        </p:spPr>
        <p:txBody>
          <a:bodyPr>
            <a:spAutoFit/>
          </a:bodyPr>
          <a:lstStyle/>
          <a:p>
            <a:pPr algn="ctr"/>
            <a:r>
              <a:rPr lang="en-US" sz="4000" b="1">
                <a:solidFill>
                  <a:schemeClr val="folHlink"/>
                </a:solidFill>
                <a:effectLst>
                  <a:outerShdw blurRad="38100" dist="38100" dir="2700000" algn="tl">
                    <a:srgbClr val="000000"/>
                  </a:outerShdw>
                </a:effectLst>
                <a:latin typeface="Vagabond" pitchFamily="2" charset="0"/>
              </a:rPr>
              <a:t>Matter made from invisible energy</a:t>
            </a:r>
            <a:endParaRPr lang="en-US" sz="4000" b="1" i="1">
              <a:solidFill>
                <a:schemeClr val="folHlink"/>
              </a:solidFill>
              <a:effectLst>
                <a:outerShdw blurRad="38100" dist="38100" dir="2700000" algn="tl">
                  <a:srgbClr val="000000"/>
                </a:outerShdw>
              </a:effectLst>
              <a:latin typeface="Vagabond" pitchFamily="2" charset="0"/>
            </a:endParaRPr>
          </a:p>
          <a:p>
            <a:pPr algn="ctr"/>
            <a:r>
              <a:rPr lang="en-US" sz="3200" b="1" i="1">
                <a:solidFill>
                  <a:schemeClr val="folHlink"/>
                </a:solidFill>
                <a:effectLst>
                  <a:outerShdw blurRad="38100" dist="38100" dir="2700000" algn="tl">
                    <a:srgbClr val="000000"/>
                  </a:outerShdw>
                </a:effectLst>
              </a:rPr>
              <a:t>(God’s energy)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292" name="Object 4"/>
          <p:cNvGraphicFramePr>
            <a:graphicFrameLocks noGrp="1" noChangeAspect="1"/>
          </p:cNvGraphicFramePr>
          <p:nvPr>
            <p:ph/>
          </p:nvPr>
        </p:nvGraphicFramePr>
        <p:xfrm>
          <a:off x="457200" y="1219200"/>
          <a:ext cx="8229600" cy="5224463"/>
        </p:xfrm>
        <a:graphic>
          <a:graphicData uri="http://schemas.openxmlformats.org/presentationml/2006/ole">
            <mc:AlternateContent xmlns:mc="http://schemas.openxmlformats.org/markup-compatibility/2006">
              <mc:Choice xmlns:v="urn:schemas-microsoft-com:vml" Requires="v">
                <p:oleObj spid="_x0000_s12331" name="Photo Editor Photo" r:id="rId3" imgW="13876190" imgH="8809524" progId="MSPhotoEd.3">
                  <p:embed/>
                </p:oleObj>
              </mc:Choice>
              <mc:Fallback>
                <p:oleObj name="Photo Editor Photo" r:id="rId3" imgW="13876190" imgH="8809524" progId="MSPhotoEd.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8229600" cy="522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4" name="Text Box 6"/>
          <p:cNvSpPr txBox="1">
            <a:spLocks noChangeArrowheads="1"/>
          </p:cNvSpPr>
          <p:nvPr/>
        </p:nvSpPr>
        <p:spPr bwMode="auto">
          <a:xfrm>
            <a:off x="838200" y="381000"/>
            <a:ext cx="7467600" cy="641350"/>
          </a:xfrm>
          <a:prstGeom prst="rect">
            <a:avLst/>
          </a:prstGeom>
          <a:noFill/>
          <a:ln w="9525">
            <a:noFill/>
            <a:miter lim="800000"/>
            <a:headEnd/>
            <a:tailEnd/>
          </a:ln>
          <a:effectLst/>
        </p:spPr>
        <p:txBody>
          <a:bodyPr>
            <a:spAutoFit/>
          </a:bodyPr>
          <a:lstStyle/>
          <a:p>
            <a:pPr algn="ctr">
              <a:spcBef>
                <a:spcPct val="50000"/>
              </a:spcBef>
            </a:pPr>
            <a:r>
              <a:rPr lang="en-US" sz="3600" b="1" dirty="0">
                <a:latin typeface="Comic Sans MS" pitchFamily="66" charset="0"/>
              </a:rPr>
              <a:t>The Structure of Atoms</a:t>
            </a:r>
          </a:p>
        </p:txBody>
      </p:sp>
      <p:sp>
        <p:nvSpPr>
          <p:cNvPr id="4" name="Rectangle 2"/>
          <p:cNvSpPr txBox="1">
            <a:spLocks noChangeArrowheads="1"/>
          </p:cNvSpPr>
          <p:nvPr/>
        </p:nvSpPr>
        <p:spPr bwMode="auto">
          <a:xfrm>
            <a:off x="914400" y="4876800"/>
            <a:ext cx="37338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rgbClr val="723A0C"/>
                </a:solidFill>
                <a:latin typeface="+mn-lt"/>
                <a:ea typeface="+mn-ea"/>
                <a:cs typeface="+mn-cs"/>
              </a:defRPr>
            </a:lvl1pPr>
            <a:lvl2pPr marL="742950" indent="-285750" algn="l" rtl="0" fontAlgn="base">
              <a:spcBef>
                <a:spcPct val="20000"/>
              </a:spcBef>
              <a:spcAft>
                <a:spcPct val="0"/>
              </a:spcAft>
              <a:buChar char="–"/>
              <a:defRPr sz="2800">
                <a:solidFill>
                  <a:srgbClr val="723A0C"/>
                </a:solidFill>
                <a:latin typeface="+mn-lt"/>
              </a:defRPr>
            </a:lvl2pPr>
            <a:lvl3pPr marL="1143000" indent="-228600" algn="l" rtl="0" fontAlgn="base">
              <a:spcBef>
                <a:spcPct val="20000"/>
              </a:spcBef>
              <a:spcAft>
                <a:spcPct val="0"/>
              </a:spcAft>
              <a:buChar char="•"/>
              <a:defRPr sz="2400">
                <a:solidFill>
                  <a:srgbClr val="723A0C"/>
                </a:solidFill>
                <a:latin typeface="+mn-lt"/>
              </a:defRPr>
            </a:lvl3pPr>
            <a:lvl4pPr marL="1600200" indent="-228600" algn="l" rtl="0" fontAlgn="base">
              <a:spcBef>
                <a:spcPct val="20000"/>
              </a:spcBef>
              <a:spcAft>
                <a:spcPct val="0"/>
              </a:spcAft>
              <a:buChar char="–"/>
              <a:defRPr sz="2000">
                <a:solidFill>
                  <a:srgbClr val="723A0C"/>
                </a:solidFill>
                <a:latin typeface="+mn-lt"/>
              </a:defRPr>
            </a:lvl4pPr>
            <a:lvl5pPr marL="2057400" indent="-228600" algn="l" rtl="0" fontAlgn="base">
              <a:spcBef>
                <a:spcPct val="20000"/>
              </a:spcBef>
              <a:spcAft>
                <a:spcPct val="0"/>
              </a:spcAft>
              <a:buChar char="»"/>
              <a:defRPr sz="2000">
                <a:solidFill>
                  <a:srgbClr val="723A0C"/>
                </a:solidFill>
                <a:latin typeface="+mn-lt"/>
              </a:defRPr>
            </a:lvl5pPr>
            <a:lvl6pPr marL="2514600" indent="-228600" algn="l" rtl="0" fontAlgn="base">
              <a:spcBef>
                <a:spcPct val="20000"/>
              </a:spcBef>
              <a:spcAft>
                <a:spcPct val="0"/>
              </a:spcAft>
              <a:buChar char="»"/>
              <a:defRPr sz="2000">
                <a:solidFill>
                  <a:srgbClr val="723A0C"/>
                </a:solidFill>
                <a:latin typeface="+mn-lt"/>
              </a:defRPr>
            </a:lvl6pPr>
            <a:lvl7pPr marL="2971800" indent="-228600" algn="l" rtl="0" fontAlgn="base">
              <a:spcBef>
                <a:spcPct val="20000"/>
              </a:spcBef>
              <a:spcAft>
                <a:spcPct val="0"/>
              </a:spcAft>
              <a:buChar char="»"/>
              <a:defRPr sz="2000">
                <a:solidFill>
                  <a:srgbClr val="723A0C"/>
                </a:solidFill>
                <a:latin typeface="+mn-lt"/>
              </a:defRPr>
            </a:lvl7pPr>
            <a:lvl8pPr marL="3429000" indent="-228600" algn="l" rtl="0" fontAlgn="base">
              <a:spcBef>
                <a:spcPct val="20000"/>
              </a:spcBef>
              <a:spcAft>
                <a:spcPct val="0"/>
              </a:spcAft>
              <a:buChar char="»"/>
              <a:defRPr sz="2000">
                <a:solidFill>
                  <a:srgbClr val="723A0C"/>
                </a:solidFill>
                <a:latin typeface="+mn-lt"/>
              </a:defRPr>
            </a:lvl8pPr>
            <a:lvl9pPr marL="3886200" indent="-228600" algn="l" rtl="0" fontAlgn="base">
              <a:spcBef>
                <a:spcPct val="20000"/>
              </a:spcBef>
              <a:spcAft>
                <a:spcPct val="0"/>
              </a:spcAft>
              <a:buChar char="»"/>
              <a:defRPr sz="2000">
                <a:solidFill>
                  <a:srgbClr val="723A0C"/>
                </a:solidFill>
                <a:latin typeface="+mn-lt"/>
              </a:defRPr>
            </a:lvl9pPr>
          </a:lstStyle>
          <a:p>
            <a:pPr marL="0" indent="0" algn="ctr">
              <a:buNone/>
            </a:pPr>
            <a:r>
              <a:rPr lang="en-US" sz="2800" b="1" kern="0" dirty="0" smtClean="0">
                <a:solidFill>
                  <a:srgbClr val="2347FB"/>
                </a:solidFill>
                <a:latin typeface="Comic Sans MS" pitchFamily="66" charset="0"/>
              </a:rPr>
              <a:t>The particles in these diagrams are not in proportion</a:t>
            </a:r>
            <a:endParaRPr lang="en-US" sz="2800" b="1" kern="0" dirty="0">
              <a:solidFill>
                <a:srgbClr val="2347FB"/>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228600"/>
            <a:ext cx="7772400" cy="455613"/>
          </a:xfrm>
        </p:spPr>
        <p:txBody>
          <a:bodyPr/>
          <a:lstStyle/>
          <a:p>
            <a:r>
              <a:rPr lang="en-US" sz="2400" b="1">
                <a:solidFill>
                  <a:srgbClr val="2347FB"/>
                </a:solidFill>
                <a:latin typeface="Comic Sans MS" pitchFamily="66" charset="0"/>
              </a:rPr>
              <a:t>God’s Influence in Creation</a:t>
            </a:r>
          </a:p>
        </p:txBody>
      </p:sp>
      <p:sp>
        <p:nvSpPr>
          <p:cNvPr id="14339" name="Rectangle 3"/>
          <p:cNvSpPr>
            <a:spLocks noGrp="1" noChangeArrowheads="1"/>
          </p:cNvSpPr>
          <p:nvPr>
            <p:ph type="body" idx="1"/>
          </p:nvPr>
        </p:nvSpPr>
        <p:spPr>
          <a:xfrm>
            <a:off x="457200" y="990600"/>
            <a:ext cx="8229600" cy="5715000"/>
          </a:xfrm>
        </p:spPr>
        <p:txBody>
          <a:bodyPr/>
          <a:lstStyle/>
          <a:p>
            <a:pPr algn="ctr">
              <a:lnSpc>
                <a:spcPct val="90000"/>
              </a:lnSpc>
              <a:buFontTx/>
              <a:buNone/>
            </a:pPr>
            <a:r>
              <a:rPr lang="en-US" sz="4000" b="1" i="1" dirty="0"/>
              <a:t>Carbon-based</a:t>
            </a:r>
            <a:r>
              <a:rPr lang="en-US" sz="3600" b="1" i="1" dirty="0"/>
              <a:t> life on Earth</a:t>
            </a:r>
          </a:p>
          <a:p>
            <a:pPr>
              <a:lnSpc>
                <a:spcPct val="90000"/>
              </a:lnSpc>
              <a:buFontTx/>
              <a:buNone/>
            </a:pPr>
            <a:endParaRPr lang="en-US" sz="1600" dirty="0"/>
          </a:p>
          <a:p>
            <a:pPr>
              <a:lnSpc>
                <a:spcPct val="90000"/>
              </a:lnSpc>
            </a:pPr>
            <a:r>
              <a:rPr lang="en-US" sz="2400" dirty="0"/>
              <a:t>All the molecules (organic compounds) put together by living cells are built on the base of carbon. (proteins, carbohydrates, fats, nucleic acids) </a:t>
            </a:r>
          </a:p>
          <a:p>
            <a:pPr>
              <a:lnSpc>
                <a:spcPct val="90000"/>
              </a:lnSpc>
              <a:buFontTx/>
              <a:buNone/>
            </a:pPr>
            <a:r>
              <a:rPr lang="en-US" sz="2400" dirty="0"/>
              <a:t> </a:t>
            </a:r>
          </a:p>
          <a:p>
            <a:pPr>
              <a:lnSpc>
                <a:spcPct val="90000"/>
              </a:lnSpc>
            </a:pPr>
            <a:r>
              <a:rPr lang="en-US" sz="2400" dirty="0"/>
              <a:t>Carbon needs 4 electrons to be stable, so it bonds easily with other atoms.  </a:t>
            </a:r>
          </a:p>
          <a:p>
            <a:pPr>
              <a:lnSpc>
                <a:spcPct val="90000"/>
              </a:lnSpc>
              <a:buFontTx/>
              <a:buNone/>
            </a:pPr>
            <a:r>
              <a:rPr lang="en-US" sz="2400" dirty="0"/>
              <a:t>		      Examples:    CO</a:t>
            </a:r>
            <a:r>
              <a:rPr lang="en-US" sz="2400" baseline="-25000" dirty="0"/>
              <a:t>2</a:t>
            </a:r>
            <a:r>
              <a:rPr lang="en-US" sz="2400" dirty="0"/>
              <a:t>     or    CH</a:t>
            </a:r>
            <a:r>
              <a:rPr lang="en-US" sz="2400" baseline="-25000" dirty="0"/>
              <a:t>4 </a:t>
            </a:r>
            <a:r>
              <a:rPr lang="en-US" sz="2400" dirty="0"/>
              <a:t>    or     C</a:t>
            </a:r>
            <a:r>
              <a:rPr lang="en-US" sz="2400" baseline="-25000" dirty="0"/>
              <a:t>6</a:t>
            </a:r>
            <a:r>
              <a:rPr lang="en-US" sz="2400" dirty="0"/>
              <a:t>H</a:t>
            </a:r>
            <a:r>
              <a:rPr lang="en-US" sz="2400" baseline="-25000" dirty="0"/>
              <a:t>12</a:t>
            </a:r>
            <a:r>
              <a:rPr lang="en-US" sz="2400" dirty="0"/>
              <a:t>O</a:t>
            </a:r>
            <a:r>
              <a:rPr lang="en-US" sz="2400" baseline="-25000" dirty="0"/>
              <a:t>6</a:t>
            </a:r>
          </a:p>
          <a:p>
            <a:pPr>
              <a:lnSpc>
                <a:spcPct val="90000"/>
              </a:lnSpc>
              <a:buFontTx/>
              <a:buNone/>
            </a:pPr>
            <a:r>
              <a:rPr lang="en-US" sz="2400" dirty="0"/>
              <a:t>	</a:t>
            </a:r>
          </a:p>
          <a:p>
            <a:pPr>
              <a:lnSpc>
                <a:spcPct val="90000"/>
              </a:lnSpc>
            </a:pPr>
            <a:r>
              <a:rPr lang="en-US" sz="2400" dirty="0"/>
              <a:t>Carbon has:    </a:t>
            </a:r>
            <a:r>
              <a:rPr lang="en-US" sz="2400" b="1" dirty="0"/>
              <a:t>6 electrons,   6 protons,    6 neutrons</a:t>
            </a:r>
            <a:r>
              <a:rPr lang="en-US" sz="2400" dirty="0"/>
              <a:t> (that’s 6-6-6).  </a:t>
            </a:r>
            <a:r>
              <a:rPr lang="en-US" sz="2400" i="1" dirty="0"/>
              <a:t>God made all the molecules of life on earth on the basis of an atom with 6-6-6</a:t>
            </a:r>
            <a:r>
              <a:rPr lang="en-US" sz="2400" dirty="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4" name="Object 4"/>
          <p:cNvGraphicFramePr>
            <a:graphicFrameLocks noGrp="1" noChangeAspect="1"/>
          </p:cNvGraphicFramePr>
          <p:nvPr>
            <p:ph/>
          </p:nvPr>
        </p:nvGraphicFramePr>
        <p:xfrm>
          <a:off x="457200" y="1143000"/>
          <a:ext cx="8229600" cy="5545138"/>
        </p:xfrm>
        <a:graphic>
          <a:graphicData uri="http://schemas.openxmlformats.org/presentationml/2006/ole">
            <mc:AlternateContent xmlns:mc="http://schemas.openxmlformats.org/markup-compatibility/2006">
              <mc:Choice xmlns:v="urn:schemas-microsoft-com:vml" Requires="v">
                <p:oleObj spid="_x0000_s15403" name="Photo Editor Photo" r:id="rId3" imgW="9228571" imgH="6219048" progId="MSPhotoEd.3">
                  <p:embed/>
                </p:oleObj>
              </mc:Choice>
              <mc:Fallback>
                <p:oleObj name="Photo Editor Photo" r:id="rId3" imgW="9228571" imgH="6219048" progId="MSPhotoEd.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8229600" cy="554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6" name="Text Box 6"/>
          <p:cNvSpPr txBox="1">
            <a:spLocks noChangeArrowheads="1"/>
          </p:cNvSpPr>
          <p:nvPr/>
        </p:nvSpPr>
        <p:spPr bwMode="auto">
          <a:xfrm>
            <a:off x="533400" y="304800"/>
            <a:ext cx="8153400" cy="579438"/>
          </a:xfrm>
          <a:prstGeom prst="rect">
            <a:avLst/>
          </a:prstGeom>
          <a:noFill/>
          <a:ln w="9525">
            <a:noFill/>
            <a:miter lim="800000"/>
            <a:headEnd/>
            <a:tailEnd/>
          </a:ln>
          <a:effectLst/>
        </p:spPr>
        <p:txBody>
          <a:bodyPr>
            <a:spAutoFit/>
          </a:bodyPr>
          <a:lstStyle/>
          <a:p>
            <a:pPr>
              <a:spcBef>
                <a:spcPct val="50000"/>
              </a:spcBef>
            </a:pPr>
            <a:r>
              <a:rPr lang="en-US" sz="3200" b="1" dirty="0">
                <a:solidFill>
                  <a:srgbClr val="542A00"/>
                </a:solidFill>
                <a:latin typeface="Comic Sans MS" pitchFamily="66" charset="0"/>
              </a:rPr>
              <a:t>Carbon is the Basis of all Life on Earth</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533400"/>
            <a:ext cx="8382000" cy="1066800"/>
          </a:xfrm>
        </p:spPr>
        <p:txBody>
          <a:bodyPr/>
          <a:lstStyle/>
          <a:p>
            <a:r>
              <a:rPr lang="en-US">
                <a:latin typeface="Comic Sans MS" pitchFamily="66" charset="0"/>
              </a:rPr>
              <a:t>Saturated &amp; Unsaturated Fats</a:t>
            </a:r>
          </a:p>
        </p:txBody>
      </p:sp>
      <p:graphicFrame>
        <p:nvGraphicFramePr>
          <p:cNvPr id="17412" name="Object 4"/>
          <p:cNvGraphicFramePr>
            <a:graphicFrameLocks noGrp="1" noChangeAspect="1"/>
          </p:cNvGraphicFramePr>
          <p:nvPr>
            <p:ph idx="1"/>
          </p:nvPr>
        </p:nvGraphicFramePr>
        <p:xfrm>
          <a:off x="228600" y="1600200"/>
          <a:ext cx="8763000" cy="3937000"/>
        </p:xfrm>
        <a:graphic>
          <a:graphicData uri="http://schemas.openxmlformats.org/presentationml/2006/ole">
            <mc:AlternateContent xmlns:mc="http://schemas.openxmlformats.org/markup-compatibility/2006">
              <mc:Choice xmlns:v="urn:schemas-microsoft-com:vml" Requires="v">
                <p:oleObj spid="_x0000_s17450" name="Photo Editor Photo" r:id="rId3" imgW="14942857" imgH="6714286" progId="MSPhotoEd.3">
                  <p:embed/>
                </p:oleObj>
              </mc:Choice>
              <mc:Fallback>
                <p:oleObj name="Photo Editor Photo" r:id="rId3" imgW="14942857" imgH="6714286" progId="MSPhotoEd.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0200"/>
                        <a:ext cx="8763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28600"/>
            <a:ext cx="7772400" cy="525463"/>
          </a:xfrm>
        </p:spPr>
        <p:txBody>
          <a:bodyPr/>
          <a:lstStyle/>
          <a:p>
            <a:r>
              <a:rPr lang="en-US" sz="2400" b="1">
                <a:solidFill>
                  <a:srgbClr val="2347FB"/>
                </a:solidFill>
                <a:latin typeface="Comic Sans MS" pitchFamily="66" charset="0"/>
              </a:rPr>
              <a:t>God’s Influence in Creation</a:t>
            </a:r>
          </a:p>
        </p:txBody>
      </p:sp>
      <p:sp>
        <p:nvSpPr>
          <p:cNvPr id="7171" name="Rectangle 3"/>
          <p:cNvSpPr>
            <a:spLocks noGrp="1" noChangeArrowheads="1"/>
          </p:cNvSpPr>
          <p:nvPr>
            <p:ph type="body" idx="1"/>
          </p:nvPr>
        </p:nvSpPr>
        <p:spPr>
          <a:xfrm>
            <a:off x="457200" y="914400"/>
            <a:ext cx="8229600" cy="5638800"/>
          </a:xfrm>
        </p:spPr>
        <p:txBody>
          <a:bodyPr/>
          <a:lstStyle/>
          <a:p>
            <a:pPr algn="ctr">
              <a:buFontTx/>
              <a:buNone/>
            </a:pPr>
            <a:r>
              <a:rPr lang="en-US" sz="3600" b="1" i="1"/>
              <a:t>DNA implies there was a Creator</a:t>
            </a:r>
            <a:endParaRPr lang="en-US" sz="3600"/>
          </a:p>
          <a:p>
            <a:r>
              <a:rPr lang="en-US" sz="2800"/>
              <a:t>DNA’s code is very similar to computer code (developed by intelligent men before they knew about DNA!)</a:t>
            </a:r>
            <a:endParaRPr lang="en-US" sz="2800" b="1"/>
          </a:p>
          <a:p>
            <a:r>
              <a:rPr lang="en-US" sz="2800" b="1"/>
              <a:t>Code</a:t>
            </a:r>
            <a:r>
              <a:rPr lang="en-US" sz="2800"/>
              <a:t>:  computers are binary (0 and 1) DNA is based on 4 (A-T-G-C).  DNA is </a:t>
            </a:r>
            <a:r>
              <a:rPr lang="en-US" sz="2800" i="1"/>
              <a:t>universal</a:t>
            </a:r>
            <a:r>
              <a:rPr lang="en-US" sz="2800"/>
              <a:t>.</a:t>
            </a:r>
            <a:endParaRPr lang="en-US" sz="2800" b="1"/>
          </a:p>
          <a:p>
            <a:r>
              <a:rPr lang="en-US" sz="2800" b="1"/>
              <a:t>Reader</a:t>
            </a:r>
            <a:r>
              <a:rPr lang="en-US" sz="2800"/>
              <a:t> (processor):  DNA is read in 3-letter words.</a:t>
            </a:r>
          </a:p>
          <a:p>
            <a:pPr>
              <a:spcBef>
                <a:spcPct val="0"/>
              </a:spcBef>
              <a:buFontTx/>
              <a:buNone/>
            </a:pPr>
            <a:r>
              <a:rPr lang="en-US" sz="2800" b="1"/>
              <a:t>		      </a:t>
            </a:r>
            <a:r>
              <a:rPr lang="en-US" b="1">
                <a:solidFill>
                  <a:schemeClr val="tx1"/>
                </a:solidFill>
                <a:latin typeface="Comic Sans MS" pitchFamily="66" charset="0"/>
              </a:rPr>
              <a:t>thebigredcatatethefatrat</a:t>
            </a:r>
          </a:p>
          <a:p>
            <a:r>
              <a:rPr lang="en-US" sz="2800" b="1"/>
              <a:t>Copy….verify:</a:t>
            </a:r>
            <a:r>
              <a:rPr lang="en-US" sz="2800"/>
              <a:t>  DNA uses enzymes to verify copies are exact, and fixes mistakes.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71">
                                            <p:txEl>
                                              <p:pRg st="0" end="0"/>
                                            </p:txEl>
                                          </p:spTgt>
                                        </p:tgtEl>
                                        <p:attrNameLst>
                                          <p:attrName>style.visibility</p:attrName>
                                        </p:attrNameLst>
                                      </p:cBhvr>
                                      <p:to>
                                        <p:strVal val="visible"/>
                                      </p:to>
                                    </p:set>
                                    <p:animEffect transition="in" filter="fade">
                                      <p:cBhvr>
                                        <p:cTn id="10" dur="2000"/>
                                        <p:tgtEl>
                                          <p:spTgt spid="71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171">
                                            <p:txEl>
                                              <p:pRg st="1" end="1"/>
                                            </p:txEl>
                                          </p:spTgt>
                                        </p:tgtEl>
                                        <p:attrNameLst>
                                          <p:attrName>style.visibility</p:attrName>
                                        </p:attrNameLst>
                                      </p:cBhvr>
                                      <p:to>
                                        <p:strVal val="visible"/>
                                      </p:to>
                                    </p:set>
                                    <p:animEffect transition="in" filter="fade">
                                      <p:cBhvr>
                                        <p:cTn id="15" dur="2000"/>
                                        <p:tgtEl>
                                          <p:spTgt spid="71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171">
                                            <p:txEl>
                                              <p:pRg st="2" end="2"/>
                                            </p:txEl>
                                          </p:spTgt>
                                        </p:tgtEl>
                                        <p:attrNameLst>
                                          <p:attrName>style.visibility</p:attrName>
                                        </p:attrNameLst>
                                      </p:cBhvr>
                                      <p:to>
                                        <p:strVal val="visible"/>
                                      </p:to>
                                    </p:set>
                                    <p:animEffect transition="in" filter="fade">
                                      <p:cBhvr>
                                        <p:cTn id="20" dur="2000"/>
                                        <p:tgtEl>
                                          <p:spTgt spid="717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Effect transition="in" filter="fade">
                                      <p:cBhvr>
                                        <p:cTn id="25" dur="2000"/>
                                        <p:tgtEl>
                                          <p:spTgt spid="717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171">
                                            <p:txEl>
                                              <p:pRg st="4" end="4"/>
                                            </p:txEl>
                                          </p:spTgt>
                                        </p:tgtEl>
                                        <p:attrNameLst>
                                          <p:attrName>style.visibility</p:attrName>
                                        </p:attrNameLst>
                                      </p:cBhvr>
                                      <p:to>
                                        <p:strVal val="visible"/>
                                      </p:to>
                                    </p:set>
                                    <p:animEffect transition="in" filter="fade">
                                      <p:cBhvr>
                                        <p:cTn id="30" dur="2000"/>
                                        <p:tgtEl>
                                          <p:spTgt spid="717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171">
                                            <p:txEl>
                                              <p:pRg st="5" end="5"/>
                                            </p:txEl>
                                          </p:spTgt>
                                        </p:tgtEl>
                                        <p:attrNameLst>
                                          <p:attrName>style.visibility</p:attrName>
                                        </p:attrNameLst>
                                      </p:cBhvr>
                                      <p:to>
                                        <p:strVal val="visible"/>
                                      </p:to>
                                    </p:set>
                                    <p:animEffect transition="in" filter="fade">
                                      <p:cBhvr>
                                        <p:cTn id="35" dur="2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105400" y="228600"/>
            <a:ext cx="3810000" cy="5638800"/>
          </a:xfrm>
        </p:spPr>
        <p:txBody>
          <a:bodyPr/>
          <a:lstStyle/>
          <a:p>
            <a:r>
              <a:rPr lang="en-US" sz="4000" dirty="0"/>
              <a:t>DNA is simple but very long!</a:t>
            </a:r>
            <a:br>
              <a:rPr lang="en-US" sz="4000" dirty="0"/>
            </a:br>
            <a:r>
              <a:rPr lang="en-US" sz="1800" dirty="0"/>
              <a:t/>
            </a:r>
            <a:br>
              <a:rPr lang="en-US" sz="1800" dirty="0"/>
            </a:br>
            <a:r>
              <a:rPr lang="en-US" sz="3600" dirty="0"/>
              <a:t>Each human cell has </a:t>
            </a:r>
            <a:r>
              <a:rPr lang="en-US" sz="3600" dirty="0" smtClean="0"/>
              <a:t>over 3 </a:t>
            </a:r>
            <a:r>
              <a:rPr lang="en-US" sz="3600" dirty="0"/>
              <a:t>billion DNA codes.</a:t>
            </a:r>
            <a:br>
              <a:rPr lang="en-US" sz="3600" dirty="0"/>
            </a:br>
            <a:r>
              <a:rPr lang="en-US" sz="1800" dirty="0"/>
              <a:t/>
            </a:r>
            <a:br>
              <a:rPr lang="en-US" sz="1800" dirty="0"/>
            </a:br>
            <a:r>
              <a:rPr lang="en-US" sz="3600" dirty="0"/>
              <a:t>How many Bibles would it take to hold the codes in one human cell?</a:t>
            </a:r>
            <a:endParaRPr lang="en-US" sz="3600" dirty="0">
              <a:solidFill>
                <a:srgbClr val="2347FB"/>
              </a:solidFill>
            </a:endParaRPr>
          </a:p>
        </p:txBody>
      </p:sp>
      <p:graphicFrame>
        <p:nvGraphicFramePr>
          <p:cNvPr id="115715" name="Object 3"/>
          <p:cNvGraphicFramePr>
            <a:graphicFrameLocks noGrp="1" noChangeAspect="1"/>
          </p:cNvGraphicFramePr>
          <p:nvPr>
            <p:ph idx="1"/>
          </p:nvPr>
        </p:nvGraphicFramePr>
        <p:xfrm>
          <a:off x="0" y="0"/>
          <a:ext cx="5080000" cy="7010400"/>
        </p:xfrm>
        <a:graphic>
          <a:graphicData uri="http://schemas.openxmlformats.org/presentationml/2006/ole">
            <mc:AlternateContent xmlns:mc="http://schemas.openxmlformats.org/markup-compatibility/2006">
              <mc:Choice xmlns:v="urn:schemas-microsoft-com:vml" Requires="v">
                <p:oleObj spid="_x0000_s115754" name="Photo Editor Photo" r:id="rId3" imgW="9419048" imgH="13003440" progId="MSPhotoEd.3">
                  <p:embed/>
                </p:oleObj>
              </mc:Choice>
              <mc:Fallback>
                <p:oleObj name="Photo Editor Photo" r:id="rId3" imgW="9419048" imgH="13003440" progId="MSPhotoEd.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80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716" name="Text Box 4"/>
          <p:cNvSpPr txBox="1">
            <a:spLocks noChangeArrowheads="1"/>
          </p:cNvSpPr>
          <p:nvPr/>
        </p:nvSpPr>
        <p:spPr bwMode="auto">
          <a:xfrm>
            <a:off x="5029200" y="5867400"/>
            <a:ext cx="4114800" cy="641350"/>
          </a:xfrm>
          <a:prstGeom prst="rect">
            <a:avLst/>
          </a:prstGeom>
          <a:noFill/>
          <a:ln w="9525">
            <a:noFill/>
            <a:miter lim="800000"/>
            <a:headEnd/>
            <a:tailEnd/>
          </a:ln>
          <a:effectLst/>
        </p:spPr>
        <p:txBody>
          <a:bodyPr>
            <a:spAutoFit/>
          </a:bodyPr>
          <a:lstStyle/>
          <a:p>
            <a:pPr algn="ctr">
              <a:spcBef>
                <a:spcPct val="50000"/>
              </a:spcBef>
            </a:pPr>
            <a:r>
              <a:rPr lang="en-US" sz="3600" b="1" dirty="0" smtClean="0">
                <a:solidFill>
                  <a:srgbClr val="2347FB"/>
                </a:solidFill>
              </a:rPr>
              <a:t>About </a:t>
            </a:r>
            <a:r>
              <a:rPr lang="en-US" sz="3600" b="1" dirty="0">
                <a:solidFill>
                  <a:srgbClr val="2347FB"/>
                </a:solidFill>
              </a:rPr>
              <a:t>100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circle(in)">
                                      <p:cBhvr>
                                        <p:cTn id="7" dur="2000"/>
                                        <p:tgtEl>
                                          <p:spTgt spid="115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E7CFB7"/>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5800" y="0"/>
            <a:ext cx="7772400" cy="762000"/>
          </a:xfrm>
        </p:spPr>
        <p:txBody>
          <a:bodyPr/>
          <a:lstStyle/>
          <a:p>
            <a:r>
              <a:rPr lang="en-US" b="1" dirty="0">
                <a:solidFill>
                  <a:srgbClr val="2347FB"/>
                </a:solidFill>
                <a:latin typeface="Vagabond" pitchFamily="2" charset="0"/>
              </a:rPr>
              <a:t>mRNA 3-Letter Code Book</a:t>
            </a:r>
          </a:p>
        </p:txBody>
      </p:sp>
      <p:graphicFrame>
        <p:nvGraphicFramePr>
          <p:cNvPr id="114691" name="Object 3"/>
          <p:cNvGraphicFramePr>
            <a:graphicFrameLocks noGrp="1" noChangeAspect="1"/>
          </p:cNvGraphicFramePr>
          <p:nvPr>
            <p:ph idx="1"/>
          </p:nvPr>
        </p:nvGraphicFramePr>
        <p:xfrm>
          <a:off x="0" y="712788"/>
          <a:ext cx="9372600" cy="6145212"/>
        </p:xfrm>
        <a:graphic>
          <a:graphicData uri="http://schemas.openxmlformats.org/presentationml/2006/ole">
            <mc:AlternateContent xmlns:mc="http://schemas.openxmlformats.org/markup-compatibility/2006">
              <mc:Choice xmlns:v="urn:schemas-microsoft-com:vml" Requires="v">
                <p:oleObj spid="_x0000_s114730" name="Photo Editor Photo" r:id="rId3" imgW="14076190" imgH="9228571" progId="MSPhotoEd.3">
                  <p:embed/>
                </p:oleObj>
              </mc:Choice>
              <mc:Fallback>
                <p:oleObj name="Photo Editor Photo" r:id="rId3" imgW="14076190" imgH="9228571" progId="MSPhotoEd.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2788"/>
                        <a:ext cx="9372600" cy="614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2"/>
          <p:cNvSpPr txBox="1">
            <a:spLocks noChangeArrowheads="1"/>
          </p:cNvSpPr>
          <p:nvPr/>
        </p:nvSpPr>
        <p:spPr bwMode="auto">
          <a:xfrm>
            <a:off x="6477000" y="712788"/>
            <a:ext cx="2667000" cy="762000"/>
          </a:xfrm>
          <a:prstGeom prst="rect">
            <a:avLst/>
          </a:prstGeom>
          <a:solidFill>
            <a:srgbClr val="E7CFB7"/>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b="1" kern="0" dirty="0" smtClean="0">
                <a:solidFill>
                  <a:srgbClr val="168404"/>
                </a:solidFill>
                <a:latin typeface="Vagabond" pitchFamily="2" charset="0"/>
              </a:rPr>
              <a:t>AUGUGG</a:t>
            </a:r>
            <a:endParaRPr lang="en-US" b="1" kern="0" dirty="0">
              <a:solidFill>
                <a:srgbClr val="168404"/>
              </a:solidFill>
              <a:latin typeface="Vagabond" pitchFamily="2" charset="0"/>
            </a:endParaRPr>
          </a:p>
        </p:txBody>
      </p:sp>
      <p:sp>
        <p:nvSpPr>
          <p:cNvPr id="5" name="Rectangle 2"/>
          <p:cNvSpPr txBox="1">
            <a:spLocks noChangeArrowheads="1"/>
          </p:cNvSpPr>
          <p:nvPr/>
        </p:nvSpPr>
        <p:spPr bwMode="auto">
          <a:xfrm>
            <a:off x="0" y="1474788"/>
            <a:ext cx="2667000" cy="762000"/>
          </a:xfrm>
          <a:prstGeom prst="rect">
            <a:avLst/>
          </a:prstGeom>
          <a:solidFill>
            <a:srgbClr val="E7CFB7"/>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3600" b="1" kern="0" dirty="0" smtClean="0">
                <a:solidFill>
                  <a:srgbClr val="168404"/>
                </a:solidFill>
                <a:latin typeface="Vagabond" pitchFamily="2" charset="0"/>
              </a:rPr>
              <a:t>Methionine</a:t>
            </a:r>
            <a:endParaRPr lang="en-US" b="1" kern="0" dirty="0">
              <a:solidFill>
                <a:srgbClr val="168404"/>
              </a:solidFill>
              <a:latin typeface="Vagabond" pitchFamily="2" charset="0"/>
            </a:endParaRPr>
          </a:p>
        </p:txBody>
      </p:sp>
      <p:sp>
        <p:nvSpPr>
          <p:cNvPr id="6" name="Rectangle 2"/>
          <p:cNvSpPr txBox="1">
            <a:spLocks noChangeArrowheads="1"/>
          </p:cNvSpPr>
          <p:nvPr/>
        </p:nvSpPr>
        <p:spPr bwMode="auto">
          <a:xfrm>
            <a:off x="28575" y="2187576"/>
            <a:ext cx="2724150" cy="762000"/>
          </a:xfrm>
          <a:prstGeom prst="rect">
            <a:avLst/>
          </a:prstGeom>
          <a:solidFill>
            <a:srgbClr val="E7CFB7"/>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3600" b="1" kern="0" dirty="0" smtClean="0">
                <a:solidFill>
                  <a:srgbClr val="168404"/>
                </a:solidFill>
                <a:latin typeface="Vagabond" pitchFamily="2" charset="0"/>
              </a:rPr>
              <a:t>Tryptophan</a:t>
            </a:r>
            <a:endParaRPr lang="en-US" b="1" kern="0" dirty="0">
              <a:solidFill>
                <a:srgbClr val="168404"/>
              </a:solidFill>
              <a:latin typeface="Vagabond"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2" y="1219200"/>
            <a:ext cx="9166211" cy="5638800"/>
          </a:xfrm>
          <a:prstGeom prst="rect">
            <a:avLst/>
          </a:prstGeom>
        </p:spPr>
      </p:pic>
      <p:sp>
        <p:nvSpPr>
          <p:cNvPr id="3" name="Rectangle 2"/>
          <p:cNvSpPr/>
          <p:nvPr/>
        </p:nvSpPr>
        <p:spPr>
          <a:xfrm>
            <a:off x="0" y="0"/>
            <a:ext cx="9144000" cy="121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6"/>
          <p:cNvSpPr txBox="1">
            <a:spLocks noChangeArrowheads="1"/>
          </p:cNvSpPr>
          <p:nvPr/>
        </p:nvSpPr>
        <p:spPr bwMode="auto">
          <a:xfrm>
            <a:off x="1828800" y="381000"/>
            <a:ext cx="4908550" cy="1200329"/>
          </a:xfrm>
          <a:prstGeom prst="rect">
            <a:avLst/>
          </a:prstGeom>
          <a:noFill/>
          <a:ln w="9525">
            <a:noFill/>
            <a:miter lim="800000"/>
            <a:headEnd/>
            <a:tailEnd/>
          </a:ln>
          <a:effectLst/>
        </p:spPr>
        <p:txBody>
          <a:bodyPr wrap="square">
            <a:spAutoFit/>
          </a:bodyPr>
          <a:lstStyle/>
          <a:p>
            <a:pPr algn="ctr">
              <a:spcBef>
                <a:spcPct val="50000"/>
              </a:spcBef>
            </a:pPr>
            <a:r>
              <a:rPr lang="en-US" sz="3600" b="1" dirty="0" smtClean="0">
                <a:solidFill>
                  <a:srgbClr val="FFFF00"/>
                </a:solidFill>
                <a:latin typeface="Comic Sans MS" pitchFamily="66" charset="0"/>
              </a:rPr>
              <a:t>Good Science Supports the Bible</a:t>
            </a:r>
            <a:endParaRPr lang="en-US" sz="3600" b="1" dirty="0">
              <a:solidFill>
                <a:srgbClr val="FFFF00"/>
              </a:solidFill>
              <a:latin typeface="Comic Sans MS" pitchFamily="66" charset="0"/>
            </a:endParaRPr>
          </a:p>
        </p:txBody>
      </p:sp>
      <p:sp>
        <p:nvSpPr>
          <p:cNvPr id="5" name="Text Box 6"/>
          <p:cNvSpPr txBox="1">
            <a:spLocks noChangeArrowheads="1"/>
          </p:cNvSpPr>
          <p:nvPr/>
        </p:nvSpPr>
        <p:spPr bwMode="auto">
          <a:xfrm>
            <a:off x="4800600" y="3886200"/>
            <a:ext cx="4114800" cy="2677656"/>
          </a:xfrm>
          <a:prstGeom prst="rect">
            <a:avLst/>
          </a:prstGeom>
          <a:noFill/>
          <a:ln w="9525">
            <a:noFill/>
            <a:miter lim="800000"/>
            <a:headEnd/>
            <a:tailEnd/>
          </a:ln>
          <a:effectLst/>
        </p:spPr>
        <p:txBody>
          <a:bodyPr wrap="square">
            <a:spAutoFit/>
          </a:bodyPr>
          <a:lstStyle/>
          <a:p>
            <a:pPr>
              <a:spcBef>
                <a:spcPts val="0"/>
              </a:spcBef>
            </a:pPr>
            <a:r>
              <a:rPr lang="en-US" sz="2800" b="1" dirty="0" smtClean="0">
                <a:solidFill>
                  <a:srgbClr val="FFC000"/>
                </a:solidFill>
                <a:latin typeface="Comic Sans MS" pitchFamily="66" charset="0"/>
              </a:rPr>
              <a:t>Bad science comes      </a:t>
            </a:r>
          </a:p>
          <a:p>
            <a:pPr>
              <a:spcBef>
                <a:spcPts val="0"/>
              </a:spcBef>
            </a:pPr>
            <a:r>
              <a:rPr lang="en-US" sz="2800" b="1" dirty="0">
                <a:solidFill>
                  <a:srgbClr val="FFC000"/>
                </a:solidFill>
                <a:latin typeface="Comic Sans MS" pitchFamily="66" charset="0"/>
              </a:rPr>
              <a:t> </a:t>
            </a:r>
            <a:r>
              <a:rPr lang="en-US" sz="2800" b="1" dirty="0" smtClean="0">
                <a:solidFill>
                  <a:srgbClr val="FFC000"/>
                </a:solidFill>
                <a:latin typeface="Comic Sans MS" pitchFamily="66" charset="0"/>
              </a:rPr>
              <a:t>   </a:t>
            </a:r>
            <a:r>
              <a:rPr lang="en-US" sz="2800" b="1" dirty="0" smtClean="0">
                <a:solidFill>
                  <a:srgbClr val="FFC000"/>
                </a:solidFill>
                <a:latin typeface="Comic Sans MS" pitchFamily="66" charset="0"/>
              </a:rPr>
              <a:t>from incorrect   	 	  interpretations 	      of data or 		    lack of 		       data</a:t>
            </a:r>
            <a:endParaRPr lang="en-US" sz="2800" b="1" dirty="0">
              <a:solidFill>
                <a:srgbClr val="FFC000"/>
              </a:solidFill>
              <a:latin typeface="Comic Sans MS" pitchFamily="66" charset="0"/>
            </a:endParaRPr>
          </a:p>
        </p:txBody>
      </p:sp>
    </p:spTree>
    <p:extLst>
      <p:ext uri="{BB962C8B-B14F-4D97-AF65-F5344CB8AC3E}">
        <p14:creationId xmlns:p14="http://schemas.microsoft.com/office/powerpoint/2010/main" val="3021057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a:xfrm>
            <a:off x="614240" y="152400"/>
            <a:ext cx="8224960" cy="1511300"/>
          </a:xfrm>
        </p:spPr>
        <p:txBody>
          <a:bodyPr/>
          <a:lstStyle/>
          <a:p>
            <a:r>
              <a:rPr lang="en-US" b="1" dirty="0">
                <a:latin typeface="Comic Sans MS" pitchFamily="66" charset="0"/>
              </a:rPr>
              <a:t>The “simple” </a:t>
            </a:r>
            <a:r>
              <a:rPr lang="en-US" b="1" i="1" dirty="0" smtClean="0">
                <a:latin typeface="Comic Sans MS" pitchFamily="66" charset="0"/>
              </a:rPr>
              <a:t>Amoeba turned out to be not so “simple”</a:t>
            </a:r>
            <a:endParaRPr lang="en-US" b="1" i="1" dirty="0">
              <a:latin typeface="Comic Sans MS" pitchFamily="66" charset="0"/>
            </a:endParaRPr>
          </a:p>
        </p:txBody>
      </p:sp>
      <p:graphicFrame>
        <p:nvGraphicFramePr>
          <p:cNvPr id="21508" name="Object 4"/>
          <p:cNvGraphicFramePr>
            <a:graphicFrameLocks noGrp="1" noChangeAspect="1"/>
          </p:cNvGraphicFramePr>
          <p:nvPr>
            <p:ph idx="1"/>
            <p:extLst>
              <p:ext uri="{D42A27DB-BD31-4B8C-83A1-F6EECF244321}">
                <p14:modId xmlns:p14="http://schemas.microsoft.com/office/powerpoint/2010/main" val="789163132"/>
              </p:ext>
            </p:extLst>
          </p:nvPr>
        </p:nvGraphicFramePr>
        <p:xfrm>
          <a:off x="838200" y="1663700"/>
          <a:ext cx="7666037" cy="3581400"/>
        </p:xfrm>
        <a:graphic>
          <a:graphicData uri="http://schemas.openxmlformats.org/presentationml/2006/ole">
            <mc:AlternateContent xmlns:mc="http://schemas.openxmlformats.org/markup-compatibility/2006">
              <mc:Choice xmlns:v="urn:schemas-microsoft-com:vml" Requires="v">
                <p:oleObj spid="_x0000_s21548" name="Photo Editor Photo" r:id="rId3" imgW="8695238" imgH="4847619" progId="MSPhotoEd.3">
                  <p:embed/>
                </p:oleObj>
              </mc:Choice>
              <mc:Fallback>
                <p:oleObj name="Photo Editor Photo" r:id="rId3" imgW="8695238" imgH="4847619" progId="MSPhotoEd.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63700"/>
                        <a:ext cx="766603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5"/>
          <p:cNvSpPr txBox="1">
            <a:spLocks noChangeArrowheads="1"/>
          </p:cNvSpPr>
          <p:nvPr/>
        </p:nvSpPr>
        <p:spPr bwMode="auto">
          <a:xfrm>
            <a:off x="513739" y="5245100"/>
            <a:ext cx="7990498" cy="1511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3600" b="1" kern="0" dirty="0" smtClean="0">
                <a:solidFill>
                  <a:srgbClr val="0000CC"/>
                </a:solidFill>
                <a:latin typeface="Comic Sans MS" panose="030F0702030302020204" pitchFamily="66" charset="0"/>
              </a:rPr>
              <a:t>They have 96 chromosomes and 200 times more DNA than humans!</a:t>
            </a:r>
            <a:endParaRPr lang="en-US" sz="3600" b="1" i="1" kern="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228600"/>
            <a:ext cx="7772400" cy="384175"/>
          </a:xfrm>
        </p:spPr>
        <p:txBody>
          <a:bodyPr/>
          <a:lstStyle/>
          <a:p>
            <a:r>
              <a:rPr lang="en-US" sz="2400" b="1">
                <a:solidFill>
                  <a:srgbClr val="2347FB"/>
                </a:solidFill>
                <a:latin typeface="Comic Sans MS" pitchFamily="66" charset="0"/>
              </a:rPr>
              <a:t>God’s Influence in Creation</a:t>
            </a:r>
          </a:p>
        </p:txBody>
      </p:sp>
      <p:sp>
        <p:nvSpPr>
          <p:cNvPr id="4099" name="Rectangle 3"/>
          <p:cNvSpPr>
            <a:spLocks noGrp="1" noChangeArrowheads="1"/>
          </p:cNvSpPr>
          <p:nvPr>
            <p:ph type="body" idx="1"/>
          </p:nvPr>
        </p:nvSpPr>
        <p:spPr>
          <a:xfrm>
            <a:off x="457200" y="990600"/>
            <a:ext cx="8229600" cy="5135563"/>
          </a:xfrm>
        </p:spPr>
        <p:txBody>
          <a:bodyPr/>
          <a:lstStyle/>
          <a:p>
            <a:pPr algn="ctr">
              <a:lnSpc>
                <a:spcPct val="80000"/>
              </a:lnSpc>
              <a:buFontTx/>
              <a:buNone/>
            </a:pPr>
            <a:r>
              <a:rPr lang="en-US" sz="3600" b="1"/>
              <a:t>Simple organisms turned out</a:t>
            </a:r>
          </a:p>
          <a:p>
            <a:pPr algn="ctr">
              <a:lnSpc>
                <a:spcPct val="80000"/>
              </a:lnSpc>
              <a:buFontTx/>
              <a:buNone/>
            </a:pPr>
            <a:r>
              <a:rPr lang="en-US" sz="3600" b="1"/>
              <a:t>to be very complex!</a:t>
            </a:r>
            <a:endParaRPr lang="en-US" sz="3600"/>
          </a:p>
          <a:p>
            <a:pPr>
              <a:lnSpc>
                <a:spcPct val="80000"/>
              </a:lnSpc>
            </a:pPr>
            <a:r>
              <a:rPr lang="en-US" sz="2800"/>
              <a:t>Single-celled organisms should have been very simple according to evolutionary theory and for years they were called </a:t>
            </a:r>
            <a:r>
              <a:rPr lang="en-US" sz="2800" i="1"/>
              <a:t>“simple”</a:t>
            </a:r>
            <a:r>
              <a:rPr lang="en-US" sz="2800"/>
              <a:t>.  Now that DNA sequencing has been done, we found that most of the genes to operate a cell are very similar in most organisms (single-celled or multi-cellular). So we share a lot of genes in common with an </a:t>
            </a:r>
            <a:r>
              <a:rPr lang="en-US" sz="2800" i="1"/>
              <a:t>Amoeba</a:t>
            </a:r>
            <a:r>
              <a:rPr lang="en-US" sz="2800"/>
              <a:t>!</a:t>
            </a:r>
          </a:p>
          <a:p>
            <a:pPr>
              <a:lnSpc>
                <a:spcPct val="80000"/>
              </a:lnSpc>
            </a:pPr>
            <a:r>
              <a:rPr lang="en-US" sz="2800"/>
              <a:t>There really are no </a:t>
            </a:r>
            <a:r>
              <a:rPr lang="en-US" sz="2800" i="1"/>
              <a:t>“simple”</a:t>
            </a:r>
            <a:r>
              <a:rPr lang="en-US" sz="2800"/>
              <a:t> living cells on earth! Every living cell is extremely complex to run the biochemical processes required for life!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1" name="Rectangle 5"/>
          <p:cNvSpPr>
            <a:spLocks noGrp="1" noChangeArrowheads="1"/>
          </p:cNvSpPr>
          <p:nvPr>
            <p:ph type="title"/>
          </p:nvPr>
        </p:nvSpPr>
        <p:spPr>
          <a:xfrm>
            <a:off x="457200" y="152400"/>
            <a:ext cx="8229600" cy="762000"/>
          </a:xfrm>
        </p:spPr>
        <p:txBody>
          <a:bodyPr/>
          <a:lstStyle/>
          <a:p>
            <a:r>
              <a:rPr lang="en-US">
                <a:latin typeface="Comic Sans MS" pitchFamily="66" charset="0"/>
              </a:rPr>
              <a:t>The “simple” Bacteria</a:t>
            </a:r>
          </a:p>
        </p:txBody>
      </p:sp>
      <p:graphicFrame>
        <p:nvGraphicFramePr>
          <p:cNvPr id="29703" name="Object 7"/>
          <p:cNvGraphicFramePr>
            <a:graphicFrameLocks noGrp="1" noChangeAspect="1"/>
          </p:cNvGraphicFramePr>
          <p:nvPr>
            <p:ph idx="1"/>
          </p:nvPr>
        </p:nvGraphicFramePr>
        <p:xfrm>
          <a:off x="1447800" y="935038"/>
          <a:ext cx="6324600" cy="5927725"/>
        </p:xfrm>
        <a:graphic>
          <a:graphicData uri="http://schemas.openxmlformats.org/presentationml/2006/ole">
            <mc:AlternateContent xmlns:mc="http://schemas.openxmlformats.org/markup-compatibility/2006">
              <mc:Choice xmlns:v="urn:schemas-microsoft-com:vml" Requires="v">
                <p:oleObj spid="_x0000_s29742" name="Photo Editor Photo" r:id="rId3" imgW="10295238" imgH="9647619" progId="MSPhotoEd.3">
                  <p:embed/>
                </p:oleObj>
              </mc:Choice>
              <mc:Fallback>
                <p:oleObj name="Photo Editor Photo" r:id="rId3" imgW="10295238" imgH="9647619" progId="MSPhotoEd.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935038"/>
                        <a:ext cx="6324600" cy="592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18272"/>
            <a:ext cx="8458200" cy="1066800"/>
          </a:xfrm>
        </p:spPr>
        <p:txBody>
          <a:bodyPr/>
          <a:lstStyle/>
          <a:p>
            <a:r>
              <a:rPr lang="en-US" b="1" dirty="0" smtClean="0">
                <a:latin typeface="Comic Sans MS" panose="030F0702030302020204" pitchFamily="66" charset="0"/>
              </a:rPr>
              <a:t>Viruses contain DNA or RNA, but are not considered “alive”</a:t>
            </a:r>
            <a:endParaRPr lang="en-US" b="1" dirty="0">
              <a:latin typeface="Comic Sans MS" panose="030F0702030302020204" pitchFamily="66" charset="0"/>
            </a:endParaRPr>
          </a:p>
        </p:txBody>
      </p:sp>
      <p:pic>
        <p:nvPicPr>
          <p:cNvPr id="140290" name="Picture 2" descr="https://drjohnmarksays.files.wordpress.com/2014/10/virus.jpg"/>
          <p:cNvPicPr>
            <a:picLocks noChangeAspect="1" noChangeArrowheads="1"/>
          </p:cNvPicPr>
          <p:nvPr/>
        </p:nvPicPr>
        <p:blipFill rotWithShape="1">
          <a:blip r:embed="rId2">
            <a:extLst>
              <a:ext uri="{28A0092B-C50C-407E-A947-70E740481C1C}">
                <a14:useLocalDpi xmlns:a14="http://schemas.microsoft.com/office/drawing/2010/main" val="0"/>
              </a:ext>
            </a:extLst>
          </a:blip>
          <a:srcRect l="2697" t="6315" r="4296" b="4397"/>
          <a:stretch/>
        </p:blipFill>
        <p:spPr bwMode="auto">
          <a:xfrm>
            <a:off x="1295400" y="1676400"/>
            <a:ext cx="6400800" cy="459187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2438400" y="2057400"/>
            <a:ext cx="32385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b="1" kern="0" dirty="0" smtClean="0">
                <a:solidFill>
                  <a:srgbClr val="0000CC"/>
                </a:solidFill>
                <a:latin typeface="Comic Sans MS" panose="030F0702030302020204" pitchFamily="66" charset="0"/>
              </a:rPr>
              <a:t>Ebola Virus</a:t>
            </a:r>
            <a:endParaRPr lang="en-US" b="1" kern="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2809303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28600"/>
            <a:ext cx="5334000" cy="525463"/>
          </a:xfrm>
        </p:spPr>
        <p:txBody>
          <a:bodyPr/>
          <a:lstStyle/>
          <a:p>
            <a:r>
              <a:rPr lang="en-US" sz="2400" b="1" dirty="0">
                <a:solidFill>
                  <a:srgbClr val="2347FB"/>
                </a:solidFill>
                <a:latin typeface="Comic Sans MS" pitchFamily="66" charset="0"/>
              </a:rPr>
              <a:t>God’s Influence in Creation</a:t>
            </a:r>
          </a:p>
        </p:txBody>
      </p:sp>
      <p:sp>
        <p:nvSpPr>
          <p:cNvPr id="5123" name="Rectangle 3"/>
          <p:cNvSpPr>
            <a:spLocks noGrp="1" noChangeArrowheads="1"/>
          </p:cNvSpPr>
          <p:nvPr>
            <p:ph type="body" idx="1"/>
          </p:nvPr>
        </p:nvSpPr>
        <p:spPr>
          <a:xfrm>
            <a:off x="457199" y="773113"/>
            <a:ext cx="8458199" cy="4256087"/>
          </a:xfrm>
        </p:spPr>
        <p:txBody>
          <a:bodyPr/>
          <a:lstStyle/>
          <a:p>
            <a:pPr>
              <a:spcBef>
                <a:spcPts val="0"/>
              </a:spcBef>
              <a:buFontTx/>
              <a:buNone/>
            </a:pPr>
            <a:r>
              <a:rPr lang="en-US" sz="3600" b="1" i="1" dirty="0" smtClean="0"/>
              <a:t>        Delicate </a:t>
            </a:r>
            <a:r>
              <a:rPr lang="en-US" sz="3600" b="1" i="1" dirty="0"/>
              <a:t>Balance </a:t>
            </a:r>
            <a:r>
              <a:rPr lang="en-US" sz="3600" b="1" i="1" dirty="0" smtClean="0"/>
              <a:t>                                               </a:t>
            </a:r>
          </a:p>
          <a:p>
            <a:pPr>
              <a:spcBef>
                <a:spcPts val="0"/>
              </a:spcBef>
              <a:buFontTx/>
              <a:buNone/>
            </a:pPr>
            <a:r>
              <a:rPr lang="en-US" sz="3600" b="1" i="1" dirty="0"/>
              <a:t> </a:t>
            </a:r>
            <a:r>
              <a:rPr lang="en-US" sz="3600" b="1" i="1" dirty="0" smtClean="0"/>
              <a:t>        </a:t>
            </a:r>
            <a:r>
              <a:rPr lang="en-US" sz="3600" b="1" i="1" dirty="0" smtClean="0"/>
              <a:t>in </a:t>
            </a:r>
            <a:r>
              <a:rPr lang="en-US" sz="3600" b="1" i="1" dirty="0"/>
              <a:t>Ecosystems!</a:t>
            </a:r>
          </a:p>
          <a:p>
            <a:pPr algn="ctr">
              <a:buFontTx/>
              <a:buNone/>
            </a:pPr>
            <a:endParaRPr lang="en-US" sz="200" dirty="0"/>
          </a:p>
          <a:p>
            <a:r>
              <a:rPr lang="en-US" sz="2800" dirty="0"/>
              <a:t>Ecosystems </a:t>
            </a:r>
            <a:r>
              <a:rPr lang="en-US" sz="2800" dirty="0" smtClean="0"/>
              <a:t>were made with                                      </a:t>
            </a:r>
            <a:r>
              <a:rPr lang="en-US" sz="2800" b="1" dirty="0"/>
              <a:t>producers</a:t>
            </a:r>
            <a:r>
              <a:rPr lang="en-US" sz="2800" dirty="0"/>
              <a:t> (plants) and </a:t>
            </a:r>
            <a:r>
              <a:rPr lang="en-US" sz="2800" dirty="0" smtClean="0"/>
              <a:t>                                           </a:t>
            </a:r>
            <a:r>
              <a:rPr lang="en-US" sz="2800" b="1" dirty="0" smtClean="0"/>
              <a:t>consumers</a:t>
            </a:r>
            <a:r>
              <a:rPr lang="en-US" sz="2800" dirty="0" smtClean="0"/>
              <a:t> </a:t>
            </a:r>
            <a:r>
              <a:rPr lang="en-US" sz="2800" dirty="0"/>
              <a:t>(animals) – both are needed!</a:t>
            </a:r>
          </a:p>
          <a:p>
            <a:r>
              <a:rPr lang="en-US" sz="2800" dirty="0"/>
              <a:t>Every ecosystem must have </a:t>
            </a:r>
            <a:r>
              <a:rPr lang="en-US" sz="2800" b="1" dirty="0"/>
              <a:t>decomposers</a:t>
            </a:r>
            <a:r>
              <a:rPr lang="en-US" sz="2800" dirty="0"/>
              <a:t> (bacteria and fungi) to recycle the nutrients</a:t>
            </a:r>
          </a:p>
          <a:p>
            <a:r>
              <a:rPr lang="en-US" sz="2800" dirty="0"/>
              <a:t>Finding out today that when humans introduce pollutants or alien species into ecosystems we can upset the delicate balance God designed! </a:t>
            </a:r>
          </a:p>
        </p:txBody>
      </p:sp>
      <p:sp>
        <p:nvSpPr>
          <p:cNvPr id="4" name="Title 1"/>
          <p:cNvSpPr txBox="1">
            <a:spLocks/>
          </p:cNvSpPr>
          <p:nvPr/>
        </p:nvSpPr>
        <p:spPr bwMode="auto">
          <a:xfrm>
            <a:off x="438148" y="5562600"/>
            <a:ext cx="8458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2800" b="1" kern="0" dirty="0" smtClean="0">
                <a:solidFill>
                  <a:srgbClr val="0000CC"/>
                </a:solidFill>
                <a:latin typeface="Comic Sans MS" panose="030F0702030302020204" pitchFamily="66" charset="0"/>
              </a:rPr>
              <a:t>All the components in an ecosystem must be present at the same time for it to work</a:t>
            </a:r>
            <a:endParaRPr lang="en-US" sz="2800" b="1" kern="0" dirty="0">
              <a:solidFill>
                <a:srgbClr val="0000CC"/>
              </a:solidFill>
              <a:latin typeface="Comic Sans MS" panose="030F0702030302020204" pitchFamily="66" charset="0"/>
            </a:endParaRPr>
          </a:p>
        </p:txBody>
      </p:sp>
      <p:pic>
        <p:nvPicPr>
          <p:cNvPr id="150530" name="Picture 2" descr="http://www.sundayobserver.lk/2013/01/06/z_jun-p05-Ecosyste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76007"/>
            <a:ext cx="2285999" cy="2825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6246" y="152400"/>
            <a:ext cx="5486401" cy="552450"/>
          </a:xfrm>
        </p:spPr>
        <p:txBody>
          <a:bodyPr/>
          <a:lstStyle/>
          <a:p>
            <a:r>
              <a:rPr lang="en-US" sz="2400" b="1" dirty="0">
                <a:solidFill>
                  <a:srgbClr val="2347FB"/>
                </a:solidFill>
                <a:latin typeface="Comic Sans MS" pitchFamily="66" charset="0"/>
              </a:rPr>
              <a:t>God’s Influence in Creation</a:t>
            </a:r>
          </a:p>
        </p:txBody>
      </p:sp>
      <p:sp>
        <p:nvSpPr>
          <p:cNvPr id="6147" name="Rectangle 3"/>
          <p:cNvSpPr>
            <a:spLocks noGrp="1" noChangeArrowheads="1"/>
          </p:cNvSpPr>
          <p:nvPr>
            <p:ph type="body" idx="1"/>
          </p:nvPr>
        </p:nvSpPr>
        <p:spPr>
          <a:xfrm>
            <a:off x="457200" y="914400"/>
            <a:ext cx="8229600" cy="4906963"/>
          </a:xfrm>
        </p:spPr>
        <p:txBody>
          <a:bodyPr/>
          <a:lstStyle/>
          <a:p>
            <a:pPr>
              <a:lnSpc>
                <a:spcPct val="80000"/>
              </a:lnSpc>
              <a:buFontTx/>
              <a:buNone/>
            </a:pPr>
            <a:r>
              <a:rPr lang="en-US" sz="3600" b="1" i="1" dirty="0" smtClean="0"/>
              <a:t>      Ecosystems </a:t>
            </a:r>
            <a:r>
              <a:rPr lang="en-US" sz="3600" b="1" i="1" dirty="0"/>
              <a:t>are </a:t>
            </a:r>
            <a:endParaRPr lang="en-US" sz="3600" b="1" i="1" dirty="0" smtClean="0"/>
          </a:p>
          <a:p>
            <a:pPr>
              <a:lnSpc>
                <a:spcPct val="80000"/>
              </a:lnSpc>
              <a:buFontTx/>
              <a:buNone/>
            </a:pPr>
            <a:r>
              <a:rPr lang="en-US" sz="3600" b="1" i="1" dirty="0" smtClean="0"/>
              <a:t>   amazingly </a:t>
            </a:r>
            <a:r>
              <a:rPr lang="en-US" sz="3600" b="1" i="1" dirty="0"/>
              <a:t>resilient!</a:t>
            </a:r>
            <a:endParaRPr lang="en-US" sz="3600" dirty="0"/>
          </a:p>
          <a:p>
            <a:pPr>
              <a:lnSpc>
                <a:spcPct val="80000"/>
              </a:lnSpc>
              <a:buFontTx/>
              <a:buNone/>
            </a:pPr>
            <a:endParaRPr lang="en-US" sz="2400" dirty="0"/>
          </a:p>
          <a:p>
            <a:pPr>
              <a:lnSpc>
                <a:spcPct val="80000"/>
              </a:lnSpc>
              <a:buFontTx/>
              <a:buNone/>
            </a:pPr>
            <a:r>
              <a:rPr lang="en-US" sz="2400" dirty="0"/>
              <a:t>    Ecosystems were designed </a:t>
            </a:r>
            <a:r>
              <a:rPr lang="en-US" sz="2400" dirty="0" smtClean="0"/>
              <a:t>to                                        </a:t>
            </a:r>
            <a:r>
              <a:rPr lang="en-US" sz="2400" dirty="0"/>
              <a:t>tolerate many different climatic changes, natural disasters, and even human mistakes!</a:t>
            </a:r>
          </a:p>
          <a:p>
            <a:pPr>
              <a:lnSpc>
                <a:spcPct val="80000"/>
              </a:lnSpc>
              <a:buFontTx/>
              <a:buNone/>
            </a:pPr>
            <a:r>
              <a:rPr lang="en-US" sz="1600" dirty="0"/>
              <a:t/>
            </a:r>
            <a:br>
              <a:rPr lang="en-US" sz="1600" dirty="0"/>
            </a:br>
            <a:r>
              <a:rPr lang="en-US" sz="1600" i="1" dirty="0"/>
              <a:t>  	  </a:t>
            </a:r>
            <a:r>
              <a:rPr lang="en-US" sz="2000" b="1" i="1" dirty="0"/>
              <a:t>Natural:			        Human</a:t>
            </a:r>
            <a:r>
              <a:rPr lang="en-US" sz="2000" b="1" dirty="0"/>
              <a:t>: </a:t>
            </a:r>
          </a:p>
          <a:p>
            <a:pPr>
              <a:lnSpc>
                <a:spcPct val="80000"/>
              </a:lnSpc>
              <a:buFontTx/>
              <a:buNone/>
            </a:pPr>
            <a:endParaRPr lang="en-US" sz="1200" b="1" dirty="0"/>
          </a:p>
          <a:p>
            <a:pPr>
              <a:lnSpc>
                <a:spcPct val="80000"/>
              </a:lnSpc>
              <a:buFontTx/>
              <a:buNone/>
            </a:pPr>
            <a:r>
              <a:rPr lang="en-US" sz="2000" dirty="0"/>
              <a:t>		Tornadoes			Chemical pollutants</a:t>
            </a:r>
          </a:p>
          <a:p>
            <a:pPr>
              <a:lnSpc>
                <a:spcPct val="80000"/>
              </a:lnSpc>
              <a:buFontTx/>
              <a:buNone/>
            </a:pPr>
            <a:r>
              <a:rPr lang="en-US" sz="2000" dirty="0"/>
              <a:t>		Hurricanes			Oil spills</a:t>
            </a:r>
          </a:p>
          <a:p>
            <a:pPr>
              <a:lnSpc>
                <a:spcPct val="80000"/>
              </a:lnSpc>
              <a:buFontTx/>
              <a:buNone/>
            </a:pPr>
            <a:r>
              <a:rPr lang="en-US" sz="2000" dirty="0"/>
              <a:t>		Volcanoes			Over population</a:t>
            </a:r>
          </a:p>
          <a:p>
            <a:pPr>
              <a:lnSpc>
                <a:spcPct val="80000"/>
              </a:lnSpc>
              <a:buFontTx/>
              <a:buNone/>
            </a:pPr>
            <a:r>
              <a:rPr lang="en-US" sz="2000" dirty="0"/>
              <a:t>		Floods 				Alien species</a:t>
            </a:r>
          </a:p>
          <a:p>
            <a:pPr>
              <a:lnSpc>
                <a:spcPct val="80000"/>
              </a:lnSpc>
              <a:buFontTx/>
              <a:buNone/>
            </a:pPr>
            <a:r>
              <a:rPr lang="en-US" sz="2000" dirty="0"/>
              <a:t>		Forest fires</a:t>
            </a:r>
            <a:endParaRPr lang="en-US" sz="2000" i="1" dirty="0"/>
          </a:p>
          <a:p>
            <a:pPr>
              <a:lnSpc>
                <a:spcPct val="80000"/>
              </a:lnSpc>
              <a:buFontTx/>
              <a:buNone/>
            </a:pPr>
            <a:endParaRPr lang="en-US" sz="2000" dirty="0"/>
          </a:p>
          <a:p>
            <a:pPr>
              <a:lnSpc>
                <a:spcPct val="80000"/>
              </a:lnSpc>
              <a:buFontTx/>
              <a:buNone/>
            </a:pPr>
            <a:r>
              <a:rPr lang="en-US" sz="1600" dirty="0"/>
              <a:t/>
            </a:r>
            <a:br>
              <a:rPr lang="en-US" sz="1600" dirty="0"/>
            </a:br>
            <a:endParaRPr lang="en-US" sz="1600" dirty="0"/>
          </a:p>
        </p:txBody>
      </p:sp>
      <p:pic>
        <p:nvPicPr>
          <p:cNvPr id="151554" name="Picture 2" descr="http://www.nkellogg.com/bal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647" y="152400"/>
            <a:ext cx="3202278"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495800" y="533400"/>
            <a:ext cx="4419600" cy="6019800"/>
          </a:xfrm>
        </p:spPr>
        <p:txBody>
          <a:bodyPr/>
          <a:lstStyle/>
          <a:p>
            <a:r>
              <a:rPr lang="en-US" sz="3600"/>
              <a:t>God designed an ecosystem that would fully recycle.</a:t>
            </a:r>
            <a:br>
              <a:rPr lang="en-US" sz="3600"/>
            </a:br>
            <a:r>
              <a:rPr lang="en-US" sz="3600"/>
              <a:t/>
            </a:r>
            <a:br>
              <a:rPr lang="en-US" sz="3600"/>
            </a:br>
            <a:r>
              <a:rPr lang="en-US" sz="3600"/>
              <a:t> Human technology has led to a population explosion and polluted earth!</a:t>
            </a:r>
          </a:p>
        </p:txBody>
      </p:sp>
      <p:graphicFrame>
        <p:nvGraphicFramePr>
          <p:cNvPr id="116739" name="Object 3"/>
          <p:cNvGraphicFramePr>
            <a:graphicFrameLocks noGrp="1" noChangeAspect="1"/>
          </p:cNvGraphicFramePr>
          <p:nvPr>
            <p:ph idx="1"/>
          </p:nvPr>
        </p:nvGraphicFramePr>
        <p:xfrm>
          <a:off x="457200" y="0"/>
          <a:ext cx="3794125" cy="6858000"/>
        </p:xfrm>
        <a:graphic>
          <a:graphicData uri="http://schemas.openxmlformats.org/presentationml/2006/ole">
            <mc:AlternateContent xmlns:mc="http://schemas.openxmlformats.org/markup-compatibility/2006">
              <mc:Choice xmlns:v="urn:schemas-microsoft-com:vml" Requires="v">
                <p:oleObj spid="_x0000_s116778" name="Photo Editor Photo" r:id="rId3" imgW="4904762" imgH="8869013" progId="MSPhotoEd.3">
                  <p:embed/>
                </p:oleObj>
              </mc:Choice>
              <mc:Fallback>
                <p:oleObj name="Photo Editor Photo" r:id="rId3" imgW="4904762" imgH="8869013" progId="MSPhotoEd.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37941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p:cNvSpPr>
            <a:spLocks noGrp="1" noChangeArrowheads="1"/>
          </p:cNvSpPr>
          <p:nvPr>
            <p:ph type="title" sz="quarter"/>
          </p:nvPr>
        </p:nvSpPr>
        <p:spPr>
          <a:xfrm>
            <a:off x="2971800" y="504031"/>
            <a:ext cx="3124200" cy="1066800"/>
          </a:xfrm>
        </p:spPr>
        <p:txBody>
          <a:bodyPr/>
          <a:lstStyle/>
          <a:p>
            <a:r>
              <a:rPr lang="en-US" sz="4000" b="1" dirty="0"/>
              <a:t>Black </a:t>
            </a:r>
            <a:br>
              <a:rPr lang="en-US" sz="4000" b="1" dirty="0"/>
            </a:br>
            <a:r>
              <a:rPr lang="en-US" sz="4000" b="1" dirty="0"/>
              <a:t>Smokers</a:t>
            </a:r>
          </a:p>
        </p:txBody>
      </p:sp>
      <p:pic>
        <p:nvPicPr>
          <p:cNvPr id="151556" name="Picture 4" descr="blacksmoker2"/>
          <p:cNvPicPr>
            <a:picLocks noGrp="1" noChangeAspect="1" noChangeArrowheads="1"/>
          </p:cNvPicPr>
          <p:nvPr>
            <p:ph sz="quarter" idx="1"/>
          </p:nvPr>
        </p:nvPicPr>
        <p:blipFill>
          <a:blip r:embed="rId2"/>
          <a:srcRect/>
          <a:stretch>
            <a:fillRect/>
          </a:stretch>
        </p:blipFill>
        <p:spPr>
          <a:xfrm>
            <a:off x="3172619" y="1887537"/>
            <a:ext cx="2743200" cy="2278063"/>
          </a:xfrm>
        </p:spPr>
      </p:pic>
      <p:pic>
        <p:nvPicPr>
          <p:cNvPr id="151558" name="Picture 6" descr="blacksmoker3"/>
          <p:cNvPicPr>
            <a:picLocks noGrp="1" noChangeAspect="1" noChangeArrowheads="1"/>
          </p:cNvPicPr>
          <p:nvPr>
            <p:ph sz="quarter" idx="2"/>
          </p:nvPr>
        </p:nvPicPr>
        <p:blipFill>
          <a:blip r:embed="rId3"/>
          <a:srcRect/>
          <a:stretch>
            <a:fillRect/>
          </a:stretch>
        </p:blipFill>
        <p:spPr>
          <a:xfrm>
            <a:off x="228600" y="304800"/>
            <a:ext cx="2819400" cy="2103438"/>
          </a:xfrm>
        </p:spPr>
      </p:pic>
      <p:pic>
        <p:nvPicPr>
          <p:cNvPr id="151560" name="Picture 8" descr="blacksmoker"/>
          <p:cNvPicPr>
            <a:picLocks noGrp="1" noChangeAspect="1" noChangeArrowheads="1"/>
          </p:cNvPicPr>
          <p:nvPr>
            <p:ph sz="quarter" idx="3"/>
          </p:nvPr>
        </p:nvPicPr>
        <p:blipFill>
          <a:blip r:embed="rId4"/>
          <a:srcRect/>
          <a:stretch>
            <a:fillRect/>
          </a:stretch>
        </p:blipFill>
        <p:spPr>
          <a:xfrm>
            <a:off x="6096000" y="304800"/>
            <a:ext cx="2743200" cy="2116138"/>
          </a:xfrm>
        </p:spPr>
      </p:pic>
      <p:pic>
        <p:nvPicPr>
          <p:cNvPr id="151562" name="Picture 10" descr="clams"/>
          <p:cNvPicPr>
            <a:picLocks noGrp="1" noChangeAspect="1" noChangeArrowheads="1"/>
          </p:cNvPicPr>
          <p:nvPr>
            <p:ph sz="quarter" idx="4"/>
          </p:nvPr>
        </p:nvPicPr>
        <p:blipFill>
          <a:blip r:embed="rId5"/>
          <a:srcRect/>
          <a:stretch>
            <a:fillRect/>
          </a:stretch>
        </p:blipFill>
        <p:spPr>
          <a:xfrm>
            <a:off x="1524000" y="5029200"/>
            <a:ext cx="2441575" cy="1604963"/>
          </a:xfrm>
        </p:spPr>
      </p:pic>
      <p:pic>
        <p:nvPicPr>
          <p:cNvPr id="151564" name="Picture 12" descr="crab1"/>
          <p:cNvPicPr>
            <a:picLocks noChangeAspect="1" noChangeArrowheads="1"/>
          </p:cNvPicPr>
          <p:nvPr/>
        </p:nvPicPr>
        <p:blipFill>
          <a:blip r:embed="rId6"/>
          <a:srcRect/>
          <a:stretch>
            <a:fillRect/>
          </a:stretch>
        </p:blipFill>
        <p:spPr bwMode="auto">
          <a:xfrm>
            <a:off x="5334000" y="5029200"/>
            <a:ext cx="2438400" cy="1652588"/>
          </a:xfrm>
          <a:prstGeom prst="rect">
            <a:avLst/>
          </a:prstGeom>
          <a:noFill/>
        </p:spPr>
      </p:pic>
      <p:pic>
        <p:nvPicPr>
          <p:cNvPr id="151565" name="Picture 13" descr="mussels"/>
          <p:cNvPicPr>
            <a:picLocks noChangeAspect="1" noChangeArrowheads="1"/>
          </p:cNvPicPr>
          <p:nvPr/>
        </p:nvPicPr>
        <p:blipFill>
          <a:blip r:embed="rId7"/>
          <a:srcRect/>
          <a:stretch>
            <a:fillRect/>
          </a:stretch>
        </p:blipFill>
        <p:spPr bwMode="auto">
          <a:xfrm>
            <a:off x="6267847" y="2801937"/>
            <a:ext cx="2514600" cy="1593850"/>
          </a:xfrm>
          <a:prstGeom prst="rect">
            <a:avLst/>
          </a:prstGeom>
          <a:noFill/>
        </p:spPr>
      </p:pic>
      <p:pic>
        <p:nvPicPr>
          <p:cNvPr id="151566" name="Picture 14" descr="tubeworms2"/>
          <p:cNvPicPr>
            <a:picLocks noChangeAspect="1" noChangeArrowheads="1"/>
          </p:cNvPicPr>
          <p:nvPr/>
        </p:nvPicPr>
        <p:blipFill>
          <a:blip r:embed="rId8"/>
          <a:srcRect/>
          <a:stretch>
            <a:fillRect/>
          </a:stretch>
        </p:blipFill>
        <p:spPr bwMode="auto">
          <a:xfrm>
            <a:off x="418306" y="2819400"/>
            <a:ext cx="2439988" cy="1622425"/>
          </a:xfrm>
          <a:prstGeom prst="rect">
            <a:avLst/>
          </a:prstGeom>
          <a:noFill/>
        </p:spPr>
      </p:pic>
      <p:sp>
        <p:nvSpPr>
          <p:cNvPr id="10" name="Rectangle 2"/>
          <p:cNvSpPr txBox="1">
            <a:spLocks noChangeArrowheads="1"/>
          </p:cNvSpPr>
          <p:nvPr/>
        </p:nvSpPr>
        <p:spPr bwMode="auto">
          <a:xfrm>
            <a:off x="1295400" y="4156075"/>
            <a:ext cx="6858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3200" b="1" kern="0" dirty="0" smtClean="0"/>
              <a:t>Average depth is 6300 feet</a:t>
            </a:r>
            <a:endParaRPr lang="en-US" sz="3200" b="1" kern="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fade">
                                      <p:cBhvr>
                                        <p:cTn id="7" dur="2000"/>
                                        <p:tgtEl>
                                          <p:spTgt spid="151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1556">
                                            <p:bg/>
                                          </p:spTgt>
                                        </p:tgtEl>
                                        <p:attrNameLst>
                                          <p:attrName>style.visibility</p:attrName>
                                        </p:attrNameLst>
                                      </p:cBhvr>
                                      <p:to>
                                        <p:strVal val="visible"/>
                                      </p:to>
                                    </p:set>
                                    <p:animEffect transition="in" filter="fade">
                                      <p:cBhvr>
                                        <p:cTn id="10" dur="2000"/>
                                        <p:tgtEl>
                                          <p:spTgt spid="15155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1558">
                                            <p:bg/>
                                          </p:spTgt>
                                        </p:tgtEl>
                                        <p:attrNameLst>
                                          <p:attrName>style.visibility</p:attrName>
                                        </p:attrNameLst>
                                      </p:cBhvr>
                                      <p:to>
                                        <p:strVal val="visible"/>
                                      </p:to>
                                    </p:set>
                                    <p:animEffect transition="in" filter="fade">
                                      <p:cBhvr>
                                        <p:cTn id="13" dur="2000"/>
                                        <p:tgtEl>
                                          <p:spTgt spid="151558">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1560">
                                            <p:bg/>
                                          </p:spTgt>
                                        </p:tgtEl>
                                        <p:attrNameLst>
                                          <p:attrName>style.visibility</p:attrName>
                                        </p:attrNameLst>
                                      </p:cBhvr>
                                      <p:to>
                                        <p:strVal val="visible"/>
                                      </p:to>
                                    </p:set>
                                    <p:animEffect transition="in" filter="fade">
                                      <p:cBhvr>
                                        <p:cTn id="16" dur="2000"/>
                                        <p:tgtEl>
                                          <p:spTgt spid="151560">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51566"/>
                                        </p:tgtEl>
                                        <p:attrNameLst>
                                          <p:attrName>style.visibility</p:attrName>
                                        </p:attrNameLst>
                                      </p:cBhvr>
                                      <p:to>
                                        <p:strVal val="visible"/>
                                      </p:to>
                                    </p:set>
                                    <p:animEffect transition="in" filter="wipe(down)">
                                      <p:cBhvr>
                                        <p:cTn id="21" dur="500"/>
                                        <p:tgtEl>
                                          <p:spTgt spid="151566"/>
                                        </p:tgtEl>
                                      </p:cBhvr>
                                    </p:animEffect>
                                  </p:childTnLst>
                                </p:cTn>
                              </p:par>
                              <p:par>
                                <p:cTn id="22" presetID="22" presetClass="entr" presetSubtype="4" fill="hold" nodeType="withEffect">
                                  <p:stCondLst>
                                    <p:cond delay="0"/>
                                  </p:stCondLst>
                                  <p:childTnLst>
                                    <p:set>
                                      <p:cBhvr>
                                        <p:cTn id="23" dur="1" fill="hold">
                                          <p:stCondLst>
                                            <p:cond delay="0"/>
                                          </p:stCondLst>
                                        </p:cTn>
                                        <p:tgtEl>
                                          <p:spTgt spid="151562"/>
                                        </p:tgtEl>
                                        <p:attrNameLst>
                                          <p:attrName>style.visibility</p:attrName>
                                        </p:attrNameLst>
                                      </p:cBhvr>
                                      <p:to>
                                        <p:strVal val="visible"/>
                                      </p:to>
                                    </p:set>
                                    <p:animEffect transition="in" filter="wipe(down)">
                                      <p:cBhvr>
                                        <p:cTn id="24" dur="500"/>
                                        <p:tgtEl>
                                          <p:spTgt spid="15156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51564"/>
                                        </p:tgtEl>
                                        <p:attrNameLst>
                                          <p:attrName>style.visibility</p:attrName>
                                        </p:attrNameLst>
                                      </p:cBhvr>
                                      <p:to>
                                        <p:strVal val="visible"/>
                                      </p:to>
                                    </p:set>
                                    <p:animEffect transition="in" filter="wipe(down)">
                                      <p:cBhvr>
                                        <p:cTn id="30" dur="500"/>
                                        <p:tgtEl>
                                          <p:spTgt spid="151564"/>
                                        </p:tgtEl>
                                      </p:cBhvr>
                                    </p:animEffect>
                                  </p:childTnLst>
                                </p:cTn>
                              </p:par>
                              <p:par>
                                <p:cTn id="31" presetID="22" presetClass="entr" presetSubtype="4" fill="hold" nodeType="withEffect">
                                  <p:stCondLst>
                                    <p:cond delay="0"/>
                                  </p:stCondLst>
                                  <p:childTnLst>
                                    <p:set>
                                      <p:cBhvr>
                                        <p:cTn id="32" dur="1" fill="hold">
                                          <p:stCondLst>
                                            <p:cond delay="0"/>
                                          </p:stCondLst>
                                        </p:cTn>
                                        <p:tgtEl>
                                          <p:spTgt spid="151565"/>
                                        </p:tgtEl>
                                        <p:attrNameLst>
                                          <p:attrName>style.visibility</p:attrName>
                                        </p:attrNameLst>
                                      </p:cBhvr>
                                      <p:to>
                                        <p:strVal val="visible"/>
                                      </p:to>
                                    </p:set>
                                    <p:animEffect transition="in" filter="wipe(down)">
                                      <p:cBhvr>
                                        <p:cTn id="33" dur="500"/>
                                        <p:tgtEl>
                                          <p:spTgt spid="151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p:bldP spid="151556" grpId="0" build="p"/>
      <p:bldP spid="151558" grpId="0" build="p"/>
      <p:bldP spid="151560" grpId="0" build="p"/>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446942" y="286043"/>
            <a:ext cx="6172200" cy="1447800"/>
          </a:xfrm>
        </p:spPr>
        <p:txBody>
          <a:bodyPr/>
          <a:lstStyle/>
          <a:p>
            <a:pPr algn="ctr">
              <a:buFontTx/>
              <a:buNone/>
            </a:pPr>
            <a:r>
              <a:rPr lang="en-US" sz="4400" b="1" dirty="0">
                <a:latin typeface="Comic Sans MS" panose="030F0702030302020204" pitchFamily="66" charset="0"/>
              </a:rPr>
              <a:t>Flaws </a:t>
            </a:r>
            <a:r>
              <a:rPr lang="en-US" sz="4400" b="1" dirty="0" smtClean="0">
                <a:latin typeface="Comic Sans MS" panose="030F0702030302020204" pitchFamily="66" charset="0"/>
              </a:rPr>
              <a:t>in the Theory of Evolution</a:t>
            </a:r>
            <a:endParaRPr lang="en-US" sz="4400" b="1" dirty="0">
              <a:latin typeface="Comic Sans MS" panose="030F0702030302020204" pitchFamily="66" charset="0"/>
            </a:endParaRPr>
          </a:p>
        </p:txBody>
      </p:sp>
      <p:sp>
        <p:nvSpPr>
          <p:cNvPr id="3" name="Rectangle 3"/>
          <p:cNvSpPr txBox="1">
            <a:spLocks noChangeArrowheads="1"/>
          </p:cNvSpPr>
          <p:nvPr/>
        </p:nvSpPr>
        <p:spPr bwMode="auto">
          <a:xfrm>
            <a:off x="304800" y="1790700"/>
            <a:ext cx="8458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rgbClr val="723A0C"/>
                </a:solidFill>
                <a:latin typeface="+mn-lt"/>
                <a:ea typeface="+mn-ea"/>
                <a:cs typeface="+mn-cs"/>
              </a:defRPr>
            </a:lvl1pPr>
            <a:lvl2pPr marL="742950" indent="-285750" algn="l" rtl="0" fontAlgn="base">
              <a:spcBef>
                <a:spcPct val="20000"/>
              </a:spcBef>
              <a:spcAft>
                <a:spcPct val="0"/>
              </a:spcAft>
              <a:buChar char="–"/>
              <a:defRPr sz="2800">
                <a:solidFill>
                  <a:srgbClr val="723A0C"/>
                </a:solidFill>
                <a:latin typeface="+mn-lt"/>
              </a:defRPr>
            </a:lvl2pPr>
            <a:lvl3pPr marL="1143000" indent="-228600" algn="l" rtl="0" fontAlgn="base">
              <a:spcBef>
                <a:spcPct val="20000"/>
              </a:spcBef>
              <a:spcAft>
                <a:spcPct val="0"/>
              </a:spcAft>
              <a:buChar char="•"/>
              <a:defRPr sz="2400">
                <a:solidFill>
                  <a:srgbClr val="723A0C"/>
                </a:solidFill>
                <a:latin typeface="+mn-lt"/>
              </a:defRPr>
            </a:lvl3pPr>
            <a:lvl4pPr marL="1600200" indent="-228600" algn="l" rtl="0" fontAlgn="base">
              <a:spcBef>
                <a:spcPct val="20000"/>
              </a:spcBef>
              <a:spcAft>
                <a:spcPct val="0"/>
              </a:spcAft>
              <a:buChar char="–"/>
              <a:defRPr sz="2000">
                <a:solidFill>
                  <a:srgbClr val="723A0C"/>
                </a:solidFill>
                <a:latin typeface="+mn-lt"/>
              </a:defRPr>
            </a:lvl4pPr>
            <a:lvl5pPr marL="2057400" indent="-228600" algn="l" rtl="0" fontAlgn="base">
              <a:spcBef>
                <a:spcPct val="20000"/>
              </a:spcBef>
              <a:spcAft>
                <a:spcPct val="0"/>
              </a:spcAft>
              <a:buChar char="»"/>
              <a:defRPr sz="2000">
                <a:solidFill>
                  <a:srgbClr val="723A0C"/>
                </a:solidFill>
                <a:latin typeface="+mn-lt"/>
              </a:defRPr>
            </a:lvl5pPr>
            <a:lvl6pPr marL="2514600" indent="-228600" algn="l" rtl="0" fontAlgn="base">
              <a:spcBef>
                <a:spcPct val="20000"/>
              </a:spcBef>
              <a:spcAft>
                <a:spcPct val="0"/>
              </a:spcAft>
              <a:buChar char="»"/>
              <a:defRPr sz="2000">
                <a:solidFill>
                  <a:srgbClr val="723A0C"/>
                </a:solidFill>
                <a:latin typeface="+mn-lt"/>
              </a:defRPr>
            </a:lvl6pPr>
            <a:lvl7pPr marL="2971800" indent="-228600" algn="l" rtl="0" fontAlgn="base">
              <a:spcBef>
                <a:spcPct val="20000"/>
              </a:spcBef>
              <a:spcAft>
                <a:spcPct val="0"/>
              </a:spcAft>
              <a:buChar char="»"/>
              <a:defRPr sz="2000">
                <a:solidFill>
                  <a:srgbClr val="723A0C"/>
                </a:solidFill>
                <a:latin typeface="+mn-lt"/>
              </a:defRPr>
            </a:lvl7pPr>
            <a:lvl8pPr marL="3429000" indent="-228600" algn="l" rtl="0" fontAlgn="base">
              <a:spcBef>
                <a:spcPct val="20000"/>
              </a:spcBef>
              <a:spcAft>
                <a:spcPct val="0"/>
              </a:spcAft>
              <a:buChar char="»"/>
              <a:defRPr sz="2000">
                <a:solidFill>
                  <a:srgbClr val="723A0C"/>
                </a:solidFill>
                <a:latin typeface="+mn-lt"/>
              </a:defRPr>
            </a:lvl8pPr>
            <a:lvl9pPr marL="3886200" indent="-228600" algn="l" rtl="0" fontAlgn="base">
              <a:spcBef>
                <a:spcPct val="20000"/>
              </a:spcBef>
              <a:spcAft>
                <a:spcPct val="0"/>
              </a:spcAft>
              <a:buChar char="»"/>
              <a:defRPr sz="2000">
                <a:solidFill>
                  <a:srgbClr val="723A0C"/>
                </a:solidFill>
                <a:latin typeface="+mn-lt"/>
              </a:defRPr>
            </a:lvl9pPr>
          </a:lstStyle>
          <a:p>
            <a:pPr marL="514350" indent="-514350">
              <a:lnSpc>
                <a:spcPct val="90000"/>
              </a:lnSpc>
              <a:buFontTx/>
              <a:buAutoNum type="arabicParenR"/>
            </a:pPr>
            <a:r>
              <a:rPr lang="en-US" sz="2800" kern="0" dirty="0" smtClean="0"/>
              <a:t>Lack of experimental evidence that                             new species can be produced                            (macroevolution) </a:t>
            </a:r>
          </a:p>
          <a:p>
            <a:pPr marL="514350" indent="-514350">
              <a:lnSpc>
                <a:spcPct val="90000"/>
              </a:lnSpc>
              <a:buFontTx/>
              <a:buAutoNum type="arabicParenR"/>
            </a:pPr>
            <a:r>
              <a:rPr lang="en-US" sz="2800" kern="0" dirty="0" smtClean="0"/>
              <a:t>Ridiculous probabilities that random chance could produce so many positive mutations that could then be selected by Natural Selection to produce our world today</a:t>
            </a:r>
          </a:p>
          <a:p>
            <a:pPr marL="511175" indent="-511175">
              <a:lnSpc>
                <a:spcPct val="90000"/>
              </a:lnSpc>
              <a:buFontTx/>
              <a:buNone/>
            </a:pPr>
            <a:r>
              <a:rPr lang="en-US" sz="2800" kern="0" dirty="0"/>
              <a:t>3</a:t>
            </a:r>
            <a:r>
              <a:rPr lang="en-US" sz="2800" kern="0" dirty="0" smtClean="0"/>
              <a:t>)  Look for issues that have a spiritual meaning designed by God (like sexual reproduction, helpless babies, families, weeds advantage over human food plants)</a:t>
            </a:r>
            <a:endParaRPr lang="en-US" kern="0" dirty="0">
              <a:solidFill>
                <a:srgbClr val="FF3300"/>
              </a:solidFill>
            </a:endParaRPr>
          </a:p>
        </p:txBody>
      </p:sp>
      <p:pic>
        <p:nvPicPr>
          <p:cNvPr id="152578" name="Picture 2" descr="http://i.rackaid.com/wp-content/uploads/2014/02/mistakes-me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450" y="304800"/>
            <a:ext cx="2133600" cy="2423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381000" y="290512"/>
            <a:ext cx="4576108" cy="1066800"/>
          </a:xfrm>
        </p:spPr>
        <p:txBody>
          <a:bodyPr/>
          <a:lstStyle/>
          <a:p>
            <a:r>
              <a:rPr lang="en-US" sz="3600" b="1" dirty="0">
                <a:solidFill>
                  <a:srgbClr val="7030A0"/>
                </a:solidFill>
              </a:rPr>
              <a:t>Definition of Evolution Today</a:t>
            </a:r>
          </a:p>
        </p:txBody>
      </p:sp>
      <p:sp>
        <p:nvSpPr>
          <p:cNvPr id="122883" name="Rectangle 3"/>
          <p:cNvSpPr>
            <a:spLocks noGrp="1" noChangeArrowheads="1"/>
          </p:cNvSpPr>
          <p:nvPr>
            <p:ph type="body" idx="1"/>
          </p:nvPr>
        </p:nvSpPr>
        <p:spPr>
          <a:xfrm>
            <a:off x="304800" y="1357312"/>
            <a:ext cx="4343400" cy="659605"/>
          </a:xfrm>
        </p:spPr>
        <p:txBody>
          <a:bodyPr/>
          <a:lstStyle/>
          <a:p>
            <a:pPr>
              <a:spcBef>
                <a:spcPts val="0"/>
              </a:spcBef>
              <a:buFontTx/>
              <a:buNone/>
            </a:pPr>
            <a:r>
              <a:rPr lang="en-US" sz="3600" b="1" i="1" dirty="0" smtClean="0">
                <a:latin typeface="Times New Roman" pitchFamily="18" charset="0"/>
                <a:cs typeface="Times New Roman" pitchFamily="18" charset="0"/>
              </a:rPr>
              <a:t>        Very broad now:</a:t>
            </a:r>
            <a:endParaRPr lang="en-US" sz="1800" b="1" i="1" dirty="0">
              <a:latin typeface="Times New Roman" pitchFamily="18" charset="0"/>
              <a:cs typeface="Times New Roman" pitchFamily="18" charset="0"/>
            </a:endParaRPr>
          </a:p>
          <a:p>
            <a:pPr>
              <a:buFontTx/>
              <a:buNone/>
            </a:pPr>
            <a:r>
              <a:rPr lang="en-US" sz="3600" dirty="0"/>
              <a:t>   </a:t>
            </a:r>
            <a:endParaRPr lang="en-US" sz="3600" b="1" dirty="0">
              <a:solidFill>
                <a:srgbClr val="3333FF"/>
              </a:solidFill>
            </a:endParaRPr>
          </a:p>
        </p:txBody>
      </p:sp>
      <p:sp>
        <p:nvSpPr>
          <p:cNvPr id="122884" name="Text Box 4"/>
          <p:cNvSpPr txBox="1">
            <a:spLocks noChangeArrowheads="1"/>
          </p:cNvSpPr>
          <p:nvPr/>
        </p:nvSpPr>
        <p:spPr bwMode="auto">
          <a:xfrm>
            <a:off x="533400" y="4552950"/>
            <a:ext cx="7924800" cy="1938992"/>
          </a:xfrm>
          <a:prstGeom prst="rect">
            <a:avLst/>
          </a:prstGeom>
          <a:noFill/>
          <a:ln w="9525">
            <a:noFill/>
            <a:miter lim="800000"/>
            <a:headEnd/>
            <a:tailEnd/>
          </a:ln>
          <a:effectLst/>
        </p:spPr>
        <p:txBody>
          <a:bodyPr wrap="square">
            <a:spAutoFit/>
          </a:bodyPr>
          <a:lstStyle/>
          <a:p>
            <a:pPr algn="ctr">
              <a:spcBef>
                <a:spcPct val="50000"/>
              </a:spcBef>
            </a:pPr>
            <a:r>
              <a:rPr lang="en-US" sz="3000" b="1" dirty="0">
                <a:solidFill>
                  <a:srgbClr val="FF3300"/>
                </a:solidFill>
                <a:latin typeface="Vagabond" pitchFamily="2" charset="0"/>
              </a:rPr>
              <a:t>This definition makes it very difficult to argue against “evolution” as it is now </a:t>
            </a:r>
            <a:r>
              <a:rPr lang="en-US" sz="3000" b="1" dirty="0" smtClean="0">
                <a:solidFill>
                  <a:srgbClr val="FF3300"/>
                </a:solidFill>
                <a:latin typeface="Vagabond" pitchFamily="2" charset="0"/>
              </a:rPr>
              <a:t>defined, because changes to occur to genes &amp; gene frequencies of species</a:t>
            </a:r>
            <a:endParaRPr lang="en-US" sz="3000" b="1" dirty="0">
              <a:solidFill>
                <a:srgbClr val="FF3300"/>
              </a:solidFill>
              <a:latin typeface="Vagabond" pitchFamily="2" charset="0"/>
            </a:endParaRPr>
          </a:p>
        </p:txBody>
      </p:sp>
      <p:pic>
        <p:nvPicPr>
          <p:cNvPr id="153602" name="Picture 2" descr="http://er.concord.org/artwork/animals/numberofrabbi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108" y="252412"/>
            <a:ext cx="3910668" cy="40909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161925" y="2035968"/>
            <a:ext cx="4629150" cy="2497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rgbClr val="723A0C"/>
                </a:solidFill>
                <a:latin typeface="+mn-lt"/>
                <a:ea typeface="+mn-ea"/>
                <a:cs typeface="+mn-cs"/>
              </a:defRPr>
            </a:lvl1pPr>
            <a:lvl2pPr marL="742950" indent="-285750" algn="l" rtl="0" fontAlgn="base">
              <a:spcBef>
                <a:spcPct val="20000"/>
              </a:spcBef>
              <a:spcAft>
                <a:spcPct val="0"/>
              </a:spcAft>
              <a:buChar char="–"/>
              <a:defRPr sz="2800">
                <a:solidFill>
                  <a:srgbClr val="723A0C"/>
                </a:solidFill>
                <a:latin typeface="+mn-lt"/>
              </a:defRPr>
            </a:lvl2pPr>
            <a:lvl3pPr marL="1143000" indent="-228600" algn="l" rtl="0" fontAlgn="base">
              <a:spcBef>
                <a:spcPct val="20000"/>
              </a:spcBef>
              <a:spcAft>
                <a:spcPct val="0"/>
              </a:spcAft>
              <a:buChar char="•"/>
              <a:defRPr sz="2400">
                <a:solidFill>
                  <a:srgbClr val="723A0C"/>
                </a:solidFill>
                <a:latin typeface="+mn-lt"/>
              </a:defRPr>
            </a:lvl3pPr>
            <a:lvl4pPr marL="1600200" indent="-228600" algn="l" rtl="0" fontAlgn="base">
              <a:spcBef>
                <a:spcPct val="20000"/>
              </a:spcBef>
              <a:spcAft>
                <a:spcPct val="0"/>
              </a:spcAft>
              <a:buChar char="–"/>
              <a:defRPr sz="2000">
                <a:solidFill>
                  <a:srgbClr val="723A0C"/>
                </a:solidFill>
                <a:latin typeface="+mn-lt"/>
              </a:defRPr>
            </a:lvl4pPr>
            <a:lvl5pPr marL="2057400" indent="-228600" algn="l" rtl="0" fontAlgn="base">
              <a:spcBef>
                <a:spcPct val="20000"/>
              </a:spcBef>
              <a:spcAft>
                <a:spcPct val="0"/>
              </a:spcAft>
              <a:buChar char="»"/>
              <a:defRPr sz="2000">
                <a:solidFill>
                  <a:srgbClr val="723A0C"/>
                </a:solidFill>
                <a:latin typeface="+mn-lt"/>
              </a:defRPr>
            </a:lvl5pPr>
            <a:lvl6pPr marL="2514600" indent="-228600" algn="l" rtl="0" fontAlgn="base">
              <a:spcBef>
                <a:spcPct val="20000"/>
              </a:spcBef>
              <a:spcAft>
                <a:spcPct val="0"/>
              </a:spcAft>
              <a:buChar char="»"/>
              <a:defRPr sz="2000">
                <a:solidFill>
                  <a:srgbClr val="723A0C"/>
                </a:solidFill>
                <a:latin typeface="+mn-lt"/>
              </a:defRPr>
            </a:lvl6pPr>
            <a:lvl7pPr marL="2971800" indent="-228600" algn="l" rtl="0" fontAlgn="base">
              <a:spcBef>
                <a:spcPct val="20000"/>
              </a:spcBef>
              <a:spcAft>
                <a:spcPct val="0"/>
              </a:spcAft>
              <a:buChar char="»"/>
              <a:defRPr sz="2000">
                <a:solidFill>
                  <a:srgbClr val="723A0C"/>
                </a:solidFill>
                <a:latin typeface="+mn-lt"/>
              </a:defRPr>
            </a:lvl7pPr>
            <a:lvl8pPr marL="3429000" indent="-228600" algn="l" rtl="0" fontAlgn="base">
              <a:spcBef>
                <a:spcPct val="20000"/>
              </a:spcBef>
              <a:spcAft>
                <a:spcPct val="0"/>
              </a:spcAft>
              <a:buChar char="»"/>
              <a:defRPr sz="2000">
                <a:solidFill>
                  <a:srgbClr val="723A0C"/>
                </a:solidFill>
                <a:latin typeface="+mn-lt"/>
              </a:defRPr>
            </a:lvl8pPr>
            <a:lvl9pPr marL="3886200" indent="-228600" algn="l" rtl="0" fontAlgn="base">
              <a:spcBef>
                <a:spcPct val="20000"/>
              </a:spcBef>
              <a:spcAft>
                <a:spcPct val="0"/>
              </a:spcAft>
              <a:buChar char="»"/>
              <a:defRPr sz="2000">
                <a:solidFill>
                  <a:srgbClr val="723A0C"/>
                </a:solidFill>
                <a:latin typeface="+mn-lt"/>
              </a:defRPr>
            </a:lvl9pPr>
          </a:lstStyle>
          <a:p>
            <a:pPr algn="ctr">
              <a:buFontTx/>
              <a:buNone/>
            </a:pPr>
            <a:r>
              <a:rPr lang="en-US" sz="3600" b="1" kern="0" dirty="0" smtClean="0"/>
              <a:t>   </a:t>
            </a:r>
            <a:r>
              <a:rPr lang="en-US" sz="3600" b="1" kern="0" dirty="0" smtClean="0">
                <a:solidFill>
                  <a:srgbClr val="3333FF"/>
                </a:solidFill>
              </a:rPr>
              <a:t>Any change in the              genes or gene   frequencies of a population</a:t>
            </a:r>
            <a:endParaRPr lang="en-US" sz="3600" b="1" kern="0" dirty="0">
              <a:solidFill>
                <a:srgbClr val="3333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833" t="36363" r="43021" b="30637"/>
          <a:stretch/>
        </p:blipFill>
        <p:spPr>
          <a:xfrm>
            <a:off x="5424610" y="257780"/>
            <a:ext cx="3571754" cy="2038061"/>
          </a:xfrm>
          <a:prstGeom prst="rect">
            <a:avLst/>
          </a:prstGeom>
        </p:spPr>
      </p:pic>
      <p:pic>
        <p:nvPicPr>
          <p:cNvPr id="5" name="Picture 4"/>
          <p:cNvPicPr>
            <a:picLocks noChangeAspect="1"/>
          </p:cNvPicPr>
          <p:nvPr/>
        </p:nvPicPr>
        <p:blipFill rotWithShape="1">
          <a:blip r:embed="rId2"/>
          <a:srcRect l="39219" t="12667" r="43021" b="80333"/>
          <a:stretch/>
        </p:blipFill>
        <p:spPr>
          <a:xfrm>
            <a:off x="1518284" y="633937"/>
            <a:ext cx="2436019" cy="600075"/>
          </a:xfrm>
          <a:prstGeom prst="rect">
            <a:avLst/>
          </a:prstGeom>
        </p:spPr>
      </p:pic>
      <p:sp>
        <p:nvSpPr>
          <p:cNvPr id="6" name="TextBox 5"/>
          <p:cNvSpPr txBox="1"/>
          <p:nvPr/>
        </p:nvSpPr>
        <p:spPr>
          <a:xfrm>
            <a:off x="276110" y="1234012"/>
            <a:ext cx="4933107" cy="1061829"/>
          </a:xfrm>
          <a:prstGeom prst="rect">
            <a:avLst/>
          </a:prstGeom>
          <a:noFill/>
        </p:spPr>
        <p:txBody>
          <a:bodyPr wrap="square" rtlCol="0">
            <a:spAutoFit/>
          </a:bodyPr>
          <a:lstStyle/>
          <a:p>
            <a:pPr algn="ctr"/>
            <a:r>
              <a:rPr lang="en-US" sz="2100" b="1" dirty="0">
                <a:solidFill>
                  <a:srgbClr val="FF0000"/>
                </a:solidFill>
                <a:latin typeface="Comic Sans MS" panose="030F0702030302020204" pitchFamily="66" charset="0"/>
              </a:rPr>
              <a:t>Scientists Discover an Invisible Shield Surrounding Earth, Baffled at how it Formed (Nov 26, 2014)</a:t>
            </a:r>
          </a:p>
        </p:txBody>
      </p:sp>
      <p:pic>
        <p:nvPicPr>
          <p:cNvPr id="7" name="Picture 6"/>
          <p:cNvPicPr>
            <a:picLocks noChangeAspect="1"/>
          </p:cNvPicPr>
          <p:nvPr/>
        </p:nvPicPr>
        <p:blipFill rotWithShape="1">
          <a:blip r:embed="rId3"/>
          <a:srcRect l="12848" t="28889" r="40833" b="62666"/>
          <a:stretch/>
        </p:blipFill>
        <p:spPr>
          <a:xfrm>
            <a:off x="165101" y="2362805"/>
            <a:ext cx="8905876" cy="1014763"/>
          </a:xfrm>
          <a:prstGeom prst="rect">
            <a:avLst/>
          </a:prstGeom>
        </p:spPr>
      </p:pic>
      <p:pic>
        <p:nvPicPr>
          <p:cNvPr id="8" name="Picture 7"/>
          <p:cNvPicPr>
            <a:picLocks noChangeAspect="1"/>
          </p:cNvPicPr>
          <p:nvPr/>
        </p:nvPicPr>
        <p:blipFill rotWithShape="1">
          <a:blip r:embed="rId3"/>
          <a:srcRect l="12848" t="73118" r="40833" b="15555"/>
          <a:stretch/>
        </p:blipFill>
        <p:spPr>
          <a:xfrm>
            <a:off x="238124" y="3458523"/>
            <a:ext cx="8758239" cy="1338644"/>
          </a:xfrm>
          <a:prstGeom prst="rect">
            <a:avLst/>
          </a:prstGeom>
        </p:spPr>
      </p:pic>
      <p:sp>
        <p:nvSpPr>
          <p:cNvPr id="9" name="Rounded Rectangle 8"/>
          <p:cNvSpPr/>
          <p:nvPr/>
        </p:nvSpPr>
        <p:spPr>
          <a:xfrm>
            <a:off x="152401" y="3458523"/>
            <a:ext cx="8843963" cy="75247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p:nvCxnSpPr>
        <p:spPr>
          <a:xfrm>
            <a:off x="238123" y="3842095"/>
            <a:ext cx="1299211" cy="190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 Box 6"/>
          <p:cNvSpPr txBox="1">
            <a:spLocks noChangeArrowheads="1"/>
          </p:cNvSpPr>
          <p:nvPr/>
        </p:nvSpPr>
        <p:spPr bwMode="auto">
          <a:xfrm>
            <a:off x="432593" y="4878122"/>
            <a:ext cx="8369299" cy="1754326"/>
          </a:xfrm>
          <a:prstGeom prst="rect">
            <a:avLst/>
          </a:prstGeom>
          <a:noFill/>
          <a:ln w="9525">
            <a:noFill/>
            <a:miter lim="800000"/>
            <a:headEnd/>
            <a:tailEnd/>
          </a:ln>
          <a:effectLst/>
        </p:spPr>
        <p:txBody>
          <a:bodyPr wrap="square">
            <a:spAutoFit/>
          </a:bodyPr>
          <a:lstStyle/>
          <a:p>
            <a:pPr algn="ctr">
              <a:spcBef>
                <a:spcPct val="50000"/>
              </a:spcBef>
            </a:pPr>
            <a:r>
              <a:rPr lang="en-US" sz="3600" b="1" dirty="0" smtClean="0">
                <a:solidFill>
                  <a:srgbClr val="7030A0"/>
                </a:solidFill>
                <a:latin typeface="Comic Sans MS" pitchFamily="66" charset="0"/>
              </a:rPr>
              <a:t>Scientists continually discover essential </a:t>
            </a:r>
            <a:r>
              <a:rPr lang="en-US" sz="3600" b="1" dirty="0" smtClean="0">
                <a:solidFill>
                  <a:srgbClr val="7030A0"/>
                </a:solidFill>
                <a:latin typeface="Comic Sans MS" pitchFamily="66" charset="0"/>
              </a:rPr>
              <a:t>components to </a:t>
            </a:r>
            <a:r>
              <a:rPr lang="en-US" sz="3600" b="1" dirty="0" smtClean="0">
                <a:solidFill>
                  <a:srgbClr val="7030A0"/>
                </a:solidFill>
                <a:latin typeface="Comic Sans MS" pitchFamily="66" charset="0"/>
              </a:rPr>
              <a:t>life on Earth that we never knew existed</a:t>
            </a:r>
            <a:endParaRPr lang="en-US" sz="3600" b="1" dirty="0">
              <a:solidFill>
                <a:srgbClr val="7030A0"/>
              </a:solidFill>
              <a:latin typeface="Comic Sans MS" pitchFamily="66" charset="0"/>
            </a:endParaRPr>
          </a:p>
        </p:txBody>
      </p:sp>
      <p:sp>
        <p:nvSpPr>
          <p:cNvPr id="12" name="TextBox 11"/>
          <p:cNvSpPr txBox="1"/>
          <p:nvPr/>
        </p:nvSpPr>
        <p:spPr>
          <a:xfrm>
            <a:off x="165101" y="137484"/>
            <a:ext cx="4933107" cy="415498"/>
          </a:xfrm>
          <a:prstGeom prst="rect">
            <a:avLst/>
          </a:prstGeom>
          <a:noFill/>
        </p:spPr>
        <p:txBody>
          <a:bodyPr wrap="square" rtlCol="0">
            <a:spAutoFit/>
          </a:bodyPr>
          <a:lstStyle/>
          <a:p>
            <a:pPr algn="ctr"/>
            <a:r>
              <a:rPr lang="en-US" sz="2100" i="1" dirty="0" smtClean="0">
                <a:solidFill>
                  <a:srgbClr val="7030A0"/>
                </a:solidFill>
                <a:latin typeface="Times New Roman" panose="02020603050405020304" pitchFamily="18" charset="0"/>
                <a:cs typeface="Times New Roman" panose="02020603050405020304" pitchFamily="18" charset="0"/>
              </a:rPr>
              <a:t>Original study is in Nature</a:t>
            </a:r>
            <a:endParaRPr lang="en-US" sz="2100"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77363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sz="4000" b="1" dirty="0">
                <a:solidFill>
                  <a:srgbClr val="3333FF"/>
                </a:solidFill>
              </a:rPr>
              <a:t>Two areas of Evolution today</a:t>
            </a:r>
          </a:p>
        </p:txBody>
      </p:sp>
      <p:sp>
        <p:nvSpPr>
          <p:cNvPr id="123907" name="Rectangle 3"/>
          <p:cNvSpPr>
            <a:spLocks noGrp="1" noChangeArrowheads="1"/>
          </p:cNvSpPr>
          <p:nvPr>
            <p:ph type="body" idx="1"/>
          </p:nvPr>
        </p:nvSpPr>
        <p:spPr>
          <a:xfrm>
            <a:off x="685800" y="1828800"/>
            <a:ext cx="7772400" cy="4267200"/>
          </a:xfrm>
        </p:spPr>
        <p:txBody>
          <a:bodyPr/>
          <a:lstStyle/>
          <a:p>
            <a:pPr marL="511175" indent="-511175">
              <a:lnSpc>
                <a:spcPct val="90000"/>
              </a:lnSpc>
              <a:buFontTx/>
              <a:buNone/>
            </a:pPr>
            <a:r>
              <a:rPr lang="en-US" b="1" dirty="0"/>
              <a:t>1) </a:t>
            </a:r>
            <a:r>
              <a:rPr lang="en-US" b="1" dirty="0" err="1"/>
              <a:t>MicroEvolution</a:t>
            </a:r>
            <a:r>
              <a:rPr lang="en-US" b="1" dirty="0"/>
              <a:t>:</a:t>
            </a:r>
            <a:r>
              <a:rPr lang="en-US" dirty="0"/>
              <a:t>  any changes in gene frequencies</a:t>
            </a:r>
          </a:p>
          <a:p>
            <a:pPr marL="511175" indent="-511175">
              <a:lnSpc>
                <a:spcPct val="90000"/>
              </a:lnSpc>
              <a:buFontTx/>
              <a:buNone/>
            </a:pPr>
            <a:r>
              <a:rPr lang="en-US" dirty="0"/>
              <a:t>	  </a:t>
            </a:r>
            <a:r>
              <a:rPr lang="en-US" sz="3400" b="1" i="1" dirty="0">
                <a:solidFill>
                  <a:srgbClr val="FF3300"/>
                </a:solidFill>
                <a:latin typeface="Times New Roman" pitchFamily="18" charset="0"/>
                <a:cs typeface="Times New Roman" pitchFamily="18" charset="0"/>
              </a:rPr>
              <a:t>This can be verified with </a:t>
            </a:r>
            <a:r>
              <a:rPr lang="en-US" sz="3400" b="1" i="1" dirty="0" smtClean="0">
                <a:solidFill>
                  <a:srgbClr val="FF3300"/>
                </a:solidFill>
                <a:latin typeface="Times New Roman" pitchFamily="18" charset="0"/>
                <a:cs typeface="Times New Roman" pitchFamily="18" charset="0"/>
              </a:rPr>
              <a:t>experiments</a:t>
            </a:r>
          </a:p>
          <a:p>
            <a:pPr marL="511175" indent="-511175">
              <a:lnSpc>
                <a:spcPct val="90000"/>
              </a:lnSpc>
              <a:buFontTx/>
              <a:buNone/>
            </a:pPr>
            <a:r>
              <a:rPr lang="en-US" sz="3400" b="1" i="1" dirty="0">
                <a:solidFill>
                  <a:srgbClr val="FF3300"/>
                </a:solidFill>
                <a:latin typeface="Times New Roman" pitchFamily="18" charset="0"/>
                <a:cs typeface="Times New Roman" pitchFamily="18" charset="0"/>
              </a:rPr>
              <a:t> </a:t>
            </a:r>
            <a:r>
              <a:rPr lang="en-US" sz="3400" b="1" i="1" dirty="0" smtClean="0">
                <a:solidFill>
                  <a:srgbClr val="FF3300"/>
                </a:solidFill>
                <a:latin typeface="Times New Roman" pitchFamily="18" charset="0"/>
                <a:cs typeface="Times New Roman" pitchFamily="18" charset="0"/>
              </a:rPr>
              <a:t>      and has meaning to our lives today!</a:t>
            </a:r>
            <a:endParaRPr lang="en-US" sz="3400" b="1" i="1" dirty="0">
              <a:solidFill>
                <a:srgbClr val="FF3300"/>
              </a:solidFill>
              <a:latin typeface="Times New Roman" pitchFamily="18" charset="0"/>
              <a:cs typeface="Times New Roman" pitchFamily="18" charset="0"/>
            </a:endParaRPr>
          </a:p>
          <a:p>
            <a:pPr marL="511175" indent="-511175">
              <a:lnSpc>
                <a:spcPct val="90000"/>
              </a:lnSpc>
              <a:buFontTx/>
              <a:buNone/>
            </a:pPr>
            <a:endParaRPr lang="en-US" dirty="0">
              <a:solidFill>
                <a:srgbClr val="FF3300"/>
              </a:solidFill>
            </a:endParaRPr>
          </a:p>
          <a:p>
            <a:pPr marL="511175" indent="-511175">
              <a:lnSpc>
                <a:spcPct val="90000"/>
              </a:lnSpc>
              <a:buFontTx/>
              <a:buNone/>
            </a:pPr>
            <a:r>
              <a:rPr lang="en-US" b="1" dirty="0"/>
              <a:t>2) </a:t>
            </a:r>
            <a:r>
              <a:rPr lang="en-US" b="1" dirty="0" err="1"/>
              <a:t>MacroEvolution</a:t>
            </a:r>
            <a:r>
              <a:rPr lang="en-US" b="1" dirty="0"/>
              <a:t>:</a:t>
            </a:r>
            <a:r>
              <a:rPr lang="en-US" dirty="0"/>
              <a:t> development of new species</a:t>
            </a:r>
          </a:p>
          <a:p>
            <a:pPr marL="511175" indent="-511175">
              <a:lnSpc>
                <a:spcPct val="90000"/>
              </a:lnSpc>
              <a:buFontTx/>
              <a:buNone/>
            </a:pPr>
            <a:r>
              <a:rPr lang="en-US" dirty="0"/>
              <a:t>       </a:t>
            </a:r>
            <a:r>
              <a:rPr lang="en-US" sz="3400" b="1" i="1" dirty="0">
                <a:solidFill>
                  <a:srgbClr val="FF3300"/>
                </a:solidFill>
                <a:latin typeface="Times New Roman" pitchFamily="18" charset="0"/>
                <a:cs typeface="Times New Roman" pitchFamily="18" charset="0"/>
              </a:rPr>
              <a:t>This has never been verified with</a:t>
            </a:r>
          </a:p>
          <a:p>
            <a:pPr marL="511175" indent="-511175">
              <a:lnSpc>
                <a:spcPct val="90000"/>
              </a:lnSpc>
              <a:spcBef>
                <a:spcPct val="0"/>
              </a:spcBef>
              <a:buFontTx/>
              <a:buNone/>
            </a:pPr>
            <a:r>
              <a:rPr lang="en-US" sz="3400" b="1" i="1" dirty="0">
                <a:solidFill>
                  <a:srgbClr val="FF3300"/>
                </a:solidFill>
                <a:latin typeface="Times New Roman" pitchFamily="18" charset="0"/>
                <a:cs typeface="Times New Roman" pitchFamily="18" charset="0"/>
              </a:rPr>
              <a:t>	   experiments!</a:t>
            </a:r>
            <a:endParaRPr lang="en-US" sz="3400" b="1" dirty="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fade">
                                      <p:cBhvr>
                                        <p:cTn id="7" dur="2000"/>
                                        <p:tgtEl>
                                          <p:spTgt spid="1239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07">
                                            <p:txEl>
                                              <p:pRg st="0" end="0"/>
                                            </p:txEl>
                                          </p:spTgt>
                                        </p:tgtEl>
                                        <p:attrNameLst>
                                          <p:attrName>style.visibility</p:attrName>
                                        </p:attrNameLst>
                                      </p:cBhvr>
                                      <p:to>
                                        <p:strVal val="visible"/>
                                      </p:to>
                                    </p:set>
                                    <p:animEffect transition="in" filter="fade">
                                      <p:cBhvr>
                                        <p:cTn id="10" dur="2000"/>
                                        <p:tgtEl>
                                          <p:spTgt spid="12390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907">
                                            <p:txEl>
                                              <p:pRg st="1" end="1"/>
                                            </p:txEl>
                                          </p:spTgt>
                                        </p:tgtEl>
                                        <p:attrNameLst>
                                          <p:attrName>style.visibility</p:attrName>
                                        </p:attrNameLst>
                                      </p:cBhvr>
                                      <p:to>
                                        <p:strVal val="visible"/>
                                      </p:to>
                                    </p:set>
                                    <p:animEffect transition="in" filter="fade">
                                      <p:cBhvr>
                                        <p:cTn id="13" dur="2000"/>
                                        <p:tgtEl>
                                          <p:spTgt spid="12390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907">
                                            <p:txEl>
                                              <p:pRg st="2" end="2"/>
                                            </p:txEl>
                                          </p:spTgt>
                                        </p:tgtEl>
                                        <p:attrNameLst>
                                          <p:attrName>style.visibility</p:attrName>
                                        </p:attrNameLst>
                                      </p:cBhvr>
                                      <p:to>
                                        <p:strVal val="visible"/>
                                      </p:to>
                                    </p:set>
                                    <p:animEffect transition="in" filter="fade">
                                      <p:cBhvr>
                                        <p:cTn id="16" dur="2000"/>
                                        <p:tgtEl>
                                          <p:spTgt spid="12390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3907">
                                            <p:txEl>
                                              <p:pRg st="4" end="4"/>
                                            </p:txEl>
                                          </p:spTgt>
                                        </p:tgtEl>
                                        <p:attrNameLst>
                                          <p:attrName>style.visibility</p:attrName>
                                        </p:attrNameLst>
                                      </p:cBhvr>
                                      <p:to>
                                        <p:strVal val="visible"/>
                                      </p:to>
                                    </p:set>
                                    <p:animEffect transition="in" filter="fade">
                                      <p:cBhvr>
                                        <p:cTn id="21" dur="2000"/>
                                        <p:tgtEl>
                                          <p:spTgt spid="12390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3907">
                                            <p:txEl>
                                              <p:pRg st="5" end="5"/>
                                            </p:txEl>
                                          </p:spTgt>
                                        </p:tgtEl>
                                        <p:attrNameLst>
                                          <p:attrName>style.visibility</p:attrName>
                                        </p:attrNameLst>
                                      </p:cBhvr>
                                      <p:to>
                                        <p:strVal val="visible"/>
                                      </p:to>
                                    </p:set>
                                    <p:animEffect transition="in" filter="fade">
                                      <p:cBhvr>
                                        <p:cTn id="26" dur="2000"/>
                                        <p:tgtEl>
                                          <p:spTgt spid="123907">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3907">
                                            <p:txEl>
                                              <p:pRg st="6" end="6"/>
                                            </p:txEl>
                                          </p:spTgt>
                                        </p:tgtEl>
                                        <p:attrNameLst>
                                          <p:attrName>style.visibility</p:attrName>
                                        </p:attrNameLst>
                                      </p:cBhvr>
                                      <p:to>
                                        <p:strVal val="visible"/>
                                      </p:to>
                                    </p:set>
                                    <p:animEffect transition="in" filter="fade">
                                      <p:cBhvr>
                                        <p:cTn id="29" dur="2000"/>
                                        <p:tgtEl>
                                          <p:spTgt spid="1239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p:bldP spid="12390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798" y="228600"/>
            <a:ext cx="7772400" cy="1066800"/>
          </a:xfrm>
          <a:prstGeom prst="rect">
            <a:avLst/>
          </a:prstGeom>
        </p:spPr>
        <p:txBody>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6000" b="1" kern="0" dirty="0" smtClean="0">
                <a:solidFill>
                  <a:srgbClr val="3333FF"/>
                </a:solidFill>
              </a:rPr>
              <a:t>Microevolution</a:t>
            </a:r>
            <a:endParaRPr lang="en-US" sz="6000" b="1" kern="0" dirty="0">
              <a:solidFill>
                <a:srgbClr val="3333FF"/>
              </a:solidFill>
            </a:endParaRPr>
          </a:p>
        </p:txBody>
      </p:sp>
      <p:pic>
        <p:nvPicPr>
          <p:cNvPr id="145410" name="Picture 2" descr="http://www.canineconcepts.info/ImportedFiles/DogPhotos/6_Different_Dogs.jpg"/>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12011"/>
          <a:stretch/>
        </p:blipFill>
        <p:spPr bwMode="auto">
          <a:xfrm>
            <a:off x="1481135" y="1295400"/>
            <a:ext cx="6181725"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704848" y="5105400"/>
            <a:ext cx="8001000" cy="1446550"/>
          </a:xfrm>
          <a:prstGeom prst="rect">
            <a:avLst/>
          </a:prstGeom>
          <a:noFill/>
          <a:ln w="9525">
            <a:noFill/>
            <a:miter lim="800000"/>
            <a:headEnd/>
            <a:tailEnd/>
          </a:ln>
          <a:effectLst/>
        </p:spPr>
        <p:txBody>
          <a:bodyPr>
            <a:spAutoFit/>
          </a:bodyPr>
          <a:lstStyle/>
          <a:p>
            <a:pPr algn="ctr">
              <a:spcBef>
                <a:spcPct val="20000"/>
              </a:spcBef>
            </a:pPr>
            <a:r>
              <a:rPr lang="en-US" sz="4400" b="1" dirty="0" smtClean="0">
                <a:solidFill>
                  <a:srgbClr val="7030A0"/>
                </a:solidFill>
                <a:latin typeface="Comic Sans MS" pitchFamily="66" charset="0"/>
              </a:rPr>
              <a:t>This has lots of experimental evidence</a:t>
            </a:r>
            <a:endParaRPr lang="en-US" sz="4400" b="1" dirty="0">
              <a:solidFill>
                <a:srgbClr val="7030A0"/>
              </a:solidFill>
              <a:latin typeface="Comic Sans MS" pitchFamily="66" charset="0"/>
            </a:endParaRPr>
          </a:p>
        </p:txBody>
      </p:sp>
    </p:spTree>
    <p:extLst>
      <p:ext uri="{BB962C8B-B14F-4D97-AF65-F5344CB8AC3E}">
        <p14:creationId xmlns:p14="http://schemas.microsoft.com/office/powerpoint/2010/main" val="2817722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799" y="381000"/>
            <a:ext cx="7772400" cy="1066800"/>
          </a:xfrm>
          <a:prstGeom prst="rect">
            <a:avLst/>
          </a:prstGeom>
        </p:spPr>
        <p:txBody>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6000" b="1" kern="0" dirty="0" smtClean="0">
                <a:solidFill>
                  <a:srgbClr val="3333FF"/>
                </a:solidFill>
              </a:rPr>
              <a:t>Macroevolution</a:t>
            </a:r>
            <a:endParaRPr lang="en-US" sz="6000" b="1" kern="0" dirty="0">
              <a:solidFill>
                <a:srgbClr val="3333FF"/>
              </a:solidFill>
            </a:endParaRPr>
          </a:p>
        </p:txBody>
      </p:sp>
      <p:pic>
        <p:nvPicPr>
          <p:cNvPr id="146434" name="Picture 2" descr="http://i.ytimg.com/vi/Mw1xXbdJY5U/0.jpg"/>
          <p:cNvPicPr>
            <a:picLocks noChangeAspect="1" noChangeArrowheads="1"/>
          </p:cNvPicPr>
          <p:nvPr/>
        </p:nvPicPr>
        <p:blipFill rotWithShape="1">
          <a:blip r:embed="rId2">
            <a:extLst>
              <a:ext uri="{28A0092B-C50C-407E-A947-70E740481C1C}">
                <a14:useLocalDpi xmlns:a14="http://schemas.microsoft.com/office/drawing/2010/main" val="0"/>
              </a:ext>
            </a:extLst>
          </a:blip>
          <a:srcRect t="19912" b="14212"/>
          <a:stretch/>
        </p:blipFill>
        <p:spPr bwMode="auto">
          <a:xfrm>
            <a:off x="484908" y="1447800"/>
            <a:ext cx="8174182"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484908" y="5715000"/>
            <a:ext cx="8087591" cy="646331"/>
          </a:xfrm>
          <a:prstGeom prst="rect">
            <a:avLst/>
          </a:prstGeom>
          <a:noFill/>
          <a:ln w="9525">
            <a:noFill/>
            <a:miter lim="800000"/>
            <a:headEnd/>
            <a:tailEnd/>
          </a:ln>
          <a:effectLst/>
        </p:spPr>
        <p:txBody>
          <a:bodyPr wrap="square">
            <a:spAutoFit/>
          </a:bodyPr>
          <a:lstStyle/>
          <a:p>
            <a:pPr algn="ctr">
              <a:spcBef>
                <a:spcPct val="20000"/>
              </a:spcBef>
            </a:pPr>
            <a:r>
              <a:rPr lang="en-US" sz="3600" b="1" dirty="0">
                <a:solidFill>
                  <a:srgbClr val="7030A0"/>
                </a:solidFill>
                <a:latin typeface="Comic Sans MS" pitchFamily="66" charset="0"/>
              </a:rPr>
              <a:t>This has </a:t>
            </a:r>
            <a:r>
              <a:rPr lang="en-US" sz="3600" b="1" u="sng" dirty="0" smtClean="0">
                <a:solidFill>
                  <a:srgbClr val="7030A0"/>
                </a:solidFill>
                <a:latin typeface="Comic Sans MS" pitchFamily="66" charset="0"/>
              </a:rPr>
              <a:t>NO</a:t>
            </a:r>
            <a:r>
              <a:rPr lang="en-US" sz="3600" b="1" dirty="0" smtClean="0">
                <a:solidFill>
                  <a:srgbClr val="7030A0"/>
                </a:solidFill>
                <a:latin typeface="Comic Sans MS" pitchFamily="66" charset="0"/>
              </a:rPr>
              <a:t> </a:t>
            </a:r>
            <a:r>
              <a:rPr lang="en-US" sz="3600" b="1" dirty="0">
                <a:solidFill>
                  <a:srgbClr val="7030A0"/>
                </a:solidFill>
                <a:latin typeface="Comic Sans MS" pitchFamily="66" charset="0"/>
              </a:rPr>
              <a:t>experimental evidence</a:t>
            </a:r>
            <a:endParaRPr lang="en-US" sz="3600" b="1" dirty="0">
              <a:solidFill>
                <a:srgbClr val="7030A0"/>
              </a:solidFill>
              <a:latin typeface="Comic Sans MS" pitchFamily="66" charset="0"/>
            </a:endParaRPr>
          </a:p>
        </p:txBody>
      </p:sp>
    </p:spTree>
    <p:extLst>
      <p:ext uri="{BB962C8B-B14F-4D97-AF65-F5344CB8AC3E}">
        <p14:creationId xmlns:p14="http://schemas.microsoft.com/office/powerpoint/2010/main" val="3569949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body" idx="1"/>
          </p:nvPr>
        </p:nvSpPr>
        <p:spPr>
          <a:xfrm>
            <a:off x="457200" y="2819400"/>
            <a:ext cx="8229600" cy="4038600"/>
          </a:xfrm>
        </p:spPr>
        <p:txBody>
          <a:bodyPr/>
          <a:lstStyle/>
          <a:p>
            <a:pPr marL="0" indent="0">
              <a:spcBef>
                <a:spcPct val="0"/>
              </a:spcBef>
              <a:buFontTx/>
              <a:buNone/>
            </a:pPr>
            <a:r>
              <a:rPr lang="en-US" b="1" dirty="0" smtClean="0"/>
              <a:t>Mutations</a:t>
            </a:r>
            <a:r>
              <a:rPr lang="en-US" b="1" dirty="0"/>
              <a:t>: </a:t>
            </a:r>
            <a:r>
              <a:rPr lang="en-US" dirty="0"/>
              <a:t>any changes in the DNA genetic code </a:t>
            </a:r>
            <a:r>
              <a:rPr lang="en-US" i="1" dirty="0" smtClean="0"/>
              <a:t>(like misspelled words in a newspaper)</a:t>
            </a:r>
          </a:p>
          <a:p>
            <a:pPr marL="685800" lvl="1">
              <a:spcAft>
                <a:spcPct val="50000"/>
              </a:spcAft>
            </a:pPr>
            <a:r>
              <a:rPr lang="en-US" dirty="0" smtClean="0"/>
              <a:t>provide genetic diversity and variations in traits in species</a:t>
            </a:r>
          </a:p>
          <a:p>
            <a:pPr marL="685800" lvl="1">
              <a:spcAft>
                <a:spcPct val="50000"/>
              </a:spcAft>
            </a:pPr>
            <a:r>
              <a:rPr lang="en-US" dirty="0" smtClean="0"/>
              <a:t>Some </a:t>
            </a:r>
            <a:r>
              <a:rPr lang="en-US" dirty="0"/>
              <a:t>mutations (like antibiotic resistance) make an organism better able to </a:t>
            </a:r>
            <a:r>
              <a:rPr lang="en-US" dirty="0" smtClean="0"/>
              <a:t>survive in a select environment</a:t>
            </a:r>
            <a:endParaRPr lang="en-US" b="1" dirty="0"/>
          </a:p>
        </p:txBody>
      </p:sp>
      <p:sp>
        <p:nvSpPr>
          <p:cNvPr id="124931" name="Text Box 3"/>
          <p:cNvSpPr txBox="1">
            <a:spLocks noChangeArrowheads="1"/>
          </p:cNvSpPr>
          <p:nvPr/>
        </p:nvSpPr>
        <p:spPr bwMode="auto">
          <a:xfrm>
            <a:off x="609600" y="533400"/>
            <a:ext cx="5105400" cy="1938992"/>
          </a:xfrm>
          <a:prstGeom prst="rect">
            <a:avLst/>
          </a:prstGeom>
          <a:noFill/>
          <a:ln w="9525">
            <a:noFill/>
            <a:miter lim="800000"/>
            <a:headEnd/>
            <a:tailEnd/>
          </a:ln>
          <a:effectLst/>
        </p:spPr>
        <p:txBody>
          <a:bodyPr wrap="square">
            <a:spAutoFit/>
          </a:bodyPr>
          <a:lstStyle/>
          <a:p>
            <a:pPr algn="ctr"/>
            <a:r>
              <a:rPr lang="en-US" sz="4000" b="1" dirty="0">
                <a:solidFill>
                  <a:srgbClr val="3333FF"/>
                </a:solidFill>
              </a:rPr>
              <a:t>Mechanisms required for</a:t>
            </a:r>
          </a:p>
          <a:p>
            <a:pPr algn="ctr"/>
            <a:r>
              <a:rPr lang="en-US" sz="4000" b="1" dirty="0">
                <a:solidFill>
                  <a:srgbClr val="3333FF"/>
                </a:solidFill>
              </a:rPr>
              <a:t>Evolutionary Theory</a:t>
            </a:r>
          </a:p>
        </p:txBody>
      </p:sp>
      <p:pic>
        <p:nvPicPr>
          <p:cNvPr id="141314" name="Picture 2" descr="https://sp.yimg.com/ib/th?id=HN.608012939669995984&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81000"/>
            <a:ext cx="2914650" cy="2247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85853"/>
            <a:ext cx="4876800" cy="1676400"/>
          </a:xfrm>
        </p:spPr>
        <p:txBody>
          <a:bodyPr/>
          <a:lstStyle/>
          <a:p>
            <a:r>
              <a:rPr lang="en-US" sz="3600" b="1" dirty="0">
                <a:solidFill>
                  <a:srgbClr val="3333FF"/>
                </a:solidFill>
              </a:rPr>
              <a:t>Mechanisms required for</a:t>
            </a:r>
            <a:br>
              <a:rPr lang="en-US" sz="3600" b="1" dirty="0">
                <a:solidFill>
                  <a:srgbClr val="3333FF"/>
                </a:solidFill>
              </a:rPr>
            </a:br>
            <a:r>
              <a:rPr lang="en-US" sz="3600" b="1" dirty="0">
                <a:solidFill>
                  <a:srgbClr val="3333FF"/>
                </a:solidFill>
              </a:rPr>
              <a:t>Evolutionary Theory</a:t>
            </a:r>
          </a:p>
        </p:txBody>
      </p:sp>
      <p:sp>
        <p:nvSpPr>
          <p:cNvPr id="125955" name="Rectangle 3"/>
          <p:cNvSpPr>
            <a:spLocks noGrp="1" noChangeArrowheads="1"/>
          </p:cNvSpPr>
          <p:nvPr>
            <p:ph type="body" idx="1"/>
          </p:nvPr>
        </p:nvSpPr>
        <p:spPr>
          <a:xfrm>
            <a:off x="685800" y="2209800"/>
            <a:ext cx="7772400" cy="3886200"/>
          </a:xfrm>
        </p:spPr>
        <p:txBody>
          <a:bodyPr/>
          <a:lstStyle/>
          <a:p>
            <a:pPr>
              <a:spcAft>
                <a:spcPct val="50000"/>
              </a:spcAft>
              <a:buFontTx/>
              <a:buNone/>
            </a:pPr>
            <a:r>
              <a:rPr lang="en-US" b="1" dirty="0"/>
              <a:t>Natural Selection</a:t>
            </a:r>
            <a:r>
              <a:rPr lang="en-US" dirty="0"/>
              <a:t>: “survival of the </a:t>
            </a:r>
            <a:r>
              <a:rPr lang="en-US" dirty="0" smtClean="0"/>
              <a:t>fit”. </a:t>
            </a:r>
            <a:r>
              <a:rPr lang="en-US" dirty="0"/>
              <a:t>Only the varieties of a species that are well suited to the environment will survive and reproduce.</a:t>
            </a:r>
          </a:p>
          <a:p>
            <a:pPr lvl="1">
              <a:spcAft>
                <a:spcPct val="50000"/>
              </a:spcAft>
            </a:pPr>
            <a:r>
              <a:rPr lang="en-US" dirty="0"/>
              <a:t>determines which variations survive</a:t>
            </a:r>
          </a:p>
          <a:p>
            <a:pPr lvl="1">
              <a:spcAft>
                <a:spcPct val="50000"/>
              </a:spcAft>
            </a:pPr>
            <a:r>
              <a:rPr lang="en-US" dirty="0"/>
              <a:t>survivors reproduce and pass on their genes</a:t>
            </a:r>
          </a:p>
        </p:txBody>
      </p:sp>
      <p:pic>
        <p:nvPicPr>
          <p:cNvPr id="155650" name="Picture 2" descr="http://resources3.news.com.au/images/2012/01/10/1226241/237767-kangaro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52400"/>
            <a:ext cx="3451225" cy="1943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09600" y="381000"/>
            <a:ext cx="7772400" cy="762000"/>
          </a:xfrm>
        </p:spPr>
        <p:txBody>
          <a:bodyPr/>
          <a:lstStyle/>
          <a:p>
            <a:r>
              <a:rPr lang="en-US" b="1" dirty="0" smtClean="0"/>
              <a:t>Natural Selection </a:t>
            </a:r>
            <a:r>
              <a:rPr lang="en-US" b="1" dirty="0"/>
              <a:t>in action</a:t>
            </a:r>
          </a:p>
        </p:txBody>
      </p:sp>
      <p:graphicFrame>
        <p:nvGraphicFramePr>
          <p:cNvPr id="126979" name="Object 3"/>
          <p:cNvGraphicFramePr>
            <a:graphicFrameLocks noGrp="1" noChangeAspect="1"/>
          </p:cNvGraphicFramePr>
          <p:nvPr>
            <p:ph sz="half" idx="1"/>
          </p:nvPr>
        </p:nvGraphicFramePr>
        <p:xfrm>
          <a:off x="781050" y="1371600"/>
          <a:ext cx="2774950" cy="5257800"/>
        </p:xfrm>
        <a:graphic>
          <a:graphicData uri="http://schemas.openxmlformats.org/presentationml/2006/ole">
            <mc:AlternateContent xmlns:mc="http://schemas.openxmlformats.org/markup-compatibility/2006">
              <mc:Choice xmlns:v="urn:schemas-microsoft-com:vml" Requires="v">
                <p:oleObj spid="_x0000_s127057" name="Photo Editor Photo" r:id="rId3" imgW="3247619" imgH="6152381" progId="MSPhotoEd.3">
                  <p:embed/>
                </p:oleObj>
              </mc:Choice>
              <mc:Fallback>
                <p:oleObj name="Photo Editor Photo" r:id="rId3" imgW="3247619" imgH="6152381" progId="MSPhotoEd.3">
                  <p:embed/>
                  <p:pic>
                    <p:nvPicPr>
                      <p:cNvPr id="0" name="Picture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1371600"/>
                        <a:ext cx="277495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6980" name="Object 4"/>
          <p:cNvGraphicFramePr>
            <a:graphicFrameLocks noGrp="1" noChangeAspect="1"/>
          </p:cNvGraphicFramePr>
          <p:nvPr>
            <p:ph sz="half" idx="2"/>
          </p:nvPr>
        </p:nvGraphicFramePr>
        <p:xfrm>
          <a:off x="4953000" y="1371600"/>
          <a:ext cx="3432175" cy="5181600"/>
        </p:xfrm>
        <a:graphic>
          <a:graphicData uri="http://schemas.openxmlformats.org/presentationml/2006/ole">
            <mc:AlternateContent xmlns:mc="http://schemas.openxmlformats.org/markup-compatibility/2006">
              <mc:Choice xmlns:v="urn:schemas-microsoft-com:vml" Requires="v">
                <p:oleObj spid="_x0000_s127058" name="Photo Editor Photo" r:id="rId5" imgW="3924848" imgH="5923810" progId="MSPhotoEd.3">
                  <p:embed/>
                </p:oleObj>
              </mc:Choice>
              <mc:Fallback>
                <p:oleObj name="Photo Editor Photo" r:id="rId5" imgW="3924848" imgH="5923810" progId="MSPhotoEd.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371600"/>
                        <a:ext cx="34321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6981" name="AutoShape 5"/>
          <p:cNvSpPr>
            <a:spLocks noChangeArrowheads="1"/>
          </p:cNvSpPr>
          <p:nvPr/>
        </p:nvSpPr>
        <p:spPr bwMode="auto">
          <a:xfrm>
            <a:off x="3733800" y="3657600"/>
            <a:ext cx="1066800" cy="914400"/>
          </a:xfrm>
          <a:prstGeom prst="rightArrow">
            <a:avLst>
              <a:gd name="adj1" fmla="val 50000"/>
              <a:gd name="adj2" fmla="val 29167"/>
            </a:avLst>
          </a:prstGeom>
          <a:solidFill>
            <a:schemeClr val="bg2"/>
          </a:solidFill>
          <a:ln w="9525">
            <a:solidFill>
              <a:schemeClr val="tx1"/>
            </a:solidFill>
            <a:miter lim="800000"/>
            <a:headEnd/>
            <a:tailEnd/>
          </a:ln>
          <a:effectLst/>
        </p:spPr>
        <p:txBody>
          <a:bodyPr wrap="none" anchor="ctr"/>
          <a:lstStyle/>
          <a:p>
            <a:endParaRPr lang="en-US"/>
          </a:p>
        </p:txBody>
      </p:sp>
      <p:sp>
        <p:nvSpPr>
          <p:cNvPr id="126982" name="Text Box 6"/>
          <p:cNvSpPr txBox="1">
            <a:spLocks noChangeArrowheads="1"/>
          </p:cNvSpPr>
          <p:nvPr/>
        </p:nvSpPr>
        <p:spPr bwMode="auto">
          <a:xfrm>
            <a:off x="3810000" y="3886200"/>
            <a:ext cx="1219200" cy="457200"/>
          </a:xfrm>
          <a:prstGeom prst="rect">
            <a:avLst/>
          </a:prstGeom>
          <a:noFill/>
          <a:ln w="9525">
            <a:noFill/>
            <a:miter lim="800000"/>
            <a:headEnd/>
            <a:tailEnd/>
          </a:ln>
          <a:effectLst/>
        </p:spPr>
        <p:txBody>
          <a:bodyPr>
            <a:spAutoFit/>
          </a:bodyPr>
          <a:lstStyle/>
          <a:p>
            <a:pPr>
              <a:spcBef>
                <a:spcPct val="50000"/>
              </a:spcBef>
            </a:pPr>
            <a:r>
              <a:rPr lang="en-US"/>
              <a:t>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6978"/>
                                        </p:tgtEl>
                                        <p:attrNameLst>
                                          <p:attrName>style.visibility</p:attrName>
                                        </p:attrNameLst>
                                      </p:cBhvr>
                                      <p:to>
                                        <p:strVal val="visible"/>
                                      </p:to>
                                    </p:set>
                                    <p:animEffect transition="in" filter="fade">
                                      <p:cBhvr>
                                        <p:cTn id="7" dur="2000"/>
                                        <p:tgtEl>
                                          <p:spTgt spid="1269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6979">
                                            <p:bg/>
                                          </p:spTgt>
                                        </p:tgtEl>
                                        <p:attrNameLst>
                                          <p:attrName>style.visibility</p:attrName>
                                        </p:attrNameLst>
                                      </p:cBhvr>
                                      <p:to>
                                        <p:strVal val="visible"/>
                                      </p:to>
                                    </p:set>
                                    <p:animEffect transition="in" filter="fade">
                                      <p:cBhvr>
                                        <p:cTn id="10" dur="2000"/>
                                        <p:tgtEl>
                                          <p:spTgt spid="126979">
                                            <p:bg/>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6981"/>
                                        </p:tgtEl>
                                        <p:attrNameLst>
                                          <p:attrName>style.visibility</p:attrName>
                                        </p:attrNameLst>
                                      </p:cBhvr>
                                      <p:to>
                                        <p:strVal val="visible"/>
                                      </p:to>
                                    </p:set>
                                    <p:animEffect transition="in" filter="dissolve">
                                      <p:cBhvr>
                                        <p:cTn id="15" dur="500"/>
                                        <p:tgtEl>
                                          <p:spTgt spid="12698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6982"/>
                                        </p:tgtEl>
                                        <p:attrNameLst>
                                          <p:attrName>style.visibility</p:attrName>
                                        </p:attrNameLst>
                                      </p:cBhvr>
                                      <p:to>
                                        <p:strVal val="visible"/>
                                      </p:to>
                                    </p:set>
                                    <p:animEffect transition="in" filter="dissolve">
                                      <p:cBhvr>
                                        <p:cTn id="18" dur="500"/>
                                        <p:tgtEl>
                                          <p:spTgt spid="12698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6980">
                                            <p:bg/>
                                          </p:spTgt>
                                        </p:tgtEl>
                                        <p:attrNameLst>
                                          <p:attrName>style.visibility</p:attrName>
                                        </p:attrNameLst>
                                      </p:cBhvr>
                                      <p:to>
                                        <p:strVal val="visible"/>
                                      </p:to>
                                    </p:set>
                                    <p:animEffect transition="in" filter="fade">
                                      <p:cBhvr>
                                        <p:cTn id="23" dur="2000"/>
                                        <p:tgtEl>
                                          <p:spTgt spid="12698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p:bldP spid="126979" grpId="0" build="p"/>
      <p:bldP spid="126980" grpId="0" build="p"/>
      <p:bldP spid="126981" grpId="0" animBg="1"/>
      <p:bldP spid="12698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52400" y="228600"/>
            <a:ext cx="6824790" cy="609600"/>
          </a:xfrm>
        </p:spPr>
        <p:txBody>
          <a:bodyPr/>
          <a:lstStyle/>
          <a:p>
            <a:r>
              <a:rPr lang="en-US" sz="2800" b="1" dirty="0">
                <a:solidFill>
                  <a:srgbClr val="2347FB"/>
                </a:solidFill>
                <a:latin typeface="Comic Sans MS" pitchFamily="66" charset="0"/>
              </a:rPr>
              <a:t>Flaws in Evolutionary Theory</a:t>
            </a:r>
          </a:p>
        </p:txBody>
      </p:sp>
      <p:sp>
        <p:nvSpPr>
          <p:cNvPr id="128003" name="Rectangle 3"/>
          <p:cNvSpPr>
            <a:spLocks noGrp="1" noChangeArrowheads="1"/>
          </p:cNvSpPr>
          <p:nvPr>
            <p:ph type="body" idx="1"/>
          </p:nvPr>
        </p:nvSpPr>
        <p:spPr>
          <a:xfrm>
            <a:off x="196406" y="1100435"/>
            <a:ext cx="8414194" cy="5105400"/>
          </a:xfrm>
        </p:spPr>
        <p:txBody>
          <a:bodyPr/>
          <a:lstStyle/>
          <a:p>
            <a:pPr>
              <a:lnSpc>
                <a:spcPct val="90000"/>
              </a:lnSpc>
              <a:buFontTx/>
              <a:buNone/>
            </a:pPr>
            <a:r>
              <a:rPr lang="en-US" sz="3600" b="1" dirty="0" smtClean="0"/>
              <a:t>                 Mutations</a:t>
            </a:r>
            <a:r>
              <a:rPr lang="en-US" sz="3600" b="1" dirty="0"/>
              <a:t>: </a:t>
            </a:r>
            <a:endParaRPr lang="en-US" sz="3600" b="1" dirty="0"/>
          </a:p>
          <a:p>
            <a:pPr>
              <a:lnSpc>
                <a:spcPct val="90000"/>
              </a:lnSpc>
              <a:buFontTx/>
              <a:buNone/>
            </a:pPr>
            <a:r>
              <a:rPr lang="en-US" sz="3600" b="1" dirty="0" smtClean="0"/>
              <a:t>         Harmful </a:t>
            </a:r>
            <a:r>
              <a:rPr lang="en-US" sz="3600" b="1" dirty="0"/>
              <a:t>or Helpful? </a:t>
            </a:r>
          </a:p>
          <a:p>
            <a:pPr algn="ctr">
              <a:lnSpc>
                <a:spcPct val="90000"/>
              </a:lnSpc>
              <a:buFontTx/>
              <a:buNone/>
            </a:pPr>
            <a:endParaRPr lang="en-US" sz="1200" dirty="0"/>
          </a:p>
          <a:p>
            <a:pPr>
              <a:lnSpc>
                <a:spcPct val="90000"/>
              </a:lnSpc>
              <a:spcAft>
                <a:spcPct val="45000"/>
              </a:spcAft>
            </a:pPr>
            <a:r>
              <a:rPr lang="en-US" sz="2400" dirty="0"/>
              <a:t>Mutations are now claimed to be the major source of new variations in evolutionary theory.  Without new mutations every species would now be limited to the variations that could be made by recombining their current genes. </a:t>
            </a:r>
            <a:r>
              <a:rPr lang="en-US" sz="2400" b="1" i="1" dirty="0">
                <a:solidFill>
                  <a:srgbClr val="168404"/>
                </a:solidFill>
              </a:rPr>
              <a:t>Millions of positive mutations are essential to the theory.</a:t>
            </a:r>
          </a:p>
          <a:p>
            <a:pPr>
              <a:lnSpc>
                <a:spcPct val="90000"/>
              </a:lnSpc>
              <a:spcAft>
                <a:spcPct val="45000"/>
              </a:spcAft>
            </a:pPr>
            <a:r>
              <a:rPr lang="en-US" sz="2400" dirty="0"/>
              <a:t>However, in experiments that have been run on fruit flies, fish, and worms, no known positive structural mutations have been created.  Structural mutations are harmful or neutral.  They don’t make the organism </a:t>
            </a:r>
            <a:r>
              <a:rPr lang="en-US" sz="2400" dirty="0" smtClean="0"/>
              <a:t>better.</a:t>
            </a:r>
            <a:endParaRPr lang="en-US" sz="2400" i="1" dirty="0"/>
          </a:p>
        </p:txBody>
      </p:sp>
      <p:pic>
        <p:nvPicPr>
          <p:cNvPr id="4" name="Picture 2" descr="http://www.ecanadanow.com/wp-content/uploads/2014/01/sam-berns.jpg"/>
          <p:cNvPicPr>
            <a:picLocks noChangeAspect="1" noChangeArrowheads="1"/>
          </p:cNvPicPr>
          <p:nvPr/>
        </p:nvPicPr>
        <p:blipFill rotWithShape="1">
          <a:blip r:embed="rId2">
            <a:extLst>
              <a:ext uri="{28A0092B-C50C-407E-A947-70E740481C1C}">
                <a14:useLocalDpi xmlns:a14="http://schemas.microsoft.com/office/drawing/2010/main" val="0"/>
              </a:ext>
            </a:extLst>
          </a:blip>
          <a:srcRect l="29487" r="24975" b="11453"/>
          <a:stretch/>
        </p:blipFill>
        <p:spPr bwMode="auto">
          <a:xfrm>
            <a:off x="6977190" y="152400"/>
            <a:ext cx="1907032"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6482906" y="490835"/>
            <a:ext cx="2895600" cy="461665"/>
          </a:xfrm>
          <a:prstGeom prst="rect">
            <a:avLst/>
          </a:prstGeom>
          <a:noFill/>
          <a:ln w="9525">
            <a:noFill/>
            <a:miter lim="800000"/>
            <a:headEnd/>
            <a:tailEnd/>
          </a:ln>
          <a:effectLst/>
        </p:spPr>
        <p:txBody>
          <a:bodyPr wrap="square">
            <a:spAutoFit/>
          </a:bodyPr>
          <a:lstStyle/>
          <a:p>
            <a:pPr algn="ctr"/>
            <a:r>
              <a:rPr lang="en-US" b="1" dirty="0" smtClean="0">
                <a:solidFill>
                  <a:srgbClr val="663300"/>
                </a:solidFill>
              </a:rPr>
              <a:t>Progeria</a:t>
            </a:r>
            <a:endParaRPr lang="en-US" b="1" dirty="0">
              <a:solidFill>
                <a:srgbClr val="6633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a:xfrm>
            <a:off x="533400" y="1828800"/>
            <a:ext cx="8077200" cy="4648200"/>
          </a:xfrm>
        </p:spPr>
        <p:txBody>
          <a:bodyPr/>
          <a:lstStyle/>
          <a:p>
            <a:pPr marL="400050" indent="-400050" algn="ctr">
              <a:lnSpc>
                <a:spcPct val="80000"/>
              </a:lnSpc>
              <a:buFontTx/>
              <a:buNone/>
            </a:pPr>
            <a:endParaRPr lang="en-US" sz="1400" b="1" dirty="0"/>
          </a:p>
          <a:p>
            <a:pPr marL="400050" indent="-400050">
              <a:lnSpc>
                <a:spcPct val="80000"/>
              </a:lnSpc>
              <a:spcAft>
                <a:spcPct val="25000"/>
              </a:spcAft>
              <a:buFontTx/>
              <a:buNone/>
            </a:pPr>
            <a:r>
              <a:rPr lang="en-US" sz="2400" dirty="0"/>
              <a:t>1)  </a:t>
            </a:r>
            <a:r>
              <a:rPr lang="en-US" sz="2400" b="1" dirty="0"/>
              <a:t>It would take millions of micro-mutations </a:t>
            </a:r>
            <a:r>
              <a:rPr lang="en-US" sz="2400" dirty="0"/>
              <a:t>to </a:t>
            </a:r>
            <a:r>
              <a:rPr lang="en-US" sz="2400" dirty="0" smtClean="0"/>
              <a:t>                       change </a:t>
            </a:r>
            <a:r>
              <a:rPr lang="en-US" sz="2400" dirty="0"/>
              <a:t>from one species to another.</a:t>
            </a:r>
          </a:p>
          <a:p>
            <a:pPr marL="400050" indent="-400050">
              <a:lnSpc>
                <a:spcPct val="80000"/>
              </a:lnSpc>
              <a:spcAft>
                <a:spcPct val="25000"/>
              </a:spcAft>
              <a:buFontTx/>
              <a:buNone/>
            </a:pPr>
            <a:r>
              <a:rPr lang="en-US" sz="2400" dirty="0"/>
              <a:t>2)  </a:t>
            </a:r>
            <a:r>
              <a:rPr lang="en-US" sz="2400" b="1" dirty="0"/>
              <a:t>Mutations are random.  </a:t>
            </a:r>
            <a:r>
              <a:rPr lang="en-US" sz="2400" dirty="0"/>
              <a:t>They have no direction that would cause greater complexity or organization .</a:t>
            </a:r>
          </a:p>
          <a:p>
            <a:pPr marL="400050" indent="-400050">
              <a:lnSpc>
                <a:spcPct val="80000"/>
              </a:lnSpc>
              <a:spcAft>
                <a:spcPct val="25000"/>
              </a:spcAft>
              <a:buFontTx/>
              <a:buNone/>
            </a:pPr>
            <a:r>
              <a:rPr lang="en-US" sz="2400" dirty="0"/>
              <a:t>3)  </a:t>
            </a:r>
            <a:r>
              <a:rPr lang="en-US" sz="2400" b="1" dirty="0"/>
              <a:t>Fruit flies were purposely mutated </a:t>
            </a:r>
            <a:r>
              <a:rPr lang="en-US" sz="2400" dirty="0"/>
              <a:t>for 30 years, but no new species (or structures) were produced.</a:t>
            </a:r>
          </a:p>
          <a:p>
            <a:pPr marL="400050" indent="-400050">
              <a:lnSpc>
                <a:spcPct val="80000"/>
              </a:lnSpc>
              <a:spcAft>
                <a:spcPct val="25000"/>
              </a:spcAft>
              <a:buFontTx/>
              <a:buNone/>
            </a:pPr>
            <a:r>
              <a:rPr lang="en-US" sz="2400" dirty="0"/>
              <a:t>4)  </a:t>
            </a:r>
            <a:r>
              <a:rPr lang="en-US" sz="2400" b="1" dirty="0"/>
              <a:t>99.9% of observed mutations are harmful </a:t>
            </a:r>
            <a:r>
              <a:rPr lang="en-US" sz="2400" dirty="0"/>
              <a:t>and usually kill the organism</a:t>
            </a:r>
            <a:r>
              <a:rPr lang="en-US" sz="2400" dirty="0" smtClean="0"/>
              <a:t>.  </a:t>
            </a:r>
            <a:r>
              <a:rPr lang="en-US" sz="2400" i="1" dirty="0" smtClean="0"/>
              <a:t>(wait till you see the 0.1%)</a:t>
            </a:r>
            <a:endParaRPr lang="en-US" sz="2400" i="1" dirty="0"/>
          </a:p>
          <a:p>
            <a:pPr marL="400050" indent="-400050">
              <a:lnSpc>
                <a:spcPct val="80000"/>
              </a:lnSpc>
              <a:spcAft>
                <a:spcPct val="25000"/>
              </a:spcAft>
              <a:buFontTx/>
              <a:buNone/>
            </a:pPr>
            <a:r>
              <a:rPr lang="en-US" sz="2400" dirty="0"/>
              <a:t>5)  </a:t>
            </a:r>
            <a:r>
              <a:rPr lang="en-US" sz="2400" b="1" dirty="0"/>
              <a:t>The only mutations that even count are those in eggs or sperm. </a:t>
            </a:r>
            <a:r>
              <a:rPr lang="en-US" sz="2400" dirty="0"/>
              <a:t>These can be passed to the next generation</a:t>
            </a:r>
            <a:r>
              <a:rPr lang="en-US" sz="2400" dirty="0" smtClean="0"/>
              <a:t>. If they did produce a new species, it could not sexually reproduce &amp; would therefore die out</a:t>
            </a:r>
            <a:endParaRPr lang="en-US" sz="2400" dirty="0"/>
          </a:p>
        </p:txBody>
      </p:sp>
      <p:sp>
        <p:nvSpPr>
          <p:cNvPr id="129027" name="Text Box 3"/>
          <p:cNvSpPr txBox="1">
            <a:spLocks noChangeArrowheads="1"/>
          </p:cNvSpPr>
          <p:nvPr/>
        </p:nvSpPr>
        <p:spPr bwMode="auto">
          <a:xfrm>
            <a:off x="-245205" y="373063"/>
            <a:ext cx="8001000" cy="1311275"/>
          </a:xfrm>
          <a:prstGeom prst="rect">
            <a:avLst/>
          </a:prstGeom>
          <a:noFill/>
          <a:ln w="9525">
            <a:noFill/>
            <a:miter lim="800000"/>
            <a:headEnd/>
            <a:tailEnd/>
          </a:ln>
          <a:effectLst/>
        </p:spPr>
        <p:txBody>
          <a:bodyPr>
            <a:spAutoFit/>
          </a:bodyPr>
          <a:lstStyle/>
          <a:p>
            <a:pPr algn="ctr"/>
            <a:r>
              <a:rPr lang="en-US" sz="4000" b="1" dirty="0">
                <a:solidFill>
                  <a:srgbClr val="3333FF"/>
                </a:solidFill>
              </a:rPr>
              <a:t>Mutations do not </a:t>
            </a:r>
          </a:p>
          <a:p>
            <a:pPr algn="ctr"/>
            <a:r>
              <a:rPr lang="en-US" sz="4000" b="1" dirty="0">
                <a:solidFill>
                  <a:srgbClr val="3333FF"/>
                </a:solidFill>
              </a:rPr>
              <a:t>create new species</a:t>
            </a:r>
            <a:endParaRPr lang="en-US" sz="2800" dirty="0"/>
          </a:p>
        </p:txBody>
      </p:sp>
      <p:pic>
        <p:nvPicPr>
          <p:cNvPr id="154628" name="Picture 4" descr="Image of genetic mutation example"/>
          <p:cNvPicPr>
            <a:picLocks noChangeAspect="1" noChangeArrowheads="1"/>
          </p:cNvPicPr>
          <p:nvPr/>
        </p:nvPicPr>
        <p:blipFill rotWithShape="1">
          <a:blip r:embed="rId2">
            <a:extLst>
              <a:ext uri="{28A0092B-C50C-407E-A947-70E740481C1C}">
                <a14:useLocalDpi xmlns:a14="http://schemas.microsoft.com/office/drawing/2010/main" val="0"/>
              </a:ext>
            </a:extLst>
          </a:blip>
          <a:srcRect l="13333" t="3603" r="12000" b="9910"/>
          <a:stretch/>
        </p:blipFill>
        <p:spPr bwMode="auto">
          <a:xfrm>
            <a:off x="6438900" y="228600"/>
            <a:ext cx="213360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sz="quarter"/>
          </p:nvPr>
        </p:nvSpPr>
        <p:spPr>
          <a:xfrm>
            <a:off x="685800" y="381000"/>
            <a:ext cx="7772400" cy="1066800"/>
          </a:xfrm>
        </p:spPr>
        <p:txBody>
          <a:bodyPr/>
          <a:lstStyle/>
          <a:p>
            <a:r>
              <a:rPr lang="en-US" b="1" i="1" dirty="0"/>
              <a:t>Drosophila </a:t>
            </a:r>
            <a:r>
              <a:rPr lang="en-US" b="1" dirty="0"/>
              <a:t> (fruit fly)</a:t>
            </a:r>
          </a:p>
        </p:txBody>
      </p:sp>
      <p:pic>
        <p:nvPicPr>
          <p:cNvPr id="130051" name="Picture 3" descr="yellow-fly_thumb">
            <a:hlinkClick r:id="rId2"/>
          </p:cNvPr>
          <p:cNvPicPr>
            <a:picLocks noGrp="1" noChangeAspect="1" noChangeArrowheads="1"/>
          </p:cNvPicPr>
          <p:nvPr>
            <p:ph sz="quarter" idx="1"/>
          </p:nvPr>
        </p:nvPicPr>
        <p:blipFill>
          <a:blip r:embed="rId3"/>
          <a:srcRect/>
          <a:stretch>
            <a:fillRect/>
          </a:stretch>
        </p:blipFill>
        <p:spPr>
          <a:xfrm>
            <a:off x="533400" y="1981200"/>
            <a:ext cx="2057400" cy="1905000"/>
          </a:xfrm>
        </p:spPr>
      </p:pic>
      <p:pic>
        <p:nvPicPr>
          <p:cNvPr id="130052" name="Picture 4" descr="curly-wings_thumb">
            <a:hlinkClick r:id="rId4"/>
          </p:cNvPr>
          <p:cNvPicPr>
            <a:picLocks noGrp="1" noChangeAspect="1" noChangeArrowheads="1"/>
          </p:cNvPicPr>
          <p:nvPr>
            <p:ph sz="quarter" idx="2"/>
          </p:nvPr>
        </p:nvPicPr>
        <p:blipFill>
          <a:blip r:embed="rId5"/>
          <a:srcRect/>
          <a:stretch>
            <a:fillRect/>
          </a:stretch>
        </p:blipFill>
        <p:spPr>
          <a:xfrm>
            <a:off x="6781800" y="1981200"/>
            <a:ext cx="1604963" cy="1981200"/>
          </a:xfrm>
        </p:spPr>
      </p:pic>
      <p:pic>
        <p:nvPicPr>
          <p:cNvPr id="130053" name="Picture 5" descr="white-eyes_thumb">
            <a:hlinkClick r:id="rId6"/>
          </p:cNvPr>
          <p:cNvPicPr>
            <a:picLocks noGrp="1" noChangeAspect="1" noChangeArrowheads="1"/>
          </p:cNvPicPr>
          <p:nvPr>
            <p:ph sz="quarter" idx="3"/>
          </p:nvPr>
        </p:nvPicPr>
        <p:blipFill>
          <a:blip r:embed="rId7"/>
          <a:srcRect/>
          <a:stretch>
            <a:fillRect/>
          </a:stretch>
        </p:blipFill>
        <p:spPr>
          <a:xfrm>
            <a:off x="457200" y="4648200"/>
            <a:ext cx="1624013" cy="1866900"/>
          </a:xfrm>
        </p:spPr>
      </p:pic>
      <p:pic>
        <p:nvPicPr>
          <p:cNvPr id="130054" name="Picture 6" descr="short-wings_thumb">
            <a:hlinkClick r:id="rId8"/>
          </p:cNvPr>
          <p:cNvPicPr>
            <a:picLocks noGrp="1" noChangeAspect="1" noChangeArrowheads="1"/>
          </p:cNvPicPr>
          <p:nvPr>
            <p:ph sz="quarter" idx="4"/>
          </p:nvPr>
        </p:nvPicPr>
        <p:blipFill>
          <a:blip r:embed="rId9"/>
          <a:srcRect/>
          <a:stretch>
            <a:fillRect/>
          </a:stretch>
        </p:blipFill>
        <p:spPr>
          <a:xfrm>
            <a:off x="6553200" y="4724400"/>
            <a:ext cx="2019300" cy="1628775"/>
          </a:xfrm>
        </p:spPr>
      </p:pic>
      <p:pic>
        <p:nvPicPr>
          <p:cNvPr id="130055" name="Picture 7" descr="normal_thumb">
            <a:hlinkClick r:id="rId10"/>
          </p:cNvPr>
          <p:cNvPicPr>
            <a:picLocks noChangeAspect="1" noChangeArrowheads="1"/>
          </p:cNvPicPr>
          <p:nvPr/>
        </p:nvPicPr>
        <p:blipFill>
          <a:blip r:embed="rId11"/>
          <a:srcRect/>
          <a:stretch>
            <a:fillRect/>
          </a:stretch>
        </p:blipFill>
        <p:spPr bwMode="auto">
          <a:xfrm>
            <a:off x="3276600" y="1828800"/>
            <a:ext cx="2362200" cy="2187575"/>
          </a:xfrm>
          <a:prstGeom prst="rect">
            <a:avLst/>
          </a:prstGeom>
          <a:noFill/>
        </p:spPr>
      </p:pic>
      <p:pic>
        <p:nvPicPr>
          <p:cNvPr id="130056" name="Picture 8" descr="legheaded_thumb">
            <a:hlinkClick r:id="rId12"/>
          </p:cNvPr>
          <p:cNvPicPr>
            <a:picLocks noChangeAspect="1" noChangeArrowheads="1"/>
          </p:cNvPicPr>
          <p:nvPr/>
        </p:nvPicPr>
        <p:blipFill>
          <a:blip r:embed="rId13"/>
          <a:srcRect/>
          <a:stretch>
            <a:fillRect/>
          </a:stretch>
        </p:blipFill>
        <p:spPr bwMode="auto">
          <a:xfrm>
            <a:off x="3429000" y="4648200"/>
            <a:ext cx="2114550" cy="1792288"/>
          </a:xfrm>
          <a:prstGeom prst="rect">
            <a:avLst/>
          </a:prstGeom>
          <a:noFill/>
        </p:spPr>
      </p:pic>
      <p:sp>
        <p:nvSpPr>
          <p:cNvPr id="9" name="Rectangle 2"/>
          <p:cNvSpPr txBox="1">
            <a:spLocks noChangeArrowheads="1"/>
          </p:cNvSpPr>
          <p:nvPr/>
        </p:nvSpPr>
        <p:spPr bwMode="auto">
          <a:xfrm>
            <a:off x="533400" y="3265488"/>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2000" b="1" i="1" kern="0" dirty="0" smtClean="0">
                <a:solidFill>
                  <a:srgbClr val="0000CC"/>
                </a:solidFill>
              </a:rPr>
              <a:t>Normal wild type</a:t>
            </a:r>
            <a:endParaRPr lang="en-US" sz="2000" b="1" kern="0" dirty="0">
              <a:solidFill>
                <a:srgbClr val="0000CC"/>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w.greenpeace.org/usa/Global/usa/graphics/2006/4/chernobyl-explo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52" y="1447800"/>
            <a:ext cx="8513996"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142198" y="304800"/>
            <a:ext cx="8686800" cy="1143000"/>
          </a:xfrm>
          <a:prstGeom prst="rect">
            <a:avLst/>
          </a:prstGeom>
        </p:spPr>
        <p:txBody>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2800" b="1" kern="0" dirty="0" smtClean="0">
                <a:solidFill>
                  <a:srgbClr val="2347FB"/>
                </a:solidFill>
                <a:latin typeface="Comic Sans MS" pitchFamily="66" charset="0"/>
              </a:rPr>
              <a:t>Where are any examples of positive mutations that resulted from the mutations at Chernobyl?</a:t>
            </a:r>
            <a:endParaRPr lang="en-US" sz="2800" b="1" kern="0" dirty="0">
              <a:solidFill>
                <a:srgbClr val="2347FB"/>
              </a:solidFill>
              <a:latin typeface="Comic Sans MS" pitchFamily="66" charset="0"/>
            </a:endParaRPr>
          </a:p>
        </p:txBody>
      </p:sp>
    </p:spTree>
    <p:extLst>
      <p:ext uri="{BB962C8B-B14F-4D97-AF65-F5344CB8AC3E}">
        <p14:creationId xmlns:p14="http://schemas.microsoft.com/office/powerpoint/2010/main" val="1494705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2.bp.blogspot.com/-5qOHMvBsk18/TsINEg1-0NI/AAAAAAAAEps/Ay_X6NvYQPk/s1600/Andromeda_Galaxy_pictures_astronomy_space_white_stars_hubble_BlackHole.jpg"/>
          <p:cNvPicPr>
            <a:picLocks noChangeAspect="1" noChangeArrowheads="1"/>
          </p:cNvPicPr>
          <p:nvPr/>
        </p:nvPicPr>
        <p:blipFill rotWithShape="1">
          <a:blip r:embed="rId2">
            <a:extLst>
              <a:ext uri="{28A0092B-C50C-407E-A947-70E740481C1C}">
                <a14:useLocalDpi xmlns:a14="http://schemas.microsoft.com/office/drawing/2010/main" val="0"/>
              </a:ext>
            </a:extLst>
          </a:blip>
          <a:srcRect b="6246"/>
          <a:stretch/>
        </p:blipFill>
        <p:spPr bwMode="auto">
          <a:xfrm>
            <a:off x="-38100" y="0"/>
            <a:ext cx="9156700" cy="686230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654050" y="228600"/>
            <a:ext cx="7772400" cy="2308324"/>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FFFF00"/>
                </a:solidFill>
                <a:latin typeface="Comic Sans MS" pitchFamily="66" charset="0"/>
              </a:rPr>
              <a:t>“When I see the glories of the cosmos, I can’t help but believe that there is a divine hand behind it all.”</a:t>
            </a:r>
          </a:p>
          <a:p>
            <a:pPr algn="r">
              <a:spcBef>
                <a:spcPct val="50000"/>
              </a:spcBef>
            </a:pPr>
            <a:r>
              <a:rPr lang="en-US" sz="3200" b="1" dirty="0" smtClean="0">
                <a:solidFill>
                  <a:srgbClr val="FFFF00"/>
                </a:solidFill>
                <a:latin typeface="Comic Sans MS" pitchFamily="66" charset="0"/>
              </a:rPr>
              <a:t>Einstein</a:t>
            </a:r>
            <a:endParaRPr lang="en-US" sz="3200" b="1" dirty="0">
              <a:solidFill>
                <a:srgbClr val="FFFF00"/>
              </a:solidFill>
              <a:latin typeface="Comic Sans MS" pitchFamily="66" charset="0"/>
            </a:endParaRPr>
          </a:p>
        </p:txBody>
      </p:sp>
    </p:spTree>
    <p:extLst>
      <p:ext uri="{BB962C8B-B14F-4D97-AF65-F5344CB8AC3E}">
        <p14:creationId xmlns:p14="http://schemas.microsoft.com/office/powerpoint/2010/main" val="15966865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861591"/>
            <a:ext cx="8458200" cy="4524315"/>
          </a:xfrm>
          <a:prstGeom prst="rect">
            <a:avLst/>
          </a:prstGeom>
        </p:spPr>
        <p:txBody>
          <a:bodyPr wrap="square">
            <a:spAutoFit/>
          </a:bodyPr>
          <a:lstStyle/>
          <a:p>
            <a:r>
              <a:rPr lang="en-US" b="1" dirty="0"/>
              <a:t>Myth Two: </a:t>
            </a:r>
            <a:r>
              <a:rPr lang="en-US" dirty="0"/>
              <a:t>The genetic consequences of the </a:t>
            </a:r>
            <a:r>
              <a:rPr lang="en-US" dirty="0" smtClean="0"/>
              <a:t>Chernobyl </a:t>
            </a:r>
            <a:r>
              <a:rPr lang="en-US" dirty="0"/>
              <a:t>accident are horrific. </a:t>
            </a:r>
            <a:endParaRPr lang="en-US" dirty="0" smtClean="0"/>
          </a:p>
          <a:p>
            <a:endParaRPr lang="en-US" dirty="0"/>
          </a:p>
          <a:p>
            <a:r>
              <a:rPr lang="en-US" b="1" dirty="0" smtClean="0"/>
              <a:t>Facts</a:t>
            </a:r>
            <a:r>
              <a:rPr lang="en-US" dirty="0"/>
              <a:t>: During 60 years of research, the global science has not registered any genetic mutations connected with radiation. Moreover, 20 years after the Chernobyl tragedy, the International Commission on Radiological Protection, seeing that there are no reasons to speak about potential genetic risks, downgraded the related risks by 90%. Therefore, all rumors about the genetic consequences of the Chernobyl disaster can be dismissed as a groundless fantasy or lies.</a:t>
            </a:r>
          </a:p>
        </p:txBody>
      </p:sp>
      <p:sp>
        <p:nvSpPr>
          <p:cNvPr id="3" name="Text Box 3"/>
          <p:cNvSpPr txBox="1">
            <a:spLocks noChangeArrowheads="1"/>
          </p:cNvSpPr>
          <p:nvPr/>
        </p:nvSpPr>
        <p:spPr bwMode="auto">
          <a:xfrm>
            <a:off x="71308" y="304800"/>
            <a:ext cx="5773868" cy="1446550"/>
          </a:xfrm>
          <a:prstGeom prst="rect">
            <a:avLst/>
          </a:prstGeom>
          <a:noFill/>
          <a:ln w="9525">
            <a:noFill/>
            <a:miter lim="800000"/>
            <a:headEnd/>
            <a:tailEnd/>
          </a:ln>
          <a:effectLst/>
        </p:spPr>
        <p:txBody>
          <a:bodyPr wrap="square">
            <a:spAutoFit/>
          </a:bodyPr>
          <a:lstStyle/>
          <a:p>
            <a:pPr algn="ctr"/>
            <a:r>
              <a:rPr lang="en-US" sz="3200" b="1" dirty="0" smtClean="0">
                <a:solidFill>
                  <a:srgbClr val="663300"/>
                </a:solidFill>
              </a:rPr>
              <a:t>10 Myths about the Chernobyl Disaster</a:t>
            </a:r>
          </a:p>
          <a:p>
            <a:pPr algn="ctr"/>
            <a:r>
              <a:rPr lang="en-US" b="1" i="1" dirty="0" smtClean="0">
                <a:solidFill>
                  <a:srgbClr val="663300"/>
                </a:solidFill>
              </a:rPr>
              <a:t>(taken from WorldNews.com)</a:t>
            </a:r>
            <a:endParaRPr lang="en-US" b="1" i="1" dirty="0">
              <a:solidFill>
                <a:srgbClr val="663300"/>
              </a:solidFill>
            </a:endParaRPr>
          </a:p>
        </p:txBody>
      </p:sp>
      <p:pic>
        <p:nvPicPr>
          <p:cNvPr id="158722" name="Picture 2" descr="http://blog.thayerbg.com/wp-content/uploads/2013/12/my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2933"/>
            <a:ext cx="2994025" cy="1808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6736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762" t="28795" r="44729" b="13542"/>
          <a:stretch/>
        </p:blipFill>
        <p:spPr>
          <a:xfrm>
            <a:off x="761998" y="965775"/>
            <a:ext cx="7779225" cy="5666282"/>
          </a:xfrm>
          <a:prstGeom prst="rect">
            <a:avLst/>
          </a:prstGeom>
        </p:spPr>
      </p:pic>
      <p:sp>
        <p:nvSpPr>
          <p:cNvPr id="3" name="Text Box 3"/>
          <p:cNvSpPr txBox="1">
            <a:spLocks noChangeArrowheads="1"/>
          </p:cNvSpPr>
          <p:nvPr/>
        </p:nvSpPr>
        <p:spPr bwMode="auto">
          <a:xfrm>
            <a:off x="71307" y="304800"/>
            <a:ext cx="9160605" cy="584775"/>
          </a:xfrm>
          <a:prstGeom prst="rect">
            <a:avLst/>
          </a:prstGeom>
          <a:noFill/>
          <a:ln w="9525">
            <a:noFill/>
            <a:miter lim="800000"/>
            <a:headEnd/>
            <a:tailEnd/>
          </a:ln>
          <a:effectLst/>
        </p:spPr>
        <p:txBody>
          <a:bodyPr wrap="square">
            <a:spAutoFit/>
          </a:bodyPr>
          <a:lstStyle/>
          <a:p>
            <a:pPr algn="ctr"/>
            <a:r>
              <a:rPr lang="en-US" sz="3200" b="1" dirty="0" smtClean="0">
                <a:solidFill>
                  <a:srgbClr val="3333FF"/>
                </a:solidFill>
              </a:rPr>
              <a:t>Are Chernobyl animals mutants or thriving?</a:t>
            </a:r>
            <a:endParaRPr lang="en-US" sz="3200" b="1" dirty="0">
              <a:solidFill>
                <a:srgbClr val="3333FF"/>
              </a:solidFill>
            </a:endParaRPr>
          </a:p>
        </p:txBody>
      </p:sp>
    </p:spTree>
    <p:extLst>
      <p:ext uri="{BB962C8B-B14F-4D97-AF65-F5344CB8AC3E}">
        <p14:creationId xmlns:p14="http://schemas.microsoft.com/office/powerpoint/2010/main" val="34523707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8600" y="0"/>
            <a:ext cx="8686800" cy="1066800"/>
          </a:xfrm>
        </p:spPr>
        <p:txBody>
          <a:bodyPr/>
          <a:lstStyle/>
          <a:p>
            <a:r>
              <a:rPr lang="en-US" sz="4800" b="1" dirty="0" smtClean="0">
                <a:solidFill>
                  <a:srgbClr val="2347FB"/>
                </a:solidFill>
                <a:latin typeface="Vagabond" pitchFamily="2" charset="0"/>
              </a:rPr>
              <a:t>“Beneficial” </a:t>
            </a:r>
            <a:r>
              <a:rPr lang="en-US" sz="4800" b="1" dirty="0">
                <a:solidFill>
                  <a:srgbClr val="2347FB"/>
                </a:solidFill>
                <a:latin typeface="Vagabond" pitchFamily="2" charset="0"/>
              </a:rPr>
              <a:t>Mutations</a:t>
            </a:r>
          </a:p>
        </p:txBody>
      </p:sp>
      <p:pic>
        <p:nvPicPr>
          <p:cNvPr id="131075" name="Picture 3" descr="www.pbs.org/inthemix/shows/images/sicklecell.jpg">
            <a:hlinkClick r:id="rId3"/>
          </p:cNvPr>
          <p:cNvPicPr>
            <a:picLocks noGrp="1" noChangeAspect="1" noChangeArrowheads="1"/>
          </p:cNvPicPr>
          <p:nvPr>
            <p:ph sz="quarter" idx="2"/>
          </p:nvPr>
        </p:nvPicPr>
        <p:blipFill>
          <a:blip r:embed="rId4"/>
          <a:srcRect/>
          <a:stretch>
            <a:fillRect/>
          </a:stretch>
        </p:blipFill>
        <p:spPr>
          <a:xfrm>
            <a:off x="1828800" y="3962400"/>
            <a:ext cx="1797050" cy="1814513"/>
          </a:xfrm>
        </p:spPr>
      </p:pic>
      <p:pic>
        <p:nvPicPr>
          <p:cNvPr id="131076" name="Picture 4" descr="Big-headed Ground Beetle">
            <a:hlinkClick r:id="rId5"/>
          </p:cNvPr>
          <p:cNvPicPr>
            <a:picLocks noChangeAspect="1" noChangeArrowheads="1"/>
          </p:cNvPicPr>
          <p:nvPr/>
        </p:nvPicPr>
        <p:blipFill>
          <a:blip r:embed="rId6"/>
          <a:srcRect/>
          <a:stretch>
            <a:fillRect/>
          </a:stretch>
        </p:blipFill>
        <p:spPr bwMode="auto">
          <a:xfrm>
            <a:off x="1600200" y="1066800"/>
            <a:ext cx="2362200" cy="1574800"/>
          </a:xfrm>
          <a:prstGeom prst="rect">
            <a:avLst/>
          </a:prstGeom>
          <a:noFill/>
        </p:spPr>
      </p:pic>
      <p:graphicFrame>
        <p:nvGraphicFramePr>
          <p:cNvPr id="131077" name="Object 5"/>
          <p:cNvGraphicFramePr>
            <a:graphicFrameLocks noGrp="1" noChangeAspect="1"/>
          </p:cNvGraphicFramePr>
          <p:nvPr>
            <p:ph sz="quarter" idx="3"/>
          </p:nvPr>
        </p:nvGraphicFramePr>
        <p:xfrm>
          <a:off x="4953000" y="2667000"/>
          <a:ext cx="3790950" cy="1438275"/>
        </p:xfrm>
        <a:graphic>
          <a:graphicData uri="http://schemas.openxmlformats.org/presentationml/2006/ole">
            <mc:AlternateContent xmlns:mc="http://schemas.openxmlformats.org/markup-compatibility/2006">
              <mc:Choice xmlns:v="urn:schemas-microsoft-com:vml" Requires="v">
                <p:oleObj spid="_x0000_s131117" name="Photo Editor Photo" r:id="rId7" imgW="3790476" imgH="1438095" progId="MSPhotoEd.3">
                  <p:embed/>
                </p:oleObj>
              </mc:Choice>
              <mc:Fallback>
                <p:oleObj name="Photo Editor Photo" r:id="rId7" imgW="3790476" imgH="1438095" progId="MSPhotoEd.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2667000"/>
                        <a:ext cx="37909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1078" name="Text Box 6"/>
          <p:cNvSpPr txBox="1">
            <a:spLocks noChangeArrowheads="1"/>
          </p:cNvSpPr>
          <p:nvPr/>
        </p:nvSpPr>
        <p:spPr bwMode="auto">
          <a:xfrm>
            <a:off x="4267200" y="1447800"/>
            <a:ext cx="4114800" cy="701675"/>
          </a:xfrm>
          <a:prstGeom prst="rect">
            <a:avLst/>
          </a:prstGeom>
          <a:noFill/>
          <a:ln w="9525">
            <a:noFill/>
            <a:miter lim="800000"/>
            <a:headEnd/>
            <a:tailEnd/>
          </a:ln>
          <a:effectLst/>
        </p:spPr>
        <p:txBody>
          <a:bodyPr>
            <a:spAutoFit/>
          </a:bodyPr>
          <a:lstStyle/>
          <a:p>
            <a:pPr>
              <a:spcBef>
                <a:spcPct val="50000"/>
              </a:spcBef>
            </a:pPr>
            <a:r>
              <a:rPr lang="en-US" sz="4000"/>
              <a:t>Wingless beetles</a:t>
            </a:r>
          </a:p>
        </p:txBody>
      </p:sp>
      <p:sp>
        <p:nvSpPr>
          <p:cNvPr id="131079" name="Text Box 7"/>
          <p:cNvSpPr txBox="1">
            <a:spLocks noChangeArrowheads="1"/>
          </p:cNvSpPr>
          <p:nvPr/>
        </p:nvSpPr>
        <p:spPr bwMode="auto">
          <a:xfrm>
            <a:off x="4038600" y="4572000"/>
            <a:ext cx="4705350" cy="707886"/>
          </a:xfrm>
          <a:prstGeom prst="rect">
            <a:avLst/>
          </a:prstGeom>
          <a:noFill/>
          <a:ln w="9525">
            <a:noFill/>
            <a:miter lim="800000"/>
            <a:headEnd/>
            <a:tailEnd/>
          </a:ln>
          <a:effectLst/>
        </p:spPr>
        <p:txBody>
          <a:bodyPr wrap="square">
            <a:spAutoFit/>
          </a:bodyPr>
          <a:lstStyle/>
          <a:p>
            <a:pPr>
              <a:spcBef>
                <a:spcPct val="50000"/>
              </a:spcBef>
            </a:pPr>
            <a:r>
              <a:rPr lang="en-US" sz="4000" dirty="0" smtClean="0"/>
              <a:t>Sickled blood </a:t>
            </a:r>
            <a:r>
              <a:rPr lang="en-US" sz="4000" dirty="0"/>
              <a:t>cells</a:t>
            </a:r>
          </a:p>
        </p:txBody>
      </p:sp>
      <p:sp>
        <p:nvSpPr>
          <p:cNvPr id="131080" name="Text Box 8"/>
          <p:cNvSpPr txBox="1">
            <a:spLocks noChangeArrowheads="1"/>
          </p:cNvSpPr>
          <p:nvPr/>
        </p:nvSpPr>
        <p:spPr bwMode="auto">
          <a:xfrm>
            <a:off x="914400" y="3048000"/>
            <a:ext cx="4114800" cy="701675"/>
          </a:xfrm>
          <a:prstGeom prst="rect">
            <a:avLst/>
          </a:prstGeom>
          <a:noFill/>
          <a:ln w="9525">
            <a:noFill/>
            <a:miter lim="800000"/>
            <a:headEnd/>
            <a:tailEnd/>
          </a:ln>
          <a:effectLst/>
        </p:spPr>
        <p:txBody>
          <a:bodyPr>
            <a:spAutoFit/>
          </a:bodyPr>
          <a:lstStyle/>
          <a:p>
            <a:pPr>
              <a:spcBef>
                <a:spcPct val="50000"/>
              </a:spcBef>
            </a:pPr>
            <a:r>
              <a:rPr lang="en-US" sz="4000"/>
              <a:t>Blind Cave Fish</a:t>
            </a:r>
          </a:p>
        </p:txBody>
      </p:sp>
      <p:sp>
        <p:nvSpPr>
          <p:cNvPr id="131081" name="Text Box 9"/>
          <p:cNvSpPr txBox="1">
            <a:spLocks noChangeArrowheads="1"/>
          </p:cNvSpPr>
          <p:nvPr/>
        </p:nvSpPr>
        <p:spPr bwMode="auto">
          <a:xfrm>
            <a:off x="609600" y="6019800"/>
            <a:ext cx="80772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3300"/>
                </a:solidFill>
                <a:latin typeface="Comic Sans MS" pitchFamily="66" charset="0"/>
              </a:rPr>
              <a:t>What do they all have in common?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fade">
                                      <p:cBhvr>
                                        <p:cTn id="7" dur="2000"/>
                                        <p:tgtEl>
                                          <p:spTgt spid="1310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1076"/>
                                        </p:tgtEl>
                                        <p:attrNameLst>
                                          <p:attrName>style.visibility</p:attrName>
                                        </p:attrNameLst>
                                      </p:cBhvr>
                                      <p:to>
                                        <p:strVal val="visible"/>
                                      </p:to>
                                    </p:set>
                                    <p:animEffect transition="in" filter="dissolve">
                                      <p:cBhvr>
                                        <p:cTn id="12" dur="500"/>
                                        <p:tgtEl>
                                          <p:spTgt spid="13107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1078"/>
                                        </p:tgtEl>
                                        <p:attrNameLst>
                                          <p:attrName>style.visibility</p:attrName>
                                        </p:attrNameLst>
                                      </p:cBhvr>
                                      <p:to>
                                        <p:strVal val="visible"/>
                                      </p:to>
                                    </p:set>
                                    <p:animEffect transition="in" filter="dissolve">
                                      <p:cBhvr>
                                        <p:cTn id="15" dur="500"/>
                                        <p:tgtEl>
                                          <p:spTgt spid="131078"/>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31080"/>
                                        </p:tgtEl>
                                        <p:attrNameLst>
                                          <p:attrName>style.visibility</p:attrName>
                                        </p:attrNameLst>
                                      </p:cBhvr>
                                      <p:to>
                                        <p:strVal val="visible"/>
                                      </p:to>
                                    </p:set>
                                    <p:anim calcmode="lin" valueType="num">
                                      <p:cBhvr>
                                        <p:cTn id="20" dur="1000" fill="hold"/>
                                        <p:tgtEl>
                                          <p:spTgt spid="131080"/>
                                        </p:tgtEl>
                                        <p:attrNameLst>
                                          <p:attrName>ppt_x</p:attrName>
                                        </p:attrNameLst>
                                      </p:cBhvr>
                                      <p:tavLst>
                                        <p:tav tm="0">
                                          <p:val>
                                            <p:strVal val="#ppt_x-.2"/>
                                          </p:val>
                                        </p:tav>
                                        <p:tav tm="100000">
                                          <p:val>
                                            <p:strVal val="#ppt_x"/>
                                          </p:val>
                                        </p:tav>
                                      </p:tavLst>
                                    </p:anim>
                                    <p:anim calcmode="lin" valueType="num">
                                      <p:cBhvr>
                                        <p:cTn id="21" dur="1000" fill="hold"/>
                                        <p:tgtEl>
                                          <p:spTgt spid="131080"/>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31080"/>
                                        </p:tgtEl>
                                      </p:cBhvr>
                                    </p:animEffect>
                                  </p:childTnLst>
                                </p:cTn>
                              </p:par>
                              <p:par>
                                <p:cTn id="23" presetID="29" presetClass="entr" presetSubtype="0" fill="hold" nodeType="withEffect">
                                  <p:stCondLst>
                                    <p:cond delay="0"/>
                                  </p:stCondLst>
                                  <p:childTnLst>
                                    <p:set>
                                      <p:cBhvr>
                                        <p:cTn id="24" dur="1" fill="hold">
                                          <p:stCondLst>
                                            <p:cond delay="0"/>
                                          </p:stCondLst>
                                        </p:cTn>
                                        <p:tgtEl>
                                          <p:spTgt spid="131077"/>
                                        </p:tgtEl>
                                        <p:attrNameLst>
                                          <p:attrName>style.visibility</p:attrName>
                                        </p:attrNameLst>
                                      </p:cBhvr>
                                      <p:to>
                                        <p:strVal val="visible"/>
                                      </p:to>
                                    </p:set>
                                    <p:anim calcmode="lin" valueType="num">
                                      <p:cBhvr>
                                        <p:cTn id="25" dur="1000" fill="hold"/>
                                        <p:tgtEl>
                                          <p:spTgt spid="131077"/>
                                        </p:tgtEl>
                                        <p:attrNameLst>
                                          <p:attrName>ppt_x</p:attrName>
                                        </p:attrNameLst>
                                      </p:cBhvr>
                                      <p:tavLst>
                                        <p:tav tm="0">
                                          <p:val>
                                            <p:strVal val="#ppt_x-.2"/>
                                          </p:val>
                                        </p:tav>
                                        <p:tav tm="100000">
                                          <p:val>
                                            <p:strVal val="#ppt_x"/>
                                          </p:val>
                                        </p:tav>
                                      </p:tavLst>
                                    </p:anim>
                                    <p:anim calcmode="lin" valueType="num">
                                      <p:cBhvr>
                                        <p:cTn id="26" dur="1000" fill="hold"/>
                                        <p:tgtEl>
                                          <p:spTgt spid="13107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3107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1075"/>
                                        </p:tgtEl>
                                        <p:attrNameLst>
                                          <p:attrName>style.visibility</p:attrName>
                                        </p:attrNameLst>
                                      </p:cBhvr>
                                      <p:to>
                                        <p:strVal val="visible"/>
                                      </p:to>
                                    </p:set>
                                    <p:animEffect transition="in" filter="wipe(down)">
                                      <p:cBhvr>
                                        <p:cTn id="32" dur="500"/>
                                        <p:tgtEl>
                                          <p:spTgt spid="13107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1079"/>
                                        </p:tgtEl>
                                        <p:attrNameLst>
                                          <p:attrName>style.visibility</p:attrName>
                                        </p:attrNameLst>
                                      </p:cBhvr>
                                      <p:to>
                                        <p:strVal val="visible"/>
                                      </p:to>
                                    </p:set>
                                    <p:animEffect transition="in" filter="wipe(down)">
                                      <p:cBhvr>
                                        <p:cTn id="35" dur="500"/>
                                        <p:tgtEl>
                                          <p:spTgt spid="131079"/>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131081">
                                            <p:txEl>
                                              <p:pRg st="0" end="0"/>
                                            </p:txEl>
                                          </p:spTgt>
                                        </p:tgtEl>
                                        <p:attrNameLst>
                                          <p:attrName>style.visibility</p:attrName>
                                        </p:attrNameLst>
                                      </p:cBhvr>
                                      <p:to>
                                        <p:strVal val="visible"/>
                                      </p:to>
                                    </p:set>
                                    <p:animEffect transition="in" filter="wipe(down)">
                                      <p:cBhvr>
                                        <p:cTn id="40" dur="580">
                                          <p:stCondLst>
                                            <p:cond delay="0"/>
                                          </p:stCondLst>
                                        </p:cTn>
                                        <p:tgtEl>
                                          <p:spTgt spid="131081">
                                            <p:txEl>
                                              <p:pRg st="0" end="0"/>
                                            </p:txEl>
                                          </p:spTgt>
                                        </p:tgtEl>
                                      </p:cBhvr>
                                    </p:animEffect>
                                    <p:anim calcmode="lin" valueType="num">
                                      <p:cBhvr>
                                        <p:cTn id="41" dur="1822" tmFilter="0,0; 0.14,0.36; 0.43,0.73; 0.71,0.91; 1.0,1.0">
                                          <p:stCondLst>
                                            <p:cond delay="0"/>
                                          </p:stCondLst>
                                        </p:cTn>
                                        <p:tgtEl>
                                          <p:spTgt spid="131081">
                                            <p:txEl>
                                              <p:pRg st="0" end="0"/>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31081">
                                            <p:txEl>
                                              <p:pRg st="0" end="0"/>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31081">
                                            <p:txEl>
                                              <p:pRg st="0" end="0"/>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31081">
                                            <p:txEl>
                                              <p:pRg st="0" end="0"/>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31081">
                                            <p:txEl>
                                              <p:pRg st="0" end="0"/>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131081">
                                            <p:txEl>
                                              <p:pRg st="0" end="0"/>
                                            </p:txEl>
                                          </p:spTgt>
                                        </p:tgtEl>
                                      </p:cBhvr>
                                      <p:to x="100000" y="60000"/>
                                    </p:animScale>
                                    <p:animScale>
                                      <p:cBhvr>
                                        <p:cTn id="47" dur="166" decel="50000">
                                          <p:stCondLst>
                                            <p:cond delay="676"/>
                                          </p:stCondLst>
                                        </p:cTn>
                                        <p:tgtEl>
                                          <p:spTgt spid="131081">
                                            <p:txEl>
                                              <p:pRg st="0" end="0"/>
                                            </p:txEl>
                                          </p:spTgt>
                                        </p:tgtEl>
                                      </p:cBhvr>
                                      <p:to x="100000" y="100000"/>
                                    </p:animScale>
                                    <p:animScale>
                                      <p:cBhvr>
                                        <p:cTn id="48" dur="26">
                                          <p:stCondLst>
                                            <p:cond delay="1312"/>
                                          </p:stCondLst>
                                        </p:cTn>
                                        <p:tgtEl>
                                          <p:spTgt spid="131081">
                                            <p:txEl>
                                              <p:pRg st="0" end="0"/>
                                            </p:txEl>
                                          </p:spTgt>
                                        </p:tgtEl>
                                      </p:cBhvr>
                                      <p:to x="100000" y="80000"/>
                                    </p:animScale>
                                    <p:animScale>
                                      <p:cBhvr>
                                        <p:cTn id="49" dur="166" decel="50000">
                                          <p:stCondLst>
                                            <p:cond delay="1338"/>
                                          </p:stCondLst>
                                        </p:cTn>
                                        <p:tgtEl>
                                          <p:spTgt spid="131081">
                                            <p:txEl>
                                              <p:pRg st="0" end="0"/>
                                            </p:txEl>
                                          </p:spTgt>
                                        </p:tgtEl>
                                      </p:cBhvr>
                                      <p:to x="100000" y="100000"/>
                                    </p:animScale>
                                    <p:animScale>
                                      <p:cBhvr>
                                        <p:cTn id="50" dur="26">
                                          <p:stCondLst>
                                            <p:cond delay="1642"/>
                                          </p:stCondLst>
                                        </p:cTn>
                                        <p:tgtEl>
                                          <p:spTgt spid="131081">
                                            <p:txEl>
                                              <p:pRg st="0" end="0"/>
                                            </p:txEl>
                                          </p:spTgt>
                                        </p:tgtEl>
                                      </p:cBhvr>
                                      <p:to x="100000" y="90000"/>
                                    </p:animScale>
                                    <p:animScale>
                                      <p:cBhvr>
                                        <p:cTn id="51" dur="166" decel="50000">
                                          <p:stCondLst>
                                            <p:cond delay="1668"/>
                                          </p:stCondLst>
                                        </p:cTn>
                                        <p:tgtEl>
                                          <p:spTgt spid="131081">
                                            <p:txEl>
                                              <p:pRg st="0" end="0"/>
                                            </p:txEl>
                                          </p:spTgt>
                                        </p:tgtEl>
                                      </p:cBhvr>
                                      <p:to x="100000" y="100000"/>
                                    </p:animScale>
                                    <p:animScale>
                                      <p:cBhvr>
                                        <p:cTn id="52" dur="26">
                                          <p:stCondLst>
                                            <p:cond delay="1808"/>
                                          </p:stCondLst>
                                        </p:cTn>
                                        <p:tgtEl>
                                          <p:spTgt spid="131081">
                                            <p:txEl>
                                              <p:pRg st="0" end="0"/>
                                            </p:txEl>
                                          </p:spTgt>
                                        </p:tgtEl>
                                      </p:cBhvr>
                                      <p:to x="100000" y="95000"/>
                                    </p:animScale>
                                    <p:animScale>
                                      <p:cBhvr>
                                        <p:cTn id="53" dur="166" decel="50000">
                                          <p:stCondLst>
                                            <p:cond delay="1834"/>
                                          </p:stCondLst>
                                        </p:cTn>
                                        <p:tgtEl>
                                          <p:spTgt spid="13108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p:bldP spid="131078" grpId="0"/>
      <p:bldP spid="131079" grpId="0"/>
      <p:bldP spid="131080"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88893" y="433387"/>
            <a:ext cx="5334000" cy="381000"/>
          </a:xfrm>
        </p:spPr>
        <p:txBody>
          <a:bodyPr/>
          <a:lstStyle/>
          <a:p>
            <a:r>
              <a:rPr lang="en-US" sz="2800" b="1" dirty="0">
                <a:solidFill>
                  <a:srgbClr val="2347FB"/>
                </a:solidFill>
                <a:latin typeface="Comic Sans MS" pitchFamily="66" charset="0"/>
              </a:rPr>
              <a:t>Flaws in Evolutionary Theory</a:t>
            </a:r>
          </a:p>
        </p:txBody>
      </p:sp>
      <p:sp>
        <p:nvSpPr>
          <p:cNvPr id="65539" name="Rectangle 3"/>
          <p:cNvSpPr>
            <a:spLocks noGrp="1" noChangeArrowheads="1"/>
          </p:cNvSpPr>
          <p:nvPr>
            <p:ph type="body" idx="1"/>
          </p:nvPr>
        </p:nvSpPr>
        <p:spPr>
          <a:xfrm>
            <a:off x="457200" y="1123950"/>
            <a:ext cx="8229600" cy="5486400"/>
          </a:xfrm>
        </p:spPr>
        <p:txBody>
          <a:bodyPr/>
          <a:lstStyle/>
          <a:p>
            <a:pPr marL="400050" indent="-400050">
              <a:lnSpc>
                <a:spcPct val="80000"/>
              </a:lnSpc>
              <a:buFontTx/>
              <a:buNone/>
            </a:pPr>
            <a:r>
              <a:rPr lang="en-US" sz="3400" b="1" dirty="0" smtClean="0"/>
              <a:t>   Natural </a:t>
            </a:r>
            <a:r>
              <a:rPr lang="en-US" sz="3400" b="1" dirty="0"/>
              <a:t>Selection does </a:t>
            </a:r>
            <a:r>
              <a:rPr lang="en-US" sz="3400" b="1" dirty="0" smtClean="0"/>
              <a:t>                                not create </a:t>
            </a:r>
            <a:r>
              <a:rPr lang="en-US" sz="3400" b="1" dirty="0"/>
              <a:t>new species</a:t>
            </a:r>
          </a:p>
          <a:p>
            <a:pPr marL="400050" indent="-400050">
              <a:lnSpc>
                <a:spcPct val="80000"/>
              </a:lnSpc>
              <a:buFontTx/>
              <a:buNone/>
            </a:pPr>
            <a:endParaRPr lang="en-US" sz="1000" dirty="0"/>
          </a:p>
          <a:p>
            <a:pPr marL="400050" indent="-400050">
              <a:lnSpc>
                <a:spcPct val="80000"/>
              </a:lnSpc>
              <a:spcAft>
                <a:spcPct val="30000"/>
              </a:spcAft>
              <a:buFontTx/>
              <a:buNone/>
            </a:pPr>
            <a:r>
              <a:rPr lang="en-US" sz="2400" dirty="0"/>
              <a:t>1)  It selects and then limits existing gene combinations within a species.  This actually lowers the amount of variety within a species!  Genetic information is actually lost as natural selection takes place!</a:t>
            </a:r>
          </a:p>
          <a:p>
            <a:pPr marL="400050" indent="-400050">
              <a:lnSpc>
                <a:spcPct val="80000"/>
              </a:lnSpc>
              <a:spcAft>
                <a:spcPct val="30000"/>
              </a:spcAft>
              <a:buFontTx/>
              <a:buNone/>
            </a:pPr>
            <a:r>
              <a:rPr lang="en-US" sz="2400" dirty="0"/>
              <a:t>	      </a:t>
            </a:r>
            <a:r>
              <a:rPr lang="en-US" sz="2400" i="1" dirty="0"/>
              <a:t>(Like artificial selection of dogs, cows, pigs)</a:t>
            </a:r>
          </a:p>
          <a:p>
            <a:pPr marL="400050" indent="-400050">
              <a:lnSpc>
                <a:spcPct val="80000"/>
              </a:lnSpc>
              <a:spcAft>
                <a:spcPct val="30000"/>
              </a:spcAft>
              <a:buFontTx/>
              <a:buNone/>
            </a:pPr>
            <a:r>
              <a:rPr lang="en-US" sz="2400" dirty="0"/>
              <a:t>2)  Natural selection does not create new structures, new organs or new species.  It only selects which varieties are best fit to survive in the environment.  </a:t>
            </a:r>
          </a:p>
          <a:p>
            <a:pPr marL="400050" indent="-400050">
              <a:lnSpc>
                <a:spcPct val="80000"/>
              </a:lnSpc>
              <a:spcAft>
                <a:spcPct val="30000"/>
              </a:spcAft>
              <a:buFontTx/>
              <a:buNone/>
            </a:pPr>
            <a:r>
              <a:rPr lang="en-US" sz="2400" dirty="0"/>
              <a:t>3)  Natural selection has a limit to the extent that it can change a species.  </a:t>
            </a:r>
          </a:p>
          <a:p>
            <a:pPr marL="400050" indent="-400050">
              <a:lnSpc>
                <a:spcPct val="80000"/>
              </a:lnSpc>
              <a:spcAft>
                <a:spcPct val="30000"/>
              </a:spcAft>
              <a:buFontTx/>
              <a:buNone/>
            </a:pPr>
            <a:r>
              <a:rPr lang="en-US" sz="2400" dirty="0"/>
              <a:t> </a:t>
            </a:r>
            <a:r>
              <a:rPr lang="en-US" sz="2400" i="1" dirty="0"/>
              <a:t>(Like fastest horse, most milk-producing cow, best fruit)</a:t>
            </a:r>
          </a:p>
        </p:txBody>
      </p:sp>
      <p:pic>
        <p:nvPicPr>
          <p:cNvPr id="160770" name="Picture 2" descr="http://www.themicrocosmwithin.com/wp-content/uploads/2014/11/why-is-natural-selection-importan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636" y="152400"/>
            <a:ext cx="2898913"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95300" y="228600"/>
            <a:ext cx="7772400" cy="533400"/>
          </a:xfrm>
        </p:spPr>
        <p:txBody>
          <a:bodyPr/>
          <a:lstStyle/>
          <a:p>
            <a:r>
              <a:rPr lang="en-US" sz="2400" b="1" dirty="0">
                <a:solidFill>
                  <a:srgbClr val="2347FB"/>
                </a:solidFill>
                <a:latin typeface="Comic Sans MS" pitchFamily="66" charset="0"/>
              </a:rPr>
              <a:t>Flaws in Evolutionary Theory</a:t>
            </a:r>
          </a:p>
        </p:txBody>
      </p:sp>
      <p:sp>
        <p:nvSpPr>
          <p:cNvPr id="49155" name="Rectangle 3"/>
          <p:cNvSpPr>
            <a:spLocks noGrp="1" noChangeArrowheads="1"/>
          </p:cNvSpPr>
          <p:nvPr>
            <p:ph type="body" idx="1"/>
          </p:nvPr>
        </p:nvSpPr>
        <p:spPr>
          <a:xfrm>
            <a:off x="381000" y="2512978"/>
            <a:ext cx="8229600" cy="4268822"/>
          </a:xfrm>
        </p:spPr>
        <p:txBody>
          <a:bodyPr/>
          <a:lstStyle/>
          <a:p>
            <a:pPr algn="ctr">
              <a:buFontTx/>
              <a:buNone/>
            </a:pPr>
            <a:endParaRPr lang="en-US" sz="1000" dirty="0"/>
          </a:p>
          <a:p>
            <a:pPr>
              <a:spcAft>
                <a:spcPct val="45000"/>
              </a:spcAft>
            </a:pPr>
            <a:r>
              <a:rPr lang="en-US" sz="2400" dirty="0"/>
              <a:t>The entire field of </a:t>
            </a:r>
            <a:r>
              <a:rPr lang="en-US" sz="2400" b="1" dirty="0"/>
              <a:t>Genetic Engineering</a:t>
            </a:r>
            <a:r>
              <a:rPr lang="en-US" sz="2400" dirty="0"/>
              <a:t> is based on placing genes from one species into another.  Genes from advanced mammals and plants can be put into simple bacteria, and the genes work fine!  The Genetic Code is read the same way in all organisms.</a:t>
            </a:r>
          </a:p>
          <a:p>
            <a:pPr>
              <a:spcAft>
                <a:spcPct val="45000"/>
              </a:spcAft>
            </a:pPr>
            <a:r>
              <a:rPr lang="en-US" sz="2400" dirty="0"/>
              <a:t>During natural selection and mutation over millions of years, some changes should have occurred in the genetic code.  Evolutionary scientists were shocked in the 1960’s to find out this had not happened!</a:t>
            </a:r>
          </a:p>
        </p:txBody>
      </p:sp>
      <p:pic>
        <p:nvPicPr>
          <p:cNvPr id="147458" name="Picture 2" descr="http://www.almrsal.com/wp-content/uploads/2014/05/e.-coli-bacteria-diagram.gif"/>
          <p:cNvPicPr>
            <a:picLocks noChangeAspect="1" noChangeArrowheads="1"/>
          </p:cNvPicPr>
          <p:nvPr/>
        </p:nvPicPr>
        <p:blipFill rotWithShape="1">
          <a:blip r:embed="rId2">
            <a:extLst>
              <a:ext uri="{28A0092B-C50C-407E-A947-70E740481C1C}">
                <a14:useLocalDpi xmlns:a14="http://schemas.microsoft.com/office/drawing/2010/main" val="0"/>
              </a:ext>
            </a:extLst>
          </a:blip>
          <a:srcRect l="3936" t="4110" r="1591" b="5479"/>
          <a:stretch/>
        </p:blipFill>
        <p:spPr bwMode="auto">
          <a:xfrm>
            <a:off x="5762335" y="228600"/>
            <a:ext cx="3038765"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723900" y="761189"/>
            <a:ext cx="4914900" cy="175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4000" b="1" kern="0" dirty="0" smtClean="0">
                <a:solidFill>
                  <a:srgbClr val="663300"/>
                </a:solidFill>
                <a:latin typeface="Comic Sans MS" pitchFamily="66" charset="0"/>
              </a:rPr>
              <a:t>Decoding of nuclear DNA has not changed</a:t>
            </a:r>
            <a:endParaRPr lang="en-US" sz="4000" b="1" kern="0" dirty="0">
              <a:solidFill>
                <a:srgbClr val="663300"/>
              </a:solidFill>
              <a:latin typeface="Comic Sans MS" pitchFamily="66"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04800"/>
            <a:ext cx="5867400" cy="533400"/>
          </a:xfrm>
        </p:spPr>
        <p:txBody>
          <a:bodyPr/>
          <a:lstStyle/>
          <a:p>
            <a:r>
              <a:rPr lang="en-US" sz="2400" b="1" dirty="0">
                <a:solidFill>
                  <a:srgbClr val="2347FB"/>
                </a:solidFill>
                <a:latin typeface="Comic Sans MS" pitchFamily="66" charset="0"/>
              </a:rPr>
              <a:t>Flaws in Evolutionary Theory</a:t>
            </a:r>
          </a:p>
        </p:txBody>
      </p:sp>
      <p:sp>
        <p:nvSpPr>
          <p:cNvPr id="51203" name="Rectangle 3"/>
          <p:cNvSpPr>
            <a:spLocks noGrp="1" noChangeArrowheads="1"/>
          </p:cNvSpPr>
          <p:nvPr>
            <p:ph type="body" idx="1"/>
          </p:nvPr>
        </p:nvSpPr>
        <p:spPr>
          <a:xfrm>
            <a:off x="228600" y="990600"/>
            <a:ext cx="8607778" cy="5105400"/>
          </a:xfrm>
        </p:spPr>
        <p:txBody>
          <a:bodyPr/>
          <a:lstStyle/>
          <a:p>
            <a:pPr>
              <a:buFontTx/>
              <a:buNone/>
            </a:pPr>
            <a:r>
              <a:rPr lang="en-US" sz="4000" b="1" dirty="0" smtClean="0"/>
              <a:t>    Chromosome </a:t>
            </a:r>
            <a:r>
              <a:rPr lang="en-US" sz="4000" b="1" dirty="0"/>
              <a:t>Number</a:t>
            </a:r>
          </a:p>
          <a:p>
            <a:pPr algn="ctr">
              <a:buFontTx/>
              <a:buNone/>
            </a:pPr>
            <a:r>
              <a:rPr lang="en-US" sz="1000" b="1" dirty="0"/>
              <a:t> </a:t>
            </a:r>
            <a:endParaRPr lang="en-US" sz="1000" dirty="0"/>
          </a:p>
          <a:p>
            <a:r>
              <a:rPr lang="en-US" dirty="0"/>
              <a:t>Some organisms have as few </a:t>
            </a:r>
            <a:r>
              <a:rPr lang="en-US" dirty="0" smtClean="0"/>
              <a:t>as                       </a:t>
            </a:r>
            <a:r>
              <a:rPr lang="en-US" dirty="0"/>
              <a:t>1 or 2 chromosomes per cell, </a:t>
            </a:r>
            <a:r>
              <a:rPr lang="en-US" dirty="0" smtClean="0"/>
              <a:t>                          and </a:t>
            </a:r>
            <a:r>
              <a:rPr lang="en-US" dirty="0"/>
              <a:t>others have over 1000!  </a:t>
            </a:r>
            <a:r>
              <a:rPr lang="en-US" dirty="0" smtClean="0"/>
              <a:t>                         Humans </a:t>
            </a:r>
            <a:r>
              <a:rPr lang="en-US" dirty="0"/>
              <a:t>have 46.  </a:t>
            </a:r>
          </a:p>
          <a:p>
            <a:r>
              <a:rPr lang="en-US" dirty="0"/>
              <a:t>Evolutionary scientists expected </a:t>
            </a:r>
            <a:r>
              <a:rPr lang="en-US" dirty="0" smtClean="0"/>
              <a:t>                   a </a:t>
            </a:r>
            <a:r>
              <a:rPr lang="en-US" dirty="0"/>
              <a:t>consistent pattern in the </a:t>
            </a:r>
            <a:r>
              <a:rPr lang="en-US" dirty="0" smtClean="0"/>
              <a:t>                          number </a:t>
            </a:r>
            <a:r>
              <a:rPr lang="en-US" dirty="0"/>
              <a:t>of chromosomes as </a:t>
            </a:r>
            <a:r>
              <a:rPr lang="en-US" dirty="0" smtClean="0"/>
              <a:t>you                      </a:t>
            </a:r>
            <a:r>
              <a:rPr lang="en-US" dirty="0"/>
              <a:t>move up the evolution tree, but the evidence proves contradictory! </a:t>
            </a:r>
          </a:p>
        </p:txBody>
      </p:sp>
      <p:pic>
        <p:nvPicPr>
          <p:cNvPr id="148482" name="Picture 2" descr="http://upload.wikimedia.org/wikipedia/en/3/3f/Spectralkaryotype98-3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46" t="15267" r="14256" b="7379"/>
          <a:stretch/>
        </p:blipFill>
        <p:spPr bwMode="auto">
          <a:xfrm rot="5400000">
            <a:off x="5256389" y="1773061"/>
            <a:ext cx="5029200" cy="21307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85800" y="457200"/>
            <a:ext cx="7772400" cy="990600"/>
          </a:xfrm>
        </p:spPr>
        <p:txBody>
          <a:bodyPr/>
          <a:lstStyle/>
          <a:p>
            <a:r>
              <a:rPr lang="en-US" sz="4800" b="1">
                <a:solidFill>
                  <a:srgbClr val="3333FF"/>
                </a:solidFill>
                <a:latin typeface="Vagabond" pitchFamily="2" charset="0"/>
              </a:rPr>
              <a:t>Human Chromosomes</a:t>
            </a:r>
          </a:p>
        </p:txBody>
      </p:sp>
      <p:graphicFrame>
        <p:nvGraphicFramePr>
          <p:cNvPr id="132099" name="Object 3"/>
          <p:cNvGraphicFramePr>
            <a:graphicFrameLocks noGrp="1" noChangeAspect="1"/>
          </p:cNvGraphicFramePr>
          <p:nvPr>
            <p:ph idx="1"/>
          </p:nvPr>
        </p:nvGraphicFramePr>
        <p:xfrm>
          <a:off x="304800" y="1524000"/>
          <a:ext cx="8534400" cy="5030788"/>
        </p:xfrm>
        <a:graphic>
          <a:graphicData uri="http://schemas.openxmlformats.org/presentationml/2006/ole">
            <mc:AlternateContent xmlns:mc="http://schemas.openxmlformats.org/markup-compatibility/2006">
              <mc:Choice xmlns:v="urn:schemas-microsoft-com:vml" Requires="v">
                <p:oleObj spid="_x0000_s132138" name="Photo Editor Photo" r:id="rId3" imgW="11323810" imgH="6676190" progId="MSPhotoEd.3">
                  <p:embed/>
                </p:oleObj>
              </mc:Choice>
              <mc:Fallback>
                <p:oleObj name="Photo Editor Photo" r:id="rId3" imgW="11323810" imgH="6676190" progId="MSPhotoEd.3">
                  <p:embed/>
                  <p:pic>
                    <p:nvPicPr>
                      <p:cNvPr id="0" name="Picture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0"/>
                        <a:ext cx="8534400" cy="50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8" name="Picture 4" descr="Chromosome Numbers"/>
          <p:cNvPicPr>
            <a:picLocks noGrp="1" noChangeAspect="1" noChangeArrowheads="1"/>
          </p:cNvPicPr>
          <p:nvPr>
            <p:ph idx="1"/>
          </p:nvPr>
        </p:nvPicPr>
        <p:blipFill>
          <a:blip r:embed="rId2"/>
          <a:srcRect/>
          <a:stretch>
            <a:fillRect/>
          </a:stretch>
        </p:blipFill>
        <p:spPr>
          <a:xfrm>
            <a:off x="1524000" y="304800"/>
            <a:ext cx="6096000" cy="7391400"/>
          </a:xfrm>
        </p:spPr>
      </p:pic>
      <p:sp>
        <p:nvSpPr>
          <p:cNvPr id="52231" name="Line 7"/>
          <p:cNvSpPr>
            <a:spLocks noChangeShapeType="1"/>
          </p:cNvSpPr>
          <p:nvPr/>
        </p:nvSpPr>
        <p:spPr bwMode="auto">
          <a:xfrm>
            <a:off x="4724400" y="1447800"/>
            <a:ext cx="0" cy="5105400"/>
          </a:xfrm>
          <a:prstGeom prst="line">
            <a:avLst/>
          </a:prstGeom>
          <a:noFill/>
          <a:ln w="28575">
            <a:solidFill>
              <a:srgbClr val="3333FF"/>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52400" y="304800"/>
            <a:ext cx="8686800" cy="1066800"/>
          </a:xfrm>
        </p:spPr>
        <p:txBody>
          <a:bodyPr/>
          <a:lstStyle/>
          <a:p>
            <a:r>
              <a:rPr lang="en-US" b="1" dirty="0">
                <a:solidFill>
                  <a:srgbClr val="2347FB"/>
                </a:solidFill>
                <a:latin typeface="Comic Sans MS" pitchFamily="66" charset="0"/>
              </a:rPr>
              <a:t>The Number of Genes</a:t>
            </a:r>
          </a:p>
        </p:txBody>
      </p:sp>
      <p:sp>
        <p:nvSpPr>
          <p:cNvPr id="133123" name="Rectangle 3"/>
          <p:cNvSpPr>
            <a:spLocks noGrp="1" noChangeArrowheads="1"/>
          </p:cNvSpPr>
          <p:nvPr>
            <p:ph type="body" idx="1"/>
          </p:nvPr>
        </p:nvSpPr>
        <p:spPr>
          <a:xfrm>
            <a:off x="266700" y="1371600"/>
            <a:ext cx="7772400" cy="4572000"/>
          </a:xfrm>
        </p:spPr>
        <p:txBody>
          <a:bodyPr/>
          <a:lstStyle/>
          <a:p>
            <a:pPr marL="0" indent="0">
              <a:buNone/>
            </a:pPr>
            <a:r>
              <a:rPr lang="en-US" b="1" i="1" dirty="0" smtClean="0">
                <a:solidFill>
                  <a:srgbClr val="7030A0"/>
                </a:solidFill>
              </a:rPr>
              <a:t>Each chromosome has many genes</a:t>
            </a:r>
          </a:p>
          <a:p>
            <a:r>
              <a:rPr lang="en-US" dirty="0" smtClean="0"/>
              <a:t>It </a:t>
            </a:r>
            <a:r>
              <a:rPr lang="en-US" dirty="0"/>
              <a:t>was once assumed that the more complex an organism is, the more genes it would need.</a:t>
            </a:r>
          </a:p>
          <a:p>
            <a:pPr>
              <a:spcBef>
                <a:spcPct val="50000"/>
              </a:spcBef>
            </a:pPr>
            <a:r>
              <a:rPr lang="en-US" dirty="0"/>
              <a:t>We now know that this it not true:</a:t>
            </a:r>
          </a:p>
          <a:p>
            <a:pPr lvl="1"/>
            <a:r>
              <a:rPr lang="en-US" b="1" dirty="0"/>
              <a:t>Roundworm</a:t>
            </a:r>
            <a:r>
              <a:rPr lang="en-US" dirty="0"/>
              <a:t> (C. </a:t>
            </a:r>
            <a:r>
              <a:rPr lang="en-US" dirty="0" err="1"/>
              <a:t>elegans</a:t>
            </a:r>
            <a:r>
              <a:rPr lang="en-US" dirty="0"/>
              <a:t>) – 19,500</a:t>
            </a:r>
          </a:p>
          <a:p>
            <a:pPr lvl="1"/>
            <a:r>
              <a:rPr lang="en-US" b="1" dirty="0"/>
              <a:t>Small plant</a:t>
            </a:r>
            <a:r>
              <a:rPr lang="en-US" dirty="0"/>
              <a:t> (Arabidopsis) – 27,000</a:t>
            </a:r>
          </a:p>
          <a:p>
            <a:pPr lvl="1"/>
            <a:r>
              <a:rPr lang="en-US" b="1" dirty="0"/>
              <a:t>Humans</a:t>
            </a:r>
            <a:r>
              <a:rPr lang="en-US" dirty="0"/>
              <a:t> – original estimate 100,000</a:t>
            </a:r>
          </a:p>
          <a:p>
            <a:pPr>
              <a:spcBef>
                <a:spcPct val="0"/>
              </a:spcBef>
              <a:buFontTx/>
              <a:buNone/>
            </a:pPr>
            <a:r>
              <a:rPr lang="en-US" dirty="0"/>
              <a:t>    </a:t>
            </a:r>
            <a:r>
              <a:rPr lang="en-US" sz="2800" dirty="0"/>
              <a:t>	now down to </a:t>
            </a:r>
            <a:r>
              <a:rPr lang="en-US" sz="2800" b="1" i="1" dirty="0"/>
              <a:t>only 20,000-25,000</a:t>
            </a:r>
          </a:p>
        </p:txBody>
      </p:sp>
      <p:pic>
        <p:nvPicPr>
          <p:cNvPr id="149506" name="Picture 2" descr="http://ibmmyositis.com/chromosome.gif"/>
          <p:cNvPicPr>
            <a:picLocks noChangeAspect="1" noChangeArrowheads="1"/>
          </p:cNvPicPr>
          <p:nvPr/>
        </p:nvPicPr>
        <p:blipFill rotWithShape="1">
          <a:blip r:embed="rId2">
            <a:extLst>
              <a:ext uri="{28A0092B-C50C-407E-A947-70E740481C1C}">
                <a14:useLocalDpi xmlns:a14="http://schemas.microsoft.com/office/drawing/2010/main" val="0"/>
              </a:ext>
            </a:extLst>
          </a:blip>
          <a:srcRect r="23287"/>
          <a:stretch/>
        </p:blipFill>
        <p:spPr bwMode="auto">
          <a:xfrm>
            <a:off x="7353300" y="1143000"/>
            <a:ext cx="1600200"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85800" y="381000"/>
            <a:ext cx="7772400" cy="685800"/>
          </a:xfrm>
        </p:spPr>
        <p:txBody>
          <a:bodyPr/>
          <a:lstStyle/>
          <a:p>
            <a:pPr algn="l"/>
            <a:r>
              <a:rPr lang="en-US" sz="4000" b="1">
                <a:solidFill>
                  <a:srgbClr val="3333FF"/>
                </a:solidFill>
              </a:rPr>
              <a:t>    Mitochondrial DNA</a:t>
            </a:r>
          </a:p>
        </p:txBody>
      </p:sp>
      <p:sp>
        <p:nvSpPr>
          <p:cNvPr id="134147" name="Rectangle 3"/>
          <p:cNvSpPr>
            <a:spLocks noGrp="1" noChangeArrowheads="1"/>
          </p:cNvSpPr>
          <p:nvPr>
            <p:ph type="body" sz="half" idx="1"/>
          </p:nvPr>
        </p:nvSpPr>
        <p:spPr>
          <a:xfrm>
            <a:off x="609600" y="1066800"/>
            <a:ext cx="7848600" cy="1905000"/>
          </a:xfrm>
        </p:spPr>
        <p:txBody>
          <a:bodyPr/>
          <a:lstStyle/>
          <a:p>
            <a:pPr>
              <a:buFontTx/>
              <a:buNone/>
            </a:pPr>
            <a:r>
              <a:rPr lang="en-US" sz="2400"/>
              <a:t>DNA has been found in mitochondria!</a:t>
            </a:r>
          </a:p>
          <a:p>
            <a:pPr>
              <a:buFontTx/>
              <a:buNone/>
            </a:pPr>
            <a:r>
              <a:rPr lang="en-US" sz="2800"/>
              <a:t>	</a:t>
            </a:r>
            <a:r>
              <a:rPr lang="en-US" sz="2400"/>
              <a:t>Originally thought to be supportive of the Endosymbiotic Theory (bacteria took up residence in cells and became cell organelles)</a:t>
            </a:r>
          </a:p>
        </p:txBody>
      </p:sp>
      <p:sp>
        <p:nvSpPr>
          <p:cNvPr id="134148" name="Text Box 4"/>
          <p:cNvSpPr txBox="1">
            <a:spLocks noChangeArrowheads="1"/>
          </p:cNvSpPr>
          <p:nvPr/>
        </p:nvSpPr>
        <p:spPr bwMode="auto">
          <a:xfrm>
            <a:off x="685800" y="5638800"/>
            <a:ext cx="8001000" cy="946150"/>
          </a:xfrm>
          <a:prstGeom prst="rect">
            <a:avLst/>
          </a:prstGeom>
          <a:noFill/>
          <a:ln w="9525">
            <a:noFill/>
            <a:miter lim="800000"/>
            <a:headEnd/>
            <a:tailEnd/>
          </a:ln>
          <a:effectLst/>
        </p:spPr>
        <p:txBody>
          <a:bodyPr>
            <a:spAutoFit/>
          </a:bodyPr>
          <a:lstStyle/>
          <a:p>
            <a:pPr algn="ctr">
              <a:spcBef>
                <a:spcPct val="20000"/>
              </a:spcBef>
            </a:pPr>
            <a:r>
              <a:rPr lang="en-US" sz="2800" b="1" i="1" dirty="0">
                <a:solidFill>
                  <a:srgbClr val="3333FF"/>
                </a:solidFill>
                <a:latin typeface="Comic Sans MS" pitchFamily="66" charset="0"/>
              </a:rPr>
              <a:t>Turned out that genes for reproducing mitochondria are in the cell nucleus!</a:t>
            </a:r>
          </a:p>
        </p:txBody>
      </p:sp>
      <p:graphicFrame>
        <p:nvGraphicFramePr>
          <p:cNvPr id="134149" name="Object 5"/>
          <p:cNvGraphicFramePr>
            <a:graphicFrameLocks noGrp="1" noChangeAspect="1"/>
          </p:cNvGraphicFramePr>
          <p:nvPr>
            <p:ph sz="half" idx="2"/>
          </p:nvPr>
        </p:nvGraphicFramePr>
        <p:xfrm>
          <a:off x="1371600" y="2895600"/>
          <a:ext cx="5943600" cy="2679700"/>
        </p:xfrm>
        <a:graphic>
          <a:graphicData uri="http://schemas.openxmlformats.org/presentationml/2006/ole">
            <mc:AlternateContent xmlns:mc="http://schemas.openxmlformats.org/markup-compatibility/2006">
              <mc:Choice xmlns:v="urn:schemas-microsoft-com:vml" Requires="v">
                <p:oleObj spid="_x0000_s134189" name="Photo Editor Photo" r:id="rId3" imgW="5238095" imgH="2362530" progId="MSPhotoEd.3">
                  <p:embed/>
                </p:oleObj>
              </mc:Choice>
              <mc:Fallback>
                <p:oleObj name="Photo Editor Photo" r:id="rId3" imgW="5238095" imgH="2362530" progId="MSPhotoEd.3">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895600"/>
                        <a:ext cx="5943600"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4150" name="Picture 6" descr="Go to fullsize image">
            <a:hlinkClick r:id="rId5"/>
          </p:cNvPr>
          <p:cNvPicPr>
            <a:picLocks noChangeAspect="1" noChangeArrowheads="1"/>
          </p:cNvPicPr>
          <p:nvPr/>
        </p:nvPicPr>
        <p:blipFill>
          <a:blip r:embed="rId6"/>
          <a:srcRect/>
          <a:stretch>
            <a:fillRect/>
          </a:stretch>
        </p:blipFill>
        <p:spPr bwMode="auto">
          <a:xfrm>
            <a:off x="6934200" y="381000"/>
            <a:ext cx="1609725" cy="160972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64286" y="866429"/>
            <a:ext cx="7772400" cy="830997"/>
          </a:xfrm>
          <a:prstGeom prst="rect">
            <a:avLst/>
          </a:prstGeom>
          <a:noFill/>
          <a:ln w="9525">
            <a:noFill/>
            <a:miter lim="800000"/>
            <a:headEnd/>
            <a:tailEnd/>
          </a:ln>
          <a:effectLst/>
        </p:spPr>
        <p:txBody>
          <a:bodyPr wrap="square">
            <a:spAutoFit/>
          </a:bodyPr>
          <a:lstStyle/>
          <a:p>
            <a:pPr algn="ctr">
              <a:spcBef>
                <a:spcPct val="50000"/>
              </a:spcBef>
            </a:pPr>
            <a:r>
              <a:rPr lang="en-US" sz="4800" b="1" dirty="0" smtClean="0">
                <a:solidFill>
                  <a:srgbClr val="FFFF00"/>
                </a:solidFill>
                <a:latin typeface="Comic Sans MS" pitchFamily="66" charset="0"/>
              </a:rPr>
              <a:t>Spontaneous Generation</a:t>
            </a:r>
            <a:endParaRPr lang="en-US" sz="4800" b="1" dirty="0">
              <a:solidFill>
                <a:srgbClr val="FFFF00"/>
              </a:solidFill>
              <a:latin typeface="Comic Sans MS" pitchFamily="66" charset="0"/>
            </a:endParaRPr>
          </a:p>
        </p:txBody>
      </p:sp>
      <p:sp>
        <p:nvSpPr>
          <p:cNvPr id="3" name="Text Box 6"/>
          <p:cNvSpPr txBox="1">
            <a:spLocks noChangeArrowheads="1"/>
          </p:cNvSpPr>
          <p:nvPr/>
        </p:nvSpPr>
        <p:spPr bwMode="auto">
          <a:xfrm>
            <a:off x="457200" y="4648200"/>
            <a:ext cx="3429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FFC000"/>
                </a:solidFill>
                <a:latin typeface="Comic Sans MS" pitchFamily="66" charset="0"/>
              </a:rPr>
              <a:t>Frogs from mud</a:t>
            </a:r>
            <a:endParaRPr lang="en-US" sz="3200" b="1" dirty="0">
              <a:solidFill>
                <a:srgbClr val="FFC000"/>
              </a:solidFill>
              <a:latin typeface="Comic Sans MS" pitchFamily="66" charset="0"/>
            </a:endParaRPr>
          </a:p>
        </p:txBody>
      </p:sp>
      <p:sp>
        <p:nvSpPr>
          <p:cNvPr id="4" name="Text Box 6"/>
          <p:cNvSpPr txBox="1">
            <a:spLocks noChangeArrowheads="1"/>
          </p:cNvSpPr>
          <p:nvPr/>
        </p:nvSpPr>
        <p:spPr bwMode="auto">
          <a:xfrm>
            <a:off x="4550486" y="4648200"/>
            <a:ext cx="4191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FFC000"/>
                </a:solidFill>
                <a:latin typeface="Comic Sans MS" pitchFamily="66" charset="0"/>
              </a:rPr>
              <a:t>Maggots from meat</a:t>
            </a:r>
            <a:endParaRPr lang="en-US" sz="3200" b="1" dirty="0">
              <a:solidFill>
                <a:srgbClr val="FFC000"/>
              </a:solidFill>
              <a:latin typeface="Comic Sans MS" pitchFamily="66" charset="0"/>
            </a:endParaRPr>
          </a:p>
        </p:txBody>
      </p:sp>
      <p:pic>
        <p:nvPicPr>
          <p:cNvPr id="140290" name="Picture 2" descr="https://encrypted-tbn3.gstatic.com/images?q=tbn:ANd9GcTxnjY3bWAosmEHw6_LO0w9LHZadfbeG0Nc9YZ95xGqpEt4Utck"/>
          <p:cNvPicPr>
            <a:picLocks noChangeAspect="1" noChangeArrowheads="1"/>
          </p:cNvPicPr>
          <p:nvPr/>
        </p:nvPicPr>
        <p:blipFill rotWithShape="1">
          <a:blip r:embed="rId2">
            <a:extLst>
              <a:ext uri="{28A0092B-C50C-407E-A947-70E740481C1C}">
                <a14:useLocalDpi xmlns:a14="http://schemas.microsoft.com/office/drawing/2010/main" val="0"/>
              </a:ext>
            </a:extLst>
          </a:blip>
          <a:srcRect l="30476" b="24682"/>
          <a:stretch/>
        </p:blipFill>
        <p:spPr bwMode="auto">
          <a:xfrm>
            <a:off x="409575" y="1817232"/>
            <a:ext cx="347662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778470" y="1869391"/>
            <a:ext cx="3735032" cy="2715081"/>
          </a:xfrm>
          <a:prstGeom prst="rect">
            <a:avLst/>
          </a:prstGeom>
        </p:spPr>
      </p:pic>
      <p:sp>
        <p:nvSpPr>
          <p:cNvPr id="8" name="Text Box 6"/>
          <p:cNvSpPr txBox="1">
            <a:spLocks noChangeArrowheads="1"/>
          </p:cNvSpPr>
          <p:nvPr/>
        </p:nvSpPr>
        <p:spPr bwMode="auto">
          <a:xfrm>
            <a:off x="457200" y="5486400"/>
            <a:ext cx="8331911" cy="1077218"/>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FFFF00"/>
                </a:solidFill>
                <a:latin typeface="Comic Sans MS" pitchFamily="66" charset="0"/>
              </a:rPr>
              <a:t>Scientists mistakenly held onto this theory until the middle 1800’s</a:t>
            </a:r>
            <a:endParaRPr lang="en-US" sz="3200" b="1" dirty="0">
              <a:solidFill>
                <a:srgbClr val="FFFF00"/>
              </a:solidFill>
              <a:latin typeface="Comic Sans MS" pitchFamily="66" charset="0"/>
            </a:endParaRPr>
          </a:p>
        </p:txBody>
      </p:sp>
      <p:sp>
        <p:nvSpPr>
          <p:cNvPr id="9" name="Text Box 6"/>
          <p:cNvSpPr txBox="1">
            <a:spLocks noChangeArrowheads="1"/>
          </p:cNvSpPr>
          <p:nvPr/>
        </p:nvSpPr>
        <p:spPr bwMode="auto">
          <a:xfrm>
            <a:off x="689307" y="272392"/>
            <a:ext cx="77724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00B0F0"/>
                </a:solidFill>
                <a:latin typeface="Comic Sans MS" pitchFamily="66" charset="0"/>
              </a:rPr>
              <a:t>Scientific Theory Mistakes</a:t>
            </a:r>
            <a:endParaRPr lang="en-US" sz="3200" b="1" dirty="0">
              <a:solidFill>
                <a:srgbClr val="00B0F0"/>
              </a:solidFill>
              <a:latin typeface="Comic Sans MS" pitchFamily="66" charset="0"/>
            </a:endParaRPr>
          </a:p>
        </p:txBody>
      </p:sp>
    </p:spTree>
    <p:extLst>
      <p:ext uri="{BB962C8B-B14F-4D97-AF65-F5344CB8AC3E}">
        <p14:creationId xmlns:p14="http://schemas.microsoft.com/office/powerpoint/2010/main" val="38663433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600"/>
            <a:ext cx="7772400" cy="609600"/>
          </a:xfrm>
        </p:spPr>
        <p:txBody>
          <a:bodyPr/>
          <a:lstStyle/>
          <a:p>
            <a:r>
              <a:rPr lang="en-US" sz="2400" b="1">
                <a:solidFill>
                  <a:srgbClr val="2347FB"/>
                </a:solidFill>
                <a:latin typeface="Comic Sans MS" pitchFamily="66" charset="0"/>
              </a:rPr>
              <a:t>Flaws in Evolutionary Theory</a:t>
            </a:r>
          </a:p>
        </p:txBody>
      </p:sp>
      <p:sp>
        <p:nvSpPr>
          <p:cNvPr id="58371" name="Rectangle 3"/>
          <p:cNvSpPr>
            <a:spLocks noGrp="1" noChangeArrowheads="1"/>
          </p:cNvSpPr>
          <p:nvPr>
            <p:ph type="body" sz="half" idx="1"/>
          </p:nvPr>
        </p:nvSpPr>
        <p:spPr>
          <a:xfrm>
            <a:off x="685800" y="1066800"/>
            <a:ext cx="7543800" cy="5334000"/>
          </a:xfrm>
        </p:spPr>
        <p:txBody>
          <a:bodyPr/>
          <a:lstStyle/>
          <a:p>
            <a:pPr algn="ctr">
              <a:lnSpc>
                <a:spcPct val="80000"/>
              </a:lnSpc>
              <a:buFontTx/>
              <a:buNone/>
            </a:pPr>
            <a:r>
              <a:rPr lang="en-US" b="1"/>
              <a:t>Subject Interpretations of Fossils</a:t>
            </a:r>
          </a:p>
          <a:p>
            <a:pPr>
              <a:lnSpc>
                <a:spcPct val="80000"/>
              </a:lnSpc>
              <a:buFontTx/>
              <a:buNone/>
            </a:pPr>
            <a:r>
              <a:rPr lang="en-US" sz="2400"/>
              <a:t>       </a:t>
            </a:r>
          </a:p>
          <a:p>
            <a:pPr>
              <a:lnSpc>
                <a:spcPct val="80000"/>
              </a:lnSpc>
              <a:buFontTx/>
              <a:buNone/>
            </a:pPr>
            <a:r>
              <a:rPr lang="en-US" sz="2400"/>
              <a:t>                    Scientists “see” what they are looking for!           </a:t>
            </a:r>
          </a:p>
          <a:p>
            <a:pPr>
              <a:lnSpc>
                <a:spcPct val="80000"/>
              </a:lnSpc>
              <a:buFontTx/>
              <a:buNone/>
            </a:pPr>
            <a:r>
              <a:rPr lang="en-US" sz="2400"/>
              <a:t>             </a:t>
            </a:r>
            <a:endParaRPr lang="en-US" sz="2400" b="1"/>
          </a:p>
          <a:p>
            <a:pPr>
              <a:lnSpc>
                <a:spcPct val="80000"/>
              </a:lnSpc>
              <a:buFontTx/>
              <a:buNone/>
            </a:pPr>
            <a:r>
              <a:rPr lang="en-US" sz="2400" b="1"/>
              <a:t>                    </a:t>
            </a:r>
            <a:r>
              <a:rPr lang="en-US" b="1"/>
              <a:t>Piltdown Man:</a:t>
            </a:r>
            <a:r>
              <a:rPr lang="en-US" sz="2400" b="1"/>
              <a:t>  </a:t>
            </a:r>
            <a:endParaRPr lang="en-US" sz="2400"/>
          </a:p>
          <a:p>
            <a:pPr>
              <a:lnSpc>
                <a:spcPct val="80000"/>
              </a:lnSpc>
            </a:pPr>
            <a:r>
              <a:rPr lang="en-US" sz="2400"/>
              <a:t>Presented by Charles Dawson in 1912</a:t>
            </a:r>
          </a:p>
          <a:p>
            <a:pPr>
              <a:lnSpc>
                <a:spcPct val="80000"/>
              </a:lnSpc>
            </a:pPr>
            <a:r>
              <a:rPr lang="en-US" sz="2400"/>
              <a:t>Arthur Woodward reconstructed a skull</a:t>
            </a:r>
          </a:p>
          <a:p>
            <a:pPr>
              <a:lnSpc>
                <a:spcPct val="80000"/>
              </a:lnSpc>
            </a:pPr>
            <a:r>
              <a:rPr lang="en-US" sz="2400"/>
              <a:t>Finally a full size model was made</a:t>
            </a:r>
          </a:p>
          <a:p>
            <a:pPr>
              <a:lnSpc>
                <a:spcPct val="80000"/>
              </a:lnSpc>
            </a:pPr>
            <a:r>
              <a:rPr lang="en-US" sz="2400"/>
              <a:t>Skull was thoroughly examined for over</a:t>
            </a:r>
          </a:p>
          <a:p>
            <a:pPr>
              <a:lnSpc>
                <a:spcPct val="80000"/>
              </a:lnSpc>
              <a:buFontTx/>
              <a:buNone/>
            </a:pPr>
            <a:r>
              <a:rPr lang="en-US" sz="2400"/>
              <a:t>     30 years before found to be a fake</a:t>
            </a:r>
          </a:p>
          <a:p>
            <a:pPr>
              <a:lnSpc>
                <a:spcPct val="80000"/>
              </a:lnSpc>
            </a:pPr>
            <a:r>
              <a:rPr lang="en-US" sz="2400"/>
              <a:t>Actually a very old human skull and </a:t>
            </a:r>
          </a:p>
          <a:p>
            <a:pPr>
              <a:lnSpc>
                <a:spcPct val="80000"/>
              </a:lnSpc>
              <a:buFontTx/>
              <a:buNone/>
            </a:pPr>
            <a:r>
              <a:rPr lang="en-US" sz="2400"/>
              <a:t>    a recent orangutan jaw with canine</a:t>
            </a:r>
          </a:p>
          <a:p>
            <a:pPr>
              <a:lnSpc>
                <a:spcPct val="80000"/>
              </a:lnSpc>
              <a:buFontTx/>
              <a:buNone/>
            </a:pPr>
            <a:r>
              <a:rPr lang="en-US" sz="2400"/>
              <a:t>    teeth that were filed down. </a:t>
            </a:r>
          </a:p>
        </p:txBody>
      </p:sp>
      <p:pic>
        <p:nvPicPr>
          <p:cNvPr id="58372" name="Picture 4" descr="Piltdown skull"/>
          <p:cNvPicPr>
            <a:picLocks noGrp="1" noChangeAspect="1" noChangeArrowheads="1"/>
          </p:cNvPicPr>
          <p:nvPr>
            <p:ph sz="quarter" idx="2"/>
          </p:nvPr>
        </p:nvPicPr>
        <p:blipFill>
          <a:blip r:embed="rId2"/>
          <a:srcRect/>
          <a:stretch>
            <a:fillRect/>
          </a:stretch>
        </p:blipFill>
        <p:spPr>
          <a:xfrm>
            <a:off x="762000" y="1600200"/>
            <a:ext cx="1271588" cy="1371600"/>
          </a:xfrm>
          <a:noFill/>
          <a:ln/>
        </p:spPr>
      </p:pic>
      <p:pic>
        <p:nvPicPr>
          <p:cNvPr id="58374" name="Picture 6" descr="Piltdown Man"/>
          <p:cNvPicPr>
            <a:picLocks noGrp="1" noChangeAspect="1" noChangeArrowheads="1"/>
          </p:cNvPicPr>
          <p:nvPr>
            <p:ph sz="quarter" idx="3"/>
          </p:nvPr>
        </p:nvPicPr>
        <p:blipFill>
          <a:blip r:embed="rId3"/>
          <a:srcRect/>
          <a:stretch>
            <a:fillRect/>
          </a:stretch>
        </p:blipFill>
        <p:spPr>
          <a:xfrm>
            <a:off x="6553200" y="3276600"/>
            <a:ext cx="2322513" cy="3048000"/>
          </a:xfrm>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6020" name="Object 4"/>
          <p:cNvGraphicFramePr>
            <a:graphicFrameLocks noGrp="1" noChangeAspect="1"/>
          </p:cNvGraphicFramePr>
          <p:nvPr>
            <p:ph/>
          </p:nvPr>
        </p:nvGraphicFramePr>
        <p:xfrm>
          <a:off x="1676400" y="0"/>
          <a:ext cx="6192838" cy="12115800"/>
        </p:xfrm>
        <a:graphic>
          <a:graphicData uri="http://schemas.openxmlformats.org/presentationml/2006/ole">
            <mc:AlternateContent xmlns:mc="http://schemas.openxmlformats.org/markup-compatibility/2006">
              <mc:Choice xmlns:v="urn:schemas-microsoft-com:vml" Requires="v">
                <p:oleObj spid="_x0000_s86059" name="Photo Editor Photo" r:id="rId3" imgW="7133333" imgH="13952381" progId="MSPhotoEd.3">
                  <p:embed/>
                </p:oleObj>
              </mc:Choice>
              <mc:Fallback>
                <p:oleObj name="Photo Editor Photo" r:id="rId3" imgW="7133333" imgH="13952381" progId="MSPhotoEd.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0"/>
                        <a:ext cx="6192838" cy="1211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22" name="Text Box 6"/>
          <p:cNvSpPr txBox="1">
            <a:spLocks noChangeArrowheads="1"/>
          </p:cNvSpPr>
          <p:nvPr/>
        </p:nvSpPr>
        <p:spPr bwMode="auto">
          <a:xfrm>
            <a:off x="4038600" y="304800"/>
            <a:ext cx="4038600" cy="336550"/>
          </a:xfrm>
          <a:prstGeom prst="rect">
            <a:avLst/>
          </a:prstGeom>
          <a:noFill/>
          <a:ln w="9525">
            <a:noFill/>
            <a:miter lim="800000"/>
            <a:headEnd/>
            <a:tailEnd/>
          </a:ln>
          <a:effectLst/>
        </p:spPr>
        <p:txBody>
          <a:bodyPr>
            <a:spAutoFit/>
          </a:bodyPr>
          <a:lstStyle/>
          <a:p>
            <a:pPr>
              <a:spcBef>
                <a:spcPct val="50000"/>
              </a:spcBef>
            </a:pPr>
            <a:r>
              <a:rPr lang="en-US" sz="1600"/>
              <a:t>US News &amp; World Report  Feb 14, 2000</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9" name="Rectangle 5"/>
          <p:cNvSpPr>
            <a:spLocks noGrp="1" noChangeArrowheads="1"/>
          </p:cNvSpPr>
          <p:nvPr>
            <p:ph type="title"/>
          </p:nvPr>
        </p:nvSpPr>
        <p:spPr>
          <a:xfrm>
            <a:off x="5410200" y="685800"/>
            <a:ext cx="3352800" cy="5638800"/>
          </a:xfrm>
        </p:spPr>
        <p:txBody>
          <a:bodyPr/>
          <a:lstStyle/>
          <a:p>
            <a:r>
              <a:rPr lang="en-US" sz="4000"/>
              <a:t>National Geographic Magazine </a:t>
            </a:r>
            <a:br>
              <a:rPr lang="en-US" sz="4000"/>
            </a:br>
            <a:r>
              <a:rPr lang="en-US" sz="4000"/>
              <a:t/>
            </a:r>
            <a:br>
              <a:rPr lang="en-US" sz="4000"/>
            </a:br>
            <a:r>
              <a:rPr lang="en-US" sz="4000"/>
              <a:t>11 page special</a:t>
            </a:r>
            <a:br>
              <a:rPr lang="en-US" sz="4000"/>
            </a:br>
            <a:r>
              <a:rPr lang="en-US" sz="4000"/>
              <a:t/>
            </a:r>
            <a:br>
              <a:rPr lang="en-US" sz="4000"/>
            </a:br>
            <a:r>
              <a:rPr lang="en-US" sz="4000"/>
              <a:t/>
            </a:r>
            <a:br>
              <a:rPr lang="en-US" sz="4000"/>
            </a:br>
            <a:r>
              <a:rPr lang="en-US" sz="4000"/>
              <a:t>Nov 1999</a:t>
            </a:r>
          </a:p>
        </p:txBody>
      </p:sp>
      <p:graphicFrame>
        <p:nvGraphicFramePr>
          <p:cNvPr id="88068" name="Object 4"/>
          <p:cNvGraphicFramePr>
            <a:graphicFrameLocks noGrp="1" noChangeAspect="1"/>
          </p:cNvGraphicFramePr>
          <p:nvPr>
            <p:ph idx="1"/>
          </p:nvPr>
        </p:nvGraphicFramePr>
        <p:xfrm>
          <a:off x="609600" y="228600"/>
          <a:ext cx="4598988" cy="6400800"/>
        </p:xfrm>
        <a:graphic>
          <a:graphicData uri="http://schemas.openxmlformats.org/presentationml/2006/ole">
            <mc:AlternateContent xmlns:mc="http://schemas.openxmlformats.org/markup-compatibility/2006">
              <mc:Choice xmlns:v="urn:schemas-microsoft-com:vml" Requires="v">
                <p:oleObj spid="_x0000_s88107" name="Photo Editor Photo" r:id="rId3" imgW="9345329" imgH="13003440" progId="MSPhotoEd.3">
                  <p:embed/>
                </p:oleObj>
              </mc:Choice>
              <mc:Fallback>
                <p:oleObj name="Photo Editor Photo" r:id="rId3" imgW="9345329" imgH="13003440" progId="MSPhotoEd.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8600"/>
                        <a:ext cx="459898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3188" name="Object 4"/>
          <p:cNvGraphicFramePr>
            <a:graphicFrameLocks noGrp="1" noChangeAspect="1"/>
          </p:cNvGraphicFramePr>
          <p:nvPr>
            <p:ph/>
          </p:nvPr>
        </p:nvGraphicFramePr>
        <p:xfrm>
          <a:off x="1295400" y="152400"/>
          <a:ext cx="6019800" cy="6553200"/>
        </p:xfrm>
        <a:graphic>
          <a:graphicData uri="http://schemas.openxmlformats.org/presentationml/2006/ole">
            <mc:AlternateContent xmlns:mc="http://schemas.openxmlformats.org/markup-compatibility/2006">
              <mc:Choice xmlns:v="urn:schemas-microsoft-com:vml" Requires="v">
                <p:oleObj spid="_x0000_s93227" name="Photo Editor Photo" r:id="rId3" imgW="9345329" imgH="11552381" progId="MSPhotoEd.3">
                  <p:embed/>
                </p:oleObj>
              </mc:Choice>
              <mc:Fallback>
                <p:oleObj name="Photo Editor Photo" r:id="rId3" imgW="9345329" imgH="11552381" progId="MSPhotoEd.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0198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09600" y="228600"/>
            <a:ext cx="5791200" cy="533400"/>
          </a:xfrm>
        </p:spPr>
        <p:txBody>
          <a:bodyPr/>
          <a:lstStyle/>
          <a:p>
            <a:r>
              <a:rPr lang="en-US" sz="2400" b="1" dirty="0" smtClean="0">
                <a:solidFill>
                  <a:srgbClr val="2347FB"/>
                </a:solidFill>
                <a:latin typeface="Comic Sans MS" pitchFamily="66" charset="0"/>
              </a:rPr>
              <a:t>Flaws in Evolution</a:t>
            </a:r>
            <a:endParaRPr lang="en-US" sz="2400" b="1" dirty="0">
              <a:solidFill>
                <a:srgbClr val="2347FB"/>
              </a:solidFill>
              <a:latin typeface="Comic Sans MS" pitchFamily="66" charset="0"/>
            </a:endParaRPr>
          </a:p>
        </p:txBody>
      </p:sp>
      <p:sp>
        <p:nvSpPr>
          <p:cNvPr id="95235" name="Rectangle 3"/>
          <p:cNvSpPr>
            <a:spLocks noGrp="1" noChangeArrowheads="1"/>
          </p:cNvSpPr>
          <p:nvPr>
            <p:ph type="body" idx="1"/>
          </p:nvPr>
        </p:nvSpPr>
        <p:spPr>
          <a:xfrm>
            <a:off x="457200" y="762000"/>
            <a:ext cx="8305800" cy="5486400"/>
          </a:xfrm>
        </p:spPr>
        <p:txBody>
          <a:bodyPr/>
          <a:lstStyle/>
          <a:p>
            <a:pPr>
              <a:lnSpc>
                <a:spcPct val="90000"/>
              </a:lnSpc>
              <a:buFontTx/>
              <a:buNone/>
            </a:pPr>
            <a:r>
              <a:rPr lang="en-US" sz="4000" b="1" dirty="0" smtClean="0"/>
              <a:t>      Organs </a:t>
            </a:r>
            <a:r>
              <a:rPr lang="en-US" sz="4000" b="1" dirty="0"/>
              <a:t>are fully </a:t>
            </a:r>
            <a:r>
              <a:rPr lang="en-US" sz="4000" b="1" dirty="0" smtClean="0"/>
              <a:t>                      </a:t>
            </a:r>
          </a:p>
          <a:p>
            <a:pPr>
              <a:lnSpc>
                <a:spcPct val="90000"/>
              </a:lnSpc>
              <a:buFontTx/>
              <a:buNone/>
            </a:pPr>
            <a:r>
              <a:rPr lang="en-US" sz="4000" b="1" dirty="0"/>
              <a:t> </a:t>
            </a:r>
            <a:r>
              <a:rPr lang="en-US" sz="4000" b="1" dirty="0" smtClean="0"/>
              <a:t>          developed</a:t>
            </a:r>
            <a:endParaRPr lang="en-US" sz="4000" b="1" dirty="0"/>
          </a:p>
          <a:p>
            <a:pPr>
              <a:lnSpc>
                <a:spcPct val="90000"/>
              </a:lnSpc>
              <a:buFontTx/>
              <a:buNone/>
            </a:pPr>
            <a:endParaRPr lang="en-US" sz="800" b="1" dirty="0"/>
          </a:p>
          <a:p>
            <a:pPr>
              <a:lnSpc>
                <a:spcPct val="90000"/>
              </a:lnSpc>
              <a:spcAft>
                <a:spcPct val="30000"/>
              </a:spcAft>
            </a:pPr>
            <a:r>
              <a:rPr lang="en-US" sz="2800" dirty="0"/>
              <a:t>If species were constantly changing and evolving to higher organisms, we should be able to find organisms today which have organs in the process of evolving.</a:t>
            </a:r>
          </a:p>
          <a:p>
            <a:pPr>
              <a:lnSpc>
                <a:spcPct val="90000"/>
              </a:lnSpc>
              <a:spcAft>
                <a:spcPct val="30000"/>
              </a:spcAft>
            </a:pPr>
            <a:r>
              <a:rPr lang="en-US" sz="2800" dirty="0"/>
              <a:t>Where are the new appendages, or additional sense organs, or new structures just beginning?</a:t>
            </a:r>
          </a:p>
          <a:p>
            <a:pPr>
              <a:lnSpc>
                <a:spcPct val="90000"/>
              </a:lnSpc>
              <a:spcAft>
                <a:spcPct val="30000"/>
              </a:spcAft>
            </a:pPr>
            <a:r>
              <a:rPr lang="en-US" sz="2800" dirty="0"/>
              <a:t>Everything in life points to the conclusion that all species today were created with complete, fully functioning organs</a:t>
            </a:r>
          </a:p>
        </p:txBody>
      </p:sp>
      <p:pic>
        <p:nvPicPr>
          <p:cNvPr id="143362" name="Picture 2" descr="http://2.bp.blogspot.com/-ePv5nANDfOE/Tx7aYh151uI/AAAAAAAAAD8/0ri8I9C_L9o/s1600/Human-ey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400300" cy="1440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728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04800"/>
            <a:ext cx="7772400" cy="533400"/>
          </a:xfrm>
        </p:spPr>
        <p:txBody>
          <a:bodyPr/>
          <a:lstStyle/>
          <a:p>
            <a:r>
              <a:rPr lang="en-US" sz="2400" b="1">
                <a:solidFill>
                  <a:srgbClr val="2347FB"/>
                </a:solidFill>
                <a:latin typeface="Comic Sans MS" pitchFamily="66" charset="0"/>
              </a:rPr>
              <a:t>Flaws in Evolutionary Theory</a:t>
            </a:r>
          </a:p>
        </p:txBody>
      </p:sp>
      <p:sp>
        <p:nvSpPr>
          <p:cNvPr id="47107" name="Rectangle 3"/>
          <p:cNvSpPr>
            <a:spLocks noGrp="1" noChangeArrowheads="1"/>
          </p:cNvSpPr>
          <p:nvPr>
            <p:ph type="body" idx="1"/>
          </p:nvPr>
        </p:nvSpPr>
        <p:spPr>
          <a:xfrm>
            <a:off x="685800" y="1066800"/>
            <a:ext cx="7772400" cy="5029200"/>
          </a:xfrm>
        </p:spPr>
        <p:txBody>
          <a:bodyPr/>
          <a:lstStyle/>
          <a:p>
            <a:pPr algn="ctr">
              <a:lnSpc>
                <a:spcPct val="90000"/>
              </a:lnSpc>
              <a:buFontTx/>
              <a:buNone/>
            </a:pPr>
            <a:r>
              <a:rPr lang="en-US" b="1"/>
              <a:t>Some species haven’t changed</a:t>
            </a:r>
          </a:p>
          <a:p>
            <a:pPr algn="ctr">
              <a:lnSpc>
                <a:spcPct val="90000"/>
              </a:lnSpc>
              <a:buFontTx/>
              <a:buNone/>
            </a:pPr>
            <a:r>
              <a:rPr lang="en-US" b="1"/>
              <a:t> from their fossil record</a:t>
            </a:r>
            <a:r>
              <a:rPr lang="en-US"/>
              <a:t>!</a:t>
            </a:r>
          </a:p>
          <a:p>
            <a:pPr>
              <a:lnSpc>
                <a:spcPct val="90000"/>
              </a:lnSpc>
              <a:spcBef>
                <a:spcPct val="45000"/>
              </a:spcBef>
            </a:pPr>
            <a:r>
              <a:rPr lang="en-US" sz="2800"/>
              <a:t>Some species are supposedly millions of years old, but show no change from their fossil ancestors!</a:t>
            </a:r>
          </a:p>
          <a:p>
            <a:pPr>
              <a:lnSpc>
                <a:spcPct val="90000"/>
              </a:lnSpc>
              <a:spcBef>
                <a:spcPct val="45000"/>
              </a:spcBef>
            </a:pPr>
            <a:r>
              <a:rPr lang="en-US" sz="2800"/>
              <a:t>Mutations should have produced lots of varieties over millions of years and as the environment changed, natural selection should have selected varieties that were fittest to survive and produced some changes in the species.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3"/>
          <p:cNvSpPr>
            <a:spLocks noGrp="1" noChangeArrowheads="1"/>
          </p:cNvSpPr>
          <p:nvPr>
            <p:ph type="body" sz="half" idx="1"/>
          </p:nvPr>
        </p:nvSpPr>
        <p:spPr>
          <a:xfrm>
            <a:off x="381000" y="381000"/>
            <a:ext cx="8458200" cy="5715000"/>
          </a:xfrm>
        </p:spPr>
        <p:txBody>
          <a:bodyPr/>
          <a:lstStyle/>
          <a:p>
            <a:pPr marL="0" indent="0" algn="ctr">
              <a:spcBef>
                <a:spcPct val="0"/>
              </a:spcBef>
              <a:buFontTx/>
              <a:buNone/>
            </a:pPr>
            <a:r>
              <a:rPr lang="en-US" sz="2800" b="1">
                <a:latin typeface="Comic Sans MS" pitchFamily="66" charset="0"/>
              </a:rPr>
              <a:t>Evolutionists’ Mistakes Revealed</a:t>
            </a:r>
          </a:p>
          <a:p>
            <a:pPr marL="0" indent="0" algn="ctr">
              <a:spcBef>
                <a:spcPct val="0"/>
              </a:spcBef>
              <a:buFontTx/>
              <a:buNone/>
            </a:pPr>
            <a:r>
              <a:rPr lang="en-US" sz="2800" b="1">
                <a:latin typeface="Comic Sans MS" pitchFamily="66" charset="0"/>
              </a:rPr>
              <a:t> in the Living Coelacanth</a:t>
            </a:r>
            <a:endParaRPr lang="en-US" sz="2800">
              <a:latin typeface="Comic Sans MS" pitchFamily="66" charset="0"/>
            </a:endParaRPr>
          </a:p>
          <a:p>
            <a:pPr marL="0" indent="0">
              <a:buFontTx/>
              <a:buNone/>
            </a:pPr>
            <a:r>
              <a:rPr lang="en-US" sz="800"/>
              <a:t>     </a:t>
            </a:r>
          </a:p>
          <a:p>
            <a:pPr marL="0" indent="0">
              <a:buFontTx/>
              <a:buNone/>
            </a:pPr>
            <a:r>
              <a:rPr lang="en-US" sz="2000"/>
              <a:t>For nearly a century the Coelacanth had been considered an ideal intermediate between fish and terrestrial vertebrates based on its well-preserved skeletal fossil remains. This fish was thought to have gone extinct over 100 million years ago.  But after one was discovered alive and well in 1938, analysis of the soft anatomy quickly revealed that it had all the characteristics of a fish, not the characteristics of an intermediate the evolutionists had predicted and hoped for.</a:t>
            </a:r>
          </a:p>
        </p:txBody>
      </p:sp>
      <p:pic>
        <p:nvPicPr>
          <p:cNvPr id="48132" name="Picture 4"/>
          <p:cNvPicPr>
            <a:picLocks noGrp="1" noChangeAspect="1" noChangeArrowheads="1"/>
          </p:cNvPicPr>
          <p:nvPr>
            <p:ph sz="half" idx="2"/>
          </p:nvPr>
        </p:nvPicPr>
        <p:blipFill>
          <a:blip r:embed="rId2"/>
          <a:srcRect/>
          <a:stretch>
            <a:fillRect/>
          </a:stretch>
        </p:blipFill>
        <p:spPr>
          <a:xfrm>
            <a:off x="2133600" y="3733800"/>
            <a:ext cx="5029200" cy="2825750"/>
          </a:xfr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2000"/>
                                        <p:tgtEl>
                                          <p:spTgt spid="481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131">
                                            <p:txEl>
                                              <p:pRg st="1" end="1"/>
                                            </p:txEl>
                                          </p:spTgt>
                                        </p:tgtEl>
                                        <p:attrNameLst>
                                          <p:attrName>style.visibility</p:attrName>
                                        </p:attrNameLst>
                                      </p:cBhvr>
                                      <p:to>
                                        <p:strVal val="visible"/>
                                      </p:to>
                                    </p:set>
                                    <p:animEffect transition="in" filter="fade">
                                      <p:cBhvr>
                                        <p:cTn id="10" dur="2000"/>
                                        <p:tgtEl>
                                          <p:spTgt spid="4813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8131">
                                            <p:txEl>
                                              <p:pRg st="3" end="3"/>
                                            </p:txEl>
                                          </p:spTgt>
                                        </p:tgtEl>
                                        <p:attrNameLst>
                                          <p:attrName>style.visibility</p:attrName>
                                        </p:attrNameLst>
                                      </p:cBhvr>
                                      <p:to>
                                        <p:strVal val="visible"/>
                                      </p:to>
                                    </p:set>
                                    <p:animEffect transition="in" filter="fade">
                                      <p:cBhvr>
                                        <p:cTn id="15" dur="2000"/>
                                        <p:tgtEl>
                                          <p:spTgt spid="48131">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132">
                                            <p:bg/>
                                          </p:spTgt>
                                        </p:tgtEl>
                                        <p:attrNameLst>
                                          <p:attrName>style.visibility</p:attrName>
                                        </p:attrNameLst>
                                      </p:cBhvr>
                                      <p:to>
                                        <p:strVal val="visible"/>
                                      </p:to>
                                    </p:set>
                                    <p:animEffect transition="in" filter="fade">
                                      <p:cBhvr>
                                        <p:cTn id="18" dur="2000"/>
                                        <p:tgtEl>
                                          <p:spTgt spid="4813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p:bldP spid="48132"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793750" y="126747"/>
            <a:ext cx="7772400" cy="533400"/>
          </a:xfrm>
        </p:spPr>
        <p:txBody>
          <a:bodyPr/>
          <a:lstStyle/>
          <a:p>
            <a:r>
              <a:rPr lang="en-US" sz="2400" b="1" dirty="0">
                <a:solidFill>
                  <a:srgbClr val="2347FB"/>
                </a:solidFill>
                <a:latin typeface="Comic Sans MS" pitchFamily="66" charset="0"/>
              </a:rPr>
              <a:t>Flaws in Evolutionary Theory</a:t>
            </a:r>
          </a:p>
        </p:txBody>
      </p:sp>
      <p:sp>
        <p:nvSpPr>
          <p:cNvPr id="62467" name="Rectangle 3"/>
          <p:cNvSpPr>
            <a:spLocks noGrp="1" noChangeArrowheads="1"/>
          </p:cNvSpPr>
          <p:nvPr>
            <p:ph type="body" idx="1"/>
          </p:nvPr>
        </p:nvSpPr>
        <p:spPr>
          <a:xfrm>
            <a:off x="304800" y="2027621"/>
            <a:ext cx="8382000" cy="4572000"/>
          </a:xfrm>
        </p:spPr>
        <p:txBody>
          <a:bodyPr/>
          <a:lstStyle/>
          <a:p>
            <a:pPr marL="400050" indent="-400050">
              <a:lnSpc>
                <a:spcPct val="80000"/>
              </a:lnSpc>
              <a:spcAft>
                <a:spcPct val="50000"/>
              </a:spcAft>
            </a:pPr>
            <a:r>
              <a:rPr lang="en-US" sz="2400" dirty="0" smtClean="0"/>
              <a:t>"</a:t>
            </a:r>
            <a:r>
              <a:rPr lang="en-US" sz="2400" dirty="0"/>
              <a:t>The observation that species are </a:t>
            </a:r>
            <a:r>
              <a:rPr lang="en-US" sz="2400" b="1" dirty="0"/>
              <a:t>amazingly conservative and static entities</a:t>
            </a:r>
            <a:r>
              <a:rPr lang="en-US" sz="2400" dirty="0"/>
              <a:t> </a:t>
            </a:r>
            <a:r>
              <a:rPr lang="en-US" sz="2400" b="1" dirty="0"/>
              <a:t>throughout long periods of time </a:t>
            </a:r>
            <a:r>
              <a:rPr lang="en-US" sz="2400" dirty="0"/>
              <a:t>has all the qualities of the emperors' new clothes</a:t>
            </a:r>
            <a:r>
              <a:rPr lang="en-US" sz="2400" b="1" dirty="0">
                <a:solidFill>
                  <a:srgbClr val="0000CC"/>
                </a:solidFill>
              </a:rPr>
              <a:t>: everyone knew it but preferred to ignore it.</a:t>
            </a:r>
            <a:r>
              <a:rPr lang="en-US" sz="2400" dirty="0"/>
              <a:t> Paleontologists, faced with a recalcitrant (inflexible) record obstinately refusing to yield Darwin's predicted pattern, simply looked the other way" – N. </a:t>
            </a:r>
            <a:r>
              <a:rPr lang="en-US" sz="2400" dirty="0" err="1"/>
              <a:t>Eldredge</a:t>
            </a:r>
            <a:r>
              <a:rPr lang="en-US" sz="2400" dirty="0"/>
              <a:t> and Tattersall, </a:t>
            </a:r>
            <a:r>
              <a:rPr lang="en-US" sz="2400" i="1" dirty="0"/>
              <a:t>The Myths of Human Evolution</a:t>
            </a:r>
            <a:r>
              <a:rPr lang="en-US" sz="2400" dirty="0"/>
              <a:t>, 1982, p 45-46.</a:t>
            </a:r>
          </a:p>
          <a:p>
            <a:pPr marL="400050" indent="-400050">
              <a:lnSpc>
                <a:spcPct val="80000"/>
              </a:lnSpc>
              <a:spcAft>
                <a:spcPct val="50000"/>
              </a:spcAft>
            </a:pPr>
            <a:r>
              <a:rPr lang="en-US" sz="2400" dirty="0"/>
              <a:t>"The </a:t>
            </a:r>
            <a:r>
              <a:rPr lang="en-US" sz="2400" b="1" dirty="0"/>
              <a:t>overwhelming prevalence of stasis became an embarrassing feature</a:t>
            </a:r>
            <a:r>
              <a:rPr lang="en-US" sz="2400" dirty="0"/>
              <a:t> of the fossil record" - S.J. Gould, </a:t>
            </a:r>
            <a:r>
              <a:rPr lang="en-US" sz="2400" i="1" dirty="0"/>
              <a:t>‘Cordelia's Dilemma'</a:t>
            </a:r>
            <a:r>
              <a:rPr lang="en-US" sz="2400" dirty="0"/>
              <a:t>, Natural History, Feb 1993, p 15.</a:t>
            </a:r>
          </a:p>
        </p:txBody>
      </p:sp>
      <p:pic>
        <p:nvPicPr>
          <p:cNvPr id="161794" name="Picture 2" descr="Niles Eldredge"/>
          <p:cNvPicPr>
            <a:picLocks noChangeAspect="1" noChangeArrowheads="1"/>
          </p:cNvPicPr>
          <p:nvPr/>
        </p:nvPicPr>
        <p:blipFill rotWithShape="1">
          <a:blip r:embed="rId2">
            <a:extLst>
              <a:ext uri="{28A0092B-C50C-407E-A947-70E740481C1C}">
                <a14:useLocalDpi xmlns:a14="http://schemas.microsoft.com/office/drawing/2010/main" val="0"/>
              </a:ext>
            </a:extLst>
          </a:blip>
          <a:srcRect l="4000" t="3749" r="4000" b="12250"/>
          <a:stretch/>
        </p:blipFill>
        <p:spPr bwMode="auto">
          <a:xfrm>
            <a:off x="228600" y="254000"/>
            <a:ext cx="1752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61796" name="Picture 4" descr="http://www.moebiusonline.eu/trasmissioni/immagini/Tattersall.jpg"/>
          <p:cNvPicPr>
            <a:picLocks noChangeAspect="1" noChangeArrowheads="1"/>
          </p:cNvPicPr>
          <p:nvPr/>
        </p:nvPicPr>
        <p:blipFill rotWithShape="1">
          <a:blip r:embed="rId3">
            <a:extLst>
              <a:ext uri="{28A0092B-C50C-407E-A947-70E740481C1C}">
                <a14:useLocalDpi xmlns:a14="http://schemas.microsoft.com/office/drawing/2010/main" val="0"/>
              </a:ext>
            </a:extLst>
          </a:blip>
          <a:srcRect r="36222" b="48214"/>
          <a:stretch/>
        </p:blipFill>
        <p:spPr bwMode="auto">
          <a:xfrm>
            <a:off x="7378700" y="237272"/>
            <a:ext cx="1524000" cy="16169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97100" y="666715"/>
            <a:ext cx="4965700" cy="1274195"/>
          </a:xfrm>
          <a:prstGeom prst="rect">
            <a:avLst/>
          </a:prstGeom>
        </p:spPr>
        <p:txBody>
          <a:bodyPr wrap="square">
            <a:spAutoFit/>
          </a:bodyPr>
          <a:lstStyle/>
          <a:p>
            <a:pPr lvl="0" algn="ctr">
              <a:lnSpc>
                <a:spcPct val="80000"/>
              </a:lnSpc>
              <a:spcBef>
                <a:spcPct val="20000"/>
              </a:spcBef>
            </a:pPr>
            <a:r>
              <a:rPr lang="en-US" sz="3200" b="1" kern="0" dirty="0">
                <a:solidFill>
                  <a:srgbClr val="723A0C"/>
                </a:solidFill>
                <a:latin typeface="Arial"/>
              </a:rPr>
              <a:t>Prominent </a:t>
            </a:r>
            <a:r>
              <a:rPr lang="en-US" sz="3200" b="1" kern="0" dirty="0" smtClean="0">
                <a:solidFill>
                  <a:srgbClr val="723A0C"/>
                </a:solidFill>
                <a:latin typeface="Arial"/>
              </a:rPr>
              <a:t>Evolutionists </a:t>
            </a:r>
            <a:r>
              <a:rPr lang="en-US" sz="3200" b="1" kern="0" dirty="0">
                <a:solidFill>
                  <a:srgbClr val="723A0C"/>
                </a:solidFill>
                <a:latin typeface="Arial"/>
              </a:rPr>
              <a:t>Admit </a:t>
            </a:r>
            <a:r>
              <a:rPr lang="en-US" sz="3200" b="1" kern="0" dirty="0" smtClean="0">
                <a:solidFill>
                  <a:srgbClr val="723A0C"/>
                </a:solidFill>
                <a:latin typeface="Arial"/>
              </a:rPr>
              <a:t>Species </a:t>
            </a:r>
            <a:r>
              <a:rPr lang="en-US" sz="3200" b="1" kern="0" dirty="0">
                <a:solidFill>
                  <a:srgbClr val="723A0C"/>
                </a:solidFill>
                <a:latin typeface="Arial"/>
              </a:rPr>
              <a:t>are Not Slowly Changing</a:t>
            </a:r>
            <a:endParaRPr lang="en-US" sz="3200" b="1" kern="0" dirty="0">
              <a:solidFill>
                <a:srgbClr val="723A0C"/>
              </a:solidFill>
              <a:latin typeface="Aria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304800"/>
            <a:ext cx="7772400" cy="685800"/>
          </a:xfrm>
        </p:spPr>
        <p:txBody>
          <a:bodyPr/>
          <a:lstStyle/>
          <a:p>
            <a:r>
              <a:rPr lang="en-US" sz="2400" b="1" dirty="0">
                <a:solidFill>
                  <a:srgbClr val="2347FB"/>
                </a:solidFill>
                <a:latin typeface="Comic Sans MS" pitchFamily="66" charset="0"/>
              </a:rPr>
              <a:t>Flaws in Evolutionary Theory</a:t>
            </a:r>
          </a:p>
        </p:txBody>
      </p:sp>
      <p:sp>
        <p:nvSpPr>
          <p:cNvPr id="61443" name="Rectangle 3"/>
          <p:cNvSpPr>
            <a:spLocks noGrp="1" noChangeArrowheads="1"/>
          </p:cNvSpPr>
          <p:nvPr>
            <p:ph type="body" idx="1"/>
          </p:nvPr>
        </p:nvSpPr>
        <p:spPr>
          <a:xfrm>
            <a:off x="685800" y="1143000"/>
            <a:ext cx="7772400" cy="4953000"/>
          </a:xfrm>
        </p:spPr>
        <p:txBody>
          <a:bodyPr/>
          <a:lstStyle/>
          <a:p>
            <a:pPr algn="ctr">
              <a:lnSpc>
                <a:spcPct val="90000"/>
              </a:lnSpc>
              <a:buFontTx/>
              <a:buNone/>
            </a:pPr>
            <a:r>
              <a:rPr lang="en-US" sz="3600" b="1"/>
              <a:t>Fossil Record: Full of holes!</a:t>
            </a:r>
          </a:p>
          <a:p>
            <a:pPr algn="ctr">
              <a:lnSpc>
                <a:spcPct val="90000"/>
              </a:lnSpc>
              <a:buFontTx/>
              <a:buNone/>
            </a:pPr>
            <a:endParaRPr lang="en-US" sz="1200"/>
          </a:p>
          <a:p>
            <a:pPr>
              <a:lnSpc>
                <a:spcPct val="90000"/>
              </a:lnSpc>
              <a:spcAft>
                <a:spcPct val="40000"/>
              </a:spcAft>
            </a:pPr>
            <a:r>
              <a:rPr lang="en-US" sz="2400"/>
              <a:t>Over 100 years ago Charles Darwin expected scientists would find many intermediate fossils that would illustrate a slow, continuous change of species over time.  After searching for these fossils for years, many scientists are now ready to admit </a:t>
            </a:r>
            <a:r>
              <a:rPr lang="en-US" sz="2400" b="1" i="1"/>
              <a:t>they have not been found and do not exist! </a:t>
            </a:r>
            <a:endParaRPr lang="en-US" sz="2400"/>
          </a:p>
          <a:p>
            <a:pPr>
              <a:lnSpc>
                <a:spcPct val="90000"/>
              </a:lnSpc>
              <a:spcAft>
                <a:spcPct val="40000"/>
              </a:spcAft>
            </a:pPr>
            <a:r>
              <a:rPr lang="en-US" sz="2400"/>
              <a:t>Some of these scientists have refused to give up the theory of evolution in the face of the missing evidence, so they came up with the theory of </a:t>
            </a:r>
            <a:r>
              <a:rPr lang="en-US" sz="2400" b="1"/>
              <a:t>punctuated equilibrium</a:t>
            </a:r>
            <a:r>
              <a:rPr lang="en-US" sz="2400"/>
              <a:t> to explain the missing fossils!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304800"/>
            <a:ext cx="7772400" cy="533400"/>
          </a:xfrm>
        </p:spPr>
        <p:txBody>
          <a:bodyPr/>
          <a:lstStyle/>
          <a:p>
            <a:r>
              <a:rPr lang="en-US" sz="2400" b="1">
                <a:solidFill>
                  <a:srgbClr val="2347FB"/>
                </a:solidFill>
                <a:latin typeface="Comic Sans MS" pitchFamily="66" charset="0"/>
              </a:rPr>
              <a:t>Flaws in Evolutionary Theory</a:t>
            </a:r>
          </a:p>
        </p:txBody>
      </p:sp>
      <p:sp>
        <p:nvSpPr>
          <p:cNvPr id="63491" name="Rectangle 3"/>
          <p:cNvSpPr>
            <a:spLocks noGrp="1" noChangeArrowheads="1"/>
          </p:cNvSpPr>
          <p:nvPr>
            <p:ph type="body" idx="1"/>
          </p:nvPr>
        </p:nvSpPr>
        <p:spPr>
          <a:xfrm>
            <a:off x="685800" y="1066800"/>
            <a:ext cx="7772400" cy="4800600"/>
          </a:xfrm>
        </p:spPr>
        <p:txBody>
          <a:bodyPr/>
          <a:lstStyle/>
          <a:p>
            <a:pPr algn="ctr">
              <a:lnSpc>
                <a:spcPct val="80000"/>
              </a:lnSpc>
              <a:buFontTx/>
              <a:buNone/>
            </a:pPr>
            <a:r>
              <a:rPr lang="en-US" sz="3600" b="1"/>
              <a:t>Punctuated Equilibrium</a:t>
            </a:r>
          </a:p>
          <a:p>
            <a:pPr>
              <a:lnSpc>
                <a:spcPct val="80000"/>
              </a:lnSpc>
              <a:buFontTx/>
              <a:buNone/>
            </a:pPr>
            <a:endParaRPr lang="en-US" sz="1200"/>
          </a:p>
          <a:p>
            <a:pPr>
              <a:lnSpc>
                <a:spcPct val="80000"/>
              </a:lnSpc>
              <a:spcAft>
                <a:spcPct val="45000"/>
              </a:spcAft>
            </a:pPr>
            <a:r>
              <a:rPr lang="en-US" sz="2400"/>
              <a:t>The theory of punctuated equilibrium gets around the </a:t>
            </a:r>
            <a:r>
              <a:rPr lang="en-US" sz="2400" i="1"/>
              <a:t>missing link</a:t>
            </a:r>
            <a:r>
              <a:rPr lang="en-US" sz="2400"/>
              <a:t> fossils by claiming that earth is usually in a state of equilibrium with no evolution taking place, and that evolution only occurs periodically and rapidly.  So rapidly that fossils of the intermediate forms could not form.</a:t>
            </a:r>
          </a:p>
          <a:p>
            <a:pPr>
              <a:lnSpc>
                <a:spcPct val="80000"/>
              </a:lnSpc>
              <a:spcAft>
                <a:spcPct val="45000"/>
              </a:spcAft>
            </a:pPr>
            <a:r>
              <a:rPr lang="en-US" sz="2400"/>
              <a:t>This theory shows the desperate state of evolutionary theory. There is no experimental evidence that new species can form slowly, let alone rapidly!  This theory also demands that cataclysmic events occurred throughout earth’s history periodically that caused rapid mutation.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90500" y="649601"/>
            <a:ext cx="8627186" cy="830997"/>
          </a:xfrm>
          <a:prstGeom prst="rect">
            <a:avLst/>
          </a:prstGeom>
          <a:noFill/>
          <a:ln w="9525">
            <a:noFill/>
            <a:miter lim="800000"/>
            <a:headEnd/>
            <a:tailEnd/>
          </a:ln>
          <a:effectLst/>
        </p:spPr>
        <p:txBody>
          <a:bodyPr wrap="square">
            <a:spAutoFit/>
          </a:bodyPr>
          <a:lstStyle/>
          <a:p>
            <a:pPr algn="ctr">
              <a:spcBef>
                <a:spcPct val="50000"/>
              </a:spcBef>
            </a:pPr>
            <a:r>
              <a:rPr lang="en-US" sz="4800" b="1" dirty="0" smtClean="0">
                <a:solidFill>
                  <a:srgbClr val="FFFF00"/>
                </a:solidFill>
                <a:latin typeface="Comic Sans MS" pitchFamily="66" charset="0"/>
              </a:rPr>
              <a:t>Proteins determine Heredity</a:t>
            </a:r>
            <a:endParaRPr lang="en-US" sz="4800" b="1" dirty="0">
              <a:solidFill>
                <a:srgbClr val="FFFF00"/>
              </a:solidFill>
              <a:latin typeface="Comic Sans MS" pitchFamily="66" charset="0"/>
            </a:endParaRPr>
          </a:p>
        </p:txBody>
      </p:sp>
      <p:sp>
        <p:nvSpPr>
          <p:cNvPr id="8" name="Text Box 6"/>
          <p:cNvSpPr txBox="1">
            <a:spLocks noChangeArrowheads="1"/>
          </p:cNvSpPr>
          <p:nvPr/>
        </p:nvSpPr>
        <p:spPr bwMode="auto">
          <a:xfrm>
            <a:off x="473786" y="5661539"/>
            <a:ext cx="8458200" cy="1077218"/>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FFFF00"/>
                </a:solidFill>
                <a:latin typeface="Comic Sans MS" pitchFamily="66" charset="0"/>
              </a:rPr>
              <a:t>Scientists </a:t>
            </a:r>
            <a:r>
              <a:rPr lang="en-US" sz="3200" b="1" dirty="0" smtClean="0">
                <a:solidFill>
                  <a:srgbClr val="FFFF00"/>
                </a:solidFill>
                <a:latin typeface="Comic Sans MS" pitchFamily="66" charset="0"/>
              </a:rPr>
              <a:t>took years to accept the evidence that DNA determines Heredity</a:t>
            </a:r>
            <a:endParaRPr lang="en-US" sz="3200" b="1" dirty="0">
              <a:solidFill>
                <a:srgbClr val="FFFF00"/>
              </a:solidFill>
              <a:latin typeface="Comic Sans MS" pitchFamily="66" charset="0"/>
            </a:endParaRPr>
          </a:p>
        </p:txBody>
      </p:sp>
      <p:sp>
        <p:nvSpPr>
          <p:cNvPr id="9" name="Text Box 6"/>
          <p:cNvSpPr txBox="1">
            <a:spLocks noChangeArrowheads="1"/>
          </p:cNvSpPr>
          <p:nvPr/>
        </p:nvSpPr>
        <p:spPr bwMode="auto">
          <a:xfrm>
            <a:off x="702386" y="110846"/>
            <a:ext cx="77724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00B0F0"/>
                </a:solidFill>
                <a:latin typeface="Comic Sans MS" pitchFamily="66" charset="0"/>
              </a:rPr>
              <a:t>Scientific Theory Mistakes</a:t>
            </a:r>
            <a:endParaRPr lang="en-US" sz="3200" b="1" dirty="0">
              <a:solidFill>
                <a:srgbClr val="00B0F0"/>
              </a:solidFill>
              <a:latin typeface="Comic Sans MS" pitchFamily="66" charset="0"/>
            </a:endParaRPr>
          </a:p>
        </p:txBody>
      </p:sp>
      <p:sp>
        <p:nvSpPr>
          <p:cNvPr id="7" name="Rectangle 3"/>
          <p:cNvSpPr txBox="1">
            <a:spLocks noChangeArrowheads="1"/>
          </p:cNvSpPr>
          <p:nvPr/>
        </p:nvSpPr>
        <p:spPr>
          <a:xfrm>
            <a:off x="228600" y="1526618"/>
            <a:ext cx="6781800" cy="3581400"/>
          </a:xfrm>
          <a:prstGeom prst="rect">
            <a:avLst/>
          </a:prstGeom>
        </p:spPr>
        <p:txBody>
          <a:bodyPr/>
          <a:lstStyle>
            <a:lvl1pPr marL="342900" indent="-342900" algn="l" rtl="0" fontAlgn="base">
              <a:spcBef>
                <a:spcPct val="20000"/>
              </a:spcBef>
              <a:spcAft>
                <a:spcPct val="0"/>
              </a:spcAft>
              <a:buChar char="•"/>
              <a:defRPr sz="3200">
                <a:solidFill>
                  <a:srgbClr val="723A0C"/>
                </a:solidFill>
                <a:latin typeface="+mn-lt"/>
                <a:ea typeface="+mn-ea"/>
                <a:cs typeface="+mn-cs"/>
              </a:defRPr>
            </a:lvl1pPr>
            <a:lvl2pPr marL="742950" indent="-285750" algn="l" rtl="0" fontAlgn="base">
              <a:spcBef>
                <a:spcPct val="20000"/>
              </a:spcBef>
              <a:spcAft>
                <a:spcPct val="0"/>
              </a:spcAft>
              <a:buChar char="–"/>
              <a:defRPr sz="2800">
                <a:solidFill>
                  <a:srgbClr val="723A0C"/>
                </a:solidFill>
                <a:latin typeface="+mn-lt"/>
              </a:defRPr>
            </a:lvl2pPr>
            <a:lvl3pPr marL="1143000" indent="-228600" algn="l" rtl="0" fontAlgn="base">
              <a:spcBef>
                <a:spcPct val="20000"/>
              </a:spcBef>
              <a:spcAft>
                <a:spcPct val="0"/>
              </a:spcAft>
              <a:buChar char="•"/>
              <a:defRPr sz="2400">
                <a:solidFill>
                  <a:srgbClr val="723A0C"/>
                </a:solidFill>
                <a:latin typeface="+mn-lt"/>
              </a:defRPr>
            </a:lvl3pPr>
            <a:lvl4pPr marL="1600200" indent="-228600" algn="l" rtl="0" fontAlgn="base">
              <a:spcBef>
                <a:spcPct val="20000"/>
              </a:spcBef>
              <a:spcAft>
                <a:spcPct val="0"/>
              </a:spcAft>
              <a:buChar char="–"/>
              <a:defRPr sz="2000">
                <a:solidFill>
                  <a:srgbClr val="723A0C"/>
                </a:solidFill>
                <a:latin typeface="+mn-lt"/>
              </a:defRPr>
            </a:lvl4pPr>
            <a:lvl5pPr marL="2057400" indent="-228600" algn="l" rtl="0" fontAlgn="base">
              <a:spcBef>
                <a:spcPct val="20000"/>
              </a:spcBef>
              <a:spcAft>
                <a:spcPct val="0"/>
              </a:spcAft>
              <a:buChar char="»"/>
              <a:defRPr sz="2000">
                <a:solidFill>
                  <a:srgbClr val="723A0C"/>
                </a:solidFill>
                <a:latin typeface="+mn-lt"/>
              </a:defRPr>
            </a:lvl5pPr>
            <a:lvl6pPr marL="2514600" indent="-228600" algn="l" rtl="0" fontAlgn="base">
              <a:spcBef>
                <a:spcPct val="20000"/>
              </a:spcBef>
              <a:spcAft>
                <a:spcPct val="0"/>
              </a:spcAft>
              <a:buChar char="»"/>
              <a:defRPr sz="2000">
                <a:solidFill>
                  <a:srgbClr val="723A0C"/>
                </a:solidFill>
                <a:latin typeface="+mn-lt"/>
              </a:defRPr>
            </a:lvl6pPr>
            <a:lvl7pPr marL="2971800" indent="-228600" algn="l" rtl="0" fontAlgn="base">
              <a:spcBef>
                <a:spcPct val="20000"/>
              </a:spcBef>
              <a:spcAft>
                <a:spcPct val="0"/>
              </a:spcAft>
              <a:buChar char="»"/>
              <a:defRPr sz="2000">
                <a:solidFill>
                  <a:srgbClr val="723A0C"/>
                </a:solidFill>
                <a:latin typeface="+mn-lt"/>
              </a:defRPr>
            </a:lvl7pPr>
            <a:lvl8pPr marL="3429000" indent="-228600" algn="l" rtl="0" fontAlgn="base">
              <a:spcBef>
                <a:spcPct val="20000"/>
              </a:spcBef>
              <a:spcAft>
                <a:spcPct val="0"/>
              </a:spcAft>
              <a:buChar char="»"/>
              <a:defRPr sz="2000">
                <a:solidFill>
                  <a:srgbClr val="723A0C"/>
                </a:solidFill>
                <a:latin typeface="+mn-lt"/>
              </a:defRPr>
            </a:lvl8pPr>
            <a:lvl9pPr marL="3886200" indent="-228600" algn="l" rtl="0" fontAlgn="base">
              <a:spcBef>
                <a:spcPct val="20000"/>
              </a:spcBef>
              <a:spcAft>
                <a:spcPct val="0"/>
              </a:spcAft>
              <a:buChar char="»"/>
              <a:defRPr sz="2000">
                <a:solidFill>
                  <a:srgbClr val="723A0C"/>
                </a:solidFill>
                <a:latin typeface="+mn-lt"/>
              </a:defRPr>
            </a:lvl9pPr>
          </a:lstStyle>
          <a:p>
            <a:pPr>
              <a:spcBef>
                <a:spcPts val="0"/>
              </a:spcBef>
              <a:spcAft>
                <a:spcPts val="1200"/>
              </a:spcAft>
            </a:pPr>
            <a:r>
              <a:rPr lang="en-US" sz="2800" kern="0" dirty="0" smtClean="0">
                <a:solidFill>
                  <a:srgbClr val="29F707"/>
                </a:solidFill>
              </a:rPr>
              <a:t>1944</a:t>
            </a:r>
            <a:r>
              <a:rPr lang="en-US" sz="2800" kern="0" dirty="0" smtClean="0">
                <a:solidFill>
                  <a:schemeClr val="bg1"/>
                </a:solidFill>
              </a:rPr>
              <a:t>  Avery discovered only DNA could change one type of bacteria into another</a:t>
            </a:r>
          </a:p>
          <a:p>
            <a:pPr>
              <a:spcBef>
                <a:spcPts val="0"/>
              </a:spcBef>
              <a:spcAft>
                <a:spcPts val="1200"/>
              </a:spcAft>
            </a:pPr>
            <a:r>
              <a:rPr lang="en-US" sz="2800" kern="0" dirty="0" smtClean="0">
                <a:solidFill>
                  <a:srgbClr val="29F707"/>
                </a:solidFill>
              </a:rPr>
              <a:t>1952</a:t>
            </a:r>
            <a:r>
              <a:rPr lang="en-US" sz="2800" kern="0" dirty="0" smtClean="0">
                <a:solidFill>
                  <a:schemeClr val="bg1"/>
                </a:solidFill>
              </a:rPr>
              <a:t> Hershey &amp; Chase showed that when viruses take over cells, only the DNA of the virus goes into the cell</a:t>
            </a:r>
            <a:r>
              <a:rPr lang="en-US" sz="2800" kern="0" dirty="0" smtClean="0"/>
              <a:t>.:</a:t>
            </a:r>
          </a:p>
          <a:p>
            <a:pPr>
              <a:spcBef>
                <a:spcPts val="0"/>
              </a:spcBef>
              <a:spcAft>
                <a:spcPts val="1200"/>
              </a:spcAft>
            </a:pPr>
            <a:r>
              <a:rPr lang="en-US" sz="2800" kern="0" dirty="0" smtClean="0">
                <a:solidFill>
                  <a:srgbClr val="29F707"/>
                </a:solidFill>
              </a:rPr>
              <a:t>1953</a:t>
            </a:r>
            <a:r>
              <a:rPr lang="en-US" sz="2800" kern="0" dirty="0" smtClean="0">
                <a:solidFill>
                  <a:schemeClr val="bg1"/>
                </a:solidFill>
              </a:rPr>
              <a:t> Watson &amp; Crick describes the structure of DNA</a:t>
            </a:r>
          </a:p>
          <a:p>
            <a:endParaRPr lang="en-US" kern="0" dirty="0"/>
          </a:p>
        </p:txBody>
      </p:sp>
      <p:pic>
        <p:nvPicPr>
          <p:cNvPr id="141314" name="Picture 2" descr="http://carbsyndrome.com/wp-content/uploads/2013/03/dna-struct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26958" r="26042"/>
          <a:stretch/>
        </p:blipFill>
        <p:spPr bwMode="auto">
          <a:xfrm>
            <a:off x="7265154" y="1676400"/>
            <a:ext cx="1666832" cy="373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5481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7588" name="Object 4"/>
          <p:cNvGraphicFramePr>
            <a:graphicFrameLocks noGrp="1" noChangeAspect="1"/>
          </p:cNvGraphicFramePr>
          <p:nvPr>
            <p:ph/>
          </p:nvPr>
        </p:nvGraphicFramePr>
        <p:xfrm>
          <a:off x="304800" y="381000"/>
          <a:ext cx="8534400" cy="5916613"/>
        </p:xfrm>
        <a:graphic>
          <a:graphicData uri="http://schemas.openxmlformats.org/presentationml/2006/ole">
            <mc:AlternateContent xmlns:mc="http://schemas.openxmlformats.org/markup-compatibility/2006">
              <mc:Choice xmlns:v="urn:schemas-microsoft-com:vml" Requires="v">
                <p:oleObj spid="_x0000_s67627" name="Photo Editor Photo" r:id="rId3" imgW="14790476" imgH="10259857" progId="MSPhotoEd.3">
                  <p:embed/>
                </p:oleObj>
              </mc:Choice>
              <mc:Fallback>
                <p:oleObj name="Photo Editor Photo" r:id="rId3" imgW="14790476" imgH="10259857" progId="MSPhotoEd.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8534400" cy="591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90" name="Line 6"/>
          <p:cNvSpPr>
            <a:spLocks noChangeShapeType="1"/>
          </p:cNvSpPr>
          <p:nvPr/>
        </p:nvSpPr>
        <p:spPr bwMode="auto">
          <a:xfrm flipV="1">
            <a:off x="1066800" y="3200400"/>
            <a:ext cx="7772400" cy="1600200"/>
          </a:xfrm>
          <a:prstGeom prst="line">
            <a:avLst/>
          </a:prstGeom>
          <a:noFill/>
          <a:ln w="38100">
            <a:solidFill>
              <a:srgbClr val="3333FF"/>
            </a:solidFill>
            <a:round/>
            <a:headEnd/>
            <a:tailEnd/>
          </a:ln>
          <a:effectLst/>
        </p:spPr>
        <p:txBody>
          <a:bodyPr/>
          <a:lstStyle/>
          <a:p>
            <a:endParaRPr lang="en-US"/>
          </a:p>
        </p:txBody>
      </p:sp>
      <p:sp>
        <p:nvSpPr>
          <p:cNvPr id="67591" name="Line 7"/>
          <p:cNvSpPr>
            <a:spLocks noChangeShapeType="1"/>
          </p:cNvSpPr>
          <p:nvPr/>
        </p:nvSpPr>
        <p:spPr bwMode="auto">
          <a:xfrm>
            <a:off x="1066800" y="4800600"/>
            <a:ext cx="2514600" cy="0"/>
          </a:xfrm>
          <a:prstGeom prst="line">
            <a:avLst/>
          </a:prstGeom>
          <a:noFill/>
          <a:ln w="38100">
            <a:solidFill>
              <a:srgbClr val="FF3300"/>
            </a:solidFill>
            <a:round/>
            <a:headEnd/>
            <a:tailEnd/>
          </a:ln>
          <a:effectLst/>
        </p:spPr>
        <p:txBody>
          <a:bodyPr/>
          <a:lstStyle/>
          <a:p>
            <a:endParaRPr lang="en-US"/>
          </a:p>
        </p:txBody>
      </p:sp>
      <p:sp>
        <p:nvSpPr>
          <p:cNvPr id="67592" name="Line 8"/>
          <p:cNvSpPr>
            <a:spLocks noChangeShapeType="1"/>
          </p:cNvSpPr>
          <p:nvPr/>
        </p:nvSpPr>
        <p:spPr bwMode="auto">
          <a:xfrm flipV="1">
            <a:off x="3581400" y="4191000"/>
            <a:ext cx="457200" cy="609600"/>
          </a:xfrm>
          <a:prstGeom prst="line">
            <a:avLst/>
          </a:prstGeom>
          <a:noFill/>
          <a:ln w="38100">
            <a:solidFill>
              <a:srgbClr val="FF3300"/>
            </a:solidFill>
            <a:round/>
            <a:headEnd/>
            <a:tailEnd/>
          </a:ln>
          <a:effectLst/>
        </p:spPr>
        <p:txBody>
          <a:bodyPr/>
          <a:lstStyle/>
          <a:p>
            <a:endParaRPr lang="en-US"/>
          </a:p>
        </p:txBody>
      </p:sp>
      <p:sp>
        <p:nvSpPr>
          <p:cNvPr id="67593" name="Line 9"/>
          <p:cNvSpPr>
            <a:spLocks noChangeShapeType="1"/>
          </p:cNvSpPr>
          <p:nvPr/>
        </p:nvSpPr>
        <p:spPr bwMode="auto">
          <a:xfrm>
            <a:off x="4038600" y="4191000"/>
            <a:ext cx="3810000" cy="0"/>
          </a:xfrm>
          <a:prstGeom prst="line">
            <a:avLst/>
          </a:prstGeom>
          <a:noFill/>
          <a:ln w="38100">
            <a:solidFill>
              <a:srgbClr val="FF3300"/>
            </a:solidFill>
            <a:round/>
            <a:headEnd/>
            <a:tailEnd/>
          </a:ln>
          <a:effectLst/>
        </p:spPr>
        <p:txBody>
          <a:bodyPr/>
          <a:lstStyle/>
          <a:p>
            <a:endParaRPr lang="en-US"/>
          </a:p>
        </p:txBody>
      </p:sp>
      <p:sp>
        <p:nvSpPr>
          <p:cNvPr id="67594" name="Line 10"/>
          <p:cNvSpPr>
            <a:spLocks noChangeShapeType="1"/>
          </p:cNvSpPr>
          <p:nvPr/>
        </p:nvSpPr>
        <p:spPr bwMode="auto">
          <a:xfrm flipV="1">
            <a:off x="7848600" y="3352800"/>
            <a:ext cx="381000" cy="838200"/>
          </a:xfrm>
          <a:prstGeom prst="line">
            <a:avLst/>
          </a:prstGeom>
          <a:noFill/>
          <a:ln w="38100">
            <a:solidFill>
              <a:srgbClr val="FF3300"/>
            </a:solidFill>
            <a:round/>
            <a:headEnd/>
            <a:tailEnd/>
          </a:ln>
          <a:effectLst/>
        </p:spPr>
        <p:txBody>
          <a:bodyPr/>
          <a:lstStyle/>
          <a:p>
            <a:endParaRPr lang="en-US"/>
          </a:p>
        </p:txBody>
      </p:sp>
      <p:sp>
        <p:nvSpPr>
          <p:cNvPr id="67595" name="Line 11"/>
          <p:cNvSpPr>
            <a:spLocks noChangeShapeType="1"/>
          </p:cNvSpPr>
          <p:nvPr/>
        </p:nvSpPr>
        <p:spPr bwMode="auto">
          <a:xfrm>
            <a:off x="8229600" y="3352800"/>
            <a:ext cx="685800" cy="0"/>
          </a:xfrm>
          <a:prstGeom prst="line">
            <a:avLst/>
          </a:prstGeom>
          <a:noFill/>
          <a:ln w="38100">
            <a:solidFill>
              <a:srgbClr val="FF3300"/>
            </a:solidFill>
            <a:round/>
            <a:headEnd/>
            <a:tailEnd/>
          </a:ln>
          <a:effectLst/>
        </p:spPr>
        <p:txBody>
          <a:bodyPr/>
          <a:lstStyle/>
          <a:p>
            <a:endParaRPr lang="en-US"/>
          </a:p>
        </p:txBody>
      </p:sp>
      <p:sp>
        <p:nvSpPr>
          <p:cNvPr id="67596" name="Text Box 12"/>
          <p:cNvSpPr txBox="1">
            <a:spLocks noChangeArrowheads="1"/>
          </p:cNvSpPr>
          <p:nvPr/>
        </p:nvSpPr>
        <p:spPr bwMode="auto">
          <a:xfrm>
            <a:off x="1066800" y="-152400"/>
            <a:ext cx="7315200" cy="1600200"/>
          </a:xfrm>
          <a:prstGeom prst="rect">
            <a:avLst/>
          </a:prstGeom>
          <a:solidFill>
            <a:schemeClr val="bg1"/>
          </a:solidFill>
          <a:ln w="9525">
            <a:noFill/>
            <a:miter lim="800000"/>
            <a:headEnd/>
            <a:tailEnd/>
          </a:ln>
          <a:effectLst/>
        </p:spPr>
        <p:txBody>
          <a:bodyPr wrap="none"/>
          <a:lstStyle/>
          <a:p>
            <a:pPr algn="ctr">
              <a:spcBef>
                <a:spcPct val="50000"/>
              </a:spcBef>
            </a:pPr>
            <a:endParaRPr lang="en-US" sz="3200" b="1" dirty="0">
              <a:solidFill>
                <a:srgbClr val="FF3300"/>
              </a:solidFill>
              <a:latin typeface="Comic Sans MS" pitchFamily="66" charset="0"/>
            </a:endParaRPr>
          </a:p>
        </p:txBody>
      </p:sp>
      <p:sp>
        <p:nvSpPr>
          <p:cNvPr id="10" name="Rectangle 2"/>
          <p:cNvSpPr txBox="1">
            <a:spLocks noChangeArrowheads="1"/>
          </p:cNvSpPr>
          <p:nvPr/>
        </p:nvSpPr>
        <p:spPr bwMode="auto">
          <a:xfrm>
            <a:off x="5143500" y="4699794"/>
            <a:ext cx="21336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2400" b="1" kern="0" dirty="0" smtClean="0">
                <a:solidFill>
                  <a:srgbClr val="168404"/>
                </a:solidFill>
                <a:latin typeface="Comic Sans MS" pitchFamily="66" charset="0"/>
              </a:rPr>
              <a:t>Cataclysmic Events</a:t>
            </a:r>
            <a:endParaRPr lang="en-US" sz="2400" b="1" kern="0" dirty="0">
              <a:solidFill>
                <a:srgbClr val="168404"/>
              </a:solidFill>
              <a:latin typeface="Comic Sans MS" pitchFamily="66" charset="0"/>
            </a:endParaRPr>
          </a:p>
        </p:txBody>
      </p:sp>
      <p:cxnSp>
        <p:nvCxnSpPr>
          <p:cNvPr id="3" name="Straight Arrow Connector 2"/>
          <p:cNvCxnSpPr/>
          <p:nvPr/>
        </p:nvCxnSpPr>
        <p:spPr>
          <a:xfrm flipH="1" flipV="1">
            <a:off x="3614738" y="4876800"/>
            <a:ext cx="1947863" cy="381001"/>
          </a:xfrm>
          <a:prstGeom prst="straightConnector1">
            <a:avLst/>
          </a:prstGeom>
          <a:ln w="57150">
            <a:solidFill>
              <a:srgbClr val="16840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086600" y="4280694"/>
            <a:ext cx="723900" cy="887412"/>
          </a:xfrm>
          <a:prstGeom prst="straightConnector1">
            <a:avLst/>
          </a:prstGeom>
          <a:ln w="57150">
            <a:solidFill>
              <a:srgbClr val="168404"/>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905000" y="562442"/>
            <a:ext cx="5850731" cy="1938992"/>
          </a:xfrm>
          <a:prstGeom prst="rect">
            <a:avLst/>
          </a:prstGeom>
        </p:spPr>
        <p:txBody>
          <a:bodyPr wrap="square">
            <a:spAutoFit/>
          </a:bodyPr>
          <a:lstStyle/>
          <a:p>
            <a:pPr algn="ctr">
              <a:spcBef>
                <a:spcPts val="0"/>
              </a:spcBef>
            </a:pPr>
            <a:r>
              <a:rPr lang="en-US" sz="4000" b="1" dirty="0">
                <a:solidFill>
                  <a:srgbClr val="2347FB"/>
                </a:solidFill>
                <a:latin typeface="Comic Sans MS" pitchFamily="66" charset="0"/>
              </a:rPr>
              <a:t>Gradualism</a:t>
            </a:r>
            <a:r>
              <a:rPr lang="en-US" sz="4000" b="1" dirty="0">
                <a:latin typeface="Comic Sans MS" pitchFamily="66" charset="0"/>
              </a:rPr>
              <a:t> </a:t>
            </a:r>
            <a:endParaRPr lang="en-US" sz="4000" b="1" dirty="0" smtClean="0">
              <a:latin typeface="Comic Sans MS" pitchFamily="66" charset="0"/>
            </a:endParaRPr>
          </a:p>
          <a:p>
            <a:pPr algn="ctr">
              <a:spcBef>
                <a:spcPts val="0"/>
              </a:spcBef>
            </a:pPr>
            <a:r>
              <a:rPr lang="en-US" sz="4000" b="1" dirty="0" smtClean="0">
                <a:latin typeface="Comic Sans MS" pitchFamily="66" charset="0"/>
              </a:rPr>
              <a:t>verses </a:t>
            </a:r>
          </a:p>
          <a:p>
            <a:pPr algn="ctr">
              <a:spcBef>
                <a:spcPts val="0"/>
              </a:spcBef>
            </a:pPr>
            <a:r>
              <a:rPr lang="en-US" sz="4000" b="1" dirty="0" smtClean="0">
                <a:solidFill>
                  <a:srgbClr val="FF3300"/>
                </a:solidFill>
                <a:latin typeface="Comic Sans MS" pitchFamily="66" charset="0"/>
              </a:rPr>
              <a:t>Punctuated </a:t>
            </a:r>
            <a:r>
              <a:rPr lang="en-US" sz="4000" b="1" dirty="0">
                <a:solidFill>
                  <a:srgbClr val="FF3300"/>
                </a:solidFill>
                <a:latin typeface="Comic Sans MS" pitchFamily="66" charset="0"/>
              </a:rPr>
              <a:t>Equilibrium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759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7588">
                                            <p:bg/>
                                          </p:spTgt>
                                        </p:tgtEl>
                                        <p:attrNameLst>
                                          <p:attrName>style.visibility</p:attrName>
                                        </p:attrNameLst>
                                      </p:cBhvr>
                                      <p:to>
                                        <p:strVal val="visible"/>
                                      </p:to>
                                    </p:set>
                                    <p:animEffect transition="in" filter="fade">
                                      <p:cBhvr>
                                        <p:cTn id="9" dur="2000"/>
                                        <p:tgtEl>
                                          <p:spTgt spid="67588">
                                            <p:bg/>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7590"/>
                                        </p:tgtEl>
                                        <p:attrNameLst>
                                          <p:attrName>style.visibility</p:attrName>
                                        </p:attrNameLst>
                                      </p:cBhvr>
                                      <p:to>
                                        <p:strVal val="visible"/>
                                      </p:to>
                                    </p:set>
                                    <p:animEffect transition="in" filter="wipe(down)">
                                      <p:cBhvr>
                                        <p:cTn id="14" dur="5000"/>
                                        <p:tgtEl>
                                          <p:spTgt spid="6759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7591"/>
                                        </p:tgtEl>
                                        <p:attrNameLst>
                                          <p:attrName>style.visibility</p:attrName>
                                        </p:attrNameLst>
                                      </p:cBhvr>
                                      <p:to>
                                        <p:strVal val="visible"/>
                                      </p:to>
                                    </p:set>
                                    <p:animEffect transition="in" filter="wipe(down)">
                                      <p:cBhvr>
                                        <p:cTn id="19" dur="1000"/>
                                        <p:tgtEl>
                                          <p:spTgt spid="6759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7592"/>
                                        </p:tgtEl>
                                        <p:attrNameLst>
                                          <p:attrName>style.visibility</p:attrName>
                                        </p:attrNameLst>
                                      </p:cBhvr>
                                      <p:to>
                                        <p:strVal val="visible"/>
                                      </p:to>
                                    </p:set>
                                    <p:animEffect transition="in" filter="wipe(down)">
                                      <p:cBhvr>
                                        <p:cTn id="32" dur="1000"/>
                                        <p:tgtEl>
                                          <p:spTgt spid="6759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7593"/>
                                        </p:tgtEl>
                                        <p:attrNameLst>
                                          <p:attrName>style.visibility</p:attrName>
                                        </p:attrNameLst>
                                      </p:cBhvr>
                                      <p:to>
                                        <p:strVal val="visible"/>
                                      </p:to>
                                    </p:set>
                                    <p:animEffect transition="in" filter="wipe(down)">
                                      <p:cBhvr>
                                        <p:cTn id="37" dur="1000"/>
                                        <p:tgtEl>
                                          <p:spTgt spid="6759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7594"/>
                                        </p:tgtEl>
                                        <p:attrNameLst>
                                          <p:attrName>style.visibility</p:attrName>
                                        </p:attrNameLst>
                                      </p:cBhvr>
                                      <p:to>
                                        <p:strVal val="visible"/>
                                      </p:to>
                                    </p:set>
                                    <p:animEffect transition="in" filter="wipe(down)">
                                      <p:cBhvr>
                                        <p:cTn id="42" dur="1000"/>
                                        <p:tgtEl>
                                          <p:spTgt spid="67594"/>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67595"/>
                                        </p:tgtEl>
                                        <p:attrNameLst>
                                          <p:attrName>style.visibility</p:attrName>
                                        </p:attrNameLst>
                                      </p:cBhvr>
                                      <p:to>
                                        <p:strVal val="visible"/>
                                      </p:to>
                                    </p:set>
                                    <p:animEffect transition="in" filter="wipe(down)">
                                      <p:cBhvr>
                                        <p:cTn id="50" dur="1000"/>
                                        <p:tgtEl>
                                          <p:spTgt spid="67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build="p"/>
      <p:bldP spid="67590" grpId="0" animBg="1"/>
      <p:bldP spid="67591" grpId="0" animBg="1"/>
      <p:bldP spid="67592" grpId="0" animBg="1"/>
      <p:bldP spid="67593" grpId="0" animBg="1"/>
      <p:bldP spid="67594" grpId="0" animBg="1"/>
      <p:bldP spid="67595" grpId="0" animBg="1"/>
      <p:bldP spid="67596" grpId="0" animBg="1"/>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5334000" y="685800"/>
            <a:ext cx="2895600" cy="1066800"/>
          </a:xfrm>
        </p:spPr>
        <p:txBody>
          <a:bodyPr/>
          <a:lstStyle/>
          <a:p>
            <a:r>
              <a:rPr lang="en-US" sz="4000"/>
              <a:t>Published in 1996</a:t>
            </a:r>
          </a:p>
        </p:txBody>
      </p:sp>
      <p:graphicFrame>
        <p:nvGraphicFramePr>
          <p:cNvPr id="137219" name="Object 3"/>
          <p:cNvGraphicFramePr>
            <a:graphicFrameLocks noGrp="1" noChangeAspect="1"/>
          </p:cNvGraphicFramePr>
          <p:nvPr>
            <p:ph sz="half" idx="1"/>
          </p:nvPr>
        </p:nvGraphicFramePr>
        <p:xfrm>
          <a:off x="228600" y="152400"/>
          <a:ext cx="4406900" cy="6477000"/>
        </p:xfrm>
        <a:graphic>
          <a:graphicData uri="http://schemas.openxmlformats.org/presentationml/2006/ole">
            <mc:AlternateContent xmlns:mc="http://schemas.openxmlformats.org/markup-compatibility/2006">
              <mc:Choice xmlns:v="urn:schemas-microsoft-com:vml" Requires="v">
                <p:oleObj spid="_x0000_s137297" name="Photo Editor Photo" r:id="rId3" imgW="8923810" imgH="13114286" progId="MSPhotoEd.3">
                  <p:embed/>
                </p:oleObj>
              </mc:Choice>
              <mc:Fallback>
                <p:oleObj name="Photo Editor Photo" r:id="rId3" imgW="8923810" imgH="13114286" progId="MSPhotoEd.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44069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7220" name="Object 4"/>
          <p:cNvGraphicFramePr>
            <a:graphicFrameLocks noGrp="1" noChangeAspect="1"/>
          </p:cNvGraphicFramePr>
          <p:nvPr>
            <p:ph sz="half" idx="2"/>
          </p:nvPr>
        </p:nvGraphicFramePr>
        <p:xfrm>
          <a:off x="5029200" y="2286000"/>
          <a:ext cx="3665538" cy="4038600"/>
        </p:xfrm>
        <a:graphic>
          <a:graphicData uri="http://schemas.openxmlformats.org/presentationml/2006/ole">
            <mc:AlternateContent xmlns:mc="http://schemas.openxmlformats.org/markup-compatibility/2006">
              <mc:Choice xmlns:v="urn:schemas-microsoft-com:vml" Requires="v">
                <p:oleObj spid="_x0000_s137298" name="Photo Editor Photo" r:id="rId5" imgW="4505954" imgH="4963218" progId="MSPhotoEd.3">
                  <p:embed/>
                </p:oleObj>
              </mc:Choice>
              <mc:Fallback>
                <p:oleObj name="Photo Editor Photo" r:id="rId5" imgW="4505954" imgH="4963218" progId="MSPhotoEd.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286000"/>
                        <a:ext cx="3665538"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77800" y="152400"/>
            <a:ext cx="6248400" cy="838200"/>
          </a:xfrm>
        </p:spPr>
        <p:txBody>
          <a:bodyPr/>
          <a:lstStyle/>
          <a:p>
            <a:r>
              <a:rPr lang="en-US" sz="4000" b="1" dirty="0">
                <a:solidFill>
                  <a:srgbClr val="3333FF"/>
                </a:solidFill>
              </a:rPr>
              <a:t>Biochemical Pathways</a:t>
            </a:r>
          </a:p>
        </p:txBody>
      </p:sp>
      <p:sp>
        <p:nvSpPr>
          <p:cNvPr id="136195" name="Rectangle 3"/>
          <p:cNvSpPr>
            <a:spLocks noGrp="1" noChangeArrowheads="1"/>
          </p:cNvSpPr>
          <p:nvPr>
            <p:ph type="body" idx="1"/>
          </p:nvPr>
        </p:nvSpPr>
        <p:spPr>
          <a:xfrm>
            <a:off x="177800" y="1003300"/>
            <a:ext cx="8585200" cy="4495800"/>
          </a:xfrm>
        </p:spPr>
        <p:txBody>
          <a:bodyPr/>
          <a:lstStyle/>
          <a:p>
            <a:pPr>
              <a:lnSpc>
                <a:spcPct val="90000"/>
              </a:lnSpc>
            </a:pPr>
            <a:r>
              <a:rPr lang="en-US" sz="2800" dirty="0"/>
              <a:t>Many molecules made by cells </a:t>
            </a:r>
            <a:r>
              <a:rPr lang="en-US" sz="2800" dirty="0" smtClean="0"/>
              <a:t>need                             </a:t>
            </a:r>
            <a:r>
              <a:rPr lang="en-US" sz="2800" dirty="0"/>
              <a:t>to go through multiple </a:t>
            </a:r>
            <a:r>
              <a:rPr lang="en-US" sz="2800" dirty="0" smtClean="0"/>
              <a:t>processes                               (</a:t>
            </a:r>
            <a:r>
              <a:rPr lang="en-US" sz="2800" dirty="0"/>
              <a:t>some over 10), each </a:t>
            </a:r>
            <a:r>
              <a:rPr lang="en-US" sz="2800" dirty="0" smtClean="0"/>
              <a:t>controlled </a:t>
            </a:r>
            <a:r>
              <a:rPr lang="en-US" sz="2800" dirty="0"/>
              <a:t>by </a:t>
            </a:r>
            <a:r>
              <a:rPr lang="en-US" sz="2800" dirty="0" smtClean="0"/>
              <a:t>                                 a </a:t>
            </a:r>
            <a:r>
              <a:rPr lang="en-US" sz="2800" dirty="0"/>
              <a:t>different enzyme. </a:t>
            </a:r>
            <a:r>
              <a:rPr lang="en-US" sz="2800" dirty="0" smtClean="0"/>
              <a:t>The intermediate                        </a:t>
            </a:r>
            <a:r>
              <a:rPr lang="en-US" sz="2800" dirty="0"/>
              <a:t>products are </a:t>
            </a:r>
            <a:r>
              <a:rPr lang="en-US" sz="2800" dirty="0" smtClean="0"/>
              <a:t>worthless </a:t>
            </a:r>
            <a:r>
              <a:rPr lang="en-US" sz="2800" dirty="0"/>
              <a:t>until the final </a:t>
            </a:r>
            <a:r>
              <a:rPr lang="en-US" sz="2800" dirty="0" smtClean="0"/>
              <a:t>                       product is </a:t>
            </a:r>
            <a:r>
              <a:rPr lang="en-US" sz="2800" dirty="0"/>
              <a:t>made. </a:t>
            </a:r>
            <a:endParaRPr lang="en-US" sz="2800" dirty="0" smtClean="0"/>
          </a:p>
          <a:p>
            <a:pPr>
              <a:lnSpc>
                <a:spcPct val="90000"/>
              </a:lnSpc>
            </a:pPr>
            <a:r>
              <a:rPr lang="en-US" sz="2800" dirty="0"/>
              <a:t>If mutations had produced this </a:t>
            </a:r>
            <a:r>
              <a:rPr lang="en-US" sz="2800" dirty="0" smtClean="0"/>
              <a:t>                        complex </a:t>
            </a:r>
            <a:r>
              <a:rPr lang="en-US" sz="2800" dirty="0"/>
              <a:t>system, all the required enzymes for one pathway would have had to evolve at the same time to complete the process</a:t>
            </a:r>
            <a:r>
              <a:rPr lang="en-US" sz="2800" dirty="0" smtClean="0"/>
              <a:t>!</a:t>
            </a:r>
          </a:p>
          <a:p>
            <a:pPr>
              <a:lnSpc>
                <a:spcPct val="90000"/>
              </a:lnSpc>
            </a:pPr>
            <a:r>
              <a:rPr lang="en-US" sz="2800" dirty="0" err="1" smtClean="0"/>
              <a:t>Behe</a:t>
            </a:r>
            <a:r>
              <a:rPr lang="en-US" sz="2800" dirty="0" smtClean="0"/>
              <a:t> stated the obvious – this process could not have evolved!</a:t>
            </a:r>
            <a:endParaRPr lang="en-US" sz="2800" dirty="0"/>
          </a:p>
        </p:txBody>
      </p:sp>
      <p:pic>
        <p:nvPicPr>
          <p:cNvPr id="162818" name="Picture 2" descr="http://biochemjoe.files.wordpress.com/2013/04/glycolysis-simple.png?w=487"/>
          <p:cNvPicPr>
            <a:picLocks noChangeAspect="1" noChangeArrowheads="1"/>
          </p:cNvPicPr>
          <p:nvPr/>
        </p:nvPicPr>
        <p:blipFill rotWithShape="1">
          <a:blip r:embed="rId2">
            <a:extLst>
              <a:ext uri="{28A0092B-C50C-407E-A947-70E740481C1C}">
                <a14:useLocalDpi xmlns:a14="http://schemas.microsoft.com/office/drawing/2010/main" val="0"/>
              </a:ext>
            </a:extLst>
          </a:blip>
          <a:srcRect r="6168" b="7379"/>
          <a:stretch/>
        </p:blipFill>
        <p:spPr bwMode="auto">
          <a:xfrm>
            <a:off x="6470406" y="190500"/>
            <a:ext cx="2511425" cy="346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685800" y="228600"/>
            <a:ext cx="7772400" cy="1066800"/>
          </a:xfrm>
        </p:spPr>
        <p:txBody>
          <a:bodyPr/>
          <a:lstStyle/>
          <a:p>
            <a:r>
              <a:rPr lang="en-US" sz="4000" b="1" dirty="0">
                <a:solidFill>
                  <a:srgbClr val="2347FB"/>
                </a:solidFill>
              </a:rPr>
              <a:t>Biochemical Pathway Analogy</a:t>
            </a:r>
          </a:p>
        </p:txBody>
      </p:sp>
      <p:pic>
        <p:nvPicPr>
          <p:cNvPr id="138243" name="Picture 3" descr="j0296098"/>
          <p:cNvPicPr>
            <a:picLocks noGrp="1" noChangeAspect="1" noChangeArrowheads="1"/>
          </p:cNvPicPr>
          <p:nvPr>
            <p:ph idx="1"/>
          </p:nvPr>
        </p:nvPicPr>
        <p:blipFill>
          <a:blip r:embed="rId2"/>
          <a:srcRect/>
          <a:stretch>
            <a:fillRect/>
          </a:stretch>
        </p:blipFill>
        <p:spPr>
          <a:xfrm>
            <a:off x="457200" y="1524000"/>
            <a:ext cx="3962400" cy="3427413"/>
          </a:xfrm>
        </p:spPr>
      </p:pic>
      <p:sp>
        <p:nvSpPr>
          <p:cNvPr id="138244" name="Text Box 4"/>
          <p:cNvSpPr txBox="1">
            <a:spLocks noChangeArrowheads="1"/>
          </p:cNvSpPr>
          <p:nvPr/>
        </p:nvSpPr>
        <p:spPr bwMode="auto">
          <a:xfrm>
            <a:off x="4381500" y="1219200"/>
            <a:ext cx="4343400" cy="4278094"/>
          </a:xfrm>
          <a:prstGeom prst="rect">
            <a:avLst/>
          </a:prstGeom>
          <a:noFill/>
          <a:ln w="9525">
            <a:noFill/>
            <a:miter lim="800000"/>
            <a:headEnd/>
            <a:tailEnd/>
          </a:ln>
          <a:effectLst/>
        </p:spPr>
        <p:txBody>
          <a:bodyPr>
            <a:spAutoFit/>
          </a:bodyPr>
          <a:lstStyle/>
          <a:p>
            <a:pPr marL="223838" indent="-223838">
              <a:spcBef>
                <a:spcPct val="50000"/>
              </a:spcBef>
              <a:buFontTx/>
              <a:buChar char="•"/>
            </a:pPr>
            <a:r>
              <a:rPr lang="en-US" sz="3200" dirty="0">
                <a:solidFill>
                  <a:srgbClr val="723A0C"/>
                </a:solidFill>
              </a:rPr>
              <a:t>It takes many steps and processes to make </a:t>
            </a:r>
            <a:r>
              <a:rPr lang="en-US" sz="3200" dirty="0" smtClean="0">
                <a:solidFill>
                  <a:srgbClr val="723A0C"/>
                </a:solidFill>
              </a:rPr>
              <a:t>the head, shaft and rubber grip.</a:t>
            </a:r>
            <a:endParaRPr lang="en-US" sz="3200" dirty="0">
              <a:solidFill>
                <a:srgbClr val="723A0C"/>
              </a:solidFill>
            </a:endParaRPr>
          </a:p>
          <a:p>
            <a:pPr marL="223838" indent="-223838">
              <a:spcBef>
                <a:spcPct val="50000"/>
              </a:spcBef>
              <a:buFontTx/>
              <a:buChar char="•"/>
            </a:pPr>
            <a:r>
              <a:rPr lang="en-US" sz="3200" dirty="0">
                <a:solidFill>
                  <a:srgbClr val="723A0C"/>
                </a:solidFill>
              </a:rPr>
              <a:t>Each intermediate result is useless until the final product is assembled.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fade">
                                      <p:cBhvr>
                                        <p:cTn id="7" dur="2000"/>
                                        <p:tgtEl>
                                          <p:spTgt spid="138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8243">
                                            <p:bg/>
                                          </p:spTgt>
                                        </p:tgtEl>
                                        <p:attrNameLst>
                                          <p:attrName>style.visibility</p:attrName>
                                        </p:attrNameLst>
                                      </p:cBhvr>
                                      <p:to>
                                        <p:strVal val="visible"/>
                                      </p:to>
                                    </p:set>
                                    <p:animEffect transition="in" filter="fade">
                                      <p:cBhvr>
                                        <p:cTn id="10" dur="2000"/>
                                        <p:tgtEl>
                                          <p:spTgt spid="138243">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8244"/>
                                        </p:tgtEl>
                                        <p:attrNameLst>
                                          <p:attrName>style.visibility</p:attrName>
                                        </p:attrNameLst>
                                      </p:cBhvr>
                                      <p:to>
                                        <p:strVal val="visible"/>
                                      </p:to>
                                    </p:set>
                                    <p:animEffect transition="in" filter="fade">
                                      <p:cBhvr>
                                        <p:cTn id="13" dur="2000"/>
                                        <p:tgtEl>
                                          <p:spTgt spid="138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p:bldP spid="138243" grpId="0" build="p"/>
      <p:bldP spid="138244"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5030788" y="419100"/>
            <a:ext cx="3884612" cy="6019800"/>
          </a:xfrm>
        </p:spPr>
        <p:txBody>
          <a:bodyPr/>
          <a:lstStyle/>
          <a:p>
            <a:r>
              <a:rPr lang="en-US" sz="2800" b="1" dirty="0"/>
              <a:t>There is no point in the intermediate molecules unless the final product is produced</a:t>
            </a:r>
            <a:r>
              <a:rPr lang="en-US" sz="2800" b="1" dirty="0" smtClean="0"/>
              <a:t>!</a:t>
            </a:r>
            <a:br>
              <a:rPr lang="en-US" sz="2800" b="1" dirty="0" smtClean="0"/>
            </a:br>
            <a:r>
              <a:rPr lang="en-US" sz="1600" b="1" dirty="0" smtClean="0"/>
              <a:t> </a:t>
            </a:r>
            <a:r>
              <a:rPr lang="en-US" sz="2800" b="1" dirty="0"/>
              <a:t/>
            </a:r>
            <a:br>
              <a:rPr lang="en-US" sz="2800" b="1" dirty="0"/>
            </a:br>
            <a:r>
              <a:rPr lang="en-US" sz="2800" b="1" dirty="0" smtClean="0"/>
              <a:t>Suggesting they evolved backwards doesn’t solve the problem!</a:t>
            </a:r>
            <a:r>
              <a:rPr lang="en-US" sz="2800" b="1" dirty="0"/>
              <a:t/>
            </a:r>
            <a:br>
              <a:rPr lang="en-US" sz="2800" b="1" dirty="0"/>
            </a:br>
            <a:r>
              <a:rPr lang="en-US" sz="1600" b="1" dirty="0" smtClean="0"/>
              <a:t> </a:t>
            </a:r>
            <a:r>
              <a:rPr lang="en-US" sz="2800" b="1" dirty="0"/>
              <a:t/>
            </a:r>
            <a:br>
              <a:rPr lang="en-US" sz="2800" b="1" dirty="0"/>
            </a:br>
            <a:r>
              <a:rPr lang="en-US" sz="2800" b="1" dirty="0"/>
              <a:t>Having endless time doesn’t solve the problem, it just makes it worse!</a:t>
            </a:r>
          </a:p>
        </p:txBody>
      </p:sp>
      <p:graphicFrame>
        <p:nvGraphicFramePr>
          <p:cNvPr id="139267" name="Object 3"/>
          <p:cNvGraphicFramePr>
            <a:graphicFrameLocks noGrp="1" noChangeAspect="1"/>
          </p:cNvGraphicFramePr>
          <p:nvPr>
            <p:ph idx="1"/>
          </p:nvPr>
        </p:nvGraphicFramePr>
        <p:xfrm>
          <a:off x="0" y="0"/>
          <a:ext cx="5030788" cy="6858000"/>
        </p:xfrm>
        <a:graphic>
          <a:graphicData uri="http://schemas.openxmlformats.org/presentationml/2006/ole">
            <mc:AlternateContent xmlns:mc="http://schemas.openxmlformats.org/markup-compatibility/2006">
              <mc:Choice xmlns:v="urn:schemas-microsoft-com:vml" Requires="v">
                <p:oleObj spid="_x0000_s139305" name="Photo Editor Photo" r:id="rId3" imgW="10221752" imgH="13003440" progId="MSPhotoEd.3">
                  <p:embed/>
                </p:oleObj>
              </mc:Choice>
              <mc:Fallback>
                <p:oleObj name="Photo Editor Photo" r:id="rId3" imgW="10221752" imgH="13003440" progId="MSPhotoEd.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307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fade">
                                      <p:cBhvr>
                                        <p:cTn id="7" dur="2000"/>
                                        <p:tgtEl>
                                          <p:spTgt spid="139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9267">
                                            <p:bg/>
                                          </p:spTgt>
                                        </p:tgtEl>
                                        <p:attrNameLst>
                                          <p:attrName>style.visibility</p:attrName>
                                        </p:attrNameLst>
                                      </p:cBhvr>
                                      <p:to>
                                        <p:strVal val="visible"/>
                                      </p:to>
                                    </p:set>
                                    <p:animEffect transition="in" filter="fade">
                                      <p:cBhvr>
                                        <p:cTn id="10" dur="2000"/>
                                        <p:tgtEl>
                                          <p:spTgt spid="139267">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P spid="13926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edvotekeurope.files.wordpress.com/2012/05/biochemical-maps.jpg"/>
          <p:cNvPicPr>
            <a:picLocks noChangeAspect="1" noChangeArrowheads="1"/>
          </p:cNvPicPr>
          <p:nvPr/>
        </p:nvPicPr>
        <p:blipFill rotWithShape="1">
          <a:blip r:embed="rId2">
            <a:extLst>
              <a:ext uri="{28A0092B-C50C-407E-A947-70E740481C1C}">
                <a14:useLocalDpi xmlns:a14="http://schemas.microsoft.com/office/drawing/2010/main" val="0"/>
              </a:ext>
            </a:extLst>
          </a:blip>
          <a:srcRect t="6852"/>
          <a:stretch/>
        </p:blipFill>
        <p:spPr bwMode="auto">
          <a:xfrm>
            <a:off x="268714" y="228600"/>
            <a:ext cx="8606572" cy="5410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533400" y="5638800"/>
            <a:ext cx="8153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2800" b="1" kern="0" dirty="0" smtClean="0">
                <a:solidFill>
                  <a:srgbClr val="2347FB"/>
                </a:solidFill>
                <a:latin typeface="Comic Sans MS" pitchFamily="66" charset="0"/>
              </a:rPr>
              <a:t>How could this intricate, complicated process possibly have evolved by random chance?</a:t>
            </a:r>
            <a:endParaRPr lang="en-US" sz="2800" b="1" kern="0" dirty="0">
              <a:solidFill>
                <a:srgbClr val="2347FB"/>
              </a:solidFill>
              <a:latin typeface="Comic Sans MS" pitchFamily="66" charset="0"/>
            </a:endParaRPr>
          </a:p>
        </p:txBody>
      </p:sp>
    </p:spTree>
    <p:extLst>
      <p:ext uri="{BB962C8B-B14F-4D97-AF65-F5344CB8AC3E}">
        <p14:creationId xmlns:p14="http://schemas.microsoft.com/office/powerpoint/2010/main" val="214525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09600" y="228600"/>
            <a:ext cx="7848600" cy="1219200"/>
          </a:xfrm>
        </p:spPr>
        <p:txBody>
          <a:bodyPr/>
          <a:lstStyle/>
          <a:p>
            <a:r>
              <a:rPr lang="en-US" sz="4000" b="1">
                <a:latin typeface="Vagabond" pitchFamily="2" charset="0"/>
              </a:rPr>
              <a:t>The weight of evidence</a:t>
            </a:r>
            <a:br>
              <a:rPr lang="en-US" sz="4000" b="1">
                <a:latin typeface="Vagabond" pitchFamily="2" charset="0"/>
              </a:rPr>
            </a:br>
            <a:r>
              <a:rPr lang="en-US" sz="4000" b="1">
                <a:latin typeface="Vagabond" pitchFamily="2" charset="0"/>
              </a:rPr>
              <a:t> is for creation!</a:t>
            </a:r>
          </a:p>
        </p:txBody>
      </p:sp>
      <p:pic>
        <p:nvPicPr>
          <p:cNvPr id="118787" name="Picture 3" descr="Creation Evolution Balance pic"/>
          <p:cNvPicPr>
            <a:picLocks noGrp="1" noChangeAspect="1" noChangeArrowheads="1"/>
          </p:cNvPicPr>
          <p:nvPr>
            <p:ph idx="1"/>
          </p:nvPr>
        </p:nvPicPr>
        <p:blipFill>
          <a:blip r:embed="rId2"/>
          <a:srcRect/>
          <a:stretch>
            <a:fillRect/>
          </a:stretch>
        </p:blipFill>
        <p:spPr>
          <a:xfrm>
            <a:off x="914400" y="1447800"/>
            <a:ext cx="7315200" cy="52419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8786"/>
                                        </p:tgtEl>
                                        <p:attrNameLst>
                                          <p:attrName>style.visibility</p:attrName>
                                        </p:attrNameLst>
                                      </p:cBhvr>
                                      <p:to>
                                        <p:strVal val="visible"/>
                                      </p:to>
                                    </p:set>
                                    <p:anim calcmode="lin" valueType="num">
                                      <p:cBhvr>
                                        <p:cTn id="7" dur="1000" fill="hold"/>
                                        <p:tgtEl>
                                          <p:spTgt spid="118786"/>
                                        </p:tgtEl>
                                        <p:attrNameLst>
                                          <p:attrName>ppt_w</p:attrName>
                                        </p:attrNameLst>
                                      </p:cBhvr>
                                      <p:tavLst>
                                        <p:tav tm="0">
                                          <p:val>
                                            <p:strVal val="#ppt_w*0.70"/>
                                          </p:val>
                                        </p:tav>
                                        <p:tav tm="100000">
                                          <p:val>
                                            <p:strVal val="#ppt_w"/>
                                          </p:val>
                                        </p:tav>
                                      </p:tavLst>
                                    </p:anim>
                                    <p:anim calcmode="lin" valueType="num">
                                      <p:cBhvr>
                                        <p:cTn id="8" dur="1000" fill="hold"/>
                                        <p:tgtEl>
                                          <p:spTgt spid="118786"/>
                                        </p:tgtEl>
                                        <p:attrNameLst>
                                          <p:attrName>ppt_h</p:attrName>
                                        </p:attrNameLst>
                                      </p:cBhvr>
                                      <p:tavLst>
                                        <p:tav tm="0">
                                          <p:val>
                                            <p:strVal val="#ppt_h"/>
                                          </p:val>
                                        </p:tav>
                                        <p:tav tm="100000">
                                          <p:val>
                                            <p:strVal val="#ppt_h"/>
                                          </p:val>
                                        </p:tav>
                                      </p:tavLst>
                                    </p:anim>
                                    <p:animEffect transition="in" filter="fade">
                                      <p:cBhvr>
                                        <p:cTn id="9" dur="1000"/>
                                        <p:tgtEl>
                                          <p:spTgt spid="11878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8787">
                                            <p:bg/>
                                          </p:spTgt>
                                        </p:tgtEl>
                                        <p:attrNameLst>
                                          <p:attrName>style.visibility</p:attrName>
                                        </p:attrNameLst>
                                      </p:cBhvr>
                                      <p:to>
                                        <p:strVal val="visible"/>
                                      </p:to>
                                    </p:set>
                                    <p:animEffect transition="in" filter="fade">
                                      <p:cBhvr>
                                        <p:cTn id="12" dur="2000"/>
                                        <p:tgtEl>
                                          <p:spTgt spid="118787">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p:bldP spid="11878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457200"/>
            <a:ext cx="5943600" cy="1066800"/>
          </a:xfrm>
          <a:prstGeom prst="rect">
            <a:avLst/>
          </a:prstGeom>
        </p:spPr>
        <p:txBody>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b="1" kern="0" dirty="0" smtClean="0">
                <a:solidFill>
                  <a:srgbClr val="663300"/>
                </a:solidFill>
              </a:rPr>
              <a:t>Which Pathway will YOU choose?</a:t>
            </a:r>
            <a:endParaRPr lang="en-US" b="1" kern="0" dirty="0">
              <a:solidFill>
                <a:srgbClr val="663300"/>
              </a:solidFill>
            </a:endParaRPr>
          </a:p>
        </p:txBody>
      </p:sp>
      <p:pic>
        <p:nvPicPr>
          <p:cNvPr id="143362" name="Picture 2" descr="http://missinguniversemuseum.com/RoadSig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0" y="229502"/>
            <a:ext cx="16002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43366" name="Picture 6" descr="https://gcps.desire2learn.com/d2l/lor/viewer/viewFile.d2lfile/6605/8759/Rolling_Dic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1" y="2077353"/>
            <a:ext cx="3797834" cy="3255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2.bp.blogspot.com/_mSxLFTmqqRs/TIpuvGqR7WI/AAAAAAAABpA/jlIVGvwCAZk/s400/pic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833" y="2152651"/>
            <a:ext cx="4357534" cy="31930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390603" y="4761140"/>
            <a:ext cx="3788310" cy="1066800"/>
          </a:xfrm>
          <a:prstGeom prst="rect">
            <a:avLst/>
          </a:prstGeom>
        </p:spPr>
        <p:txBody>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2800" b="1" kern="0" dirty="0" smtClean="0">
                <a:solidFill>
                  <a:srgbClr val="2347FB"/>
                </a:solidFill>
              </a:rPr>
              <a:t>Evolution by chance</a:t>
            </a:r>
            <a:endParaRPr lang="en-US" sz="2800" b="1" kern="0" dirty="0">
              <a:solidFill>
                <a:srgbClr val="2347FB"/>
              </a:solidFill>
            </a:endParaRPr>
          </a:p>
        </p:txBody>
      </p:sp>
      <p:sp>
        <p:nvSpPr>
          <p:cNvPr id="8" name="Rectangle 2"/>
          <p:cNvSpPr txBox="1">
            <a:spLocks noChangeArrowheads="1"/>
          </p:cNvSpPr>
          <p:nvPr/>
        </p:nvSpPr>
        <p:spPr>
          <a:xfrm>
            <a:off x="4788949" y="4799240"/>
            <a:ext cx="3974049" cy="1066800"/>
          </a:xfrm>
          <a:prstGeom prst="rect">
            <a:avLst/>
          </a:prstGeom>
        </p:spPr>
        <p:txBody>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2800" b="1" kern="0" dirty="0" smtClean="0">
                <a:solidFill>
                  <a:srgbClr val="0000CC"/>
                </a:solidFill>
              </a:rPr>
              <a:t>Creation with purpose</a:t>
            </a:r>
            <a:endParaRPr lang="en-US" sz="2800" b="1" kern="0" dirty="0">
              <a:solidFill>
                <a:srgbClr val="0000CC"/>
              </a:solidFill>
            </a:endParaRPr>
          </a:p>
        </p:txBody>
      </p:sp>
      <p:sp>
        <p:nvSpPr>
          <p:cNvPr id="9" name="Rectangle 2"/>
          <p:cNvSpPr txBox="1">
            <a:spLocks noChangeArrowheads="1"/>
          </p:cNvSpPr>
          <p:nvPr/>
        </p:nvSpPr>
        <p:spPr>
          <a:xfrm>
            <a:off x="256098" y="5562600"/>
            <a:ext cx="8541469" cy="1066800"/>
          </a:xfrm>
          <a:prstGeom prst="rect">
            <a:avLst/>
          </a:prstGeom>
        </p:spPr>
        <p:txBody>
          <a:bodyPr/>
          <a:lstStyle>
            <a:lvl1pPr algn="ctr" rtl="0" fontAlgn="base">
              <a:spcBef>
                <a:spcPct val="0"/>
              </a:spcBef>
              <a:spcAft>
                <a:spcPct val="0"/>
              </a:spcAft>
              <a:defRPr sz="4400">
                <a:solidFill>
                  <a:srgbClr val="723A0C"/>
                </a:solidFill>
                <a:latin typeface="+mj-lt"/>
                <a:ea typeface="+mj-ea"/>
                <a:cs typeface="+mj-cs"/>
              </a:defRPr>
            </a:lvl1pPr>
            <a:lvl2pPr algn="ctr" rtl="0" fontAlgn="base">
              <a:spcBef>
                <a:spcPct val="0"/>
              </a:spcBef>
              <a:spcAft>
                <a:spcPct val="0"/>
              </a:spcAft>
              <a:defRPr sz="4400">
                <a:solidFill>
                  <a:srgbClr val="723A0C"/>
                </a:solidFill>
                <a:latin typeface="Arial" charset="0"/>
              </a:defRPr>
            </a:lvl2pPr>
            <a:lvl3pPr algn="ctr" rtl="0" fontAlgn="base">
              <a:spcBef>
                <a:spcPct val="0"/>
              </a:spcBef>
              <a:spcAft>
                <a:spcPct val="0"/>
              </a:spcAft>
              <a:defRPr sz="4400">
                <a:solidFill>
                  <a:srgbClr val="723A0C"/>
                </a:solidFill>
                <a:latin typeface="Arial" charset="0"/>
              </a:defRPr>
            </a:lvl3pPr>
            <a:lvl4pPr algn="ctr" rtl="0" fontAlgn="base">
              <a:spcBef>
                <a:spcPct val="0"/>
              </a:spcBef>
              <a:spcAft>
                <a:spcPct val="0"/>
              </a:spcAft>
              <a:defRPr sz="4400">
                <a:solidFill>
                  <a:srgbClr val="723A0C"/>
                </a:solidFill>
                <a:latin typeface="Arial" charset="0"/>
              </a:defRPr>
            </a:lvl4pPr>
            <a:lvl5pPr algn="ctr" rtl="0" fontAlgn="base">
              <a:spcBef>
                <a:spcPct val="0"/>
              </a:spcBef>
              <a:spcAft>
                <a:spcPct val="0"/>
              </a:spcAft>
              <a:defRPr sz="4400">
                <a:solidFill>
                  <a:srgbClr val="723A0C"/>
                </a:solidFill>
                <a:latin typeface="Arial" charset="0"/>
              </a:defRPr>
            </a:lvl5pPr>
            <a:lvl6pPr marL="457200" algn="ctr" rtl="0" fontAlgn="base">
              <a:spcBef>
                <a:spcPct val="0"/>
              </a:spcBef>
              <a:spcAft>
                <a:spcPct val="0"/>
              </a:spcAft>
              <a:defRPr sz="4400">
                <a:solidFill>
                  <a:srgbClr val="723A0C"/>
                </a:solidFill>
                <a:latin typeface="Arial" charset="0"/>
              </a:defRPr>
            </a:lvl6pPr>
            <a:lvl7pPr marL="914400" algn="ctr" rtl="0" fontAlgn="base">
              <a:spcBef>
                <a:spcPct val="0"/>
              </a:spcBef>
              <a:spcAft>
                <a:spcPct val="0"/>
              </a:spcAft>
              <a:defRPr sz="4400">
                <a:solidFill>
                  <a:srgbClr val="723A0C"/>
                </a:solidFill>
                <a:latin typeface="Arial" charset="0"/>
              </a:defRPr>
            </a:lvl7pPr>
            <a:lvl8pPr marL="1371600" algn="ctr" rtl="0" fontAlgn="base">
              <a:spcBef>
                <a:spcPct val="0"/>
              </a:spcBef>
              <a:spcAft>
                <a:spcPct val="0"/>
              </a:spcAft>
              <a:defRPr sz="4400">
                <a:solidFill>
                  <a:srgbClr val="723A0C"/>
                </a:solidFill>
                <a:latin typeface="Arial" charset="0"/>
              </a:defRPr>
            </a:lvl8pPr>
            <a:lvl9pPr marL="1828800" algn="ctr" rtl="0" fontAlgn="base">
              <a:spcBef>
                <a:spcPct val="0"/>
              </a:spcBef>
              <a:spcAft>
                <a:spcPct val="0"/>
              </a:spcAft>
              <a:defRPr sz="4400">
                <a:solidFill>
                  <a:srgbClr val="723A0C"/>
                </a:solidFill>
                <a:latin typeface="Arial" charset="0"/>
              </a:defRPr>
            </a:lvl9pPr>
          </a:lstStyle>
          <a:p>
            <a:r>
              <a:rPr lang="en-US" sz="3200" b="1" kern="0" dirty="0" smtClean="0">
                <a:solidFill>
                  <a:srgbClr val="7030A0"/>
                </a:solidFill>
                <a:latin typeface="Comic Sans MS" panose="030F0702030302020204" pitchFamily="66" charset="0"/>
              </a:rPr>
              <a:t>God is hoping you will chose Him &amp;  He’s willing to help you daily to join His Family </a:t>
            </a:r>
            <a:endParaRPr lang="en-US" sz="3200" b="1" kern="0"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14488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3366"/>
                                        </p:tgtEl>
                                        <p:attrNameLst>
                                          <p:attrName>style.visibility</p:attrName>
                                        </p:attrNameLst>
                                      </p:cBhvr>
                                      <p:to>
                                        <p:strVal val="visible"/>
                                      </p:to>
                                    </p:set>
                                    <p:animEffect transition="in" filter="wipe(down)">
                                      <p:cBhvr>
                                        <p:cTn id="7" dur="500"/>
                                        <p:tgtEl>
                                          <p:spTgt spid="14336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p:stCondLst>
                              <p:cond delay="500"/>
                            </p:stCondLst>
                            <p:childTnLst>
                              <p:par>
                                <p:cTn id="20" presetID="10" presetClass="entr" presetSubtype="0" fill="hold" grpId="0" nodeType="afterEffect">
                                  <p:stCondLst>
                                    <p:cond delay="3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4227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457200" y="1219200"/>
            <a:ext cx="8229600" cy="5410200"/>
          </a:xfrm>
        </p:spPr>
        <p:txBody>
          <a:bodyPr/>
          <a:lstStyle/>
          <a:p>
            <a:pPr marL="457200" indent="-457200" algn="ctr">
              <a:lnSpc>
                <a:spcPct val="80000"/>
              </a:lnSpc>
              <a:buFontTx/>
              <a:buNone/>
            </a:pPr>
            <a:r>
              <a:rPr lang="en-US" sz="3600" b="1">
                <a:solidFill>
                  <a:schemeClr val="bg1"/>
                </a:solidFill>
              </a:rPr>
              <a:t>Romans 8:19-22</a:t>
            </a:r>
          </a:p>
          <a:p>
            <a:pPr marL="457200" indent="-457200" algn="ctr">
              <a:lnSpc>
                <a:spcPct val="80000"/>
              </a:lnSpc>
              <a:buFontTx/>
              <a:buNone/>
            </a:pPr>
            <a:endParaRPr lang="en-US" sz="1400">
              <a:solidFill>
                <a:schemeClr val="bg1"/>
              </a:solidFill>
            </a:endParaRPr>
          </a:p>
          <a:p>
            <a:pPr marL="457200" indent="-457200">
              <a:lnSpc>
                <a:spcPct val="80000"/>
              </a:lnSpc>
              <a:spcAft>
                <a:spcPct val="20000"/>
              </a:spcAft>
              <a:buFontTx/>
              <a:buNone/>
            </a:pPr>
            <a:r>
              <a:rPr lang="en-US" sz="2400">
                <a:solidFill>
                  <a:schemeClr val="bg1"/>
                </a:solidFill>
                <a:latin typeface="Tahoma" pitchFamily="34" charset="0"/>
              </a:rPr>
              <a:t>19	For the earnest expectation of the </a:t>
            </a:r>
            <a:r>
              <a:rPr lang="en-US" sz="2400" b="1" i="1">
                <a:solidFill>
                  <a:schemeClr val="bg1"/>
                </a:solidFill>
                <a:latin typeface="Tahoma" pitchFamily="34" charset="0"/>
              </a:rPr>
              <a:t>creation eagerly waits for the revealing of the sons of God.</a:t>
            </a:r>
            <a:endParaRPr lang="en-US" sz="2400">
              <a:solidFill>
                <a:schemeClr val="bg1"/>
              </a:solidFill>
              <a:latin typeface="Tahoma" pitchFamily="34" charset="0"/>
            </a:endParaRPr>
          </a:p>
          <a:p>
            <a:pPr marL="457200" indent="-457200">
              <a:lnSpc>
                <a:spcPct val="80000"/>
              </a:lnSpc>
              <a:spcAft>
                <a:spcPct val="20000"/>
              </a:spcAft>
              <a:buFontTx/>
              <a:buNone/>
            </a:pPr>
            <a:r>
              <a:rPr lang="en-US" sz="2400">
                <a:solidFill>
                  <a:schemeClr val="bg1"/>
                </a:solidFill>
                <a:latin typeface="Tahoma" pitchFamily="34" charset="0"/>
              </a:rPr>
              <a:t>20	For the creation was subjected to futility, not willingly, but because of Him who subjected it in hope;</a:t>
            </a:r>
          </a:p>
          <a:p>
            <a:pPr marL="457200" indent="-457200">
              <a:lnSpc>
                <a:spcPct val="80000"/>
              </a:lnSpc>
              <a:spcAft>
                <a:spcPct val="20000"/>
              </a:spcAft>
              <a:buFontTx/>
              <a:buNone/>
            </a:pPr>
            <a:r>
              <a:rPr lang="en-US" sz="2400">
                <a:solidFill>
                  <a:schemeClr val="bg1"/>
                </a:solidFill>
                <a:latin typeface="Tahoma" pitchFamily="34" charset="0"/>
              </a:rPr>
              <a:t>21	because </a:t>
            </a:r>
            <a:r>
              <a:rPr lang="en-US" sz="2400" b="1" i="1">
                <a:solidFill>
                  <a:schemeClr val="bg1"/>
                </a:solidFill>
                <a:latin typeface="Tahoma" pitchFamily="34" charset="0"/>
              </a:rPr>
              <a:t>the creation itself also will be delivered</a:t>
            </a:r>
            <a:r>
              <a:rPr lang="en-US" sz="2400">
                <a:solidFill>
                  <a:schemeClr val="bg1"/>
                </a:solidFill>
                <a:latin typeface="Tahoma" pitchFamily="34" charset="0"/>
              </a:rPr>
              <a:t> from the bondage of corruption into the glorious liberty of the children of God.</a:t>
            </a:r>
          </a:p>
          <a:p>
            <a:pPr marL="457200" indent="-457200">
              <a:lnSpc>
                <a:spcPct val="80000"/>
              </a:lnSpc>
              <a:spcAft>
                <a:spcPct val="20000"/>
              </a:spcAft>
              <a:buFontTx/>
              <a:buNone/>
            </a:pPr>
            <a:r>
              <a:rPr lang="en-US" sz="2400">
                <a:solidFill>
                  <a:schemeClr val="bg1"/>
                </a:solidFill>
                <a:latin typeface="Tahoma" pitchFamily="34" charset="0"/>
              </a:rPr>
              <a:t>22	For we know that the whole creation groans and labors with birth pangs together until now.</a:t>
            </a:r>
          </a:p>
          <a:p>
            <a:pPr marL="457200" indent="-457200">
              <a:lnSpc>
                <a:spcPct val="80000"/>
              </a:lnSpc>
              <a:buFontTx/>
              <a:buNone/>
            </a:pPr>
            <a:endParaRPr lang="en-US" sz="2400" b="1">
              <a:solidFill>
                <a:schemeClr val="bg1"/>
              </a:solidFill>
              <a:latin typeface="Tahoma" pitchFamily="34" charset="0"/>
            </a:endParaRPr>
          </a:p>
          <a:p>
            <a:pPr marL="457200" indent="-457200">
              <a:lnSpc>
                <a:spcPct val="80000"/>
              </a:lnSpc>
              <a:buFontTx/>
              <a:buNone/>
            </a:pPr>
            <a:r>
              <a:rPr lang="en-US" sz="2400">
                <a:solidFill>
                  <a:srgbClr val="FFFF00"/>
                </a:solidFill>
              </a:rPr>
              <a:t>	</a:t>
            </a:r>
            <a:r>
              <a:rPr lang="en-US" b="1">
                <a:solidFill>
                  <a:srgbClr val="FFFF00"/>
                </a:solidFill>
                <a:latin typeface="Comic Sans MS" pitchFamily="66" charset="0"/>
              </a:rPr>
              <a:t>Those who are led by the Spirit are being fashioned into children of God </a:t>
            </a:r>
          </a:p>
        </p:txBody>
      </p:sp>
      <p:sp>
        <p:nvSpPr>
          <p:cNvPr id="71685" name="Rectangle 5"/>
          <p:cNvSpPr>
            <a:spLocks noChangeArrowheads="1"/>
          </p:cNvSpPr>
          <p:nvPr/>
        </p:nvSpPr>
        <p:spPr bwMode="auto">
          <a:xfrm>
            <a:off x="304800" y="533400"/>
            <a:ext cx="8534400" cy="531813"/>
          </a:xfrm>
          <a:prstGeom prst="rect">
            <a:avLst/>
          </a:prstGeom>
          <a:noFill/>
          <a:ln w="9525">
            <a:noFill/>
            <a:miter lim="800000"/>
            <a:headEnd/>
            <a:tailEnd/>
          </a:ln>
          <a:effectLst/>
        </p:spPr>
        <p:txBody>
          <a:bodyPr>
            <a:spAutoFit/>
          </a:bodyPr>
          <a:lstStyle/>
          <a:p>
            <a:pPr algn="ctr">
              <a:lnSpc>
                <a:spcPct val="80000"/>
              </a:lnSpc>
              <a:spcBef>
                <a:spcPct val="20000"/>
              </a:spcBef>
            </a:pPr>
            <a:r>
              <a:rPr lang="en-US" sz="3600" b="1">
                <a:solidFill>
                  <a:srgbClr val="FFFF00"/>
                </a:solidFill>
                <a:latin typeface="Comic Sans MS" pitchFamily="66" charset="0"/>
              </a:rPr>
              <a:t>God is not finished with His creation!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fade">
                                      <p:cBhvr>
                                        <p:cTn id="7" dur="2000"/>
                                        <p:tgtEl>
                                          <p:spTgt spid="716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3">
                                            <p:txEl>
                                              <p:pRg st="0" end="0"/>
                                            </p:txEl>
                                          </p:spTgt>
                                        </p:tgtEl>
                                        <p:attrNameLst>
                                          <p:attrName>style.visibility</p:attrName>
                                        </p:attrNameLst>
                                      </p:cBhvr>
                                      <p:to>
                                        <p:strVal val="visible"/>
                                      </p:to>
                                    </p:set>
                                    <p:animEffect transition="in" filter="fade">
                                      <p:cBhvr>
                                        <p:cTn id="12" dur="2000"/>
                                        <p:tgtEl>
                                          <p:spTgt spid="7168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animEffect transition="in" filter="fade">
                                      <p:cBhvr>
                                        <p:cTn id="15" dur="2000"/>
                                        <p:tgtEl>
                                          <p:spTgt spid="7168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683">
                                            <p:txEl>
                                              <p:pRg st="3" end="3"/>
                                            </p:txEl>
                                          </p:spTgt>
                                        </p:tgtEl>
                                        <p:attrNameLst>
                                          <p:attrName>style.visibility</p:attrName>
                                        </p:attrNameLst>
                                      </p:cBhvr>
                                      <p:to>
                                        <p:strVal val="visible"/>
                                      </p:to>
                                    </p:set>
                                    <p:animEffect transition="in" filter="fade">
                                      <p:cBhvr>
                                        <p:cTn id="18" dur="2000"/>
                                        <p:tgtEl>
                                          <p:spTgt spid="7168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1683">
                                            <p:txEl>
                                              <p:pRg st="4" end="4"/>
                                            </p:txEl>
                                          </p:spTgt>
                                        </p:tgtEl>
                                        <p:attrNameLst>
                                          <p:attrName>style.visibility</p:attrName>
                                        </p:attrNameLst>
                                      </p:cBhvr>
                                      <p:to>
                                        <p:strVal val="visible"/>
                                      </p:to>
                                    </p:set>
                                    <p:animEffect transition="in" filter="fade">
                                      <p:cBhvr>
                                        <p:cTn id="21" dur="2000"/>
                                        <p:tgtEl>
                                          <p:spTgt spid="7168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1683">
                                            <p:txEl>
                                              <p:pRg st="5" end="5"/>
                                            </p:txEl>
                                          </p:spTgt>
                                        </p:tgtEl>
                                        <p:attrNameLst>
                                          <p:attrName>style.visibility</p:attrName>
                                        </p:attrNameLst>
                                      </p:cBhvr>
                                      <p:to>
                                        <p:strVal val="visible"/>
                                      </p:to>
                                    </p:set>
                                    <p:animEffect transition="in" filter="fade">
                                      <p:cBhvr>
                                        <p:cTn id="24" dur="2000"/>
                                        <p:tgtEl>
                                          <p:spTgt spid="7168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1683">
                                            <p:txEl>
                                              <p:pRg st="7" end="7"/>
                                            </p:txEl>
                                          </p:spTgt>
                                        </p:tgtEl>
                                        <p:attrNameLst>
                                          <p:attrName>style.visibility</p:attrName>
                                        </p:attrNameLst>
                                      </p:cBhvr>
                                      <p:to>
                                        <p:strVal val="visible"/>
                                      </p:to>
                                    </p:set>
                                    <p:animEffect transition="in" filter="fade">
                                      <p:cBhvr>
                                        <p:cTn id="29" dur="2000"/>
                                        <p:tgtEl>
                                          <p:spTgt spid="716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uiExpand="1" build="p"/>
      <p:bldP spid="7168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228600"/>
            <a:ext cx="7772400" cy="609600"/>
          </a:xfrm>
        </p:spPr>
        <p:txBody>
          <a:bodyPr/>
          <a:lstStyle/>
          <a:p>
            <a:r>
              <a:rPr lang="en-US" sz="2400" b="1">
                <a:solidFill>
                  <a:srgbClr val="2347FB"/>
                </a:solidFill>
                <a:latin typeface="Comic Sans MS" pitchFamily="66" charset="0"/>
              </a:rPr>
              <a:t>Flaws in Evolutionary Theory</a:t>
            </a:r>
          </a:p>
        </p:txBody>
      </p:sp>
      <p:sp>
        <p:nvSpPr>
          <p:cNvPr id="58371" name="Rectangle 3"/>
          <p:cNvSpPr>
            <a:spLocks noGrp="1" noChangeArrowheads="1"/>
          </p:cNvSpPr>
          <p:nvPr>
            <p:ph type="body" sz="half" idx="1"/>
          </p:nvPr>
        </p:nvSpPr>
        <p:spPr>
          <a:xfrm>
            <a:off x="685800" y="1066800"/>
            <a:ext cx="7543800" cy="5334000"/>
          </a:xfrm>
        </p:spPr>
        <p:txBody>
          <a:bodyPr/>
          <a:lstStyle/>
          <a:p>
            <a:pPr algn="ctr">
              <a:lnSpc>
                <a:spcPct val="80000"/>
              </a:lnSpc>
              <a:buFontTx/>
              <a:buNone/>
            </a:pPr>
            <a:r>
              <a:rPr lang="en-US" sz="3600" b="1" dirty="0"/>
              <a:t>Subject Interpretations of Fossils</a:t>
            </a:r>
          </a:p>
          <a:p>
            <a:pPr>
              <a:lnSpc>
                <a:spcPct val="80000"/>
              </a:lnSpc>
              <a:buFontTx/>
              <a:buNone/>
            </a:pPr>
            <a:r>
              <a:rPr lang="en-US" sz="2400" dirty="0"/>
              <a:t>       </a:t>
            </a:r>
          </a:p>
          <a:p>
            <a:pPr>
              <a:lnSpc>
                <a:spcPct val="80000"/>
              </a:lnSpc>
              <a:buFontTx/>
              <a:buNone/>
            </a:pPr>
            <a:r>
              <a:rPr lang="en-US" sz="2400" dirty="0"/>
              <a:t>                    Scientists “see” what they are looking for!           </a:t>
            </a:r>
          </a:p>
          <a:p>
            <a:pPr>
              <a:lnSpc>
                <a:spcPct val="80000"/>
              </a:lnSpc>
              <a:buFontTx/>
              <a:buNone/>
            </a:pPr>
            <a:r>
              <a:rPr lang="en-US" sz="2400" dirty="0"/>
              <a:t>             </a:t>
            </a:r>
            <a:endParaRPr lang="en-US" sz="2400" b="1" dirty="0"/>
          </a:p>
          <a:p>
            <a:pPr>
              <a:lnSpc>
                <a:spcPct val="80000"/>
              </a:lnSpc>
              <a:buFontTx/>
              <a:buNone/>
            </a:pPr>
            <a:r>
              <a:rPr lang="en-US" sz="2400" b="1" dirty="0"/>
              <a:t>                    </a:t>
            </a:r>
            <a:r>
              <a:rPr lang="en-US" b="1" dirty="0"/>
              <a:t>Piltdown Man:</a:t>
            </a:r>
            <a:r>
              <a:rPr lang="en-US" sz="2400" b="1" dirty="0"/>
              <a:t>  </a:t>
            </a:r>
            <a:endParaRPr lang="en-US" sz="2400" dirty="0"/>
          </a:p>
          <a:p>
            <a:pPr>
              <a:lnSpc>
                <a:spcPct val="80000"/>
              </a:lnSpc>
            </a:pPr>
            <a:r>
              <a:rPr lang="en-US" sz="2400" dirty="0"/>
              <a:t>Presented by Charles Dawson in 1912</a:t>
            </a:r>
          </a:p>
          <a:p>
            <a:pPr>
              <a:lnSpc>
                <a:spcPct val="80000"/>
              </a:lnSpc>
            </a:pPr>
            <a:r>
              <a:rPr lang="en-US" sz="2400" dirty="0"/>
              <a:t>Arthur Woodward reconstructed a skull</a:t>
            </a:r>
          </a:p>
          <a:p>
            <a:pPr>
              <a:lnSpc>
                <a:spcPct val="80000"/>
              </a:lnSpc>
            </a:pPr>
            <a:r>
              <a:rPr lang="en-US" sz="2400" dirty="0"/>
              <a:t>Finally a full size model was made</a:t>
            </a:r>
          </a:p>
          <a:p>
            <a:pPr>
              <a:lnSpc>
                <a:spcPct val="80000"/>
              </a:lnSpc>
            </a:pPr>
            <a:r>
              <a:rPr lang="en-US" sz="2400" dirty="0"/>
              <a:t>Skull was thoroughly examined for over</a:t>
            </a:r>
          </a:p>
          <a:p>
            <a:pPr>
              <a:lnSpc>
                <a:spcPct val="80000"/>
              </a:lnSpc>
              <a:buFontTx/>
              <a:buNone/>
            </a:pPr>
            <a:r>
              <a:rPr lang="en-US" sz="2400" dirty="0"/>
              <a:t>     30 years before found to be a fake</a:t>
            </a:r>
          </a:p>
          <a:p>
            <a:pPr>
              <a:lnSpc>
                <a:spcPct val="80000"/>
              </a:lnSpc>
            </a:pPr>
            <a:r>
              <a:rPr lang="en-US" sz="2400" dirty="0"/>
              <a:t>Actually a very old human skull and </a:t>
            </a:r>
          </a:p>
          <a:p>
            <a:pPr>
              <a:lnSpc>
                <a:spcPct val="80000"/>
              </a:lnSpc>
              <a:buFontTx/>
              <a:buNone/>
            </a:pPr>
            <a:r>
              <a:rPr lang="en-US" sz="2400" dirty="0"/>
              <a:t>    a recent orangutan jaw with canine</a:t>
            </a:r>
          </a:p>
          <a:p>
            <a:pPr>
              <a:lnSpc>
                <a:spcPct val="80000"/>
              </a:lnSpc>
              <a:buFontTx/>
              <a:buNone/>
            </a:pPr>
            <a:r>
              <a:rPr lang="en-US" sz="2400" dirty="0"/>
              <a:t>    teeth that were filed down. </a:t>
            </a:r>
          </a:p>
        </p:txBody>
      </p:sp>
      <p:pic>
        <p:nvPicPr>
          <p:cNvPr id="58372" name="Picture 4" descr="Piltdown skull"/>
          <p:cNvPicPr>
            <a:picLocks noGrp="1" noChangeAspect="1" noChangeArrowheads="1"/>
          </p:cNvPicPr>
          <p:nvPr>
            <p:ph sz="quarter" idx="2"/>
          </p:nvPr>
        </p:nvPicPr>
        <p:blipFill>
          <a:blip r:embed="rId2"/>
          <a:srcRect/>
          <a:stretch>
            <a:fillRect/>
          </a:stretch>
        </p:blipFill>
        <p:spPr>
          <a:xfrm>
            <a:off x="762000" y="1600200"/>
            <a:ext cx="1271588" cy="1371600"/>
          </a:xfrm>
          <a:noFill/>
          <a:ln/>
        </p:spPr>
      </p:pic>
      <p:pic>
        <p:nvPicPr>
          <p:cNvPr id="58374" name="Picture 6" descr="Piltdown Man"/>
          <p:cNvPicPr>
            <a:picLocks noGrp="1" noChangeAspect="1" noChangeArrowheads="1"/>
          </p:cNvPicPr>
          <p:nvPr>
            <p:ph sz="quarter" idx="3"/>
          </p:nvPr>
        </p:nvPicPr>
        <p:blipFill>
          <a:blip r:embed="rId3"/>
          <a:srcRect/>
          <a:stretch>
            <a:fillRect/>
          </a:stretch>
        </p:blipFill>
        <p:spPr>
          <a:xfrm>
            <a:off x="6553200" y="3276600"/>
            <a:ext cx="2322513" cy="3048000"/>
          </a:xfrm>
          <a:noFill/>
          <a:ln/>
        </p:spPr>
      </p:pic>
    </p:spTree>
    <p:extLst>
      <p:ext uri="{BB962C8B-B14F-4D97-AF65-F5344CB8AC3E}">
        <p14:creationId xmlns:p14="http://schemas.microsoft.com/office/powerpoint/2010/main" val="36077572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b="1"/>
              <a:t>For more information…</a:t>
            </a:r>
          </a:p>
        </p:txBody>
      </p:sp>
      <p:sp>
        <p:nvSpPr>
          <p:cNvPr id="150531" name="Rectangle 3"/>
          <p:cNvSpPr>
            <a:spLocks noGrp="1" noChangeArrowheads="1"/>
          </p:cNvSpPr>
          <p:nvPr>
            <p:ph type="body" idx="1"/>
          </p:nvPr>
        </p:nvSpPr>
        <p:spPr/>
        <p:txBody>
          <a:bodyPr/>
          <a:lstStyle/>
          <a:p>
            <a:r>
              <a:rPr lang="en-US" dirty="0"/>
              <a:t>Call:</a:t>
            </a:r>
          </a:p>
          <a:p>
            <a:r>
              <a:rPr lang="en-US" dirty="0"/>
              <a:t>Write:</a:t>
            </a:r>
          </a:p>
          <a:p>
            <a:r>
              <a:rPr lang="en-US" dirty="0"/>
              <a:t>Web:</a:t>
            </a:r>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64286" y="866429"/>
            <a:ext cx="7772400" cy="830997"/>
          </a:xfrm>
          <a:prstGeom prst="rect">
            <a:avLst/>
          </a:prstGeom>
          <a:noFill/>
          <a:ln w="9525">
            <a:noFill/>
            <a:miter lim="800000"/>
            <a:headEnd/>
            <a:tailEnd/>
          </a:ln>
          <a:effectLst/>
        </p:spPr>
        <p:txBody>
          <a:bodyPr wrap="square">
            <a:spAutoFit/>
          </a:bodyPr>
          <a:lstStyle/>
          <a:p>
            <a:pPr algn="ctr">
              <a:spcBef>
                <a:spcPct val="50000"/>
              </a:spcBef>
            </a:pPr>
            <a:r>
              <a:rPr lang="en-US" sz="4800" b="1" dirty="0" smtClean="0">
                <a:solidFill>
                  <a:srgbClr val="FFFF00"/>
                </a:solidFill>
                <a:latin typeface="Comic Sans MS" pitchFamily="66" charset="0"/>
              </a:rPr>
              <a:t>Circulatory System</a:t>
            </a:r>
            <a:endParaRPr lang="en-US" sz="4800" b="1" dirty="0">
              <a:solidFill>
                <a:srgbClr val="FFFF00"/>
              </a:solidFill>
              <a:latin typeface="Comic Sans MS" pitchFamily="66" charset="0"/>
            </a:endParaRPr>
          </a:p>
        </p:txBody>
      </p:sp>
      <p:sp>
        <p:nvSpPr>
          <p:cNvPr id="8" name="Text Box 6"/>
          <p:cNvSpPr txBox="1">
            <a:spLocks noChangeArrowheads="1"/>
          </p:cNvSpPr>
          <p:nvPr/>
        </p:nvSpPr>
        <p:spPr bwMode="auto">
          <a:xfrm>
            <a:off x="1032207" y="5638800"/>
            <a:ext cx="7086600" cy="1077218"/>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FFFF00"/>
                </a:solidFill>
                <a:latin typeface="Comic Sans MS" pitchFamily="66" charset="0"/>
              </a:rPr>
              <a:t>Scientists mistakenly held onto this theory until the 1600’s</a:t>
            </a:r>
            <a:endParaRPr lang="en-US" sz="3200" b="1" dirty="0">
              <a:solidFill>
                <a:srgbClr val="FFFF00"/>
              </a:solidFill>
              <a:latin typeface="Comic Sans MS" pitchFamily="66" charset="0"/>
            </a:endParaRPr>
          </a:p>
        </p:txBody>
      </p:sp>
      <p:sp>
        <p:nvSpPr>
          <p:cNvPr id="9" name="Text Box 6"/>
          <p:cNvSpPr txBox="1">
            <a:spLocks noChangeArrowheads="1"/>
          </p:cNvSpPr>
          <p:nvPr/>
        </p:nvSpPr>
        <p:spPr bwMode="auto">
          <a:xfrm>
            <a:off x="689307" y="272392"/>
            <a:ext cx="77724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00B0F0"/>
                </a:solidFill>
                <a:latin typeface="Comic Sans MS" pitchFamily="66" charset="0"/>
              </a:rPr>
              <a:t>Scientific Theory Mistakes</a:t>
            </a:r>
            <a:endParaRPr lang="en-US" sz="3200" b="1" dirty="0">
              <a:solidFill>
                <a:srgbClr val="00B0F0"/>
              </a:solidFill>
              <a:latin typeface="Comic Sans MS" pitchFamily="66" charset="0"/>
            </a:endParaRPr>
          </a:p>
        </p:txBody>
      </p:sp>
      <p:pic>
        <p:nvPicPr>
          <p:cNvPr id="6" name="Picture 5"/>
          <p:cNvPicPr>
            <a:picLocks noChangeAspect="1"/>
          </p:cNvPicPr>
          <p:nvPr/>
        </p:nvPicPr>
        <p:blipFill rotWithShape="1">
          <a:blip r:embed="rId2"/>
          <a:srcRect l="3148" t="26042" r="13104" b="11458"/>
          <a:stretch/>
        </p:blipFill>
        <p:spPr>
          <a:xfrm>
            <a:off x="304800" y="1905000"/>
            <a:ext cx="8535670" cy="3581400"/>
          </a:xfrm>
          <a:prstGeom prst="rect">
            <a:avLst/>
          </a:prstGeom>
        </p:spPr>
      </p:pic>
    </p:spTree>
    <p:extLst>
      <p:ext uri="{BB962C8B-B14F-4D97-AF65-F5344CB8AC3E}">
        <p14:creationId xmlns:p14="http://schemas.microsoft.com/office/powerpoint/2010/main" val="4188576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195" t="19111" r="36320" b="14556"/>
          <a:stretch/>
        </p:blipFill>
        <p:spPr>
          <a:xfrm>
            <a:off x="4343400" y="609600"/>
            <a:ext cx="4181475" cy="5686425"/>
          </a:xfrm>
          <a:prstGeom prst="rect">
            <a:avLst/>
          </a:prstGeom>
        </p:spPr>
      </p:pic>
      <p:sp>
        <p:nvSpPr>
          <p:cNvPr id="3" name="Text Box 6"/>
          <p:cNvSpPr txBox="1">
            <a:spLocks noChangeArrowheads="1"/>
          </p:cNvSpPr>
          <p:nvPr/>
        </p:nvSpPr>
        <p:spPr bwMode="auto">
          <a:xfrm>
            <a:off x="685800" y="990600"/>
            <a:ext cx="3276600" cy="4401205"/>
          </a:xfrm>
          <a:prstGeom prst="rect">
            <a:avLst/>
          </a:prstGeom>
          <a:noFill/>
          <a:ln w="9525">
            <a:noFill/>
            <a:miter lim="800000"/>
            <a:headEnd/>
            <a:tailEnd/>
          </a:ln>
          <a:effectLst/>
        </p:spPr>
        <p:txBody>
          <a:bodyPr wrap="square">
            <a:spAutoFit/>
          </a:bodyPr>
          <a:lstStyle/>
          <a:p>
            <a:pPr algn="ctr">
              <a:spcBef>
                <a:spcPct val="50000"/>
              </a:spcBef>
            </a:pPr>
            <a:r>
              <a:rPr lang="en-US" sz="4000" b="1" dirty="0" smtClean="0">
                <a:solidFill>
                  <a:srgbClr val="542A00"/>
                </a:solidFill>
                <a:latin typeface="Comic Sans MS" pitchFamily="66" charset="0"/>
              </a:rPr>
              <a:t>The evolution   of life     by random chance really is ridiculous!</a:t>
            </a:r>
            <a:endParaRPr lang="en-US" sz="4000" b="1" dirty="0">
              <a:solidFill>
                <a:srgbClr val="542A00"/>
              </a:solidFill>
              <a:latin typeface="Comic Sans MS" pitchFamily="66" charset="0"/>
            </a:endParaRPr>
          </a:p>
        </p:txBody>
      </p:sp>
    </p:spTree>
    <p:extLst>
      <p:ext uri="{BB962C8B-B14F-4D97-AF65-F5344CB8AC3E}">
        <p14:creationId xmlns:p14="http://schemas.microsoft.com/office/powerpoint/2010/main" val="80760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3426" name="Object 2"/>
          <p:cNvGraphicFramePr>
            <a:graphicFrameLocks noGrp="1" noChangeAspect="1"/>
          </p:cNvGraphicFramePr>
          <p:nvPr>
            <p:ph/>
          </p:nvPr>
        </p:nvGraphicFramePr>
        <p:xfrm>
          <a:off x="0" y="-22225"/>
          <a:ext cx="9144000" cy="6880225"/>
        </p:xfrm>
        <a:graphic>
          <a:graphicData uri="http://schemas.openxmlformats.org/presentationml/2006/ole">
            <mc:AlternateContent xmlns:mc="http://schemas.openxmlformats.org/markup-compatibility/2006">
              <mc:Choice xmlns:v="urn:schemas-microsoft-com:vml" Requires="v">
                <p:oleObj spid="_x0000_s103464" name="Photo Editor Photo" r:id="rId3" imgW="2857899" imgH="2085714" progId="MSPhotoEd.3">
                  <p:embed/>
                </p:oleObj>
              </mc:Choice>
              <mc:Fallback>
                <p:oleObj name="Photo Editor Photo" r:id="rId3" imgW="2857899" imgH="2085714" progId="MSPhotoEd.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225"/>
                        <a:ext cx="9144000" cy="688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27" name="Text Box 3"/>
          <p:cNvSpPr txBox="1">
            <a:spLocks noChangeArrowheads="1"/>
          </p:cNvSpPr>
          <p:nvPr/>
        </p:nvSpPr>
        <p:spPr bwMode="auto">
          <a:xfrm>
            <a:off x="609600" y="4191000"/>
            <a:ext cx="8001000" cy="2297113"/>
          </a:xfrm>
          <a:prstGeom prst="rect">
            <a:avLst/>
          </a:prstGeom>
          <a:solidFill>
            <a:srgbClr val="526EFC"/>
          </a:solidFill>
          <a:ln w="38100">
            <a:noFill/>
            <a:miter lim="800000"/>
            <a:headEnd/>
            <a:tailEnd/>
          </a:ln>
          <a:effectLst/>
        </p:spPr>
        <p:txBody>
          <a:bodyPr>
            <a:spAutoFit/>
          </a:bodyPr>
          <a:lstStyle/>
          <a:p>
            <a:pPr algn="ctr">
              <a:spcBef>
                <a:spcPct val="20000"/>
              </a:spcBef>
            </a:pPr>
            <a:r>
              <a:rPr lang="en-US" sz="4800" b="1">
                <a:solidFill>
                  <a:srgbClr val="68FA50"/>
                </a:solidFill>
              </a:rPr>
              <a:t>Genesis 1:1</a:t>
            </a:r>
            <a:r>
              <a:rPr lang="en-US" sz="4800" b="1">
                <a:solidFill>
                  <a:srgbClr val="29F707"/>
                </a:solidFill>
              </a:rPr>
              <a:t> </a:t>
            </a:r>
          </a:p>
          <a:p>
            <a:pPr>
              <a:spcBef>
                <a:spcPct val="20000"/>
              </a:spcBef>
            </a:pPr>
            <a:r>
              <a:rPr lang="en-US" sz="4400" b="1">
                <a:solidFill>
                  <a:srgbClr val="FFFE00"/>
                </a:solidFill>
              </a:rPr>
              <a:t>In the beginning God created the heavens and the earth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and">
  <a:themeElements>
    <a:clrScheme name="Sand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S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nd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Sand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Sand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Sand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Sand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cean">
  <a:themeElements>
    <a:clrScheme name="1_Ocean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1_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cean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1_Ocean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1_Ocean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1_Ocean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lame">
  <a:themeElements>
    <a:clrScheme name="Flam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Fl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lam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Flam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Flam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Flam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Flam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4459</TotalTime>
  <Words>2662</Words>
  <Application>Microsoft Office PowerPoint</Application>
  <PresentationFormat>On-screen Show (4:3)</PresentationFormat>
  <Paragraphs>284</Paragraphs>
  <Slides>71</Slides>
  <Notes>0</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71</vt:i4>
      </vt:variant>
    </vt:vector>
  </HeadingPairs>
  <TitlesOfParts>
    <vt:vector size="85" baseType="lpstr">
      <vt:lpstr>Arial</vt:lpstr>
      <vt:lpstr>Comic Sans MS</vt:lpstr>
      <vt:lpstr>Jokerman</vt:lpstr>
      <vt:lpstr>Tahoma</vt:lpstr>
      <vt:lpstr>Times New Roman</vt:lpstr>
      <vt:lpstr>Vagabond</vt:lpstr>
      <vt:lpstr>Verdana</vt:lpstr>
      <vt:lpstr>Wingdings</vt:lpstr>
      <vt:lpstr>Sand</vt:lpstr>
      <vt:lpstr>1_Ocean</vt:lpstr>
      <vt:lpstr>Default Design</vt:lpstr>
      <vt:lpstr>Flame</vt:lpstr>
      <vt:lpstr>Globe</vt:lpstr>
      <vt:lpstr>Photo Editor Photo</vt:lpstr>
      <vt:lpstr>The Bible  and  Science</vt:lpstr>
      <vt:lpstr>PowerPoint Presentation</vt:lpstr>
      <vt:lpstr>PowerPoint Presentation</vt:lpstr>
      <vt:lpstr>PowerPoint Presentation</vt:lpstr>
      <vt:lpstr>PowerPoint Presentation</vt:lpstr>
      <vt:lpstr>PowerPoint Presentation</vt:lpstr>
      <vt:lpstr>Flaws in Evolutionary Theory</vt:lpstr>
      <vt:lpstr>PowerPoint Presentation</vt:lpstr>
      <vt:lpstr>PowerPoint Presentation</vt:lpstr>
      <vt:lpstr>God’s Influence in Creation</vt:lpstr>
      <vt:lpstr>Hebrews 11:3  (RSV)</vt:lpstr>
      <vt:lpstr>PowerPoint Presentation</vt:lpstr>
      <vt:lpstr>PowerPoint Presentation</vt:lpstr>
      <vt:lpstr>God’s Influence in Creation</vt:lpstr>
      <vt:lpstr>PowerPoint Presentation</vt:lpstr>
      <vt:lpstr>Saturated &amp; Unsaturated Fats</vt:lpstr>
      <vt:lpstr>God’s Influence in Creation</vt:lpstr>
      <vt:lpstr>DNA is simple but very long!  Each human cell has over 3 billion DNA codes.  How many Bibles would it take to hold the codes in one human cell?</vt:lpstr>
      <vt:lpstr>mRNA 3-Letter Code Book</vt:lpstr>
      <vt:lpstr>The “simple” Amoeba turned out to be not so “simple”</vt:lpstr>
      <vt:lpstr>God’s Influence in Creation</vt:lpstr>
      <vt:lpstr>The “simple” Bacteria</vt:lpstr>
      <vt:lpstr>Viruses contain DNA or RNA, but are not considered “alive”</vt:lpstr>
      <vt:lpstr>God’s Influence in Creation</vt:lpstr>
      <vt:lpstr>God’s Influence in Creation</vt:lpstr>
      <vt:lpstr>God designed an ecosystem that would fully recycle.   Human technology has led to a population explosion and polluted earth!</vt:lpstr>
      <vt:lpstr>Black  Smokers</vt:lpstr>
      <vt:lpstr>PowerPoint Presentation</vt:lpstr>
      <vt:lpstr>Definition of Evolution Today</vt:lpstr>
      <vt:lpstr>Two areas of Evolution today</vt:lpstr>
      <vt:lpstr>PowerPoint Presentation</vt:lpstr>
      <vt:lpstr>PowerPoint Presentation</vt:lpstr>
      <vt:lpstr>PowerPoint Presentation</vt:lpstr>
      <vt:lpstr>Mechanisms required for Evolutionary Theory</vt:lpstr>
      <vt:lpstr>Natural Selection in action</vt:lpstr>
      <vt:lpstr>Flaws in Evolutionary Theory</vt:lpstr>
      <vt:lpstr>PowerPoint Presentation</vt:lpstr>
      <vt:lpstr>Drosophila  (fruit fly)</vt:lpstr>
      <vt:lpstr>PowerPoint Presentation</vt:lpstr>
      <vt:lpstr>PowerPoint Presentation</vt:lpstr>
      <vt:lpstr>PowerPoint Presentation</vt:lpstr>
      <vt:lpstr>“Beneficial” Mutations</vt:lpstr>
      <vt:lpstr>Flaws in Evolutionary Theory</vt:lpstr>
      <vt:lpstr>Flaws in Evolutionary Theory</vt:lpstr>
      <vt:lpstr>Flaws in Evolutionary Theory</vt:lpstr>
      <vt:lpstr>Human Chromosomes</vt:lpstr>
      <vt:lpstr>PowerPoint Presentation</vt:lpstr>
      <vt:lpstr>The Number of Genes</vt:lpstr>
      <vt:lpstr>    Mitochondrial DNA</vt:lpstr>
      <vt:lpstr>Flaws in Evolutionary Theory</vt:lpstr>
      <vt:lpstr>PowerPoint Presentation</vt:lpstr>
      <vt:lpstr>National Geographic Magazine   11 page special   Nov 1999</vt:lpstr>
      <vt:lpstr>PowerPoint Presentation</vt:lpstr>
      <vt:lpstr>Flaws in Evolution</vt:lpstr>
      <vt:lpstr>Flaws in Evolutionary Theory</vt:lpstr>
      <vt:lpstr>PowerPoint Presentation</vt:lpstr>
      <vt:lpstr>Flaws in Evolutionary Theory</vt:lpstr>
      <vt:lpstr>Flaws in Evolutionary Theory</vt:lpstr>
      <vt:lpstr>Flaws in Evolutionary Theory</vt:lpstr>
      <vt:lpstr>PowerPoint Presentation</vt:lpstr>
      <vt:lpstr>Published in 1996</vt:lpstr>
      <vt:lpstr>Biochemical Pathways</vt:lpstr>
      <vt:lpstr>Biochemical Pathway Analogy</vt:lpstr>
      <vt:lpstr>There is no point in the intermediate molecules unless the final product is produced!   Suggesting they evolved backwards doesn’t solve the problem!   Having endless time doesn’t solve the problem, it just makes it worse!</vt:lpstr>
      <vt:lpstr>PowerPoint Presentation</vt:lpstr>
      <vt:lpstr>The weight of evidence  is for creation!</vt:lpstr>
      <vt:lpstr>PowerPoint Presentation</vt:lpstr>
      <vt:lpstr>PowerPoint Presentation</vt:lpstr>
      <vt:lpstr>PowerPoint Presentation</vt:lpstr>
      <vt:lpstr>For more information…</vt:lpstr>
      <vt:lpstr>PowerPoint Presentation</vt:lpstr>
    </vt:vector>
  </TitlesOfParts>
  <Company>Crestwood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God’s Influence in Creation</dc:title>
  <dc:creator>Jim Styles</dc:creator>
  <cp:lastModifiedBy>Dad</cp:lastModifiedBy>
  <cp:revision>101</cp:revision>
  <dcterms:created xsi:type="dcterms:W3CDTF">2005-01-10T02:41:48Z</dcterms:created>
  <dcterms:modified xsi:type="dcterms:W3CDTF">2014-12-27T19:03:22Z</dcterms:modified>
</cp:coreProperties>
</file>