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60" r:id="rId2"/>
    <p:sldMasterId id="2147483663" r:id="rId3"/>
    <p:sldMasterId id="2147483767" r:id="rId4"/>
  </p:sldMasterIdLst>
  <p:handoutMasterIdLst>
    <p:handoutMasterId r:id="rId25"/>
  </p:handoutMasterIdLst>
  <p:sldIdLst>
    <p:sldId id="299" r:id="rId5"/>
    <p:sldId id="353" r:id="rId6"/>
    <p:sldId id="354" r:id="rId7"/>
    <p:sldId id="355" r:id="rId8"/>
    <p:sldId id="356" r:id="rId9"/>
    <p:sldId id="351" r:id="rId10"/>
    <p:sldId id="352" r:id="rId11"/>
    <p:sldId id="335" r:id="rId12"/>
    <p:sldId id="336" r:id="rId13"/>
    <p:sldId id="310" r:id="rId14"/>
    <p:sldId id="337" r:id="rId15"/>
    <p:sldId id="347" r:id="rId16"/>
    <p:sldId id="348" r:id="rId17"/>
    <p:sldId id="349" r:id="rId18"/>
    <p:sldId id="350" r:id="rId19"/>
    <p:sldId id="342" r:id="rId20"/>
    <p:sldId id="343" r:id="rId21"/>
    <p:sldId id="344" r:id="rId22"/>
    <p:sldId id="345" r:id="rId23"/>
    <p:sldId id="346" r:id="rId24"/>
  </p:sldIdLst>
  <p:sldSz cx="9144000" cy="6858000" type="screen4x3"/>
  <p:notesSz cx="6858000" cy="9144000"/>
  <p:defaultTextStyle>
    <a:defPPr>
      <a:defRPr lang="en-AU"/>
    </a:defPPr>
    <a:lvl1pPr algn="just" rtl="0" fontAlgn="base">
      <a:lnSpc>
        <a:spcPct val="90000"/>
      </a:lnSpc>
      <a:spcBef>
        <a:spcPct val="20000"/>
      </a:spcBef>
      <a:spcAft>
        <a:spcPct val="0"/>
      </a:spcAft>
      <a:buClr>
        <a:schemeClr val="hlink"/>
      </a:buClr>
      <a:buSzPct val="75000"/>
      <a:buFont typeface="Wingdings" pitchFamily="2" charset="2"/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just" rtl="0" fontAlgn="base">
      <a:lnSpc>
        <a:spcPct val="90000"/>
      </a:lnSpc>
      <a:spcBef>
        <a:spcPct val="20000"/>
      </a:spcBef>
      <a:spcAft>
        <a:spcPct val="0"/>
      </a:spcAft>
      <a:buClr>
        <a:schemeClr val="hlink"/>
      </a:buClr>
      <a:buSzPct val="75000"/>
      <a:buFont typeface="Wingdings" pitchFamily="2" charset="2"/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just" rtl="0" fontAlgn="base">
      <a:lnSpc>
        <a:spcPct val="90000"/>
      </a:lnSpc>
      <a:spcBef>
        <a:spcPct val="20000"/>
      </a:spcBef>
      <a:spcAft>
        <a:spcPct val="0"/>
      </a:spcAft>
      <a:buClr>
        <a:schemeClr val="hlink"/>
      </a:buClr>
      <a:buSzPct val="75000"/>
      <a:buFont typeface="Wingdings" pitchFamily="2" charset="2"/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just" rtl="0" fontAlgn="base">
      <a:lnSpc>
        <a:spcPct val="90000"/>
      </a:lnSpc>
      <a:spcBef>
        <a:spcPct val="20000"/>
      </a:spcBef>
      <a:spcAft>
        <a:spcPct val="0"/>
      </a:spcAft>
      <a:buClr>
        <a:schemeClr val="hlink"/>
      </a:buClr>
      <a:buSzPct val="75000"/>
      <a:buFont typeface="Wingdings" pitchFamily="2" charset="2"/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just" rtl="0" fontAlgn="base">
      <a:lnSpc>
        <a:spcPct val="90000"/>
      </a:lnSpc>
      <a:spcBef>
        <a:spcPct val="20000"/>
      </a:spcBef>
      <a:spcAft>
        <a:spcPct val="0"/>
      </a:spcAft>
      <a:buClr>
        <a:schemeClr val="hlink"/>
      </a:buClr>
      <a:buSzPct val="75000"/>
      <a:buFont typeface="Wingdings" pitchFamily="2" charset="2"/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FFFF"/>
    <a:srgbClr val="00FF00"/>
    <a:srgbClr val="FF00FF"/>
    <a:srgbClr val="FF0000"/>
    <a:srgbClr val="FF9900"/>
    <a:srgbClr val="66FF33"/>
    <a:srgbClr val="FFFF66"/>
    <a:srgbClr val="FF9966"/>
    <a:srgbClr val="FF9933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aximized">
    <p:restoredLeft sz="15517" autoAdjust="0"/>
    <p:restoredTop sz="94660"/>
  </p:normalViewPr>
  <p:slideViewPr>
    <p:cSldViewPr>
      <p:cViewPr>
        <p:scale>
          <a:sx n="70" d="100"/>
          <a:sy n="70" d="100"/>
        </p:scale>
        <p:origin x="-240" y="-78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51552-3DBE-4FB6-A56B-F470DF14D3EE}" type="datetimeFigureOut">
              <a:rPr lang="en-AU" smtClean="0"/>
              <a:pPr/>
              <a:t>28/07/2015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C75BB-3388-4459-9388-2510F1B10A19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836613"/>
          </a:xfrm>
        </p:spPr>
        <p:txBody>
          <a:bodyPr/>
          <a:lstStyle>
            <a:lvl1pPr>
              <a:defRPr sz="3600">
                <a:solidFill>
                  <a:srgbClr val="FFFF00"/>
                </a:solidFill>
                <a:latin typeface="Arial Black" pitchFamily="34" charset="0"/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1434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908050"/>
            <a:ext cx="7772400" cy="594995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 b="1"/>
            </a:lvl1pPr>
          </a:lstStyle>
          <a:p>
            <a:r>
              <a:rPr lang="en-AU"/>
              <a:t>Click to edit Master subtitle style</a:t>
            </a:r>
          </a:p>
        </p:txBody>
      </p:sp>
      <p:sp>
        <p:nvSpPr>
          <p:cNvPr id="13" name="Rectangle 1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7088" y="6524625"/>
            <a:ext cx="514350" cy="333375"/>
          </a:xfr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fld id="{9BCB24E2-8F8A-4591-BF69-F8EE1061A26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FF05D-1D42-4088-A498-469CF6FAB43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A602B-5333-45BA-8581-1F5EDA019CE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4C8F5-FDFD-4731-A51C-12D1D2825AB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165304"/>
            <a:ext cx="5004048" cy="692696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6"/>
              <a:ext cx="1743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3"/>
              <a:ext cx="1743" cy="17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10" y="2786"/>
              <a:ext cx="86" cy="8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8" y="3884"/>
              <a:ext cx="90" cy="9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89" y="2724"/>
              <a:ext cx="123" cy="11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4951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1052513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14951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68313" y="1052513"/>
            <a:ext cx="8280400" cy="5805487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AU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8050"/>
            <a:ext cx="4038600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8050"/>
            <a:ext cx="4038600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F80F1-66E8-4A5A-8911-9397FCBE059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524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524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092825"/>
            <a:ext cx="827088" cy="7651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FFFFCC"/>
                </a:buCl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FFFFCC"/>
                </a:buCl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6"/>
              <a:ext cx="1743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FFFFCC"/>
                </a:buCl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3"/>
              <a:ext cx="1743" cy="17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FFFFCC"/>
                </a:buCl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10" y="2786"/>
              <a:ext cx="86" cy="8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buClr>
                  <a:srgbClr val="FFFFCC"/>
                </a:buCl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8" y="3884"/>
              <a:ext cx="90" cy="9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buClr>
                  <a:srgbClr val="FFFFCC"/>
                </a:buCl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89" y="2724"/>
              <a:ext cx="123" cy="11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buClr>
                  <a:srgbClr val="FFFFCC"/>
                </a:buCl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951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1052513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14951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68313" y="1052513"/>
            <a:ext cx="8280400" cy="5805487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AU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8050"/>
            <a:ext cx="4038600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8050"/>
            <a:ext cx="4038600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A855F-CD47-46C0-AF91-A1B2BFF560F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524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524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00C8B-DED1-4B2E-AF71-534B75AC50D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0FA76-15C9-4E0C-87A4-6C45C7FEA62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656E9-7E22-4715-9117-26C1433B901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3B29F-9C93-4029-853B-6D146A9CB5B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0C5F3-2F8E-4FA6-8E87-CCB31DA8558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331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1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1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1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1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2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2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332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3076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2"/>
            <a:r>
              <a:rPr lang="en-AU" smtClean="0"/>
              <a:t>Fourth level</a:t>
            </a:r>
          </a:p>
          <a:p>
            <a:pPr lvl="3"/>
            <a:r>
              <a:rPr lang="en-AU" smtClean="0"/>
              <a:t>Fifth level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000" b="0" smtClean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332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000" b="0" smtClean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332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000" b="0" smtClean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576E3F7E-DF26-4566-B669-7FBE863F147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9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4848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48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48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48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487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488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489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4849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4100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08050"/>
            <a:ext cx="82296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0"/>
            <a:r>
              <a:rPr lang="en-AU" smtClean="0"/>
              <a:t>Fourth level</a:t>
            </a:r>
          </a:p>
          <a:p>
            <a:pPr lvl="1"/>
            <a:r>
              <a:rPr lang="en-AU" smtClean="0"/>
              <a:t>Fifth level</a:t>
            </a:r>
          </a:p>
        </p:txBody>
      </p:sp>
      <p:sp>
        <p:nvSpPr>
          <p:cNvPr id="14849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8100" y="64738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2000" b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0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4848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FFFFCC"/>
                </a:buCl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48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FFFFCC"/>
                </a:buCl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48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FFFFCC"/>
                </a:buCl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48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FFFFCC"/>
                </a:buCl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487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buClr>
                  <a:srgbClr val="FFFFCC"/>
                </a:buCl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488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buClr>
                  <a:srgbClr val="FFFFCC"/>
                </a:buCl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489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buClr>
                  <a:srgbClr val="FFFFCC"/>
                </a:buCl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849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4100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08050"/>
            <a:ext cx="82296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0"/>
            <a:r>
              <a:rPr lang="en-AU" smtClean="0"/>
              <a:t>Fourth level</a:t>
            </a:r>
          </a:p>
          <a:p>
            <a:pPr lvl="1"/>
            <a:r>
              <a:rPr lang="en-AU" smtClean="0"/>
              <a:t>Fifth level</a:t>
            </a:r>
          </a:p>
        </p:txBody>
      </p:sp>
      <p:sp>
        <p:nvSpPr>
          <p:cNvPr id="14849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8100" y="64738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2000" b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pPr>
              <a:defRPr/>
            </a:pPr>
            <a:r>
              <a:rPr lang="en-AU"/>
              <a:t>Cameos of the Kingdom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743758"/>
            <a:ext cx="8280400" cy="2376834"/>
          </a:xfrm>
        </p:spPr>
        <p:txBody>
          <a:bodyPr/>
          <a:lstStyle/>
          <a:p>
            <a:pPr algn="ctr" eaLnBrk="1" hangingPunct="1">
              <a:lnSpc>
                <a:spcPct val="85000"/>
              </a:lnSpc>
              <a:spcBef>
                <a:spcPts val="0"/>
              </a:spcBef>
            </a:pPr>
            <a:r>
              <a:rPr lang="en-AU" sz="5400" b="0" dirty="0" smtClean="0">
                <a:solidFill>
                  <a:srgbClr val="00FF00"/>
                </a:solidFill>
                <a:latin typeface="Arial Black" pitchFamily="34" charset="0"/>
              </a:rPr>
              <a:t>“Gather My Saints unto Me” - Resurrection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183280" y="5963598"/>
            <a:ext cx="8713093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sz="40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rPr>
              <a:t>Rogue River Bible School 2015</a:t>
            </a:r>
            <a:endParaRPr lang="en-AU" sz="4000" dirty="0">
              <a:ln>
                <a:solidFill>
                  <a:schemeClr val="tx1"/>
                </a:solidFill>
              </a:ln>
              <a:solidFill>
                <a:srgbClr val="FF33C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7174" name="WordArt 6"/>
          <p:cNvSpPr>
            <a:spLocks noChangeArrowheads="1" noChangeShapeType="1" noTextEdit="1"/>
          </p:cNvSpPr>
          <p:nvPr/>
        </p:nvSpPr>
        <p:spPr bwMode="auto">
          <a:xfrm>
            <a:off x="898525" y="404664"/>
            <a:ext cx="7561263" cy="237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Events surrounding</a:t>
            </a:r>
          </a:p>
          <a:p>
            <a:pPr algn="ctr"/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the 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return of Christ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8359" y="3054093"/>
            <a:ext cx="2223686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latin typeface="+mj-lt"/>
              </a:rPr>
              <a:t>Study 2</a:t>
            </a:r>
            <a:endParaRPr lang="en-US" sz="4400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3" name="Picture 7" descr="IMG_27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1300"/>
            <a:ext cx="3167063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3059113" y="2852738"/>
            <a:ext cx="2735262" cy="3387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lnSpc>
                <a:spcPct val="100000"/>
              </a:lnSpc>
              <a:spcBef>
                <a:spcPct val="50000"/>
              </a:spcBef>
            </a:pPr>
            <a:r>
              <a:rPr lang="en-AU" sz="3600">
                <a:solidFill>
                  <a:srgbClr val="FFFF00"/>
                </a:solidFill>
                <a:latin typeface="Arial" charset="0"/>
                <a:cs typeface="Arial" charset="0"/>
              </a:rPr>
              <a:t>Centenial Park Cemetry in Adelaide, S.A.</a:t>
            </a:r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084888" cy="26955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AU" sz="3400" dirty="0" smtClean="0">
                <a:effectLst/>
                <a:latin typeface="Bookman Old Style" pitchFamily="18" charset="0"/>
              </a:rPr>
              <a:t>“…the hour is coming, in the which all that are in the graves shall hear his voice, and shall come forth…”</a:t>
            </a:r>
            <a:r>
              <a:rPr lang="en-AU" sz="3400" dirty="0" smtClean="0">
                <a:effectLst/>
              </a:rPr>
              <a:t> – </a:t>
            </a:r>
            <a:r>
              <a:rPr lang="en-AU" sz="34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John 5:28-29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6103938" y="0"/>
          <a:ext cx="3040062" cy="6858000"/>
        </p:xfrm>
        <a:graphic>
          <a:graphicData uri="http://schemas.openxmlformats.org/presentationml/2006/ole">
            <p:oleObj spid="_x0000_s1026" name="Photo Editor Photo" r:id="rId4" imgW="11676190" imgH="26342857" progId="">
              <p:embed/>
            </p:oleObj>
          </a:graphicData>
        </a:graphic>
      </p:graphicFrame>
      <p:graphicFrame>
        <p:nvGraphicFramePr>
          <p:cNvPr id="162822" name="Object 6"/>
          <p:cNvGraphicFramePr>
            <a:graphicFrameLocks noChangeAspect="1"/>
          </p:cNvGraphicFramePr>
          <p:nvPr/>
        </p:nvGraphicFramePr>
        <p:xfrm>
          <a:off x="0" y="2801938"/>
          <a:ext cx="6084888" cy="4011612"/>
        </p:xfrm>
        <a:graphic>
          <a:graphicData uri="http://schemas.openxmlformats.org/presentationml/2006/ole">
            <p:oleObj spid="_x0000_s1027" name="Photo Editor Photo" r:id="rId5" imgW="22485714" imgH="14832495" progId="">
              <p:embed/>
            </p:oleObj>
          </a:graphicData>
        </a:graphic>
      </p:graphicFrame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179388" y="5894696"/>
            <a:ext cx="8785225" cy="946150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FFFF00"/>
              </a:buClr>
              <a:buSzTx/>
            </a:pPr>
            <a:r>
              <a:rPr lang="en-AU">
                <a:solidFill>
                  <a:srgbClr val="00FF00"/>
                </a:solidFill>
                <a:latin typeface="Arial" charset="0"/>
                <a:cs typeface="Arial" charset="0"/>
              </a:rPr>
              <a:t>Phil King and Ian Robinson – killed in a road accident 13 May 1967 on the way to Bible School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4" grpId="0"/>
      <p:bldP spid="1628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sz="4400" dirty="0" smtClean="0"/>
              <a:t>3 views on “sown” in </a:t>
            </a: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1 Cor. 15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1196752"/>
            <a:ext cx="8352928" cy="5046240"/>
          </a:xfrm>
        </p:spPr>
        <p:txBody>
          <a:bodyPr/>
          <a:lstStyle/>
          <a:p>
            <a:pPr marL="533400" indent="-533400" eaLnBrk="1" hangingPunct="1"/>
            <a:r>
              <a:rPr lang="en-AU" sz="3200" dirty="0" smtClean="0">
                <a:solidFill>
                  <a:srgbClr val="FFFF00"/>
                </a:solidFill>
              </a:rPr>
              <a:t>That we are sown:</a:t>
            </a:r>
          </a:p>
          <a:p>
            <a:pPr marL="533400" indent="-533400" eaLnBrk="1" hangingPunct="1">
              <a:buSzTx/>
              <a:buFont typeface="Wingdings" pitchFamily="2" charset="2"/>
              <a:buAutoNum type="arabicPeriod"/>
            </a:pPr>
            <a:r>
              <a:rPr lang="en-AU" sz="3200" dirty="0" smtClean="0">
                <a:solidFill>
                  <a:srgbClr val="00FF00"/>
                </a:solidFill>
              </a:rPr>
              <a:t>When we are </a:t>
            </a:r>
            <a:r>
              <a:rPr lang="en-AU" sz="3200" dirty="0" smtClean="0">
                <a:solidFill>
                  <a:srgbClr val="FFFF00"/>
                </a:solidFill>
              </a:rPr>
              <a:t>born</a:t>
            </a:r>
            <a:r>
              <a:rPr lang="en-AU" sz="3200" dirty="0" smtClean="0">
                <a:solidFill>
                  <a:srgbClr val="00FF00"/>
                </a:solidFill>
              </a:rPr>
              <a:t> into a state and an environment related to corruption, dishonour, weakness, and to things natural.</a:t>
            </a:r>
          </a:p>
          <a:p>
            <a:pPr marL="533400" indent="-533400" eaLnBrk="1" hangingPunct="1">
              <a:buSzTx/>
              <a:buFont typeface="Wingdings" pitchFamily="2" charset="2"/>
              <a:buAutoNum type="arabicPeriod"/>
            </a:pPr>
            <a:r>
              <a:rPr lang="en-AU" sz="3200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When the dead body is </a:t>
            </a:r>
            <a:r>
              <a:rPr lang="en-AU" sz="3200" dirty="0" smtClean="0">
                <a:solidFill>
                  <a:srgbClr val="FFFF00"/>
                </a:solidFill>
              </a:rPr>
              <a:t>buried</a:t>
            </a:r>
            <a:r>
              <a:rPr lang="en-AU" sz="3200" dirty="0" smtClean="0">
                <a:solidFill>
                  <a:srgbClr val="FF9900"/>
                </a:solidFill>
              </a:rPr>
              <a:t> </a:t>
            </a:r>
            <a:r>
              <a:rPr lang="en-AU" sz="3200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in the ground.</a:t>
            </a:r>
          </a:p>
          <a:p>
            <a:pPr marL="533400" indent="-533400" eaLnBrk="1" hangingPunct="1">
              <a:buSzTx/>
              <a:buFont typeface="Wingdings" pitchFamily="2" charset="2"/>
              <a:buAutoNum type="arabicPeriod"/>
            </a:pPr>
            <a:r>
              <a:rPr lang="en-AU" sz="3200" dirty="0" smtClean="0">
                <a:ln w="3175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When we are </a:t>
            </a:r>
            <a:r>
              <a:rPr lang="en-AU" sz="3200" dirty="0" smtClean="0">
                <a:solidFill>
                  <a:srgbClr val="FFFF00"/>
                </a:solidFill>
              </a:rPr>
              <a:t>called forth</a:t>
            </a:r>
            <a:r>
              <a:rPr lang="en-AU" sz="3200" dirty="0" smtClean="0">
                <a:solidFill>
                  <a:schemeClr val="accent1"/>
                </a:solidFill>
              </a:rPr>
              <a:t> </a:t>
            </a:r>
            <a:r>
              <a:rPr lang="en-AU" sz="3200" dirty="0" smtClean="0">
                <a:ln w="3175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from the grave at the resurrection.</a:t>
            </a: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395288" y="981075"/>
            <a:ext cx="84248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FFFFCC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0" y="6466984"/>
            <a:ext cx="4067175" cy="37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AU" sz="2000" dirty="0" smtClean="0">
                <a:solidFill>
                  <a:srgbClr val="FFFF66"/>
                </a:solidFill>
                <a:latin typeface="Monotype Corsiva" pitchFamily="66" charset="0"/>
              </a:rPr>
              <a:t>Events surrounding the return of Christ</a:t>
            </a:r>
            <a:endParaRPr lang="en-AU" sz="2000" dirty="0">
              <a:solidFill>
                <a:srgbClr val="FFFF66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/>
              <a:t>“</a:t>
            </a:r>
            <a:r>
              <a:rPr lang="en-AU" sz="4400" dirty="0" err="1" smtClean="0"/>
              <a:t>Sowest</a:t>
            </a:r>
            <a:r>
              <a:rPr lang="en-AU" sz="4400" dirty="0" smtClean="0"/>
              <a:t>” in </a:t>
            </a: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1 Cor. 15:35-38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1700213"/>
            <a:ext cx="8569325" cy="1944687"/>
          </a:xfrm>
        </p:spPr>
        <p:txBody>
          <a:bodyPr/>
          <a:lstStyle/>
          <a:p>
            <a:pPr algn="just" eaLnBrk="1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latin typeface="Bookman Old Style" pitchFamily="18" charset="0"/>
              </a:rPr>
              <a:t>35</a:t>
            </a:r>
            <a:r>
              <a:rPr lang="en-US" dirty="0" smtClean="0">
                <a:latin typeface="Bookman Old Style" pitchFamily="18" charset="0"/>
              </a:rPr>
              <a:t> But some </a:t>
            </a:r>
            <a:r>
              <a:rPr lang="en-US" i="1" dirty="0" smtClean="0">
                <a:latin typeface="Bookman Old Style" pitchFamily="18" charset="0"/>
              </a:rPr>
              <a:t>man</a:t>
            </a:r>
            <a:r>
              <a:rPr lang="en-US" dirty="0" smtClean="0">
                <a:latin typeface="Bookman Old Style" pitchFamily="18" charset="0"/>
              </a:rPr>
              <a:t> will say, How are the dead </a:t>
            </a:r>
            <a:r>
              <a:rPr lang="en-US" dirty="0" smtClean="0">
                <a:solidFill>
                  <a:srgbClr val="FFFF00"/>
                </a:solidFill>
                <a:latin typeface="Bookman Old Style" pitchFamily="18" charset="0"/>
              </a:rPr>
              <a:t>raised</a:t>
            </a:r>
            <a:r>
              <a:rPr lang="en-US" dirty="0" smtClean="0">
                <a:latin typeface="Bookman Old Style" pitchFamily="18" charset="0"/>
              </a:rPr>
              <a:t> up? and 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latin typeface="Bookman Old Style" pitchFamily="18" charset="0"/>
              </a:rPr>
              <a:t>with what body</a:t>
            </a:r>
            <a:r>
              <a:rPr lang="en-US" dirty="0" smtClean="0">
                <a:ln>
                  <a:solidFill>
                    <a:schemeClr val="tx1"/>
                  </a:solidFill>
                </a:ln>
                <a:latin typeface="Bookman Old Style" pitchFamily="18" charset="0"/>
              </a:rPr>
              <a:t> </a:t>
            </a:r>
            <a:r>
              <a:rPr lang="en-US" dirty="0" smtClean="0">
                <a:latin typeface="Bookman Old Style" pitchFamily="18" charset="0"/>
              </a:rPr>
              <a:t>do they come? </a:t>
            </a:r>
          </a:p>
          <a:p>
            <a:pPr algn="just" eaLnBrk="1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latin typeface="Bookman Old Style" pitchFamily="18" charset="0"/>
              </a:rPr>
              <a:t>36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i="1" dirty="0" smtClean="0">
                <a:latin typeface="Bookman Old Style" pitchFamily="18" charset="0"/>
              </a:rPr>
              <a:t>Thou</a:t>
            </a:r>
            <a:r>
              <a:rPr lang="en-US" dirty="0" smtClean="0">
                <a:latin typeface="Bookman Old Style" pitchFamily="18" charset="0"/>
              </a:rPr>
              <a:t> fool, that which thou </a:t>
            </a:r>
            <a:r>
              <a:rPr lang="en-US" dirty="0" err="1" smtClean="0">
                <a:solidFill>
                  <a:srgbClr val="00FF00"/>
                </a:solidFill>
                <a:latin typeface="Bookman Old Style" pitchFamily="18" charset="0"/>
              </a:rPr>
              <a:t>sowest</a:t>
            </a:r>
            <a:r>
              <a:rPr lang="en-US" dirty="0" smtClean="0">
                <a:latin typeface="Bookman Old Style" pitchFamily="18" charset="0"/>
              </a:rPr>
              <a:t> is not quickened, except it die: </a:t>
            </a:r>
          </a:p>
        </p:txBody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323850" y="4077072"/>
            <a:ext cx="8459788" cy="27330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FFFFCC"/>
              </a:buClr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FFFFFF"/>
                </a:solidFill>
                <a:latin typeface="Bookman Old Style" pitchFamily="18" charset="0"/>
              </a:rPr>
              <a:t>37</a:t>
            </a:r>
            <a:r>
              <a:rPr lang="en-US" dirty="0">
                <a:solidFill>
                  <a:srgbClr val="FFFFFF"/>
                </a:solidFill>
                <a:latin typeface="Bookman Old Style" pitchFamily="18" charset="0"/>
              </a:rPr>
              <a:t> And that which thou </a:t>
            </a:r>
            <a:r>
              <a:rPr lang="en-US" dirty="0" err="1">
                <a:solidFill>
                  <a:srgbClr val="00FF00"/>
                </a:solidFill>
                <a:latin typeface="Bookman Old Style" pitchFamily="18" charset="0"/>
              </a:rPr>
              <a:t>sowest</a:t>
            </a:r>
            <a:r>
              <a:rPr lang="en-US" dirty="0">
                <a:solidFill>
                  <a:srgbClr val="FFFFFF"/>
                </a:solidFill>
                <a:latin typeface="Bookman Old Style" pitchFamily="18" charset="0"/>
              </a:rPr>
              <a:t>, thou </a:t>
            </a:r>
            <a:r>
              <a:rPr lang="en-US" dirty="0" err="1">
                <a:solidFill>
                  <a:srgbClr val="00FF00"/>
                </a:solidFill>
                <a:latin typeface="Bookman Old Style" pitchFamily="18" charset="0"/>
              </a:rPr>
              <a:t>sowest</a:t>
            </a:r>
            <a:r>
              <a:rPr lang="en-US" dirty="0">
                <a:solidFill>
                  <a:srgbClr val="FFFFFF"/>
                </a:solidFill>
                <a:latin typeface="Bookman Old Style" pitchFamily="18" charset="0"/>
              </a:rPr>
              <a:t> not that body that shall be, but </a:t>
            </a:r>
            <a:r>
              <a:rPr lang="en-US" dirty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latin typeface="Bookman Old Style" pitchFamily="18" charset="0"/>
              </a:rPr>
              <a:t>bare grain</a:t>
            </a:r>
            <a:r>
              <a:rPr lang="en-US" dirty="0">
                <a:solidFill>
                  <a:srgbClr val="FFFFFF"/>
                </a:solidFill>
                <a:latin typeface="Bookman Old Style" pitchFamily="18" charset="0"/>
              </a:rPr>
              <a:t>,  it may chance of wheat, or of some other </a:t>
            </a:r>
            <a:r>
              <a:rPr lang="en-US" i="1" dirty="0">
                <a:solidFill>
                  <a:srgbClr val="FFFFFF"/>
                </a:solidFill>
                <a:latin typeface="Bookman Old Style" pitchFamily="18" charset="0"/>
              </a:rPr>
              <a:t>grain</a:t>
            </a:r>
            <a:r>
              <a:rPr lang="en-US" dirty="0">
                <a:solidFill>
                  <a:srgbClr val="FFFFFF"/>
                </a:solidFill>
                <a:latin typeface="Bookman Old Style" pitchFamily="18" charset="0"/>
              </a:rPr>
              <a:t>:</a:t>
            </a:r>
          </a:p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FFFFCC"/>
              </a:buClr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FFFFFF"/>
                </a:solidFill>
                <a:latin typeface="Bookman Old Style" pitchFamily="18" charset="0"/>
              </a:rPr>
              <a:t>38</a:t>
            </a:r>
            <a:r>
              <a:rPr lang="en-US" dirty="0">
                <a:solidFill>
                  <a:srgbClr val="FFFFFF"/>
                </a:solidFill>
                <a:latin typeface="Bookman Old Style" pitchFamily="18" charset="0"/>
              </a:rPr>
              <a:t> But </a:t>
            </a:r>
            <a:r>
              <a:rPr lang="en-US" dirty="0">
                <a:ln w="19050">
                  <a:solidFill>
                    <a:srgbClr val="FFFFFF"/>
                  </a:solidFill>
                </a:ln>
                <a:solidFill>
                  <a:srgbClr val="FF0066"/>
                </a:solidFill>
                <a:latin typeface="Bookman Old Style" pitchFamily="18" charset="0"/>
              </a:rPr>
              <a:t>God </a:t>
            </a:r>
            <a:r>
              <a:rPr lang="en-US" dirty="0" err="1">
                <a:ln w="19050">
                  <a:solidFill>
                    <a:srgbClr val="FFFFFF"/>
                  </a:solidFill>
                </a:ln>
                <a:solidFill>
                  <a:srgbClr val="FF0066"/>
                </a:solidFill>
                <a:latin typeface="Bookman Old Style" pitchFamily="18" charset="0"/>
              </a:rPr>
              <a:t>giveth</a:t>
            </a:r>
            <a:r>
              <a:rPr lang="en-US" dirty="0">
                <a:ln w="19050">
                  <a:solidFill>
                    <a:srgbClr val="FFFFFF"/>
                  </a:solidFill>
                </a:ln>
                <a:solidFill>
                  <a:srgbClr val="FF0066"/>
                </a:solidFill>
                <a:latin typeface="Bookman Old Style" pitchFamily="18" charset="0"/>
              </a:rPr>
              <a:t> it a body as it hath pleased him</a:t>
            </a:r>
            <a:r>
              <a:rPr lang="en-US" dirty="0">
                <a:solidFill>
                  <a:srgbClr val="FFFFFF"/>
                </a:solidFill>
                <a:latin typeface="Bookman Old Style" pitchFamily="18" charset="0"/>
              </a:rPr>
              <a:t>, and to every seed his own body.</a:t>
            </a:r>
            <a:endParaRPr lang="en-AU" dirty="0">
              <a:solidFill>
                <a:srgbClr val="FFFFFF"/>
              </a:solidFill>
              <a:latin typeface="Bookman Old Style" pitchFamily="18" charset="0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023938" y="660400"/>
            <a:ext cx="18415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9900"/>
              </a:solidFill>
              <a:latin typeface="Arial"/>
            </a:endParaRPr>
          </a:p>
        </p:txBody>
      </p:sp>
      <p:sp>
        <p:nvSpPr>
          <p:cNvPr id="179206" name="Text Box 6"/>
          <p:cNvSpPr txBox="1">
            <a:spLocks noChangeArrowheads="1"/>
          </p:cNvSpPr>
          <p:nvPr/>
        </p:nvSpPr>
        <p:spPr bwMode="auto">
          <a:xfrm>
            <a:off x="512032" y="706580"/>
            <a:ext cx="3965575" cy="106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FFCC"/>
              </a:buClr>
              <a:buFont typeface="Wingdings" pitchFamily="2" charset="2"/>
              <a:buNone/>
            </a:pPr>
            <a:r>
              <a:rPr lang="en-AU" sz="3200" b="0" dirty="0">
                <a:solidFill>
                  <a:srgbClr val="FFFF00"/>
                </a:solidFill>
                <a:latin typeface="Impact" pitchFamily="34" charset="0"/>
              </a:rPr>
              <a:t>Gr. </a:t>
            </a:r>
            <a:r>
              <a:rPr lang="en-AU" sz="3200" b="0" i="1" dirty="0" err="1">
                <a:solidFill>
                  <a:srgbClr val="FFFF00"/>
                </a:solidFill>
                <a:latin typeface="Impact" pitchFamily="34" charset="0"/>
              </a:rPr>
              <a:t>egeiro</a:t>
            </a:r>
            <a:r>
              <a:rPr lang="en-AU" sz="3200" b="0" dirty="0">
                <a:solidFill>
                  <a:srgbClr val="FFFF00"/>
                </a:solidFill>
                <a:latin typeface="Impact" pitchFamily="34" charset="0"/>
              </a:rPr>
              <a:t> – to rebuild, cause to exist</a:t>
            </a:r>
          </a:p>
        </p:txBody>
      </p:sp>
      <p:sp>
        <p:nvSpPr>
          <p:cNvPr id="179207" name="Line 7"/>
          <p:cNvSpPr>
            <a:spLocks noChangeShapeType="1"/>
          </p:cNvSpPr>
          <p:nvPr/>
        </p:nvSpPr>
        <p:spPr bwMode="auto">
          <a:xfrm>
            <a:off x="251520" y="1008438"/>
            <a:ext cx="0" cy="1296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9208" name="Text Box 8"/>
          <p:cNvSpPr txBox="1">
            <a:spLocks noChangeArrowheads="1"/>
          </p:cNvSpPr>
          <p:nvPr/>
        </p:nvSpPr>
        <p:spPr bwMode="auto">
          <a:xfrm>
            <a:off x="900113" y="3542003"/>
            <a:ext cx="77597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Clr>
                <a:srgbClr val="FFFFCC"/>
              </a:buClr>
              <a:buFont typeface="Wingdings" pitchFamily="2" charset="2"/>
              <a:buNone/>
            </a:pPr>
            <a:r>
              <a:rPr lang="en-AU" sz="3200" b="0" dirty="0">
                <a:solidFill>
                  <a:srgbClr val="00FF00"/>
                </a:solidFill>
                <a:latin typeface="Impact" pitchFamily="34" charset="0"/>
              </a:rPr>
              <a:t>Gr. </a:t>
            </a:r>
            <a:r>
              <a:rPr lang="en-AU" sz="3200" b="0" i="1" dirty="0" err="1">
                <a:solidFill>
                  <a:srgbClr val="00FF00"/>
                </a:solidFill>
                <a:latin typeface="Impact" pitchFamily="34" charset="0"/>
              </a:rPr>
              <a:t>speiro</a:t>
            </a:r>
            <a:r>
              <a:rPr lang="en-AU" sz="3200" b="0" dirty="0">
                <a:solidFill>
                  <a:srgbClr val="00FF00"/>
                </a:solidFill>
                <a:latin typeface="Impact" pitchFamily="34" charset="0"/>
              </a:rPr>
              <a:t> (Active voice) – to scatter seed, sow</a:t>
            </a:r>
          </a:p>
        </p:txBody>
      </p:sp>
      <p:sp>
        <p:nvSpPr>
          <p:cNvPr id="179209" name="Oval 9"/>
          <p:cNvSpPr>
            <a:spLocks noChangeArrowheads="1"/>
          </p:cNvSpPr>
          <p:nvPr/>
        </p:nvSpPr>
        <p:spPr bwMode="auto">
          <a:xfrm>
            <a:off x="6238462" y="2753590"/>
            <a:ext cx="1404000" cy="647700"/>
          </a:xfrm>
          <a:prstGeom prst="ellipse">
            <a:avLst/>
          </a:prstGeom>
          <a:noFill/>
          <a:ln w="38100" algn="ctr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9210" name="Oval 10"/>
          <p:cNvSpPr>
            <a:spLocks noChangeArrowheads="1"/>
          </p:cNvSpPr>
          <p:nvPr/>
        </p:nvSpPr>
        <p:spPr bwMode="auto">
          <a:xfrm>
            <a:off x="4874135" y="4074339"/>
            <a:ext cx="1511920" cy="477788"/>
          </a:xfrm>
          <a:prstGeom prst="ellipse">
            <a:avLst/>
          </a:prstGeom>
          <a:noFill/>
          <a:ln w="38100" algn="ctr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9211" name="Oval 11"/>
          <p:cNvSpPr>
            <a:spLocks noChangeArrowheads="1"/>
          </p:cNvSpPr>
          <p:nvPr/>
        </p:nvSpPr>
        <p:spPr bwMode="auto">
          <a:xfrm>
            <a:off x="7338747" y="4063217"/>
            <a:ext cx="1584176" cy="492562"/>
          </a:xfrm>
          <a:prstGeom prst="ellipse">
            <a:avLst/>
          </a:prstGeom>
          <a:noFill/>
          <a:ln w="38100" algn="ctr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9212" name="Line 12"/>
          <p:cNvSpPr>
            <a:spLocks noChangeShapeType="1"/>
          </p:cNvSpPr>
          <p:nvPr/>
        </p:nvSpPr>
        <p:spPr bwMode="auto">
          <a:xfrm>
            <a:off x="6948264" y="3409604"/>
            <a:ext cx="0" cy="2160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9215" name="Line 15"/>
          <p:cNvSpPr>
            <a:spLocks noChangeShapeType="1"/>
          </p:cNvSpPr>
          <p:nvPr/>
        </p:nvSpPr>
        <p:spPr bwMode="auto">
          <a:xfrm>
            <a:off x="251520" y="1038881"/>
            <a:ext cx="2880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9216" name="Rectangle 16"/>
          <p:cNvSpPr>
            <a:spLocks noChangeArrowheads="1"/>
          </p:cNvSpPr>
          <p:nvPr/>
        </p:nvSpPr>
        <p:spPr bwMode="auto">
          <a:xfrm>
            <a:off x="5031385" y="767933"/>
            <a:ext cx="3960813" cy="936000"/>
          </a:xfrm>
          <a:prstGeom prst="rect">
            <a:avLst/>
          </a:prstGeom>
          <a:noFill/>
          <a:ln w="38100" algn="ctr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>
              <a:spcBef>
                <a:spcPct val="0"/>
              </a:spcBef>
              <a:buClr>
                <a:srgbClr val="FFFFCC"/>
              </a:buClr>
              <a:buFont typeface="Wingdings" pitchFamily="2" charset="2"/>
              <a:buNone/>
            </a:pPr>
            <a:r>
              <a:rPr lang="en-AU" dirty="0">
                <a:ln>
                  <a:solidFill>
                    <a:schemeClr val="tx1"/>
                  </a:solidFill>
                </a:ln>
                <a:solidFill>
                  <a:srgbClr val="FFCC66"/>
                </a:solidFill>
                <a:latin typeface="Arial"/>
              </a:rPr>
              <a:t>Bro. Thomas trans-</a:t>
            </a:r>
          </a:p>
          <a:p>
            <a:pPr marL="342900" indent="-342900" algn="ctr">
              <a:spcBef>
                <a:spcPct val="0"/>
              </a:spcBef>
              <a:buClr>
                <a:srgbClr val="FFFFCC"/>
              </a:buClr>
              <a:buFont typeface="Wingdings" pitchFamily="2" charset="2"/>
              <a:buNone/>
            </a:pPr>
            <a:r>
              <a:rPr lang="en-AU" dirty="0" err="1">
                <a:ln>
                  <a:solidFill>
                    <a:schemeClr val="tx1"/>
                  </a:solidFill>
                </a:ln>
                <a:solidFill>
                  <a:srgbClr val="FFCC66"/>
                </a:solidFill>
                <a:latin typeface="Arial"/>
              </a:rPr>
              <a:t>lates</a:t>
            </a:r>
            <a:r>
              <a:rPr lang="en-AU" dirty="0">
                <a:ln>
                  <a:solidFill>
                    <a:schemeClr val="tx1"/>
                  </a:solidFill>
                </a:ln>
                <a:solidFill>
                  <a:srgbClr val="FFCC66"/>
                </a:solidFill>
                <a:latin typeface="Arial"/>
              </a:rPr>
              <a:t>, “for what body”.</a:t>
            </a:r>
          </a:p>
        </p:txBody>
      </p:sp>
      <p:sp>
        <p:nvSpPr>
          <p:cNvPr id="179217" name="Line 17"/>
          <p:cNvSpPr>
            <a:spLocks noChangeShapeType="1"/>
          </p:cNvSpPr>
          <p:nvPr/>
        </p:nvSpPr>
        <p:spPr bwMode="auto">
          <a:xfrm flipH="1">
            <a:off x="6372200" y="1700213"/>
            <a:ext cx="44298" cy="460353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19672" y="6306587"/>
            <a:ext cx="313184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AU" b="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Gen. 1:11-12</a:t>
            </a:r>
            <a:endParaRPr lang="en-US" b="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>
            <a:off x="251520" y="2276872"/>
            <a:ext cx="1080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6" grpId="0"/>
      <p:bldP spid="179207" grpId="0" animBg="1"/>
      <p:bldP spid="179208" grpId="0"/>
      <p:bldP spid="179209" grpId="0" animBg="1"/>
      <p:bldP spid="179210" grpId="0" animBg="1"/>
      <p:bldP spid="179211" grpId="0" animBg="1"/>
      <p:bldP spid="179212" grpId="0" animBg="1"/>
      <p:bldP spid="179215" grpId="0" animBg="1"/>
      <p:bldP spid="179216" grpId="0" animBg="1"/>
      <p:bldP spid="179217" grpId="0" animBg="1"/>
      <p:bldP spid="19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sz="4400" dirty="0" smtClean="0"/>
              <a:t>“Sown” in </a:t>
            </a:r>
            <a:r>
              <a:rPr lang="en-AU" sz="44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1 Cor. 15:36-37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822857"/>
            <a:ext cx="8280400" cy="1081088"/>
          </a:xfrm>
        </p:spPr>
        <p:txBody>
          <a:bodyPr/>
          <a:lstStyle/>
          <a:p>
            <a:pPr eaLnBrk="1" hangingPunct="1">
              <a:defRPr/>
            </a:pPr>
            <a:r>
              <a:rPr lang="en-AU" sz="3200" dirty="0" smtClean="0"/>
              <a:t>The Greek word </a:t>
            </a:r>
            <a:r>
              <a:rPr lang="en-AU" sz="3200" i="1" dirty="0" err="1" smtClean="0">
                <a:solidFill>
                  <a:srgbClr val="FFFF00"/>
                </a:solidFill>
              </a:rPr>
              <a:t>speiro</a:t>
            </a:r>
            <a:r>
              <a:rPr lang="en-AU" sz="3200" dirty="0" smtClean="0"/>
              <a:t> occurs 3 times in </a:t>
            </a:r>
            <a:r>
              <a:rPr lang="en-AU" sz="32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Vv. 36</a:t>
            </a:r>
            <a:r>
              <a:rPr lang="en-AU" sz="32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AU" sz="3200" dirty="0" smtClean="0"/>
              <a:t>and</a:t>
            </a:r>
            <a:r>
              <a:rPr lang="en-AU" sz="3200" dirty="0" smtClean="0">
                <a:solidFill>
                  <a:srgbClr val="FF0000"/>
                </a:solidFill>
              </a:rPr>
              <a:t> </a:t>
            </a:r>
            <a:r>
              <a:rPr lang="en-AU" sz="32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37</a:t>
            </a:r>
            <a:r>
              <a:rPr lang="en-AU" sz="3200" dirty="0" smtClean="0"/>
              <a:t>, all in the Active voice.</a:t>
            </a:r>
          </a:p>
        </p:txBody>
      </p:sp>
      <p:sp>
        <p:nvSpPr>
          <p:cNvPr id="180228" name="Text Box 4"/>
          <p:cNvSpPr txBox="1">
            <a:spLocks noChangeArrowheads="1"/>
          </p:cNvSpPr>
          <p:nvPr/>
        </p:nvSpPr>
        <p:spPr bwMode="auto">
          <a:xfrm>
            <a:off x="1763713" y="4387850"/>
            <a:ext cx="3384550" cy="1920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CC"/>
              </a:buClr>
              <a:buFont typeface="Wingdings" pitchFamily="2" charset="2"/>
              <a:buNone/>
            </a:pPr>
            <a:r>
              <a:rPr lang="en-AU" sz="4000" b="0" dirty="0">
                <a:ln>
                  <a:solidFill>
                    <a:srgbClr val="FFFFFF"/>
                  </a:solidFill>
                </a:ln>
                <a:solidFill>
                  <a:srgbClr val="FF9900"/>
                </a:solidFill>
                <a:latin typeface="Impact" pitchFamily="34" charset="0"/>
              </a:rPr>
              <a:t>Represents the burial of the dead body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127625" y="3252788"/>
            <a:ext cx="52705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Clr>
                <a:srgbClr val="FFFFCC"/>
              </a:buClr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402263" y="1903413"/>
            <a:ext cx="3729037" cy="4941887"/>
            <a:chOff x="4048" y="1842"/>
            <a:chExt cx="1725" cy="2478"/>
          </a:xfrm>
        </p:grpSpPr>
        <p:pic>
          <p:nvPicPr>
            <p:cNvPr id="16392" name="Picture 7" descr="Sow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48" y="1866"/>
              <a:ext cx="1712" cy="2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3" name="Rectangle 8"/>
            <p:cNvSpPr>
              <a:spLocks noChangeArrowheads="1"/>
            </p:cNvSpPr>
            <p:nvPr/>
          </p:nvSpPr>
          <p:spPr bwMode="auto">
            <a:xfrm>
              <a:off x="4049" y="1842"/>
              <a:ext cx="1724" cy="2478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just">
                <a:lnSpc>
                  <a:spcPct val="90000"/>
                </a:lnSpc>
                <a:buClr>
                  <a:srgbClr val="FFFFCC"/>
                </a:buClr>
                <a:buFont typeface="Wingdings" pitchFamily="2" charset="2"/>
                <a:buNone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80233" name="Text Box 9"/>
          <p:cNvSpPr txBox="1">
            <a:spLocks noChangeArrowheads="1"/>
          </p:cNvSpPr>
          <p:nvPr/>
        </p:nvSpPr>
        <p:spPr bwMode="auto">
          <a:xfrm>
            <a:off x="468313" y="2205038"/>
            <a:ext cx="4751387" cy="1800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CC"/>
              </a:buClr>
              <a:buFont typeface="Wingdings" pitchFamily="2" charset="2"/>
              <a:buNone/>
            </a:pPr>
            <a:r>
              <a:rPr lang="en-AU" b="0">
                <a:solidFill>
                  <a:srgbClr val="FFFF00"/>
                </a:solidFill>
                <a:latin typeface="Arial Black" pitchFamily="34" charset="0"/>
              </a:rPr>
              <a:t>SPEIRO</a:t>
            </a:r>
            <a:r>
              <a:rPr lang="en-AU">
                <a:solidFill>
                  <a:srgbClr val="FFFFFF"/>
                </a:solidFill>
                <a:latin typeface="Arial"/>
              </a:rPr>
              <a:t> </a:t>
            </a:r>
            <a:r>
              <a:rPr lang="en-AU">
                <a:solidFill>
                  <a:srgbClr val="FFFF66"/>
                </a:solidFill>
                <a:latin typeface="Arial"/>
              </a:rPr>
              <a:t>(Active voice)</a:t>
            </a:r>
            <a:r>
              <a:rPr lang="en-AU">
                <a:solidFill>
                  <a:srgbClr val="FFFFFF"/>
                </a:solidFill>
                <a:latin typeface="Arial"/>
              </a:rPr>
              <a:t> – </a:t>
            </a:r>
            <a:r>
              <a:rPr lang="en-AU">
                <a:solidFill>
                  <a:srgbClr val="00FF00"/>
                </a:solidFill>
                <a:latin typeface="Arial"/>
              </a:rPr>
              <a:t>to scatter seed, to sow seed</a:t>
            </a:r>
            <a:r>
              <a:rPr lang="en-AU">
                <a:solidFill>
                  <a:srgbClr val="FFFFFF"/>
                </a:solidFill>
                <a:latin typeface="Arial"/>
              </a:rPr>
              <a:t> (Liddell and Scott Greek Lexicon)</a:t>
            </a:r>
          </a:p>
        </p:txBody>
      </p:sp>
      <p:sp>
        <p:nvSpPr>
          <p:cNvPr id="10" name="Rectangle 13"/>
          <p:cNvSpPr txBox="1">
            <a:spLocks noChangeArrowheads="1"/>
          </p:cNvSpPr>
          <p:nvPr/>
        </p:nvSpPr>
        <p:spPr bwMode="auto">
          <a:xfrm>
            <a:off x="0" y="6483924"/>
            <a:ext cx="4067175" cy="37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Events Subsequent to the Return of Christ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8" grpId="0"/>
      <p:bldP spid="1802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3856"/>
            <a:ext cx="9144000" cy="908720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/>
              <a:t>“Sown” in </a:t>
            </a:r>
            <a:r>
              <a:rPr lang="en-AU" sz="44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1 Cor. 15:42-44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528" y="839445"/>
            <a:ext cx="8496944" cy="26701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en-AU" sz="3000" dirty="0" smtClean="0"/>
              <a:t>The word </a:t>
            </a:r>
            <a:r>
              <a:rPr lang="en-AU" sz="3000" i="1" dirty="0" err="1" smtClean="0">
                <a:solidFill>
                  <a:srgbClr val="FFFF00"/>
                </a:solidFill>
              </a:rPr>
              <a:t>speiro</a:t>
            </a:r>
            <a:r>
              <a:rPr lang="en-AU" sz="3000" dirty="0" smtClean="0"/>
              <a:t> occurs 4 times in </a:t>
            </a:r>
            <a:r>
              <a:rPr lang="en-AU" sz="30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Vv. 42-44</a:t>
            </a:r>
            <a:r>
              <a:rPr lang="en-AU" sz="3000" dirty="0" smtClean="0">
                <a:ln w="19050">
                  <a:solidFill>
                    <a:schemeClr val="tx1"/>
                  </a:solidFill>
                </a:ln>
              </a:rPr>
              <a:t> </a:t>
            </a:r>
            <a:r>
              <a:rPr lang="en-AU" sz="3000" dirty="0" smtClean="0"/>
              <a:t>but is in the passive voice where it speaks of </a:t>
            </a:r>
            <a:r>
              <a:rPr lang="en-AU" sz="3000" dirty="0" smtClean="0">
                <a:solidFill>
                  <a:srgbClr val="66FF66"/>
                </a:solidFill>
              </a:rPr>
              <a:t>the results of sowing</a:t>
            </a:r>
            <a:r>
              <a:rPr lang="en-AU" sz="3000" dirty="0" smtClean="0"/>
              <a:t>.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en-AU" sz="3000" dirty="0" smtClean="0"/>
              <a:t>The word in the Greek is </a:t>
            </a:r>
            <a:r>
              <a:rPr lang="en-AU" sz="3000" b="0" dirty="0" smtClean="0">
                <a:ln w="3175">
                  <a:solidFill>
                    <a:schemeClr val="tx1"/>
                  </a:solidFill>
                </a:ln>
                <a:solidFill>
                  <a:schemeClr val="accent1"/>
                </a:solidFill>
                <a:latin typeface="Arial Black" pitchFamily="34" charset="0"/>
              </a:rPr>
              <a:t>SPEIRETIA</a:t>
            </a:r>
            <a:r>
              <a:rPr lang="en-AU" sz="3000" dirty="0" smtClean="0"/>
              <a:t> </a:t>
            </a:r>
            <a:r>
              <a:rPr lang="en-AU" sz="3000" dirty="0" smtClean="0">
                <a:solidFill>
                  <a:srgbClr val="FFFF66"/>
                </a:solidFill>
              </a:rPr>
              <a:t>(Passive voice)</a:t>
            </a:r>
            <a:r>
              <a:rPr lang="en-AU" sz="3000" dirty="0" smtClean="0"/>
              <a:t> – </a:t>
            </a:r>
            <a:r>
              <a:rPr lang="en-AU" sz="3000" dirty="0" smtClean="0">
                <a:ln w="3175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to spring or be born</a:t>
            </a:r>
            <a:r>
              <a:rPr lang="en-AU" sz="3000" dirty="0" smtClean="0">
                <a:ln w="3175">
                  <a:solidFill>
                    <a:schemeClr val="tx1"/>
                  </a:solidFill>
                </a:ln>
              </a:rPr>
              <a:t> </a:t>
            </a:r>
            <a:r>
              <a:rPr lang="en-AU" sz="3000" dirty="0" smtClean="0"/>
              <a:t>(Liddell and Scott Greek Lexicon).</a:t>
            </a:r>
          </a:p>
        </p:txBody>
      </p:sp>
      <p:sp>
        <p:nvSpPr>
          <p:cNvPr id="181252" name="Text Box 4"/>
          <p:cNvSpPr txBox="1">
            <a:spLocks noChangeArrowheads="1"/>
          </p:cNvSpPr>
          <p:nvPr/>
        </p:nvSpPr>
        <p:spPr bwMode="auto">
          <a:xfrm>
            <a:off x="84138" y="4090988"/>
            <a:ext cx="3097212" cy="1920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buClr>
                <a:srgbClr val="FFFFCC"/>
              </a:buClr>
              <a:buFont typeface="Wingdings" pitchFamily="2" charset="2"/>
              <a:buNone/>
            </a:pPr>
            <a:r>
              <a:rPr lang="en-AU" sz="4000" b="0">
                <a:solidFill>
                  <a:srgbClr val="00FF00"/>
                </a:solidFill>
                <a:latin typeface="Impact" pitchFamily="34" charset="0"/>
              </a:rPr>
              <a:t>The resurrection of the body</a:t>
            </a:r>
          </a:p>
        </p:txBody>
      </p:sp>
      <p:pic>
        <p:nvPicPr>
          <p:cNvPr id="17413" name="Picture 5" descr="Farm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8663" y="3616325"/>
            <a:ext cx="5795962" cy="3209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0" y="6483924"/>
            <a:ext cx="4067175" cy="37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Events Subsequent to the Return of Christ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908720"/>
          </a:xfrm>
        </p:spPr>
        <p:txBody>
          <a:bodyPr/>
          <a:lstStyle/>
          <a:p>
            <a:pPr eaLnBrk="1" hangingPunct="1">
              <a:defRPr/>
            </a:pP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1 Cor. 15:42-45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1052513"/>
            <a:ext cx="8497887" cy="4249737"/>
          </a:xfrm>
        </p:spPr>
        <p:txBody>
          <a:bodyPr/>
          <a:lstStyle/>
          <a:p>
            <a:pPr algn="just" eaLnBrk="1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latin typeface="Bookman Old Style" pitchFamily="18" charset="0"/>
              </a:rPr>
              <a:t>42</a:t>
            </a:r>
            <a:r>
              <a:rPr lang="en-US" dirty="0" smtClean="0">
                <a:latin typeface="Bookman Old Style" pitchFamily="18" charset="0"/>
              </a:rPr>
              <a:t> So also </a:t>
            </a:r>
            <a:r>
              <a:rPr lang="en-US" i="1" dirty="0" smtClean="0">
                <a:latin typeface="Bookman Old Style" pitchFamily="18" charset="0"/>
              </a:rPr>
              <a:t>is</a:t>
            </a:r>
            <a:r>
              <a:rPr lang="en-US" dirty="0" smtClean="0">
                <a:latin typeface="Bookman Old Style" pitchFamily="18" charset="0"/>
              </a:rPr>
              <a:t> the </a:t>
            </a:r>
            <a:r>
              <a:rPr lang="en-US" dirty="0" smtClean="0">
                <a:solidFill>
                  <a:srgbClr val="00FF00"/>
                </a:solidFill>
                <a:latin typeface="Bookman Old Style" pitchFamily="18" charset="0"/>
              </a:rPr>
              <a:t>resurrection</a:t>
            </a:r>
            <a:r>
              <a:rPr lang="en-US" dirty="0" smtClean="0">
                <a:latin typeface="Bookman Old Style" pitchFamily="18" charset="0"/>
              </a:rPr>
              <a:t> of the dead. It is </a:t>
            </a:r>
            <a:r>
              <a:rPr lang="en-US" dirty="0" smtClean="0">
                <a:ln w="3175">
                  <a:solidFill>
                    <a:schemeClr val="tx1"/>
                  </a:solidFill>
                </a:ln>
                <a:solidFill>
                  <a:srgbClr val="FF9900"/>
                </a:solidFill>
                <a:latin typeface="Bookman Old Style" pitchFamily="18" charset="0"/>
              </a:rPr>
              <a:t>sown</a:t>
            </a:r>
            <a:r>
              <a:rPr lang="en-US" dirty="0" smtClean="0">
                <a:ln w="3175">
                  <a:solidFill>
                    <a:schemeClr val="tx1"/>
                  </a:solidFill>
                </a:ln>
                <a:latin typeface="Bookman Old Style" pitchFamily="18" charset="0"/>
              </a:rPr>
              <a:t> </a:t>
            </a:r>
            <a:r>
              <a:rPr lang="en-US" dirty="0" smtClean="0">
                <a:latin typeface="Bookman Old Style" pitchFamily="18" charset="0"/>
              </a:rPr>
              <a:t>in corruption; it is </a:t>
            </a:r>
            <a:r>
              <a:rPr lang="en-US" dirty="0" smtClean="0">
                <a:solidFill>
                  <a:srgbClr val="FFFF00"/>
                </a:solidFill>
                <a:latin typeface="Bookman Old Style" pitchFamily="18" charset="0"/>
              </a:rPr>
              <a:t>raised</a:t>
            </a:r>
            <a:r>
              <a:rPr lang="en-US" dirty="0" smtClean="0">
                <a:latin typeface="Bookman Old Style" pitchFamily="18" charset="0"/>
              </a:rPr>
              <a:t> in incorruption: </a:t>
            </a:r>
          </a:p>
          <a:p>
            <a:pPr algn="just" eaLnBrk="1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latin typeface="Bookman Old Style" pitchFamily="18" charset="0"/>
              </a:rPr>
              <a:t>43</a:t>
            </a:r>
            <a:r>
              <a:rPr lang="en-US" dirty="0" smtClean="0">
                <a:latin typeface="Bookman Old Style" pitchFamily="18" charset="0"/>
              </a:rPr>
              <a:t> It is </a:t>
            </a:r>
            <a:r>
              <a:rPr lang="en-US" dirty="0" smtClean="0">
                <a:ln w="3175">
                  <a:solidFill>
                    <a:schemeClr val="tx1"/>
                  </a:solidFill>
                </a:ln>
                <a:solidFill>
                  <a:srgbClr val="FF9900"/>
                </a:solidFill>
                <a:latin typeface="Bookman Old Style" pitchFamily="18" charset="0"/>
              </a:rPr>
              <a:t>sown</a:t>
            </a:r>
            <a:r>
              <a:rPr lang="en-US" dirty="0" smtClean="0">
                <a:ln w="3175">
                  <a:solidFill>
                    <a:schemeClr val="tx1"/>
                  </a:solidFill>
                </a:ln>
                <a:latin typeface="Bookman Old Style" pitchFamily="18" charset="0"/>
              </a:rPr>
              <a:t> </a:t>
            </a:r>
            <a:r>
              <a:rPr lang="en-US" dirty="0" smtClean="0">
                <a:latin typeface="Bookman Old Style" pitchFamily="18" charset="0"/>
              </a:rPr>
              <a:t>in </a:t>
            </a:r>
            <a:r>
              <a:rPr lang="en-US" dirty="0" err="1" smtClean="0">
                <a:latin typeface="Bookman Old Style" pitchFamily="18" charset="0"/>
              </a:rPr>
              <a:t>dishonour</a:t>
            </a:r>
            <a:r>
              <a:rPr lang="en-US" dirty="0" smtClean="0">
                <a:latin typeface="Bookman Old Style" pitchFamily="18" charset="0"/>
              </a:rPr>
              <a:t>; it is </a:t>
            </a:r>
            <a:r>
              <a:rPr lang="en-US" dirty="0" smtClean="0">
                <a:solidFill>
                  <a:srgbClr val="FFFF00"/>
                </a:solidFill>
                <a:latin typeface="Bookman Old Style" pitchFamily="18" charset="0"/>
              </a:rPr>
              <a:t>raised</a:t>
            </a:r>
            <a:r>
              <a:rPr lang="en-US" dirty="0" smtClean="0">
                <a:latin typeface="Bookman Old Style" pitchFamily="18" charset="0"/>
              </a:rPr>
              <a:t> in glory: it is </a:t>
            </a:r>
            <a:r>
              <a:rPr lang="en-US" dirty="0" smtClean="0">
                <a:ln w="3175">
                  <a:solidFill>
                    <a:schemeClr val="tx1"/>
                  </a:solidFill>
                </a:ln>
                <a:solidFill>
                  <a:srgbClr val="FF9900"/>
                </a:solidFill>
                <a:latin typeface="Bookman Old Style" pitchFamily="18" charset="0"/>
              </a:rPr>
              <a:t>sown</a:t>
            </a:r>
            <a:r>
              <a:rPr lang="en-US" dirty="0" smtClean="0">
                <a:ln w="3175">
                  <a:solidFill>
                    <a:schemeClr val="tx1"/>
                  </a:solidFill>
                </a:ln>
                <a:latin typeface="Bookman Old Style" pitchFamily="18" charset="0"/>
              </a:rPr>
              <a:t> </a:t>
            </a:r>
            <a:r>
              <a:rPr lang="en-US" dirty="0" smtClean="0">
                <a:latin typeface="Bookman Old Style" pitchFamily="18" charset="0"/>
              </a:rPr>
              <a:t>in weakness; it is </a:t>
            </a:r>
            <a:r>
              <a:rPr lang="en-US" dirty="0" smtClean="0">
                <a:solidFill>
                  <a:srgbClr val="FFFF00"/>
                </a:solidFill>
                <a:latin typeface="Bookman Old Style" pitchFamily="18" charset="0"/>
              </a:rPr>
              <a:t>raised</a:t>
            </a:r>
            <a:r>
              <a:rPr lang="en-US" dirty="0" smtClean="0">
                <a:latin typeface="Bookman Old Style" pitchFamily="18" charset="0"/>
              </a:rPr>
              <a:t> in power: </a:t>
            </a:r>
          </a:p>
          <a:p>
            <a:pPr algn="just" eaLnBrk="1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latin typeface="Bookman Old Style" pitchFamily="18" charset="0"/>
              </a:rPr>
              <a:t>44</a:t>
            </a:r>
            <a:r>
              <a:rPr lang="en-US" dirty="0" smtClean="0">
                <a:latin typeface="Bookman Old Style" pitchFamily="18" charset="0"/>
              </a:rPr>
              <a:t> It is </a:t>
            </a:r>
            <a:r>
              <a:rPr lang="en-US" dirty="0" smtClean="0">
                <a:ln w="3175">
                  <a:solidFill>
                    <a:schemeClr val="tx1"/>
                  </a:solidFill>
                </a:ln>
                <a:solidFill>
                  <a:srgbClr val="FF9900"/>
                </a:solidFill>
                <a:latin typeface="Bookman Old Style" pitchFamily="18" charset="0"/>
              </a:rPr>
              <a:t>sown</a:t>
            </a:r>
            <a:r>
              <a:rPr lang="en-US" dirty="0" smtClean="0">
                <a:ln w="3175">
                  <a:solidFill>
                    <a:schemeClr val="tx1"/>
                  </a:solidFill>
                </a:ln>
                <a:latin typeface="Bookman Old Style" pitchFamily="18" charset="0"/>
              </a:rPr>
              <a:t> </a:t>
            </a:r>
            <a:r>
              <a:rPr lang="en-US" dirty="0" smtClean="0">
                <a:latin typeface="Bookman Old Style" pitchFamily="18" charset="0"/>
              </a:rPr>
              <a:t>a natural body; it is </a:t>
            </a:r>
            <a:r>
              <a:rPr lang="en-US" dirty="0" smtClean="0">
                <a:solidFill>
                  <a:srgbClr val="FFFF00"/>
                </a:solidFill>
                <a:latin typeface="Bookman Old Style" pitchFamily="18" charset="0"/>
              </a:rPr>
              <a:t>raised</a:t>
            </a:r>
            <a:r>
              <a:rPr lang="en-US" dirty="0" smtClean="0">
                <a:latin typeface="Bookman Old Style" pitchFamily="18" charset="0"/>
              </a:rPr>
              <a:t> a spiritual body. There is a natural body, and there is a spiritual body. </a:t>
            </a:r>
          </a:p>
          <a:p>
            <a:pPr algn="just" eaLnBrk="1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latin typeface="Bookman Old Style" pitchFamily="18" charset="0"/>
              </a:rPr>
              <a:t>45</a:t>
            </a:r>
            <a:r>
              <a:rPr lang="en-US" dirty="0" smtClean="0">
                <a:latin typeface="Bookman Old Style" pitchFamily="18" charset="0"/>
              </a:rPr>
              <a:t> And so it is written, The first man Adam was made a living soul; the last Adam </a:t>
            </a:r>
            <a:r>
              <a:rPr lang="en-US" i="1" dirty="0" smtClean="0">
                <a:latin typeface="Bookman Old Style" pitchFamily="18" charset="0"/>
              </a:rPr>
              <a:t>was made</a:t>
            </a:r>
            <a:r>
              <a:rPr lang="en-US" dirty="0" smtClean="0">
                <a:latin typeface="Bookman Old Style" pitchFamily="18" charset="0"/>
              </a:rPr>
              <a:t> a quickening spirit.</a:t>
            </a:r>
            <a:endParaRPr lang="en-AU" dirty="0" smtClean="0">
              <a:latin typeface="Bookman Old Style" pitchFamily="18" charset="0"/>
            </a:endParaRPr>
          </a:p>
        </p:txBody>
      </p:sp>
      <p:sp>
        <p:nvSpPr>
          <p:cNvPr id="182276" name="Text Box 4"/>
          <p:cNvSpPr txBox="1">
            <a:spLocks noChangeArrowheads="1"/>
          </p:cNvSpPr>
          <p:nvPr/>
        </p:nvSpPr>
        <p:spPr bwMode="auto">
          <a:xfrm>
            <a:off x="3707904" y="606425"/>
            <a:ext cx="4651375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Clr>
                <a:srgbClr val="FFFFCC"/>
              </a:buClr>
              <a:buFont typeface="Wingdings" pitchFamily="2" charset="2"/>
              <a:buNone/>
            </a:pPr>
            <a:r>
              <a:rPr lang="en-AU" dirty="0">
                <a:solidFill>
                  <a:srgbClr val="00FF00"/>
                </a:solidFill>
                <a:latin typeface="Arial"/>
              </a:rPr>
              <a:t>ANASTASIS – standing up</a:t>
            </a:r>
          </a:p>
        </p:txBody>
      </p:sp>
      <p:sp>
        <p:nvSpPr>
          <p:cNvPr id="182277" name="Line 5"/>
          <p:cNvSpPr>
            <a:spLocks noChangeShapeType="1"/>
          </p:cNvSpPr>
          <p:nvPr/>
        </p:nvSpPr>
        <p:spPr bwMode="auto">
          <a:xfrm>
            <a:off x="4788024" y="1038658"/>
            <a:ext cx="0" cy="14446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137947" y="141435"/>
            <a:ext cx="241141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CC"/>
              </a:buClr>
              <a:buFont typeface="Wingdings" pitchFamily="2" charset="2"/>
              <a:buNone/>
            </a:pPr>
            <a:r>
              <a:rPr lang="en-AU" sz="2400" dirty="0">
                <a:ln w="19050">
                  <a:solidFill>
                    <a:srgbClr val="FFFFFF"/>
                  </a:solidFill>
                </a:ln>
                <a:solidFill>
                  <a:srgbClr val="FF9900"/>
                </a:solidFill>
                <a:latin typeface="Arial"/>
              </a:rPr>
              <a:t>Bro. Thomas – “It is sprouted”</a:t>
            </a:r>
          </a:p>
        </p:txBody>
      </p:sp>
      <p:sp>
        <p:nvSpPr>
          <p:cNvPr id="182280" name="Oval 8"/>
          <p:cNvSpPr>
            <a:spLocks noChangeArrowheads="1"/>
          </p:cNvSpPr>
          <p:nvPr/>
        </p:nvSpPr>
        <p:spPr bwMode="auto">
          <a:xfrm>
            <a:off x="1965625" y="3356223"/>
            <a:ext cx="1081088" cy="504825"/>
          </a:xfrm>
          <a:prstGeom prst="ellipse">
            <a:avLst/>
          </a:prstGeom>
          <a:noFill/>
          <a:ln w="28575" algn="ctr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2281" name="Oval 9"/>
          <p:cNvSpPr>
            <a:spLocks noChangeArrowheads="1"/>
          </p:cNvSpPr>
          <p:nvPr/>
        </p:nvSpPr>
        <p:spPr bwMode="auto">
          <a:xfrm>
            <a:off x="2034164" y="2201362"/>
            <a:ext cx="1081088" cy="504825"/>
          </a:xfrm>
          <a:prstGeom prst="ellipse">
            <a:avLst/>
          </a:prstGeom>
          <a:noFill/>
          <a:ln w="28575" algn="ctr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2282" name="Oval 10"/>
          <p:cNvSpPr>
            <a:spLocks noChangeArrowheads="1"/>
          </p:cNvSpPr>
          <p:nvPr/>
        </p:nvSpPr>
        <p:spPr bwMode="auto">
          <a:xfrm>
            <a:off x="2540953" y="2564135"/>
            <a:ext cx="1081088" cy="504825"/>
          </a:xfrm>
          <a:prstGeom prst="ellipse">
            <a:avLst/>
          </a:prstGeom>
          <a:noFill/>
          <a:ln w="28575" algn="ctr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2283" name="Oval 11"/>
          <p:cNvSpPr>
            <a:spLocks noChangeArrowheads="1"/>
          </p:cNvSpPr>
          <p:nvPr/>
        </p:nvSpPr>
        <p:spPr bwMode="auto">
          <a:xfrm>
            <a:off x="1087906" y="1382333"/>
            <a:ext cx="1081087" cy="504825"/>
          </a:xfrm>
          <a:prstGeom prst="ellipse">
            <a:avLst/>
          </a:prstGeom>
          <a:noFill/>
          <a:ln w="28575" algn="ctr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2284" name="Text Box 12"/>
          <p:cNvSpPr txBox="1">
            <a:spLocks noChangeArrowheads="1"/>
          </p:cNvSpPr>
          <p:nvPr/>
        </p:nvSpPr>
        <p:spPr bwMode="auto">
          <a:xfrm>
            <a:off x="611561" y="5877272"/>
            <a:ext cx="4248472" cy="8248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  <a:buClr>
                <a:srgbClr val="FFFFCC"/>
              </a:buClr>
              <a:buFont typeface="Wingdings" pitchFamily="2" charset="2"/>
              <a:buNone/>
            </a:pPr>
            <a:r>
              <a:rPr lang="en-AU" b="0" i="1" dirty="0" err="1">
                <a:ln w="3175">
                  <a:solidFill>
                    <a:srgbClr val="FFFFFF"/>
                  </a:solidFill>
                </a:ln>
                <a:solidFill>
                  <a:srgbClr val="FF9900"/>
                </a:solidFill>
                <a:latin typeface="Impact" pitchFamily="34" charset="0"/>
              </a:rPr>
              <a:t>Speiretai</a:t>
            </a:r>
            <a:r>
              <a:rPr lang="en-AU" dirty="0">
                <a:ln w="3175">
                  <a:solidFill>
                    <a:srgbClr val="FFFFFF"/>
                  </a:solidFill>
                </a:ln>
                <a:solidFill>
                  <a:srgbClr val="FF9900"/>
                </a:solidFill>
                <a:latin typeface="Arial"/>
              </a:rPr>
              <a:t> </a:t>
            </a:r>
            <a:r>
              <a:rPr lang="en-AU" dirty="0">
                <a:solidFill>
                  <a:srgbClr val="FFFF66"/>
                </a:solidFill>
                <a:latin typeface="Arial"/>
              </a:rPr>
              <a:t>(Passive voice)</a:t>
            </a:r>
            <a:r>
              <a:rPr lang="en-AU" dirty="0">
                <a:solidFill>
                  <a:srgbClr val="FF9900"/>
                </a:solidFill>
                <a:latin typeface="Arial"/>
              </a:rPr>
              <a:t> </a:t>
            </a:r>
            <a:r>
              <a:rPr lang="en-AU" dirty="0">
                <a:ln w="3175">
                  <a:solidFill>
                    <a:srgbClr val="FFFFFF"/>
                  </a:solidFill>
                </a:ln>
                <a:solidFill>
                  <a:srgbClr val="FF9900"/>
                </a:solidFill>
                <a:latin typeface="Arial"/>
              </a:rPr>
              <a:t>– to spring or be born</a:t>
            </a:r>
          </a:p>
        </p:txBody>
      </p:sp>
      <p:sp>
        <p:nvSpPr>
          <p:cNvPr id="182285" name="Rectangle 13"/>
          <p:cNvSpPr>
            <a:spLocks noChangeArrowheads="1"/>
          </p:cNvSpPr>
          <p:nvPr/>
        </p:nvSpPr>
        <p:spPr bwMode="auto">
          <a:xfrm>
            <a:off x="539553" y="5805264"/>
            <a:ext cx="4248472" cy="899976"/>
          </a:xfrm>
          <a:prstGeom prst="rect">
            <a:avLst/>
          </a:prstGeom>
          <a:noFill/>
          <a:ln w="28575" algn="ctr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>
              <a:lnSpc>
                <a:spcPct val="80000"/>
              </a:lnSpc>
              <a:spcBef>
                <a:spcPts val="0"/>
              </a:spcBef>
              <a:buClr>
                <a:srgbClr val="FFFFCC"/>
              </a:buClr>
              <a:buFont typeface="Wingdings" pitchFamily="2" charset="2"/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2288" name="Line 16"/>
          <p:cNvSpPr>
            <a:spLocks noChangeShapeType="1"/>
          </p:cNvSpPr>
          <p:nvPr/>
        </p:nvSpPr>
        <p:spPr bwMode="auto">
          <a:xfrm>
            <a:off x="1907703" y="1844824"/>
            <a:ext cx="288032" cy="432048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2289" name="Line 17"/>
          <p:cNvSpPr>
            <a:spLocks noChangeShapeType="1"/>
          </p:cNvSpPr>
          <p:nvPr/>
        </p:nvSpPr>
        <p:spPr bwMode="auto">
          <a:xfrm flipV="1">
            <a:off x="2627784" y="2996952"/>
            <a:ext cx="0" cy="36004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2290" name="Line 18"/>
          <p:cNvSpPr>
            <a:spLocks noChangeShapeType="1"/>
          </p:cNvSpPr>
          <p:nvPr/>
        </p:nvSpPr>
        <p:spPr bwMode="auto">
          <a:xfrm>
            <a:off x="250824" y="2593110"/>
            <a:ext cx="1872000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2291" name="Line 19"/>
          <p:cNvSpPr>
            <a:spLocks noChangeShapeType="1"/>
          </p:cNvSpPr>
          <p:nvPr/>
        </p:nvSpPr>
        <p:spPr bwMode="auto">
          <a:xfrm>
            <a:off x="250825" y="2579254"/>
            <a:ext cx="0" cy="36000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2292" name="Line 20"/>
          <p:cNvSpPr>
            <a:spLocks noChangeShapeType="1"/>
          </p:cNvSpPr>
          <p:nvPr/>
        </p:nvSpPr>
        <p:spPr bwMode="auto">
          <a:xfrm>
            <a:off x="250825" y="6165304"/>
            <a:ext cx="288727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2293" name="Text Box 21"/>
          <p:cNvSpPr txBox="1">
            <a:spLocks noChangeArrowheads="1"/>
          </p:cNvSpPr>
          <p:nvPr/>
        </p:nvSpPr>
        <p:spPr bwMode="auto">
          <a:xfrm>
            <a:off x="5327650" y="5577983"/>
            <a:ext cx="3204790" cy="11910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  <a:buClr>
                <a:srgbClr val="FFFFCC"/>
              </a:buClr>
              <a:buFont typeface="Wingdings" pitchFamily="2" charset="2"/>
              <a:buNone/>
            </a:pPr>
            <a:r>
              <a:rPr lang="en-AU" b="0" i="1" dirty="0" err="1">
                <a:solidFill>
                  <a:srgbClr val="FFFF00"/>
                </a:solidFill>
                <a:latin typeface="Impact" pitchFamily="34" charset="0"/>
              </a:rPr>
              <a:t>Egerthesontai</a:t>
            </a:r>
            <a:r>
              <a:rPr lang="en-AU" b="0" dirty="0">
                <a:solidFill>
                  <a:srgbClr val="FFFF00"/>
                </a:solidFill>
                <a:latin typeface="Impact" pitchFamily="34" charset="0"/>
              </a:rPr>
              <a:t> </a:t>
            </a:r>
            <a:r>
              <a:rPr lang="en-AU" dirty="0">
                <a:solidFill>
                  <a:srgbClr val="FFFF00"/>
                </a:solidFill>
                <a:latin typeface="Arial"/>
              </a:rPr>
              <a:t>– to raise up, rebuild, cause to exist</a:t>
            </a:r>
          </a:p>
        </p:txBody>
      </p:sp>
      <p:sp>
        <p:nvSpPr>
          <p:cNvPr id="182294" name="Rectangle 22"/>
          <p:cNvSpPr>
            <a:spLocks noChangeArrowheads="1"/>
          </p:cNvSpPr>
          <p:nvPr/>
        </p:nvSpPr>
        <p:spPr bwMode="auto">
          <a:xfrm>
            <a:off x="5306580" y="5447957"/>
            <a:ext cx="3167063" cy="1296144"/>
          </a:xfrm>
          <a:prstGeom prst="rect">
            <a:avLst/>
          </a:prstGeom>
          <a:noFill/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2295" name="Oval 23"/>
          <p:cNvSpPr>
            <a:spLocks noChangeArrowheads="1"/>
          </p:cNvSpPr>
          <p:nvPr/>
        </p:nvSpPr>
        <p:spPr bwMode="auto">
          <a:xfrm>
            <a:off x="7163891" y="3320124"/>
            <a:ext cx="1368549" cy="504825"/>
          </a:xfrm>
          <a:prstGeom prst="ellips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2296" name="Oval 24"/>
          <p:cNvSpPr>
            <a:spLocks noChangeArrowheads="1"/>
          </p:cNvSpPr>
          <p:nvPr/>
        </p:nvSpPr>
        <p:spPr bwMode="auto">
          <a:xfrm>
            <a:off x="6903966" y="1397143"/>
            <a:ext cx="1340442" cy="504825"/>
          </a:xfrm>
          <a:prstGeom prst="ellips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2297" name="Oval 25"/>
          <p:cNvSpPr>
            <a:spLocks noChangeArrowheads="1"/>
          </p:cNvSpPr>
          <p:nvPr/>
        </p:nvSpPr>
        <p:spPr bwMode="auto">
          <a:xfrm>
            <a:off x="6964852" y="2207068"/>
            <a:ext cx="1368151" cy="432000"/>
          </a:xfrm>
          <a:prstGeom prst="ellips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2298" name="Oval 26"/>
          <p:cNvSpPr>
            <a:spLocks noChangeArrowheads="1"/>
          </p:cNvSpPr>
          <p:nvPr/>
        </p:nvSpPr>
        <p:spPr bwMode="auto">
          <a:xfrm>
            <a:off x="7036860" y="2597579"/>
            <a:ext cx="1368000" cy="396000"/>
          </a:xfrm>
          <a:prstGeom prst="ellips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2299" name="Line 27"/>
          <p:cNvSpPr>
            <a:spLocks noChangeShapeType="1"/>
          </p:cNvSpPr>
          <p:nvPr/>
        </p:nvSpPr>
        <p:spPr bwMode="auto">
          <a:xfrm>
            <a:off x="7452320" y="1902977"/>
            <a:ext cx="72008" cy="28803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2300" name="Line 28"/>
          <p:cNvSpPr>
            <a:spLocks noChangeShapeType="1"/>
          </p:cNvSpPr>
          <p:nvPr/>
        </p:nvSpPr>
        <p:spPr bwMode="auto">
          <a:xfrm flipH="1" flipV="1">
            <a:off x="7811417" y="2996951"/>
            <a:ext cx="943" cy="324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2302" name="Line 30"/>
          <p:cNvSpPr>
            <a:spLocks noChangeShapeType="1"/>
          </p:cNvSpPr>
          <p:nvPr/>
        </p:nvSpPr>
        <p:spPr bwMode="auto">
          <a:xfrm>
            <a:off x="7984313" y="2204864"/>
            <a:ext cx="9720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2303" name="Line 31"/>
          <p:cNvSpPr>
            <a:spLocks noChangeShapeType="1"/>
          </p:cNvSpPr>
          <p:nvPr/>
        </p:nvSpPr>
        <p:spPr bwMode="auto">
          <a:xfrm>
            <a:off x="8964613" y="2204864"/>
            <a:ext cx="0" cy="3528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2304" name="Line 32"/>
          <p:cNvSpPr>
            <a:spLocks noChangeShapeType="1"/>
          </p:cNvSpPr>
          <p:nvPr/>
        </p:nvSpPr>
        <p:spPr bwMode="auto">
          <a:xfrm flipH="1">
            <a:off x="8459788" y="5734050"/>
            <a:ext cx="5048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buClr>
                <a:srgbClr val="FFFFCC"/>
              </a:buClr>
              <a:buFont typeface="Wingdings" pitchFamily="2" charset="2"/>
              <a:buNone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6" grpId="0"/>
      <p:bldP spid="182277" grpId="0" animBg="1"/>
      <p:bldP spid="182278" grpId="0"/>
      <p:bldP spid="182280" grpId="0" animBg="1"/>
      <p:bldP spid="182281" grpId="0" animBg="1"/>
      <p:bldP spid="182282" grpId="0" animBg="1"/>
      <p:bldP spid="182283" grpId="0" animBg="1"/>
      <p:bldP spid="182284" grpId="0"/>
      <p:bldP spid="182285" grpId="0" animBg="1"/>
      <p:bldP spid="182288" grpId="0" animBg="1"/>
      <p:bldP spid="182289" grpId="0" animBg="1"/>
      <p:bldP spid="182290" grpId="0" animBg="1"/>
      <p:bldP spid="182291" grpId="0" animBg="1"/>
      <p:bldP spid="182292" grpId="0" animBg="1"/>
      <p:bldP spid="182293" grpId="0"/>
      <p:bldP spid="182294" grpId="0" animBg="1"/>
      <p:bldP spid="182295" grpId="0" animBg="1"/>
      <p:bldP spid="182295" grpId="1" animBg="1"/>
      <p:bldP spid="182296" grpId="0" animBg="1"/>
      <p:bldP spid="182296" grpId="1" animBg="1"/>
      <p:bldP spid="182297" grpId="0" animBg="1"/>
      <p:bldP spid="182297" grpId="1" animBg="1"/>
      <p:bldP spid="182298" grpId="0" animBg="1"/>
      <p:bldP spid="182298" grpId="1" animBg="1"/>
      <p:bldP spid="182299" grpId="0" animBg="1"/>
      <p:bldP spid="182300" grpId="0" animBg="1"/>
      <p:bldP spid="182302" grpId="0" animBg="1"/>
      <p:bldP spid="182303" grpId="0" animBg="1"/>
      <p:bldP spid="18230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1438"/>
            <a:ext cx="9144000" cy="981075"/>
          </a:xfrm>
        </p:spPr>
        <p:txBody>
          <a:bodyPr/>
          <a:lstStyle/>
          <a:p>
            <a:pPr eaLnBrk="1" hangingPunct="1">
              <a:defRPr/>
            </a:pPr>
            <a:r>
              <a:rPr lang="en-AU" dirty="0" smtClean="0"/>
              <a:t>The pattern of contrasts in </a:t>
            </a: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Vv. 42-44</a:t>
            </a:r>
          </a:p>
        </p:txBody>
      </p:sp>
      <p:graphicFrame>
        <p:nvGraphicFramePr>
          <p:cNvPr id="183332" name="Group 36"/>
          <p:cNvGraphicFramePr>
            <a:graphicFrameLocks noGrp="1"/>
          </p:cNvGraphicFramePr>
          <p:nvPr/>
        </p:nvGraphicFramePr>
        <p:xfrm>
          <a:off x="250825" y="1052736"/>
          <a:ext cx="8713788" cy="5399088"/>
        </p:xfrm>
        <a:graphic>
          <a:graphicData uri="http://schemas.openxmlformats.org/drawingml/2006/table">
            <a:tbl>
              <a:tblPr/>
              <a:tblGrid>
                <a:gridCol w="4271963"/>
                <a:gridCol w="4441825"/>
              </a:tblGrid>
              <a:tr h="860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AU" sz="4000" b="0" i="0" u="none" strike="noStrike" cap="none" normalizeH="0" baseline="0" dirty="0" smtClean="0">
                          <a:ln w="3175">
                            <a:solidFill>
                              <a:schemeClr val="tx1"/>
                            </a:solidFill>
                          </a:ln>
                          <a:solidFill>
                            <a:srgbClr val="FF9900"/>
                          </a:solidFill>
                          <a:effectLst/>
                          <a:latin typeface="Arial Black" pitchFamily="34" charset="0"/>
                        </a:rPr>
                        <a:t>“sown”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AU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 Black" pitchFamily="34" charset="0"/>
                        </a:rPr>
                        <a:t>“raised”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2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A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Bookman Old Style" pitchFamily="18" charset="0"/>
                        </a:rPr>
                        <a:t>“it springs forth in…”</a:t>
                      </a:r>
                      <a:endParaRPr kumimoji="0" lang="en-A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A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Bookman Old Style" pitchFamily="18" charset="0"/>
                        </a:rPr>
                        <a:t>“it is caused to exist in…”</a:t>
                      </a:r>
                      <a:endParaRPr kumimoji="0" lang="en-AU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AU" sz="3200" b="1" i="0" u="none" strike="noStrike" cap="none" normalizeH="0" baseline="0" dirty="0" smtClean="0">
                          <a:ln w="3175">
                            <a:solidFill>
                              <a:schemeClr val="tx1"/>
                            </a:solidFill>
                          </a:ln>
                          <a:solidFill>
                            <a:srgbClr val="FF9933"/>
                          </a:solidFill>
                          <a:effectLst/>
                          <a:latin typeface="Arial Black" pitchFamily="34" charset="0"/>
                        </a:rPr>
                        <a:t>Corruption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A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 Black" pitchFamily="34" charset="0"/>
                        </a:rPr>
                        <a:t>Incorruption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0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AU" sz="3200" b="1" i="0" u="none" strike="noStrike" kern="1200" cap="none" normalizeH="0" baseline="0" dirty="0" smtClean="0">
                          <a:ln w="3175">
                            <a:solidFill>
                              <a:schemeClr val="tx1"/>
                            </a:solidFill>
                          </a:ln>
                          <a:solidFill>
                            <a:srgbClr val="FF9933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Dishonour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AU" sz="3200" b="1" i="0" u="none" strike="noStrike" cap="none" normalizeH="0" baseline="0" dirty="0" smtClean="0">
                          <a:ln w="19050">
                            <a:solidFill>
                              <a:schemeClr val="tx1"/>
                            </a:solidFill>
                          </a:ln>
                          <a:solidFill>
                            <a:srgbClr val="D60093"/>
                          </a:solidFill>
                          <a:effectLst/>
                          <a:latin typeface="Arial Black" pitchFamily="34" charset="0"/>
                        </a:rPr>
                        <a:t>Glory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AU" sz="3200" b="1" i="0" u="none" strike="noStrike" kern="1200" cap="none" normalizeH="0" baseline="0" dirty="0" smtClean="0">
                          <a:ln w="3175">
                            <a:solidFill>
                              <a:schemeClr val="tx1"/>
                            </a:solidFill>
                          </a:ln>
                          <a:solidFill>
                            <a:srgbClr val="FF9933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Weakness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A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 Black" pitchFamily="34" charset="0"/>
                        </a:rPr>
                        <a:t>Power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8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AU" sz="3200" b="1" i="0" u="none" strike="noStrike" kern="1200" cap="none" normalizeH="0" baseline="0" dirty="0" smtClean="0">
                          <a:ln w="3175">
                            <a:solidFill>
                              <a:schemeClr val="tx1"/>
                            </a:solidFill>
                          </a:ln>
                          <a:solidFill>
                            <a:srgbClr val="FF9933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Natural Body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AU" sz="3200" b="1" i="0" u="none" strike="noStrike" cap="none" normalizeH="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1"/>
                          </a:solidFill>
                          <a:effectLst/>
                          <a:latin typeface="Arial Black" pitchFamily="34" charset="0"/>
                        </a:rPr>
                        <a:t>Spiritual Body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3326" name="Rectangle 30"/>
          <p:cNvSpPr>
            <a:spLocks noChangeArrowheads="1"/>
          </p:cNvSpPr>
          <p:nvPr/>
        </p:nvSpPr>
        <p:spPr bwMode="auto">
          <a:xfrm>
            <a:off x="493589" y="4005064"/>
            <a:ext cx="3816350" cy="6477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FFFFCC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3327" name="Rectangle 31"/>
          <p:cNvSpPr>
            <a:spLocks noChangeArrowheads="1"/>
          </p:cNvSpPr>
          <p:nvPr/>
        </p:nvSpPr>
        <p:spPr bwMode="auto">
          <a:xfrm>
            <a:off x="4894387" y="4030464"/>
            <a:ext cx="3816350" cy="6477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FFFFCC"/>
              </a:buClr>
            </a:pPr>
            <a:endParaRPr lang="en-US">
              <a:ln w="3175">
                <a:solidFill>
                  <a:schemeClr val="tx1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83328" name="Rectangle 32"/>
          <p:cNvSpPr>
            <a:spLocks noChangeArrowheads="1"/>
          </p:cNvSpPr>
          <p:nvPr/>
        </p:nvSpPr>
        <p:spPr bwMode="auto">
          <a:xfrm>
            <a:off x="506289" y="4868664"/>
            <a:ext cx="3816350" cy="6477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FFFFCC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3329" name="Rectangle 33"/>
          <p:cNvSpPr>
            <a:spLocks noChangeArrowheads="1"/>
          </p:cNvSpPr>
          <p:nvPr/>
        </p:nvSpPr>
        <p:spPr bwMode="auto">
          <a:xfrm>
            <a:off x="4894387" y="4822627"/>
            <a:ext cx="3816350" cy="6477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FFFFCC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3330" name="Rectangle 34"/>
          <p:cNvSpPr>
            <a:spLocks noChangeArrowheads="1"/>
          </p:cNvSpPr>
          <p:nvPr/>
        </p:nvSpPr>
        <p:spPr bwMode="auto">
          <a:xfrm>
            <a:off x="539626" y="5711627"/>
            <a:ext cx="3816350" cy="6477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FFFFCC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3331" name="Rectangle 35"/>
          <p:cNvSpPr>
            <a:spLocks noChangeArrowheads="1"/>
          </p:cNvSpPr>
          <p:nvPr/>
        </p:nvSpPr>
        <p:spPr bwMode="auto">
          <a:xfrm>
            <a:off x="4788024" y="5686227"/>
            <a:ext cx="3816350" cy="6477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FFFFCC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3"/>
          <p:cNvSpPr txBox="1">
            <a:spLocks noChangeArrowheads="1"/>
          </p:cNvSpPr>
          <p:nvPr/>
        </p:nvSpPr>
        <p:spPr bwMode="auto">
          <a:xfrm>
            <a:off x="0" y="6507928"/>
            <a:ext cx="4067175" cy="37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AU" sz="2000" dirty="0" smtClean="0">
                <a:solidFill>
                  <a:srgbClr val="FFFF66"/>
                </a:solidFill>
                <a:latin typeface="Monotype Corsiva" pitchFamily="66" charset="0"/>
              </a:rPr>
              <a:t>Events surrounding the return of Christ</a:t>
            </a:r>
            <a:endParaRPr lang="en-AU" sz="2000" dirty="0">
              <a:solidFill>
                <a:srgbClr val="FFFF66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26" grpId="0" animBg="1"/>
      <p:bldP spid="183327" grpId="0" animBg="1"/>
      <p:bldP spid="183328" grpId="0" animBg="1"/>
      <p:bldP spid="183329" grpId="0" animBg="1"/>
      <p:bldP spid="183330" grpId="0" animBg="1"/>
      <p:bldP spid="1833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esurre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547688"/>
            <a:ext cx="6804025" cy="631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908719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>
                <a:ln>
                  <a:solidFill>
                    <a:schemeClr val="tx1"/>
                  </a:solidFill>
                </a:ln>
                <a:solidFill>
                  <a:srgbClr val="66FF33"/>
                </a:solidFill>
                <a:effectLst/>
              </a:rPr>
              <a:t>3 stages of resurrection</a:t>
            </a:r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9866" y="737465"/>
            <a:ext cx="3816350" cy="647700"/>
          </a:xfrm>
        </p:spPr>
        <p:txBody>
          <a:bodyPr/>
          <a:lstStyle/>
          <a:p>
            <a:pPr eaLnBrk="1" hangingPunct="1">
              <a:defRPr/>
            </a:pPr>
            <a:r>
              <a:rPr lang="en-AU" sz="32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1 Cor. 15:35-45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051050" y="5445125"/>
            <a:ext cx="1020763" cy="106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lnSpc>
                <a:spcPct val="100000"/>
              </a:lnSpc>
              <a:buClr>
                <a:srgbClr val="FFFFCC"/>
              </a:buClr>
            </a:pPr>
            <a:r>
              <a:rPr lang="en-AU" sz="3200" b="0" dirty="0">
                <a:ln>
                  <a:solidFill>
                    <a:srgbClr val="FFFFFF"/>
                  </a:solidFill>
                </a:ln>
                <a:solidFill>
                  <a:srgbClr val="FF9900"/>
                </a:solidFill>
                <a:latin typeface="Impact" pitchFamily="34" charset="0"/>
              </a:rPr>
              <a:t>Seed</a:t>
            </a:r>
          </a:p>
          <a:p>
            <a:pPr marL="342900" indent="-342900" algn="l">
              <a:lnSpc>
                <a:spcPct val="100000"/>
              </a:lnSpc>
              <a:spcBef>
                <a:spcPct val="0"/>
              </a:spcBef>
              <a:buClr>
                <a:srgbClr val="FFFFCC"/>
              </a:buClr>
            </a:pPr>
            <a:r>
              <a:rPr lang="en-AU" sz="3200" b="0" dirty="0">
                <a:ln>
                  <a:solidFill>
                    <a:srgbClr val="FFFFFF"/>
                  </a:solidFill>
                </a:ln>
                <a:solidFill>
                  <a:srgbClr val="FF9900"/>
                </a:solidFill>
                <a:latin typeface="Impact" pitchFamily="34" charset="0"/>
              </a:rPr>
              <a:t>Body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918267" y="5445125"/>
            <a:ext cx="1378904" cy="11757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lnSpc>
                <a:spcPct val="100000"/>
              </a:lnSpc>
              <a:buClr>
                <a:srgbClr val="FFFFCC"/>
              </a:buClr>
            </a:pPr>
            <a:r>
              <a:rPr lang="en-AU" sz="3200" b="0" dirty="0">
                <a:ln>
                  <a:solidFill>
                    <a:srgbClr val="FFFFFF"/>
                  </a:solidFill>
                </a:ln>
                <a:solidFill>
                  <a:srgbClr val="FF9900"/>
                </a:solidFill>
                <a:latin typeface="Impact" pitchFamily="34" charset="0"/>
              </a:rPr>
              <a:t>Sprout </a:t>
            </a:r>
          </a:p>
          <a:p>
            <a:pPr marL="342900" indent="-342900" algn="ctr">
              <a:lnSpc>
                <a:spcPct val="100000"/>
              </a:lnSpc>
              <a:buClr>
                <a:srgbClr val="FFFFCC"/>
              </a:buClr>
            </a:pPr>
            <a:r>
              <a:rPr lang="en-AU" sz="3200" b="0" dirty="0">
                <a:ln>
                  <a:solidFill>
                    <a:srgbClr val="FFFFFF"/>
                  </a:solidFill>
                </a:ln>
                <a:solidFill>
                  <a:srgbClr val="FF9900"/>
                </a:solidFill>
                <a:latin typeface="Impact" pitchFamily="34" charset="0"/>
              </a:rPr>
              <a:t>Body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011863" y="5300663"/>
            <a:ext cx="2727325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lnSpc>
                <a:spcPct val="100000"/>
              </a:lnSpc>
              <a:buClr>
                <a:srgbClr val="FFFFCC"/>
              </a:buClr>
            </a:pPr>
            <a:r>
              <a:rPr lang="en-AU" sz="3200" b="0" dirty="0">
                <a:ln>
                  <a:solidFill>
                    <a:srgbClr val="FFFFFF"/>
                  </a:solidFill>
                </a:ln>
                <a:solidFill>
                  <a:srgbClr val="FF9900"/>
                </a:solidFill>
                <a:latin typeface="Impact" pitchFamily="34" charset="0"/>
              </a:rPr>
              <a:t>Raised        Body</a:t>
            </a:r>
          </a:p>
        </p:txBody>
      </p:sp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1908175" y="4516438"/>
            <a:ext cx="21145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lnSpc>
                <a:spcPct val="100000"/>
              </a:lnSpc>
              <a:buClr>
                <a:srgbClr val="FFFFCC"/>
              </a:buClr>
            </a:pPr>
            <a:r>
              <a:rPr lang="en-AU" sz="3600" b="0">
                <a:solidFill>
                  <a:srgbClr val="FFFF00"/>
                </a:solidFill>
                <a:latin typeface="Arial Black" pitchFamily="34" charset="0"/>
              </a:rPr>
              <a:t>1.Death</a:t>
            </a:r>
          </a:p>
        </p:txBody>
      </p:sp>
      <p:sp>
        <p:nvSpPr>
          <p:cNvPr id="184329" name="Text Box 9"/>
          <p:cNvSpPr txBox="1">
            <a:spLocks noChangeArrowheads="1"/>
          </p:cNvSpPr>
          <p:nvPr/>
        </p:nvSpPr>
        <p:spPr bwMode="auto">
          <a:xfrm>
            <a:off x="3419475" y="1268413"/>
            <a:ext cx="38925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lnSpc>
                <a:spcPct val="100000"/>
              </a:lnSpc>
              <a:buClr>
                <a:srgbClr val="FFFFCC"/>
              </a:buClr>
            </a:pPr>
            <a:r>
              <a:rPr lang="en-AU" sz="3600" b="0">
                <a:solidFill>
                  <a:srgbClr val="FFFF00"/>
                </a:solidFill>
                <a:latin typeface="Arial Black" pitchFamily="34" charset="0"/>
              </a:rPr>
              <a:t>3. Glorification</a:t>
            </a: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3563938" y="3500438"/>
            <a:ext cx="1368425" cy="5048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FFFFCC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4331" name="Freeform 11"/>
          <p:cNvSpPr>
            <a:spLocks/>
          </p:cNvSpPr>
          <p:nvPr/>
        </p:nvSpPr>
        <p:spPr bwMode="auto">
          <a:xfrm>
            <a:off x="2392363" y="1846263"/>
            <a:ext cx="3403600" cy="2633662"/>
          </a:xfrm>
          <a:custGeom>
            <a:avLst/>
            <a:gdLst>
              <a:gd name="T0" fmla="*/ 0 w 2144"/>
              <a:gd name="T1" fmla="*/ 1659 h 1659"/>
              <a:gd name="T2" fmla="*/ 519 w 2144"/>
              <a:gd name="T3" fmla="*/ 1573 h 1659"/>
              <a:gd name="T4" fmla="*/ 739 w 2144"/>
              <a:gd name="T5" fmla="*/ 1487 h 1659"/>
              <a:gd name="T6" fmla="*/ 1018 w 2144"/>
              <a:gd name="T7" fmla="*/ 1362 h 1659"/>
              <a:gd name="T8" fmla="*/ 1229 w 2144"/>
              <a:gd name="T9" fmla="*/ 1208 h 1659"/>
              <a:gd name="T10" fmla="*/ 1363 w 2144"/>
              <a:gd name="T11" fmla="*/ 1112 h 1659"/>
              <a:gd name="T12" fmla="*/ 1517 w 2144"/>
              <a:gd name="T13" fmla="*/ 959 h 1659"/>
              <a:gd name="T14" fmla="*/ 1872 w 2144"/>
              <a:gd name="T15" fmla="*/ 459 h 1659"/>
              <a:gd name="T16" fmla="*/ 2144 w 2144"/>
              <a:gd name="T17" fmla="*/ 0 h 16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44"/>
              <a:gd name="T28" fmla="*/ 0 h 1659"/>
              <a:gd name="T29" fmla="*/ 2144 w 2144"/>
              <a:gd name="T30" fmla="*/ 1659 h 165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44" h="1659">
                <a:moveTo>
                  <a:pt x="0" y="1659"/>
                </a:moveTo>
                <a:lnTo>
                  <a:pt x="519" y="1573"/>
                </a:lnTo>
                <a:lnTo>
                  <a:pt x="739" y="1487"/>
                </a:lnTo>
                <a:lnTo>
                  <a:pt x="1018" y="1362"/>
                </a:lnTo>
                <a:lnTo>
                  <a:pt x="1229" y="1208"/>
                </a:lnTo>
                <a:lnTo>
                  <a:pt x="1363" y="1112"/>
                </a:lnTo>
                <a:lnTo>
                  <a:pt x="1517" y="959"/>
                </a:lnTo>
                <a:lnTo>
                  <a:pt x="1872" y="459"/>
                </a:lnTo>
                <a:lnTo>
                  <a:pt x="2144" y="0"/>
                </a:lnTo>
              </a:path>
            </a:pathLst>
          </a:custGeom>
          <a:noFill/>
          <a:ln w="190500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med"/>
          </a:ln>
        </p:spPr>
        <p:txBody>
          <a:bodyPr/>
          <a:lstStyle/>
          <a:p>
            <a:pPr>
              <a:buClr>
                <a:srgbClr val="FFFFCC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4332" name="Text Box 12"/>
          <p:cNvSpPr txBox="1">
            <a:spLocks noChangeArrowheads="1"/>
          </p:cNvSpPr>
          <p:nvPr/>
        </p:nvSpPr>
        <p:spPr bwMode="auto">
          <a:xfrm>
            <a:off x="2484438" y="3429000"/>
            <a:ext cx="40195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lnSpc>
                <a:spcPct val="100000"/>
              </a:lnSpc>
              <a:buClr>
                <a:srgbClr val="FFFFCC"/>
              </a:buClr>
            </a:pPr>
            <a:r>
              <a:rPr lang="en-AU" sz="3600" b="0">
                <a:solidFill>
                  <a:srgbClr val="FFFF00"/>
                </a:solidFill>
                <a:latin typeface="Arial Black" pitchFamily="34" charset="0"/>
              </a:rPr>
              <a:t>2. Resurrection</a:t>
            </a:r>
          </a:p>
        </p:txBody>
      </p:sp>
      <p:sp>
        <p:nvSpPr>
          <p:cNvPr id="184333" name="Text Box 13"/>
          <p:cNvSpPr txBox="1">
            <a:spLocks noChangeArrowheads="1"/>
          </p:cNvSpPr>
          <p:nvPr/>
        </p:nvSpPr>
        <p:spPr bwMode="auto">
          <a:xfrm>
            <a:off x="3538538" y="2571750"/>
            <a:ext cx="29781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lnSpc>
                <a:spcPct val="100000"/>
              </a:lnSpc>
              <a:buClr>
                <a:srgbClr val="FFFFCC"/>
              </a:buClr>
            </a:pPr>
            <a:r>
              <a:rPr lang="en-AU" sz="3600" b="0">
                <a:solidFill>
                  <a:srgbClr val="FFFF00"/>
                </a:solidFill>
                <a:latin typeface="Arial Black" pitchFamily="34" charset="0"/>
              </a:rPr>
              <a:t>Judgement</a:t>
            </a: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1638300" y="5478463"/>
            <a:ext cx="541338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lnSpc>
                <a:spcPct val="100000"/>
              </a:lnSpc>
              <a:buClr>
                <a:srgbClr val="FFFFCC"/>
              </a:buClr>
            </a:pPr>
            <a:r>
              <a:rPr lang="en-AU" b="0">
                <a:solidFill>
                  <a:srgbClr val="FFFF00"/>
                </a:solidFill>
                <a:latin typeface="Arial Black" pitchFamily="34" charset="0"/>
              </a:rPr>
              <a:t>1.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3670300" y="5805488"/>
            <a:ext cx="541338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lnSpc>
                <a:spcPct val="100000"/>
              </a:lnSpc>
              <a:buClr>
                <a:srgbClr val="FFFFCC"/>
              </a:buClr>
            </a:pPr>
            <a:r>
              <a:rPr lang="en-AU" b="0">
                <a:solidFill>
                  <a:srgbClr val="FFFF00"/>
                </a:solidFill>
                <a:latin typeface="Arial Black" pitchFamily="34" charset="0"/>
              </a:rPr>
              <a:t>2.</a:t>
            </a: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7296150" y="5589588"/>
            <a:ext cx="541338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lnSpc>
                <a:spcPct val="100000"/>
              </a:lnSpc>
              <a:buClr>
                <a:srgbClr val="FFFFCC"/>
              </a:buClr>
            </a:pPr>
            <a:r>
              <a:rPr lang="en-AU" b="0">
                <a:solidFill>
                  <a:srgbClr val="FFFF00"/>
                </a:solidFill>
                <a:latin typeface="Arial Black" pitchFamily="34" charset="0"/>
              </a:rPr>
              <a:t>3.</a:t>
            </a:r>
          </a:p>
        </p:txBody>
      </p:sp>
      <p:sp>
        <p:nvSpPr>
          <p:cNvPr id="19" name="Freeform 22"/>
          <p:cNvSpPr>
            <a:spLocks/>
          </p:cNvSpPr>
          <p:nvPr/>
        </p:nvSpPr>
        <p:spPr bwMode="auto">
          <a:xfrm>
            <a:off x="395288" y="3213100"/>
            <a:ext cx="4968800" cy="1440036"/>
          </a:xfrm>
          <a:custGeom>
            <a:avLst/>
            <a:gdLst/>
            <a:ahLst/>
            <a:cxnLst>
              <a:cxn ang="0">
                <a:pos x="177" y="0"/>
              </a:cxn>
              <a:cxn ang="0">
                <a:pos x="57" y="352"/>
              </a:cxn>
              <a:cxn ang="0">
                <a:pos x="432" y="582"/>
              </a:cxn>
              <a:cxn ang="0">
                <a:pos x="2649" y="920"/>
              </a:cxn>
            </a:cxnLst>
            <a:rect l="0" t="0" r="r" b="b"/>
            <a:pathLst>
              <a:path w="2649" h="920">
                <a:moveTo>
                  <a:pt x="177" y="0"/>
                </a:moveTo>
                <a:cubicBezTo>
                  <a:pt x="157" y="59"/>
                  <a:pt x="15" y="255"/>
                  <a:pt x="57" y="352"/>
                </a:cubicBezTo>
                <a:cubicBezTo>
                  <a:pt x="99" y="449"/>
                  <a:pt x="0" y="487"/>
                  <a:pt x="432" y="582"/>
                </a:cubicBezTo>
                <a:cubicBezTo>
                  <a:pt x="864" y="677"/>
                  <a:pt x="2187" y="850"/>
                  <a:pt x="2649" y="920"/>
                </a:cubicBezTo>
              </a:path>
            </a:pathLst>
          </a:custGeom>
          <a:noFill/>
          <a:ln w="127000" cap="flat" cmpd="sng">
            <a:solidFill>
              <a:srgbClr val="FF9933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algn="l">
              <a:lnSpc>
                <a:spcPct val="100000"/>
              </a:lnSpc>
              <a:buClr>
                <a:srgbClr val="FFFFCC"/>
              </a:buClr>
              <a:buFont typeface="Wingdings" pitchFamily="2" charset="2"/>
              <a:buChar char="l"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4337" name="Text Box 17"/>
          <p:cNvSpPr txBox="1">
            <a:spLocks noChangeArrowheads="1"/>
          </p:cNvSpPr>
          <p:nvPr/>
        </p:nvSpPr>
        <p:spPr bwMode="auto">
          <a:xfrm>
            <a:off x="0" y="4581128"/>
            <a:ext cx="1763688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>
                <a:srgbClr val="FFFFCC"/>
              </a:buClr>
            </a:pPr>
            <a:r>
              <a:rPr lang="en-AU" sz="2400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Bookman Old Style" pitchFamily="18" charset="0"/>
              </a:rPr>
              <a:t>“Gather my saints unto me…”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0" y="1484784"/>
            <a:ext cx="2771800" cy="17297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95000"/>
              </a:lnSpc>
              <a:spcBef>
                <a:spcPct val="0"/>
              </a:spcBef>
              <a:buClr>
                <a:srgbClr val="FFFFCC"/>
              </a:buClr>
            </a:pPr>
            <a:r>
              <a:rPr lang="en-AU" b="0" dirty="0">
                <a:ln>
                  <a:solidFill>
                    <a:srgbClr val="FFFFFF"/>
                  </a:solidFill>
                </a:ln>
                <a:solidFill>
                  <a:srgbClr val="FF9933"/>
                </a:solidFill>
                <a:latin typeface="Arial Black" pitchFamily="34" charset="0"/>
              </a:rPr>
              <a:t>Corruption</a:t>
            </a:r>
          </a:p>
          <a:p>
            <a:pPr marL="342900" indent="-342900" algn="ctr">
              <a:lnSpc>
                <a:spcPct val="95000"/>
              </a:lnSpc>
              <a:spcBef>
                <a:spcPct val="0"/>
              </a:spcBef>
              <a:buClr>
                <a:srgbClr val="FFFFCC"/>
              </a:buClr>
            </a:pPr>
            <a:r>
              <a:rPr lang="en-AU" b="0" dirty="0">
                <a:ln>
                  <a:solidFill>
                    <a:srgbClr val="FFFFFF"/>
                  </a:solidFill>
                </a:ln>
                <a:solidFill>
                  <a:srgbClr val="FF9933"/>
                </a:solidFill>
                <a:latin typeface="Arial Black" pitchFamily="34" charset="0"/>
              </a:rPr>
              <a:t>Dishonour</a:t>
            </a:r>
          </a:p>
          <a:p>
            <a:pPr marL="342900" indent="-342900" algn="ctr">
              <a:lnSpc>
                <a:spcPct val="95000"/>
              </a:lnSpc>
              <a:spcBef>
                <a:spcPct val="0"/>
              </a:spcBef>
              <a:buClr>
                <a:srgbClr val="FFFFCC"/>
              </a:buClr>
            </a:pPr>
            <a:r>
              <a:rPr lang="en-AU" b="0" dirty="0">
                <a:ln>
                  <a:solidFill>
                    <a:srgbClr val="FFFFFF"/>
                  </a:solidFill>
                </a:ln>
                <a:solidFill>
                  <a:srgbClr val="FF9933"/>
                </a:solidFill>
                <a:latin typeface="Arial Black" pitchFamily="34" charset="0"/>
              </a:rPr>
              <a:t>Weakness</a:t>
            </a:r>
          </a:p>
          <a:p>
            <a:pPr marL="342900" indent="-342900" algn="ctr">
              <a:lnSpc>
                <a:spcPct val="95000"/>
              </a:lnSpc>
              <a:spcBef>
                <a:spcPct val="0"/>
              </a:spcBef>
              <a:buClr>
                <a:srgbClr val="FFFFCC"/>
              </a:buClr>
            </a:pPr>
            <a:r>
              <a:rPr lang="en-AU" b="0" dirty="0">
                <a:ln>
                  <a:solidFill>
                    <a:srgbClr val="FFFFFF"/>
                  </a:solidFill>
                </a:ln>
                <a:solidFill>
                  <a:srgbClr val="FF9933"/>
                </a:solidFill>
                <a:latin typeface="Arial Black" pitchFamily="34" charset="0"/>
              </a:rPr>
              <a:t>Natural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7584" y="6376019"/>
            <a:ext cx="3005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buClr>
                <a:srgbClr val="FFFFCC"/>
              </a:buClr>
            </a:pPr>
            <a:r>
              <a:rPr lang="en-AU" dirty="0">
                <a:ln>
                  <a:solidFill>
                    <a:srgbClr val="FFFFFF"/>
                  </a:solidFill>
                </a:ln>
                <a:solidFill>
                  <a:srgbClr val="FFC000"/>
                </a:solidFill>
                <a:latin typeface="Bookman Old Style" pitchFamily="18" charset="0"/>
              </a:rPr>
              <a:t>“naked kernel”</a:t>
            </a:r>
            <a:endParaRPr lang="en-US" dirty="0">
              <a:ln>
                <a:solidFill>
                  <a:srgbClr val="FFFFFF"/>
                </a:solidFill>
              </a:ln>
              <a:solidFill>
                <a:srgbClr val="FFC000"/>
              </a:solidFill>
              <a:latin typeface="Bookman Old Style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3347864" y="5877272"/>
            <a:ext cx="0" cy="576064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184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8" grpId="0"/>
      <p:bldP spid="184329" grpId="0"/>
      <p:bldP spid="184331" grpId="0" animBg="1"/>
      <p:bldP spid="184332" grpId="0"/>
      <p:bldP spid="184333" grpId="0"/>
      <p:bldP spid="19" grpId="0" animBg="1"/>
      <p:bldP spid="19" grpId="1" animBg="1"/>
      <p:bldP spid="184337" grpId="0"/>
      <p:bldP spid="18" grpId="0"/>
      <p:bldP spid="18" grpId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6653"/>
            <a:ext cx="9144000" cy="1268413"/>
          </a:xfrm>
        </p:spPr>
        <p:txBody>
          <a:bodyPr/>
          <a:lstStyle/>
          <a:p>
            <a:pPr eaLnBrk="1" hangingPunct="1">
              <a:lnSpc>
                <a:spcPct val="85000"/>
              </a:lnSpc>
              <a:defRPr/>
            </a:pPr>
            <a:r>
              <a:rPr lang="en-AU" sz="4400" dirty="0" smtClean="0"/>
              <a:t>Daniel’s typical death, resurrection and glorification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2050470"/>
            <a:ext cx="8640763" cy="4475163"/>
          </a:xfrm>
        </p:spPr>
        <p:txBody>
          <a:bodyPr/>
          <a:lstStyle/>
          <a:p>
            <a:pPr marL="625475" indent="-625475" defTabSz="625475" eaLnBrk="1" hangingPunct="1">
              <a:defRPr/>
            </a:pPr>
            <a:r>
              <a:rPr lang="en-AU" sz="3600" b="0" dirty="0" smtClean="0">
                <a:solidFill>
                  <a:srgbClr val="FFFF00"/>
                </a:solidFill>
                <a:latin typeface="Arial Black" pitchFamily="34" charset="0"/>
              </a:rPr>
              <a:t>3 stages of Daniel’s resurrection</a:t>
            </a:r>
          </a:p>
          <a:p>
            <a:pPr marL="625475" indent="-625475" defTabSz="625475" eaLnBrk="1" hangingPunct="1">
              <a:spcBef>
                <a:spcPts val="1000"/>
              </a:spcBef>
              <a:buSzTx/>
              <a:buFont typeface="Wingdings" pitchFamily="2" charset="2"/>
              <a:buAutoNum type="arabicPeriod"/>
              <a:defRPr/>
            </a:pPr>
            <a:r>
              <a:rPr lang="en-AU" sz="3600" dirty="0" smtClean="0">
                <a:solidFill>
                  <a:srgbClr val="00FF00"/>
                </a:solidFill>
                <a:cs typeface="Arial" charset="0"/>
              </a:rPr>
              <a:t>Reformed and given life, but is enfeebled –</a:t>
            </a:r>
            <a:r>
              <a:rPr lang="en-AU" sz="3600" dirty="0" smtClean="0">
                <a:cs typeface="Arial" charset="0"/>
              </a:rPr>
              <a:t> </a:t>
            </a:r>
            <a:r>
              <a:rPr lang="en-AU" sz="36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cs typeface="Arial" charset="0"/>
              </a:rPr>
              <a:t>Dan. 10:10-11,15</a:t>
            </a:r>
          </a:p>
          <a:p>
            <a:pPr marL="625475" indent="-625475" defTabSz="625475" eaLnBrk="1" hangingPunct="1">
              <a:spcBef>
                <a:spcPts val="1000"/>
              </a:spcBef>
              <a:buSzTx/>
              <a:buFont typeface="Wingdings" pitchFamily="2" charset="2"/>
              <a:buAutoNum type="arabicPeriod"/>
              <a:defRPr/>
            </a:pPr>
            <a:r>
              <a:rPr lang="en-AU" sz="3600" dirty="0" smtClean="0">
                <a:ln w="19050">
                  <a:solidFill>
                    <a:schemeClr val="tx1"/>
                  </a:solidFill>
                </a:ln>
                <a:solidFill>
                  <a:srgbClr val="FF0066"/>
                </a:solidFill>
                <a:cs typeface="Arial" charset="0"/>
              </a:rPr>
              <a:t>Strengthened and stands up for judgement –</a:t>
            </a:r>
            <a:r>
              <a:rPr lang="en-AU" sz="3600" dirty="0" smtClean="0">
                <a:ln w="19050">
                  <a:solidFill>
                    <a:schemeClr val="tx1"/>
                  </a:solidFill>
                </a:ln>
                <a:cs typeface="Arial" charset="0"/>
              </a:rPr>
              <a:t> </a:t>
            </a:r>
            <a:r>
              <a:rPr lang="en-AU" sz="36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cs typeface="Arial" charset="0"/>
              </a:rPr>
              <a:t>Dan. 10:16-17</a:t>
            </a:r>
          </a:p>
          <a:p>
            <a:pPr marL="625475" indent="-625475" defTabSz="625475" eaLnBrk="1" hangingPunct="1">
              <a:spcBef>
                <a:spcPts val="1000"/>
              </a:spcBef>
              <a:buSzTx/>
              <a:buFont typeface="Wingdings" pitchFamily="2" charset="2"/>
              <a:buAutoNum type="arabicPeriod"/>
              <a:defRPr/>
            </a:pPr>
            <a:r>
              <a:rPr lang="en-AU" sz="3600" dirty="0" smtClean="0">
                <a:ln w="19050">
                  <a:solidFill>
                    <a:schemeClr val="tx1"/>
                  </a:solidFill>
                </a:ln>
                <a:solidFill>
                  <a:schemeClr val="accent1"/>
                </a:solidFill>
                <a:cs typeface="Arial" charset="0"/>
              </a:rPr>
              <a:t>Accepted and immortalised – “strong” –</a:t>
            </a:r>
            <a:r>
              <a:rPr lang="en-AU" sz="3600" dirty="0" smtClean="0">
                <a:ln w="19050">
                  <a:solidFill>
                    <a:schemeClr val="tx1"/>
                  </a:solidFill>
                </a:ln>
                <a:cs typeface="Arial" charset="0"/>
              </a:rPr>
              <a:t> </a:t>
            </a:r>
            <a:r>
              <a:rPr lang="en-AU" sz="36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cs typeface="Arial" charset="0"/>
              </a:rPr>
              <a:t>Dan. 10:18-19; 12:13</a:t>
            </a:r>
          </a:p>
        </p:txBody>
      </p:sp>
      <p:sp>
        <p:nvSpPr>
          <p:cNvPr id="185348" name="Text Box 4"/>
          <p:cNvSpPr txBox="1">
            <a:spLocks noChangeArrowheads="1"/>
          </p:cNvSpPr>
          <p:nvPr/>
        </p:nvSpPr>
        <p:spPr bwMode="auto">
          <a:xfrm>
            <a:off x="365415" y="1347788"/>
            <a:ext cx="842486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>
                <a:srgbClr val="FFFFCC"/>
              </a:buClr>
              <a:defRPr/>
            </a:pPr>
            <a:r>
              <a:rPr lang="en-AU" sz="3600" b="0" dirty="0">
                <a:ln>
                  <a:solidFill>
                    <a:srgbClr val="FFFFFF"/>
                  </a:solidFill>
                </a:ln>
                <a:solidFill>
                  <a:srgbClr val="FFCC66"/>
                </a:solidFill>
                <a:latin typeface="Arial Black" pitchFamily="34" charset="0"/>
              </a:rPr>
              <a:t>Daniel’s death –</a:t>
            </a:r>
            <a:r>
              <a:rPr lang="en-AU" sz="3200" b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 Black" pitchFamily="34" charset="0"/>
              </a:rPr>
              <a:t> </a:t>
            </a:r>
            <a:r>
              <a:rPr lang="en-AU" sz="3600" b="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Dan. 10:8-9</a:t>
            </a:r>
          </a:p>
        </p:txBody>
      </p:sp>
      <p:sp>
        <p:nvSpPr>
          <p:cNvPr id="7" name="Rectangle 13"/>
          <p:cNvSpPr txBox="1">
            <a:spLocks noChangeArrowheads="1"/>
          </p:cNvSpPr>
          <p:nvPr/>
        </p:nvSpPr>
        <p:spPr bwMode="auto">
          <a:xfrm>
            <a:off x="0" y="6466984"/>
            <a:ext cx="4067175" cy="37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AU" sz="2000" dirty="0" smtClean="0">
                <a:solidFill>
                  <a:srgbClr val="FFFF66"/>
                </a:solidFill>
                <a:latin typeface="Monotype Corsiva" pitchFamily="66" charset="0"/>
              </a:rPr>
              <a:t>Events surrounding the return of Christ</a:t>
            </a:r>
            <a:endParaRPr lang="en-AU" sz="2000" dirty="0">
              <a:solidFill>
                <a:srgbClr val="FFFF66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mpty Tomb"/>
          <p:cNvPicPr>
            <a:picLocks noChangeAspect="1" noChangeArrowheads="1"/>
          </p:cNvPicPr>
          <p:nvPr/>
        </p:nvPicPr>
        <p:blipFill>
          <a:blip r:embed="rId2" cstate="print"/>
          <a:srcRect l="11612"/>
          <a:stretch>
            <a:fillRect/>
          </a:stretch>
        </p:blipFill>
        <p:spPr bwMode="auto">
          <a:xfrm>
            <a:off x="0" y="908050"/>
            <a:ext cx="30210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836711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/>
              <a:t>The certainty of the Resurrection</a:t>
            </a: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443163" y="770328"/>
            <a:ext cx="6521450" cy="5805488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en-US" b="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Acts 24:15</a:t>
            </a:r>
            <a:r>
              <a:rPr lang="en-US" dirty="0" smtClean="0">
                <a:ln w="19050">
                  <a:solidFill>
                    <a:schemeClr val="tx1"/>
                  </a:solidFill>
                </a:ln>
                <a:latin typeface="Times New Roman" pitchFamily="18" charset="0"/>
              </a:rPr>
              <a:t> </a:t>
            </a:r>
            <a:r>
              <a:rPr lang="en-US" dirty="0" smtClean="0">
                <a:latin typeface="Bookman Old Style" pitchFamily="18" charset="0"/>
              </a:rPr>
              <a:t>- 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latin typeface="Bookman Old Style" pitchFamily="18" charset="0"/>
              </a:rPr>
              <a:t>And have hope toward God</a:t>
            </a:r>
            <a:r>
              <a:rPr lang="en-US" dirty="0" smtClean="0">
                <a:latin typeface="Bookman Old Style" pitchFamily="18" charset="0"/>
              </a:rPr>
              <a:t>, which they themselves also allow, that </a:t>
            </a:r>
            <a:r>
              <a:rPr lang="en-US" dirty="0" smtClean="0">
                <a:solidFill>
                  <a:srgbClr val="FFFF00"/>
                </a:solidFill>
                <a:latin typeface="Bookman Old Style" pitchFamily="18" charset="0"/>
              </a:rPr>
              <a:t>there shall be a resurrection of the dead, both of the just and unjust</a:t>
            </a:r>
            <a:r>
              <a:rPr lang="en-US" dirty="0" smtClean="0">
                <a:latin typeface="Bookman Old Style" pitchFamily="18" charset="0"/>
              </a:rPr>
              <a:t>.</a:t>
            </a:r>
            <a:r>
              <a:rPr lang="en-US" dirty="0" smtClean="0">
                <a:latin typeface="Times New Roman" pitchFamily="18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b="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John 5:28-29 </a:t>
            </a:r>
            <a:r>
              <a:rPr lang="en-US" dirty="0" smtClean="0">
                <a:latin typeface="Bookman Old Style" pitchFamily="18" charset="0"/>
              </a:rPr>
              <a:t>- Marvel not at this: for the hour is coming, in the which </a:t>
            </a:r>
            <a:r>
              <a:rPr lang="en-US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latin typeface="Bookman Old Style" pitchFamily="18" charset="0"/>
              </a:rPr>
              <a:t>all that are in the graves shall hear his voice,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US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latin typeface="Bookman Old Style" pitchFamily="18" charset="0"/>
              </a:rPr>
              <a:t>And shall come forth;</a:t>
            </a:r>
            <a:r>
              <a:rPr lang="en-US" dirty="0" smtClean="0">
                <a:ln w="12700">
                  <a:solidFill>
                    <a:schemeClr val="tx1"/>
                  </a:solidFill>
                </a:ln>
                <a:latin typeface="Bookman Old Style" pitchFamily="18" charset="0"/>
              </a:rPr>
              <a:t> </a:t>
            </a:r>
            <a:r>
              <a:rPr lang="en-US" dirty="0" smtClean="0">
                <a:latin typeface="Bookman Old Style" pitchFamily="18" charset="0"/>
              </a:rPr>
              <a:t>they that have done good, unto </a:t>
            </a:r>
            <a:r>
              <a:rPr lang="en-US" dirty="0" smtClean="0">
                <a:solidFill>
                  <a:srgbClr val="00FF00"/>
                </a:solidFill>
                <a:latin typeface="Bookman Old Style" pitchFamily="18" charset="0"/>
              </a:rPr>
              <a:t>the resurrection of life</a:t>
            </a:r>
            <a:r>
              <a:rPr lang="en-US" dirty="0" smtClean="0">
                <a:latin typeface="Bookman Old Style" pitchFamily="18" charset="0"/>
              </a:rPr>
              <a:t>; and they that have done evil, unto the resurrection of damnation.</a:t>
            </a:r>
            <a:endParaRPr lang="en-AU" dirty="0" smtClean="0">
              <a:latin typeface="Bookman Old Style" pitchFamily="18" charset="0"/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0" y="6466984"/>
            <a:ext cx="4067175" cy="37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AU" sz="2000" dirty="0" smtClean="0">
                <a:solidFill>
                  <a:srgbClr val="FFFF66"/>
                </a:solidFill>
                <a:latin typeface="Monotype Corsiva" pitchFamily="66" charset="0"/>
              </a:rPr>
              <a:t>Events surrounding the return of Christ</a:t>
            </a:r>
            <a:endParaRPr lang="en-AU" sz="2000" dirty="0">
              <a:solidFill>
                <a:srgbClr val="FFFF66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ChangeArrowheads="1"/>
          </p:cNvSpPr>
          <p:nvPr/>
        </p:nvSpPr>
        <p:spPr bwMode="auto">
          <a:xfrm>
            <a:off x="4172483" y="5259643"/>
            <a:ext cx="4897189" cy="155679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28577"/>
            <a:ext cx="9144000" cy="620688"/>
          </a:xfrm>
        </p:spPr>
        <p:txBody>
          <a:bodyPr/>
          <a:lstStyle/>
          <a:p>
            <a:r>
              <a:rPr lang="en-AU" sz="4000" b="1" dirty="0">
                <a:latin typeface="+mj-lt"/>
              </a:rPr>
              <a:t>Reward in the Aerial </a:t>
            </a:r>
            <a:r>
              <a:rPr lang="en-AU" b="1" dirty="0">
                <a:latin typeface="+mj-lt"/>
              </a:rPr>
              <a:t>– </a:t>
            </a:r>
            <a:r>
              <a:rPr lang="en-AU" sz="40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Arial Narrow" pitchFamily="34" charset="0"/>
              </a:rPr>
              <a:t>1 Thess. 4:17-18</a:t>
            </a:r>
          </a:p>
        </p:txBody>
      </p:sp>
      <p:sp>
        <p:nvSpPr>
          <p:cNvPr id="1894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3850" y="2203450"/>
            <a:ext cx="8569325" cy="3313113"/>
          </a:xfrm>
        </p:spPr>
        <p:txBody>
          <a:bodyPr/>
          <a:lstStyle/>
          <a:p>
            <a:pPr marL="0" indent="0" algn="just">
              <a:lnSpc>
                <a:spcPct val="85000"/>
              </a:lnSpc>
              <a:spcAft>
                <a:spcPts val="400"/>
              </a:spcAft>
              <a:buNone/>
            </a:pPr>
            <a:r>
              <a:rPr lang="en-US" sz="2800" dirty="0">
                <a:effectLst/>
                <a:latin typeface="Arial" pitchFamily="34" charset="0"/>
                <a:cs typeface="Arial" pitchFamily="34" charset="0"/>
              </a:rPr>
              <a:t>17</a:t>
            </a:r>
            <a:r>
              <a:rPr lang="en-US" sz="3200" dirty="0">
                <a:effectLst/>
                <a:latin typeface="Times New Roman" pitchFamily="18" charset="0"/>
              </a:rPr>
              <a:t> </a:t>
            </a:r>
            <a:r>
              <a:rPr lang="en-US" sz="3200" dirty="0">
                <a:effectLst/>
                <a:latin typeface="Bookman Old Style" pitchFamily="18" charset="0"/>
              </a:rPr>
              <a:t>Then we which are alive </a:t>
            </a:r>
            <a:r>
              <a:rPr lang="en-US" sz="3200" i="1" dirty="0">
                <a:effectLst/>
                <a:latin typeface="Bookman Old Style" pitchFamily="18" charset="0"/>
              </a:rPr>
              <a:t>and</a:t>
            </a:r>
            <a:r>
              <a:rPr lang="en-US" sz="3200" dirty="0">
                <a:effectLst/>
                <a:latin typeface="Bookman Old Style" pitchFamily="18" charset="0"/>
              </a:rPr>
              <a:t> 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effectLst/>
                <a:latin typeface="Bookman Old Style" pitchFamily="18" charset="0"/>
              </a:rPr>
              <a:t>remain</a:t>
            </a:r>
            <a:r>
              <a:rPr lang="en-US" sz="3200" dirty="0">
                <a:effectLst/>
                <a:latin typeface="Bookman Old Style" pitchFamily="18" charset="0"/>
              </a:rPr>
              <a:t> shall be 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Bookman Old Style" pitchFamily="18" charset="0"/>
              </a:rPr>
              <a:t>caught up </a:t>
            </a:r>
            <a:r>
              <a:rPr lang="en-US" sz="3200" dirty="0">
                <a:effectLst/>
                <a:latin typeface="Bookman Old Style" pitchFamily="18" charset="0"/>
              </a:rPr>
              <a:t>together with them in the 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33CCFF"/>
                </a:solidFill>
                <a:effectLst/>
                <a:latin typeface="Bookman Old Style" pitchFamily="18" charset="0"/>
              </a:rPr>
              <a:t>clouds</a:t>
            </a:r>
            <a:r>
              <a:rPr lang="en-US" sz="3200" dirty="0">
                <a:effectLst/>
                <a:latin typeface="Bookman Old Style" pitchFamily="18" charset="0"/>
              </a:rPr>
              <a:t>, to </a:t>
            </a:r>
            <a:r>
              <a:rPr lang="en-US" sz="3200" dirty="0">
                <a:solidFill>
                  <a:srgbClr val="FFFF00"/>
                </a:solidFill>
                <a:effectLst/>
                <a:latin typeface="Bookman Old Style" pitchFamily="18" charset="0"/>
              </a:rPr>
              <a:t>meet</a:t>
            </a:r>
            <a:r>
              <a:rPr lang="en-US" sz="3200" dirty="0">
                <a:effectLst/>
                <a:latin typeface="Bookman Old Style" pitchFamily="18" charset="0"/>
              </a:rPr>
              <a:t> the Lord in the </a:t>
            </a:r>
            <a:r>
              <a:rPr lang="en-US" sz="3200" dirty="0">
                <a:solidFill>
                  <a:srgbClr val="00FF00"/>
                </a:solidFill>
                <a:effectLst/>
                <a:latin typeface="Bookman Old Style" pitchFamily="18" charset="0"/>
              </a:rPr>
              <a:t>air</a:t>
            </a:r>
            <a:r>
              <a:rPr lang="en-US" sz="3200" dirty="0">
                <a:effectLst/>
                <a:latin typeface="Bookman Old Style" pitchFamily="18" charset="0"/>
              </a:rPr>
              <a:t>: and so shall we ever be with the Lord. </a:t>
            </a:r>
          </a:p>
          <a:p>
            <a:pPr marL="0" indent="0" algn="just">
              <a:lnSpc>
                <a:spcPct val="85000"/>
              </a:lnSpc>
              <a:spcAft>
                <a:spcPts val="400"/>
              </a:spcAft>
              <a:buNone/>
            </a:pPr>
            <a:r>
              <a:rPr lang="en-US" sz="2800" dirty="0">
                <a:effectLst/>
                <a:latin typeface="Arial" pitchFamily="34" charset="0"/>
                <a:cs typeface="Arial" pitchFamily="34" charset="0"/>
              </a:rPr>
              <a:t>18</a:t>
            </a:r>
            <a:r>
              <a:rPr lang="en-US" sz="3200" dirty="0">
                <a:effectLst/>
                <a:latin typeface="Times New Roman" pitchFamily="18" charset="0"/>
              </a:rPr>
              <a:t> </a:t>
            </a:r>
            <a:r>
              <a:rPr lang="en-US" sz="3200" dirty="0">
                <a:effectLst/>
                <a:latin typeface="Bookman Old Style" pitchFamily="18" charset="0"/>
              </a:rPr>
              <a:t>Wherefore comfort one another with these words.</a:t>
            </a:r>
            <a:endParaRPr lang="en-AU" sz="3200" dirty="0">
              <a:effectLst/>
              <a:latin typeface="Bookman Old Style" pitchFamily="18" charset="0"/>
            </a:endParaRPr>
          </a:p>
          <a:p>
            <a:pPr algn="just">
              <a:lnSpc>
                <a:spcPct val="85000"/>
              </a:lnSpc>
              <a:spcAft>
                <a:spcPts val="400"/>
              </a:spcAft>
              <a:buNone/>
            </a:pPr>
            <a:endParaRPr lang="en-AU" sz="3200" dirty="0">
              <a:effectLst/>
              <a:latin typeface="Times New Roman" pitchFamily="18" charset="0"/>
            </a:endParaRPr>
          </a:p>
        </p:txBody>
      </p:sp>
      <p:sp>
        <p:nvSpPr>
          <p:cNvPr id="189445" name="Text Box 5"/>
          <p:cNvSpPr txBox="1">
            <a:spLocks noChangeArrowheads="1"/>
          </p:cNvSpPr>
          <p:nvPr/>
        </p:nvSpPr>
        <p:spPr bwMode="auto">
          <a:xfrm>
            <a:off x="5003800" y="765175"/>
            <a:ext cx="388937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fontAlgn="auto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AU" dirty="0">
                <a:ln>
                  <a:solidFill>
                    <a:srgbClr val="FFFFFF"/>
                  </a:solidFill>
                </a:ln>
                <a:solidFill>
                  <a:srgbClr val="FF0066"/>
                </a:solidFill>
                <a:latin typeface="Arial" charset="0"/>
              </a:rPr>
              <a:t>Gr.</a:t>
            </a:r>
            <a:r>
              <a:rPr lang="en-AU" i="1" dirty="0">
                <a:ln>
                  <a:solidFill>
                    <a:srgbClr val="FFFFFF"/>
                  </a:solidFill>
                </a:ln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AU" i="1" dirty="0" err="1">
                <a:ln>
                  <a:solidFill>
                    <a:srgbClr val="FFFFFF"/>
                  </a:solidFill>
                </a:ln>
                <a:solidFill>
                  <a:srgbClr val="FF0066"/>
                </a:solidFill>
                <a:latin typeface="Arial" charset="0"/>
              </a:rPr>
              <a:t>perileipo</a:t>
            </a:r>
            <a:r>
              <a:rPr lang="en-AU" dirty="0">
                <a:ln>
                  <a:solidFill>
                    <a:srgbClr val="FFFFFF"/>
                  </a:solidFill>
                </a:ln>
                <a:solidFill>
                  <a:srgbClr val="FF0066"/>
                </a:solidFill>
                <a:latin typeface="Arial" charset="0"/>
              </a:rPr>
              <a:t> – to leave over, to be left remaining, to survive.</a:t>
            </a:r>
          </a:p>
        </p:txBody>
      </p:sp>
      <p:sp>
        <p:nvSpPr>
          <p:cNvPr id="189446" name="Line 6"/>
          <p:cNvSpPr>
            <a:spLocks noChangeShapeType="1"/>
          </p:cNvSpPr>
          <p:nvPr/>
        </p:nvSpPr>
        <p:spPr bwMode="auto">
          <a:xfrm>
            <a:off x="7956376" y="2092035"/>
            <a:ext cx="0" cy="21528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509878" y="725488"/>
            <a:ext cx="381565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AU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Arial" charset="0"/>
              </a:rPr>
              <a:t>Gr. </a:t>
            </a:r>
            <a:r>
              <a:rPr lang="en-AU" i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Arial" charset="0"/>
              </a:rPr>
              <a:t>harpazo</a:t>
            </a:r>
            <a:r>
              <a:rPr lang="en-AU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Arial" charset="0"/>
              </a:rPr>
              <a:t> – to snatch, to seize, to take hold of forcibly.</a:t>
            </a:r>
          </a:p>
        </p:txBody>
      </p:sp>
      <p:sp>
        <p:nvSpPr>
          <p:cNvPr id="189448" name="Rectangle 8"/>
          <p:cNvSpPr>
            <a:spLocks noChangeArrowheads="1"/>
          </p:cNvSpPr>
          <p:nvPr/>
        </p:nvSpPr>
        <p:spPr bwMode="auto">
          <a:xfrm>
            <a:off x="468313" y="736993"/>
            <a:ext cx="3743325" cy="1456209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9449" name="Line 9"/>
          <p:cNvSpPr>
            <a:spLocks noChangeShapeType="1"/>
          </p:cNvSpPr>
          <p:nvPr/>
        </p:nvSpPr>
        <p:spPr bwMode="auto">
          <a:xfrm flipH="1">
            <a:off x="250825" y="1412875"/>
            <a:ext cx="217488" cy="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ffectLst/>
        </p:spPr>
        <p:txBody>
          <a:bodyPr/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9450" name="Line 10"/>
          <p:cNvSpPr>
            <a:spLocks noChangeShapeType="1"/>
          </p:cNvSpPr>
          <p:nvPr/>
        </p:nvSpPr>
        <p:spPr bwMode="auto">
          <a:xfrm>
            <a:off x="250825" y="1412875"/>
            <a:ext cx="0" cy="1655763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ffectLst/>
        </p:spPr>
        <p:txBody>
          <a:bodyPr/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9451" name="Line 11"/>
          <p:cNvSpPr>
            <a:spLocks noChangeShapeType="1"/>
          </p:cNvSpPr>
          <p:nvPr/>
        </p:nvSpPr>
        <p:spPr bwMode="auto">
          <a:xfrm>
            <a:off x="250825" y="3068638"/>
            <a:ext cx="4177159" cy="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ffectLst/>
        </p:spPr>
        <p:txBody>
          <a:bodyPr/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9452" name="Line 12"/>
          <p:cNvSpPr>
            <a:spLocks noChangeShapeType="1"/>
          </p:cNvSpPr>
          <p:nvPr/>
        </p:nvSpPr>
        <p:spPr bwMode="auto">
          <a:xfrm flipV="1">
            <a:off x="8100193" y="3111068"/>
            <a:ext cx="576263" cy="3317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9453" name="Line 13"/>
          <p:cNvSpPr>
            <a:spLocks noChangeShapeType="1"/>
          </p:cNvSpPr>
          <p:nvPr/>
        </p:nvSpPr>
        <p:spPr bwMode="auto">
          <a:xfrm flipV="1">
            <a:off x="1043608" y="3140968"/>
            <a:ext cx="576262" cy="3317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9454" name="Text Box 14"/>
          <p:cNvSpPr txBox="1">
            <a:spLocks noChangeArrowheads="1"/>
          </p:cNvSpPr>
          <p:nvPr/>
        </p:nvSpPr>
        <p:spPr bwMode="auto">
          <a:xfrm>
            <a:off x="2381507" y="3855739"/>
            <a:ext cx="59362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AU" dirty="0">
                <a:ln>
                  <a:solidFill>
                    <a:schemeClr val="tx1"/>
                  </a:solidFill>
                </a:ln>
                <a:solidFill>
                  <a:srgbClr val="33CCFF"/>
                </a:solidFill>
                <a:latin typeface="Arial" charset="0"/>
              </a:rPr>
              <a:t>Symbol of a multitude – </a:t>
            </a:r>
            <a:r>
              <a:rPr lang="en-AU" dirty="0">
                <a:ln w="22225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 charset="0"/>
              </a:rPr>
              <a:t>Heb. 12:1</a:t>
            </a:r>
          </a:p>
        </p:txBody>
      </p:sp>
      <p:sp>
        <p:nvSpPr>
          <p:cNvPr id="189455" name="Line 15"/>
          <p:cNvSpPr>
            <a:spLocks noChangeShapeType="1"/>
          </p:cNvSpPr>
          <p:nvPr/>
        </p:nvSpPr>
        <p:spPr bwMode="auto">
          <a:xfrm flipH="1" flipV="1">
            <a:off x="2771800" y="3428999"/>
            <a:ext cx="216024" cy="576064"/>
          </a:xfrm>
          <a:prstGeom prst="line">
            <a:avLst/>
          </a:prstGeom>
          <a:noFill/>
          <a:ln w="38100">
            <a:solidFill>
              <a:srgbClr val="33CCFF"/>
            </a:solidFill>
            <a:round/>
            <a:headEnd/>
            <a:tailEnd/>
          </a:ln>
          <a:effectLst/>
        </p:spPr>
        <p:txBody>
          <a:bodyPr/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9456" name="Text Box 16"/>
          <p:cNvSpPr txBox="1">
            <a:spLocks noChangeArrowheads="1"/>
          </p:cNvSpPr>
          <p:nvPr/>
        </p:nvSpPr>
        <p:spPr bwMode="auto">
          <a:xfrm>
            <a:off x="395536" y="5217943"/>
            <a:ext cx="3708400" cy="119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AU" dirty="0">
                <a:solidFill>
                  <a:srgbClr val="00FF00"/>
                </a:solidFill>
                <a:latin typeface="Arial" charset="0"/>
              </a:rPr>
              <a:t>The Aerial or governing region –</a:t>
            </a:r>
            <a:r>
              <a:rPr lang="en-AU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AU" dirty="0">
                <a:ln w="22225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 charset="0"/>
              </a:rPr>
              <a:t>Eph. 2:2; Rev. 9:2.</a:t>
            </a:r>
          </a:p>
        </p:txBody>
      </p:sp>
      <p:sp>
        <p:nvSpPr>
          <p:cNvPr id="189458" name="Line 18"/>
          <p:cNvSpPr>
            <a:spLocks noChangeShapeType="1"/>
          </p:cNvSpPr>
          <p:nvPr/>
        </p:nvSpPr>
        <p:spPr bwMode="auto">
          <a:xfrm>
            <a:off x="260872" y="3717032"/>
            <a:ext cx="0" cy="172819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9459" name="Text Box 19"/>
          <p:cNvSpPr txBox="1">
            <a:spLocks noChangeArrowheads="1"/>
          </p:cNvSpPr>
          <p:nvPr/>
        </p:nvSpPr>
        <p:spPr bwMode="auto">
          <a:xfrm>
            <a:off x="4214048" y="5345251"/>
            <a:ext cx="489718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AU" dirty="0">
                <a:solidFill>
                  <a:srgbClr val="FFFF00"/>
                </a:solidFill>
                <a:latin typeface="Arial" charset="0"/>
              </a:rPr>
              <a:t>Gr. </a:t>
            </a:r>
            <a:r>
              <a:rPr lang="en-AU" i="1" dirty="0" err="1">
                <a:solidFill>
                  <a:srgbClr val="FFFF00"/>
                </a:solidFill>
                <a:latin typeface="Arial" charset="0"/>
              </a:rPr>
              <a:t>apantesis</a:t>
            </a:r>
            <a:r>
              <a:rPr lang="en-AU" dirty="0">
                <a:solidFill>
                  <a:srgbClr val="FFFF00"/>
                </a:solidFill>
                <a:latin typeface="Arial" charset="0"/>
              </a:rPr>
              <a:t> – with a view to a meeting (to welcome a newly arrived dignitary).</a:t>
            </a:r>
          </a:p>
        </p:txBody>
      </p:sp>
      <p:sp>
        <p:nvSpPr>
          <p:cNvPr id="189461" name="Line 21"/>
          <p:cNvSpPr>
            <a:spLocks noChangeShapeType="1"/>
          </p:cNvSpPr>
          <p:nvPr/>
        </p:nvSpPr>
        <p:spPr bwMode="auto">
          <a:xfrm flipV="1">
            <a:off x="8964488" y="3458873"/>
            <a:ext cx="0" cy="18002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9462" name="Line 22"/>
          <p:cNvSpPr>
            <a:spLocks noChangeShapeType="1"/>
          </p:cNvSpPr>
          <p:nvPr/>
        </p:nvSpPr>
        <p:spPr bwMode="auto">
          <a:xfrm>
            <a:off x="4283968" y="3472728"/>
            <a:ext cx="468052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 b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251520" y="5416648"/>
            <a:ext cx="216024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2088" y="3717032"/>
            <a:ext cx="12916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3"/>
          <p:cNvSpPr txBox="1">
            <a:spLocks noChangeArrowheads="1"/>
          </p:cNvSpPr>
          <p:nvPr/>
        </p:nvSpPr>
        <p:spPr bwMode="auto">
          <a:xfrm>
            <a:off x="0" y="6466984"/>
            <a:ext cx="4067175" cy="37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AU" sz="2000" dirty="0" smtClean="0">
                <a:solidFill>
                  <a:srgbClr val="FFFF66"/>
                </a:solidFill>
                <a:latin typeface="Monotype Corsiva" pitchFamily="66" charset="0"/>
              </a:rPr>
              <a:t>Events surrounding the return of Christ</a:t>
            </a:r>
            <a:endParaRPr lang="en-AU" sz="2000" dirty="0">
              <a:solidFill>
                <a:srgbClr val="FFFF66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2" grpId="0" animBg="1"/>
      <p:bldP spid="189447" grpId="0"/>
      <p:bldP spid="189448" grpId="0" animBg="1"/>
      <p:bldP spid="189449" grpId="0" animBg="1"/>
      <p:bldP spid="189450" grpId="0" animBg="1"/>
      <p:bldP spid="189451" grpId="0" animBg="1"/>
      <p:bldP spid="189454" grpId="0"/>
      <p:bldP spid="189455" grpId="0" animBg="1"/>
      <p:bldP spid="189456" grpId="0"/>
      <p:bldP spid="189458" grpId="0" animBg="1"/>
      <p:bldP spid="189461" grpId="0" animBg="1"/>
      <p:bldP spid="18946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0" y="5373688"/>
            <a:ext cx="1331913" cy="1484312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AU" dirty="0"/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3860800"/>
            <a:ext cx="2627313" cy="2997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332656"/>
            <a:ext cx="8713787" cy="6049094"/>
          </a:xfrm>
        </p:spPr>
        <p:txBody>
          <a:bodyPr/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endParaRPr lang="en-AU" sz="4800" dirty="0" smtClean="0">
              <a:solidFill>
                <a:srgbClr val="FFFF00"/>
              </a:solidFill>
              <a:effectLst/>
              <a:latin typeface="+mj-lt"/>
            </a:endParaRPr>
          </a:p>
          <a:p>
            <a:pPr algn="ctr">
              <a:lnSpc>
                <a:spcPct val="110000"/>
              </a:lnSpc>
              <a:spcBef>
                <a:spcPct val="50000"/>
              </a:spcBef>
            </a:pPr>
            <a:endParaRPr lang="en-AU" sz="4800" dirty="0" smtClean="0">
              <a:solidFill>
                <a:srgbClr val="FFFF00"/>
              </a:solidFill>
              <a:latin typeface="+mj-lt"/>
            </a:endParaRPr>
          </a:p>
          <a:p>
            <a:pPr algn="ctr">
              <a:lnSpc>
                <a:spcPct val="110000"/>
              </a:lnSpc>
              <a:spcBef>
                <a:spcPct val="50000"/>
              </a:spcBef>
            </a:pPr>
            <a:endParaRPr lang="en-AU" sz="1600" dirty="0" smtClean="0">
              <a:solidFill>
                <a:srgbClr val="FFFF00"/>
              </a:solidFill>
              <a:effectLst/>
              <a:latin typeface="+mj-lt"/>
            </a:endParaRPr>
          </a:p>
          <a:p>
            <a:pPr algn="ctr">
              <a:lnSpc>
                <a:spcPct val="110000"/>
              </a:lnSpc>
              <a:spcBef>
                <a:spcPct val="50000"/>
              </a:spcBef>
            </a:pPr>
            <a:endParaRPr lang="en-AU" sz="2000" dirty="0" smtClean="0">
              <a:solidFill>
                <a:srgbClr val="FFFF00"/>
              </a:solidFill>
              <a:effectLst/>
              <a:latin typeface="+mj-lt"/>
            </a:endParaRPr>
          </a:p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en-AU" sz="4800" dirty="0" smtClean="0">
                <a:solidFill>
                  <a:srgbClr val="FFFF00"/>
                </a:solidFill>
                <a:effectLst/>
                <a:latin typeface="+mj-lt"/>
              </a:rPr>
              <a:t>Next study </a:t>
            </a:r>
            <a:r>
              <a:rPr lang="en-AU" sz="3200" dirty="0" smtClean="0">
                <a:solidFill>
                  <a:srgbClr val="FFFF00"/>
                </a:solidFill>
                <a:effectLst/>
                <a:latin typeface="+mj-lt"/>
              </a:rPr>
              <a:t>(God willing)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AU" sz="4800" dirty="0" smtClean="0">
                <a:solidFill>
                  <a:srgbClr val="00FF00"/>
                </a:solidFill>
                <a:effectLst/>
              </a:rPr>
              <a:t>“At the judgement seat of Christ”</a:t>
            </a:r>
            <a:endParaRPr lang="en-AU" sz="4800" dirty="0">
              <a:solidFill>
                <a:srgbClr val="00FF00"/>
              </a:solidFill>
              <a:effectLst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683568" y="476672"/>
            <a:ext cx="7920880" cy="23042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83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Events surrounding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the return of Christ</a:t>
            </a:r>
          </a:p>
        </p:txBody>
      </p:sp>
      <p:sp>
        <p:nvSpPr>
          <p:cNvPr id="7" name="Rectangle 13"/>
          <p:cNvSpPr txBox="1">
            <a:spLocks noChangeArrowheads="1"/>
          </p:cNvSpPr>
          <p:nvPr/>
        </p:nvSpPr>
        <p:spPr bwMode="auto">
          <a:xfrm>
            <a:off x="0" y="6466984"/>
            <a:ext cx="4067175" cy="37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AU" sz="2000" dirty="0" smtClean="0">
                <a:solidFill>
                  <a:srgbClr val="FFFF66"/>
                </a:solidFill>
                <a:latin typeface="Monotype Corsiva" pitchFamily="66" charset="0"/>
              </a:rPr>
              <a:t>Events surrounding the return of Christ</a:t>
            </a:r>
            <a:endParaRPr lang="en-AU" sz="2000" dirty="0">
              <a:solidFill>
                <a:srgbClr val="FFFF66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83768" y="13855"/>
            <a:ext cx="6660232" cy="836613"/>
          </a:xfrm>
        </p:spPr>
        <p:txBody>
          <a:bodyPr/>
          <a:lstStyle/>
          <a:p>
            <a:r>
              <a:rPr lang="en-AU" sz="4400" b="1" dirty="0">
                <a:latin typeface="Arial" pitchFamily="34" charset="0"/>
                <a:cs typeface="Arial" pitchFamily="34" charset="0"/>
              </a:rPr>
              <a:t>Clouds in the Aerial</a:t>
            </a:r>
          </a:p>
        </p:txBody>
      </p:sp>
      <p:pic>
        <p:nvPicPr>
          <p:cNvPr id="17412" name="Picture 4" descr="Clou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736994"/>
            <a:ext cx="7524750" cy="5881687"/>
          </a:xfrm>
          <a:prstGeom prst="rect">
            <a:avLst/>
          </a:prstGeom>
          <a:noFill/>
        </p:spPr>
      </p:pic>
      <p:sp>
        <p:nvSpPr>
          <p:cNvPr id="17413" name="Oval 5"/>
          <p:cNvSpPr>
            <a:spLocks noChangeArrowheads="1"/>
          </p:cNvSpPr>
          <p:nvPr/>
        </p:nvSpPr>
        <p:spPr bwMode="auto">
          <a:xfrm>
            <a:off x="2411413" y="1889519"/>
            <a:ext cx="1079500" cy="10795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>
              <a:lnSpc>
                <a:spcPct val="100000"/>
              </a:lnSpc>
              <a:buClr>
                <a:srgbClr val="FFFFCC"/>
              </a:buClr>
              <a:buFont typeface="Wingdings" pitchFamily="2" charset="2"/>
              <a:buChar char="l"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5724525" y="2392756"/>
            <a:ext cx="23013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AU" sz="3200" b="0" dirty="0">
                <a:ln>
                  <a:solidFill>
                    <a:schemeClr val="bg1"/>
                  </a:solidFill>
                </a:ln>
                <a:solidFill>
                  <a:srgbClr val="010199"/>
                </a:solidFill>
                <a:latin typeface="Arial Black" pitchFamily="34" charset="0"/>
              </a:rPr>
              <a:t>Heb. 12:1</a:t>
            </a:r>
          </a:p>
        </p:txBody>
      </p:sp>
      <p:sp>
        <p:nvSpPr>
          <p:cNvPr id="17417" name="Freeform 9"/>
          <p:cNvSpPr>
            <a:spLocks/>
          </p:cNvSpPr>
          <p:nvPr/>
        </p:nvSpPr>
        <p:spPr bwMode="auto">
          <a:xfrm>
            <a:off x="4859338" y="4624781"/>
            <a:ext cx="4176712" cy="1441450"/>
          </a:xfrm>
          <a:custGeom>
            <a:avLst/>
            <a:gdLst/>
            <a:ahLst/>
            <a:cxnLst>
              <a:cxn ang="0">
                <a:pos x="0" y="908"/>
              </a:cxn>
              <a:cxn ang="0">
                <a:pos x="433" y="768"/>
              </a:cxn>
              <a:cxn ang="0">
                <a:pos x="590" y="772"/>
              </a:cxn>
              <a:cxn ang="0">
                <a:pos x="681" y="726"/>
              </a:cxn>
              <a:cxn ang="0">
                <a:pos x="817" y="681"/>
              </a:cxn>
              <a:cxn ang="0">
                <a:pos x="998" y="636"/>
              </a:cxn>
              <a:cxn ang="0">
                <a:pos x="1134" y="590"/>
              </a:cxn>
              <a:cxn ang="0">
                <a:pos x="1271" y="545"/>
              </a:cxn>
              <a:cxn ang="0">
                <a:pos x="1407" y="499"/>
              </a:cxn>
              <a:cxn ang="0">
                <a:pos x="1497" y="454"/>
              </a:cxn>
              <a:cxn ang="0">
                <a:pos x="1588" y="363"/>
              </a:cxn>
              <a:cxn ang="0">
                <a:pos x="1679" y="318"/>
              </a:cxn>
              <a:cxn ang="0">
                <a:pos x="1777" y="259"/>
              </a:cxn>
              <a:cxn ang="0">
                <a:pos x="1864" y="211"/>
              </a:cxn>
              <a:cxn ang="0">
                <a:pos x="1951" y="182"/>
              </a:cxn>
              <a:cxn ang="0">
                <a:pos x="2190" y="77"/>
              </a:cxn>
              <a:cxn ang="0">
                <a:pos x="2392" y="19"/>
              </a:cxn>
              <a:cxn ang="0">
                <a:pos x="2450" y="46"/>
              </a:cxn>
              <a:cxn ang="0">
                <a:pos x="2495" y="0"/>
              </a:cxn>
              <a:cxn ang="0">
                <a:pos x="2631" y="46"/>
              </a:cxn>
            </a:cxnLst>
            <a:rect l="0" t="0" r="r" b="b"/>
            <a:pathLst>
              <a:path w="2631" h="908">
                <a:moveTo>
                  <a:pt x="0" y="908"/>
                </a:moveTo>
                <a:cubicBezTo>
                  <a:pt x="72" y="885"/>
                  <a:pt x="335" y="791"/>
                  <a:pt x="433" y="768"/>
                </a:cubicBezTo>
                <a:cubicBezTo>
                  <a:pt x="531" y="745"/>
                  <a:pt x="549" y="779"/>
                  <a:pt x="590" y="772"/>
                </a:cubicBezTo>
                <a:cubicBezTo>
                  <a:pt x="631" y="765"/>
                  <a:pt x="643" y="741"/>
                  <a:pt x="681" y="726"/>
                </a:cubicBezTo>
                <a:cubicBezTo>
                  <a:pt x="719" y="711"/>
                  <a:pt x="764" y="696"/>
                  <a:pt x="817" y="681"/>
                </a:cubicBezTo>
                <a:cubicBezTo>
                  <a:pt x="870" y="666"/>
                  <a:pt x="945" y="651"/>
                  <a:pt x="998" y="636"/>
                </a:cubicBezTo>
                <a:cubicBezTo>
                  <a:pt x="1051" y="621"/>
                  <a:pt x="1089" y="605"/>
                  <a:pt x="1134" y="590"/>
                </a:cubicBezTo>
                <a:cubicBezTo>
                  <a:pt x="1179" y="575"/>
                  <a:pt x="1226" y="560"/>
                  <a:pt x="1271" y="545"/>
                </a:cubicBezTo>
                <a:cubicBezTo>
                  <a:pt x="1316" y="530"/>
                  <a:pt x="1369" y="514"/>
                  <a:pt x="1407" y="499"/>
                </a:cubicBezTo>
                <a:cubicBezTo>
                  <a:pt x="1445" y="484"/>
                  <a:pt x="1467" y="477"/>
                  <a:pt x="1497" y="454"/>
                </a:cubicBezTo>
                <a:cubicBezTo>
                  <a:pt x="1527" y="431"/>
                  <a:pt x="1558" y="386"/>
                  <a:pt x="1588" y="363"/>
                </a:cubicBezTo>
                <a:cubicBezTo>
                  <a:pt x="1618" y="340"/>
                  <a:pt x="1647" y="335"/>
                  <a:pt x="1679" y="318"/>
                </a:cubicBezTo>
                <a:cubicBezTo>
                  <a:pt x="1711" y="301"/>
                  <a:pt x="1746" y="277"/>
                  <a:pt x="1777" y="259"/>
                </a:cubicBezTo>
                <a:cubicBezTo>
                  <a:pt x="1808" y="241"/>
                  <a:pt x="1835" y="224"/>
                  <a:pt x="1864" y="211"/>
                </a:cubicBezTo>
                <a:cubicBezTo>
                  <a:pt x="1893" y="198"/>
                  <a:pt x="1897" y="204"/>
                  <a:pt x="1951" y="182"/>
                </a:cubicBezTo>
                <a:cubicBezTo>
                  <a:pt x="2005" y="160"/>
                  <a:pt x="2117" y="104"/>
                  <a:pt x="2190" y="77"/>
                </a:cubicBezTo>
                <a:cubicBezTo>
                  <a:pt x="2263" y="50"/>
                  <a:pt x="2349" y="24"/>
                  <a:pt x="2392" y="19"/>
                </a:cubicBezTo>
                <a:cubicBezTo>
                  <a:pt x="2435" y="14"/>
                  <a:pt x="2433" y="49"/>
                  <a:pt x="2450" y="46"/>
                </a:cubicBezTo>
                <a:cubicBezTo>
                  <a:pt x="2467" y="43"/>
                  <a:pt x="2465" y="0"/>
                  <a:pt x="2495" y="0"/>
                </a:cubicBezTo>
                <a:cubicBezTo>
                  <a:pt x="2525" y="0"/>
                  <a:pt x="2601" y="38"/>
                  <a:pt x="2631" y="46"/>
                </a:cubicBezTo>
              </a:path>
            </a:pathLst>
          </a:custGeom>
          <a:noFill/>
          <a:ln w="57150" cmpd="sng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pPr algn="l">
              <a:lnSpc>
                <a:spcPct val="100000"/>
              </a:lnSpc>
              <a:buClr>
                <a:srgbClr val="FFFFCC"/>
              </a:buClr>
              <a:buFont typeface="Wingdings" pitchFamily="2" charset="2"/>
              <a:buChar char="l"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2472028" y="6247206"/>
            <a:ext cx="17256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AU" sz="3200" b="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Impact" pitchFamily="34" charset="0"/>
              </a:rPr>
              <a:t>Isa. 57:20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2296248" y="736994"/>
            <a:ext cx="1428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AU" sz="3200" b="0" dirty="0">
                <a:solidFill>
                  <a:srgbClr val="FFFF00"/>
                </a:solidFill>
                <a:latin typeface="Impact" pitchFamily="34" charset="0"/>
              </a:rPr>
              <a:t>Mal. 4:2</a:t>
            </a: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6567488" y="3854844"/>
            <a:ext cx="18367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AU" sz="3200" b="0" dirty="0">
                <a:ln>
                  <a:solidFill>
                    <a:srgbClr val="FFFFFF"/>
                  </a:solidFill>
                </a:ln>
                <a:solidFill>
                  <a:srgbClr val="00CCFF"/>
                </a:solidFill>
                <a:latin typeface="Impact" pitchFamily="34" charset="0"/>
              </a:rPr>
              <a:t>Deut. 32:2</a:t>
            </a:r>
          </a:p>
        </p:txBody>
      </p:sp>
      <p:sp>
        <p:nvSpPr>
          <p:cNvPr id="17424" name="Freeform 16"/>
          <p:cNvSpPr>
            <a:spLocks/>
          </p:cNvSpPr>
          <p:nvPr/>
        </p:nvSpPr>
        <p:spPr bwMode="auto">
          <a:xfrm>
            <a:off x="1524000" y="5816994"/>
            <a:ext cx="3587750" cy="488950"/>
          </a:xfrm>
          <a:custGeom>
            <a:avLst/>
            <a:gdLst/>
            <a:ahLst/>
            <a:cxnLst>
              <a:cxn ang="0">
                <a:pos x="242" y="202"/>
              </a:cxn>
              <a:cxn ang="0">
                <a:pos x="650" y="21"/>
              </a:cxn>
              <a:cxn ang="0">
                <a:pos x="730" y="84"/>
              </a:cxn>
              <a:cxn ang="0">
                <a:pos x="650" y="111"/>
              </a:cxn>
              <a:cxn ang="0">
                <a:pos x="595" y="171"/>
              </a:cxn>
              <a:cxn ang="0">
                <a:pos x="786" y="202"/>
              </a:cxn>
              <a:cxn ang="0">
                <a:pos x="1058" y="21"/>
              </a:cxn>
              <a:cxn ang="0">
                <a:pos x="1152" y="75"/>
              </a:cxn>
              <a:cxn ang="0">
                <a:pos x="1058" y="111"/>
              </a:cxn>
              <a:cxn ang="0">
                <a:pos x="1013" y="157"/>
              </a:cxn>
              <a:cxn ang="0">
                <a:pos x="1066" y="209"/>
              </a:cxn>
              <a:cxn ang="0">
                <a:pos x="1296" y="103"/>
              </a:cxn>
              <a:cxn ang="0">
                <a:pos x="1478" y="55"/>
              </a:cxn>
              <a:cxn ang="0">
                <a:pos x="1466" y="111"/>
              </a:cxn>
              <a:cxn ang="0">
                <a:pos x="1512" y="202"/>
              </a:cxn>
              <a:cxn ang="0">
                <a:pos x="1739" y="111"/>
              </a:cxn>
              <a:cxn ang="0">
                <a:pos x="1784" y="66"/>
              </a:cxn>
              <a:cxn ang="0">
                <a:pos x="1853" y="55"/>
              </a:cxn>
              <a:cxn ang="0">
                <a:pos x="1968" y="113"/>
              </a:cxn>
              <a:cxn ang="0">
                <a:pos x="1814" y="132"/>
              </a:cxn>
              <a:cxn ang="0">
                <a:pos x="1875" y="202"/>
              </a:cxn>
              <a:cxn ang="0">
                <a:pos x="1978" y="190"/>
              </a:cxn>
              <a:cxn ang="0">
                <a:pos x="2056" y="202"/>
              </a:cxn>
              <a:cxn ang="0">
                <a:pos x="1965" y="293"/>
              </a:cxn>
              <a:cxn ang="0">
                <a:pos x="287" y="293"/>
              </a:cxn>
              <a:cxn ang="0">
                <a:pos x="242" y="202"/>
              </a:cxn>
            </a:cxnLst>
            <a:rect l="0" t="0" r="r" b="b"/>
            <a:pathLst>
              <a:path w="2260" h="308">
                <a:moveTo>
                  <a:pt x="242" y="202"/>
                </a:moveTo>
                <a:cubicBezTo>
                  <a:pt x="302" y="157"/>
                  <a:pt x="569" y="41"/>
                  <a:pt x="650" y="21"/>
                </a:cubicBezTo>
                <a:cubicBezTo>
                  <a:pt x="731" y="1"/>
                  <a:pt x="730" y="69"/>
                  <a:pt x="730" y="84"/>
                </a:cubicBezTo>
                <a:cubicBezTo>
                  <a:pt x="730" y="99"/>
                  <a:pt x="672" y="97"/>
                  <a:pt x="650" y="111"/>
                </a:cubicBezTo>
                <a:cubicBezTo>
                  <a:pt x="628" y="125"/>
                  <a:pt x="572" y="156"/>
                  <a:pt x="595" y="171"/>
                </a:cubicBezTo>
                <a:cubicBezTo>
                  <a:pt x="618" y="186"/>
                  <a:pt x="709" y="227"/>
                  <a:pt x="786" y="202"/>
                </a:cubicBezTo>
                <a:cubicBezTo>
                  <a:pt x="863" y="177"/>
                  <a:pt x="997" y="42"/>
                  <a:pt x="1058" y="21"/>
                </a:cubicBezTo>
                <a:cubicBezTo>
                  <a:pt x="1119" y="0"/>
                  <a:pt x="1152" y="60"/>
                  <a:pt x="1152" y="75"/>
                </a:cubicBezTo>
                <a:cubicBezTo>
                  <a:pt x="1152" y="90"/>
                  <a:pt x="1081" y="97"/>
                  <a:pt x="1058" y="111"/>
                </a:cubicBezTo>
                <a:cubicBezTo>
                  <a:pt x="1035" y="125"/>
                  <a:pt x="1012" y="141"/>
                  <a:pt x="1013" y="157"/>
                </a:cubicBezTo>
                <a:cubicBezTo>
                  <a:pt x="1014" y="173"/>
                  <a:pt x="1019" y="218"/>
                  <a:pt x="1066" y="209"/>
                </a:cubicBezTo>
                <a:cubicBezTo>
                  <a:pt x="1113" y="200"/>
                  <a:pt x="1227" y="129"/>
                  <a:pt x="1296" y="103"/>
                </a:cubicBezTo>
                <a:cubicBezTo>
                  <a:pt x="1365" y="77"/>
                  <a:pt x="1450" y="54"/>
                  <a:pt x="1478" y="55"/>
                </a:cubicBezTo>
                <a:cubicBezTo>
                  <a:pt x="1506" y="56"/>
                  <a:pt x="1460" y="87"/>
                  <a:pt x="1466" y="111"/>
                </a:cubicBezTo>
                <a:cubicBezTo>
                  <a:pt x="1472" y="135"/>
                  <a:pt x="1467" y="202"/>
                  <a:pt x="1512" y="202"/>
                </a:cubicBezTo>
                <a:cubicBezTo>
                  <a:pt x="1557" y="202"/>
                  <a:pt x="1694" y="134"/>
                  <a:pt x="1739" y="111"/>
                </a:cubicBezTo>
                <a:cubicBezTo>
                  <a:pt x="1784" y="88"/>
                  <a:pt x="1765" y="75"/>
                  <a:pt x="1784" y="66"/>
                </a:cubicBezTo>
                <a:cubicBezTo>
                  <a:pt x="1803" y="57"/>
                  <a:pt x="1822" y="47"/>
                  <a:pt x="1853" y="55"/>
                </a:cubicBezTo>
                <a:cubicBezTo>
                  <a:pt x="1884" y="63"/>
                  <a:pt x="1974" y="100"/>
                  <a:pt x="1968" y="113"/>
                </a:cubicBezTo>
                <a:cubicBezTo>
                  <a:pt x="1962" y="126"/>
                  <a:pt x="1829" y="117"/>
                  <a:pt x="1814" y="132"/>
                </a:cubicBezTo>
                <a:cubicBezTo>
                  <a:pt x="1799" y="147"/>
                  <a:pt x="1848" y="192"/>
                  <a:pt x="1875" y="202"/>
                </a:cubicBezTo>
                <a:cubicBezTo>
                  <a:pt x="1902" y="212"/>
                  <a:pt x="1948" y="190"/>
                  <a:pt x="1978" y="190"/>
                </a:cubicBezTo>
                <a:cubicBezTo>
                  <a:pt x="2008" y="190"/>
                  <a:pt x="2058" y="185"/>
                  <a:pt x="2056" y="202"/>
                </a:cubicBezTo>
                <a:cubicBezTo>
                  <a:pt x="2054" y="219"/>
                  <a:pt x="2260" y="278"/>
                  <a:pt x="1965" y="293"/>
                </a:cubicBezTo>
                <a:cubicBezTo>
                  <a:pt x="1670" y="308"/>
                  <a:pt x="574" y="308"/>
                  <a:pt x="287" y="293"/>
                </a:cubicBezTo>
                <a:cubicBezTo>
                  <a:pt x="0" y="278"/>
                  <a:pt x="182" y="247"/>
                  <a:pt x="242" y="20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l">
              <a:lnSpc>
                <a:spcPct val="100000"/>
              </a:lnSpc>
              <a:buClr>
                <a:srgbClr val="FFFFCC"/>
              </a:buClr>
              <a:buFont typeface="Wingdings" pitchFamily="2" charset="2"/>
              <a:buChar char="l"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25" name="Freeform 17"/>
          <p:cNvSpPr>
            <a:spLocks/>
          </p:cNvSpPr>
          <p:nvPr/>
        </p:nvSpPr>
        <p:spPr bwMode="auto">
          <a:xfrm>
            <a:off x="4410075" y="4667644"/>
            <a:ext cx="4899025" cy="1481137"/>
          </a:xfrm>
          <a:custGeom>
            <a:avLst/>
            <a:gdLst/>
            <a:ahLst/>
            <a:cxnLst>
              <a:cxn ang="0">
                <a:pos x="283" y="918"/>
              </a:cxn>
              <a:cxn ang="0">
                <a:pos x="534" y="829"/>
              </a:cxn>
              <a:cxn ang="0">
                <a:pos x="745" y="752"/>
              </a:cxn>
              <a:cxn ang="0">
                <a:pos x="918" y="762"/>
              </a:cxn>
              <a:cxn ang="0">
                <a:pos x="1014" y="695"/>
              </a:cxn>
              <a:cxn ang="0">
                <a:pos x="1273" y="627"/>
              </a:cxn>
              <a:cxn ang="0">
                <a:pos x="1456" y="560"/>
              </a:cxn>
              <a:cxn ang="0">
                <a:pos x="1686" y="503"/>
              </a:cxn>
              <a:cxn ang="0">
                <a:pos x="1849" y="378"/>
              </a:cxn>
              <a:cxn ang="0">
                <a:pos x="1916" y="328"/>
              </a:cxn>
              <a:cxn ang="0">
                <a:pos x="2128" y="215"/>
              </a:cxn>
              <a:cxn ang="0">
                <a:pos x="2252" y="157"/>
              </a:cxn>
              <a:cxn ang="0">
                <a:pos x="2415" y="102"/>
              </a:cxn>
              <a:cxn ang="0">
                <a:pos x="2506" y="56"/>
              </a:cxn>
              <a:cxn ang="0">
                <a:pos x="2597" y="11"/>
              </a:cxn>
              <a:cxn ang="0">
                <a:pos x="2684" y="23"/>
              </a:cxn>
              <a:cxn ang="0">
                <a:pos x="2800" y="2"/>
              </a:cxn>
              <a:cxn ang="0">
                <a:pos x="2824" y="11"/>
              </a:cxn>
              <a:cxn ang="0">
                <a:pos x="2905" y="31"/>
              </a:cxn>
              <a:cxn ang="0">
                <a:pos x="2960" y="11"/>
              </a:cxn>
              <a:cxn ang="0">
                <a:pos x="2972" y="80"/>
              </a:cxn>
              <a:cxn ang="0">
                <a:pos x="2972" y="301"/>
              </a:cxn>
              <a:cxn ang="0">
                <a:pos x="2982" y="599"/>
              </a:cxn>
              <a:cxn ang="0">
                <a:pos x="2982" y="771"/>
              </a:cxn>
              <a:cxn ang="0">
                <a:pos x="2982" y="867"/>
              </a:cxn>
              <a:cxn ang="0">
                <a:pos x="2992" y="906"/>
              </a:cxn>
              <a:cxn ang="0">
                <a:pos x="2960" y="918"/>
              </a:cxn>
              <a:cxn ang="0">
                <a:pos x="2234" y="918"/>
              </a:cxn>
              <a:cxn ang="0">
                <a:pos x="283" y="918"/>
              </a:cxn>
            </a:cxnLst>
            <a:rect l="0" t="0" r="r" b="b"/>
            <a:pathLst>
              <a:path w="3086" h="933">
                <a:moveTo>
                  <a:pt x="283" y="918"/>
                </a:moveTo>
                <a:cubicBezTo>
                  <a:pt x="0" y="903"/>
                  <a:pt x="457" y="857"/>
                  <a:pt x="534" y="829"/>
                </a:cubicBezTo>
                <a:cubicBezTo>
                  <a:pt x="611" y="801"/>
                  <a:pt x="681" y="763"/>
                  <a:pt x="745" y="752"/>
                </a:cubicBezTo>
                <a:cubicBezTo>
                  <a:pt x="809" y="741"/>
                  <a:pt x="873" y="771"/>
                  <a:pt x="918" y="762"/>
                </a:cubicBezTo>
                <a:cubicBezTo>
                  <a:pt x="963" y="753"/>
                  <a:pt x="955" y="717"/>
                  <a:pt x="1014" y="695"/>
                </a:cubicBezTo>
                <a:cubicBezTo>
                  <a:pt x="1073" y="673"/>
                  <a:pt x="1199" y="649"/>
                  <a:pt x="1273" y="627"/>
                </a:cubicBezTo>
                <a:cubicBezTo>
                  <a:pt x="1347" y="605"/>
                  <a:pt x="1387" y="581"/>
                  <a:pt x="1456" y="560"/>
                </a:cubicBezTo>
                <a:cubicBezTo>
                  <a:pt x="1525" y="539"/>
                  <a:pt x="1620" y="533"/>
                  <a:pt x="1686" y="503"/>
                </a:cubicBezTo>
                <a:cubicBezTo>
                  <a:pt x="1752" y="473"/>
                  <a:pt x="1811" y="407"/>
                  <a:pt x="1849" y="378"/>
                </a:cubicBezTo>
                <a:cubicBezTo>
                  <a:pt x="1887" y="349"/>
                  <a:pt x="1869" y="355"/>
                  <a:pt x="1916" y="328"/>
                </a:cubicBezTo>
                <a:cubicBezTo>
                  <a:pt x="1963" y="301"/>
                  <a:pt x="2072" y="243"/>
                  <a:pt x="2128" y="215"/>
                </a:cubicBezTo>
                <a:cubicBezTo>
                  <a:pt x="2184" y="187"/>
                  <a:pt x="2204" y="176"/>
                  <a:pt x="2252" y="157"/>
                </a:cubicBezTo>
                <a:cubicBezTo>
                  <a:pt x="2300" y="138"/>
                  <a:pt x="2373" y="119"/>
                  <a:pt x="2415" y="102"/>
                </a:cubicBezTo>
                <a:cubicBezTo>
                  <a:pt x="2457" y="85"/>
                  <a:pt x="2476" y="71"/>
                  <a:pt x="2506" y="56"/>
                </a:cubicBezTo>
                <a:cubicBezTo>
                  <a:pt x="2536" y="41"/>
                  <a:pt x="2567" y="16"/>
                  <a:pt x="2597" y="11"/>
                </a:cubicBezTo>
                <a:cubicBezTo>
                  <a:pt x="2627" y="6"/>
                  <a:pt x="2650" y="24"/>
                  <a:pt x="2684" y="23"/>
                </a:cubicBezTo>
                <a:cubicBezTo>
                  <a:pt x="2718" y="22"/>
                  <a:pt x="2777" y="4"/>
                  <a:pt x="2800" y="2"/>
                </a:cubicBezTo>
                <a:cubicBezTo>
                  <a:pt x="2823" y="0"/>
                  <a:pt x="2807" y="6"/>
                  <a:pt x="2824" y="11"/>
                </a:cubicBezTo>
                <a:cubicBezTo>
                  <a:pt x="2841" y="16"/>
                  <a:pt x="2882" y="31"/>
                  <a:pt x="2905" y="31"/>
                </a:cubicBezTo>
                <a:cubicBezTo>
                  <a:pt x="2928" y="31"/>
                  <a:pt x="2949" y="3"/>
                  <a:pt x="2960" y="11"/>
                </a:cubicBezTo>
                <a:cubicBezTo>
                  <a:pt x="2971" y="19"/>
                  <a:pt x="2970" y="32"/>
                  <a:pt x="2972" y="80"/>
                </a:cubicBezTo>
                <a:cubicBezTo>
                  <a:pt x="2974" y="128"/>
                  <a:pt x="2970" y="215"/>
                  <a:pt x="2972" y="301"/>
                </a:cubicBezTo>
                <a:cubicBezTo>
                  <a:pt x="2974" y="387"/>
                  <a:pt x="2980" y="521"/>
                  <a:pt x="2982" y="599"/>
                </a:cubicBezTo>
                <a:cubicBezTo>
                  <a:pt x="2984" y="677"/>
                  <a:pt x="2982" y="726"/>
                  <a:pt x="2982" y="771"/>
                </a:cubicBezTo>
                <a:cubicBezTo>
                  <a:pt x="2982" y="816"/>
                  <a:pt x="2980" y="845"/>
                  <a:pt x="2982" y="867"/>
                </a:cubicBezTo>
                <a:cubicBezTo>
                  <a:pt x="2984" y="889"/>
                  <a:pt x="2996" y="898"/>
                  <a:pt x="2992" y="906"/>
                </a:cubicBezTo>
                <a:cubicBezTo>
                  <a:pt x="2988" y="914"/>
                  <a:pt x="3086" y="916"/>
                  <a:pt x="2960" y="918"/>
                </a:cubicBezTo>
                <a:cubicBezTo>
                  <a:pt x="2834" y="920"/>
                  <a:pt x="2680" y="918"/>
                  <a:pt x="2234" y="918"/>
                </a:cubicBezTo>
                <a:cubicBezTo>
                  <a:pt x="1788" y="918"/>
                  <a:pt x="563" y="933"/>
                  <a:pt x="283" y="918"/>
                </a:cubicBezTo>
                <a:close/>
              </a:path>
            </a:pathLst>
          </a:cu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l">
              <a:lnSpc>
                <a:spcPct val="100000"/>
              </a:lnSpc>
              <a:buClr>
                <a:srgbClr val="FFFFCC"/>
              </a:buClr>
              <a:buFont typeface="Wingdings" pitchFamily="2" charset="2"/>
              <a:buChar char="l"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7524750" y="5129606"/>
            <a:ext cx="13938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AU" sz="3200" b="0">
                <a:solidFill>
                  <a:srgbClr val="000000"/>
                </a:solidFill>
                <a:latin typeface="Impact" pitchFamily="34" charset="0"/>
              </a:rPr>
              <a:t>Ps. 72:6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565" y="127754"/>
            <a:ext cx="2339752" cy="681337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AU" sz="3000" b="0" dirty="0">
                <a:effectLst/>
                <a:latin typeface="Impact" pitchFamily="34" charset="0"/>
              </a:rPr>
              <a:t>Christ as </a:t>
            </a:r>
            <a:r>
              <a:rPr lang="en-AU" sz="3000" b="0" dirty="0">
                <a:solidFill>
                  <a:srgbClr val="FFFF00"/>
                </a:solidFill>
                <a:effectLst/>
                <a:latin typeface="Impact" pitchFamily="34" charset="0"/>
              </a:rPr>
              <a:t>Sun of </a:t>
            </a:r>
            <a:r>
              <a:rPr lang="en-AU" sz="3000" b="0" dirty="0" smtClean="0">
                <a:solidFill>
                  <a:srgbClr val="FFFF00"/>
                </a:solidFill>
                <a:effectLst/>
                <a:latin typeface="Impact" pitchFamily="34" charset="0"/>
              </a:rPr>
              <a:t>Righteous-</a:t>
            </a:r>
            <a:r>
              <a:rPr lang="en-AU" sz="3000" b="0" dirty="0" err="1" smtClean="0">
                <a:solidFill>
                  <a:srgbClr val="FFFF00"/>
                </a:solidFill>
                <a:effectLst/>
                <a:latin typeface="Impact" pitchFamily="34" charset="0"/>
              </a:rPr>
              <a:t>ness</a:t>
            </a:r>
            <a:r>
              <a:rPr lang="en-AU" sz="3000" b="0" dirty="0" smtClean="0">
                <a:effectLst/>
                <a:latin typeface="Impact" pitchFamily="34" charset="0"/>
              </a:rPr>
              <a:t> </a:t>
            </a:r>
            <a:r>
              <a:rPr lang="en-AU" sz="3000" b="0" dirty="0">
                <a:effectLst/>
                <a:latin typeface="Impact" pitchFamily="34" charset="0"/>
              </a:rPr>
              <a:t>draws some from the </a:t>
            </a:r>
            <a:r>
              <a:rPr lang="en-AU" sz="3000" b="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Sea of Nations</a:t>
            </a:r>
            <a:r>
              <a:rPr lang="en-AU" sz="3000" b="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/>
                <a:latin typeface="Impact" pitchFamily="34" charset="0"/>
              </a:rPr>
              <a:t> </a:t>
            </a:r>
            <a:r>
              <a:rPr lang="en-AU" sz="3000" b="0" dirty="0">
                <a:effectLst/>
                <a:latin typeface="Impact" pitchFamily="34" charset="0"/>
              </a:rPr>
              <a:t>as </a:t>
            </a:r>
            <a:r>
              <a:rPr lang="en-AU" sz="3000" b="0" dirty="0">
                <a:solidFill>
                  <a:schemeClr val="folHlink"/>
                </a:solidFill>
                <a:effectLst/>
                <a:latin typeface="Impact" pitchFamily="34" charset="0"/>
              </a:rPr>
              <a:t>Clouds of Witnesses</a:t>
            </a:r>
            <a:r>
              <a:rPr lang="en-AU" sz="3000" b="0" dirty="0">
                <a:effectLst/>
                <a:latin typeface="Impact" pitchFamily="34" charset="0"/>
              </a:rPr>
              <a:t> and they will drop </a:t>
            </a:r>
            <a:r>
              <a:rPr lang="en-AU" sz="3000" b="0" dirty="0">
                <a:solidFill>
                  <a:srgbClr val="33CCFF"/>
                </a:solidFill>
                <a:effectLst/>
                <a:latin typeface="Impact" pitchFamily="34" charset="0"/>
              </a:rPr>
              <a:t>Yahweh’s Rain</a:t>
            </a:r>
            <a:r>
              <a:rPr lang="en-AU" sz="3000" b="0" dirty="0">
                <a:effectLst/>
                <a:latin typeface="Impact" pitchFamily="34" charset="0"/>
              </a:rPr>
              <a:t> on the </a:t>
            </a:r>
            <a:r>
              <a:rPr lang="en-AU" sz="3000" b="0" dirty="0">
                <a:solidFill>
                  <a:srgbClr val="00FF00"/>
                </a:solidFill>
                <a:effectLst/>
                <a:latin typeface="Impact" pitchFamily="34" charset="0"/>
              </a:rPr>
              <a:t>mown grass</a:t>
            </a:r>
            <a:r>
              <a:rPr lang="en-AU" sz="3000" b="0" dirty="0">
                <a:effectLst/>
                <a:latin typeface="Impact" pitchFamily="34" charset="0"/>
              </a:rPr>
              <a:t> of mankind after Armageddon.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en-AU" b="1" dirty="0">
                <a:latin typeface="+mj-lt"/>
              </a:rPr>
              <a:t>The </a:t>
            </a:r>
            <a:r>
              <a:rPr lang="en-AU" b="1" dirty="0" smtClean="0">
                <a:latin typeface="+mj-lt"/>
              </a:rPr>
              <a:t>return </a:t>
            </a:r>
            <a:r>
              <a:rPr lang="en-AU" b="1" dirty="0">
                <a:latin typeface="+mj-lt"/>
              </a:rPr>
              <a:t>of Christ – Order of </a:t>
            </a:r>
            <a:r>
              <a:rPr lang="en-AU" b="1" dirty="0" smtClean="0">
                <a:latin typeface="+mj-lt"/>
              </a:rPr>
              <a:t>events</a:t>
            </a:r>
            <a:endParaRPr lang="en-AU" b="1" dirty="0">
              <a:latin typeface="+mj-lt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60" y="858543"/>
            <a:ext cx="8430733" cy="4824412"/>
          </a:xfrm>
        </p:spPr>
        <p:txBody>
          <a:bodyPr/>
          <a:lstStyle/>
          <a:p>
            <a:pPr marL="442913" indent="-442913">
              <a:buClr>
                <a:srgbClr val="FFFF00"/>
              </a:buClr>
              <a:buSzTx/>
              <a:buFont typeface="Wingdings" pitchFamily="2" charset="2"/>
              <a:buChar char="Ø"/>
            </a:pPr>
            <a:r>
              <a:rPr lang="en-AU" dirty="0">
                <a:effectLst/>
              </a:rPr>
              <a:t>The living saints will not precede the dead;</a:t>
            </a:r>
          </a:p>
          <a:p>
            <a:pPr marL="442913" indent="-442913">
              <a:buClr>
                <a:srgbClr val="FFFF00"/>
              </a:buClr>
              <a:buSzPct val="105000"/>
              <a:buFont typeface="Wingdings" pitchFamily="2" charset="2"/>
              <a:buChar char="Ø"/>
            </a:pPr>
            <a:r>
              <a:rPr lang="en-AU" dirty="0">
                <a:effectLst/>
              </a:rPr>
              <a:t>Christ will return with a shout or command that will awaken the dead;</a:t>
            </a:r>
          </a:p>
          <a:p>
            <a:pPr marL="442913" indent="-442913">
              <a:buClr>
                <a:srgbClr val="FFFF00"/>
              </a:buClr>
              <a:buSzPct val="105000"/>
              <a:buFont typeface="Wingdings" pitchFamily="2" charset="2"/>
              <a:buChar char="Ø"/>
            </a:pPr>
            <a:r>
              <a:rPr lang="en-AU" dirty="0">
                <a:effectLst/>
              </a:rPr>
              <a:t>He will come with the authority of the Archangel to forgive or condemn, to invite in participation or banish;</a:t>
            </a:r>
          </a:p>
          <a:p>
            <a:pPr marL="442913" indent="-442913">
              <a:buClr>
                <a:srgbClr val="FFFF00"/>
              </a:buClr>
              <a:buSzPct val="105000"/>
              <a:buFont typeface="Wingdings" pitchFamily="2" charset="2"/>
              <a:buChar char="Ø"/>
            </a:pPr>
            <a:r>
              <a:rPr lang="en-AU" dirty="0">
                <a:effectLst/>
              </a:rPr>
              <a:t>The dead raised, he will gather the living with them into a place of judgement;</a:t>
            </a:r>
          </a:p>
          <a:p>
            <a:pPr marL="442913" indent="-442913">
              <a:buClr>
                <a:srgbClr val="FFFF00"/>
              </a:buClr>
              <a:buSzPct val="105000"/>
              <a:buFont typeface="Wingdings" pitchFamily="2" charset="2"/>
              <a:buChar char="Ø"/>
            </a:pPr>
            <a:r>
              <a:rPr lang="en-AU" dirty="0">
                <a:effectLst/>
              </a:rPr>
              <a:t>Christ will grant a reward to the faithful – rulership in the Kingdom at his side.</a:t>
            </a:r>
          </a:p>
        </p:txBody>
      </p:sp>
      <p:sp>
        <p:nvSpPr>
          <p:cNvPr id="30724" name="WordArt 4"/>
          <p:cNvSpPr>
            <a:spLocks noChangeArrowheads="1" noChangeShapeType="1" noTextEdit="1"/>
          </p:cNvSpPr>
          <p:nvPr/>
        </p:nvSpPr>
        <p:spPr bwMode="auto">
          <a:xfrm>
            <a:off x="1907704" y="5733256"/>
            <a:ext cx="6336704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lnSpc>
                <a:spcPct val="100000"/>
              </a:lnSpc>
              <a:buClr>
                <a:srgbClr val="FFFFCC"/>
              </a:buClr>
            </a:pPr>
            <a:r>
              <a:rPr lang="en-US" sz="3600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"So shall we ever be with the Lord"</a:t>
            </a:r>
          </a:p>
        </p:txBody>
      </p:sp>
      <p:sp>
        <p:nvSpPr>
          <p:cNvPr id="7" name="Rectangle 13"/>
          <p:cNvSpPr txBox="1">
            <a:spLocks noChangeArrowheads="1"/>
          </p:cNvSpPr>
          <p:nvPr/>
        </p:nvSpPr>
        <p:spPr bwMode="auto">
          <a:xfrm>
            <a:off x="0" y="6466984"/>
            <a:ext cx="4067175" cy="37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AU" sz="2000" dirty="0" smtClean="0">
                <a:solidFill>
                  <a:srgbClr val="FFFF66"/>
                </a:solidFill>
                <a:latin typeface="Monotype Corsiva" pitchFamily="66" charset="0"/>
              </a:rPr>
              <a:t>Events surrounding the return of Christ</a:t>
            </a:r>
            <a:endParaRPr lang="en-AU" sz="2000" dirty="0">
              <a:solidFill>
                <a:srgbClr val="FFFF66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765175"/>
            <a:ext cx="8208963" cy="6092825"/>
          </a:xfrm>
          <a:ln/>
        </p:spPr>
        <p:txBody>
          <a:bodyPr/>
          <a:lstStyle/>
          <a:p>
            <a:pPr algn="ctr"/>
            <a:r>
              <a:rPr lang="en-AU" sz="3600" dirty="0">
                <a:ln>
                  <a:solidFill>
                    <a:schemeClr val="tx1"/>
                  </a:solidFill>
                </a:ln>
                <a:solidFill>
                  <a:srgbClr val="33CCFF"/>
                </a:solidFill>
                <a:effectLst/>
                <a:latin typeface="Arial Black" pitchFamily="34" charset="0"/>
              </a:rPr>
              <a:t>YAHWEH</a:t>
            </a:r>
          </a:p>
          <a:p>
            <a:pPr algn="ctr"/>
            <a:r>
              <a:rPr lang="en-AU" sz="3600" dirty="0">
                <a:ln>
                  <a:solidFill>
                    <a:schemeClr val="tx1"/>
                  </a:solidFill>
                </a:ln>
                <a:solidFill>
                  <a:srgbClr val="D60093"/>
                </a:solidFill>
                <a:effectLst/>
                <a:latin typeface="Arial Black" pitchFamily="34" charset="0"/>
              </a:rPr>
              <a:t>CHRIST</a:t>
            </a:r>
          </a:p>
          <a:p>
            <a:pPr algn="ctr"/>
            <a:r>
              <a:rPr lang="en-AU" sz="3600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  <a:effectLst/>
                <a:latin typeface="Arial Black" pitchFamily="34" charset="0"/>
              </a:rPr>
              <a:t>Christ’s Immortalised Brethren</a:t>
            </a:r>
          </a:p>
          <a:p>
            <a:pPr algn="ctr"/>
            <a:endParaRPr lang="en-AU" sz="3600" dirty="0">
              <a:solidFill>
                <a:srgbClr val="33CC3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  <a:p>
            <a:pPr algn="ctr"/>
            <a:endParaRPr lang="en-AU" sz="3600" dirty="0">
              <a:latin typeface="Arial Black" pitchFamily="34" charset="0"/>
            </a:endParaRPr>
          </a:p>
          <a:p>
            <a:pPr algn="ctr"/>
            <a:r>
              <a:rPr lang="en-AU" sz="36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effectLst/>
                <a:latin typeface="Arial Black" pitchFamily="34" charset="0"/>
              </a:rPr>
              <a:t>The Restored Tribes of Israel</a:t>
            </a:r>
          </a:p>
          <a:p>
            <a:pPr algn="ctr"/>
            <a:endParaRPr lang="en-AU" dirty="0">
              <a:latin typeface="Arial Black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AU" dirty="0">
                <a:ln>
                  <a:solidFill>
                    <a:schemeClr val="tx1"/>
                  </a:solidFill>
                </a:ln>
                <a:solidFill>
                  <a:srgbClr val="FFCC00"/>
                </a:solidFill>
                <a:effectLst/>
                <a:latin typeface="Arial Black" pitchFamily="34" charset="0"/>
              </a:rPr>
              <a:t>Mortal Population of</a:t>
            </a:r>
          </a:p>
          <a:p>
            <a:pPr algn="ctr"/>
            <a:r>
              <a:rPr lang="en-AU" dirty="0">
                <a:ln>
                  <a:solidFill>
                    <a:schemeClr val="tx1"/>
                  </a:solidFill>
                </a:ln>
                <a:solidFill>
                  <a:srgbClr val="FFCC00"/>
                </a:solidFill>
                <a:effectLst/>
                <a:latin typeface="Arial Black" pitchFamily="34" charset="0"/>
              </a:rPr>
              <a:t> the Nations</a:t>
            </a:r>
          </a:p>
          <a:p>
            <a:pPr algn="ctr"/>
            <a:endParaRPr lang="en-AU" sz="3600" dirty="0">
              <a:latin typeface="Arial Black" pitchFamily="34" charset="0"/>
            </a:endParaRPr>
          </a:p>
        </p:txBody>
      </p:sp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395288" y="3500438"/>
            <a:ext cx="8569325" cy="433387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9900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lnSpc>
                <a:spcPct val="100000"/>
              </a:lnSpc>
              <a:buClr>
                <a:srgbClr val="FFFFCC"/>
              </a:buClr>
              <a:buFont typeface="Wingdings" pitchFamily="2" charset="2"/>
              <a:buChar char="l"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1556" name="Line 4"/>
          <p:cNvSpPr>
            <a:spLocks noChangeShapeType="1"/>
          </p:cNvSpPr>
          <p:nvPr/>
        </p:nvSpPr>
        <p:spPr bwMode="auto">
          <a:xfrm>
            <a:off x="3492500" y="1484313"/>
            <a:ext cx="0" cy="649287"/>
          </a:xfrm>
          <a:prstGeom prst="line">
            <a:avLst/>
          </a:prstGeom>
          <a:noFill/>
          <a:ln w="76200">
            <a:pattFill prst="pct70">
              <a:fgClr>
                <a:srgbClr val="FFFF00"/>
              </a:fgClr>
              <a:bgClr>
                <a:srgbClr val="FFFFFF"/>
              </a:bgClr>
            </a:pattFill>
            <a:round/>
            <a:headEnd/>
            <a:tailEnd/>
          </a:ln>
          <a:effectLst/>
        </p:spPr>
        <p:txBody>
          <a:bodyPr/>
          <a:lstStyle/>
          <a:p>
            <a:pPr algn="l">
              <a:lnSpc>
                <a:spcPct val="100000"/>
              </a:lnSpc>
              <a:buClr>
                <a:srgbClr val="FFFFCC"/>
              </a:buClr>
              <a:buFont typeface="Wingdings" pitchFamily="2" charset="2"/>
              <a:buChar char="l"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1557" name="Line 5"/>
          <p:cNvSpPr>
            <a:spLocks noChangeShapeType="1"/>
          </p:cNvSpPr>
          <p:nvPr/>
        </p:nvSpPr>
        <p:spPr bwMode="auto">
          <a:xfrm>
            <a:off x="3492500" y="2708275"/>
            <a:ext cx="0" cy="1441450"/>
          </a:xfrm>
          <a:prstGeom prst="line">
            <a:avLst/>
          </a:prstGeom>
          <a:noFill/>
          <a:ln w="76200">
            <a:pattFill prst="pct70">
              <a:fgClr>
                <a:srgbClr val="FFFF00"/>
              </a:fgClr>
              <a:bgClr>
                <a:srgbClr val="FFFFFF"/>
              </a:bgClr>
            </a:pattFill>
            <a:round/>
            <a:headEnd/>
            <a:tailEnd/>
          </a:ln>
          <a:effectLst/>
        </p:spPr>
        <p:txBody>
          <a:bodyPr/>
          <a:lstStyle/>
          <a:p>
            <a:pPr algn="l">
              <a:lnSpc>
                <a:spcPct val="100000"/>
              </a:lnSpc>
              <a:buClr>
                <a:srgbClr val="FFFFCC"/>
              </a:buClr>
              <a:buFont typeface="Wingdings" pitchFamily="2" charset="2"/>
              <a:buChar char="l"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1558" name="Line 6"/>
          <p:cNvSpPr>
            <a:spLocks noChangeShapeType="1"/>
          </p:cNvSpPr>
          <p:nvPr/>
        </p:nvSpPr>
        <p:spPr bwMode="auto">
          <a:xfrm>
            <a:off x="3492500" y="4684713"/>
            <a:ext cx="0" cy="431800"/>
          </a:xfrm>
          <a:prstGeom prst="line">
            <a:avLst/>
          </a:prstGeom>
          <a:noFill/>
          <a:ln w="76200">
            <a:pattFill prst="pct70">
              <a:fgClr>
                <a:srgbClr val="FFFF00"/>
              </a:fgClr>
              <a:bgClr>
                <a:srgbClr val="FFFFFF"/>
              </a:bgClr>
            </a:pattFill>
            <a:round/>
            <a:headEnd/>
            <a:tailEnd/>
          </a:ln>
          <a:effectLst/>
        </p:spPr>
        <p:txBody>
          <a:bodyPr/>
          <a:lstStyle/>
          <a:p>
            <a:pPr algn="l">
              <a:lnSpc>
                <a:spcPct val="100000"/>
              </a:lnSpc>
              <a:buClr>
                <a:srgbClr val="FFFFCC"/>
              </a:buClr>
              <a:buFont typeface="Wingdings" pitchFamily="2" charset="2"/>
              <a:buChar char="l"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1559" name="Line 7"/>
          <p:cNvSpPr>
            <a:spLocks noChangeShapeType="1"/>
          </p:cNvSpPr>
          <p:nvPr/>
        </p:nvSpPr>
        <p:spPr bwMode="auto">
          <a:xfrm flipH="1">
            <a:off x="1403350" y="5084763"/>
            <a:ext cx="2089150" cy="0"/>
          </a:xfrm>
          <a:prstGeom prst="line">
            <a:avLst/>
          </a:prstGeom>
          <a:noFill/>
          <a:ln w="76200">
            <a:pattFill prst="pct70">
              <a:fgClr>
                <a:srgbClr val="FFFF00"/>
              </a:fgClr>
              <a:bgClr>
                <a:srgbClr val="FFFFFF"/>
              </a:bgClr>
            </a:pattFill>
            <a:round/>
            <a:headEnd/>
            <a:tailEnd/>
          </a:ln>
          <a:effectLst/>
        </p:spPr>
        <p:txBody>
          <a:bodyPr/>
          <a:lstStyle/>
          <a:p>
            <a:pPr algn="l">
              <a:lnSpc>
                <a:spcPct val="100000"/>
              </a:lnSpc>
              <a:buClr>
                <a:srgbClr val="FFFFCC"/>
              </a:buClr>
              <a:buFont typeface="Wingdings" pitchFamily="2" charset="2"/>
              <a:buChar char="l"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1560" name="Line 8"/>
          <p:cNvSpPr>
            <a:spLocks noChangeShapeType="1"/>
          </p:cNvSpPr>
          <p:nvPr/>
        </p:nvSpPr>
        <p:spPr bwMode="auto">
          <a:xfrm>
            <a:off x="6156325" y="1484313"/>
            <a:ext cx="0" cy="649287"/>
          </a:xfrm>
          <a:prstGeom prst="line">
            <a:avLst/>
          </a:prstGeom>
          <a:noFill/>
          <a:ln w="76200">
            <a:pattFill prst="pct70">
              <a:fgClr>
                <a:srgbClr val="FFFF00"/>
              </a:fgClr>
              <a:bgClr>
                <a:srgbClr val="FFFFFF"/>
              </a:bgClr>
            </a:pattFill>
            <a:round/>
            <a:headEnd/>
            <a:tailEnd/>
          </a:ln>
          <a:effectLst/>
        </p:spPr>
        <p:txBody>
          <a:bodyPr/>
          <a:lstStyle/>
          <a:p>
            <a:pPr algn="l">
              <a:lnSpc>
                <a:spcPct val="100000"/>
              </a:lnSpc>
              <a:buClr>
                <a:srgbClr val="FFFFCC"/>
              </a:buClr>
              <a:buFont typeface="Wingdings" pitchFamily="2" charset="2"/>
              <a:buChar char="l"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1561" name="Line 9"/>
          <p:cNvSpPr>
            <a:spLocks noChangeShapeType="1"/>
          </p:cNvSpPr>
          <p:nvPr/>
        </p:nvSpPr>
        <p:spPr bwMode="auto">
          <a:xfrm>
            <a:off x="6156325" y="2708275"/>
            <a:ext cx="0" cy="1441450"/>
          </a:xfrm>
          <a:prstGeom prst="line">
            <a:avLst/>
          </a:prstGeom>
          <a:noFill/>
          <a:ln w="76200">
            <a:pattFill prst="pct70">
              <a:fgClr>
                <a:srgbClr val="FFFF00"/>
              </a:fgClr>
              <a:bgClr>
                <a:srgbClr val="FFFFFF"/>
              </a:bgClr>
            </a:pattFill>
            <a:round/>
            <a:headEnd/>
            <a:tailEnd/>
          </a:ln>
          <a:effectLst/>
        </p:spPr>
        <p:txBody>
          <a:bodyPr/>
          <a:lstStyle/>
          <a:p>
            <a:pPr algn="l">
              <a:lnSpc>
                <a:spcPct val="100000"/>
              </a:lnSpc>
              <a:buClr>
                <a:srgbClr val="FFFFCC"/>
              </a:buClr>
              <a:buFont typeface="Wingdings" pitchFamily="2" charset="2"/>
              <a:buChar char="l"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1562" name="Line 10"/>
          <p:cNvSpPr>
            <a:spLocks noChangeShapeType="1"/>
          </p:cNvSpPr>
          <p:nvPr/>
        </p:nvSpPr>
        <p:spPr bwMode="auto">
          <a:xfrm>
            <a:off x="6156325" y="4684713"/>
            <a:ext cx="0" cy="431800"/>
          </a:xfrm>
          <a:prstGeom prst="line">
            <a:avLst/>
          </a:prstGeom>
          <a:noFill/>
          <a:ln w="76200">
            <a:pattFill prst="pct70">
              <a:fgClr>
                <a:srgbClr val="FFFF00"/>
              </a:fgClr>
              <a:bgClr>
                <a:srgbClr val="FFFFFF"/>
              </a:bgClr>
            </a:pattFill>
            <a:round/>
            <a:headEnd/>
            <a:tailEnd/>
          </a:ln>
          <a:effectLst/>
        </p:spPr>
        <p:txBody>
          <a:bodyPr/>
          <a:lstStyle/>
          <a:p>
            <a:pPr algn="l">
              <a:lnSpc>
                <a:spcPct val="100000"/>
              </a:lnSpc>
              <a:buClr>
                <a:srgbClr val="FFFFCC"/>
              </a:buClr>
              <a:buFont typeface="Wingdings" pitchFamily="2" charset="2"/>
              <a:buChar char="l"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1563" name="Line 11"/>
          <p:cNvSpPr>
            <a:spLocks noChangeShapeType="1"/>
          </p:cNvSpPr>
          <p:nvPr/>
        </p:nvSpPr>
        <p:spPr bwMode="auto">
          <a:xfrm>
            <a:off x="6156325" y="5084763"/>
            <a:ext cx="2087563" cy="0"/>
          </a:xfrm>
          <a:prstGeom prst="line">
            <a:avLst/>
          </a:prstGeom>
          <a:noFill/>
          <a:ln w="76200">
            <a:pattFill prst="pct70">
              <a:fgClr>
                <a:srgbClr val="FFFF00"/>
              </a:fgClr>
              <a:bgClr>
                <a:srgbClr val="FFFFFF"/>
              </a:bgClr>
            </a:pattFill>
            <a:round/>
            <a:headEnd/>
            <a:tailEnd/>
          </a:ln>
          <a:effectLst/>
        </p:spPr>
        <p:txBody>
          <a:bodyPr/>
          <a:lstStyle/>
          <a:p>
            <a:pPr algn="l">
              <a:lnSpc>
                <a:spcPct val="100000"/>
              </a:lnSpc>
              <a:buClr>
                <a:srgbClr val="FFFFCC"/>
              </a:buClr>
              <a:buFont typeface="Wingdings" pitchFamily="2" charset="2"/>
              <a:buChar char="l"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1564" name="Line 12"/>
          <p:cNvSpPr>
            <a:spLocks noChangeShapeType="1"/>
          </p:cNvSpPr>
          <p:nvPr/>
        </p:nvSpPr>
        <p:spPr bwMode="auto">
          <a:xfrm>
            <a:off x="1414463" y="5084763"/>
            <a:ext cx="3384550" cy="1584325"/>
          </a:xfrm>
          <a:prstGeom prst="line">
            <a:avLst/>
          </a:prstGeom>
          <a:noFill/>
          <a:ln w="76200">
            <a:pattFill prst="pct70">
              <a:fgClr>
                <a:srgbClr val="FFFF00"/>
              </a:fgClr>
              <a:bgClr>
                <a:srgbClr val="FFFFFF"/>
              </a:bgClr>
            </a:pattFill>
            <a:round/>
            <a:headEnd/>
            <a:tailEnd/>
          </a:ln>
          <a:effectLst/>
        </p:spPr>
        <p:txBody>
          <a:bodyPr/>
          <a:lstStyle/>
          <a:p>
            <a:pPr algn="l">
              <a:lnSpc>
                <a:spcPct val="100000"/>
              </a:lnSpc>
              <a:buClr>
                <a:srgbClr val="FFFFCC"/>
              </a:buClr>
              <a:buFont typeface="Wingdings" pitchFamily="2" charset="2"/>
              <a:buChar char="l"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1565" name="Line 13"/>
          <p:cNvSpPr>
            <a:spLocks noChangeShapeType="1"/>
          </p:cNvSpPr>
          <p:nvPr/>
        </p:nvSpPr>
        <p:spPr bwMode="auto">
          <a:xfrm flipH="1">
            <a:off x="4776788" y="5084763"/>
            <a:ext cx="3455987" cy="1584325"/>
          </a:xfrm>
          <a:prstGeom prst="line">
            <a:avLst/>
          </a:prstGeom>
          <a:noFill/>
          <a:ln w="76200">
            <a:pattFill prst="pct70">
              <a:fgClr>
                <a:srgbClr val="FFFF00"/>
              </a:fgClr>
              <a:bgClr>
                <a:srgbClr val="FFFFFF"/>
              </a:bgClr>
            </a:pattFill>
            <a:round/>
            <a:headEnd/>
            <a:tailEnd/>
          </a:ln>
          <a:effectLst/>
        </p:spPr>
        <p:txBody>
          <a:bodyPr/>
          <a:lstStyle/>
          <a:p>
            <a:pPr algn="l">
              <a:lnSpc>
                <a:spcPct val="100000"/>
              </a:lnSpc>
              <a:buClr>
                <a:srgbClr val="FFFFCC"/>
              </a:buClr>
              <a:buFont typeface="Wingdings" pitchFamily="2" charset="2"/>
              <a:buChar char="l"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1566" name="Line 14"/>
          <p:cNvSpPr>
            <a:spLocks noChangeShapeType="1"/>
          </p:cNvSpPr>
          <p:nvPr/>
        </p:nvSpPr>
        <p:spPr bwMode="auto">
          <a:xfrm>
            <a:off x="323850" y="717550"/>
            <a:ext cx="86407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l">
              <a:lnSpc>
                <a:spcPct val="100000"/>
              </a:lnSpc>
              <a:buClr>
                <a:srgbClr val="FFFFCC"/>
              </a:buClr>
              <a:buFont typeface="Wingdings" pitchFamily="2" charset="2"/>
              <a:buChar char="l"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1567" name="Text Box 15"/>
          <p:cNvSpPr txBox="1">
            <a:spLocks noChangeArrowheads="1"/>
          </p:cNvSpPr>
          <p:nvPr/>
        </p:nvSpPr>
        <p:spPr bwMode="auto">
          <a:xfrm>
            <a:off x="1274763" y="3516313"/>
            <a:ext cx="11255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AU" sz="2000" b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Mortality</a:t>
            </a:r>
          </a:p>
        </p:txBody>
      </p:sp>
      <p:sp>
        <p:nvSpPr>
          <p:cNvPr id="151568" name="Text Box 16"/>
          <p:cNvSpPr txBox="1">
            <a:spLocks noChangeArrowheads="1"/>
          </p:cNvSpPr>
          <p:nvPr/>
        </p:nvSpPr>
        <p:spPr bwMode="auto">
          <a:xfrm>
            <a:off x="6975475" y="3525838"/>
            <a:ext cx="1125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AU" sz="2000" b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Mortality</a:t>
            </a:r>
          </a:p>
        </p:txBody>
      </p:sp>
      <p:sp>
        <p:nvSpPr>
          <p:cNvPr id="151569" name="Text Box 17"/>
          <p:cNvSpPr txBox="1">
            <a:spLocks noChangeArrowheads="1"/>
          </p:cNvSpPr>
          <p:nvPr/>
        </p:nvSpPr>
        <p:spPr bwMode="auto">
          <a:xfrm>
            <a:off x="157163" y="723900"/>
            <a:ext cx="3190875" cy="153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FFFFFF"/>
                </a:solidFill>
                <a:latin typeface="Bookman Old Style" pitchFamily="18" charset="0"/>
                <a:cs typeface="Arial" charset="0"/>
              </a:rPr>
              <a:t>“For unto the </a:t>
            </a:r>
            <a:r>
              <a:rPr lang="en-US" sz="2200" dirty="0">
                <a:solidFill>
                  <a:srgbClr val="00FF00"/>
                </a:solidFill>
                <a:latin typeface="Bookman Old Style" pitchFamily="18" charset="0"/>
                <a:cs typeface="Arial" charset="0"/>
              </a:rPr>
              <a:t>angels</a:t>
            </a:r>
            <a:r>
              <a:rPr lang="en-US" sz="2200" dirty="0">
                <a:solidFill>
                  <a:srgbClr val="FFFFFF"/>
                </a:solidFill>
                <a:latin typeface="Bookman Old Style" pitchFamily="18" charset="0"/>
                <a:cs typeface="Arial" charset="0"/>
              </a:rPr>
              <a:t> hath he not put in subjection </a:t>
            </a:r>
            <a:r>
              <a:rPr lang="en-US" sz="2200" dirty="0">
                <a:solidFill>
                  <a:srgbClr val="FFFF00"/>
                </a:solidFill>
                <a:latin typeface="Bookman Old Style" pitchFamily="18" charset="0"/>
                <a:cs typeface="Arial" charset="0"/>
              </a:rPr>
              <a:t>the world to come</a:t>
            </a:r>
            <a:r>
              <a:rPr lang="en-US" sz="2200" dirty="0">
                <a:solidFill>
                  <a:srgbClr val="FFFFFF"/>
                </a:solidFill>
                <a:latin typeface="Bookman Old Style" pitchFamily="18" charset="0"/>
                <a:cs typeface="Arial" charset="0"/>
              </a:rPr>
              <a:t>, whereof we speak.” - </a:t>
            </a:r>
            <a:r>
              <a:rPr lang="en-US" sz="22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Heb. 2:5</a:t>
            </a:r>
            <a:endParaRPr lang="en-AU" sz="22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51570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0" y="-69275"/>
            <a:ext cx="9144000" cy="781050"/>
          </a:xfrm>
        </p:spPr>
        <p:txBody>
          <a:bodyPr/>
          <a:lstStyle/>
          <a:p>
            <a:r>
              <a:rPr lang="en-AU" sz="4400" b="1" dirty="0">
                <a:latin typeface="+mj-lt"/>
              </a:rPr>
              <a:t>Hierarchy of the Kingdom Age</a:t>
            </a:r>
          </a:p>
        </p:txBody>
      </p:sp>
      <p:sp>
        <p:nvSpPr>
          <p:cNvPr id="151571" name="Text Box 19"/>
          <p:cNvSpPr txBox="1">
            <a:spLocks noChangeArrowheads="1"/>
          </p:cNvSpPr>
          <p:nvPr/>
        </p:nvSpPr>
        <p:spPr bwMode="auto">
          <a:xfrm>
            <a:off x="165100" y="2636838"/>
            <a:ext cx="188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AU" sz="3600" b="0" dirty="0">
                <a:solidFill>
                  <a:srgbClr val="00FF00"/>
                </a:solidFill>
                <a:latin typeface="Arial Black" pitchFamily="34" charset="0"/>
                <a:cs typeface="Arial" charset="0"/>
              </a:rPr>
              <a:t>Angels</a:t>
            </a:r>
          </a:p>
        </p:txBody>
      </p:sp>
      <p:sp>
        <p:nvSpPr>
          <p:cNvPr id="151572" name="Text Box 20"/>
          <p:cNvSpPr txBox="1">
            <a:spLocks noChangeArrowheads="1"/>
          </p:cNvSpPr>
          <p:nvPr/>
        </p:nvSpPr>
        <p:spPr bwMode="auto">
          <a:xfrm>
            <a:off x="7078663" y="2643188"/>
            <a:ext cx="188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AU" sz="3600" b="0" dirty="0">
                <a:solidFill>
                  <a:srgbClr val="00FF00"/>
                </a:solidFill>
                <a:latin typeface="Arial Black" pitchFamily="34" charset="0"/>
                <a:cs typeface="Arial" charset="0"/>
              </a:rPr>
              <a:t>Angels</a:t>
            </a:r>
          </a:p>
        </p:txBody>
      </p:sp>
      <p:sp>
        <p:nvSpPr>
          <p:cNvPr id="23" name="Rectangle 13"/>
          <p:cNvSpPr txBox="1">
            <a:spLocks noChangeArrowheads="1"/>
          </p:cNvSpPr>
          <p:nvPr/>
        </p:nvSpPr>
        <p:spPr bwMode="auto">
          <a:xfrm>
            <a:off x="0" y="6466984"/>
            <a:ext cx="4067175" cy="37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AU" sz="2000" dirty="0" smtClean="0">
                <a:solidFill>
                  <a:srgbClr val="FFFF66"/>
                </a:solidFill>
                <a:latin typeface="Monotype Corsiva" pitchFamily="66" charset="0"/>
              </a:rPr>
              <a:t>Events surrounding the return of Christ</a:t>
            </a:r>
            <a:endParaRPr lang="en-AU" sz="2000" dirty="0">
              <a:solidFill>
                <a:srgbClr val="FFFF66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animBg="1"/>
      <p:bldP spid="1515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85725"/>
            <a:ext cx="9144000" cy="9667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AU" sz="4400"/>
              <a:t>Examples of mortal transfer</a:t>
            </a:r>
            <a:endParaRPr lang="en-AU" sz="4400">
              <a:solidFill>
                <a:srgbClr val="FF0000"/>
              </a:solidFill>
            </a:endParaRPr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179388" y="873288"/>
            <a:ext cx="4176712" cy="594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33400" indent="-533400" algn="l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FFFF00"/>
              </a:buClr>
              <a:buSzTx/>
              <a:buFont typeface="Wingdings" pitchFamily="2" charset="2"/>
              <a:buChar char="Ø"/>
            </a:pPr>
            <a:r>
              <a:rPr lang="en-AU" sz="3200" b="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Acts 8:39-40</a:t>
            </a:r>
            <a:r>
              <a:rPr lang="en-AU" dirty="0">
                <a:ln w="19050">
                  <a:solidFill>
                    <a:schemeClr val="tx1"/>
                  </a:solidFill>
                </a:ln>
                <a:latin typeface="Arial" charset="0"/>
                <a:cs typeface="Arial" charset="0"/>
              </a:rPr>
              <a:t> </a:t>
            </a:r>
            <a:r>
              <a:rPr lang="en-AU" dirty="0">
                <a:latin typeface="Arial" charset="0"/>
                <a:cs typeface="Arial" charset="0"/>
              </a:rPr>
              <a:t>- </a:t>
            </a:r>
            <a:r>
              <a:rPr lang="en-AU" sz="3000" dirty="0">
                <a:solidFill>
                  <a:srgbClr val="00FF00"/>
                </a:solidFill>
                <a:latin typeface="Arial" charset="0"/>
                <a:cs typeface="Arial" charset="0"/>
              </a:rPr>
              <a:t>“caught away”</a:t>
            </a:r>
            <a:r>
              <a:rPr lang="en-AU" sz="3000" dirty="0">
                <a:latin typeface="Arial" charset="0"/>
                <a:cs typeface="Arial" charset="0"/>
              </a:rPr>
              <a:t> is </a:t>
            </a:r>
            <a:r>
              <a:rPr lang="en-AU" sz="3000" i="1" dirty="0" err="1">
                <a:latin typeface="Arial" charset="0"/>
                <a:cs typeface="Arial" charset="0"/>
              </a:rPr>
              <a:t>harpazo</a:t>
            </a:r>
            <a:r>
              <a:rPr lang="en-AU" sz="3000" dirty="0">
                <a:latin typeface="Arial" charset="0"/>
                <a:cs typeface="Arial" charset="0"/>
              </a:rPr>
              <a:t> - used        </a:t>
            </a:r>
            <a:r>
              <a:rPr lang="en-AU" sz="300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1 Thess. 4:17</a:t>
            </a:r>
            <a:r>
              <a:rPr lang="en-AU" sz="3000" dirty="0">
                <a:latin typeface="Arial" charset="0"/>
                <a:cs typeface="Arial" charset="0"/>
              </a:rPr>
              <a:t>.</a:t>
            </a:r>
          </a:p>
          <a:p>
            <a:pPr marL="533400" indent="-533400" algn="l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FFFF00"/>
              </a:buClr>
              <a:buSzTx/>
              <a:buFont typeface="Wingdings" pitchFamily="2" charset="2"/>
              <a:buChar char="Ø"/>
            </a:pPr>
            <a:r>
              <a:rPr lang="en-AU" sz="300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V.26</a:t>
            </a:r>
            <a:r>
              <a:rPr lang="en-AU" sz="3000" dirty="0">
                <a:latin typeface="Arial" charset="0"/>
                <a:cs typeface="Arial" charset="0"/>
              </a:rPr>
              <a:t> - Directed to Gaza to meet Ethiopian eunuch.</a:t>
            </a:r>
          </a:p>
          <a:p>
            <a:pPr marL="533400" indent="-533400" algn="l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FFFF00"/>
              </a:buClr>
              <a:buSzTx/>
              <a:buFont typeface="Wingdings" pitchFamily="2" charset="2"/>
              <a:buChar char="Ø"/>
            </a:pPr>
            <a:r>
              <a:rPr lang="en-AU" sz="300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V.40</a:t>
            </a:r>
            <a:r>
              <a:rPr lang="en-AU" sz="3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AU" sz="3000" dirty="0">
                <a:latin typeface="Arial" charset="0"/>
                <a:cs typeface="Arial" charset="0"/>
              </a:rPr>
              <a:t>- Transported </a:t>
            </a:r>
            <a:r>
              <a:rPr lang="en-AU" sz="3000" dirty="0" smtClean="0">
                <a:latin typeface="Arial" charset="0"/>
                <a:cs typeface="Arial" charset="0"/>
              </a:rPr>
              <a:t>25 miles (32 kms) to Ashdod.</a:t>
            </a:r>
            <a:endParaRPr lang="en-AU" sz="3000" dirty="0">
              <a:latin typeface="Arial" charset="0"/>
              <a:cs typeface="Arial" charset="0"/>
            </a:endParaRPr>
          </a:p>
          <a:p>
            <a:pPr marL="533400" indent="-533400" algn="l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FFFF00"/>
              </a:buClr>
              <a:buSzTx/>
              <a:buFont typeface="Wingdings" pitchFamily="2" charset="2"/>
              <a:buChar char="Ø"/>
            </a:pPr>
            <a:r>
              <a:rPr lang="en-AU" sz="3000" dirty="0">
                <a:latin typeface="Arial" charset="0"/>
                <a:cs typeface="Arial" charset="0"/>
              </a:rPr>
              <a:t>Consider also </a:t>
            </a:r>
            <a:r>
              <a:rPr lang="en-AU" sz="3000" dirty="0">
                <a:ln>
                  <a:solidFill>
                    <a:schemeClr val="tx1"/>
                  </a:solidFill>
                </a:ln>
                <a:solidFill>
                  <a:srgbClr val="FF6699"/>
                </a:solidFill>
                <a:latin typeface="Arial" charset="0"/>
                <a:cs typeface="Arial" charset="0"/>
              </a:rPr>
              <a:t>Enoch</a:t>
            </a:r>
            <a:r>
              <a:rPr lang="en-AU" sz="3000" dirty="0">
                <a:latin typeface="Arial" charset="0"/>
                <a:cs typeface="Arial" charset="0"/>
              </a:rPr>
              <a:t> and </a:t>
            </a:r>
            <a:r>
              <a:rPr lang="en-AU" sz="3000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Arial" charset="0"/>
                <a:cs typeface="Arial" charset="0"/>
              </a:rPr>
              <a:t>Elijah</a:t>
            </a:r>
            <a:r>
              <a:rPr lang="en-AU" sz="3000" dirty="0">
                <a:latin typeface="Arial" charset="0"/>
                <a:cs typeface="Arial" charset="0"/>
              </a:rPr>
              <a:t>.</a:t>
            </a:r>
          </a:p>
        </p:txBody>
      </p:sp>
      <p:graphicFrame>
        <p:nvGraphicFramePr>
          <p:cNvPr id="312325" name="Object 5"/>
          <p:cNvGraphicFramePr>
            <a:graphicFrameLocks noChangeAspect="1"/>
          </p:cNvGraphicFramePr>
          <p:nvPr/>
        </p:nvGraphicFramePr>
        <p:xfrm>
          <a:off x="4467225" y="981075"/>
          <a:ext cx="4676775" cy="5876925"/>
        </p:xfrm>
        <a:graphic>
          <a:graphicData uri="http://schemas.openxmlformats.org/presentationml/2006/ole">
            <p:oleObj spid="_x0000_s108546" name="Photo Editor Photo" r:id="rId3" imgW="6009524" imgH="7552381" progId="">
              <p:embed/>
            </p:oleObj>
          </a:graphicData>
        </a:graphic>
      </p:graphicFrame>
      <p:sp>
        <p:nvSpPr>
          <p:cNvPr id="312326" name="Freeform 6"/>
          <p:cNvSpPr>
            <a:spLocks/>
          </p:cNvSpPr>
          <p:nvPr/>
        </p:nvSpPr>
        <p:spPr bwMode="auto">
          <a:xfrm>
            <a:off x="5397500" y="4508500"/>
            <a:ext cx="1993900" cy="1104900"/>
          </a:xfrm>
          <a:custGeom>
            <a:avLst/>
            <a:gdLst/>
            <a:ahLst/>
            <a:cxnLst>
              <a:cxn ang="0">
                <a:pos x="1256" y="0"/>
              </a:cxn>
              <a:cxn ang="0">
                <a:pos x="1168" y="120"/>
              </a:cxn>
              <a:cxn ang="0">
                <a:pos x="1096" y="216"/>
              </a:cxn>
              <a:cxn ang="0">
                <a:pos x="1072" y="264"/>
              </a:cxn>
              <a:cxn ang="0">
                <a:pos x="864" y="440"/>
              </a:cxn>
              <a:cxn ang="0">
                <a:pos x="840" y="456"/>
              </a:cxn>
              <a:cxn ang="0">
                <a:pos x="816" y="480"/>
              </a:cxn>
              <a:cxn ang="0">
                <a:pos x="584" y="536"/>
              </a:cxn>
              <a:cxn ang="0">
                <a:pos x="424" y="552"/>
              </a:cxn>
              <a:cxn ang="0">
                <a:pos x="136" y="624"/>
              </a:cxn>
              <a:cxn ang="0">
                <a:pos x="16" y="672"/>
              </a:cxn>
              <a:cxn ang="0">
                <a:pos x="0" y="696"/>
              </a:cxn>
            </a:cxnLst>
            <a:rect l="0" t="0" r="r" b="b"/>
            <a:pathLst>
              <a:path w="1256" h="696">
                <a:moveTo>
                  <a:pt x="1256" y="0"/>
                </a:moveTo>
                <a:cubicBezTo>
                  <a:pt x="1221" y="35"/>
                  <a:pt x="1196" y="78"/>
                  <a:pt x="1168" y="120"/>
                </a:cubicBezTo>
                <a:cubicBezTo>
                  <a:pt x="1147" y="151"/>
                  <a:pt x="1109" y="178"/>
                  <a:pt x="1096" y="216"/>
                </a:cubicBezTo>
                <a:cubicBezTo>
                  <a:pt x="1088" y="240"/>
                  <a:pt x="1089" y="243"/>
                  <a:pt x="1072" y="264"/>
                </a:cubicBezTo>
                <a:cubicBezTo>
                  <a:pt x="1020" y="327"/>
                  <a:pt x="937" y="404"/>
                  <a:pt x="864" y="440"/>
                </a:cubicBezTo>
                <a:cubicBezTo>
                  <a:pt x="855" y="444"/>
                  <a:pt x="847" y="450"/>
                  <a:pt x="840" y="456"/>
                </a:cubicBezTo>
                <a:cubicBezTo>
                  <a:pt x="831" y="463"/>
                  <a:pt x="826" y="475"/>
                  <a:pt x="816" y="480"/>
                </a:cubicBezTo>
                <a:cubicBezTo>
                  <a:pt x="766" y="508"/>
                  <a:pt x="638" y="529"/>
                  <a:pt x="584" y="536"/>
                </a:cubicBezTo>
                <a:cubicBezTo>
                  <a:pt x="531" y="543"/>
                  <a:pt x="424" y="552"/>
                  <a:pt x="424" y="552"/>
                </a:cubicBezTo>
                <a:cubicBezTo>
                  <a:pt x="328" y="576"/>
                  <a:pt x="232" y="600"/>
                  <a:pt x="136" y="624"/>
                </a:cubicBezTo>
                <a:cubicBezTo>
                  <a:pt x="91" y="635"/>
                  <a:pt x="58" y="658"/>
                  <a:pt x="16" y="672"/>
                </a:cubicBezTo>
                <a:cubicBezTo>
                  <a:pt x="11" y="680"/>
                  <a:pt x="0" y="696"/>
                  <a:pt x="0" y="696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2328" name="AutoShape 8"/>
          <p:cNvSpPr>
            <a:spLocks noChangeArrowheads="1"/>
          </p:cNvSpPr>
          <p:nvPr/>
        </p:nvSpPr>
        <p:spPr bwMode="auto">
          <a:xfrm rot="-3519579">
            <a:off x="4339431" y="4379120"/>
            <a:ext cx="2016125" cy="576262"/>
          </a:xfrm>
          <a:prstGeom prst="curvedDownArrow">
            <a:avLst>
              <a:gd name="adj1" fmla="val 69973"/>
              <a:gd name="adj2" fmla="val 139945"/>
              <a:gd name="adj3" fmla="val 33333"/>
            </a:avLst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31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3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3" grpId="0" build="p"/>
      <p:bldP spid="312326" grpId="0" animBg="1"/>
      <p:bldP spid="3123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85725"/>
            <a:ext cx="9144000" cy="10398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AU" sz="4400"/>
              <a:t>Examples of mortal transfer</a:t>
            </a:r>
            <a:endParaRPr lang="en-AU" sz="4400">
              <a:solidFill>
                <a:srgbClr val="FF0000"/>
              </a:solidFill>
            </a:endParaRPr>
          </a:p>
        </p:txBody>
      </p:sp>
      <p:sp>
        <p:nvSpPr>
          <p:cNvPr id="311299" name="Text Box 3"/>
          <p:cNvSpPr txBox="1">
            <a:spLocks noChangeArrowheads="1"/>
          </p:cNvSpPr>
          <p:nvPr/>
        </p:nvSpPr>
        <p:spPr bwMode="auto">
          <a:xfrm>
            <a:off x="179388" y="1557338"/>
            <a:ext cx="2303462" cy="4751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FFFF00"/>
              </a:buClr>
              <a:buSzTx/>
            </a:pPr>
            <a:r>
              <a:rPr lang="en-AU" sz="3200" b="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John 6:16-21</a:t>
            </a:r>
            <a:endParaRPr lang="en-AU" sz="3200" b="0" dirty="0">
              <a:ln w="19050">
                <a:solidFill>
                  <a:schemeClr val="tx1"/>
                </a:solidFill>
              </a:ln>
              <a:latin typeface="Arial Black" pitchFamily="34" charset="0"/>
              <a:cs typeface="Arial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FFFF00"/>
              </a:buClr>
              <a:buSzTx/>
            </a:pPr>
            <a:r>
              <a:rPr lang="en-AU" dirty="0">
                <a:latin typeface="Arial" charset="0"/>
                <a:cs typeface="Arial" charset="0"/>
              </a:rPr>
              <a:t>Disciples in boat some distance from Capernaum.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FFFF00"/>
              </a:buClr>
              <a:buSzTx/>
            </a:pPr>
            <a:r>
              <a:rPr lang="en-AU" dirty="0">
                <a:solidFill>
                  <a:srgbClr val="00FF00"/>
                </a:solidFill>
                <a:latin typeface="Arial" charset="0"/>
                <a:cs typeface="Arial" charset="0"/>
              </a:rPr>
              <a:t>Immediately at land!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FFFF00"/>
              </a:buClr>
              <a:buSzTx/>
            </a:pPr>
            <a:endParaRPr lang="en-AU" dirty="0">
              <a:latin typeface="Arial" charset="0"/>
              <a:cs typeface="Arial" charset="0"/>
            </a:endParaRPr>
          </a:p>
        </p:txBody>
      </p:sp>
      <p:graphicFrame>
        <p:nvGraphicFramePr>
          <p:cNvPr id="311300" name="Object 4"/>
          <p:cNvGraphicFramePr>
            <a:graphicFrameLocks noChangeAspect="1"/>
          </p:cNvGraphicFramePr>
          <p:nvPr/>
        </p:nvGraphicFramePr>
        <p:xfrm>
          <a:off x="2555875" y="1052513"/>
          <a:ext cx="6588125" cy="5792787"/>
        </p:xfrm>
        <a:graphic>
          <a:graphicData uri="http://schemas.openxmlformats.org/presentationml/2006/ole">
            <p:oleObj spid="_x0000_s109570" name="Photo Editor Photo" r:id="rId3" imgW="5772956" imgH="5076190" progId="">
              <p:embed/>
            </p:oleObj>
          </a:graphicData>
        </a:graphic>
      </p:graphicFrame>
      <p:sp>
        <p:nvSpPr>
          <p:cNvPr id="311301" name="Freeform 5"/>
          <p:cNvSpPr>
            <a:spLocks/>
          </p:cNvSpPr>
          <p:nvPr/>
        </p:nvSpPr>
        <p:spPr bwMode="auto">
          <a:xfrm>
            <a:off x="5867400" y="2708275"/>
            <a:ext cx="1022350" cy="504825"/>
          </a:xfrm>
          <a:custGeom>
            <a:avLst/>
            <a:gdLst/>
            <a:ahLst/>
            <a:cxnLst>
              <a:cxn ang="0">
                <a:pos x="598" y="273"/>
              </a:cxn>
              <a:cxn ang="0">
                <a:pos x="462" y="273"/>
              </a:cxn>
              <a:cxn ang="0">
                <a:pos x="281" y="318"/>
              </a:cxn>
              <a:cxn ang="0">
                <a:pos x="145" y="273"/>
              </a:cxn>
              <a:cxn ang="0">
                <a:pos x="54" y="227"/>
              </a:cxn>
              <a:cxn ang="0">
                <a:pos x="8" y="91"/>
              </a:cxn>
              <a:cxn ang="0">
                <a:pos x="8" y="0"/>
              </a:cxn>
            </a:cxnLst>
            <a:rect l="0" t="0" r="r" b="b"/>
            <a:pathLst>
              <a:path w="598" h="318">
                <a:moveTo>
                  <a:pt x="598" y="273"/>
                </a:moveTo>
                <a:cubicBezTo>
                  <a:pt x="556" y="269"/>
                  <a:pt x="515" y="266"/>
                  <a:pt x="462" y="273"/>
                </a:cubicBezTo>
                <a:cubicBezTo>
                  <a:pt x="409" y="280"/>
                  <a:pt x="334" y="318"/>
                  <a:pt x="281" y="318"/>
                </a:cubicBezTo>
                <a:cubicBezTo>
                  <a:pt x="228" y="318"/>
                  <a:pt x="183" y="288"/>
                  <a:pt x="145" y="273"/>
                </a:cubicBezTo>
                <a:cubicBezTo>
                  <a:pt x="107" y="258"/>
                  <a:pt x="77" y="257"/>
                  <a:pt x="54" y="227"/>
                </a:cubicBezTo>
                <a:cubicBezTo>
                  <a:pt x="31" y="197"/>
                  <a:pt x="16" y="129"/>
                  <a:pt x="8" y="91"/>
                </a:cubicBezTo>
                <a:cubicBezTo>
                  <a:pt x="0" y="53"/>
                  <a:pt x="4" y="26"/>
                  <a:pt x="8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1302" name="Line 6"/>
          <p:cNvSpPr>
            <a:spLocks noChangeShapeType="1"/>
          </p:cNvSpPr>
          <p:nvPr/>
        </p:nvSpPr>
        <p:spPr bwMode="auto">
          <a:xfrm>
            <a:off x="6372225" y="5876925"/>
            <a:ext cx="6477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1303" name="Line 7"/>
          <p:cNvSpPr>
            <a:spLocks noChangeShapeType="1"/>
          </p:cNvSpPr>
          <p:nvPr/>
        </p:nvSpPr>
        <p:spPr bwMode="auto">
          <a:xfrm flipH="1">
            <a:off x="5003800" y="5876925"/>
            <a:ext cx="6477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1304" name="Text Box 8"/>
          <p:cNvSpPr txBox="1">
            <a:spLocks noChangeArrowheads="1"/>
          </p:cNvSpPr>
          <p:nvPr/>
        </p:nvSpPr>
        <p:spPr bwMode="auto">
          <a:xfrm>
            <a:off x="5559425" y="5657850"/>
            <a:ext cx="898525" cy="420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AU" sz="2400" b="0">
                <a:solidFill>
                  <a:schemeClr val="bg1"/>
                </a:solidFill>
                <a:latin typeface="Impact" pitchFamily="34" charset="0"/>
              </a:rPr>
              <a:t>15 km</a:t>
            </a:r>
          </a:p>
        </p:txBody>
      </p:sp>
      <p:sp>
        <p:nvSpPr>
          <p:cNvPr id="9" name="Rectangle 13"/>
          <p:cNvSpPr txBox="1">
            <a:spLocks noChangeArrowheads="1"/>
          </p:cNvSpPr>
          <p:nvPr/>
        </p:nvSpPr>
        <p:spPr bwMode="auto">
          <a:xfrm>
            <a:off x="0" y="6165304"/>
            <a:ext cx="2483767" cy="67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AU" sz="2000" dirty="0" smtClean="0">
                <a:solidFill>
                  <a:srgbClr val="FFFF66"/>
                </a:solidFill>
                <a:latin typeface="Monotype Corsiva" pitchFamily="66" charset="0"/>
              </a:rPr>
              <a:t>Events surrounding the return </a:t>
            </a:r>
            <a:r>
              <a:rPr lang="en-AU" sz="2000" dirty="0">
                <a:solidFill>
                  <a:srgbClr val="FFFF66"/>
                </a:solidFill>
                <a:latin typeface="Monotype Corsiva" pitchFamily="66" charset="0"/>
              </a:rPr>
              <a:t>of Christ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3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99" grpId="0" build="p"/>
      <p:bldP spid="31130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96975"/>
          </a:xfrm>
        </p:spPr>
        <p:txBody>
          <a:bodyPr/>
          <a:lstStyle/>
          <a:p>
            <a:pPr eaLnBrk="1" hangingPunct="1">
              <a:defRPr/>
            </a:pPr>
            <a:r>
              <a:rPr lang="en-AU" sz="5400" dirty="0" smtClean="0">
                <a:ln w="19050">
                  <a:solidFill>
                    <a:schemeClr val="tx1"/>
                  </a:solidFill>
                </a:ln>
                <a:solidFill>
                  <a:srgbClr val="33CCFF"/>
                </a:solidFill>
                <a:effectLst/>
              </a:rPr>
              <a:t>Saints</a:t>
            </a:r>
            <a:r>
              <a:rPr lang="en-AU" sz="5400" dirty="0" smtClean="0"/>
              <a:t>               </a:t>
            </a:r>
            <a:r>
              <a:rPr lang="en-AU" sz="5400" dirty="0" smtClean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</a:rPr>
              <a:t>Sinners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60" y="1268760"/>
            <a:ext cx="8713787" cy="4105275"/>
          </a:xfrm>
        </p:spPr>
        <p:txBody>
          <a:bodyPr/>
          <a:lstStyle/>
          <a:p>
            <a:pPr defTabSz="898525" eaLnBrk="1" hangingPunct="1">
              <a:defRPr/>
            </a:pPr>
            <a:r>
              <a:rPr lang="en-AU" sz="3200" dirty="0" smtClean="0">
                <a:ln w="15875">
                  <a:solidFill>
                    <a:schemeClr val="tx1"/>
                  </a:solidFill>
                </a:ln>
                <a:solidFill>
                  <a:srgbClr val="00CCFF"/>
                </a:solidFill>
                <a:latin typeface="Arial Black" pitchFamily="34" charset="0"/>
              </a:rPr>
              <a:t>Righteous</a:t>
            </a:r>
            <a:r>
              <a:rPr lang="en-AU" sz="3200" dirty="0" smtClean="0">
                <a:latin typeface="Arial Black" pitchFamily="34" charset="0"/>
              </a:rPr>
              <a:t>		        </a:t>
            </a:r>
            <a:r>
              <a:rPr lang="en-AU" sz="3200" dirty="0" smtClean="0">
                <a:solidFill>
                  <a:srgbClr val="FFFF66"/>
                </a:solidFill>
                <a:latin typeface="Arial Black" pitchFamily="34" charset="0"/>
              </a:rPr>
              <a:t>Enlightened</a:t>
            </a:r>
          </a:p>
          <a:p>
            <a:pPr defTabSz="898525" eaLnBrk="1" hangingPunct="1">
              <a:defRPr/>
            </a:pPr>
            <a:r>
              <a:rPr lang="en-AU" sz="3200" dirty="0" smtClean="0">
                <a:latin typeface="Arial Black" pitchFamily="34" charset="0"/>
              </a:rPr>
              <a:t>					  </a:t>
            </a:r>
            <a:r>
              <a:rPr lang="en-AU" sz="3200" b="0" i="1" dirty="0" smtClean="0">
                <a:solidFill>
                  <a:srgbClr val="00FF00"/>
                </a:solidFill>
                <a:latin typeface="Impact" pitchFamily="34" charset="0"/>
              </a:rPr>
              <a:t>Accountable</a:t>
            </a:r>
          </a:p>
          <a:p>
            <a:pPr defTabSz="898525" eaLnBrk="1" hangingPunct="1">
              <a:defRPr/>
            </a:pPr>
            <a:r>
              <a:rPr lang="en-AU" sz="3200" b="0" i="1" dirty="0" smtClean="0">
                <a:solidFill>
                  <a:srgbClr val="00FF00"/>
                </a:solidFill>
                <a:latin typeface="Impact" pitchFamily="34" charset="0"/>
              </a:rPr>
              <a:t>Responsible</a:t>
            </a:r>
          </a:p>
          <a:p>
            <a:pPr defTabSz="898525" eaLnBrk="1" hangingPunct="1">
              <a:defRPr/>
            </a:pPr>
            <a:endParaRPr lang="en-AU" sz="3200" i="1" dirty="0" smtClean="0">
              <a:solidFill>
                <a:srgbClr val="00FF00"/>
              </a:solidFill>
              <a:latin typeface="Impact" pitchFamily="34" charset="0"/>
            </a:endParaRPr>
          </a:p>
          <a:p>
            <a:pPr defTabSz="898525" eaLnBrk="1" hangingPunct="1">
              <a:defRPr/>
            </a:pPr>
            <a:r>
              <a:rPr lang="en-AU" sz="34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Ungodly</a:t>
            </a:r>
            <a:r>
              <a:rPr lang="en-AU" sz="3200" dirty="0" smtClean="0">
                <a:ln w="22225">
                  <a:solidFill>
                    <a:schemeClr val="tx1"/>
                  </a:solidFill>
                </a:ln>
                <a:latin typeface="Arial Black" pitchFamily="34" charset="0"/>
              </a:rPr>
              <a:t> </a:t>
            </a:r>
            <a:r>
              <a:rPr lang="en-AU" sz="3200" dirty="0" smtClean="0">
                <a:latin typeface="Arial Black" pitchFamily="34" charset="0"/>
              </a:rPr>
              <a:t>                   </a:t>
            </a:r>
            <a:r>
              <a:rPr lang="en-AU" sz="3200" dirty="0" smtClean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  <a:latin typeface="Arial Black" pitchFamily="34" charset="0"/>
              </a:rPr>
              <a:t>Unenlightened</a:t>
            </a:r>
          </a:p>
          <a:p>
            <a:pPr defTabSz="898525" eaLnBrk="1" hangingPunct="1">
              <a:defRPr/>
            </a:pPr>
            <a:r>
              <a:rPr lang="en-AU" sz="3200" dirty="0" smtClean="0">
                <a:latin typeface="Arial Black" pitchFamily="34" charset="0"/>
              </a:rPr>
              <a:t>					 </a:t>
            </a:r>
            <a:r>
              <a:rPr lang="en-AU" sz="3200" b="0" i="1" dirty="0" smtClean="0">
                <a:solidFill>
                  <a:srgbClr val="00FF00"/>
                </a:solidFill>
                <a:latin typeface="Impact" pitchFamily="34" charset="0"/>
              </a:rPr>
              <a:t>Not accountable</a:t>
            </a: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3276600" y="260350"/>
            <a:ext cx="2303463" cy="647700"/>
          </a:xfrm>
          <a:prstGeom prst="leftRightArrow">
            <a:avLst>
              <a:gd name="adj1" fmla="val 50000"/>
              <a:gd name="adj2" fmla="val 71127"/>
            </a:avLst>
          </a:prstGeom>
          <a:solidFill>
            <a:srgbClr val="FFFF66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FFFFCC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6133" name="Text Box 5"/>
          <p:cNvSpPr txBox="1">
            <a:spLocks noChangeArrowheads="1"/>
          </p:cNvSpPr>
          <p:nvPr/>
        </p:nvSpPr>
        <p:spPr bwMode="auto">
          <a:xfrm>
            <a:off x="2700338" y="6100763"/>
            <a:ext cx="396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AU" sz="3600" b="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 Peter 4:17-18</a:t>
            </a:r>
          </a:p>
        </p:txBody>
      </p:sp>
      <p:sp>
        <p:nvSpPr>
          <p:cNvPr id="176134" name="AutoShape 6"/>
          <p:cNvSpPr>
            <a:spLocks noChangeArrowheads="1"/>
          </p:cNvSpPr>
          <p:nvPr/>
        </p:nvSpPr>
        <p:spPr bwMode="auto">
          <a:xfrm>
            <a:off x="3213100" y="1397000"/>
            <a:ext cx="647700" cy="1800225"/>
          </a:xfrm>
          <a:prstGeom prst="curvedLeftArrow">
            <a:avLst>
              <a:gd name="adj1" fmla="val 55588"/>
              <a:gd name="adj2" fmla="val 111176"/>
              <a:gd name="adj3" fmla="val 33333"/>
            </a:avLst>
          </a:prstGeom>
          <a:solidFill>
            <a:srgbClr val="00CCFF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FFFFCC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6135" name="AutoShape 7"/>
          <p:cNvSpPr>
            <a:spLocks noChangeArrowheads="1"/>
          </p:cNvSpPr>
          <p:nvPr/>
        </p:nvSpPr>
        <p:spPr bwMode="auto">
          <a:xfrm flipH="1" flipV="1">
            <a:off x="3260725" y="2446338"/>
            <a:ext cx="503238" cy="1647825"/>
          </a:xfrm>
          <a:prstGeom prst="curvedRightArrow">
            <a:avLst>
              <a:gd name="adj1" fmla="val 65489"/>
              <a:gd name="adj2" fmla="val 130978"/>
              <a:gd name="adj3" fmla="val 33333"/>
            </a:avLst>
          </a:prstGeom>
          <a:solidFill>
            <a:srgbClr val="00CCFF"/>
          </a:solidFill>
          <a:ln w="9525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FFFFCC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1692275" y="908050"/>
            <a:ext cx="0" cy="4333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FFFFCC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>
            <a:off x="1692275" y="1916113"/>
            <a:ext cx="0" cy="5762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FFFFCC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>
            <a:off x="1692275" y="2997200"/>
            <a:ext cx="0" cy="7207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FFFFCC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>
            <a:off x="7019925" y="908050"/>
            <a:ext cx="0" cy="4333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FFFFCC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>
            <a:off x="7019925" y="2420938"/>
            <a:ext cx="0" cy="11525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FFFFCC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6141" name="Text Box 13"/>
          <p:cNvSpPr txBox="1">
            <a:spLocks noChangeArrowheads="1"/>
          </p:cNvSpPr>
          <p:nvPr/>
        </p:nvSpPr>
        <p:spPr bwMode="auto">
          <a:xfrm>
            <a:off x="323850" y="5611813"/>
            <a:ext cx="86407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AU" sz="3200" b="0" dirty="0">
                <a:ln w="19050">
                  <a:solidFill>
                    <a:srgbClr val="FFFFFF"/>
                  </a:solidFill>
                </a:ln>
                <a:solidFill>
                  <a:srgbClr val="FF0066"/>
                </a:solidFill>
                <a:latin typeface="Arial Black" pitchFamily="34" charset="0"/>
              </a:rPr>
              <a:t>Responsibility to Divine Judgement</a:t>
            </a:r>
          </a:p>
        </p:txBody>
      </p:sp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323850" y="5589588"/>
            <a:ext cx="8569325" cy="1152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FFFFCC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6143" name="AutoShape 15"/>
          <p:cNvSpPr>
            <a:spLocks noChangeArrowheads="1"/>
          </p:cNvSpPr>
          <p:nvPr/>
        </p:nvSpPr>
        <p:spPr bwMode="auto">
          <a:xfrm>
            <a:off x="4817773" y="1557338"/>
            <a:ext cx="504825" cy="792162"/>
          </a:xfrm>
          <a:prstGeom prst="curvedRightArrow">
            <a:avLst>
              <a:gd name="adj1" fmla="val 31384"/>
              <a:gd name="adj2" fmla="val 62767"/>
              <a:gd name="adj3" fmla="val 33333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FFFFCC"/>
              </a:buClr>
            </a:pPr>
            <a:endParaRPr lang="en-US">
              <a:ln w="28575"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76144" name="AutoShape 16"/>
          <p:cNvSpPr>
            <a:spLocks noChangeArrowheads="1"/>
          </p:cNvSpPr>
          <p:nvPr/>
        </p:nvSpPr>
        <p:spPr bwMode="auto">
          <a:xfrm>
            <a:off x="4716463" y="3860800"/>
            <a:ext cx="503237" cy="792163"/>
          </a:xfrm>
          <a:prstGeom prst="curvedRightArrow">
            <a:avLst>
              <a:gd name="adj1" fmla="val 31483"/>
              <a:gd name="adj2" fmla="val 62965"/>
              <a:gd name="adj3" fmla="val 33333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FFFFCC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6145" name="Freeform 17"/>
          <p:cNvSpPr>
            <a:spLocks/>
          </p:cNvSpPr>
          <p:nvPr/>
        </p:nvSpPr>
        <p:spPr bwMode="auto">
          <a:xfrm>
            <a:off x="0" y="1125538"/>
            <a:ext cx="8926513" cy="3695700"/>
          </a:xfrm>
          <a:custGeom>
            <a:avLst/>
            <a:gdLst>
              <a:gd name="T0" fmla="*/ 334 w 5623"/>
              <a:gd name="T1" fmla="*/ 15 h 2328"/>
              <a:gd name="T2" fmla="*/ 3934 w 5623"/>
              <a:gd name="T3" fmla="*/ 34 h 2328"/>
              <a:gd name="T4" fmla="*/ 4356 w 5623"/>
              <a:gd name="T5" fmla="*/ 34 h 2328"/>
              <a:gd name="T6" fmla="*/ 4980 w 5623"/>
              <a:gd name="T7" fmla="*/ 24 h 2328"/>
              <a:gd name="T8" fmla="*/ 5105 w 5623"/>
              <a:gd name="T9" fmla="*/ 24 h 2328"/>
              <a:gd name="T10" fmla="*/ 5182 w 5623"/>
              <a:gd name="T11" fmla="*/ 24 h 2328"/>
              <a:gd name="T12" fmla="*/ 5556 w 5623"/>
              <a:gd name="T13" fmla="*/ 82 h 2328"/>
              <a:gd name="T14" fmla="*/ 5556 w 5623"/>
              <a:gd name="T15" fmla="*/ 111 h 2328"/>
              <a:gd name="T16" fmla="*/ 5556 w 5623"/>
              <a:gd name="T17" fmla="*/ 139 h 2328"/>
              <a:gd name="T18" fmla="*/ 5566 w 5623"/>
              <a:gd name="T19" fmla="*/ 207 h 2328"/>
              <a:gd name="T20" fmla="*/ 5556 w 5623"/>
              <a:gd name="T21" fmla="*/ 418 h 2328"/>
              <a:gd name="T22" fmla="*/ 5403 w 5623"/>
              <a:gd name="T23" fmla="*/ 917 h 2328"/>
              <a:gd name="T24" fmla="*/ 5259 w 5623"/>
              <a:gd name="T25" fmla="*/ 1061 h 2328"/>
              <a:gd name="T26" fmla="*/ 5211 w 5623"/>
              <a:gd name="T27" fmla="*/ 1090 h 2328"/>
              <a:gd name="T28" fmla="*/ 5153 w 5623"/>
              <a:gd name="T29" fmla="*/ 1128 h 2328"/>
              <a:gd name="T30" fmla="*/ 4971 w 5623"/>
              <a:gd name="T31" fmla="*/ 1167 h 2328"/>
              <a:gd name="T32" fmla="*/ 4327 w 5623"/>
              <a:gd name="T33" fmla="*/ 1119 h 2328"/>
              <a:gd name="T34" fmla="*/ 4107 w 5623"/>
              <a:gd name="T35" fmla="*/ 1090 h 2328"/>
              <a:gd name="T36" fmla="*/ 3588 w 5623"/>
              <a:gd name="T37" fmla="*/ 1138 h 2328"/>
              <a:gd name="T38" fmla="*/ 3531 w 5623"/>
              <a:gd name="T39" fmla="*/ 1167 h 2328"/>
              <a:gd name="T40" fmla="*/ 3502 w 5623"/>
              <a:gd name="T41" fmla="*/ 1195 h 2328"/>
              <a:gd name="T42" fmla="*/ 3377 w 5623"/>
              <a:gd name="T43" fmla="*/ 1253 h 2328"/>
              <a:gd name="T44" fmla="*/ 3214 w 5623"/>
              <a:gd name="T45" fmla="*/ 1359 h 2328"/>
              <a:gd name="T46" fmla="*/ 3166 w 5623"/>
              <a:gd name="T47" fmla="*/ 1407 h 2328"/>
              <a:gd name="T48" fmla="*/ 3137 w 5623"/>
              <a:gd name="T49" fmla="*/ 1426 h 2328"/>
              <a:gd name="T50" fmla="*/ 3051 w 5623"/>
              <a:gd name="T51" fmla="*/ 1503 h 2328"/>
              <a:gd name="T52" fmla="*/ 2983 w 5623"/>
              <a:gd name="T53" fmla="*/ 1618 h 2328"/>
              <a:gd name="T54" fmla="*/ 2974 w 5623"/>
              <a:gd name="T55" fmla="*/ 1647 h 2328"/>
              <a:gd name="T56" fmla="*/ 2935 w 5623"/>
              <a:gd name="T57" fmla="*/ 1704 h 2328"/>
              <a:gd name="T58" fmla="*/ 2859 w 5623"/>
              <a:gd name="T59" fmla="*/ 1829 h 2328"/>
              <a:gd name="T60" fmla="*/ 2763 w 5623"/>
              <a:gd name="T61" fmla="*/ 1963 h 2328"/>
              <a:gd name="T62" fmla="*/ 2551 w 5623"/>
              <a:gd name="T63" fmla="*/ 2155 h 2328"/>
              <a:gd name="T64" fmla="*/ 2436 w 5623"/>
              <a:gd name="T65" fmla="*/ 2223 h 2328"/>
              <a:gd name="T66" fmla="*/ 2110 w 5623"/>
              <a:gd name="T67" fmla="*/ 2328 h 2328"/>
              <a:gd name="T68" fmla="*/ 1678 w 5623"/>
              <a:gd name="T69" fmla="*/ 2319 h 2328"/>
              <a:gd name="T70" fmla="*/ 1246 w 5623"/>
              <a:gd name="T71" fmla="*/ 2261 h 2328"/>
              <a:gd name="T72" fmla="*/ 689 w 5623"/>
              <a:gd name="T73" fmla="*/ 2251 h 2328"/>
              <a:gd name="T74" fmla="*/ 545 w 5623"/>
              <a:gd name="T75" fmla="*/ 2223 h 2328"/>
              <a:gd name="T76" fmla="*/ 487 w 5623"/>
              <a:gd name="T77" fmla="*/ 2203 h 2328"/>
              <a:gd name="T78" fmla="*/ 459 w 5623"/>
              <a:gd name="T79" fmla="*/ 2194 h 2328"/>
              <a:gd name="T80" fmla="*/ 334 w 5623"/>
              <a:gd name="T81" fmla="*/ 2079 h 2328"/>
              <a:gd name="T82" fmla="*/ 276 w 5623"/>
              <a:gd name="T83" fmla="*/ 2002 h 2328"/>
              <a:gd name="T84" fmla="*/ 267 w 5623"/>
              <a:gd name="T85" fmla="*/ 1973 h 2328"/>
              <a:gd name="T86" fmla="*/ 247 w 5623"/>
              <a:gd name="T87" fmla="*/ 1954 h 2328"/>
              <a:gd name="T88" fmla="*/ 209 w 5623"/>
              <a:gd name="T89" fmla="*/ 1781 h 2328"/>
              <a:gd name="T90" fmla="*/ 238 w 5623"/>
              <a:gd name="T91" fmla="*/ 1320 h 2328"/>
              <a:gd name="T92" fmla="*/ 267 w 5623"/>
              <a:gd name="T93" fmla="*/ 1051 h 2328"/>
              <a:gd name="T94" fmla="*/ 324 w 5623"/>
              <a:gd name="T95" fmla="*/ 34 h 2328"/>
              <a:gd name="T96" fmla="*/ 401 w 5623"/>
              <a:gd name="T97" fmla="*/ 15 h 232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623"/>
              <a:gd name="T148" fmla="*/ 0 h 2328"/>
              <a:gd name="T149" fmla="*/ 5623 w 5623"/>
              <a:gd name="T150" fmla="*/ 2328 h 232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623" h="2328">
                <a:moveTo>
                  <a:pt x="334" y="15"/>
                </a:moveTo>
                <a:cubicBezTo>
                  <a:pt x="1544" y="24"/>
                  <a:pt x="2725" y="1"/>
                  <a:pt x="3934" y="34"/>
                </a:cubicBezTo>
                <a:cubicBezTo>
                  <a:pt x="4074" y="38"/>
                  <a:pt x="4212" y="30"/>
                  <a:pt x="4356" y="34"/>
                </a:cubicBezTo>
                <a:cubicBezTo>
                  <a:pt x="4587" y="24"/>
                  <a:pt x="4780" y="47"/>
                  <a:pt x="4980" y="24"/>
                </a:cubicBezTo>
                <a:cubicBezTo>
                  <a:pt x="5047" y="0"/>
                  <a:pt x="4970" y="45"/>
                  <a:pt x="5105" y="24"/>
                </a:cubicBezTo>
                <a:cubicBezTo>
                  <a:pt x="5134" y="19"/>
                  <a:pt x="5182" y="24"/>
                  <a:pt x="5182" y="24"/>
                </a:cubicBezTo>
                <a:cubicBezTo>
                  <a:pt x="5315" y="37"/>
                  <a:pt x="5428" y="55"/>
                  <a:pt x="5556" y="82"/>
                </a:cubicBezTo>
                <a:cubicBezTo>
                  <a:pt x="5623" y="94"/>
                  <a:pt x="5556" y="102"/>
                  <a:pt x="5556" y="111"/>
                </a:cubicBezTo>
                <a:cubicBezTo>
                  <a:pt x="5556" y="120"/>
                  <a:pt x="5554" y="123"/>
                  <a:pt x="5556" y="139"/>
                </a:cubicBezTo>
                <a:cubicBezTo>
                  <a:pt x="5558" y="155"/>
                  <a:pt x="5566" y="161"/>
                  <a:pt x="5566" y="207"/>
                </a:cubicBezTo>
                <a:cubicBezTo>
                  <a:pt x="5566" y="253"/>
                  <a:pt x="5583" y="300"/>
                  <a:pt x="5556" y="418"/>
                </a:cubicBezTo>
                <a:cubicBezTo>
                  <a:pt x="5544" y="572"/>
                  <a:pt x="5505" y="794"/>
                  <a:pt x="5403" y="917"/>
                </a:cubicBezTo>
                <a:cubicBezTo>
                  <a:pt x="5365" y="963"/>
                  <a:pt x="5317" y="1040"/>
                  <a:pt x="5259" y="1061"/>
                </a:cubicBezTo>
                <a:cubicBezTo>
                  <a:pt x="5214" y="1103"/>
                  <a:pt x="5266" y="1059"/>
                  <a:pt x="5211" y="1090"/>
                </a:cubicBezTo>
                <a:cubicBezTo>
                  <a:pt x="5191" y="1101"/>
                  <a:pt x="5175" y="1120"/>
                  <a:pt x="5153" y="1128"/>
                </a:cubicBezTo>
                <a:cubicBezTo>
                  <a:pt x="5094" y="1148"/>
                  <a:pt x="5032" y="1154"/>
                  <a:pt x="4971" y="1167"/>
                </a:cubicBezTo>
                <a:cubicBezTo>
                  <a:pt x="4751" y="1160"/>
                  <a:pt x="4545" y="1135"/>
                  <a:pt x="4327" y="1119"/>
                </a:cubicBezTo>
                <a:cubicBezTo>
                  <a:pt x="4250" y="1099"/>
                  <a:pt x="4190" y="1096"/>
                  <a:pt x="4107" y="1090"/>
                </a:cubicBezTo>
                <a:cubicBezTo>
                  <a:pt x="3885" y="1096"/>
                  <a:pt x="3773" y="1091"/>
                  <a:pt x="3588" y="1138"/>
                </a:cubicBezTo>
                <a:cubicBezTo>
                  <a:pt x="3570" y="1150"/>
                  <a:pt x="3549" y="1155"/>
                  <a:pt x="3531" y="1167"/>
                </a:cubicBezTo>
                <a:cubicBezTo>
                  <a:pt x="3520" y="1174"/>
                  <a:pt x="3513" y="1187"/>
                  <a:pt x="3502" y="1195"/>
                </a:cubicBezTo>
                <a:cubicBezTo>
                  <a:pt x="3464" y="1222"/>
                  <a:pt x="3421" y="1238"/>
                  <a:pt x="3377" y="1253"/>
                </a:cubicBezTo>
                <a:cubicBezTo>
                  <a:pt x="3325" y="1293"/>
                  <a:pt x="3268" y="1322"/>
                  <a:pt x="3214" y="1359"/>
                </a:cubicBezTo>
                <a:cubicBezTo>
                  <a:pt x="3195" y="1372"/>
                  <a:pt x="3182" y="1391"/>
                  <a:pt x="3166" y="1407"/>
                </a:cubicBezTo>
                <a:cubicBezTo>
                  <a:pt x="3158" y="1415"/>
                  <a:pt x="3146" y="1418"/>
                  <a:pt x="3137" y="1426"/>
                </a:cubicBezTo>
                <a:cubicBezTo>
                  <a:pt x="3025" y="1523"/>
                  <a:pt x="3120" y="1454"/>
                  <a:pt x="3051" y="1503"/>
                </a:cubicBezTo>
                <a:cubicBezTo>
                  <a:pt x="3039" y="1550"/>
                  <a:pt x="3017" y="1585"/>
                  <a:pt x="2983" y="1618"/>
                </a:cubicBezTo>
                <a:cubicBezTo>
                  <a:pt x="2980" y="1628"/>
                  <a:pt x="2979" y="1638"/>
                  <a:pt x="2974" y="1647"/>
                </a:cubicBezTo>
                <a:cubicBezTo>
                  <a:pt x="2963" y="1667"/>
                  <a:pt x="2935" y="1704"/>
                  <a:pt x="2935" y="1704"/>
                </a:cubicBezTo>
                <a:cubicBezTo>
                  <a:pt x="2920" y="1753"/>
                  <a:pt x="2876" y="1780"/>
                  <a:pt x="2859" y="1829"/>
                </a:cubicBezTo>
                <a:cubicBezTo>
                  <a:pt x="2834" y="1902"/>
                  <a:pt x="2801" y="1907"/>
                  <a:pt x="2763" y="1963"/>
                </a:cubicBezTo>
                <a:cubicBezTo>
                  <a:pt x="2720" y="2025"/>
                  <a:pt x="2629" y="2131"/>
                  <a:pt x="2551" y="2155"/>
                </a:cubicBezTo>
                <a:cubicBezTo>
                  <a:pt x="2521" y="2186"/>
                  <a:pt x="2475" y="2204"/>
                  <a:pt x="2436" y="2223"/>
                </a:cubicBezTo>
                <a:cubicBezTo>
                  <a:pt x="2335" y="2273"/>
                  <a:pt x="2222" y="2310"/>
                  <a:pt x="2110" y="2328"/>
                </a:cubicBezTo>
                <a:cubicBezTo>
                  <a:pt x="1966" y="2325"/>
                  <a:pt x="1822" y="2324"/>
                  <a:pt x="1678" y="2319"/>
                </a:cubicBezTo>
                <a:cubicBezTo>
                  <a:pt x="1535" y="2314"/>
                  <a:pt x="1389" y="2266"/>
                  <a:pt x="1246" y="2261"/>
                </a:cubicBezTo>
                <a:cubicBezTo>
                  <a:pt x="1060" y="2255"/>
                  <a:pt x="875" y="2254"/>
                  <a:pt x="689" y="2251"/>
                </a:cubicBezTo>
                <a:cubicBezTo>
                  <a:pt x="641" y="2244"/>
                  <a:pt x="592" y="2237"/>
                  <a:pt x="545" y="2223"/>
                </a:cubicBezTo>
                <a:cubicBezTo>
                  <a:pt x="525" y="2217"/>
                  <a:pt x="506" y="2210"/>
                  <a:pt x="487" y="2203"/>
                </a:cubicBezTo>
                <a:cubicBezTo>
                  <a:pt x="478" y="2200"/>
                  <a:pt x="459" y="2194"/>
                  <a:pt x="459" y="2194"/>
                </a:cubicBezTo>
                <a:cubicBezTo>
                  <a:pt x="411" y="2148"/>
                  <a:pt x="376" y="2132"/>
                  <a:pt x="334" y="2079"/>
                </a:cubicBezTo>
                <a:cubicBezTo>
                  <a:pt x="314" y="2054"/>
                  <a:pt x="276" y="2002"/>
                  <a:pt x="276" y="2002"/>
                </a:cubicBezTo>
                <a:cubicBezTo>
                  <a:pt x="273" y="1992"/>
                  <a:pt x="272" y="1982"/>
                  <a:pt x="267" y="1973"/>
                </a:cubicBezTo>
                <a:cubicBezTo>
                  <a:pt x="262" y="1965"/>
                  <a:pt x="251" y="1962"/>
                  <a:pt x="247" y="1954"/>
                </a:cubicBezTo>
                <a:cubicBezTo>
                  <a:pt x="224" y="1909"/>
                  <a:pt x="218" y="1831"/>
                  <a:pt x="209" y="1781"/>
                </a:cubicBezTo>
                <a:cubicBezTo>
                  <a:pt x="214" y="1630"/>
                  <a:pt x="207" y="1470"/>
                  <a:pt x="238" y="1320"/>
                </a:cubicBezTo>
                <a:cubicBezTo>
                  <a:pt x="260" y="1102"/>
                  <a:pt x="249" y="1192"/>
                  <a:pt x="267" y="1051"/>
                </a:cubicBezTo>
                <a:cubicBezTo>
                  <a:pt x="270" y="711"/>
                  <a:pt x="0" y="135"/>
                  <a:pt x="324" y="34"/>
                </a:cubicBezTo>
                <a:cubicBezTo>
                  <a:pt x="366" y="6"/>
                  <a:pt x="341" y="15"/>
                  <a:pt x="401" y="15"/>
                </a:cubicBezTo>
              </a:path>
            </a:pathLst>
          </a:custGeom>
          <a:noFill/>
          <a:ln w="57150" cap="flat" cmpd="sng">
            <a:solidFill>
              <a:srgbClr val="FF6699"/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buClr>
                <a:srgbClr val="FFFFCC"/>
              </a:buClr>
            </a:pPr>
            <a:endParaRPr lang="en-US" dirty="0">
              <a:solidFill>
                <a:srgbClr val="FF33CC"/>
              </a:solidFill>
            </a:endParaRPr>
          </a:p>
        </p:txBody>
      </p:sp>
      <p:sp>
        <p:nvSpPr>
          <p:cNvPr id="176146" name="Text Box 18"/>
          <p:cNvSpPr txBox="1">
            <a:spLocks noChangeArrowheads="1"/>
          </p:cNvSpPr>
          <p:nvPr/>
        </p:nvSpPr>
        <p:spPr bwMode="auto">
          <a:xfrm>
            <a:off x="5350233" y="2348880"/>
            <a:ext cx="324036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AU" sz="2400" b="0" dirty="0">
                <a:solidFill>
                  <a:srgbClr val="00FF00"/>
                </a:solidFill>
                <a:latin typeface="Impact" pitchFamily="34" charset="0"/>
              </a:rPr>
              <a:t>Not in covenant relationship – accountable for refusal</a:t>
            </a:r>
          </a:p>
        </p:txBody>
      </p:sp>
      <p:sp>
        <p:nvSpPr>
          <p:cNvPr id="176147" name="Rectangle 19"/>
          <p:cNvSpPr>
            <a:spLocks noChangeArrowheads="1"/>
          </p:cNvSpPr>
          <p:nvPr/>
        </p:nvSpPr>
        <p:spPr bwMode="auto">
          <a:xfrm>
            <a:off x="250825" y="2997200"/>
            <a:ext cx="2881313" cy="719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FFFFCC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6148" name="Text Box 20"/>
          <p:cNvSpPr txBox="1">
            <a:spLocks noChangeArrowheads="1"/>
          </p:cNvSpPr>
          <p:nvPr/>
        </p:nvSpPr>
        <p:spPr bwMode="auto">
          <a:xfrm>
            <a:off x="250825" y="2997200"/>
            <a:ext cx="30432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AU" sz="2000" b="0" dirty="0">
                <a:solidFill>
                  <a:srgbClr val="00FF00"/>
                </a:solidFill>
                <a:latin typeface="Impact" pitchFamily="34" charset="0"/>
              </a:rPr>
              <a:t>In covenant relationship – responsible for outcomes</a:t>
            </a:r>
          </a:p>
        </p:txBody>
      </p:sp>
      <p:sp>
        <p:nvSpPr>
          <p:cNvPr id="176149" name="Text Box 21"/>
          <p:cNvSpPr txBox="1">
            <a:spLocks noChangeArrowheads="1"/>
          </p:cNvSpPr>
          <p:nvPr/>
        </p:nvSpPr>
        <p:spPr bwMode="auto">
          <a:xfrm>
            <a:off x="5222805" y="4673600"/>
            <a:ext cx="34925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AU" sz="2400" b="0" dirty="0">
                <a:solidFill>
                  <a:srgbClr val="00FF00"/>
                </a:solidFill>
                <a:latin typeface="Impact" pitchFamily="34" charset="0"/>
              </a:rPr>
              <a:t>In ignorance – the vast majority of mankind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76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6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6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6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4" grpId="0" animBg="1"/>
      <p:bldP spid="176135" grpId="0" animBg="1"/>
      <p:bldP spid="176143" grpId="0" animBg="1"/>
      <p:bldP spid="176144" grpId="0" animBg="1"/>
      <p:bldP spid="176145" grpId="0" animBg="1"/>
      <p:bldP spid="176146" grpId="0" animBg="1"/>
      <p:bldP spid="176147" grpId="0" animBg="1"/>
      <p:bldP spid="176148" grpId="0"/>
      <p:bldP spid="1761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/>
              <a:t>What is </a:t>
            </a:r>
            <a:r>
              <a:rPr lang="en-AU" sz="4400" dirty="0" err="1" smtClean="0"/>
              <a:t>Anastasis</a:t>
            </a:r>
            <a:r>
              <a:rPr lang="en-AU" sz="4400" dirty="0" smtClean="0"/>
              <a:t>?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836613"/>
            <a:ext cx="8496300" cy="5761037"/>
          </a:xfrm>
        </p:spPr>
        <p:txBody>
          <a:bodyPr/>
          <a:lstStyle/>
          <a:p>
            <a:pPr algn="just" eaLnBrk="1" hangingPunct="1">
              <a:defRPr/>
            </a:pPr>
            <a:r>
              <a:rPr lang="en-AU" sz="3000" dirty="0" smtClean="0">
                <a:solidFill>
                  <a:srgbClr val="FFFF00"/>
                </a:solidFill>
              </a:rPr>
              <a:t>A rising up, a standing up</a:t>
            </a:r>
            <a:r>
              <a:rPr lang="en-AU" sz="3000" dirty="0" smtClean="0"/>
              <a:t> (from the root </a:t>
            </a:r>
            <a:r>
              <a:rPr lang="en-AU" sz="3000" dirty="0" smtClean="0">
                <a:solidFill>
                  <a:schemeClr val="folHlink"/>
                </a:solidFill>
              </a:rPr>
              <a:t>ANISTEMI</a:t>
            </a:r>
            <a:r>
              <a:rPr lang="en-AU" sz="3000" dirty="0" smtClean="0"/>
              <a:t>, </a:t>
            </a:r>
            <a:r>
              <a:rPr lang="en-AU" sz="3000" dirty="0" smtClean="0">
                <a:solidFill>
                  <a:srgbClr val="FFFF66"/>
                </a:solidFill>
              </a:rPr>
              <a:t>to stand up, to cause to rise</a:t>
            </a:r>
            <a:r>
              <a:rPr lang="en-AU" sz="3000" dirty="0" smtClean="0"/>
              <a:t>) is used </a:t>
            </a:r>
            <a:r>
              <a:rPr lang="en-AU" sz="3000" dirty="0" smtClean="0">
                <a:ln w="15875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42 times in the N.T.</a:t>
            </a:r>
            <a:r>
              <a:rPr lang="en-AU" sz="3000" dirty="0" smtClean="0">
                <a:ln w="15875">
                  <a:solidFill>
                    <a:schemeClr val="tx1"/>
                  </a:solidFill>
                </a:ln>
              </a:rPr>
              <a:t> </a:t>
            </a:r>
            <a:r>
              <a:rPr lang="en-AU" sz="3000" dirty="0" smtClean="0"/>
              <a:t>and is translated </a:t>
            </a:r>
            <a:r>
              <a:rPr lang="en-AU" sz="3000" dirty="0" smtClean="0">
                <a:solidFill>
                  <a:srgbClr val="00FF00"/>
                </a:solidFill>
              </a:rPr>
              <a:t>39 times ‘resurrection’</a:t>
            </a:r>
            <a:r>
              <a:rPr lang="en-AU" sz="3000" dirty="0" smtClean="0"/>
              <a:t>, </a:t>
            </a:r>
            <a:r>
              <a:rPr lang="en-AU" sz="3000" dirty="0" smtClean="0">
                <a:ln>
                  <a:solidFill>
                    <a:schemeClr val="tx1"/>
                  </a:solidFill>
                </a:ln>
                <a:solidFill>
                  <a:srgbClr val="FF9966"/>
                </a:solidFill>
              </a:rPr>
              <a:t>once ‘rising again’</a:t>
            </a:r>
            <a:r>
              <a:rPr lang="en-AU" sz="3000" dirty="0" smtClean="0"/>
              <a:t>, </a:t>
            </a:r>
            <a:r>
              <a:rPr lang="en-AU" sz="3000" dirty="0" smtClean="0">
                <a:solidFill>
                  <a:srgbClr val="FFFF66"/>
                </a:solidFill>
              </a:rPr>
              <a:t>once ‘raised to life again’</a:t>
            </a:r>
            <a:r>
              <a:rPr lang="en-AU" sz="3000" dirty="0" smtClean="0"/>
              <a:t>, and </a:t>
            </a:r>
            <a:r>
              <a:rPr lang="en-AU" sz="3000" dirty="0" smtClean="0">
                <a:solidFill>
                  <a:srgbClr val="66FF66"/>
                </a:solidFill>
              </a:rPr>
              <a:t>once ‘that should rise’</a:t>
            </a:r>
            <a:r>
              <a:rPr lang="en-AU" sz="3000" dirty="0" smtClean="0"/>
              <a:t>.</a:t>
            </a:r>
          </a:p>
          <a:p>
            <a:pPr algn="just" eaLnBrk="1" hangingPunct="1">
              <a:spcBef>
                <a:spcPct val="35000"/>
              </a:spcBef>
              <a:defRPr/>
            </a:pPr>
            <a:r>
              <a:rPr lang="en-AU" sz="3000" b="0" dirty="0" smtClean="0">
                <a:solidFill>
                  <a:srgbClr val="00FF00"/>
                </a:solidFill>
                <a:latin typeface="Arial Black" pitchFamily="34" charset="0"/>
              </a:rPr>
              <a:t>Resurrection is therefore the standing up of dead ones.</a:t>
            </a:r>
            <a:r>
              <a:rPr lang="en-AU" sz="3000" dirty="0" smtClean="0"/>
              <a:t> The resurrection will be a virtual recreation of former beings into exactly the same </a:t>
            </a:r>
            <a:r>
              <a:rPr lang="en-AU" sz="3000" dirty="0" smtClean="0">
                <a:solidFill>
                  <a:srgbClr val="FFFF00"/>
                </a:solidFill>
              </a:rPr>
              <a:t>mental, moral</a:t>
            </a:r>
            <a:r>
              <a:rPr lang="en-AU" sz="3000" dirty="0" smtClean="0">
                <a:solidFill>
                  <a:srgbClr val="FF9900"/>
                </a:solidFill>
              </a:rPr>
              <a:t> </a:t>
            </a:r>
            <a:r>
              <a:rPr lang="en-AU" sz="3000" dirty="0" smtClean="0"/>
              <a:t>and</a:t>
            </a:r>
            <a:r>
              <a:rPr lang="en-AU" sz="3000" dirty="0" smtClean="0">
                <a:solidFill>
                  <a:srgbClr val="FF9900"/>
                </a:solidFill>
              </a:rPr>
              <a:t> </a:t>
            </a:r>
            <a:r>
              <a:rPr lang="en-AU" sz="3000" dirty="0" smtClean="0">
                <a:solidFill>
                  <a:srgbClr val="FFFF00"/>
                </a:solidFill>
              </a:rPr>
              <a:t>physical</a:t>
            </a:r>
            <a:r>
              <a:rPr lang="en-AU" sz="3000" dirty="0" smtClean="0"/>
              <a:t> state that they possessed prior to their death – </a:t>
            </a:r>
            <a:r>
              <a:rPr lang="en-AU" sz="30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 Pet. 4:19</a:t>
            </a:r>
            <a:r>
              <a:rPr lang="en-AU" sz="3000" dirty="0" smtClean="0"/>
              <a:t>.</a:t>
            </a:r>
          </a:p>
        </p:txBody>
      </p:sp>
      <p:sp>
        <p:nvSpPr>
          <p:cNvPr id="5" name="Rectangle 13"/>
          <p:cNvSpPr txBox="1">
            <a:spLocks noChangeArrowheads="1"/>
          </p:cNvSpPr>
          <p:nvPr/>
        </p:nvSpPr>
        <p:spPr bwMode="auto">
          <a:xfrm>
            <a:off x="0" y="6466984"/>
            <a:ext cx="4067175" cy="37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AU" sz="2000" dirty="0" smtClean="0">
                <a:solidFill>
                  <a:srgbClr val="FFFF66"/>
                </a:solidFill>
                <a:latin typeface="Monotype Corsiva" pitchFamily="66" charset="0"/>
              </a:rPr>
              <a:t>Events surrounding the return of Christ</a:t>
            </a:r>
            <a:endParaRPr lang="en-AU" sz="2000" dirty="0">
              <a:solidFill>
                <a:srgbClr val="FFFF66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None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None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None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None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rbit">
  <a:themeElements>
    <a:clrScheme name="2_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2_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None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None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rbit">
  <a:themeElements>
    <a:clrScheme name="2_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2_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None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None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5753</TotalTime>
  <Words>1382</Words>
  <Application>Microsoft Office PowerPoint</Application>
  <PresentationFormat>On-screen Show (4:3)</PresentationFormat>
  <Paragraphs>165</Paragraphs>
  <Slides>20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Orbit</vt:lpstr>
      <vt:lpstr>1_Custom Design</vt:lpstr>
      <vt:lpstr>2_Orbit</vt:lpstr>
      <vt:lpstr>4_Orbit</vt:lpstr>
      <vt:lpstr>Photo Editor Photo</vt:lpstr>
      <vt:lpstr>Slide 1</vt:lpstr>
      <vt:lpstr>Reward in the Aerial – 1 Thess. 4:17-18</vt:lpstr>
      <vt:lpstr>Clouds in the Aerial</vt:lpstr>
      <vt:lpstr>The return of Christ – Order of events</vt:lpstr>
      <vt:lpstr>Hierarchy of the Kingdom Age</vt:lpstr>
      <vt:lpstr>Examples of mortal transfer</vt:lpstr>
      <vt:lpstr>Examples of mortal transfer</vt:lpstr>
      <vt:lpstr>Saints               Sinners</vt:lpstr>
      <vt:lpstr>What is Anastasis?</vt:lpstr>
      <vt:lpstr>“…the hour is coming, in the which all that are in the graves shall hear his voice, and shall come forth…” – John 5:28-29</vt:lpstr>
      <vt:lpstr>3 views on “sown” in 1 Cor. 15</vt:lpstr>
      <vt:lpstr>“Sowest” in 1 Cor. 15:35-38</vt:lpstr>
      <vt:lpstr>“Sown” in 1 Cor. 15:36-37</vt:lpstr>
      <vt:lpstr>“Sown” in 1 Cor. 15:42-44</vt:lpstr>
      <vt:lpstr>1 Cor. 15:42-45</vt:lpstr>
      <vt:lpstr>The pattern of contrasts in Vv. 42-44</vt:lpstr>
      <vt:lpstr>3 stages of resurrection</vt:lpstr>
      <vt:lpstr>Daniel’s typical death, resurrection and glorification</vt:lpstr>
      <vt:lpstr>The certainty of the Resurrection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Cowie</dc:creator>
  <cp:lastModifiedBy>Jim Cowie</cp:lastModifiedBy>
  <cp:revision>362</cp:revision>
  <dcterms:created xsi:type="dcterms:W3CDTF">2006-01-06T04:44:25Z</dcterms:created>
  <dcterms:modified xsi:type="dcterms:W3CDTF">2015-07-28T03:54:04Z</dcterms:modified>
</cp:coreProperties>
</file>