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0" r:id="rId2"/>
    <p:sldMasterId id="2147483663" r:id="rId3"/>
    <p:sldMasterId id="2147483791" r:id="rId4"/>
    <p:sldMasterId id="2147483803" r:id="rId5"/>
    <p:sldMasterId id="2147483827" r:id="rId6"/>
    <p:sldMasterId id="2147483839" r:id="rId7"/>
  </p:sldMasterIdLst>
  <p:handoutMasterIdLst>
    <p:handoutMasterId r:id="rId31"/>
  </p:handoutMasterIdLst>
  <p:sldIdLst>
    <p:sldId id="299" r:id="rId8"/>
    <p:sldId id="362" r:id="rId9"/>
    <p:sldId id="380" r:id="rId10"/>
    <p:sldId id="381" r:id="rId11"/>
    <p:sldId id="382" r:id="rId12"/>
    <p:sldId id="383" r:id="rId13"/>
    <p:sldId id="377" r:id="rId14"/>
    <p:sldId id="390" r:id="rId15"/>
    <p:sldId id="392" r:id="rId16"/>
    <p:sldId id="363" r:id="rId17"/>
    <p:sldId id="391" r:id="rId18"/>
    <p:sldId id="396" r:id="rId19"/>
    <p:sldId id="393" r:id="rId20"/>
    <p:sldId id="395" r:id="rId21"/>
    <p:sldId id="368" r:id="rId22"/>
    <p:sldId id="369" r:id="rId23"/>
    <p:sldId id="370" r:id="rId24"/>
    <p:sldId id="371" r:id="rId25"/>
    <p:sldId id="372" r:id="rId26"/>
    <p:sldId id="375" r:id="rId27"/>
    <p:sldId id="373" r:id="rId28"/>
    <p:sldId id="374" r:id="rId29"/>
    <p:sldId id="346" r:id="rId30"/>
  </p:sldIdLst>
  <p:sldSz cx="9144000" cy="6858000" type="screen4x3"/>
  <p:notesSz cx="6858000" cy="9144000"/>
  <p:defaultTextStyle>
    <a:defPPr>
      <a:defRPr lang="en-AU"/>
    </a:defPPr>
    <a:lvl1pPr algn="just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FF"/>
    <a:srgbClr val="00FF00"/>
    <a:srgbClr val="FF9900"/>
    <a:srgbClr val="00FFFF"/>
    <a:srgbClr val="FF0000"/>
    <a:srgbClr val="66FF33"/>
    <a:srgbClr val="FFFF66"/>
    <a:srgbClr val="FF9966"/>
    <a:srgbClr val="FF99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517" autoAdjust="0"/>
    <p:restoredTop sz="94660"/>
  </p:normalViewPr>
  <p:slideViewPr>
    <p:cSldViewPr>
      <p:cViewPr>
        <p:scale>
          <a:sx n="70" d="100"/>
          <a:sy n="70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CF640-D70C-403E-8646-EA3757BE44A0}" type="datetimeFigureOut">
              <a:rPr lang="en-AU" smtClean="0"/>
              <a:pPr/>
              <a:t>29/07/2015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19717-3EFF-4FD5-83D4-E39DC92F5D5E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836613"/>
          </a:xfrm>
        </p:spPr>
        <p:txBody>
          <a:bodyPr/>
          <a:lstStyle>
            <a:lvl1pPr>
              <a:defRPr sz="3600">
                <a:solidFill>
                  <a:srgbClr val="FFFF00"/>
                </a:solidFill>
                <a:latin typeface="Arial Black" pitchFamily="34" charset="0"/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908050"/>
            <a:ext cx="7772400" cy="59499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="1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7088" y="6524625"/>
            <a:ext cx="514350" cy="333375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9BCB24E2-8F8A-4591-BF69-F8EE1061A26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FF05D-1D42-4088-A498-469CF6FAB43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A602B-5333-45BA-8581-1F5EDA019CE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4C8F5-FDFD-4731-A51C-12D1D2825AB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165304"/>
            <a:ext cx="5004048" cy="692696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6"/>
              <a:ext cx="1743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3"/>
              <a:ext cx="1743" cy="1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10" y="2786"/>
              <a:ext cx="86" cy="8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8" y="3884"/>
              <a:ext cx="90" cy="9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89" y="2724"/>
              <a:ext cx="123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951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1052513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14951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1052513"/>
            <a:ext cx="8280400" cy="5805487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AU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Cameos of the Kingdom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Cameos of the Kingdom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38600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Cameos of the Kingdom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Cameos of the Kingdom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Cameos of the Kingdom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Cameos of the Kingdom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F80F1-66E8-4A5A-8911-9397FCBE059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Cameos of the Kingdom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Cameos of the Kingdom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Cameos of the Kingdom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524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524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Cameos of the Kingdom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941888"/>
            <a:ext cx="2051050" cy="1916112"/>
            <a:chOff x="0" y="2458"/>
            <a:chExt cx="2142" cy="1858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34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34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34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34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836613"/>
          </a:xfrm>
        </p:spPr>
        <p:txBody>
          <a:bodyPr/>
          <a:lstStyle>
            <a:lvl1pPr>
              <a:defRPr sz="3600">
                <a:solidFill>
                  <a:srgbClr val="FFFF00"/>
                </a:solidFill>
                <a:latin typeface="Arial Black" pitchFamily="34" charset="0"/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908050"/>
            <a:ext cx="7772400" cy="59499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="1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5373688"/>
            <a:ext cx="1331913" cy="1484312"/>
          </a:xfrm>
        </p:spPr>
        <p:txBody>
          <a:bodyPr/>
          <a:lstStyle>
            <a:lvl1pPr algn="l">
              <a:defRPr sz="1800">
                <a:solidFill>
                  <a:srgbClr val="FFFF66"/>
                </a:solidFill>
                <a:effectLst/>
                <a:latin typeface="Impact" pitchFamily="34" charset="0"/>
              </a:defRPr>
            </a:lvl1pPr>
          </a:lstStyle>
          <a:p>
            <a:r>
              <a:rPr lang="en-AU"/>
              <a:t>Events Subsequent to the Return of Christ</a:t>
            </a:r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7088" y="6524625"/>
            <a:ext cx="514350" cy="333375"/>
          </a:xfrm>
        </p:spPr>
        <p:txBody>
          <a:bodyPr/>
          <a:lstStyle>
            <a:lvl1pPr>
              <a:defRPr sz="1400"/>
            </a:lvl1pPr>
          </a:lstStyle>
          <a:p>
            <a:fld id="{AB94927D-E751-4EE0-B891-2DB0C6583B03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F6017-C8A7-4A9E-B333-0568F0640DD9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32CA9-9923-47D0-9E65-E714092D526A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F9B2D-85A4-45A5-8B48-D22D66A46C4F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0FACD-DBE6-4AA9-B290-0DB95BE7EA03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55F3E-0A81-4B1A-BCA3-C6D96807B269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A855F-CD47-46C0-AF91-A1B2BFF560F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D9B85-6B62-491B-BA54-F1B4B5197415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4915C-A984-4CC6-B117-1DA5C611F6D3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725E4-2057-4F19-8763-FE233544C76E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4E27A-0F36-4ABB-8D24-C71E6E0B276E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36D5B-3BEE-41C9-AF70-E7D6F1BD41CA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092825"/>
            <a:ext cx="827088" cy="765175"/>
            <a:chOff x="0" y="2458"/>
            <a:chExt cx="2142" cy="1858"/>
          </a:xfrm>
        </p:grpSpPr>
        <p:sp>
          <p:nvSpPr>
            <p:cNvPr id="15155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55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55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55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55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56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56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5156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1052513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15156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1052513"/>
            <a:ext cx="8280400" cy="5805487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AU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Cameos of the Kingdom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Cameos of the Kingdom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38600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Cameos of the Kingdom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Cameos of the Kingdom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00C8B-DED1-4B2E-AF71-534B75AC50D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Cameos of the Kingdom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Cameos of the Kingdom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Cameos of the Kingdom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Cameos of the Kingdom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Cameos of the Kingdom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524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524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Cameos of the Kingdom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836613"/>
          </a:xfrm>
        </p:spPr>
        <p:txBody>
          <a:bodyPr/>
          <a:lstStyle>
            <a:lvl1pPr>
              <a:defRPr sz="3600">
                <a:solidFill>
                  <a:srgbClr val="FFFF00"/>
                </a:solidFill>
                <a:latin typeface="Arial Black" pitchFamily="34" charset="0"/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908050"/>
            <a:ext cx="7772400" cy="59499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="1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5373688"/>
            <a:ext cx="1331913" cy="1484312"/>
          </a:xfrm>
        </p:spPr>
        <p:txBody>
          <a:bodyPr/>
          <a:lstStyle>
            <a:lvl1pPr algn="l">
              <a:defRPr sz="1800">
                <a:solidFill>
                  <a:srgbClr val="FFFF66"/>
                </a:solidFill>
                <a:effectLst/>
                <a:latin typeface="Impact" pitchFamily="34" charset="0"/>
              </a:defRPr>
            </a:lvl1pPr>
          </a:lstStyle>
          <a:p>
            <a:r>
              <a:rPr lang="en-AU"/>
              <a:t>Events Subsequent to the Return of Christ</a:t>
            </a:r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7088" y="6524625"/>
            <a:ext cx="514350" cy="333375"/>
          </a:xfrm>
        </p:spPr>
        <p:txBody>
          <a:bodyPr/>
          <a:lstStyle>
            <a:lvl1pPr>
              <a:defRPr sz="1400"/>
            </a:lvl1pPr>
          </a:lstStyle>
          <a:p>
            <a:fld id="{59D1D56D-907B-4B22-9B94-9A827E28D55A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74AF1-0B0B-469C-85B1-819A0C3F5F4C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4537D-DC1D-4DCD-8229-EF28935C9632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81344-48C0-4FCA-A233-009002FF82A1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0FA76-15C9-4E0C-87A4-6C45C7FEA62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AF33D-29C8-477B-96C8-8C36F254F1F3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5E1FE-AD40-427D-BD5B-144598C89183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2B187-0C7C-476A-8178-F62C1F922E21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FE81D-6B1E-43FF-B7BB-D5575DC49399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C7844-12C7-4432-95EF-B72F0360EC80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3681A-76B3-4603-B491-54017EEF31C6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878E0-0FD8-4C00-9C3B-328C736231F4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5013325"/>
            <a:ext cx="1979613" cy="1838325"/>
            <a:chOff x="0" y="2458"/>
            <a:chExt cx="2142" cy="1858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34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34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34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434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836613"/>
          </a:xfrm>
        </p:spPr>
        <p:txBody>
          <a:bodyPr/>
          <a:lstStyle>
            <a:lvl1pPr>
              <a:defRPr sz="3600">
                <a:solidFill>
                  <a:srgbClr val="FFFF00"/>
                </a:solidFill>
                <a:latin typeface="Arial Black" pitchFamily="34" charset="0"/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908050"/>
            <a:ext cx="7772400" cy="59499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="1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7088" y="6524625"/>
            <a:ext cx="514350" cy="333375"/>
          </a:xfrm>
        </p:spPr>
        <p:txBody>
          <a:bodyPr/>
          <a:lstStyle>
            <a:lvl1pPr>
              <a:defRPr sz="1400"/>
            </a:lvl1pPr>
          </a:lstStyle>
          <a:p>
            <a:fld id="{144DA529-E6D1-4F4F-8D66-C5C1E173EE87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-42863" y="5675313"/>
            <a:ext cx="1331913" cy="1196975"/>
          </a:xfrm>
        </p:spPr>
        <p:txBody>
          <a:bodyPr/>
          <a:lstStyle>
            <a:lvl1pPr algn="l">
              <a:defRPr sz="1800" b="1">
                <a:solidFill>
                  <a:srgbClr val="FFFF66"/>
                </a:solidFill>
                <a:effectLst/>
                <a:latin typeface="Monotype Corsiva" pitchFamily="66" charset="0"/>
              </a:defRPr>
            </a:lvl1pPr>
          </a:lstStyle>
          <a:p>
            <a:r>
              <a:rPr lang="en-AU"/>
              <a:t>The Judgement Seat  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75296-D539-44E5-92D4-FDBC962C9297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22359-8E09-423C-BACE-C0E91F951B36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656E9-7E22-4715-9117-26C1433B901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17292-0EAC-4088-ABBD-15385BF37BA0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6001B-DDE6-4712-99A1-C04A4F99E70B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5B7F6-38BE-4CE3-B042-BBA6110A54EB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C3ACF-482D-4998-886E-5F60D4B457AE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D9BAF-6D06-42BC-8186-75404B192806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50E77-742C-41A0-8A3D-57C230A9235B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C97BE-82C2-4FC4-8264-B148BB429752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34F00-4934-4C2E-854E-93E3B04ACBA2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3B29F-9C93-4029-853B-6D146A9CB5B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0C5F3-2F8E-4FA6-8E87-CCB31DA8558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33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3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07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2"/>
            <a:r>
              <a:rPr lang="en-AU" smtClean="0"/>
              <a:t>Fourth level</a:t>
            </a:r>
          </a:p>
          <a:p>
            <a:pPr lvl="3"/>
            <a:r>
              <a:rPr lang="en-AU" smtClean="0"/>
              <a:t>Fifth level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32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76E3F7E-DF26-4566-B669-7FBE863F147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4848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48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48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48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48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48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48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849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0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0"/>
            <a:r>
              <a:rPr lang="en-AU" smtClean="0"/>
              <a:t>Fourth level</a:t>
            </a:r>
          </a:p>
          <a:p>
            <a:pPr lvl="1"/>
            <a:r>
              <a:rPr lang="en-AU" smtClean="0"/>
              <a:t>Fifth level</a:t>
            </a:r>
          </a:p>
        </p:txBody>
      </p:sp>
      <p:sp>
        <p:nvSpPr>
          <p:cNvPr id="148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8100" y="64738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2000" b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en-AU"/>
              <a:t>Cameos of the Kingdom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33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31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32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3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algn="l">
              <a:lnSpc>
                <a:spcPct val="100000"/>
              </a:lnSpc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 b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332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fld id="{B9C4B824-73C9-4AB2-A61A-11B3835B416C}" type="slidenum">
              <a:rPr lang="en-AU">
                <a:solidFill>
                  <a:srgbClr val="FFFFFF"/>
                </a:solidFill>
              </a:rPr>
              <a:pPr>
                <a:lnSpc>
                  <a:spcPct val="100000"/>
                </a:lnSpc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505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5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5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5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53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53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53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505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505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0"/>
            <a:r>
              <a:rPr lang="en-AU" smtClean="0"/>
              <a:t>Fourth level</a:t>
            </a:r>
          </a:p>
          <a:p>
            <a:pPr lvl="1"/>
            <a:r>
              <a:rPr lang="en-AU" smtClean="0"/>
              <a:t>Fifth level</a:t>
            </a:r>
          </a:p>
        </p:txBody>
      </p:sp>
      <p:sp>
        <p:nvSpPr>
          <p:cNvPr id="1505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8100" y="64738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2000" b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+mn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AU"/>
              <a:t>Cameos of the Kingdom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8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8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33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31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32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3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algn="l">
              <a:lnSpc>
                <a:spcPct val="100000"/>
              </a:lnSpc>
            </a:pPr>
            <a:endParaRPr lang="en-AU" smtClean="0">
              <a:solidFill>
                <a:srgbClr val="FFFFFF"/>
              </a:solidFill>
            </a:endParaRPr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 b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endParaRPr lang="en-AU" smtClean="0">
              <a:solidFill>
                <a:srgbClr val="FFFFFF"/>
              </a:solidFill>
            </a:endParaRPr>
          </a:p>
        </p:txBody>
      </p:sp>
      <p:sp>
        <p:nvSpPr>
          <p:cNvPr id="1332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fld id="{41F3DD0A-91FB-48FB-885D-C60FEFEF8312}" type="slidenum">
              <a:rPr lang="en-AU" smtClean="0">
                <a:solidFill>
                  <a:srgbClr val="FFFFFF"/>
                </a:solidFill>
              </a:rPr>
              <a:pPr>
                <a:lnSpc>
                  <a:spcPct val="100000"/>
                </a:lnSpc>
              </a:pPr>
              <a:t>‹#›</a:t>
            </a:fld>
            <a:endParaRPr lang="en-AU" smtClean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33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331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332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100000"/>
                </a:lnSpc>
                <a:buClr>
                  <a:srgbClr val="FFFFCC"/>
                </a:buClr>
                <a:buFont typeface="Wingdings" pitchFamily="2" charset="2"/>
                <a:buChar char="l"/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33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algn="l">
              <a:lnSpc>
                <a:spcPct val="100000"/>
              </a:lnSpc>
            </a:pPr>
            <a:endParaRPr lang="en-AU" smtClean="0">
              <a:solidFill>
                <a:srgbClr val="FFFFFF"/>
              </a:solidFill>
            </a:endParaRPr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 b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endParaRPr lang="en-AU" smtClean="0">
              <a:solidFill>
                <a:srgbClr val="FFFFFF"/>
              </a:solidFill>
            </a:endParaRPr>
          </a:p>
        </p:txBody>
      </p:sp>
      <p:sp>
        <p:nvSpPr>
          <p:cNvPr id="1332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fld id="{EE803BBB-2CBB-425B-B818-003DB1B3BA60}" type="slidenum">
              <a:rPr lang="en-AU" smtClean="0">
                <a:solidFill>
                  <a:srgbClr val="FFFFFF"/>
                </a:solidFill>
              </a:rPr>
              <a:pPr>
                <a:lnSpc>
                  <a:spcPct val="100000"/>
                </a:lnSpc>
              </a:pPr>
              <a:t>‹#›</a:t>
            </a:fld>
            <a:endParaRPr lang="en-AU" smtClean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947353"/>
            <a:ext cx="8280400" cy="16418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AU" sz="5400" b="0" dirty="0" smtClean="0">
                <a:solidFill>
                  <a:srgbClr val="00FF00"/>
                </a:solidFill>
                <a:latin typeface="Arial Black" pitchFamily="34" charset="0"/>
              </a:rPr>
              <a:t>“</a:t>
            </a:r>
            <a:r>
              <a:rPr lang="en-AU" sz="4800" b="0" dirty="0" smtClean="0">
                <a:solidFill>
                  <a:srgbClr val="00FF00"/>
                </a:solidFill>
                <a:latin typeface="Arial Black" pitchFamily="34" charset="0"/>
              </a:rPr>
              <a:t>At the Judgement Seat of Christ”</a:t>
            </a:r>
            <a:endParaRPr lang="en-AU" sz="5400" b="0" dirty="0" smtClean="0">
              <a:solidFill>
                <a:srgbClr val="00FF00"/>
              </a:solidFill>
              <a:latin typeface="Arial Black" pitchFamily="34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69258" y="5949950"/>
            <a:ext cx="86407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Rogue River Bible School 2015</a:t>
            </a:r>
            <a:endParaRPr lang="en-AU" sz="4000" dirty="0">
              <a:ln>
                <a:solidFill>
                  <a:schemeClr val="tx1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898525" y="404664"/>
            <a:ext cx="7561263" cy="237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Events surrounding</a:t>
            </a:r>
          </a:p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the 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return of Christ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3231325"/>
            <a:ext cx="2223686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Study 3</a:t>
            </a:r>
            <a:endParaRPr lang="en-US" sz="44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7185"/>
            <a:ext cx="9144000" cy="822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4400" dirty="0"/>
              <a:t>The </a:t>
            </a:r>
            <a:r>
              <a:rPr lang="en-AU" sz="4400" dirty="0" smtClean="0"/>
              <a:t>length </a:t>
            </a:r>
            <a:r>
              <a:rPr lang="en-AU" sz="4400" dirty="0"/>
              <a:t>of the Judgement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179388" y="852630"/>
            <a:ext cx="8713787" cy="560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Tx/>
              <a:buFont typeface="Wingdings" pitchFamily="2" charset="2"/>
              <a:buChar char="v"/>
            </a:pPr>
            <a:r>
              <a:rPr lang="en-AU" sz="3000" dirty="0">
                <a:solidFill>
                  <a:srgbClr val="FFFFFF"/>
                </a:solidFill>
                <a:latin typeface="Arial" charset="0"/>
              </a:rPr>
              <a:t>The Ark began its journey to Zion </a:t>
            </a:r>
            <a:r>
              <a:rPr lang="en-AU" sz="3000" dirty="0">
                <a:ln>
                  <a:solidFill>
                    <a:srgbClr val="FFFFFF"/>
                  </a:solidFill>
                </a:ln>
                <a:solidFill>
                  <a:srgbClr val="00FFFF"/>
                </a:solidFill>
                <a:latin typeface="Arial" charset="0"/>
              </a:rPr>
              <a:t>about 13 months</a:t>
            </a:r>
            <a:r>
              <a:rPr lang="en-AU" sz="3000" dirty="0">
                <a:solidFill>
                  <a:srgbClr val="FFFFFF"/>
                </a:solidFill>
                <a:latin typeface="Arial" charset="0"/>
              </a:rPr>
              <a:t> after Israel left Egypt – </a:t>
            </a:r>
            <a:r>
              <a:rPr lang="en-AU" sz="3000" dirty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" charset="0"/>
              </a:rPr>
              <a:t>Num. 10:11</a:t>
            </a:r>
            <a:r>
              <a:rPr lang="en-AU" sz="3000" dirty="0">
                <a:solidFill>
                  <a:srgbClr val="FFFFFF"/>
                </a:solidFill>
                <a:latin typeface="Arial" charset="0"/>
              </a:rPr>
              <a:t>.</a:t>
            </a:r>
          </a:p>
          <a:p>
            <a:pPr marL="533400" indent="-5334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Tx/>
              <a:buFont typeface="Wingdings" pitchFamily="2" charset="2"/>
              <a:buChar char="v"/>
            </a:pPr>
            <a:r>
              <a:rPr lang="en-AU" sz="3000" dirty="0">
                <a:solidFill>
                  <a:srgbClr val="FFFFFF"/>
                </a:solidFill>
                <a:latin typeface="Arial" charset="0"/>
              </a:rPr>
              <a:t>The Ark and Tabernacle were constructed from </a:t>
            </a:r>
            <a:r>
              <a:rPr lang="en-AU" sz="3000" dirty="0">
                <a:ln>
                  <a:solidFill>
                    <a:srgbClr val="FFFFFF"/>
                  </a:solidFill>
                </a:ln>
                <a:solidFill>
                  <a:srgbClr val="FF66CC"/>
                </a:solidFill>
                <a:latin typeface="Arial" charset="0"/>
              </a:rPr>
              <a:t>materials brought out of Egypt</a:t>
            </a:r>
            <a:r>
              <a:rPr lang="en-AU" sz="3000" dirty="0">
                <a:solidFill>
                  <a:srgbClr val="FFFFFF"/>
                </a:solidFill>
                <a:latin typeface="Arial" charset="0"/>
              </a:rPr>
              <a:t>.</a:t>
            </a:r>
          </a:p>
          <a:p>
            <a:pPr marL="533400" indent="-5334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Tx/>
              <a:buFont typeface="Wingdings" pitchFamily="2" charset="2"/>
              <a:buChar char="v"/>
            </a:pPr>
            <a:r>
              <a:rPr lang="en-AU" sz="3000" dirty="0">
                <a:solidFill>
                  <a:srgbClr val="FFFFFF"/>
                </a:solidFill>
                <a:latin typeface="Arial" charset="0"/>
              </a:rPr>
              <a:t>The process leading to manifestation of the glory of God in the Tabernacle (</a:t>
            </a:r>
            <a:r>
              <a:rPr lang="en-AU" sz="3000" dirty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" charset="0"/>
              </a:rPr>
              <a:t>Ex. 40:34</a:t>
            </a:r>
            <a:r>
              <a:rPr lang="en-AU" sz="3000" dirty="0">
                <a:solidFill>
                  <a:srgbClr val="FFFFFF"/>
                </a:solidFill>
                <a:latin typeface="Arial" charset="0"/>
              </a:rPr>
              <a:t>) took a little under </a:t>
            </a:r>
            <a:r>
              <a:rPr lang="en-AU" sz="3000" dirty="0">
                <a:solidFill>
                  <a:srgbClr val="FFFF00"/>
                </a:solidFill>
                <a:latin typeface="Arial" charset="0"/>
              </a:rPr>
              <a:t>12 months</a:t>
            </a:r>
            <a:r>
              <a:rPr lang="en-AU" sz="3000" dirty="0">
                <a:solidFill>
                  <a:srgbClr val="FFFFFF"/>
                </a:solidFill>
                <a:latin typeface="Arial" charset="0"/>
              </a:rPr>
              <a:t>.</a:t>
            </a:r>
          </a:p>
          <a:p>
            <a:pPr marL="533400" indent="-5334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Tx/>
              <a:buFont typeface="Wingdings" pitchFamily="2" charset="2"/>
              <a:buChar char="v"/>
            </a:pPr>
            <a:r>
              <a:rPr lang="en-AU" sz="3000" b="0" dirty="0">
                <a:solidFill>
                  <a:srgbClr val="00FF00"/>
                </a:solidFill>
                <a:latin typeface="Arial Black" pitchFamily="34" charset="0"/>
              </a:rPr>
              <a:t>Conclusion</a:t>
            </a:r>
            <a:r>
              <a:rPr lang="en-AU" sz="3000" dirty="0">
                <a:solidFill>
                  <a:srgbClr val="FFFFFF"/>
                </a:solidFill>
                <a:latin typeface="Arial" charset="0"/>
              </a:rPr>
              <a:t> – From the time the responsible are gathered from the nations (Egypt) to their glorification will be about </a:t>
            </a:r>
            <a:r>
              <a:rPr lang="en-AU" sz="3000" dirty="0">
                <a:solidFill>
                  <a:srgbClr val="FFFF00"/>
                </a:solidFill>
                <a:latin typeface="Arial" charset="0"/>
              </a:rPr>
              <a:t>12 months</a:t>
            </a:r>
            <a:r>
              <a:rPr lang="en-AU" sz="3000" dirty="0">
                <a:solidFill>
                  <a:srgbClr val="FFFFFF"/>
                </a:solidFill>
                <a:latin typeface="Arial" charset="0"/>
              </a:rPr>
              <a:t>. 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0" y="6466984"/>
            <a:ext cx="4067175" cy="37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2000" dirty="0" smtClean="0">
                <a:solidFill>
                  <a:srgbClr val="FFFF66"/>
                </a:solidFill>
                <a:latin typeface="Monotype Corsiva" pitchFamily="66" charset="0"/>
              </a:rPr>
              <a:t>Events surrounding the return </a:t>
            </a:r>
            <a:r>
              <a:rPr lang="en-AU" sz="2000" dirty="0">
                <a:solidFill>
                  <a:srgbClr val="FFFF66"/>
                </a:solidFill>
                <a:latin typeface="Monotype Corsiva" pitchFamily="66" charset="0"/>
              </a:rPr>
              <a:t>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485"/>
            <a:ext cx="9144000" cy="14672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AU" sz="4200" b="1" dirty="0" smtClean="0">
                <a:latin typeface="+mj-lt"/>
              </a:rPr>
              <a:t>The righteousness of God vindicated at the Judgement Seat</a:t>
            </a:r>
            <a:endParaRPr lang="en-AU" sz="4200" b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3856" y="1428687"/>
            <a:ext cx="8964488" cy="50013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3088" indent="-573088" algn="l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v"/>
            </a:pPr>
            <a:r>
              <a:rPr lang="en-AU" sz="3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Isa. 45:23 </a:t>
            </a:r>
            <a:r>
              <a:rPr lang="en-AU" sz="3200" dirty="0" smtClean="0">
                <a:latin typeface="Arial" charset="0"/>
                <a:cs typeface="Arial" charset="0"/>
              </a:rPr>
              <a:t>is quoted in </a:t>
            </a:r>
            <a:r>
              <a:rPr lang="en-AU" sz="3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Phil. 2:10-11 </a:t>
            </a:r>
            <a:r>
              <a:rPr lang="en-AU" sz="3200" dirty="0" smtClean="0">
                <a:latin typeface="Arial" charset="0"/>
                <a:cs typeface="Arial" charset="0"/>
              </a:rPr>
              <a:t>– Christ is charged with vindicating his Father’s righteousness in the future.</a:t>
            </a:r>
          </a:p>
          <a:p>
            <a:pPr marL="573088" indent="-573088" algn="l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v"/>
            </a:pPr>
            <a:r>
              <a:rPr lang="en-AU" sz="3200" dirty="0" smtClean="0">
                <a:latin typeface="Arial" charset="0"/>
                <a:cs typeface="Arial" charset="0"/>
              </a:rPr>
              <a:t>More time is likely to be spent with the rejected by the angels for this purpose.</a:t>
            </a:r>
          </a:p>
          <a:p>
            <a:pPr marL="573088" indent="-573088" algn="l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v"/>
            </a:pPr>
            <a:r>
              <a:rPr lang="en-AU" sz="3200" dirty="0" smtClean="0">
                <a:latin typeface="Arial" charset="0"/>
                <a:cs typeface="Arial" charset="0"/>
              </a:rPr>
              <a:t>Even the righteous will be greatly humbled by the experience – remembered only for good – </a:t>
            </a:r>
            <a:r>
              <a:rPr lang="en-AU" sz="3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Neh. 13:14,22,31</a:t>
            </a:r>
            <a:r>
              <a:rPr lang="en-AU" sz="3200" dirty="0" smtClean="0">
                <a:latin typeface="Arial" charset="0"/>
                <a:cs typeface="Arial" charset="0"/>
              </a:rPr>
              <a:t>.</a:t>
            </a:r>
          </a:p>
          <a:p>
            <a:pPr marL="573088" indent="-573088" algn="l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v"/>
            </a:pPr>
            <a:r>
              <a:rPr lang="en-AU" sz="3200" dirty="0" smtClean="0">
                <a:latin typeface="Arial" charset="0"/>
                <a:cs typeface="Arial" charset="0"/>
              </a:rPr>
              <a:t>No flesh will glory in God’s presence – His righteousness will be seen to be upheld.</a:t>
            </a:r>
            <a:endParaRPr lang="en-AU" sz="3200" dirty="0">
              <a:latin typeface="Arial" charset="0"/>
              <a:cs typeface="Arial" charset="0"/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0" y="6453336"/>
            <a:ext cx="4067175" cy="37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2000" dirty="0" smtClean="0">
                <a:solidFill>
                  <a:srgbClr val="FFFF66"/>
                </a:solidFill>
                <a:latin typeface="Monotype Corsiva" pitchFamily="66" charset="0"/>
              </a:rPr>
              <a:t>Events surrounding the </a:t>
            </a:r>
            <a:r>
              <a:rPr lang="en-AU" sz="2000" dirty="0">
                <a:solidFill>
                  <a:srgbClr val="FFFF66"/>
                </a:solidFill>
                <a:latin typeface="Monotype Corsiva" pitchFamily="66" charset="0"/>
              </a:rPr>
              <a:t>r</a:t>
            </a:r>
            <a:r>
              <a:rPr lang="en-AU" sz="2000" dirty="0" smtClean="0">
                <a:solidFill>
                  <a:srgbClr val="FFFF66"/>
                </a:solidFill>
                <a:latin typeface="Monotype Corsiva" pitchFamily="66" charset="0"/>
              </a:rPr>
              <a:t>eturn </a:t>
            </a:r>
            <a:r>
              <a:rPr lang="en-AU" sz="2000" dirty="0">
                <a:solidFill>
                  <a:srgbClr val="FFFF66"/>
                </a:solidFill>
                <a:latin typeface="Monotype Corsiva" pitchFamily="66" charset="0"/>
              </a:rPr>
              <a:t>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84672"/>
            <a:ext cx="8496944" cy="129704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AU" sz="4400" b="1" dirty="0" smtClean="0">
                <a:latin typeface="+mj-lt"/>
              </a:rPr>
              <a:t>God’s righteousness seen in the fate </a:t>
            </a:r>
            <a:r>
              <a:rPr lang="en-AU" sz="4400" b="1" dirty="0">
                <a:latin typeface="+mj-lt"/>
              </a:rPr>
              <a:t>of </a:t>
            </a:r>
            <a:r>
              <a:rPr lang="en-AU" sz="4400" b="1" dirty="0" smtClean="0">
                <a:latin typeface="+mj-lt"/>
              </a:rPr>
              <a:t>rejected</a:t>
            </a:r>
            <a:endParaRPr lang="en-AU" sz="4400" b="1" dirty="0">
              <a:latin typeface="+mj-lt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19" y="1340768"/>
            <a:ext cx="8748000" cy="5256584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Tx/>
              <a:buFont typeface="Wingdings" pitchFamily="2" charset="2"/>
              <a:buAutoNum type="arabicPeriod"/>
            </a:pPr>
            <a:r>
              <a:rPr lang="en-AU" sz="3000" dirty="0">
                <a:effectLst/>
              </a:rPr>
              <a:t>Shame (</a:t>
            </a:r>
            <a:r>
              <a:rPr lang="en-AU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Dan.12:2</a:t>
            </a:r>
            <a:r>
              <a:rPr lang="en-AU" sz="3000" dirty="0">
                <a:effectLst/>
              </a:rPr>
              <a:t>), tribulation, anguish and wrath (</a:t>
            </a:r>
            <a:r>
              <a:rPr lang="en-AU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Rom. 2:8-9</a:t>
            </a:r>
            <a:r>
              <a:rPr lang="en-AU" sz="3000" dirty="0">
                <a:effectLst/>
              </a:rPr>
              <a:t>), weeping and gnashing of teeth (</a:t>
            </a:r>
            <a:r>
              <a:rPr lang="en-AU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Matt. 8:12</a:t>
            </a:r>
            <a:r>
              <a:rPr lang="en-AU" sz="3000" dirty="0">
                <a:effectLst/>
              </a:rPr>
              <a:t>).</a:t>
            </a:r>
          </a:p>
          <a:p>
            <a:pPr marL="533400" indent="-5334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Tx/>
              <a:buFont typeface="Wingdings" pitchFamily="2" charset="2"/>
              <a:buAutoNum type="arabicPeriod"/>
            </a:pPr>
            <a:r>
              <a:rPr lang="en-AU" sz="3000" dirty="0">
                <a:effectLst/>
              </a:rPr>
              <a:t>Punishment meted out by degrees – </a:t>
            </a:r>
            <a:r>
              <a:rPr lang="en-AU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Luke 12:47-48</a:t>
            </a:r>
            <a:r>
              <a:rPr lang="en-AU" sz="3000" dirty="0">
                <a:effectLst/>
              </a:rPr>
              <a:t>.</a:t>
            </a:r>
          </a:p>
          <a:p>
            <a:pPr marL="533400" indent="-5334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Tx/>
              <a:buFont typeface="Wingdings" pitchFamily="2" charset="2"/>
              <a:buAutoNum type="arabicPeriod"/>
            </a:pPr>
            <a:r>
              <a:rPr lang="en-AU" sz="3000" dirty="0">
                <a:effectLst/>
              </a:rPr>
              <a:t>Shame revealed before brethren – </a:t>
            </a:r>
            <a:r>
              <a:rPr lang="en-AU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Rev. 16:15; Luke 12:3</a:t>
            </a:r>
            <a:r>
              <a:rPr lang="en-AU" sz="3000" dirty="0">
                <a:effectLst/>
              </a:rPr>
              <a:t>.</a:t>
            </a:r>
          </a:p>
          <a:p>
            <a:pPr marL="533400" indent="-5334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Tx/>
              <a:buFont typeface="Wingdings" pitchFamily="2" charset="2"/>
              <a:buAutoNum type="arabicPeriod"/>
            </a:pPr>
            <a:r>
              <a:rPr lang="en-AU" sz="3000" dirty="0">
                <a:effectLst/>
              </a:rPr>
              <a:t>Depart from Christ in fearful expectation of inevitable destruction – </a:t>
            </a:r>
            <a:r>
              <a:rPr lang="en-AU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Heb. 10:27</a:t>
            </a:r>
            <a:r>
              <a:rPr lang="en-AU" sz="3000" dirty="0">
                <a:effectLst/>
              </a:rPr>
              <a:t>.</a:t>
            </a:r>
          </a:p>
          <a:p>
            <a:pPr marL="533400" indent="-5334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Tx/>
              <a:buFont typeface="Wingdings" pitchFamily="2" charset="2"/>
              <a:buAutoNum type="arabicPeriod"/>
            </a:pPr>
            <a:r>
              <a:rPr lang="en-AU" sz="3000" dirty="0">
                <a:effectLst/>
              </a:rPr>
              <a:t>Cast into “outer darkness” to suffer with the nations – </a:t>
            </a:r>
            <a:r>
              <a:rPr lang="en-AU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Matt. 22:13</a:t>
            </a:r>
            <a:r>
              <a:rPr lang="en-AU" sz="3000" dirty="0">
                <a:effectLst/>
              </a:rPr>
              <a:t>.</a:t>
            </a:r>
          </a:p>
          <a:p>
            <a:pPr marL="533400" indent="-533400" algn="ctr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Tx/>
            </a:pPr>
            <a:r>
              <a:rPr lang="en-AU" dirty="0">
                <a:effectLst/>
              </a:rPr>
              <a:t>Read </a:t>
            </a:r>
            <a:r>
              <a:rPr lang="en-AU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/>
              </a:rPr>
              <a:t>Nazareth Revisited pgs. 393-394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0" y="6453336"/>
            <a:ext cx="4067175" cy="37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2000" dirty="0" smtClean="0">
                <a:solidFill>
                  <a:srgbClr val="FFFF66"/>
                </a:solidFill>
                <a:latin typeface="Monotype Corsiva" pitchFamily="66" charset="0"/>
              </a:rPr>
              <a:t>Events surrounding the </a:t>
            </a:r>
            <a:r>
              <a:rPr lang="en-AU" sz="2000" dirty="0">
                <a:solidFill>
                  <a:srgbClr val="FFFF66"/>
                </a:solidFill>
                <a:latin typeface="Monotype Corsiva" pitchFamily="66" charset="0"/>
              </a:rPr>
              <a:t>r</a:t>
            </a:r>
            <a:r>
              <a:rPr lang="en-AU" sz="2000" dirty="0" smtClean="0">
                <a:solidFill>
                  <a:srgbClr val="FFFF66"/>
                </a:solidFill>
                <a:latin typeface="Monotype Corsiva" pitchFamily="66" charset="0"/>
              </a:rPr>
              <a:t>eturn </a:t>
            </a:r>
            <a:r>
              <a:rPr lang="en-AU" sz="2000" dirty="0">
                <a:solidFill>
                  <a:srgbClr val="FFFF66"/>
                </a:solidFill>
                <a:latin typeface="Monotype Corsiva" pitchFamily="66" charset="0"/>
              </a:rPr>
              <a:t>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2160"/>
            <a:ext cx="9144000" cy="1844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/>
              <a:t>The Judgement Seat – A </a:t>
            </a:r>
            <a:r>
              <a:rPr lang="en-AU" dirty="0" smtClean="0"/>
              <a:t>shepherd dividing sheep </a:t>
            </a:r>
            <a:r>
              <a:rPr lang="en-AU" dirty="0"/>
              <a:t>from </a:t>
            </a:r>
            <a:r>
              <a:rPr lang="en-AU" dirty="0" smtClean="0"/>
              <a:t>goats</a:t>
            </a:r>
            <a:r>
              <a:rPr lang="en-AU" dirty="0"/>
              <a:t/>
            </a:r>
            <a:br>
              <a:rPr lang="en-AU" dirty="0"/>
            </a:br>
            <a:r>
              <a:rPr lang="en-AU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Matt. 25:31-32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8424862" cy="3743325"/>
          </a:xfrm>
        </p:spPr>
        <p:txBody>
          <a:bodyPr/>
          <a:lstStyle/>
          <a:p>
            <a:pPr algn="just"/>
            <a:r>
              <a:rPr lang="en-US" baseline="30000" dirty="0">
                <a:latin typeface="Bookman Old Style" pitchFamily="18" charset="0"/>
              </a:rPr>
              <a:t>31</a:t>
            </a:r>
            <a:r>
              <a:rPr lang="en-US" dirty="0">
                <a:latin typeface="Bookman Old Style" pitchFamily="18" charset="0"/>
              </a:rPr>
              <a:t> When the Son of man shall come in his glory, and all the holy angels with him, then shall he sit upon </a:t>
            </a:r>
            <a:r>
              <a:rPr lang="en-US" dirty="0">
                <a:solidFill>
                  <a:srgbClr val="00FF00"/>
                </a:solidFill>
                <a:latin typeface="Bookman Old Style" pitchFamily="18" charset="0"/>
              </a:rPr>
              <a:t>the throne of his glory:</a:t>
            </a:r>
            <a:r>
              <a:rPr lang="en-US" dirty="0">
                <a:solidFill>
                  <a:srgbClr val="FF9900"/>
                </a:solidFill>
                <a:latin typeface="Bookman Old Style" pitchFamily="18" charset="0"/>
              </a:rPr>
              <a:t> </a:t>
            </a:r>
            <a:r>
              <a:rPr lang="en-US" dirty="0" smtClean="0">
                <a:solidFill>
                  <a:schemeClr val="folHlink"/>
                </a:solidFill>
                <a:cs typeface="Arial" charset="0"/>
              </a:rPr>
              <a:t>–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folHlink"/>
                </a:solidFill>
                <a:cs typeface="Arial" charset="0"/>
              </a:rPr>
              <a:t>i.e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folHlink"/>
                </a:solidFill>
                <a:cs typeface="Arial" charset="0"/>
              </a:rPr>
              <a:t>. Christ’s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folHlink"/>
                </a:solidFill>
                <a:cs typeface="Arial" charset="0"/>
              </a:rPr>
              <a:t>judgement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folHlink"/>
                </a:solidFill>
                <a:cs typeface="Arial" charset="0"/>
              </a:rPr>
              <a:t> throne </a:t>
            </a:r>
            <a:r>
              <a:rPr lang="en-US" dirty="0">
                <a:solidFill>
                  <a:schemeClr val="folHlink"/>
                </a:solidFill>
                <a:cs typeface="Arial" charset="0"/>
              </a:rPr>
              <a:t>–</a:t>
            </a:r>
            <a:r>
              <a:rPr lang="en-US" dirty="0">
                <a:solidFill>
                  <a:srgbClr val="FF9900"/>
                </a:solidFill>
                <a:cs typeface="Arial" charset="0"/>
              </a:rPr>
              <a:t> </a:t>
            </a:r>
            <a:r>
              <a:rPr lang="en-US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cs typeface="Arial" charset="0"/>
              </a:rPr>
              <a:t>Luke 9:26</a:t>
            </a:r>
            <a:r>
              <a:rPr lang="en-US" dirty="0">
                <a:ln w="19050">
                  <a:solidFill>
                    <a:schemeClr val="tx1"/>
                  </a:solidFill>
                </a:ln>
                <a:latin typeface="Bookman Old Style" pitchFamily="18" charset="0"/>
              </a:rPr>
              <a:t> </a:t>
            </a:r>
          </a:p>
          <a:p>
            <a:pPr algn="just"/>
            <a:r>
              <a:rPr lang="en-US" baseline="30000" dirty="0">
                <a:latin typeface="Bookman Old Style" pitchFamily="18" charset="0"/>
              </a:rPr>
              <a:t>32</a:t>
            </a:r>
            <a:r>
              <a:rPr lang="en-US" dirty="0">
                <a:latin typeface="Bookman Old Style" pitchFamily="18" charset="0"/>
              </a:rPr>
              <a:t> And before him shall be gathered </a:t>
            </a:r>
            <a:r>
              <a:rPr lang="en-US" dirty="0">
                <a:solidFill>
                  <a:srgbClr val="FFFF00"/>
                </a:solidFill>
                <a:latin typeface="Bookman Old Style" pitchFamily="18" charset="0"/>
              </a:rPr>
              <a:t>all nations</a:t>
            </a:r>
            <a:r>
              <a:rPr lang="en-US" dirty="0">
                <a:latin typeface="Bookman Old Style" pitchFamily="18" charset="0"/>
              </a:rPr>
              <a:t>: and he shall separate them one from another, as a shepherd </a:t>
            </a:r>
            <a:r>
              <a:rPr lang="en-US" dirty="0" err="1">
                <a:latin typeface="Bookman Old Style" pitchFamily="18" charset="0"/>
              </a:rPr>
              <a:t>divideth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i="1" dirty="0">
                <a:latin typeface="Bookman Old Style" pitchFamily="18" charset="0"/>
              </a:rPr>
              <a:t>his</a:t>
            </a:r>
            <a:r>
              <a:rPr lang="en-US" dirty="0">
                <a:latin typeface="Bookman Old Style" pitchFamily="18" charset="0"/>
              </a:rPr>
              <a:t> sheep from the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Bookman Old Style" pitchFamily="18" charset="0"/>
              </a:rPr>
              <a:t>goats</a:t>
            </a:r>
            <a:r>
              <a:rPr lang="en-US" dirty="0">
                <a:latin typeface="Bookman Old Style" pitchFamily="18" charset="0"/>
              </a:rPr>
              <a:t>:</a:t>
            </a:r>
            <a:endParaRPr lang="en-AU" dirty="0">
              <a:latin typeface="Bookman Old Style" pitchFamily="18" charset="0"/>
            </a:endParaRPr>
          </a:p>
          <a:p>
            <a:pPr algn="just"/>
            <a:endParaRPr lang="en-AU" dirty="0">
              <a:latin typeface="Bookman Old Style" pitchFamily="18" charset="0"/>
            </a:endParaRP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5940425" y="5470525"/>
            <a:ext cx="2987675" cy="984250"/>
          </a:xfrm>
          <a:prstGeom prst="rect">
            <a:avLst/>
          </a:prstGeom>
          <a:noFill/>
          <a:ln w="38100" algn="ctr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>
                <a:srgbClr val="FFFFCC"/>
              </a:buClr>
            </a:pPr>
            <a:r>
              <a:rPr lang="en-AU" dirty="0" smtClean="0">
                <a:ln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Suggests goats more numerous</a:t>
            </a:r>
          </a:p>
        </p:txBody>
      </p:sp>
      <p:sp>
        <p:nvSpPr>
          <p:cNvPr id="206853" name="Line 5"/>
          <p:cNvSpPr>
            <a:spLocks noChangeShapeType="1"/>
          </p:cNvSpPr>
          <p:nvPr/>
        </p:nvSpPr>
        <p:spPr bwMode="auto">
          <a:xfrm>
            <a:off x="6623050" y="5183188"/>
            <a:ext cx="0" cy="2889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Clr>
                <a:srgbClr val="FFFFCC"/>
              </a:buClr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539750" y="5505450"/>
            <a:ext cx="5040313" cy="984250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>
                <a:srgbClr val="FFFFCC"/>
              </a:buClr>
            </a:pPr>
            <a:r>
              <a:rPr lang="en-AU" dirty="0" smtClean="0">
                <a:solidFill>
                  <a:srgbClr val="FFFF00"/>
                </a:solidFill>
                <a:latin typeface="Arial"/>
              </a:rPr>
              <a:t>People of all nations –</a:t>
            </a:r>
            <a:r>
              <a:rPr lang="en-AU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AU" dirty="0" smtClean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"/>
              </a:rPr>
              <a:t>Acts 15:14; Rev. 5:9</a:t>
            </a:r>
          </a:p>
        </p:txBody>
      </p:sp>
      <p:sp>
        <p:nvSpPr>
          <p:cNvPr id="206857" name="Line 9"/>
          <p:cNvSpPr>
            <a:spLocks noChangeShapeType="1"/>
          </p:cNvSpPr>
          <p:nvPr/>
        </p:nvSpPr>
        <p:spPr bwMode="auto">
          <a:xfrm flipH="1" flipV="1">
            <a:off x="1258888" y="4508500"/>
            <a:ext cx="504825" cy="10080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Clr>
                <a:srgbClr val="FFFFCC"/>
              </a:buClr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06858" name="Line 10"/>
          <p:cNvSpPr>
            <a:spLocks noChangeShapeType="1"/>
          </p:cNvSpPr>
          <p:nvPr/>
        </p:nvSpPr>
        <p:spPr bwMode="auto">
          <a:xfrm flipH="1">
            <a:off x="4525963" y="5203825"/>
            <a:ext cx="2087562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Clr>
                <a:srgbClr val="FFFFCC"/>
              </a:buClr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" name="Rectangle 13"/>
          <p:cNvSpPr txBox="1">
            <a:spLocks noChangeArrowheads="1"/>
          </p:cNvSpPr>
          <p:nvPr/>
        </p:nvSpPr>
        <p:spPr bwMode="auto">
          <a:xfrm>
            <a:off x="0" y="6480632"/>
            <a:ext cx="4067175" cy="37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2000" dirty="0" smtClean="0">
                <a:solidFill>
                  <a:srgbClr val="FFFF66"/>
                </a:solidFill>
                <a:latin typeface="Monotype Corsiva" pitchFamily="66" charset="0"/>
              </a:rPr>
              <a:t>Events surrounding the return </a:t>
            </a:r>
            <a:r>
              <a:rPr lang="en-AU" sz="2000" dirty="0">
                <a:solidFill>
                  <a:srgbClr val="FFFF66"/>
                </a:solidFill>
                <a:latin typeface="Monotype Corsiva" pitchFamily="66" charset="0"/>
              </a:rPr>
              <a:t>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animBg="1"/>
      <p:bldP spid="206853" grpId="0" animBg="1"/>
      <p:bldP spid="206855" grpId="0" animBg="1"/>
      <p:bldP spid="206857" grpId="0" animBg="1"/>
      <p:bldP spid="2068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836711"/>
          </a:xfrm>
        </p:spPr>
        <p:txBody>
          <a:bodyPr/>
          <a:lstStyle/>
          <a:p>
            <a:r>
              <a:rPr lang="en-AU" sz="4400" b="1" dirty="0">
                <a:latin typeface="+mj-lt"/>
              </a:rPr>
              <a:t>Reward of the Right Hand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693738"/>
            <a:ext cx="8351837" cy="4175125"/>
          </a:xfrm>
        </p:spPr>
        <p:txBody>
          <a:bodyPr/>
          <a:lstStyle/>
          <a:p>
            <a:pPr algn="ctr"/>
            <a:r>
              <a:rPr lang="en-US" sz="3600" b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Matthew 25</a:t>
            </a:r>
          </a:p>
          <a:p>
            <a:pPr algn="just">
              <a:spcBef>
                <a:spcPts val="0"/>
              </a:spcBef>
            </a:pPr>
            <a:r>
              <a:rPr lang="en-US" sz="3200" dirty="0">
                <a:effectLst/>
                <a:latin typeface="Bookman Old Style" pitchFamily="18" charset="0"/>
              </a:rPr>
              <a:t>33 And he shall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/>
                <a:latin typeface="Bookman Old Style" pitchFamily="18" charset="0"/>
              </a:rPr>
              <a:t>set the sheep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/>
                <a:latin typeface="Bookman Old Style" pitchFamily="18" charset="0"/>
              </a:rPr>
              <a:t> </a:t>
            </a:r>
            <a:r>
              <a:rPr lang="en-US" sz="3200" dirty="0">
                <a:effectLst/>
                <a:latin typeface="Bookman Old Style" pitchFamily="18" charset="0"/>
              </a:rPr>
              <a:t>on his </a:t>
            </a:r>
            <a:r>
              <a:rPr lang="en-US" sz="3200" dirty="0">
                <a:solidFill>
                  <a:srgbClr val="FFFF00"/>
                </a:solidFill>
                <a:effectLst/>
                <a:latin typeface="Bookman Old Style" pitchFamily="18" charset="0"/>
              </a:rPr>
              <a:t>right hand</a:t>
            </a:r>
            <a:r>
              <a:rPr lang="en-US" sz="3200" dirty="0">
                <a:effectLst/>
                <a:latin typeface="Bookman Old Style" pitchFamily="18" charset="0"/>
              </a:rPr>
              <a:t>, but the </a:t>
            </a:r>
            <a:r>
              <a:rPr lang="en-US" sz="3200" dirty="0">
                <a:solidFill>
                  <a:srgbClr val="00FF00"/>
                </a:solidFill>
                <a:effectLst/>
                <a:latin typeface="Bookman Old Style" pitchFamily="18" charset="0"/>
              </a:rPr>
              <a:t>goats</a:t>
            </a:r>
            <a:r>
              <a:rPr lang="en-US" sz="3200" dirty="0">
                <a:effectLst/>
                <a:latin typeface="Bookman Old Style" pitchFamily="18" charset="0"/>
              </a:rPr>
              <a:t> on the </a:t>
            </a:r>
            <a:r>
              <a:rPr lang="en-US" sz="3200" dirty="0">
                <a:ln w="19050"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left</a:t>
            </a:r>
            <a:r>
              <a:rPr lang="en-US" sz="3200" dirty="0">
                <a:effectLst/>
                <a:latin typeface="Bookman Old Style" pitchFamily="18" charset="0"/>
              </a:rPr>
              <a:t>. </a:t>
            </a:r>
          </a:p>
          <a:p>
            <a:pPr algn="just"/>
            <a:r>
              <a:rPr lang="en-US" sz="3200" dirty="0">
                <a:effectLst/>
                <a:latin typeface="Bookman Old Style" pitchFamily="18" charset="0"/>
              </a:rPr>
              <a:t>34 Then shall the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/>
                <a:latin typeface="Bookman Old Style" pitchFamily="18" charset="0"/>
              </a:rPr>
              <a:t>King</a:t>
            </a:r>
            <a:r>
              <a:rPr lang="en-US" sz="3200" dirty="0">
                <a:effectLst/>
                <a:latin typeface="Bookman Old Style" pitchFamily="18" charset="0"/>
              </a:rPr>
              <a:t> say unto them on his </a:t>
            </a:r>
            <a:r>
              <a:rPr lang="en-US" sz="3200" dirty="0">
                <a:solidFill>
                  <a:srgbClr val="FFFF00"/>
                </a:solidFill>
                <a:effectLst/>
                <a:latin typeface="Bookman Old Style" pitchFamily="18" charset="0"/>
              </a:rPr>
              <a:t>right hand</a:t>
            </a:r>
            <a:r>
              <a:rPr lang="en-US" sz="3200" dirty="0">
                <a:effectLst/>
                <a:latin typeface="Bookman Old Style" pitchFamily="18" charset="0"/>
              </a:rPr>
              <a:t>, </a:t>
            </a:r>
            <a:r>
              <a:rPr lang="en-US" sz="3200" dirty="0">
                <a:solidFill>
                  <a:schemeClr val="folHlink"/>
                </a:solidFill>
                <a:effectLst/>
                <a:latin typeface="Bookman Old Style" pitchFamily="18" charset="0"/>
              </a:rPr>
              <a:t>Come, ye blessed of my Father, inherit the kingdom prepared for you from the foundation of the world.</a:t>
            </a:r>
            <a:endParaRPr lang="en-AU" sz="3200" dirty="0">
              <a:effectLst/>
              <a:latin typeface="Times New Roman" pitchFamily="18" charset="0"/>
            </a:endParaRP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179388" y="4871025"/>
            <a:ext cx="8785225" cy="1584325"/>
          </a:xfrm>
          <a:prstGeom prst="rect">
            <a:avLst/>
          </a:prstGeom>
          <a:noFill/>
          <a:ln w="38100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>
                <a:srgbClr val="FFFFCC"/>
              </a:buClr>
            </a:pPr>
            <a:r>
              <a:rPr lang="en-AU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Bookman Old Style" pitchFamily="18" charset="0"/>
              </a:rPr>
              <a:t>“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Bookman Old Style" pitchFamily="18" charset="0"/>
              </a:rPr>
              <a:t>Thou wilt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Bookman Old Style" pitchFamily="18" charset="0"/>
              </a:rPr>
              <a:t>shew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Bookman Old Style" pitchFamily="18" charset="0"/>
              </a:rPr>
              <a:t> me the path of life: in thy presence </a:t>
            </a: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Bookman Old Style" pitchFamily="18" charset="0"/>
              </a:rPr>
              <a:t>is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Bookman Old Style" pitchFamily="18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Bookman Old Style" pitchFamily="18" charset="0"/>
              </a:rPr>
              <a:t>fulness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Bookman Old Style" pitchFamily="18" charset="0"/>
              </a:rPr>
              <a:t> of joy; at thy right hand </a:t>
            </a: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Bookman Old Style" pitchFamily="18" charset="0"/>
              </a:rPr>
              <a:t>there are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Bookman Old Style" pitchFamily="18" charset="0"/>
              </a:rPr>
              <a:t>pleasures for evermore.”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Arial" charset="0"/>
              </a:rPr>
              <a:t> -</a:t>
            </a:r>
            <a:r>
              <a:rPr lang="en-US" dirty="0">
                <a:solidFill>
                  <a:srgbClr val="66FFFF"/>
                </a:solidFill>
                <a:latin typeface="Arial" charset="0"/>
              </a:rPr>
              <a:t> </a:t>
            </a:r>
            <a:r>
              <a:rPr lang="en-US" dirty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" charset="0"/>
              </a:rPr>
              <a:t>Ps. 16:11</a:t>
            </a:r>
            <a:endParaRPr lang="en-AU" dirty="0">
              <a:ln w="19050">
                <a:solidFill>
                  <a:srgbClr val="FFFFFF"/>
                </a:solidFill>
              </a:ln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0" y="6466984"/>
            <a:ext cx="4067175" cy="37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2000" dirty="0" smtClean="0">
                <a:solidFill>
                  <a:srgbClr val="FFFF66"/>
                </a:solidFill>
                <a:latin typeface="Monotype Corsiva" pitchFamily="66" charset="0"/>
              </a:rPr>
              <a:t>Events surrounding the return </a:t>
            </a:r>
            <a:r>
              <a:rPr lang="en-AU" sz="2000" dirty="0">
                <a:solidFill>
                  <a:srgbClr val="FFFF66"/>
                </a:solidFill>
                <a:latin typeface="Monotype Corsiva" pitchFamily="66" charset="0"/>
              </a:rPr>
              <a:t>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  <p:bldP spid="1720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en-AU" sz="4400" b="1" dirty="0">
                <a:latin typeface="+mj-lt"/>
              </a:rPr>
              <a:t>The Angels at the Judgement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980728"/>
            <a:ext cx="7448550" cy="5543822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Clr>
                <a:srgbClr val="FFFF00"/>
              </a:buClr>
              <a:buSzTx/>
              <a:buFont typeface="Wingdings" pitchFamily="2" charset="2"/>
              <a:buAutoNum type="arabicPeriod"/>
            </a:pPr>
            <a:r>
              <a:rPr lang="en-AU" sz="3600" dirty="0"/>
              <a:t>Accompany Christ when he returns as judge of the household – </a:t>
            </a:r>
            <a:r>
              <a:rPr lang="en-AU" sz="36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Matt. 16:27; 25:31; </a:t>
            </a:r>
            <a:r>
              <a:rPr lang="en-AU" sz="36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Mark</a:t>
            </a:r>
            <a:r>
              <a:rPr lang="en-AU" sz="36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. 8:38</a:t>
            </a:r>
          </a:p>
          <a:p>
            <a:pPr marL="533400" indent="-533400">
              <a:lnSpc>
                <a:spcPct val="90000"/>
              </a:lnSpc>
              <a:buClr>
                <a:srgbClr val="FFFF00"/>
              </a:buClr>
              <a:buSzTx/>
              <a:buFont typeface="Wingdings" pitchFamily="2" charset="2"/>
              <a:buAutoNum type="arabicPeriod"/>
            </a:pPr>
            <a:r>
              <a:rPr lang="en-AU" sz="3600" dirty="0"/>
              <a:t>The results of judgement are to be declared in their presence – </a:t>
            </a:r>
            <a:r>
              <a:rPr lang="en-AU" sz="36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Luke 12:8-9; Rev. 3:5</a:t>
            </a:r>
          </a:p>
          <a:p>
            <a:pPr marL="533400" indent="-533400">
              <a:lnSpc>
                <a:spcPct val="90000"/>
              </a:lnSpc>
              <a:buClr>
                <a:srgbClr val="FFFF00"/>
              </a:buClr>
              <a:buSzTx/>
              <a:buFont typeface="Wingdings" pitchFamily="2" charset="2"/>
              <a:buAutoNum type="arabicPeriod"/>
            </a:pPr>
            <a:r>
              <a:rPr lang="en-AU" sz="3600" dirty="0"/>
              <a:t>They will remove and punish the rejected – </a:t>
            </a:r>
            <a:r>
              <a:rPr lang="en-AU" sz="36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Matt. 13:49-50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0" y="6466984"/>
            <a:ext cx="4067175" cy="37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2000" dirty="0" smtClean="0">
                <a:solidFill>
                  <a:srgbClr val="FFFF66"/>
                </a:solidFill>
                <a:latin typeface="Monotype Corsiva" pitchFamily="66" charset="0"/>
              </a:rPr>
              <a:t>Events surrounding the return </a:t>
            </a:r>
            <a:r>
              <a:rPr lang="en-AU" sz="2000" dirty="0">
                <a:solidFill>
                  <a:srgbClr val="FFFF66"/>
                </a:solidFill>
                <a:latin typeface="Monotype Corsiva" pitchFamily="66" charset="0"/>
              </a:rPr>
              <a:t>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575"/>
            <a:ext cx="9144000" cy="1528763"/>
          </a:xfrm>
        </p:spPr>
        <p:txBody>
          <a:bodyPr/>
          <a:lstStyle/>
          <a:p>
            <a:r>
              <a:rPr lang="en-AU" sz="4400" dirty="0">
                <a:solidFill>
                  <a:srgbClr val="FFFF66"/>
                </a:solidFill>
              </a:rPr>
              <a:t>Role of the Angels –</a:t>
            </a:r>
            <a:r>
              <a:rPr lang="en-AU" dirty="0">
                <a:solidFill>
                  <a:srgbClr val="FF0000"/>
                </a:solidFill>
              </a:rPr>
              <a:t> </a:t>
            </a:r>
            <a:br>
              <a:rPr lang="en-AU" dirty="0">
                <a:solidFill>
                  <a:srgbClr val="FF0000"/>
                </a:solidFill>
              </a:rPr>
            </a:br>
            <a:r>
              <a:rPr lang="en-AU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Hebrews 1:14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309938"/>
            <a:ext cx="8280400" cy="2378075"/>
          </a:xfrm>
        </p:spPr>
        <p:txBody>
          <a:bodyPr/>
          <a:lstStyle/>
          <a:p>
            <a:pPr algn="just"/>
            <a:r>
              <a:rPr lang="en-US" sz="3600" dirty="0">
                <a:latin typeface="Bookman Old Style" pitchFamily="18" charset="0"/>
              </a:rPr>
              <a:t>14 Are they not all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Bookman Old Style" pitchFamily="18" charset="0"/>
              </a:rPr>
              <a:t>ministering</a:t>
            </a:r>
            <a:r>
              <a:rPr lang="en-US" sz="3600" dirty="0">
                <a:latin typeface="Bookman Old Style" pitchFamily="18" charset="0"/>
              </a:rPr>
              <a:t> spirits, </a:t>
            </a:r>
            <a:r>
              <a:rPr lang="en-US" sz="3600" dirty="0">
                <a:solidFill>
                  <a:srgbClr val="FFFF00"/>
                </a:solidFill>
                <a:latin typeface="Bookman Old Style" pitchFamily="18" charset="0"/>
              </a:rPr>
              <a:t>sent forth</a:t>
            </a:r>
            <a:r>
              <a:rPr lang="en-US" sz="3600" dirty="0">
                <a:latin typeface="Bookman Old Style" pitchFamily="18" charset="0"/>
              </a:rPr>
              <a:t>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Bookman Old Style" pitchFamily="18" charset="0"/>
              </a:rPr>
              <a:t>to minister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 </a:t>
            </a:r>
            <a:r>
              <a:rPr lang="en-US" sz="3600" dirty="0">
                <a:latin typeface="Bookman Old Style" pitchFamily="18" charset="0"/>
              </a:rPr>
              <a:t>for them who shall be heirs of salvation?</a:t>
            </a:r>
            <a:endParaRPr lang="en-AU" sz="3600" dirty="0">
              <a:latin typeface="Bookman Old Style" pitchFamily="18" charset="0"/>
            </a:endParaRPr>
          </a:p>
        </p:txBody>
      </p:sp>
      <p:sp>
        <p:nvSpPr>
          <p:cNvPr id="210948" name="AutoShape 4"/>
          <p:cNvSpPr>
            <a:spLocks noChangeArrowheads="1"/>
          </p:cNvSpPr>
          <p:nvPr/>
        </p:nvSpPr>
        <p:spPr bwMode="auto">
          <a:xfrm>
            <a:off x="4465638" y="4248150"/>
            <a:ext cx="4859337" cy="3357314"/>
          </a:xfrm>
          <a:prstGeom prst="diamond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ts val="0"/>
              </a:spcBef>
              <a:buClr>
                <a:srgbClr val="FFFFCC"/>
              </a:buClr>
            </a:pPr>
            <a:r>
              <a:rPr lang="en-AU" sz="3200" dirty="0" smtClean="0">
                <a:ln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Gr.</a:t>
            </a:r>
            <a:r>
              <a:rPr lang="en-AU" sz="3200" i="1" dirty="0" smtClean="0">
                <a:ln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 </a:t>
            </a:r>
            <a:r>
              <a:rPr lang="en-AU" sz="3200" i="1" dirty="0" err="1" smtClean="0">
                <a:ln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eis</a:t>
            </a:r>
            <a:r>
              <a:rPr lang="en-AU" sz="3200" i="1" dirty="0" smtClean="0">
                <a:ln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 </a:t>
            </a:r>
            <a:r>
              <a:rPr lang="en-AU" sz="3200" i="1" dirty="0" err="1" smtClean="0">
                <a:ln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diakonia</a:t>
            </a:r>
            <a:r>
              <a:rPr lang="en-AU" sz="3200" dirty="0" smtClean="0">
                <a:ln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 – </a:t>
            </a:r>
          </a:p>
          <a:p>
            <a:pPr marL="342900" indent="-342900" algn="ctr">
              <a:spcBef>
                <a:spcPts val="0"/>
              </a:spcBef>
              <a:buClr>
                <a:srgbClr val="FFFFCC"/>
              </a:buClr>
            </a:pPr>
            <a:r>
              <a:rPr lang="en-AU" sz="3200" dirty="0" smtClean="0">
                <a:ln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Lit. with a view</a:t>
            </a:r>
          </a:p>
          <a:p>
            <a:pPr marL="342900" indent="-342900" algn="ctr">
              <a:spcBef>
                <a:spcPts val="0"/>
              </a:spcBef>
              <a:buClr>
                <a:srgbClr val="FFFFCC"/>
              </a:buClr>
            </a:pPr>
            <a:r>
              <a:rPr lang="en-AU" sz="3200" dirty="0" smtClean="0">
                <a:ln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to service</a:t>
            </a:r>
          </a:p>
        </p:txBody>
      </p:sp>
      <p:sp>
        <p:nvSpPr>
          <p:cNvPr id="210949" name="Line 5"/>
          <p:cNvSpPr>
            <a:spLocks noChangeShapeType="1"/>
          </p:cNvSpPr>
          <p:nvPr/>
        </p:nvSpPr>
        <p:spPr bwMode="auto">
          <a:xfrm flipH="1">
            <a:off x="6011863" y="4437063"/>
            <a:ext cx="215900" cy="7207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Clr>
                <a:srgbClr val="FFFFCC"/>
              </a:buClr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10950" name="Rectangle 6"/>
          <p:cNvSpPr>
            <a:spLocks noChangeArrowheads="1"/>
          </p:cNvSpPr>
          <p:nvPr/>
        </p:nvSpPr>
        <p:spPr bwMode="auto">
          <a:xfrm>
            <a:off x="539750" y="1655763"/>
            <a:ext cx="4032250" cy="1655762"/>
          </a:xfrm>
          <a:prstGeom prst="rect">
            <a:avLst/>
          </a:prstGeom>
          <a:noFill/>
          <a:ln w="38100" algn="ctr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100000"/>
              </a:lnSpc>
              <a:buClr>
                <a:srgbClr val="FFFFCC"/>
              </a:buClr>
            </a:pPr>
            <a:r>
              <a:rPr lang="en-AU" dirty="0" smtClean="0">
                <a:solidFill>
                  <a:srgbClr val="FFFF00"/>
                </a:solidFill>
                <a:latin typeface="Arial"/>
              </a:rPr>
              <a:t>Gr.</a:t>
            </a:r>
            <a:r>
              <a:rPr lang="en-AU" i="1" dirty="0" smtClean="0">
                <a:solidFill>
                  <a:srgbClr val="FFFF00"/>
                </a:solidFill>
                <a:latin typeface="Arial"/>
              </a:rPr>
              <a:t> </a:t>
            </a:r>
            <a:r>
              <a:rPr lang="en-AU" i="1" dirty="0" err="1" smtClean="0">
                <a:solidFill>
                  <a:srgbClr val="FFFF00"/>
                </a:solidFill>
                <a:latin typeface="Arial"/>
              </a:rPr>
              <a:t>apostello</a:t>
            </a:r>
            <a:r>
              <a:rPr lang="en-AU" dirty="0" smtClean="0">
                <a:solidFill>
                  <a:srgbClr val="FFFF00"/>
                </a:solidFill>
                <a:latin typeface="Arial"/>
              </a:rPr>
              <a:t> – to send</a:t>
            </a:r>
          </a:p>
          <a:p>
            <a:pPr marL="342900" indent="-342900" algn="ctr">
              <a:lnSpc>
                <a:spcPct val="100000"/>
              </a:lnSpc>
              <a:buClr>
                <a:srgbClr val="FFFFCC"/>
              </a:buClr>
            </a:pPr>
            <a:r>
              <a:rPr lang="en-AU" dirty="0" smtClean="0">
                <a:solidFill>
                  <a:srgbClr val="FFFF00"/>
                </a:solidFill>
                <a:latin typeface="Arial"/>
              </a:rPr>
              <a:t>forth, equip and</a:t>
            </a:r>
          </a:p>
          <a:p>
            <a:pPr marL="342900" indent="-342900" algn="ctr">
              <a:lnSpc>
                <a:spcPct val="100000"/>
              </a:lnSpc>
              <a:buClr>
                <a:srgbClr val="FFFFCC"/>
              </a:buClr>
            </a:pPr>
            <a:r>
              <a:rPr lang="en-AU" dirty="0" smtClean="0">
                <a:solidFill>
                  <a:srgbClr val="FFFF00"/>
                </a:solidFill>
                <a:latin typeface="Arial"/>
              </a:rPr>
              <a:t>despatch on a mission</a:t>
            </a:r>
          </a:p>
        </p:txBody>
      </p:sp>
      <p:sp>
        <p:nvSpPr>
          <p:cNvPr id="210951" name="Line 7"/>
          <p:cNvSpPr>
            <a:spLocks noChangeShapeType="1"/>
          </p:cNvSpPr>
          <p:nvPr/>
        </p:nvSpPr>
        <p:spPr bwMode="auto">
          <a:xfrm flipH="1">
            <a:off x="323850" y="2447925"/>
            <a:ext cx="215900" cy="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Clr>
                <a:srgbClr val="FFFFCC"/>
              </a:buClr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10952" name="Line 8"/>
          <p:cNvSpPr>
            <a:spLocks noChangeShapeType="1"/>
          </p:cNvSpPr>
          <p:nvPr/>
        </p:nvSpPr>
        <p:spPr bwMode="auto">
          <a:xfrm>
            <a:off x="336550" y="2433638"/>
            <a:ext cx="0" cy="2016125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Clr>
                <a:srgbClr val="FFFFCC"/>
              </a:buClr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10953" name="Line 9"/>
          <p:cNvSpPr>
            <a:spLocks noChangeShapeType="1"/>
          </p:cNvSpPr>
          <p:nvPr/>
        </p:nvSpPr>
        <p:spPr bwMode="auto">
          <a:xfrm>
            <a:off x="323850" y="4464050"/>
            <a:ext cx="4464050" cy="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Clr>
                <a:srgbClr val="FFFFCC"/>
              </a:buClr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5219700" y="1871663"/>
            <a:ext cx="3960813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FFFFCC"/>
              </a:buClr>
            </a:pP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Arial"/>
              </a:rPr>
              <a:t>Gr.</a:t>
            </a:r>
            <a:r>
              <a:rPr lang="en-AU" i="1" dirty="0" smtClean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Arial"/>
              </a:rPr>
              <a:t> </a:t>
            </a:r>
            <a:r>
              <a:rPr lang="en-AU" i="1" dirty="0" err="1" smtClean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Arial"/>
              </a:rPr>
              <a:t>litourgikos</a:t>
            </a: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Arial"/>
              </a:rPr>
              <a:t> – public service; esp. in the Temple</a:t>
            </a:r>
          </a:p>
        </p:txBody>
      </p:sp>
      <p:sp>
        <p:nvSpPr>
          <p:cNvPr id="210955" name="Line 11"/>
          <p:cNvSpPr>
            <a:spLocks noChangeShapeType="1"/>
          </p:cNvSpPr>
          <p:nvPr/>
        </p:nvSpPr>
        <p:spPr bwMode="auto">
          <a:xfrm>
            <a:off x="7380288" y="2998788"/>
            <a:ext cx="0" cy="43180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Clr>
                <a:srgbClr val="FFFFCC"/>
              </a:buClr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10956" name="Line 12"/>
          <p:cNvSpPr>
            <a:spLocks noChangeShapeType="1"/>
          </p:cNvSpPr>
          <p:nvPr/>
        </p:nvSpPr>
        <p:spPr bwMode="auto">
          <a:xfrm>
            <a:off x="7235825" y="3024188"/>
            <a:ext cx="144463" cy="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Clr>
                <a:srgbClr val="FFFFCC"/>
              </a:buClr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 txBox="1">
            <a:spLocks noChangeArrowheads="1"/>
          </p:cNvSpPr>
          <p:nvPr/>
        </p:nvSpPr>
        <p:spPr bwMode="auto">
          <a:xfrm>
            <a:off x="0" y="6466984"/>
            <a:ext cx="4067175" cy="37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2000" dirty="0" smtClean="0">
                <a:solidFill>
                  <a:srgbClr val="FFFF66"/>
                </a:solidFill>
                <a:latin typeface="Monotype Corsiva" pitchFamily="66" charset="0"/>
              </a:rPr>
              <a:t>Events surrounding the return </a:t>
            </a:r>
            <a:r>
              <a:rPr lang="en-AU" sz="2000" dirty="0">
                <a:solidFill>
                  <a:srgbClr val="FFFF66"/>
                </a:solidFill>
                <a:latin typeface="Monotype Corsiva" pitchFamily="66" charset="0"/>
              </a:rPr>
              <a:t>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/>
      <p:bldP spid="210949" grpId="0" animBg="1"/>
      <p:bldP spid="210950" grpId="0" animBg="1"/>
      <p:bldP spid="210951" grpId="0" animBg="1"/>
      <p:bldP spid="210952" grpId="0" animBg="1"/>
      <p:bldP spid="210953" grpId="0" animBg="1"/>
      <p:bldP spid="210954" grpId="0"/>
      <p:bldP spid="210955" grpId="0" animBg="1"/>
      <p:bldP spid="2109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AU" sz="4800" b="1" dirty="0">
                <a:latin typeface="+mj-lt"/>
              </a:rPr>
              <a:t>The </a:t>
            </a:r>
            <a:r>
              <a:rPr lang="en-AU" sz="4800" b="1" dirty="0" smtClean="0">
                <a:latin typeface="+mj-lt"/>
              </a:rPr>
              <a:t>books </a:t>
            </a:r>
            <a:r>
              <a:rPr lang="en-AU" sz="4800" b="1" dirty="0">
                <a:latin typeface="+mj-lt"/>
              </a:rPr>
              <a:t>of Judgement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412875"/>
            <a:ext cx="7088188" cy="4248150"/>
          </a:xfrm>
        </p:spPr>
        <p:txBody>
          <a:bodyPr/>
          <a:lstStyle/>
          <a:p>
            <a:pPr marL="715963" indent="-715963">
              <a:buClr>
                <a:srgbClr val="FFFF00"/>
              </a:buClr>
              <a:buSzTx/>
              <a:buFont typeface="Wingdings" pitchFamily="2" charset="2"/>
              <a:buAutoNum type="arabicPeriod"/>
            </a:pPr>
            <a:r>
              <a:rPr lang="en-AU" sz="3600" dirty="0">
                <a:solidFill>
                  <a:srgbClr val="00FF00"/>
                </a:solidFill>
                <a:effectLst/>
                <a:latin typeface="Arial Black" pitchFamily="34" charset="0"/>
              </a:rPr>
              <a:t>A book of the Life</a:t>
            </a:r>
            <a:r>
              <a:rPr lang="en-AU" sz="3600" dirty="0">
                <a:effectLst/>
                <a:latin typeface="Arial Black" pitchFamily="34" charset="0"/>
              </a:rPr>
              <a:t> – An individual account of our daily lives</a:t>
            </a:r>
          </a:p>
          <a:p>
            <a:pPr marL="715963" indent="-715963">
              <a:spcBef>
                <a:spcPct val="75000"/>
              </a:spcBef>
              <a:buClr>
                <a:srgbClr val="FFFF00"/>
              </a:buClr>
              <a:buSzTx/>
              <a:buFont typeface="Wingdings" pitchFamily="2" charset="2"/>
              <a:buAutoNum type="arabicPeriod"/>
            </a:pPr>
            <a:r>
              <a:rPr lang="en-AU" sz="3600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effectLst/>
                <a:latin typeface="Arial Black" pitchFamily="34" charset="0"/>
              </a:rPr>
              <a:t>The Book of Life</a:t>
            </a:r>
            <a:r>
              <a:rPr lang="en-AU" sz="3600" dirty="0">
                <a:ln>
                  <a:solidFill>
                    <a:schemeClr val="tx1"/>
                  </a:solidFill>
                </a:ln>
                <a:effectLst/>
                <a:latin typeface="Arial Black" pitchFamily="34" charset="0"/>
              </a:rPr>
              <a:t> </a:t>
            </a:r>
            <a:r>
              <a:rPr lang="en-AU" sz="3600" dirty="0">
                <a:effectLst/>
                <a:latin typeface="Arial Black" pitchFamily="34" charset="0"/>
              </a:rPr>
              <a:t>– A record of the names of all the Redeemed</a:t>
            </a:r>
          </a:p>
        </p:txBody>
      </p:sp>
      <p:sp>
        <p:nvSpPr>
          <p:cNvPr id="73732" name="AutoShape 4"/>
          <p:cNvSpPr>
            <a:spLocks noChangeArrowheads="1"/>
          </p:cNvSpPr>
          <p:nvPr/>
        </p:nvSpPr>
        <p:spPr bwMode="auto">
          <a:xfrm>
            <a:off x="6877050" y="4654550"/>
            <a:ext cx="2016125" cy="2087563"/>
          </a:xfrm>
          <a:prstGeom prst="verticalScroll">
            <a:avLst>
              <a:gd name="adj" fmla="val 125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100000"/>
              </a:lnSpc>
              <a:buClr>
                <a:srgbClr val="FFFFCC"/>
              </a:buClr>
            </a:pPr>
            <a:r>
              <a:rPr lang="en-AU" sz="1400" smtClean="0">
                <a:solidFill>
                  <a:srgbClr val="FFCC66"/>
                </a:solidFill>
                <a:latin typeface="Monotype Corsiva" pitchFamily="66" charset="0"/>
              </a:rPr>
              <a:t>The Book of Life</a:t>
            </a:r>
          </a:p>
          <a:p>
            <a:pPr marL="342900" indent="-342900" algn="ctr">
              <a:lnSpc>
                <a:spcPct val="100000"/>
              </a:lnSpc>
              <a:buClr>
                <a:srgbClr val="FFFFCC"/>
              </a:buClr>
            </a:pPr>
            <a:r>
              <a:rPr lang="en-AU" sz="1400" smtClean="0">
                <a:solidFill>
                  <a:srgbClr val="FFCC66"/>
                </a:solidFill>
                <a:latin typeface="HebraicaII" pitchFamily="2" charset="0"/>
              </a:rPr>
              <a:t>Moses Abraham</a:t>
            </a:r>
          </a:p>
          <a:p>
            <a:pPr marL="342900" indent="-342900" algn="ctr">
              <a:lnSpc>
                <a:spcPct val="100000"/>
              </a:lnSpc>
              <a:buClr>
                <a:srgbClr val="FFFFCC"/>
              </a:buClr>
            </a:pPr>
            <a:r>
              <a:rPr lang="en-AU" sz="1400" smtClean="0">
                <a:solidFill>
                  <a:srgbClr val="FFCC66"/>
                </a:solidFill>
                <a:latin typeface="HebraicaII" pitchFamily="2" charset="0"/>
              </a:rPr>
              <a:t>David Enoch</a:t>
            </a:r>
          </a:p>
          <a:p>
            <a:pPr marL="342900" indent="-342900" algn="ctr">
              <a:lnSpc>
                <a:spcPct val="100000"/>
              </a:lnSpc>
              <a:buClr>
                <a:srgbClr val="FFFFCC"/>
              </a:buClr>
            </a:pPr>
            <a:r>
              <a:rPr lang="en-AU" sz="1400" smtClean="0">
                <a:solidFill>
                  <a:srgbClr val="FFCC66"/>
                </a:solidFill>
                <a:latin typeface="HebraicaII" pitchFamily="2" charset="0"/>
              </a:rPr>
              <a:t>Christ Jesus</a:t>
            </a:r>
          </a:p>
          <a:p>
            <a:pPr marL="342900" indent="-342900" algn="ctr">
              <a:lnSpc>
                <a:spcPct val="100000"/>
              </a:lnSpc>
              <a:buClr>
                <a:srgbClr val="FFFFCC"/>
              </a:buClr>
            </a:pPr>
            <a:r>
              <a:rPr lang="en-AU" sz="1400" smtClean="0">
                <a:solidFill>
                  <a:srgbClr val="FFCC66"/>
                </a:solidFill>
                <a:latin typeface="HebraicaII" pitchFamily="2" charset="0"/>
              </a:rPr>
              <a:t>Jacob Uriah</a:t>
            </a:r>
          </a:p>
          <a:p>
            <a:pPr marL="342900" indent="-342900" algn="ctr">
              <a:lnSpc>
                <a:spcPct val="100000"/>
              </a:lnSpc>
              <a:buClr>
                <a:srgbClr val="FFFFCC"/>
              </a:buClr>
            </a:pPr>
            <a:r>
              <a:rPr lang="en-AU" sz="1400" smtClean="0">
                <a:solidFill>
                  <a:srgbClr val="FFCC66"/>
                </a:solidFill>
                <a:latin typeface="HebraicaII" pitchFamily="2" charset="0"/>
              </a:rPr>
              <a:t>Bathsheba David</a:t>
            </a:r>
            <a:endParaRPr lang="en-AU" sz="1400" smtClean="0">
              <a:solidFill>
                <a:srgbClr val="FFCC66"/>
              </a:solidFill>
              <a:latin typeface="Monotype Corsiva" pitchFamily="66" charset="0"/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0" y="6466984"/>
            <a:ext cx="4067175" cy="37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2000" dirty="0" smtClean="0">
                <a:solidFill>
                  <a:srgbClr val="FFFF66"/>
                </a:solidFill>
                <a:latin typeface="Monotype Corsiva" pitchFamily="66" charset="0"/>
              </a:rPr>
              <a:t>Events surrounding the return </a:t>
            </a:r>
            <a:r>
              <a:rPr lang="en-AU" sz="2000" dirty="0">
                <a:solidFill>
                  <a:srgbClr val="FFFF66"/>
                </a:solidFill>
                <a:latin typeface="Monotype Corsiva" pitchFamily="66" charset="0"/>
              </a:rPr>
              <a:t>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r>
              <a:rPr lang="en-AU" sz="4000" b="1" dirty="0">
                <a:latin typeface="+mj-lt"/>
              </a:rPr>
              <a:t>Are the books literal or figurative?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133600"/>
            <a:ext cx="8280400" cy="2519363"/>
          </a:xfrm>
        </p:spPr>
        <p:txBody>
          <a:bodyPr/>
          <a:lstStyle/>
          <a:p>
            <a:pPr algn="ctr"/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Psalm 56:8</a:t>
            </a:r>
          </a:p>
          <a:p>
            <a:pPr algn="just"/>
            <a:r>
              <a:rPr lang="en-US" sz="3600" baseline="30000" dirty="0">
                <a:effectLst/>
                <a:latin typeface="Times New Roman" pitchFamily="18" charset="0"/>
              </a:rPr>
              <a:t>8</a:t>
            </a:r>
            <a:r>
              <a:rPr lang="en-US" sz="3600" dirty="0">
                <a:effectLst/>
                <a:latin typeface="Times New Roman" pitchFamily="18" charset="0"/>
              </a:rPr>
              <a:t> </a:t>
            </a:r>
            <a:r>
              <a:rPr lang="en-US" sz="3600" dirty="0">
                <a:effectLst/>
                <a:latin typeface="Bookman Old Style" pitchFamily="18" charset="0"/>
              </a:rPr>
              <a:t>Thou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effectLst/>
                <a:latin typeface="Bookman Old Style" pitchFamily="18" charset="0"/>
              </a:rPr>
              <a:t>tellest</a:t>
            </a:r>
            <a:r>
              <a:rPr lang="en-US" sz="3600" dirty="0">
                <a:effectLst/>
                <a:latin typeface="Bookman Old Style" pitchFamily="18" charset="0"/>
              </a:rPr>
              <a:t> my wanderings: put thou my tears into thy bottle: </a:t>
            </a:r>
            <a:r>
              <a:rPr lang="en-US" sz="3600" i="1" dirty="0">
                <a:effectLst/>
                <a:latin typeface="Bookman Old Style" pitchFamily="18" charset="0"/>
              </a:rPr>
              <a:t>are they</a:t>
            </a:r>
            <a:r>
              <a:rPr lang="en-US" sz="3600" dirty="0">
                <a:effectLst/>
                <a:latin typeface="Bookman Old Style" pitchFamily="18" charset="0"/>
              </a:rPr>
              <a:t> not in thy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/>
                <a:latin typeface="Bookman Old Style" pitchFamily="18" charset="0"/>
              </a:rPr>
              <a:t>book</a:t>
            </a:r>
            <a:r>
              <a:rPr lang="en-US" sz="3600" dirty="0">
                <a:effectLst/>
                <a:latin typeface="Bookman Old Style" pitchFamily="18" charset="0"/>
              </a:rPr>
              <a:t>?</a:t>
            </a:r>
            <a:endParaRPr lang="en-AU" sz="3600" dirty="0">
              <a:latin typeface="Bookman Old Style" pitchFamily="18" charset="0"/>
            </a:endParaRPr>
          </a:p>
          <a:p>
            <a:pPr algn="just"/>
            <a:endParaRPr lang="en-AU" sz="3600" dirty="0">
              <a:latin typeface="Times New Roman" pitchFamily="18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39552" y="1124744"/>
            <a:ext cx="6048474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FFFFCC"/>
              </a:buClr>
            </a:pPr>
            <a:r>
              <a:rPr lang="en-AU" sz="3000" dirty="0" smtClean="0">
                <a:ln>
                  <a:solidFill>
                    <a:srgbClr val="FFFFFF"/>
                  </a:solidFill>
                </a:ln>
                <a:solidFill>
                  <a:srgbClr val="66FFFF"/>
                </a:solidFill>
                <a:latin typeface="Arial"/>
              </a:rPr>
              <a:t>Heb. </a:t>
            </a:r>
            <a:r>
              <a:rPr lang="en-AU" sz="3000" i="1" dirty="0" err="1" smtClean="0">
                <a:ln>
                  <a:solidFill>
                    <a:srgbClr val="FFFFFF"/>
                  </a:solidFill>
                </a:ln>
                <a:solidFill>
                  <a:srgbClr val="66FFFF"/>
                </a:solidFill>
                <a:latin typeface="Arial"/>
              </a:rPr>
              <a:t>caphar</a:t>
            </a:r>
            <a:r>
              <a:rPr lang="en-AU" sz="3000" dirty="0" smtClean="0">
                <a:ln>
                  <a:solidFill>
                    <a:srgbClr val="FFFFFF"/>
                  </a:solidFill>
                </a:ln>
                <a:solidFill>
                  <a:srgbClr val="66FFFF"/>
                </a:solidFill>
                <a:latin typeface="Arial"/>
              </a:rPr>
              <a:t> – to score with a mark as a tally or record, i.e. to inscribe</a:t>
            </a: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2268116" y="2334826"/>
            <a:ext cx="647700" cy="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2892004" y="2334826"/>
            <a:ext cx="0" cy="576263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250825" y="908050"/>
            <a:ext cx="8642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827088" y="4710113"/>
            <a:ext cx="83169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FFFFCC"/>
              </a:buClr>
            </a:pPr>
            <a:r>
              <a:rPr lang="en-AU" dirty="0" smtClean="0">
                <a:ln w="12700"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Heb. </a:t>
            </a:r>
            <a:r>
              <a:rPr lang="en-AU" i="1" dirty="0" err="1" smtClean="0">
                <a:ln w="12700"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ciphrah</a:t>
            </a:r>
            <a:r>
              <a:rPr lang="en-AU" dirty="0" smtClean="0">
                <a:ln w="12700"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 from </a:t>
            </a:r>
            <a:r>
              <a:rPr lang="en-AU" i="1" dirty="0" err="1" smtClean="0">
                <a:ln w="12700"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caphar</a:t>
            </a:r>
            <a:r>
              <a:rPr lang="en-AU" dirty="0" smtClean="0">
                <a:ln w="12700"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 – a writing or record</a:t>
            </a:r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4860032" y="4437063"/>
            <a:ext cx="0" cy="36036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4763" name="AutoShape 11"/>
          <p:cNvSpPr>
            <a:spLocks noChangeArrowheads="1"/>
          </p:cNvSpPr>
          <p:nvPr/>
        </p:nvSpPr>
        <p:spPr bwMode="auto">
          <a:xfrm>
            <a:off x="1403350" y="5283512"/>
            <a:ext cx="7489825" cy="1152525"/>
          </a:xfrm>
          <a:prstGeom prst="horizontalScroll">
            <a:avLst>
              <a:gd name="adj" fmla="val 125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100000"/>
              </a:lnSpc>
              <a:buClr>
                <a:srgbClr val="FFFFCC"/>
              </a:buClr>
            </a:pPr>
            <a:r>
              <a:rPr lang="en-AU" sz="4000" dirty="0" smtClean="0">
                <a:solidFill>
                  <a:srgbClr val="FFFF00"/>
                </a:solidFill>
                <a:latin typeface="Monotype Corsiva" pitchFamily="66" charset="0"/>
              </a:rPr>
              <a:t>An individual account of David’s life</a:t>
            </a:r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0" y="6466984"/>
            <a:ext cx="4067175" cy="37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2000" dirty="0" smtClean="0">
                <a:solidFill>
                  <a:srgbClr val="FFFF66"/>
                </a:solidFill>
                <a:latin typeface="Monotype Corsiva" pitchFamily="66" charset="0"/>
              </a:rPr>
              <a:t>Events surrounding the return </a:t>
            </a:r>
            <a:r>
              <a:rPr lang="en-AU" sz="2000" dirty="0">
                <a:solidFill>
                  <a:srgbClr val="FFFF66"/>
                </a:solidFill>
                <a:latin typeface="Monotype Corsiva" pitchFamily="66" charset="0"/>
              </a:rPr>
              <a:t>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 animBg="1"/>
      <p:bldP spid="74758" grpId="0" animBg="1"/>
      <p:bldP spid="74760" grpId="0"/>
      <p:bldP spid="74761" grpId="0" animBg="1"/>
      <p:bldP spid="747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r>
              <a:rPr lang="en-AU" sz="4400" dirty="0">
                <a:solidFill>
                  <a:srgbClr val="FFFF66"/>
                </a:solidFill>
              </a:rPr>
              <a:t>Records </a:t>
            </a:r>
            <a:r>
              <a:rPr lang="en-AU" sz="4400" dirty="0" smtClean="0">
                <a:solidFill>
                  <a:srgbClr val="FFFF66"/>
                </a:solidFill>
              </a:rPr>
              <a:t>taken </a:t>
            </a:r>
            <a:r>
              <a:rPr lang="en-AU" sz="4400" dirty="0">
                <a:solidFill>
                  <a:srgbClr val="FFFF66"/>
                </a:solidFill>
              </a:rPr>
              <a:t>-</a:t>
            </a:r>
            <a:r>
              <a:rPr lang="en-AU" sz="4400" dirty="0">
                <a:solidFill>
                  <a:srgbClr val="FF0000"/>
                </a:solidFill>
              </a:rPr>
              <a:t> </a:t>
            </a:r>
            <a:r>
              <a:rPr lang="en-AU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Malachi 3:16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836613"/>
            <a:ext cx="8424862" cy="3455987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dirty="0">
                <a:latin typeface="Bookman Old Style" pitchFamily="18" charset="0"/>
              </a:rPr>
              <a:t>16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folHlink"/>
                </a:solidFill>
                <a:latin typeface="Bookman Old Style" pitchFamily="18" charset="0"/>
              </a:rPr>
              <a:t>Then they that feared the LORD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folHlink"/>
                </a:solidFill>
                <a:latin typeface="Bookman Old Style" pitchFamily="18" charset="0"/>
              </a:rPr>
              <a:t>spake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folHlink"/>
                </a:solidFill>
                <a:latin typeface="Bookman Old Style" pitchFamily="18" charset="0"/>
              </a:rPr>
              <a:t> often one to another: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66FF"/>
                </a:solidFill>
                <a:latin typeface="Bookman Old Style" pitchFamily="18" charset="0"/>
              </a:rPr>
              <a:t>and the LORD hearkened, and heard </a:t>
            </a: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FF66FF"/>
                </a:solidFill>
                <a:latin typeface="Bookman Old Style" pitchFamily="18" charset="0"/>
              </a:rPr>
              <a:t>it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66FF"/>
                </a:solidFill>
                <a:latin typeface="Bookman Old Style" pitchFamily="18" charset="0"/>
              </a:rPr>
              <a:t>,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 </a:t>
            </a:r>
            <a:r>
              <a:rPr lang="en-US" dirty="0">
                <a:latin typeface="Bookman Old Style" pitchFamily="18" charset="0"/>
              </a:rPr>
              <a:t>and </a:t>
            </a:r>
            <a:r>
              <a:rPr lang="en-US" dirty="0">
                <a:solidFill>
                  <a:srgbClr val="00FF00"/>
                </a:solidFill>
                <a:latin typeface="Bookman Old Style" pitchFamily="18" charset="0"/>
              </a:rPr>
              <a:t>a book</a:t>
            </a:r>
            <a:r>
              <a:rPr lang="en-US" dirty="0">
                <a:latin typeface="Bookman Old Style" pitchFamily="18" charset="0"/>
              </a:rPr>
              <a:t> of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Bookman Old Style" pitchFamily="18" charset="0"/>
              </a:rPr>
              <a:t>remembrance</a:t>
            </a:r>
            <a:r>
              <a:rPr lang="en-US" dirty="0">
                <a:latin typeface="Bookman Old Style" pitchFamily="18" charset="0"/>
              </a:rPr>
              <a:t> was </a:t>
            </a:r>
            <a:r>
              <a:rPr lang="en-US" dirty="0">
                <a:solidFill>
                  <a:srgbClr val="FFFF00"/>
                </a:solidFill>
                <a:latin typeface="Bookman Old Style" pitchFamily="18" charset="0"/>
              </a:rPr>
              <a:t>written</a:t>
            </a:r>
            <a:r>
              <a:rPr lang="en-US" dirty="0">
                <a:latin typeface="Bookman Old Style" pitchFamily="18" charset="0"/>
              </a:rPr>
              <a:t> before him for them that feared the LORD, and that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Bookman Old Style" pitchFamily="18" charset="0"/>
              </a:rPr>
              <a:t>thought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 </a:t>
            </a:r>
            <a:r>
              <a:rPr lang="en-US" dirty="0">
                <a:latin typeface="Bookman Old Style" pitchFamily="18" charset="0"/>
              </a:rPr>
              <a:t>upon his name.</a:t>
            </a:r>
            <a:endParaRPr lang="en-AU" dirty="0">
              <a:latin typeface="Bookman Old Style" pitchFamily="18" charset="0"/>
            </a:endParaRPr>
          </a:p>
        </p:txBody>
      </p:sp>
      <p:sp>
        <p:nvSpPr>
          <p:cNvPr id="134148" name="AutoShape 4"/>
          <p:cNvSpPr>
            <a:spLocks noChangeArrowheads="1"/>
          </p:cNvSpPr>
          <p:nvPr/>
        </p:nvSpPr>
        <p:spPr bwMode="auto">
          <a:xfrm>
            <a:off x="5435600" y="4292600"/>
            <a:ext cx="3529013" cy="2376488"/>
          </a:xfrm>
          <a:prstGeom prst="verticalScroll">
            <a:avLst>
              <a:gd name="adj" fmla="val 125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buClr>
                <a:srgbClr val="FFFFCC"/>
              </a:buClr>
            </a:pPr>
            <a:r>
              <a:rPr lang="en-AU" dirty="0" smtClean="0">
                <a:ln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Heb. </a:t>
            </a:r>
            <a:r>
              <a:rPr lang="en-AU" i="1" dirty="0" err="1" smtClean="0">
                <a:ln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zikrown</a:t>
            </a:r>
            <a:r>
              <a:rPr lang="en-AU" dirty="0" smtClean="0">
                <a:ln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 – a memento; rt. </a:t>
            </a:r>
            <a:r>
              <a:rPr lang="en-AU" i="1" dirty="0" err="1" smtClean="0">
                <a:ln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zakar</a:t>
            </a:r>
            <a:r>
              <a:rPr lang="en-AU" dirty="0" smtClean="0">
                <a:ln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 –to mark, i.e. to remember</a:t>
            </a:r>
          </a:p>
        </p:txBody>
      </p:sp>
      <p:sp>
        <p:nvSpPr>
          <p:cNvPr id="134149" name="Line 5"/>
          <p:cNvSpPr>
            <a:spLocks noChangeShapeType="1"/>
          </p:cNvSpPr>
          <p:nvPr/>
        </p:nvSpPr>
        <p:spPr bwMode="auto">
          <a:xfrm>
            <a:off x="2627313" y="2420938"/>
            <a:ext cx="3097212" cy="216058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FFFFCC"/>
              </a:buClr>
              <a:buFont typeface="Wingdings" pitchFamily="2" charset="2"/>
              <a:buChar char="l"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5867400" y="3141663"/>
            <a:ext cx="2971800" cy="984250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>
                <a:srgbClr val="FFFFCC"/>
              </a:buClr>
            </a:pPr>
            <a:r>
              <a:rPr lang="en-AU" dirty="0" smtClean="0">
                <a:solidFill>
                  <a:srgbClr val="FFFF00"/>
                </a:solidFill>
                <a:latin typeface="Arial"/>
              </a:rPr>
              <a:t>Heb. </a:t>
            </a:r>
            <a:r>
              <a:rPr lang="en-AU" i="1" dirty="0" err="1" smtClean="0">
                <a:solidFill>
                  <a:srgbClr val="FFFF00"/>
                </a:solidFill>
                <a:latin typeface="Arial"/>
              </a:rPr>
              <a:t>kathab</a:t>
            </a:r>
            <a:r>
              <a:rPr lang="en-AU" dirty="0" smtClean="0">
                <a:solidFill>
                  <a:srgbClr val="FFFF00"/>
                </a:solidFill>
                <a:latin typeface="Arial"/>
              </a:rPr>
              <a:t> – to grave, write.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696913" y="4797425"/>
            <a:ext cx="4356100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FFFFCC"/>
              </a:buClr>
            </a:pPr>
            <a:r>
              <a:rPr lang="en-AU" dirty="0" smtClean="0">
                <a:ln>
                  <a:solidFill>
                    <a:srgbClr val="FFFFFF"/>
                  </a:solidFill>
                </a:ln>
                <a:solidFill>
                  <a:srgbClr val="00FFFF"/>
                </a:solidFill>
                <a:latin typeface="Arial"/>
              </a:rPr>
              <a:t>Heb. </a:t>
            </a:r>
            <a:r>
              <a:rPr lang="en-AU" i="1" dirty="0" err="1" smtClean="0">
                <a:ln>
                  <a:solidFill>
                    <a:srgbClr val="FFFFFF"/>
                  </a:solidFill>
                </a:ln>
                <a:solidFill>
                  <a:srgbClr val="00FFFF"/>
                </a:solidFill>
                <a:latin typeface="Arial"/>
              </a:rPr>
              <a:t>chashab</a:t>
            </a:r>
            <a:r>
              <a:rPr lang="en-AU" dirty="0" smtClean="0">
                <a:ln>
                  <a:solidFill>
                    <a:srgbClr val="FFFFFF"/>
                  </a:solidFill>
                </a:ln>
                <a:solidFill>
                  <a:srgbClr val="00FFFF"/>
                </a:solidFill>
                <a:latin typeface="Arial"/>
              </a:rPr>
              <a:t> – to plait, weave; to compute by mental effort.</a:t>
            </a:r>
          </a:p>
        </p:txBody>
      </p:sp>
      <p:sp>
        <p:nvSpPr>
          <p:cNvPr id="134152" name="Oval 8"/>
          <p:cNvSpPr>
            <a:spLocks noChangeArrowheads="1"/>
          </p:cNvSpPr>
          <p:nvPr/>
        </p:nvSpPr>
        <p:spPr bwMode="auto">
          <a:xfrm>
            <a:off x="179388" y="2708275"/>
            <a:ext cx="2016125" cy="671513"/>
          </a:xfrm>
          <a:prstGeom prst="ellipse">
            <a:avLst/>
          </a:prstGeom>
          <a:noFill/>
          <a:ln w="28575" algn="ctr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FFFFCC"/>
              </a:buClr>
              <a:buFont typeface="Wingdings" pitchFamily="2" charset="2"/>
              <a:buChar char="l"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>
            <a:off x="0" y="4437063"/>
            <a:ext cx="5472113" cy="2133600"/>
          </a:xfrm>
          <a:prstGeom prst="ellipse">
            <a:avLst/>
          </a:prstGeom>
          <a:noFill/>
          <a:ln w="38100" algn="ctr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FFFFCC"/>
              </a:buClr>
              <a:buFont typeface="Wingdings" pitchFamily="2" charset="2"/>
              <a:buChar char="l"/>
            </a:pPr>
            <a:endParaRPr lang="en-US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154" name="Line 10"/>
          <p:cNvSpPr>
            <a:spLocks noChangeShapeType="1"/>
          </p:cNvSpPr>
          <p:nvPr/>
        </p:nvSpPr>
        <p:spPr bwMode="auto">
          <a:xfrm>
            <a:off x="1403350" y="3357563"/>
            <a:ext cx="504825" cy="1150937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FFFFCC"/>
              </a:buClr>
              <a:buFont typeface="Wingdings" pitchFamily="2" charset="2"/>
              <a:buChar char="l"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34155" name="Line 11"/>
          <p:cNvSpPr>
            <a:spLocks noChangeShapeType="1"/>
          </p:cNvSpPr>
          <p:nvPr/>
        </p:nvSpPr>
        <p:spPr bwMode="auto">
          <a:xfrm flipH="1" flipV="1">
            <a:off x="4932363" y="2420938"/>
            <a:ext cx="935037" cy="7207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FFFFCC"/>
              </a:buClr>
              <a:buFont typeface="Wingdings" pitchFamily="2" charset="2"/>
              <a:buChar char="l"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0" y="6466984"/>
            <a:ext cx="4067175" cy="37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2000" dirty="0" smtClean="0">
                <a:solidFill>
                  <a:srgbClr val="FFFF66"/>
                </a:solidFill>
                <a:latin typeface="Monotype Corsiva" pitchFamily="66" charset="0"/>
              </a:rPr>
              <a:t>Events surrounding the return </a:t>
            </a:r>
            <a:r>
              <a:rPr lang="en-AU" sz="2000" dirty="0">
                <a:solidFill>
                  <a:srgbClr val="FFFF66"/>
                </a:solidFill>
                <a:latin typeface="Monotype Corsiva" pitchFamily="66" charset="0"/>
              </a:rPr>
              <a:t>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nimBg="1"/>
      <p:bldP spid="134149" grpId="0" animBg="1"/>
      <p:bldP spid="134150" grpId="0" animBg="1"/>
      <p:bldP spid="134151" grpId="0"/>
      <p:bldP spid="134152" grpId="0" animBg="1"/>
      <p:bldP spid="134153" grpId="0" animBg="1"/>
      <p:bldP spid="134154" grpId="0" animBg="1"/>
      <p:bldP spid="1341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764704"/>
          </a:xfrm>
        </p:spPr>
        <p:txBody>
          <a:bodyPr/>
          <a:lstStyle/>
          <a:p>
            <a:r>
              <a:rPr lang="en-AU" sz="4800" dirty="0">
                <a:ln w="9525">
                  <a:solidFill>
                    <a:schemeClr val="tx1"/>
                  </a:solidFill>
                </a:ln>
                <a:solidFill>
                  <a:srgbClr val="D60093"/>
                </a:solidFill>
                <a:effectLst/>
              </a:rPr>
              <a:t>Sinai</a:t>
            </a:r>
            <a:r>
              <a:rPr lang="en-AU" dirty="0">
                <a:ln w="22225">
                  <a:solidFill>
                    <a:schemeClr val="tx1"/>
                  </a:solidFill>
                </a:ln>
              </a:rPr>
              <a:t> </a:t>
            </a:r>
            <a:r>
              <a:rPr lang="en-AU" sz="4000" b="1" dirty="0">
                <a:latin typeface="+mj-lt"/>
              </a:rPr>
              <a:t>– Mountain of Judgement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23850" y="692150"/>
            <a:ext cx="8637588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>
                <a:srgbClr val="FFFFCC"/>
              </a:buClr>
            </a:pPr>
            <a:r>
              <a:rPr lang="en-US" sz="3200" dirty="0">
                <a:ln w="19050">
                  <a:solidFill>
                    <a:srgbClr val="FFFFFF"/>
                  </a:solidFill>
                </a:ln>
                <a:solidFill>
                  <a:srgbClr val="FF0066"/>
                </a:solidFill>
                <a:latin typeface="Bookman Old Style" pitchFamily="18" charset="0"/>
              </a:rPr>
              <a:t>“…the mount that might be touched, and that burned with fire, …unto blackness, and darkness, and tempest” –</a:t>
            </a:r>
            <a:r>
              <a:rPr lang="en-US" sz="3200" dirty="0">
                <a:solidFill>
                  <a:srgbClr val="FFFFFF"/>
                </a:solidFill>
                <a:latin typeface="Bookman Old Style" pitchFamily="18" charset="0"/>
              </a:rPr>
              <a:t> </a:t>
            </a:r>
            <a:r>
              <a:rPr lang="en-US" sz="3200" b="0" dirty="0">
                <a:ln w="22225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Heb. 12:18</a:t>
            </a:r>
            <a:endParaRPr lang="en-AU" sz="3200" b="0" dirty="0">
              <a:ln w="22225">
                <a:solidFill>
                  <a:srgbClr val="FFFFFF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6571" name="Picture 11" descr="Horeb Temp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628900"/>
            <a:ext cx="7812087" cy="4305300"/>
          </a:xfrm>
          <a:prstGeom prst="rect">
            <a:avLst/>
          </a:prstGeom>
          <a:noFill/>
        </p:spPr>
      </p:pic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204788" y="692696"/>
            <a:ext cx="8785225" cy="2012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FFCC"/>
              </a:buClr>
            </a:pPr>
            <a:r>
              <a:rPr lang="en-US" b="0" dirty="0">
                <a:ln w="22225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Heb. 12:28-29</a:t>
            </a:r>
            <a:r>
              <a:rPr lang="en-US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Bookman Old Style" pitchFamily="18" charset="0"/>
              </a:rPr>
              <a:t> </a:t>
            </a:r>
            <a:r>
              <a:rPr lang="en-US" dirty="0">
                <a:solidFill>
                  <a:srgbClr val="00FF00"/>
                </a:solidFill>
                <a:latin typeface="Bookman Old Style" pitchFamily="18" charset="0"/>
              </a:rPr>
              <a:t>– “Wherefore we receiving a kingdom which cannot be moved, let us have (hold fast to) grace, whereby we may serve God acceptably with reverence and godly fear: For our God </a:t>
            </a:r>
            <a:r>
              <a:rPr lang="en-US" i="1" dirty="0">
                <a:solidFill>
                  <a:srgbClr val="00FF00"/>
                </a:solidFill>
                <a:latin typeface="Bookman Old Style" pitchFamily="18" charset="0"/>
              </a:rPr>
              <a:t>is</a:t>
            </a:r>
            <a:r>
              <a:rPr lang="en-US" dirty="0">
                <a:solidFill>
                  <a:srgbClr val="00FF00"/>
                </a:solidFill>
                <a:latin typeface="Bookman Old Style" pitchFamily="18" charset="0"/>
              </a:rPr>
              <a:t> a consuming fire.”</a:t>
            </a:r>
            <a:endParaRPr lang="en-AU" dirty="0">
              <a:solidFill>
                <a:srgbClr val="00FF00"/>
              </a:solidFill>
              <a:latin typeface="Bookman Old Style" pitchFamily="18" charset="0"/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323850" y="2997200"/>
            <a:ext cx="76327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50000"/>
              </a:spcBef>
              <a:buClr>
                <a:srgbClr val="FFFFCC"/>
              </a:buClr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250825" y="709284"/>
            <a:ext cx="8642350" cy="26368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>
                <a:srgbClr val="FFFFCC"/>
              </a:buClr>
            </a:pPr>
            <a:r>
              <a:rPr lang="en-US" b="0" dirty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 John 4:17-18</a:t>
            </a:r>
            <a:r>
              <a:rPr lang="en-US" dirty="0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00FF00"/>
                </a:solidFill>
                <a:latin typeface="Bookman Old Style" pitchFamily="18" charset="0"/>
              </a:rPr>
              <a:t>– “Herein is our love made perfect, that we may have boldness in the day of judgment: because as he is, so are we in this world. </a:t>
            </a:r>
            <a:r>
              <a:rPr lang="en-US" dirty="0">
                <a:solidFill>
                  <a:srgbClr val="FFFF00"/>
                </a:solidFill>
                <a:latin typeface="Bookman Old Style" pitchFamily="18" charset="0"/>
              </a:rPr>
              <a:t>There is no </a:t>
            </a:r>
            <a:r>
              <a:rPr lang="en-US" dirty="0" smtClean="0">
                <a:solidFill>
                  <a:srgbClr val="FFFF00"/>
                </a:solidFill>
                <a:latin typeface="Bookman Old Style" pitchFamily="18" charset="0"/>
              </a:rPr>
              <a:t>fear (dread) </a:t>
            </a:r>
            <a:r>
              <a:rPr lang="en-US" dirty="0">
                <a:solidFill>
                  <a:srgbClr val="FFFF00"/>
                </a:solidFill>
                <a:latin typeface="Bookman Old Style" pitchFamily="18" charset="0"/>
              </a:rPr>
              <a:t>in love</a:t>
            </a:r>
            <a:r>
              <a:rPr lang="en-US" dirty="0">
                <a:solidFill>
                  <a:srgbClr val="00FF00"/>
                </a:solidFill>
                <a:latin typeface="Bookman Old Style" pitchFamily="18" charset="0"/>
              </a:rPr>
              <a:t>; but perfect love </a:t>
            </a:r>
            <a:r>
              <a:rPr lang="en-US" dirty="0" err="1">
                <a:solidFill>
                  <a:srgbClr val="00FF00"/>
                </a:solidFill>
                <a:latin typeface="Bookman Old Style" pitchFamily="18" charset="0"/>
              </a:rPr>
              <a:t>casteth</a:t>
            </a:r>
            <a:r>
              <a:rPr lang="en-US" dirty="0">
                <a:solidFill>
                  <a:srgbClr val="00FF00"/>
                </a:solidFill>
                <a:latin typeface="Bookman Old Style" pitchFamily="18" charset="0"/>
              </a:rPr>
              <a:t> out fear: because fear hath torment. He that </a:t>
            </a:r>
            <a:r>
              <a:rPr lang="en-US" dirty="0" err="1">
                <a:solidFill>
                  <a:srgbClr val="00FF00"/>
                </a:solidFill>
                <a:latin typeface="Bookman Old Style" pitchFamily="18" charset="0"/>
              </a:rPr>
              <a:t>feareth</a:t>
            </a:r>
            <a:r>
              <a:rPr lang="en-US" dirty="0">
                <a:solidFill>
                  <a:srgbClr val="00FF00"/>
                </a:solidFill>
                <a:latin typeface="Bookman Old Style" pitchFamily="18" charset="0"/>
              </a:rPr>
              <a:t> is not made perfect in love.”</a:t>
            </a:r>
            <a:endParaRPr lang="en-AU" dirty="0">
              <a:solidFill>
                <a:srgbClr val="00FF00"/>
              </a:solidFill>
              <a:latin typeface="Bookman Old Style" pitchFamily="18" charset="0"/>
            </a:endParaRPr>
          </a:p>
        </p:txBody>
      </p:sp>
      <p:sp>
        <p:nvSpPr>
          <p:cNvPr id="9" name="Rectangle 13"/>
          <p:cNvSpPr txBox="1">
            <a:spLocks noChangeArrowheads="1"/>
          </p:cNvSpPr>
          <p:nvPr/>
        </p:nvSpPr>
        <p:spPr bwMode="auto">
          <a:xfrm>
            <a:off x="1" y="5661248"/>
            <a:ext cx="1475656" cy="117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2000" dirty="0" smtClean="0">
                <a:solidFill>
                  <a:srgbClr val="FFFF66"/>
                </a:solidFill>
                <a:latin typeface="Monotype Corsiva" pitchFamily="66" charset="0"/>
              </a:rPr>
              <a:t>Events surrounding the return </a:t>
            </a:r>
            <a:r>
              <a:rPr lang="en-AU" sz="2000" dirty="0">
                <a:solidFill>
                  <a:srgbClr val="FFFF66"/>
                </a:solidFill>
                <a:latin typeface="Monotype Corsiva" pitchFamily="66" charset="0"/>
              </a:rPr>
              <a:t>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/>
      <p:bldP spid="66572" grpId="0"/>
      <p:bldP spid="665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488" y="69275"/>
            <a:ext cx="8964612" cy="18446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AU" dirty="0"/>
              <a:t>The Second Judgement at the end of the Millennium will follow the pattern of our judgement!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8424862" cy="360045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200" b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Revelation 20:12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latin typeface="Bookman Old Style" pitchFamily="18" charset="0"/>
              </a:rPr>
              <a:t>12 And I saw the dead, small and great, stand before God; and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Bookman Old Style" pitchFamily="18" charset="0"/>
              </a:rPr>
              <a:t>the books were opened</a:t>
            </a:r>
            <a:r>
              <a:rPr lang="en-US" dirty="0">
                <a:latin typeface="Bookman Old Style" pitchFamily="18" charset="0"/>
              </a:rPr>
              <a:t>: and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Bookman Old Style" pitchFamily="18" charset="0"/>
              </a:rPr>
              <a:t>another book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 </a:t>
            </a:r>
            <a:r>
              <a:rPr lang="en-US" dirty="0">
                <a:latin typeface="Bookman Old Style" pitchFamily="18" charset="0"/>
              </a:rPr>
              <a:t>was opened, which is </a:t>
            </a: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Bookman Old Style" pitchFamily="18" charset="0"/>
              </a:rPr>
              <a:t>the book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Bookman Old Style" pitchFamily="18" charset="0"/>
              </a:rPr>
              <a:t> of life</a:t>
            </a:r>
            <a:r>
              <a:rPr lang="en-US" dirty="0">
                <a:latin typeface="Bookman Old Style" pitchFamily="18" charset="0"/>
              </a:rPr>
              <a:t>: and the dead were judged out of those things which were </a:t>
            </a:r>
            <a:r>
              <a:rPr lang="en-US" dirty="0">
                <a:solidFill>
                  <a:srgbClr val="00FF00"/>
                </a:solidFill>
                <a:latin typeface="Bookman Old Style" pitchFamily="18" charset="0"/>
              </a:rPr>
              <a:t>written in the books</a:t>
            </a:r>
            <a:r>
              <a:rPr lang="en-US" dirty="0">
                <a:latin typeface="Bookman Old Style" pitchFamily="18" charset="0"/>
              </a:rPr>
              <a:t>, according to their works.</a:t>
            </a:r>
            <a:endParaRPr lang="en-AU" dirty="0">
              <a:latin typeface="Bookman Old Style" pitchFamily="18" charset="0"/>
            </a:endParaRPr>
          </a:p>
        </p:txBody>
      </p:sp>
      <p:sp>
        <p:nvSpPr>
          <p:cNvPr id="215044" name="Oval 4"/>
          <p:cNvSpPr>
            <a:spLocks noChangeArrowheads="1"/>
          </p:cNvSpPr>
          <p:nvPr/>
        </p:nvSpPr>
        <p:spPr bwMode="auto">
          <a:xfrm>
            <a:off x="6313488" y="2657475"/>
            <a:ext cx="1296987" cy="576263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CC"/>
              </a:buClr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15045" name="Oval 5"/>
          <p:cNvSpPr>
            <a:spLocks noChangeArrowheads="1"/>
          </p:cNvSpPr>
          <p:nvPr/>
        </p:nvSpPr>
        <p:spPr bwMode="auto">
          <a:xfrm>
            <a:off x="3505200" y="4178300"/>
            <a:ext cx="1296988" cy="576263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CC"/>
              </a:buClr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5940425" y="5084763"/>
            <a:ext cx="2952750" cy="1592262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buClr>
                <a:srgbClr val="FFFFCC"/>
              </a:buClr>
            </a:pPr>
            <a:r>
              <a:rPr lang="en-AU" sz="3200" dirty="0" smtClean="0">
                <a:ln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Individual records of the life of mortals</a:t>
            </a:r>
          </a:p>
        </p:txBody>
      </p:sp>
      <p:cxnSp>
        <p:nvCxnSpPr>
          <p:cNvPr id="215047" name="AutoShape 7"/>
          <p:cNvCxnSpPr>
            <a:cxnSpLocks noChangeShapeType="1"/>
            <a:stCxn id="215045" idx="4"/>
            <a:endCxn id="215046" idx="0"/>
          </p:cNvCxnSpPr>
          <p:nvPr/>
        </p:nvCxnSpPr>
        <p:spPr bwMode="auto">
          <a:xfrm rot="16200000" flipH="1">
            <a:off x="5639594" y="3288507"/>
            <a:ext cx="292100" cy="326231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cxn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0" y="5661025"/>
            <a:ext cx="5795963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>
                <a:srgbClr val="FFFFCC"/>
              </a:buClr>
            </a:pPr>
            <a:r>
              <a:rPr lang="en-AU" sz="4800" smtClean="0">
                <a:solidFill>
                  <a:srgbClr val="FFCC66"/>
                </a:solidFill>
                <a:latin typeface="Monotype Corsiva" pitchFamily="66" charset="0"/>
              </a:rPr>
              <a:t>Who opens these books?</a:t>
            </a:r>
          </a:p>
        </p:txBody>
      </p:sp>
      <p:sp>
        <p:nvSpPr>
          <p:cNvPr id="10" name="Rectangle 13"/>
          <p:cNvSpPr txBox="1">
            <a:spLocks noChangeArrowheads="1"/>
          </p:cNvSpPr>
          <p:nvPr/>
        </p:nvSpPr>
        <p:spPr bwMode="auto">
          <a:xfrm>
            <a:off x="0" y="6466984"/>
            <a:ext cx="4067175" cy="37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2000" dirty="0" smtClean="0">
                <a:solidFill>
                  <a:srgbClr val="FFFF66"/>
                </a:solidFill>
                <a:latin typeface="Monotype Corsiva" pitchFamily="66" charset="0"/>
              </a:rPr>
              <a:t>Events surrounding the return </a:t>
            </a:r>
            <a:r>
              <a:rPr lang="en-AU" sz="2000" dirty="0">
                <a:solidFill>
                  <a:srgbClr val="FFFF66"/>
                </a:solidFill>
                <a:latin typeface="Monotype Corsiva" pitchFamily="66" charset="0"/>
              </a:rPr>
              <a:t>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nimBg="1"/>
      <p:bldP spid="215045" grpId="0" animBg="1"/>
      <p:bldP spid="215046" grpId="0" animBg="1"/>
      <p:bldP spid="2150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5725"/>
            <a:ext cx="9144000" cy="8950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4400" b="1" dirty="0">
                <a:latin typeface="+mj-lt"/>
              </a:rPr>
              <a:t>What is not found in the books!</a:t>
            </a:r>
            <a:endParaRPr lang="en-AU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179388" y="852630"/>
            <a:ext cx="8713787" cy="599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AU" dirty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Isa. 43:25</a:t>
            </a:r>
            <a:r>
              <a:rPr lang="en-AU" dirty="0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latin typeface="Bookman Old Style" pitchFamily="18" charset="0"/>
              </a:rPr>
              <a:t> </a:t>
            </a:r>
            <a:r>
              <a:rPr lang="en-AU" dirty="0">
                <a:solidFill>
                  <a:srgbClr val="FFFFFF"/>
                </a:solidFill>
                <a:latin typeface="Bookman Old Style" pitchFamily="18" charset="0"/>
              </a:rPr>
              <a:t>– “I, </a:t>
            </a:r>
            <a:r>
              <a:rPr lang="en-AU" i="1" dirty="0">
                <a:solidFill>
                  <a:srgbClr val="FFFFFF"/>
                </a:solidFill>
                <a:latin typeface="Bookman Old Style" pitchFamily="18" charset="0"/>
              </a:rPr>
              <a:t>even</a:t>
            </a:r>
            <a:r>
              <a:rPr lang="en-AU" dirty="0">
                <a:solidFill>
                  <a:srgbClr val="FFFFFF"/>
                </a:solidFill>
                <a:latin typeface="Bookman Old Style" pitchFamily="18" charset="0"/>
              </a:rPr>
              <a:t> I, </a:t>
            </a:r>
            <a:r>
              <a:rPr lang="en-AU" i="1" dirty="0">
                <a:solidFill>
                  <a:srgbClr val="FFFFFF"/>
                </a:solidFill>
                <a:latin typeface="Bookman Old Style" pitchFamily="18" charset="0"/>
              </a:rPr>
              <a:t>am</a:t>
            </a:r>
            <a:r>
              <a:rPr lang="en-AU" dirty="0">
                <a:solidFill>
                  <a:srgbClr val="FFFFFF"/>
                </a:solidFill>
                <a:latin typeface="Bookman Old Style" pitchFamily="18" charset="0"/>
              </a:rPr>
              <a:t> he </a:t>
            </a:r>
            <a:r>
              <a:rPr lang="en-AU" dirty="0">
                <a:solidFill>
                  <a:srgbClr val="00FF00"/>
                </a:solidFill>
                <a:latin typeface="Bookman Old Style" pitchFamily="18" charset="0"/>
              </a:rPr>
              <a:t>that </a:t>
            </a:r>
            <a:r>
              <a:rPr lang="en-AU" dirty="0" err="1">
                <a:solidFill>
                  <a:srgbClr val="00FF00"/>
                </a:solidFill>
                <a:latin typeface="Bookman Old Style" pitchFamily="18" charset="0"/>
              </a:rPr>
              <a:t>blotteth</a:t>
            </a:r>
            <a:r>
              <a:rPr lang="en-AU" dirty="0">
                <a:solidFill>
                  <a:srgbClr val="00FF00"/>
                </a:solidFill>
                <a:latin typeface="Bookman Old Style" pitchFamily="18" charset="0"/>
              </a:rPr>
              <a:t> out thy transgressions for mine own sake</a:t>
            </a:r>
            <a:r>
              <a:rPr lang="en-AU" dirty="0">
                <a:solidFill>
                  <a:srgbClr val="FFFFFF"/>
                </a:solidFill>
                <a:latin typeface="Bookman Old Style" pitchFamily="18" charset="0"/>
              </a:rPr>
              <a:t>, and will not remember thy sins</a:t>
            </a:r>
            <a:r>
              <a:rPr lang="en-AU" dirty="0" smtClean="0">
                <a:solidFill>
                  <a:srgbClr val="FFFFFF"/>
                </a:solidFill>
                <a:latin typeface="Bookman Old Style" pitchFamily="18" charset="0"/>
              </a:rPr>
              <a:t>.”</a:t>
            </a:r>
          </a:p>
          <a:p>
            <a:pPr marL="539750" indent="-5397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US" dirty="0" smtClean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Prov. 28:13-14 </a:t>
            </a:r>
            <a:r>
              <a:rPr lang="en-AU" dirty="0" smtClean="0">
                <a:solidFill>
                  <a:srgbClr val="FFFFFF"/>
                </a:solidFill>
                <a:latin typeface="Bookman Old Style" pitchFamily="18" charset="0"/>
              </a:rPr>
              <a:t>–</a:t>
            </a:r>
            <a:r>
              <a:rPr lang="en-US" dirty="0" smtClean="0">
                <a:solidFill>
                  <a:srgbClr val="FFFFFF"/>
                </a:solidFill>
                <a:latin typeface="Bookman Old Style" pitchFamily="18" charset="0"/>
              </a:rPr>
              <a:t> He that </a:t>
            </a:r>
            <a:r>
              <a:rPr lang="en-US" dirty="0" err="1" smtClean="0">
                <a:solidFill>
                  <a:srgbClr val="FFFFFF"/>
                </a:solidFill>
                <a:latin typeface="Bookman Old Style" pitchFamily="18" charset="0"/>
              </a:rPr>
              <a:t>covereth</a:t>
            </a:r>
            <a:r>
              <a:rPr lang="en-US" dirty="0" smtClean="0">
                <a:solidFill>
                  <a:srgbClr val="FFFFFF"/>
                </a:solidFill>
                <a:latin typeface="Bookman Old Style" pitchFamily="18" charset="0"/>
              </a:rPr>
              <a:t> his sins shall not prosper: but </a:t>
            </a:r>
            <a:r>
              <a:rPr lang="en-US" dirty="0" smtClean="0">
                <a:solidFill>
                  <a:srgbClr val="00FF00"/>
                </a:solidFill>
                <a:latin typeface="Bookman Old Style" pitchFamily="18" charset="0"/>
              </a:rPr>
              <a:t>whoso </a:t>
            </a:r>
            <a:r>
              <a:rPr lang="en-US" dirty="0" err="1" smtClean="0">
                <a:solidFill>
                  <a:srgbClr val="00FF00"/>
                </a:solidFill>
                <a:latin typeface="Bookman Old Style" pitchFamily="18" charset="0"/>
              </a:rPr>
              <a:t>confesseth</a:t>
            </a:r>
            <a:r>
              <a:rPr lang="en-US" dirty="0" smtClean="0">
                <a:solidFill>
                  <a:srgbClr val="00FF00"/>
                </a:solidFill>
                <a:latin typeface="Bookman Old Style" pitchFamily="18" charset="0"/>
              </a:rPr>
              <a:t> and </a:t>
            </a:r>
            <a:r>
              <a:rPr lang="en-US" dirty="0" err="1" smtClean="0">
                <a:solidFill>
                  <a:srgbClr val="00FF00"/>
                </a:solidFill>
                <a:latin typeface="Bookman Old Style" pitchFamily="18" charset="0"/>
              </a:rPr>
              <a:t>forsaketh</a:t>
            </a:r>
            <a:r>
              <a:rPr lang="en-US" dirty="0" smtClean="0">
                <a:solidFill>
                  <a:srgbClr val="00FF00"/>
                </a:solidFill>
                <a:latin typeface="Bookman Old Style" pitchFamily="18" charset="0"/>
              </a:rPr>
              <a:t> them shall have mercy</a:t>
            </a:r>
            <a:r>
              <a:rPr lang="en-US" dirty="0" smtClean="0">
                <a:solidFill>
                  <a:srgbClr val="FFFFFF"/>
                </a:solidFill>
                <a:latin typeface="Bookman Old Style" pitchFamily="18" charset="0"/>
              </a:rPr>
              <a:t>. Happy is the man that </a:t>
            </a:r>
            <a:r>
              <a:rPr lang="en-US" dirty="0" err="1" smtClean="0">
                <a:solidFill>
                  <a:srgbClr val="FFFFFF"/>
                </a:solidFill>
                <a:latin typeface="Bookman Old Style" pitchFamily="18" charset="0"/>
              </a:rPr>
              <a:t>feareth</a:t>
            </a:r>
            <a:r>
              <a:rPr lang="en-US" dirty="0" smtClean="0">
                <a:solidFill>
                  <a:srgbClr val="FFFFFF"/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Bookman Old Style" pitchFamily="18" charset="0"/>
              </a:rPr>
              <a:t>alway</a:t>
            </a:r>
            <a:r>
              <a:rPr lang="en-US" dirty="0" smtClean="0">
                <a:solidFill>
                  <a:srgbClr val="FFFFFF"/>
                </a:solidFill>
                <a:latin typeface="Bookman Old Style" pitchFamily="18" charset="0"/>
              </a:rPr>
              <a:t>: but he that </a:t>
            </a:r>
            <a:r>
              <a:rPr lang="en-US" dirty="0" err="1" smtClean="0">
                <a:solidFill>
                  <a:srgbClr val="FFFFFF"/>
                </a:solidFill>
                <a:latin typeface="Bookman Old Style" pitchFamily="18" charset="0"/>
              </a:rPr>
              <a:t>hardeneth</a:t>
            </a:r>
            <a:r>
              <a:rPr lang="en-US" dirty="0" smtClean="0">
                <a:solidFill>
                  <a:srgbClr val="FFFFFF"/>
                </a:solidFill>
                <a:latin typeface="Bookman Old Style" pitchFamily="18" charset="0"/>
              </a:rPr>
              <a:t> his heart shall fall into mischief.</a:t>
            </a:r>
          </a:p>
          <a:p>
            <a:pPr marL="533400" indent="-533400"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AU" dirty="0" smtClean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Ps</a:t>
            </a:r>
            <a:r>
              <a:rPr lang="en-AU" dirty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 51:9 </a:t>
            </a:r>
            <a:r>
              <a:rPr lang="en-AU" dirty="0">
                <a:solidFill>
                  <a:srgbClr val="FFFFFF"/>
                </a:solidFill>
                <a:latin typeface="Bookman Old Style" pitchFamily="18" charset="0"/>
              </a:rPr>
              <a:t>– “Hide thy face from my sins, and </a:t>
            </a:r>
            <a:r>
              <a:rPr lang="en-AU" dirty="0">
                <a:solidFill>
                  <a:srgbClr val="00FF00"/>
                </a:solidFill>
                <a:latin typeface="Bookman Old Style" pitchFamily="18" charset="0"/>
              </a:rPr>
              <a:t>blot out all mine iniquities</a:t>
            </a:r>
            <a:r>
              <a:rPr lang="en-AU" dirty="0">
                <a:solidFill>
                  <a:srgbClr val="FFFFFF"/>
                </a:solidFill>
                <a:latin typeface="Bookman Old Style" pitchFamily="18" charset="0"/>
              </a:rPr>
              <a:t>.” </a:t>
            </a:r>
          </a:p>
          <a:p>
            <a:pPr marL="533400" indent="-533400"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AU" dirty="0" smtClean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Ps</a:t>
            </a:r>
            <a:r>
              <a:rPr lang="en-AU" dirty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 103:12 </a:t>
            </a:r>
            <a:r>
              <a:rPr lang="en-AU" dirty="0">
                <a:solidFill>
                  <a:srgbClr val="FFFFFF"/>
                </a:solidFill>
                <a:latin typeface="Bookman Old Style" pitchFamily="18" charset="0"/>
              </a:rPr>
              <a:t>– “As far as the east is from the west, </a:t>
            </a:r>
            <a:r>
              <a:rPr lang="en-AU" i="1" dirty="0">
                <a:solidFill>
                  <a:srgbClr val="FFFFFF"/>
                </a:solidFill>
                <a:latin typeface="Bookman Old Style" pitchFamily="18" charset="0"/>
              </a:rPr>
              <a:t>so</a:t>
            </a:r>
            <a:r>
              <a:rPr lang="en-AU" dirty="0">
                <a:solidFill>
                  <a:srgbClr val="FFFFFF"/>
                </a:solidFill>
                <a:latin typeface="Bookman Old Style" pitchFamily="18" charset="0"/>
              </a:rPr>
              <a:t> far hath he </a:t>
            </a:r>
            <a:r>
              <a:rPr lang="en-AU" dirty="0">
                <a:solidFill>
                  <a:srgbClr val="00FF00"/>
                </a:solidFill>
                <a:latin typeface="Bookman Old Style" pitchFamily="18" charset="0"/>
              </a:rPr>
              <a:t>removed</a:t>
            </a:r>
            <a:r>
              <a:rPr lang="en-AU" dirty="0">
                <a:solidFill>
                  <a:srgbClr val="FFFFFF"/>
                </a:solidFill>
                <a:latin typeface="Bookman Old Style" pitchFamily="18" charset="0"/>
              </a:rPr>
              <a:t> our transgressions from us.”</a:t>
            </a:r>
          </a:p>
        </p:txBody>
      </p:sp>
      <p:sp>
        <p:nvSpPr>
          <p:cNvPr id="4" name="TextBox 3"/>
          <p:cNvSpPr txBox="1"/>
          <p:nvPr/>
        </p:nvSpPr>
        <p:spPr>
          <a:xfrm rot="21436919">
            <a:off x="409391" y="2282882"/>
            <a:ext cx="8280920" cy="275152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FFFFCC"/>
              </a:buClr>
            </a:pPr>
            <a:r>
              <a:rPr lang="en-AU" sz="3200" b="0" dirty="0" smtClean="0">
                <a:solidFill>
                  <a:srgbClr val="000000"/>
                </a:solidFill>
                <a:latin typeface="Arial Black" pitchFamily="34" charset="0"/>
              </a:rPr>
              <a:t>An intriguing fact </a:t>
            </a:r>
            <a:r>
              <a:rPr lang="en-AU" sz="3200" dirty="0" smtClean="0">
                <a:solidFill>
                  <a:srgbClr val="000000"/>
                </a:solidFill>
                <a:latin typeface="Arial"/>
              </a:rPr>
              <a:t>– At the Judgement Seat, not one word about David’s sin with Bathsheba and the murder of Uriah will be mentioned to him – but the historical record will remain forever in the Scripture for all to read! – </a:t>
            </a:r>
            <a:r>
              <a:rPr lang="en-AU" sz="32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Arial"/>
              </a:rPr>
              <a:t>Ezek. 18:21-22</a:t>
            </a:r>
            <a:endParaRPr lang="en-US" sz="3200" dirty="0">
              <a:ln>
                <a:solidFill>
                  <a:srgbClr val="000000"/>
                </a:solidFill>
              </a:ln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uiExpand="1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4300" b="1" dirty="0">
                <a:latin typeface="+mj-lt"/>
              </a:rPr>
              <a:t>Blameless at the Judgement Seat</a:t>
            </a:r>
            <a:endParaRPr lang="en-AU" sz="43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181550" y="849593"/>
            <a:ext cx="8642350" cy="57861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3400" indent="-533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AU" sz="3000" dirty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 Cor. 1:8</a:t>
            </a:r>
            <a:r>
              <a:rPr lang="en-AU" sz="3000" dirty="0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latin typeface="Bookman Old Style" pitchFamily="18" charset="0"/>
              </a:rPr>
              <a:t> </a:t>
            </a:r>
            <a:r>
              <a:rPr lang="en-AU" sz="3000" dirty="0">
                <a:solidFill>
                  <a:srgbClr val="FFFFFF"/>
                </a:solidFill>
                <a:latin typeface="Bookman Old Style" pitchFamily="18" charset="0"/>
              </a:rPr>
              <a:t>– “Who shall also confirm you unto the end, </a:t>
            </a:r>
            <a:r>
              <a:rPr lang="en-AU" sz="3000" i="1" dirty="0">
                <a:solidFill>
                  <a:srgbClr val="FFFFFF"/>
                </a:solidFill>
                <a:latin typeface="Bookman Old Style" pitchFamily="18" charset="0"/>
              </a:rPr>
              <a:t>that ye may be</a:t>
            </a:r>
            <a:r>
              <a:rPr lang="en-AU" sz="3000" dirty="0">
                <a:solidFill>
                  <a:srgbClr val="FFFFFF"/>
                </a:solidFill>
                <a:latin typeface="Bookman Old Style" pitchFamily="18" charset="0"/>
              </a:rPr>
              <a:t> </a:t>
            </a:r>
            <a:r>
              <a:rPr lang="en-AU" sz="3000" dirty="0">
                <a:solidFill>
                  <a:srgbClr val="00FF00"/>
                </a:solidFill>
                <a:latin typeface="Bookman Old Style" pitchFamily="18" charset="0"/>
              </a:rPr>
              <a:t>blameless</a:t>
            </a:r>
            <a:r>
              <a:rPr lang="en-AU" sz="3000" dirty="0">
                <a:solidFill>
                  <a:srgbClr val="FFFFFF"/>
                </a:solidFill>
                <a:latin typeface="Bookman Old Style" pitchFamily="18" charset="0"/>
              </a:rPr>
              <a:t> in the day of our Lord Jesus Christ.”</a:t>
            </a:r>
          </a:p>
          <a:p>
            <a:pPr marL="533400" indent="-533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AU" sz="3000" dirty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 Peter 3:14 </a:t>
            </a:r>
            <a:r>
              <a:rPr lang="en-AU" sz="3000" dirty="0">
                <a:solidFill>
                  <a:srgbClr val="FFFFFF"/>
                </a:solidFill>
                <a:latin typeface="Bookman Old Style" pitchFamily="18" charset="0"/>
              </a:rPr>
              <a:t>– “Wherefore, beloved, seeing that ye look for such things, be diligent that ye may be found of him in peace, without spot, and </a:t>
            </a:r>
            <a:r>
              <a:rPr lang="en-AU" sz="3000" dirty="0">
                <a:solidFill>
                  <a:srgbClr val="00FF00"/>
                </a:solidFill>
                <a:latin typeface="Bookman Old Style" pitchFamily="18" charset="0"/>
              </a:rPr>
              <a:t>blameless</a:t>
            </a:r>
            <a:r>
              <a:rPr lang="en-AU" sz="3000" dirty="0">
                <a:solidFill>
                  <a:srgbClr val="FFFFFF"/>
                </a:solidFill>
                <a:latin typeface="Bookman Old Style" pitchFamily="18" charset="0"/>
              </a:rPr>
              <a:t>.”</a:t>
            </a:r>
          </a:p>
          <a:p>
            <a:pPr marL="533400" indent="-533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AU" sz="3000" dirty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Jude 24 </a:t>
            </a:r>
            <a:r>
              <a:rPr lang="en-AU" sz="3000" dirty="0">
                <a:solidFill>
                  <a:srgbClr val="FFFFFF"/>
                </a:solidFill>
                <a:latin typeface="Bookman Old Style" pitchFamily="18" charset="0"/>
              </a:rPr>
              <a:t>– “Now unto him that is able to keep you from falling, and to present </a:t>
            </a:r>
            <a:r>
              <a:rPr lang="en-AU" sz="3000" i="1" dirty="0">
                <a:solidFill>
                  <a:srgbClr val="FFFFFF"/>
                </a:solidFill>
                <a:latin typeface="Bookman Old Style" pitchFamily="18" charset="0"/>
              </a:rPr>
              <a:t>you</a:t>
            </a:r>
            <a:r>
              <a:rPr lang="en-AU" sz="3000" dirty="0">
                <a:solidFill>
                  <a:srgbClr val="FFFFFF"/>
                </a:solidFill>
                <a:latin typeface="Bookman Old Style" pitchFamily="18" charset="0"/>
              </a:rPr>
              <a:t> </a:t>
            </a:r>
            <a:r>
              <a:rPr lang="en-AU" sz="3000" dirty="0">
                <a:solidFill>
                  <a:srgbClr val="00FF00"/>
                </a:solidFill>
                <a:latin typeface="Bookman Old Style" pitchFamily="18" charset="0"/>
              </a:rPr>
              <a:t>faultless</a:t>
            </a:r>
            <a:r>
              <a:rPr lang="en-AU" sz="3000" dirty="0">
                <a:solidFill>
                  <a:srgbClr val="FFFFFF"/>
                </a:solidFill>
                <a:latin typeface="Bookman Old Style" pitchFamily="18" charset="0"/>
              </a:rPr>
              <a:t> before the presence of his glory with exceeding joy.”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32656"/>
            <a:ext cx="8713787" cy="6049094"/>
          </a:xfrm>
        </p:spPr>
        <p:txBody>
          <a:bodyPr/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en-AU" sz="4800" dirty="0" smtClean="0">
              <a:solidFill>
                <a:srgbClr val="FFFF00"/>
              </a:solidFill>
              <a:effectLst/>
              <a:latin typeface="+mj-lt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en-AU" sz="4800" dirty="0" smtClean="0">
              <a:solidFill>
                <a:srgbClr val="FFFF00"/>
              </a:solidFill>
              <a:latin typeface="+mj-lt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en-AU" sz="1600" dirty="0" smtClean="0">
              <a:solidFill>
                <a:srgbClr val="FFFF00"/>
              </a:solidFill>
              <a:effectLst/>
              <a:latin typeface="+mj-lt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en-AU" sz="2000" dirty="0" smtClean="0">
              <a:solidFill>
                <a:srgbClr val="FFFF00"/>
              </a:solidFill>
              <a:effectLst/>
              <a:latin typeface="+mj-lt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AU" sz="4800" dirty="0" smtClean="0">
                <a:solidFill>
                  <a:srgbClr val="FFFF00"/>
                </a:solidFill>
                <a:effectLst/>
                <a:latin typeface="+mj-lt"/>
              </a:rPr>
              <a:t>Next study </a:t>
            </a:r>
            <a:r>
              <a:rPr lang="en-AU" sz="3200" dirty="0" smtClean="0">
                <a:solidFill>
                  <a:srgbClr val="FFFF00"/>
                </a:solidFill>
                <a:effectLst/>
                <a:latin typeface="+mj-lt"/>
              </a:rPr>
              <a:t>(God willing)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AU" sz="4800" dirty="0" smtClean="0">
                <a:solidFill>
                  <a:srgbClr val="00FF00"/>
                </a:solidFill>
                <a:effectLst/>
              </a:rPr>
              <a:t>“Come, my people, hide thyself for a moment”</a:t>
            </a:r>
            <a:endParaRPr lang="en-AU" sz="4800" dirty="0">
              <a:solidFill>
                <a:srgbClr val="00FF00"/>
              </a:solidFill>
              <a:effectLst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683568" y="476672"/>
            <a:ext cx="7920880" cy="2304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83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Events surrounding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the return of Christ</a:t>
            </a: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0" y="6466984"/>
            <a:ext cx="4067175" cy="37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2000" dirty="0" smtClean="0">
                <a:solidFill>
                  <a:srgbClr val="FFFF66"/>
                </a:solidFill>
                <a:latin typeface="Monotype Corsiva" pitchFamily="66" charset="0"/>
              </a:rPr>
              <a:t>Events surrounding the return </a:t>
            </a:r>
            <a:r>
              <a:rPr lang="en-AU" sz="2000" dirty="0">
                <a:solidFill>
                  <a:srgbClr val="FFFF66"/>
                </a:solidFill>
                <a:latin typeface="Monotype Corsiva" pitchFamily="66" charset="0"/>
              </a:rPr>
              <a:t>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250825" y="836613"/>
            <a:ext cx="3765550" cy="13112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100000"/>
              </a:lnSpc>
              <a:buClr>
                <a:srgbClr val="FFFFCC"/>
              </a:buClr>
            </a:pPr>
            <a:r>
              <a:rPr lang="en-AU" sz="4000" b="0" i="1" dirty="0">
                <a:ln>
                  <a:solidFill>
                    <a:srgbClr val="FFFFFF"/>
                  </a:solidFill>
                </a:ln>
                <a:solidFill>
                  <a:srgbClr val="00FFFF"/>
                </a:solidFill>
                <a:latin typeface="Impact" pitchFamily="34" charset="0"/>
              </a:rPr>
              <a:t>From Sinai to the Sanctuary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855"/>
            <a:ext cx="9144000" cy="836613"/>
          </a:xfrm>
        </p:spPr>
        <p:txBody>
          <a:bodyPr/>
          <a:lstStyle/>
          <a:p>
            <a:r>
              <a:rPr lang="en-AU" sz="44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Deut. 33:2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565400"/>
            <a:ext cx="8496300" cy="2879725"/>
          </a:xfrm>
        </p:spPr>
        <p:txBody>
          <a:bodyPr/>
          <a:lstStyle/>
          <a:p>
            <a:pPr algn="just">
              <a:lnSpc>
                <a:spcPct val="85000"/>
              </a:lnSpc>
              <a:spcBef>
                <a:spcPts val="0"/>
              </a:spcBef>
            </a:pPr>
            <a:r>
              <a:rPr lang="en-US" sz="3200" dirty="0">
                <a:effectLst/>
                <a:latin typeface="Bookman Old Style" pitchFamily="18" charset="0"/>
              </a:rPr>
              <a:t>2 And he said, </a:t>
            </a:r>
            <a:r>
              <a:rPr lang="en-US" sz="3200" dirty="0">
                <a:solidFill>
                  <a:schemeClr val="folHlink"/>
                </a:solidFill>
                <a:effectLst/>
                <a:latin typeface="Bookman Old Style" pitchFamily="18" charset="0"/>
              </a:rPr>
              <a:t>The LORD came from Sinai</a:t>
            </a:r>
            <a:r>
              <a:rPr lang="en-US" sz="3200" dirty="0">
                <a:effectLst/>
                <a:latin typeface="Bookman Old Style" pitchFamily="18" charset="0"/>
              </a:rPr>
              <a:t>, and </a:t>
            </a:r>
            <a:r>
              <a:rPr lang="en-US" sz="3200" dirty="0">
                <a:solidFill>
                  <a:srgbClr val="FFFF00"/>
                </a:solidFill>
                <a:effectLst/>
                <a:latin typeface="Bookman Old Style" pitchFamily="18" charset="0"/>
              </a:rPr>
              <a:t>rose up</a:t>
            </a:r>
            <a:r>
              <a:rPr lang="en-US" sz="3200" dirty="0">
                <a:effectLst/>
                <a:latin typeface="Bookman Old Style" pitchFamily="18" charset="0"/>
              </a:rPr>
              <a:t> from </a:t>
            </a:r>
            <a:r>
              <a:rPr lang="en-US" sz="3200" dirty="0" err="1">
                <a:effectLst/>
                <a:latin typeface="Bookman Old Style" pitchFamily="18" charset="0"/>
              </a:rPr>
              <a:t>Seir</a:t>
            </a:r>
            <a:r>
              <a:rPr lang="en-US" sz="3200" dirty="0">
                <a:effectLst/>
                <a:latin typeface="Bookman Old Style" pitchFamily="18" charset="0"/>
              </a:rPr>
              <a:t> unto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/>
                <a:latin typeface="Bookman Old Style" pitchFamily="18" charset="0"/>
              </a:rPr>
              <a:t>them</a:t>
            </a:r>
            <a:r>
              <a:rPr lang="en-US" sz="3200" dirty="0">
                <a:effectLst/>
                <a:latin typeface="Bookman Old Style" pitchFamily="18" charset="0"/>
              </a:rPr>
              <a:t>; he shined forth from mount </a:t>
            </a:r>
            <a:r>
              <a:rPr lang="en-US" sz="3200" dirty="0" err="1">
                <a:effectLst/>
                <a:latin typeface="Bookman Old Style" pitchFamily="18" charset="0"/>
              </a:rPr>
              <a:t>Paran</a:t>
            </a:r>
            <a:r>
              <a:rPr lang="en-US" sz="3200" dirty="0">
                <a:effectLst/>
                <a:latin typeface="Bookman Old Style" pitchFamily="18" charset="0"/>
              </a:rPr>
              <a:t>, and he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/>
                <a:latin typeface="Bookman Old Style" pitchFamily="18" charset="0"/>
              </a:rPr>
              <a:t>came</a:t>
            </a:r>
            <a:r>
              <a:rPr lang="en-US" sz="3200" dirty="0">
                <a:effectLst/>
                <a:latin typeface="Bookman Old Style" pitchFamily="18" charset="0"/>
              </a:rPr>
              <a:t> with ten </a:t>
            </a:r>
            <a:r>
              <a:rPr lang="en-US" sz="3200" dirty="0">
                <a:solidFill>
                  <a:srgbClr val="00FF00"/>
                </a:solidFill>
                <a:effectLst/>
                <a:latin typeface="Bookman Old Style" pitchFamily="18" charset="0"/>
              </a:rPr>
              <a:t>thousands</a:t>
            </a:r>
            <a:r>
              <a:rPr lang="en-US" sz="3200" dirty="0">
                <a:effectLst/>
                <a:latin typeface="Bookman Old Style" pitchFamily="18" charset="0"/>
              </a:rPr>
              <a:t> of saints: from his right hand </a:t>
            </a:r>
            <a:r>
              <a:rPr lang="en-US" sz="3200" i="1" dirty="0">
                <a:effectLst/>
                <a:latin typeface="Bookman Old Style" pitchFamily="18" charset="0"/>
              </a:rPr>
              <a:t>went</a:t>
            </a:r>
            <a:r>
              <a:rPr lang="en-US" sz="3200" dirty="0">
                <a:effectLst/>
                <a:latin typeface="Bookman Old Style" pitchFamily="18" charset="0"/>
              </a:rPr>
              <a:t>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/>
                <a:latin typeface="Bookman Old Style" pitchFamily="18" charset="0"/>
              </a:rPr>
              <a:t>a fiery law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/>
                <a:latin typeface="Bookman Old Style" pitchFamily="18" charset="0"/>
              </a:rPr>
              <a:t> </a:t>
            </a:r>
            <a:r>
              <a:rPr lang="en-US" sz="3200" dirty="0">
                <a:effectLst/>
                <a:latin typeface="Bookman Old Style" pitchFamily="18" charset="0"/>
              </a:rPr>
              <a:t>for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/>
                <a:latin typeface="Bookman Old Style" pitchFamily="18" charset="0"/>
              </a:rPr>
              <a:t>them</a:t>
            </a:r>
            <a:r>
              <a:rPr lang="en-US" sz="3200" dirty="0">
                <a:effectLst/>
                <a:latin typeface="Bookman Old Style" pitchFamily="18" charset="0"/>
              </a:rPr>
              <a:t>.</a:t>
            </a:r>
            <a:endParaRPr lang="en-AU" sz="3200" dirty="0">
              <a:latin typeface="Bookman Old Style" pitchFamily="18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68313" y="777361"/>
            <a:ext cx="3527623" cy="1643527"/>
          </a:xfrm>
          <a:prstGeom prst="rect">
            <a:avLst/>
          </a:prstGeom>
          <a:noFill/>
          <a:ln w="38100" algn="ctr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buClr>
                <a:srgbClr val="FFFFCC"/>
              </a:buClr>
            </a:pPr>
            <a:r>
              <a:rPr lang="en-AU">
                <a:solidFill>
                  <a:srgbClr val="FFFF00"/>
                </a:solidFill>
                <a:latin typeface="Arial"/>
              </a:rPr>
              <a:t>Heb.</a:t>
            </a:r>
            <a:r>
              <a:rPr lang="en-AU" i="1">
                <a:solidFill>
                  <a:srgbClr val="FFFF00"/>
                </a:solidFill>
                <a:latin typeface="Arial"/>
              </a:rPr>
              <a:t> zarach</a:t>
            </a:r>
            <a:r>
              <a:rPr lang="en-AU">
                <a:solidFill>
                  <a:srgbClr val="FFFF00"/>
                </a:solidFill>
                <a:latin typeface="Arial"/>
              </a:rPr>
              <a:t> – to irradiate (or shoot forth beams), i.e. to rise (as the sun)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5148263" y="981075"/>
            <a:ext cx="3168153" cy="1411288"/>
          </a:xfrm>
          <a:prstGeom prst="rect">
            <a:avLst/>
          </a:prstGeom>
          <a:noFill/>
          <a:ln w="38100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FFFFCC"/>
              </a:buClr>
            </a:pPr>
            <a:r>
              <a:rPr lang="en-AU" dirty="0">
                <a:solidFill>
                  <a:srgbClr val="FFCC66"/>
                </a:solidFill>
                <a:latin typeface="Arial"/>
              </a:rPr>
              <a:t>Bro. Thomas – “Yahweh came in from Sinai”</a:t>
            </a:r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>
            <a:off x="6877050" y="2405063"/>
            <a:ext cx="0" cy="2873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>
            <a:off x="6413766" y="2989258"/>
            <a:ext cx="106567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1722438" y="5619750"/>
            <a:ext cx="6842125" cy="1022350"/>
          </a:xfrm>
          <a:prstGeom prst="rect">
            <a:avLst/>
          </a:prstGeom>
          <a:noFill/>
          <a:ln w="76200" cmpd="tri" algn="ctr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FFFFCC"/>
              </a:buClr>
            </a:pPr>
            <a:r>
              <a:rPr lang="en-AU">
                <a:solidFill>
                  <a:srgbClr val="00FFFF"/>
                </a:solidFill>
                <a:latin typeface="Arial"/>
              </a:rPr>
              <a:t>Heb. </a:t>
            </a:r>
            <a:r>
              <a:rPr lang="en-AU" i="1">
                <a:solidFill>
                  <a:srgbClr val="00FFFF"/>
                </a:solidFill>
                <a:latin typeface="Arial"/>
              </a:rPr>
              <a:t>athah</a:t>
            </a:r>
            <a:r>
              <a:rPr lang="en-AU">
                <a:solidFill>
                  <a:srgbClr val="00FFFF"/>
                </a:solidFill>
                <a:latin typeface="Arial"/>
              </a:rPr>
              <a:t> –to arrive, to appear speedily, suddenly and unexpectedly</a:t>
            </a:r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 flipH="1">
            <a:off x="4716016" y="4221088"/>
            <a:ext cx="576064" cy="144016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1561952" y="5373688"/>
            <a:ext cx="7489825" cy="1411287"/>
          </a:xfrm>
          <a:prstGeom prst="rect">
            <a:avLst/>
          </a:prstGeom>
          <a:noFill/>
          <a:ln w="381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FFFFCC"/>
              </a:buClr>
            </a:pPr>
            <a:r>
              <a:rPr lang="en-AU" dirty="0">
                <a:solidFill>
                  <a:srgbClr val="00FF00"/>
                </a:solidFill>
                <a:latin typeface="Arial"/>
              </a:rPr>
              <a:t>Heb. </a:t>
            </a:r>
            <a:r>
              <a:rPr lang="en-AU" i="1" dirty="0" err="1">
                <a:solidFill>
                  <a:srgbClr val="00FF00"/>
                </a:solidFill>
                <a:latin typeface="Arial"/>
              </a:rPr>
              <a:t>rebabah</a:t>
            </a:r>
            <a:r>
              <a:rPr lang="en-AU" dirty="0">
                <a:solidFill>
                  <a:srgbClr val="00FF00"/>
                </a:solidFill>
                <a:latin typeface="Arial"/>
              </a:rPr>
              <a:t> – abundance; i.e. a myriad. Refers to an innumerable multitude –</a:t>
            </a:r>
            <a:r>
              <a:rPr lang="en-AU" dirty="0">
                <a:solidFill>
                  <a:srgbClr val="FFFFFF"/>
                </a:solidFill>
                <a:latin typeface="Arial"/>
              </a:rPr>
              <a:t> </a:t>
            </a:r>
            <a:r>
              <a:rPr lang="en-AU" dirty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"/>
              </a:rPr>
              <a:t>1 Cor. 4:15; 14:19; Jude 14</a:t>
            </a:r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>
            <a:off x="1547664" y="4653137"/>
            <a:ext cx="72008" cy="720079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1331913" y="5589588"/>
            <a:ext cx="7812087" cy="984250"/>
          </a:xfrm>
          <a:prstGeom prst="rect">
            <a:avLst/>
          </a:prstGeom>
          <a:noFill/>
          <a:ln w="38100" algn="ctr">
            <a:solidFill>
              <a:srgbClr val="FF0066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FFFFCC"/>
              </a:buClr>
            </a:pPr>
            <a:r>
              <a:rPr lang="en-AU" dirty="0">
                <a:ln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Heb. </a:t>
            </a:r>
            <a:r>
              <a:rPr lang="en-AU" i="1" dirty="0" err="1">
                <a:ln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eshdath</a:t>
            </a:r>
            <a:r>
              <a:rPr lang="en-AU" dirty="0">
                <a:ln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 </a:t>
            </a:r>
            <a:r>
              <a:rPr lang="en-AU" dirty="0" smtClean="0">
                <a:ln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– </a:t>
            </a:r>
            <a:r>
              <a:rPr lang="en-AU" dirty="0">
                <a:ln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/>
              </a:rPr>
              <a:t>a fire law. </a:t>
            </a:r>
            <a:r>
              <a:rPr lang="en-AU" dirty="0">
                <a:ln>
                  <a:solidFill>
                    <a:srgbClr val="FFFFFF"/>
                  </a:solidFill>
                </a:ln>
                <a:solidFill>
                  <a:srgbClr val="FF33CC"/>
                </a:solidFill>
                <a:latin typeface="Arial"/>
              </a:rPr>
              <a:t>Bro. Thomas – “a fiery mandate”. </a:t>
            </a:r>
            <a:r>
              <a:rPr lang="en-AU" dirty="0">
                <a:ln>
                  <a:solidFill>
                    <a:srgbClr val="FFFFFF"/>
                  </a:solidFill>
                </a:ln>
                <a:solidFill>
                  <a:srgbClr val="FF6699"/>
                </a:solidFill>
                <a:latin typeface="Arial"/>
              </a:rPr>
              <a:t>Roth. – “fire to guide them”.</a:t>
            </a:r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>
            <a:off x="4139952" y="5013176"/>
            <a:ext cx="936873" cy="576413"/>
          </a:xfrm>
          <a:prstGeom prst="line">
            <a:avLst/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35496" y="188913"/>
            <a:ext cx="17065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  <a:buClr>
                <a:srgbClr val="FFFFCC"/>
              </a:buClr>
            </a:pPr>
            <a:r>
              <a:rPr lang="en-AU" dirty="0">
                <a:ln>
                  <a:solidFill>
                    <a:srgbClr val="FFFFFF"/>
                  </a:solidFill>
                </a:ln>
                <a:solidFill>
                  <a:srgbClr val="FF9900"/>
                </a:solidFill>
                <a:latin typeface="Arial"/>
              </a:rPr>
              <a:t>i.e. Israel</a:t>
            </a:r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>
            <a:off x="179512" y="692696"/>
            <a:ext cx="0" cy="295232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>
            <a:off x="165657" y="3645024"/>
            <a:ext cx="144016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563888" y="2420888"/>
            <a:ext cx="288032" cy="648072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3"/>
          <p:cNvSpPr txBox="1">
            <a:spLocks noChangeArrowheads="1"/>
          </p:cNvSpPr>
          <p:nvPr/>
        </p:nvSpPr>
        <p:spPr bwMode="auto">
          <a:xfrm>
            <a:off x="-27295" y="5661248"/>
            <a:ext cx="1475656" cy="117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2000" dirty="0" smtClean="0">
                <a:solidFill>
                  <a:srgbClr val="FFFF66"/>
                </a:solidFill>
                <a:latin typeface="Monotype Corsiva" pitchFamily="66" charset="0"/>
              </a:rPr>
              <a:t>Events surrounding the return </a:t>
            </a:r>
            <a:r>
              <a:rPr lang="en-AU" sz="2000" dirty="0">
                <a:solidFill>
                  <a:srgbClr val="FFFF66"/>
                </a:solidFill>
                <a:latin typeface="Monotype Corsiva" pitchFamily="66" charset="0"/>
              </a:rPr>
              <a:t>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8" grpId="0" animBg="1"/>
      <p:bldP spid="83972" grpId="0" animBg="1"/>
      <p:bldP spid="83976" grpId="0" animBg="1"/>
      <p:bldP spid="83977" grpId="0" animBg="1"/>
      <p:bldP spid="83978" grpId="0" animBg="1"/>
      <p:bldP spid="83979" grpId="0" animBg="1"/>
      <p:bldP spid="83980" grpId="0" animBg="1"/>
      <p:bldP spid="83981" grpId="0" animBg="1"/>
      <p:bldP spid="83982" grpId="0" animBg="1"/>
      <p:bldP spid="83983" grpId="0" animBg="1"/>
      <p:bldP spid="83984" grpId="0" animBg="1"/>
      <p:bldP spid="83985" grpId="0"/>
      <p:bldP spid="83986" grpId="0" animBg="1"/>
      <p:bldP spid="839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sz="4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Psalm 68:1-4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695900"/>
            <a:ext cx="7056438" cy="5949950"/>
          </a:xfrm>
        </p:spPr>
        <p:txBody>
          <a:bodyPr/>
          <a:lstStyle/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>
                <a:effectLst/>
                <a:latin typeface="Bookman Old Style" pitchFamily="18" charset="0"/>
              </a:rPr>
              <a:t>1 Let </a:t>
            </a:r>
            <a:r>
              <a:rPr lang="en-US" dirty="0">
                <a:ln w="19050">
                  <a:solidFill>
                    <a:schemeClr val="tx1"/>
                  </a:solidFill>
                </a:ln>
                <a:solidFill>
                  <a:srgbClr val="FF9900"/>
                </a:solidFill>
                <a:effectLst/>
                <a:latin typeface="Bookman Old Style" pitchFamily="18" charset="0"/>
              </a:rPr>
              <a:t>God</a:t>
            </a:r>
            <a:r>
              <a:rPr lang="en-US" dirty="0">
                <a:effectLst/>
                <a:latin typeface="Bookman Old Style" pitchFamily="18" charset="0"/>
              </a:rPr>
              <a:t> arise, let his enemies be scattered: let them also that hate him flee before him.  </a:t>
            </a: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>
                <a:effectLst/>
                <a:latin typeface="Bookman Old Style" pitchFamily="18" charset="0"/>
              </a:rPr>
              <a:t>2 As smoke is driven away, </a:t>
            </a:r>
            <a:r>
              <a:rPr lang="en-US" i="1" dirty="0">
                <a:effectLst/>
                <a:latin typeface="Bookman Old Style" pitchFamily="18" charset="0"/>
              </a:rPr>
              <a:t>so</a:t>
            </a:r>
            <a:r>
              <a:rPr lang="en-US" dirty="0">
                <a:effectLst/>
                <a:latin typeface="Bookman Old Style" pitchFamily="18" charset="0"/>
              </a:rPr>
              <a:t> drive </a:t>
            </a:r>
            <a:r>
              <a:rPr lang="en-US" i="1" dirty="0">
                <a:effectLst/>
                <a:latin typeface="Bookman Old Style" pitchFamily="18" charset="0"/>
              </a:rPr>
              <a:t>them</a:t>
            </a:r>
            <a:r>
              <a:rPr lang="en-US" dirty="0">
                <a:effectLst/>
                <a:latin typeface="Bookman Old Style" pitchFamily="18" charset="0"/>
              </a:rPr>
              <a:t> away: as wax </a:t>
            </a:r>
            <a:r>
              <a:rPr lang="en-US" dirty="0" err="1">
                <a:effectLst/>
                <a:latin typeface="Bookman Old Style" pitchFamily="18" charset="0"/>
              </a:rPr>
              <a:t>melteth</a:t>
            </a:r>
            <a:r>
              <a:rPr lang="en-US" dirty="0">
                <a:effectLst/>
                <a:latin typeface="Bookman Old Style" pitchFamily="18" charset="0"/>
              </a:rPr>
              <a:t> before the fire, </a:t>
            </a:r>
            <a:r>
              <a:rPr lang="en-US" i="1" dirty="0">
                <a:effectLst/>
                <a:latin typeface="Bookman Old Style" pitchFamily="18" charset="0"/>
              </a:rPr>
              <a:t>so</a:t>
            </a:r>
            <a:r>
              <a:rPr lang="en-US" dirty="0">
                <a:effectLst/>
                <a:latin typeface="Bookman Old Style" pitchFamily="18" charset="0"/>
              </a:rPr>
              <a:t> let the wicked perish at the presence of God. </a:t>
            </a: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>
                <a:effectLst/>
                <a:latin typeface="Bookman Old Style" pitchFamily="18" charset="0"/>
              </a:rPr>
              <a:t>3 But let the righteous be glad; let them rejoice before God: yea, let them exceedingly rejoice.</a:t>
            </a: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>
                <a:effectLst/>
                <a:latin typeface="Bookman Old Style" pitchFamily="18" charset="0"/>
              </a:rPr>
              <a:t>4 Sing unto God, sing praises to his name: extol him that </a:t>
            </a:r>
            <a:r>
              <a:rPr lang="en-US" dirty="0" err="1">
                <a:effectLst/>
                <a:latin typeface="Bookman Old Style" pitchFamily="18" charset="0"/>
              </a:rPr>
              <a:t>rideth</a:t>
            </a:r>
            <a:r>
              <a:rPr lang="en-US" dirty="0">
                <a:effectLst/>
                <a:latin typeface="Bookman Old Style" pitchFamily="18" charset="0"/>
              </a:rPr>
              <a:t> upon </a:t>
            </a:r>
            <a:r>
              <a:rPr lang="en-US" dirty="0">
                <a:solidFill>
                  <a:srgbClr val="00FF00"/>
                </a:solidFill>
                <a:effectLst/>
                <a:latin typeface="Bookman Old Style" pitchFamily="18" charset="0"/>
              </a:rPr>
              <a:t>the heavens</a:t>
            </a:r>
            <a:r>
              <a:rPr lang="en-US" dirty="0">
                <a:effectLst/>
                <a:latin typeface="Bookman Old Style" pitchFamily="18" charset="0"/>
              </a:rPr>
              <a:t> by his name JAH, and rejoice before him.</a:t>
            </a:r>
            <a:endParaRPr lang="en-AU" dirty="0">
              <a:latin typeface="Bookman Old Style" pitchFamily="18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23825" y="115888"/>
            <a:ext cx="1784350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>
                <a:srgbClr val="FFFFCC"/>
              </a:buClr>
            </a:pPr>
            <a:r>
              <a:rPr lang="en-AU" dirty="0">
                <a:ln w="19050">
                  <a:solidFill>
                    <a:srgbClr val="FFFFFF"/>
                  </a:solidFill>
                </a:ln>
                <a:solidFill>
                  <a:srgbClr val="FF9900"/>
                </a:solidFill>
                <a:latin typeface="Arial"/>
              </a:rPr>
              <a:t>Heb. </a:t>
            </a:r>
            <a:r>
              <a:rPr lang="en-AU" i="1" dirty="0" err="1">
                <a:ln w="19050">
                  <a:solidFill>
                    <a:srgbClr val="FFFFFF"/>
                  </a:solidFill>
                </a:ln>
                <a:solidFill>
                  <a:srgbClr val="FF9900"/>
                </a:solidFill>
                <a:latin typeface="Arial"/>
              </a:rPr>
              <a:t>elohim</a:t>
            </a:r>
            <a:r>
              <a:rPr lang="en-AU" dirty="0">
                <a:ln w="19050">
                  <a:solidFill>
                    <a:srgbClr val="FFFFFF"/>
                  </a:solidFill>
                </a:ln>
                <a:solidFill>
                  <a:srgbClr val="FF9900"/>
                </a:solidFill>
                <a:latin typeface="Arial"/>
              </a:rPr>
              <a:t> – “mighty ones”</a:t>
            </a: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1116013" y="404813"/>
            <a:ext cx="4318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1547813" y="404813"/>
            <a:ext cx="1656035" cy="359891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908175" y="1888728"/>
            <a:ext cx="7092950" cy="2692400"/>
          </a:xfrm>
          <a:prstGeom prst="rect">
            <a:avLst/>
          </a:prstGeom>
          <a:noFill/>
          <a:ln w="38100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FFFFCC"/>
              </a:buClr>
            </a:pPr>
            <a:r>
              <a:rPr lang="en-AU" dirty="0">
                <a:solidFill>
                  <a:srgbClr val="FFCC66"/>
                </a:solidFill>
                <a:latin typeface="Arial"/>
              </a:rPr>
              <a:t>Cited from</a:t>
            </a:r>
            <a:r>
              <a:rPr lang="en-AU" dirty="0">
                <a:solidFill>
                  <a:srgbClr val="FFFFFF"/>
                </a:solidFill>
                <a:latin typeface="Arial"/>
              </a:rPr>
              <a:t> </a:t>
            </a:r>
            <a:r>
              <a:rPr lang="en-AU" dirty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"/>
              </a:rPr>
              <a:t>Num. 10:33-36</a:t>
            </a:r>
            <a:r>
              <a:rPr lang="en-AU" dirty="0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/>
              </a:rPr>
              <a:t> </a:t>
            </a:r>
            <a:r>
              <a:rPr lang="en-AU" dirty="0">
                <a:solidFill>
                  <a:srgbClr val="FFCC66"/>
                </a:solidFill>
                <a:latin typeface="Arial"/>
              </a:rPr>
              <a:t>(with one important change – “Yahweh” becomes “</a:t>
            </a:r>
            <a:r>
              <a:rPr lang="en-AU" dirty="0" err="1">
                <a:solidFill>
                  <a:srgbClr val="FFCC66"/>
                </a:solidFill>
                <a:latin typeface="Arial"/>
              </a:rPr>
              <a:t>Elohim</a:t>
            </a:r>
            <a:r>
              <a:rPr lang="en-AU" dirty="0">
                <a:solidFill>
                  <a:srgbClr val="FFCC66"/>
                </a:solidFill>
                <a:latin typeface="Arial"/>
              </a:rPr>
              <a:t>”; i.e. “He who will become” has now become “mighty ones”) – </a:t>
            </a:r>
            <a:r>
              <a:rPr lang="en-AU" dirty="0">
                <a:solidFill>
                  <a:srgbClr val="FFFFFF"/>
                </a:solidFill>
                <a:latin typeface="Bookman Old Style" pitchFamily="18" charset="0"/>
              </a:rPr>
              <a:t>“Rise up, </a:t>
            </a:r>
            <a:r>
              <a:rPr lang="en-AU" dirty="0">
                <a:ln>
                  <a:solidFill>
                    <a:srgbClr val="FFFFFF"/>
                  </a:solidFill>
                </a:ln>
                <a:solidFill>
                  <a:srgbClr val="FF9900"/>
                </a:solidFill>
                <a:latin typeface="Bookman Old Style" pitchFamily="18" charset="0"/>
              </a:rPr>
              <a:t>Yahweh</a:t>
            </a:r>
            <a:r>
              <a:rPr lang="en-AU" dirty="0">
                <a:solidFill>
                  <a:srgbClr val="FFFFFF"/>
                </a:solidFill>
                <a:latin typeface="Bookman Old Style" pitchFamily="18" charset="0"/>
              </a:rPr>
              <a:t> and let thine enemies be scattered”.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1278655" y="5958092"/>
            <a:ext cx="7708900" cy="8248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  <a:buClr>
                <a:srgbClr val="FFFFCC"/>
              </a:buClr>
            </a:pPr>
            <a:r>
              <a:rPr lang="en-AU" dirty="0">
                <a:solidFill>
                  <a:srgbClr val="00FF00"/>
                </a:solidFill>
                <a:latin typeface="Arial"/>
              </a:rPr>
              <a:t>Heb. </a:t>
            </a:r>
            <a:r>
              <a:rPr lang="en-AU" i="1" dirty="0" err="1">
                <a:solidFill>
                  <a:srgbClr val="00FF00"/>
                </a:solidFill>
                <a:latin typeface="Arial"/>
              </a:rPr>
              <a:t>arabah</a:t>
            </a:r>
            <a:r>
              <a:rPr lang="en-AU" dirty="0">
                <a:solidFill>
                  <a:srgbClr val="00FF00"/>
                </a:solidFill>
                <a:latin typeface="Arial"/>
              </a:rPr>
              <a:t> – Lit. through the </a:t>
            </a:r>
            <a:r>
              <a:rPr lang="en-AU" u="sng" dirty="0">
                <a:solidFill>
                  <a:srgbClr val="00FF00"/>
                </a:solidFill>
                <a:latin typeface="Arial"/>
              </a:rPr>
              <a:t>deserts</a:t>
            </a:r>
            <a:r>
              <a:rPr lang="en-AU" dirty="0">
                <a:solidFill>
                  <a:srgbClr val="00FF00"/>
                </a:solidFill>
                <a:latin typeface="Arial"/>
              </a:rPr>
              <a:t>. </a:t>
            </a:r>
            <a:r>
              <a:rPr lang="en-AU" dirty="0">
                <a:solidFill>
                  <a:srgbClr val="66FF33"/>
                </a:solidFill>
                <a:latin typeface="Arial"/>
              </a:rPr>
              <a:t>Roth. – “that </a:t>
            </a:r>
            <a:r>
              <a:rPr lang="en-AU" dirty="0" err="1">
                <a:solidFill>
                  <a:srgbClr val="66FF33"/>
                </a:solidFill>
                <a:latin typeface="Arial"/>
              </a:rPr>
              <a:t>rideth</a:t>
            </a:r>
            <a:r>
              <a:rPr lang="en-AU" dirty="0">
                <a:solidFill>
                  <a:srgbClr val="66FF33"/>
                </a:solidFill>
                <a:latin typeface="Arial"/>
              </a:rPr>
              <a:t> through the waste plains”.</a:t>
            </a:r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 flipH="1">
            <a:off x="1691680" y="5517232"/>
            <a:ext cx="288032" cy="43204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5002" name="Object 10"/>
          <p:cNvGraphicFramePr>
            <a:graphicFrameLocks noChangeAspect="1"/>
          </p:cNvGraphicFramePr>
          <p:nvPr/>
        </p:nvGraphicFramePr>
        <p:xfrm>
          <a:off x="0" y="1612900"/>
          <a:ext cx="1820863" cy="3687763"/>
        </p:xfrm>
        <a:graphic>
          <a:graphicData uri="http://schemas.openxmlformats.org/presentationml/2006/ole">
            <p:oleObj spid="_x0000_s133122" name="Photo Editor Photo" r:id="rId3" imgW="5571429" imgH="11285714" progId="">
              <p:embed/>
            </p:oleObj>
          </a:graphicData>
        </a:graphic>
      </p:graphicFrame>
      <p:sp>
        <p:nvSpPr>
          <p:cNvPr id="85003" name="Oval 11"/>
          <p:cNvSpPr>
            <a:spLocks noChangeArrowheads="1"/>
          </p:cNvSpPr>
          <p:nvPr/>
        </p:nvSpPr>
        <p:spPr bwMode="auto">
          <a:xfrm rot="372179">
            <a:off x="527050" y="2709863"/>
            <a:ext cx="1008063" cy="1655762"/>
          </a:xfrm>
          <a:prstGeom prst="ellipse">
            <a:avLst/>
          </a:prstGeom>
          <a:noFill/>
          <a:ln w="38100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1042988" y="4365625"/>
            <a:ext cx="576684" cy="158365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 txBox="1">
            <a:spLocks noChangeArrowheads="1"/>
          </p:cNvSpPr>
          <p:nvPr/>
        </p:nvSpPr>
        <p:spPr bwMode="auto">
          <a:xfrm>
            <a:off x="1" y="5661248"/>
            <a:ext cx="1475656" cy="117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2000" dirty="0" smtClean="0">
                <a:solidFill>
                  <a:srgbClr val="FFFF66"/>
                </a:solidFill>
                <a:latin typeface="Monotype Corsiva" pitchFamily="66" charset="0"/>
              </a:rPr>
              <a:t>Events surrounding the return </a:t>
            </a:r>
            <a:r>
              <a:rPr lang="en-AU" sz="2000" dirty="0">
                <a:solidFill>
                  <a:srgbClr val="FFFF66"/>
                </a:solidFill>
                <a:latin typeface="Monotype Corsiva" pitchFamily="66" charset="0"/>
              </a:rPr>
              <a:t>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7" grpId="0" animBg="1"/>
      <p:bldP spid="84998" grpId="0" animBg="1"/>
      <p:bldP spid="84999" grpId="0" animBg="1"/>
      <p:bldP spid="85000" grpId="0"/>
      <p:bldP spid="85001" grpId="0" animBg="1"/>
      <p:bldP spid="85003" grpId="0" animBg="1"/>
      <p:bldP spid="850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4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Psalm 68:17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349500"/>
            <a:ext cx="8497887" cy="2374900"/>
          </a:xfrm>
        </p:spPr>
        <p:txBody>
          <a:bodyPr/>
          <a:lstStyle/>
          <a:p>
            <a:pPr algn="just"/>
            <a:r>
              <a:rPr lang="en-US" sz="3600" dirty="0">
                <a:effectLst/>
                <a:latin typeface="Bookman Old Style" pitchFamily="18" charset="0"/>
              </a:rPr>
              <a:t>17 The chariots of God </a:t>
            </a:r>
            <a:r>
              <a:rPr lang="en-US" sz="3600" i="1" dirty="0">
                <a:effectLst/>
                <a:latin typeface="Bookman Old Style" pitchFamily="18" charset="0"/>
              </a:rPr>
              <a:t>are</a:t>
            </a:r>
            <a:r>
              <a:rPr lang="en-US" sz="3600" dirty="0">
                <a:effectLst/>
                <a:latin typeface="Bookman Old Style" pitchFamily="18" charset="0"/>
              </a:rPr>
              <a:t> twenty thousand, </a:t>
            </a:r>
            <a:r>
              <a:rPr lang="en-US" sz="3600" i="1" dirty="0">
                <a:effectLst/>
                <a:latin typeface="Bookman Old Style" pitchFamily="18" charset="0"/>
              </a:rPr>
              <a:t>even</a:t>
            </a:r>
            <a:r>
              <a:rPr lang="en-US" sz="3600" dirty="0">
                <a:effectLst/>
                <a:latin typeface="Bookman Old Style" pitchFamily="18" charset="0"/>
              </a:rPr>
              <a:t> thousands of </a:t>
            </a:r>
            <a:r>
              <a:rPr lang="en-US" sz="3600" dirty="0">
                <a:solidFill>
                  <a:srgbClr val="FFFF00"/>
                </a:solidFill>
                <a:effectLst/>
                <a:latin typeface="Bookman Old Style" pitchFamily="18" charset="0"/>
              </a:rPr>
              <a:t>angels</a:t>
            </a:r>
            <a:r>
              <a:rPr lang="en-US" sz="3600" dirty="0">
                <a:effectLst/>
                <a:latin typeface="Bookman Old Style" pitchFamily="18" charset="0"/>
              </a:rPr>
              <a:t>: </a:t>
            </a:r>
            <a:r>
              <a:rPr lang="en-US" sz="3600" dirty="0">
                <a:solidFill>
                  <a:srgbClr val="00FF00"/>
                </a:solidFill>
                <a:effectLst/>
                <a:latin typeface="Bookman Old Style" pitchFamily="18" charset="0"/>
              </a:rPr>
              <a:t>the Lord </a:t>
            </a:r>
            <a:r>
              <a:rPr lang="en-US" sz="3600" i="1" dirty="0">
                <a:solidFill>
                  <a:srgbClr val="00FF00"/>
                </a:solidFill>
                <a:effectLst/>
                <a:latin typeface="Bookman Old Style" pitchFamily="18" charset="0"/>
              </a:rPr>
              <a:t>is</a:t>
            </a:r>
            <a:r>
              <a:rPr lang="en-US" sz="3600" dirty="0">
                <a:solidFill>
                  <a:srgbClr val="00FF00"/>
                </a:solidFill>
                <a:effectLst/>
                <a:latin typeface="Bookman Old Style" pitchFamily="18" charset="0"/>
              </a:rPr>
              <a:t> among them, </a:t>
            </a:r>
            <a:r>
              <a:rPr lang="en-US" sz="3600" i="1" dirty="0">
                <a:solidFill>
                  <a:srgbClr val="00FF00"/>
                </a:solidFill>
                <a:effectLst/>
                <a:latin typeface="Bookman Old Style" pitchFamily="18" charset="0"/>
              </a:rPr>
              <a:t>as in</a:t>
            </a:r>
            <a:r>
              <a:rPr lang="en-US" sz="3600" dirty="0">
                <a:solidFill>
                  <a:srgbClr val="00FF00"/>
                </a:solidFill>
                <a:effectLst/>
                <a:latin typeface="Bookman Old Style" pitchFamily="18" charset="0"/>
              </a:rPr>
              <a:t> Sinai, in the holy </a:t>
            </a:r>
            <a:r>
              <a:rPr lang="en-US" sz="3600" i="1" dirty="0">
                <a:solidFill>
                  <a:srgbClr val="00FF00"/>
                </a:solidFill>
                <a:effectLst/>
                <a:latin typeface="Bookman Old Style" pitchFamily="18" charset="0"/>
              </a:rPr>
              <a:t>place</a:t>
            </a:r>
            <a:endParaRPr lang="en-AU" sz="3600" dirty="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8497887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>
                <a:srgbClr val="FFFFCC"/>
              </a:buClr>
            </a:pPr>
            <a:r>
              <a:rPr lang="en-AU" dirty="0">
                <a:solidFill>
                  <a:srgbClr val="FFFF00"/>
                </a:solidFill>
                <a:latin typeface="Arial"/>
              </a:rPr>
              <a:t>Heb. </a:t>
            </a:r>
            <a:r>
              <a:rPr lang="en-AU" i="1" dirty="0" err="1">
                <a:solidFill>
                  <a:srgbClr val="FFFF00"/>
                </a:solidFill>
                <a:latin typeface="Arial"/>
              </a:rPr>
              <a:t>shinan</a:t>
            </a:r>
            <a:r>
              <a:rPr lang="en-AU" dirty="0">
                <a:solidFill>
                  <a:srgbClr val="FFFF00"/>
                </a:solidFill>
                <a:latin typeface="Arial"/>
              </a:rPr>
              <a:t> – to change, reiterate, a repeating; thousands of repetitions, i.e. myriads.</a:t>
            </a:r>
            <a:r>
              <a:rPr lang="en-AU" dirty="0">
                <a:solidFill>
                  <a:srgbClr val="FFFFFF"/>
                </a:solidFill>
                <a:latin typeface="Arial"/>
              </a:rPr>
              <a:t> </a:t>
            </a:r>
            <a:r>
              <a:rPr lang="en-AU" dirty="0">
                <a:solidFill>
                  <a:srgbClr val="FFCC66"/>
                </a:solidFill>
                <a:latin typeface="Arial"/>
              </a:rPr>
              <a:t>Roth. – “the chariots of God are two myriads, thousands repeated”.</a:t>
            </a:r>
            <a:r>
              <a:rPr lang="en-AU" dirty="0">
                <a:solidFill>
                  <a:srgbClr val="FFFFFF"/>
                </a:solidFill>
                <a:latin typeface="Arial"/>
              </a:rPr>
              <a:t>  </a:t>
            </a:r>
            <a:r>
              <a:rPr lang="en-AU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Arial"/>
              </a:rPr>
              <a:t>Alternative – “the changed ones”.</a:t>
            </a:r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 flipH="1">
            <a:off x="163513" y="876300"/>
            <a:ext cx="2889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179388" y="876300"/>
            <a:ext cx="0" cy="291274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160339" y="3802895"/>
            <a:ext cx="23519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>
              <a:ln w="22225">
                <a:solidFill>
                  <a:schemeClr val="tx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971601" y="4549775"/>
            <a:ext cx="8172400" cy="2227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FFFFCC"/>
              </a:buClr>
            </a:pPr>
            <a:r>
              <a:rPr lang="en-AU" dirty="0">
                <a:solidFill>
                  <a:srgbClr val="FFFF00"/>
                </a:solidFill>
                <a:latin typeface="Arial"/>
              </a:rPr>
              <a:t>Ginsburg</a:t>
            </a:r>
            <a:r>
              <a:rPr lang="en-AU" dirty="0">
                <a:solidFill>
                  <a:srgbClr val="00FF00"/>
                </a:solidFill>
                <a:latin typeface="Arial"/>
              </a:rPr>
              <a:t> – “the Lord hath come from Sinai into the Sanctuary”.</a:t>
            </a:r>
            <a:r>
              <a:rPr lang="en-AU" dirty="0">
                <a:solidFill>
                  <a:srgbClr val="FFFFFF"/>
                </a:solidFill>
                <a:latin typeface="Arial"/>
              </a:rPr>
              <a:t> </a:t>
            </a:r>
            <a:r>
              <a:rPr lang="en-AU" dirty="0">
                <a:solidFill>
                  <a:srgbClr val="FFFF00"/>
                </a:solidFill>
                <a:latin typeface="Arial"/>
              </a:rPr>
              <a:t>Comp. Bible </a:t>
            </a:r>
            <a:r>
              <a:rPr lang="en-AU" dirty="0">
                <a:ln>
                  <a:solidFill>
                    <a:srgbClr val="FFFFFF"/>
                  </a:solidFill>
                </a:ln>
                <a:solidFill>
                  <a:srgbClr val="CC00FF"/>
                </a:solidFill>
                <a:latin typeface="Arial"/>
              </a:rPr>
              <a:t>– “Yahweh among them hath come from Sinai into His Sanctuary”.</a:t>
            </a:r>
            <a:r>
              <a:rPr lang="en-AU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/>
              </a:rPr>
              <a:t> </a:t>
            </a:r>
            <a:r>
              <a:rPr lang="en-AU" dirty="0">
                <a:solidFill>
                  <a:srgbClr val="FFFF00"/>
                </a:solidFill>
                <a:latin typeface="Arial"/>
              </a:rPr>
              <a:t>Jerusalem Bible </a:t>
            </a:r>
            <a:r>
              <a:rPr lang="en-AU" dirty="0">
                <a:ln>
                  <a:solidFill>
                    <a:srgbClr val="FFFFFF"/>
                  </a:solidFill>
                </a:ln>
                <a:solidFill>
                  <a:srgbClr val="FF9900"/>
                </a:solidFill>
                <a:latin typeface="Arial"/>
              </a:rPr>
              <a:t>– “The Lord has left Sinai for His Sanctuary”.</a:t>
            </a:r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766698" y="4799885"/>
            <a:ext cx="216024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769431" y="4526402"/>
            <a:ext cx="0" cy="28733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-27295" y="5805264"/>
            <a:ext cx="1043607" cy="103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1600" dirty="0" smtClean="0">
                <a:solidFill>
                  <a:srgbClr val="FFFF66"/>
                </a:solidFill>
                <a:latin typeface="Monotype Corsiva" pitchFamily="66" charset="0"/>
              </a:rPr>
              <a:t>Events surrounding the return </a:t>
            </a:r>
            <a:r>
              <a:rPr lang="en-AU" sz="1600" dirty="0">
                <a:solidFill>
                  <a:srgbClr val="FFFF66"/>
                </a:solidFill>
                <a:latin typeface="Monotype Corsiva" pitchFamily="66" charset="0"/>
              </a:rPr>
              <a:t>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2" grpId="0" animBg="1"/>
      <p:bldP spid="86023" grpId="0" animBg="1"/>
      <p:bldP spid="86024" grpId="0" animBg="1"/>
      <p:bldP spid="86026" grpId="0" animBg="1"/>
      <p:bldP spid="860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4" name="Object 2"/>
          <p:cNvGraphicFramePr>
            <a:graphicFrameLocks noChangeAspect="1"/>
          </p:cNvGraphicFramePr>
          <p:nvPr/>
        </p:nvGraphicFramePr>
        <p:xfrm>
          <a:off x="3425825" y="79375"/>
          <a:ext cx="5624513" cy="6680200"/>
        </p:xfrm>
        <a:graphic>
          <a:graphicData uri="http://schemas.openxmlformats.org/presentationml/2006/ole">
            <p:oleObj spid="_x0000_s135170" name="Photo Editor Photo" r:id="rId3" imgW="2790476" imgH="3315163" progId="">
              <p:embed/>
            </p:oleObj>
          </a:graphicData>
        </a:graphic>
      </p:graphicFrame>
      <p:sp>
        <p:nvSpPr>
          <p:cNvPr id="146435" name="Text Box 3"/>
          <p:cNvSpPr txBox="1">
            <a:spLocks noChangeArrowheads="1"/>
          </p:cNvSpPr>
          <p:nvPr/>
        </p:nvSpPr>
        <p:spPr bwMode="auto">
          <a:xfrm rot="-4425189">
            <a:off x="6007100" y="3063876"/>
            <a:ext cx="12207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  <a:buClr>
                <a:srgbClr val="FFFFCC"/>
              </a:buClr>
            </a:pPr>
            <a:r>
              <a:rPr lang="en-AU" b="0" smtClean="0">
                <a:solidFill>
                  <a:srgbClr val="990000"/>
                </a:solidFill>
                <a:latin typeface="Impact" pitchFamily="34" charset="0"/>
              </a:rPr>
              <a:t>Arabah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"/>
            <a:ext cx="2303463" cy="4005063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AU" b="1" dirty="0">
                <a:latin typeface="+mj-lt"/>
              </a:rPr>
              <a:t>The </a:t>
            </a:r>
            <a:r>
              <a:rPr lang="en-AU" b="1" dirty="0" smtClean="0">
                <a:latin typeface="+mj-lt"/>
              </a:rPr>
              <a:t>path taken </a:t>
            </a:r>
            <a:r>
              <a:rPr lang="en-AU" b="1" dirty="0">
                <a:latin typeface="+mj-lt"/>
              </a:rPr>
              <a:t>by Yahweh </a:t>
            </a:r>
            <a:r>
              <a:rPr lang="en-AU" b="1" dirty="0" err="1">
                <a:latin typeface="+mj-lt"/>
              </a:rPr>
              <a:t>Sabaoth</a:t>
            </a:r>
            <a:r>
              <a:rPr lang="en-AU" b="1" dirty="0">
                <a:latin typeface="+mj-lt"/>
              </a:rPr>
              <a:t/>
            </a:r>
            <a:br>
              <a:rPr lang="en-AU" b="1" dirty="0">
                <a:latin typeface="+mj-lt"/>
              </a:rPr>
            </a:br>
            <a:r>
              <a:rPr lang="en-AU" sz="2800" b="1" dirty="0">
                <a:solidFill>
                  <a:schemeClr val="folHlink"/>
                </a:solidFill>
                <a:effectLst/>
                <a:latin typeface="+mj-lt"/>
              </a:rPr>
              <a:t>as seen by Moses, David and Habakkuk</a:t>
            </a:r>
          </a:p>
        </p:txBody>
      </p:sp>
      <p:sp>
        <p:nvSpPr>
          <p:cNvPr id="146438" name="AutoShape 6"/>
          <p:cNvSpPr>
            <a:spLocks noChangeArrowheads="1"/>
          </p:cNvSpPr>
          <p:nvPr/>
        </p:nvSpPr>
        <p:spPr bwMode="auto">
          <a:xfrm rot="-5400000">
            <a:off x="4140200" y="4365626"/>
            <a:ext cx="2160587" cy="10080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46439" name="AutoShape 7"/>
          <p:cNvSpPr>
            <a:spLocks noChangeArrowheads="1"/>
          </p:cNvSpPr>
          <p:nvPr/>
        </p:nvSpPr>
        <p:spPr bwMode="auto">
          <a:xfrm>
            <a:off x="4933950" y="2852738"/>
            <a:ext cx="2143125" cy="936625"/>
          </a:xfrm>
          <a:custGeom>
            <a:avLst/>
            <a:gdLst>
              <a:gd name="G0" fmla="+- 13919 0 0"/>
              <a:gd name="G1" fmla="+- 2628 0 0"/>
              <a:gd name="G2" fmla="+- 12158 0 2628"/>
              <a:gd name="G3" fmla="+- G2 0 2628"/>
              <a:gd name="G4" fmla="*/ G3 32768 32059"/>
              <a:gd name="G5" fmla="*/ G4 1 2"/>
              <a:gd name="G6" fmla="+- 21600 0 13919"/>
              <a:gd name="G7" fmla="*/ G6 2628 6079"/>
              <a:gd name="G8" fmla="+- G7 13919 0"/>
              <a:gd name="T0" fmla="*/ 13919 w 21600"/>
              <a:gd name="T1" fmla="*/ 0 h 21600"/>
              <a:gd name="T2" fmla="*/ 13919 w 21600"/>
              <a:gd name="T3" fmla="*/ 12158 h 21600"/>
              <a:gd name="T4" fmla="*/ 3528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919" y="0"/>
                </a:lnTo>
                <a:lnTo>
                  <a:pt x="13919" y="2628"/>
                </a:lnTo>
                <a:lnTo>
                  <a:pt x="12427" y="2628"/>
                </a:lnTo>
                <a:cubicBezTo>
                  <a:pt x="5564" y="2628"/>
                  <a:pt x="0" y="6895"/>
                  <a:pt x="0" y="12158"/>
                </a:cubicBezTo>
                <a:lnTo>
                  <a:pt x="0" y="21600"/>
                </a:lnTo>
                <a:lnTo>
                  <a:pt x="7055" y="21600"/>
                </a:lnTo>
                <a:lnTo>
                  <a:pt x="7055" y="12158"/>
                </a:lnTo>
                <a:cubicBezTo>
                  <a:pt x="7055" y="10707"/>
                  <a:pt x="9460" y="9530"/>
                  <a:pt x="12427" y="9530"/>
                </a:cubicBezTo>
                <a:lnTo>
                  <a:pt x="13919" y="9530"/>
                </a:lnTo>
                <a:lnTo>
                  <a:pt x="13919" y="12158"/>
                </a:lnTo>
                <a:close/>
              </a:path>
            </a:pathLst>
          </a:custGeom>
          <a:solidFill>
            <a:schemeClr val="bg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46440" name="AutoShape 8"/>
          <p:cNvSpPr>
            <a:spLocks noChangeArrowheads="1"/>
          </p:cNvSpPr>
          <p:nvPr/>
        </p:nvSpPr>
        <p:spPr bwMode="auto">
          <a:xfrm rot="20552779" flipV="1">
            <a:off x="6859588" y="1252538"/>
            <a:ext cx="684212" cy="1944687"/>
          </a:xfrm>
          <a:prstGeom prst="curvedLeftArrow">
            <a:avLst>
              <a:gd name="adj1" fmla="val 47489"/>
              <a:gd name="adj2" fmla="val 104097"/>
              <a:gd name="adj3" fmla="val 43894"/>
            </a:avLst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46441" name="AutoShape 9"/>
          <p:cNvSpPr>
            <a:spLocks noChangeArrowheads="1"/>
          </p:cNvSpPr>
          <p:nvPr/>
        </p:nvSpPr>
        <p:spPr bwMode="auto">
          <a:xfrm>
            <a:off x="4932363" y="4652963"/>
            <a:ext cx="3240087" cy="792162"/>
          </a:xfrm>
          <a:prstGeom prst="curvedDownArrow">
            <a:avLst>
              <a:gd name="adj1" fmla="val 81804"/>
              <a:gd name="adj2" fmla="val 163607"/>
              <a:gd name="adj3" fmla="val 33269"/>
            </a:avLst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100000"/>
              </a:lnSpc>
              <a:buClr>
                <a:srgbClr val="FFFFCC"/>
              </a:buClr>
            </a:pPr>
            <a:r>
              <a:rPr lang="en-AU" b="0" smtClean="0">
                <a:solidFill>
                  <a:srgbClr val="010199"/>
                </a:solidFill>
                <a:latin typeface="Impact" pitchFamily="34" charset="0"/>
              </a:rPr>
              <a:t>Arabs</a:t>
            </a:r>
          </a:p>
        </p:txBody>
      </p:sp>
      <p:sp>
        <p:nvSpPr>
          <p:cNvPr id="146442" name="AutoShape 10"/>
          <p:cNvSpPr>
            <a:spLocks noChangeArrowheads="1"/>
          </p:cNvSpPr>
          <p:nvPr/>
        </p:nvSpPr>
        <p:spPr bwMode="auto">
          <a:xfrm rot="2447731" flipH="1">
            <a:off x="3059113" y="4005263"/>
            <a:ext cx="2376487" cy="935037"/>
          </a:xfrm>
          <a:prstGeom prst="rightArrow">
            <a:avLst>
              <a:gd name="adj1" fmla="val 50000"/>
              <a:gd name="adj2" fmla="val 63540"/>
            </a:avLst>
          </a:prstGeom>
          <a:solidFill>
            <a:schemeClr val="bg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100000"/>
              </a:lnSpc>
              <a:buClr>
                <a:srgbClr val="FFFFCC"/>
              </a:buClr>
            </a:pPr>
            <a:r>
              <a:rPr lang="en-AU" sz="1800" b="0" smtClean="0">
                <a:solidFill>
                  <a:srgbClr val="FFFFFF"/>
                </a:solidFill>
                <a:latin typeface="Arial Black" pitchFamily="34" charset="0"/>
              </a:rPr>
              <a:t>Egypt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3400425" y="1038225"/>
            <a:ext cx="228947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  <a:buClr>
                <a:srgbClr val="FFFFCC"/>
              </a:buClr>
            </a:pPr>
            <a:r>
              <a:rPr lang="en-AU" b="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Impact" pitchFamily="34" charset="0"/>
              </a:rPr>
              <a:t>The Sanctuary</a:t>
            </a:r>
          </a:p>
        </p:txBody>
      </p:sp>
      <p:sp>
        <p:nvSpPr>
          <p:cNvPr id="146444" name="Line 12"/>
          <p:cNvSpPr>
            <a:spLocks noChangeShapeType="1"/>
          </p:cNvSpPr>
          <p:nvPr/>
        </p:nvSpPr>
        <p:spPr bwMode="auto">
          <a:xfrm>
            <a:off x="5580063" y="1412875"/>
            <a:ext cx="863600" cy="28733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4797425" y="5589588"/>
            <a:ext cx="9271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  <a:buClr>
                <a:srgbClr val="FFFFCC"/>
              </a:buClr>
            </a:pPr>
            <a:r>
              <a:rPr lang="en-AU" b="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Impact" pitchFamily="34" charset="0"/>
              </a:rPr>
              <a:t>Sinai</a:t>
            </a:r>
          </a:p>
        </p:txBody>
      </p:sp>
      <p:pic>
        <p:nvPicPr>
          <p:cNvPr id="146446" name="Picture 14" descr="Ark of Covena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3348038" cy="2444750"/>
          </a:xfrm>
          <a:prstGeom prst="rect">
            <a:avLst/>
          </a:prstGeom>
          <a:noFill/>
        </p:spPr>
      </p:pic>
      <p:sp>
        <p:nvSpPr>
          <p:cNvPr id="15" name="Rectangle 13"/>
          <p:cNvSpPr txBox="1">
            <a:spLocks noChangeArrowheads="1"/>
          </p:cNvSpPr>
          <p:nvPr/>
        </p:nvSpPr>
        <p:spPr bwMode="auto">
          <a:xfrm>
            <a:off x="0" y="6466984"/>
            <a:ext cx="4067175" cy="37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2000" dirty="0" smtClean="0">
                <a:solidFill>
                  <a:srgbClr val="FFFF66"/>
                </a:solidFill>
                <a:latin typeface="Monotype Corsiva" pitchFamily="66" charset="0"/>
              </a:rPr>
              <a:t>Events surrounding the return </a:t>
            </a:r>
            <a:r>
              <a:rPr lang="en-AU" sz="2000" dirty="0">
                <a:solidFill>
                  <a:srgbClr val="FFFF66"/>
                </a:solidFill>
                <a:latin typeface="Monotype Corsiva" pitchFamily="66" charset="0"/>
              </a:rPr>
              <a:t>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 animBg="1"/>
      <p:bldP spid="146439" grpId="0" animBg="1"/>
      <p:bldP spid="146440" grpId="0" animBg="1"/>
      <p:bldP spid="146441" grpId="0" animBg="1"/>
      <p:bldP spid="146442" grpId="0" animBg="1"/>
      <p:bldP spid="146443" grpId="0"/>
      <p:bldP spid="146444" grpId="0" animBg="1"/>
      <p:bldP spid="1464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850"/>
            <a:ext cx="9144000" cy="895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4400" dirty="0"/>
              <a:t>The </a:t>
            </a:r>
            <a:r>
              <a:rPr lang="en-AU" sz="4400" dirty="0" smtClean="0"/>
              <a:t>process </a:t>
            </a:r>
            <a:r>
              <a:rPr lang="en-AU" sz="4400" dirty="0"/>
              <a:t>of Judgement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111272" y="878804"/>
            <a:ext cx="8784976" cy="47551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22300" indent="-622300" algn="l">
              <a:spcBef>
                <a:spcPct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v"/>
            </a:pPr>
            <a:r>
              <a:rPr lang="en-AU" sz="3200" dirty="0">
                <a:latin typeface="Arial" charset="0"/>
                <a:cs typeface="Arial" charset="0"/>
              </a:rPr>
              <a:t>Angels raise the dead and transport to Sinai – </a:t>
            </a:r>
            <a:r>
              <a:rPr lang="en-AU" sz="32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1 Thess. 4:16</a:t>
            </a:r>
            <a:r>
              <a:rPr lang="en-AU" sz="3200" dirty="0">
                <a:latin typeface="Arial" charset="0"/>
                <a:cs typeface="Arial" charset="0"/>
              </a:rPr>
              <a:t>.</a:t>
            </a:r>
          </a:p>
          <a:p>
            <a:pPr marL="622300" indent="-622300" algn="l">
              <a:spcBef>
                <a:spcPct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v"/>
            </a:pPr>
            <a:r>
              <a:rPr lang="en-AU" sz="3200" dirty="0">
                <a:latin typeface="Arial" charset="0"/>
                <a:cs typeface="Arial" charset="0"/>
              </a:rPr>
              <a:t>Angels collect the responsible living and transport to Sinai – </a:t>
            </a:r>
            <a:r>
              <a:rPr lang="en-AU" sz="32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1 Thess. 4:17</a:t>
            </a:r>
            <a:r>
              <a:rPr lang="en-AU" sz="3200" dirty="0">
                <a:latin typeface="Arial" charset="0"/>
                <a:cs typeface="Arial" charset="0"/>
              </a:rPr>
              <a:t>.</a:t>
            </a:r>
          </a:p>
          <a:p>
            <a:pPr marL="622300" indent="-622300" algn="l">
              <a:spcBef>
                <a:spcPct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v"/>
            </a:pPr>
            <a:r>
              <a:rPr lang="en-AU" sz="3200" dirty="0">
                <a:latin typeface="Arial" charset="0"/>
                <a:cs typeface="Arial" charset="0"/>
              </a:rPr>
              <a:t>Angels interview each responsible person – </a:t>
            </a:r>
            <a:r>
              <a:rPr lang="en-AU" sz="32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Rom. 14:10-12</a:t>
            </a:r>
            <a:r>
              <a:rPr lang="en-AU" sz="3200" dirty="0">
                <a:latin typeface="Arial" charset="0"/>
                <a:cs typeface="Arial" charset="0"/>
              </a:rPr>
              <a:t>.</a:t>
            </a:r>
          </a:p>
          <a:p>
            <a:pPr marL="622300" indent="-622300" algn="l">
              <a:spcBef>
                <a:spcPct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v"/>
            </a:pPr>
            <a:r>
              <a:rPr lang="en-AU" sz="3200" dirty="0">
                <a:latin typeface="Arial" charset="0"/>
                <a:cs typeface="Arial" charset="0"/>
              </a:rPr>
              <a:t>Angels bring contemporary groups before Christ’s judgement throne beginning with the final generation and working back to Adam – </a:t>
            </a:r>
            <a:r>
              <a:rPr lang="en-AU" sz="32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Matt. 20:1-16</a:t>
            </a:r>
            <a:r>
              <a:rPr lang="en-AU" sz="32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96382" y="5674896"/>
            <a:ext cx="8964488" cy="707886"/>
          </a:xfrm>
          <a:prstGeom prst="rect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en-AU" sz="4000" b="0" dirty="0">
                <a:solidFill>
                  <a:schemeClr val="bg1"/>
                </a:solidFill>
                <a:latin typeface="Impact" pitchFamily="34" charset="0"/>
                <a:cs typeface="Arial" charset="0"/>
              </a:rPr>
              <a:t>The righteousness of God will be upheld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0" y="6466984"/>
            <a:ext cx="4067175" cy="37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2000" dirty="0" smtClean="0">
                <a:solidFill>
                  <a:srgbClr val="FFFF66"/>
                </a:solidFill>
                <a:latin typeface="Monotype Corsiva" pitchFamily="66" charset="0"/>
              </a:rPr>
              <a:t>Events surrounding the return </a:t>
            </a:r>
            <a:r>
              <a:rPr lang="en-AU" sz="2000" dirty="0">
                <a:solidFill>
                  <a:srgbClr val="FFFF66"/>
                </a:solidFill>
                <a:latin typeface="Monotype Corsiva" pitchFamily="66" charset="0"/>
              </a:rPr>
              <a:t>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uiExpand="1" build="p"/>
      <p:bldP spid="1771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035"/>
            <a:ext cx="9144000" cy="822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4400" dirty="0"/>
              <a:t>The </a:t>
            </a:r>
            <a:r>
              <a:rPr lang="en-AU" sz="4400" dirty="0" smtClean="0"/>
              <a:t>process </a:t>
            </a:r>
            <a:r>
              <a:rPr lang="en-AU" sz="4400" dirty="0"/>
              <a:t>of </a:t>
            </a:r>
            <a:r>
              <a:rPr lang="en-AU" sz="4400" dirty="0" smtClean="0"/>
              <a:t>judgement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168937" y="789656"/>
            <a:ext cx="8784000" cy="56230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 algn="l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v"/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Calculate time if Christ interviews each responsible person individually.</a:t>
            </a:r>
          </a:p>
          <a:p>
            <a:pPr marL="533400" indent="-533400" algn="l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v"/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Say, 20 million responsible, given 1 minute per interview = 38 years required (24 hr day).</a:t>
            </a:r>
          </a:p>
          <a:p>
            <a:pPr marL="533400" indent="-533400" algn="l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v"/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Say, 10 mill. @ 1 hour interview = </a:t>
            </a:r>
            <a:r>
              <a:rPr lang="en-AU" sz="3200" dirty="0" smtClean="0">
                <a:latin typeface="Arial" pitchFamily="34" charset="0"/>
                <a:cs typeface="Arial" pitchFamily="34" charset="0"/>
              </a:rPr>
              <a:t>1,142 </a:t>
            </a:r>
            <a:r>
              <a:rPr lang="en-AU" sz="3200" dirty="0">
                <a:latin typeface="Arial" pitchFamily="34" charset="0"/>
                <a:cs typeface="Arial" pitchFamily="34" charset="0"/>
              </a:rPr>
              <a:t>years (24 hr day</a:t>
            </a:r>
            <a:r>
              <a:rPr lang="en-AU" sz="32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533400" indent="-533400" algn="l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v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Hence,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Rom. 14:10-12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achieves at least two things:</a:t>
            </a:r>
          </a:p>
          <a:p>
            <a:pPr marL="990600" lvl="1" indent="-533400" algn="l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Speeds the process up considerably;</a:t>
            </a:r>
          </a:p>
          <a:p>
            <a:pPr marL="990600" lvl="1" indent="-533400" algn="l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80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Vindicates God’s righteousness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0" y="6466984"/>
            <a:ext cx="4067175" cy="37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2000" dirty="0" smtClean="0">
                <a:solidFill>
                  <a:srgbClr val="FFFF66"/>
                </a:solidFill>
                <a:latin typeface="Monotype Corsiva" pitchFamily="66" charset="0"/>
              </a:rPr>
              <a:t>Events surrounding the return </a:t>
            </a:r>
            <a:r>
              <a:rPr lang="en-AU" sz="2000" dirty="0">
                <a:solidFill>
                  <a:srgbClr val="FFFF66"/>
                </a:solidFill>
                <a:latin typeface="Monotype Corsiva" pitchFamily="66" charset="0"/>
              </a:rPr>
              <a:t>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0800"/>
            <a:ext cx="9144000" cy="836613"/>
          </a:xfrm>
        </p:spPr>
        <p:txBody>
          <a:bodyPr/>
          <a:lstStyle/>
          <a:p>
            <a:pPr algn="l"/>
            <a:r>
              <a:rPr lang="en-AU" sz="4400" dirty="0"/>
              <a:t>A </a:t>
            </a:r>
            <a:r>
              <a:rPr lang="en-AU" sz="4400" dirty="0" smtClean="0"/>
              <a:t>verbal account </a:t>
            </a:r>
            <a:r>
              <a:rPr lang="en-AU" sz="4400" dirty="0"/>
              <a:t>to the Angels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288328"/>
            <a:ext cx="8713788" cy="5327650"/>
          </a:xfrm>
        </p:spPr>
        <p:txBody>
          <a:bodyPr/>
          <a:lstStyle/>
          <a:p>
            <a:pPr algn="just"/>
            <a:r>
              <a:rPr lang="en-US" dirty="0">
                <a:latin typeface="Bookman Old Style" pitchFamily="18" charset="0"/>
              </a:rPr>
              <a:t>10 But why dost thou judge thy brother? or why dost thou set at </a:t>
            </a:r>
            <a:r>
              <a:rPr lang="en-US" dirty="0" err="1">
                <a:latin typeface="Bookman Old Style" pitchFamily="18" charset="0"/>
              </a:rPr>
              <a:t>nought</a:t>
            </a:r>
            <a:r>
              <a:rPr lang="en-US" dirty="0">
                <a:latin typeface="Bookman Old Style" pitchFamily="18" charset="0"/>
              </a:rPr>
              <a:t> thy brother? for we shall all stand before the judgment seat of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66FF"/>
                </a:solidFill>
                <a:latin typeface="Bookman Old Style" pitchFamily="18" charset="0"/>
              </a:rPr>
              <a:t>Christ</a:t>
            </a:r>
            <a:r>
              <a:rPr lang="en-US" dirty="0">
                <a:latin typeface="Bookman Old Style" pitchFamily="18" charset="0"/>
              </a:rPr>
              <a:t>. </a:t>
            </a:r>
          </a:p>
          <a:p>
            <a:pPr algn="just">
              <a:spcBef>
                <a:spcPct val="0"/>
              </a:spcBef>
            </a:pPr>
            <a:r>
              <a:rPr lang="en-US" dirty="0">
                <a:latin typeface="Bookman Old Style" pitchFamily="18" charset="0"/>
              </a:rPr>
              <a:t>11 For it is written, </a:t>
            </a:r>
            <a:r>
              <a:rPr lang="en-US" i="1" dirty="0">
                <a:latin typeface="Bookman Old Style" pitchFamily="18" charset="0"/>
              </a:rPr>
              <a:t>As</a:t>
            </a:r>
            <a:r>
              <a:rPr lang="en-US" dirty="0">
                <a:latin typeface="Bookman Old Style" pitchFamily="18" charset="0"/>
              </a:rPr>
              <a:t> I live, </a:t>
            </a:r>
            <a:r>
              <a:rPr lang="en-US" dirty="0" err="1">
                <a:latin typeface="Bookman Old Style" pitchFamily="18" charset="0"/>
              </a:rPr>
              <a:t>saith</a:t>
            </a:r>
            <a:r>
              <a:rPr lang="en-US" dirty="0">
                <a:latin typeface="Bookman Old Style" pitchFamily="18" charset="0"/>
              </a:rPr>
              <a:t> the Lord,  every knee shall bow to me, and every tongue shall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Bookman Old Style" pitchFamily="18" charset="0"/>
              </a:rPr>
              <a:t>confess</a:t>
            </a:r>
            <a:r>
              <a:rPr lang="en-US" dirty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dirty="0">
                <a:latin typeface="Bookman Old Style" pitchFamily="18" charset="0"/>
              </a:rPr>
              <a:t>to God. </a:t>
            </a:r>
            <a:r>
              <a:rPr lang="en-US" dirty="0">
                <a:solidFill>
                  <a:srgbClr val="00FF00"/>
                </a:solidFill>
                <a:latin typeface="Bookman Old Style" pitchFamily="18" charset="0"/>
              </a:rPr>
              <a:t>– </a:t>
            </a:r>
            <a:r>
              <a:rPr lang="en-US" dirty="0">
                <a:solidFill>
                  <a:srgbClr val="00FF00"/>
                </a:solidFill>
              </a:rPr>
              <a:t>Cited from</a:t>
            </a:r>
            <a:endParaRPr lang="en-US" dirty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en-US" dirty="0">
                <a:latin typeface="Bookman Old Style" pitchFamily="18" charset="0"/>
              </a:rPr>
              <a:t>12 So then every one of us shall give </a:t>
            </a:r>
            <a:r>
              <a:rPr lang="en-US" dirty="0">
                <a:solidFill>
                  <a:srgbClr val="FFFF00"/>
                </a:solidFill>
                <a:latin typeface="Bookman Old Style" pitchFamily="18" charset="0"/>
              </a:rPr>
              <a:t>account</a:t>
            </a:r>
            <a:r>
              <a:rPr lang="en-US" dirty="0">
                <a:latin typeface="Bookman Old Style" pitchFamily="18" charset="0"/>
              </a:rPr>
              <a:t> of himself to God.</a:t>
            </a:r>
            <a:endParaRPr lang="en-AU" dirty="0">
              <a:latin typeface="Bookman Old Style" pitchFamily="18" charset="0"/>
            </a:endParaRPr>
          </a:p>
          <a:p>
            <a:endParaRPr lang="en-AU" dirty="0"/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2627313" y="2563090"/>
            <a:ext cx="6192837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FFFFCC"/>
              </a:buClr>
            </a:pPr>
            <a:r>
              <a:rPr lang="en-AU" dirty="0">
                <a:ln>
                  <a:solidFill>
                    <a:srgbClr val="FFFFFF"/>
                  </a:solidFill>
                </a:ln>
                <a:solidFill>
                  <a:srgbClr val="FF66FF"/>
                </a:solidFill>
                <a:latin typeface="Arial" charset="0"/>
              </a:rPr>
              <a:t>Should be “God” (Gr. </a:t>
            </a:r>
            <a:r>
              <a:rPr lang="en-AU" i="1" dirty="0" err="1">
                <a:ln>
                  <a:solidFill>
                    <a:srgbClr val="FFFFFF"/>
                  </a:solidFill>
                </a:ln>
                <a:solidFill>
                  <a:srgbClr val="FF66FF"/>
                </a:solidFill>
                <a:latin typeface="Arial" charset="0"/>
              </a:rPr>
              <a:t>Theos</a:t>
            </a:r>
            <a:r>
              <a:rPr lang="en-AU" dirty="0">
                <a:ln>
                  <a:solidFill>
                    <a:srgbClr val="FFFFFF"/>
                  </a:solidFill>
                </a:ln>
                <a:solidFill>
                  <a:srgbClr val="FF66FF"/>
                </a:solidFill>
                <a:latin typeface="Arial" charset="0"/>
              </a:rPr>
              <a:t>)</a:t>
            </a:r>
          </a:p>
        </p:txBody>
      </p:sp>
      <p:sp>
        <p:nvSpPr>
          <p:cNvPr id="163845" name="Line 5"/>
          <p:cNvSpPr>
            <a:spLocks noChangeShapeType="1"/>
          </p:cNvSpPr>
          <p:nvPr/>
        </p:nvSpPr>
        <p:spPr bwMode="auto">
          <a:xfrm flipH="1">
            <a:off x="1547813" y="2825028"/>
            <a:ext cx="1116012" cy="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5616575" y="4896573"/>
            <a:ext cx="3527425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5000"/>
              </a:lnSpc>
              <a:spcBef>
                <a:spcPts val="0"/>
              </a:spcBef>
              <a:buClr>
                <a:srgbClr val="FFFFCC"/>
              </a:buClr>
            </a:pPr>
            <a:r>
              <a:rPr lang="en-AU" sz="2400" dirty="0">
                <a:solidFill>
                  <a:srgbClr val="FFFF00"/>
                </a:solidFill>
                <a:latin typeface="Arial" charset="0"/>
              </a:rPr>
              <a:t>Gr. </a:t>
            </a:r>
            <a:r>
              <a:rPr lang="en-AU" sz="2400" i="1" dirty="0">
                <a:solidFill>
                  <a:srgbClr val="FFFF00"/>
                </a:solidFill>
                <a:latin typeface="Arial" charset="0"/>
              </a:rPr>
              <a:t>logos</a:t>
            </a:r>
            <a:r>
              <a:rPr lang="en-AU" sz="2400" dirty="0">
                <a:solidFill>
                  <a:srgbClr val="FFFF00"/>
                </a:solidFill>
                <a:latin typeface="Arial" charset="0"/>
              </a:rPr>
              <a:t> – the word spoken; an expression of the thoughts of the mind; an account or exposition.</a:t>
            </a:r>
          </a:p>
        </p:txBody>
      </p:sp>
      <p:sp>
        <p:nvSpPr>
          <p:cNvPr id="163847" name="Line 7"/>
          <p:cNvSpPr>
            <a:spLocks noChangeShapeType="1"/>
          </p:cNvSpPr>
          <p:nvPr/>
        </p:nvSpPr>
        <p:spPr bwMode="auto">
          <a:xfrm>
            <a:off x="7667625" y="4709390"/>
            <a:ext cx="0" cy="2889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48" name="Line 8"/>
          <p:cNvSpPr>
            <a:spLocks noChangeShapeType="1"/>
          </p:cNvSpPr>
          <p:nvPr/>
        </p:nvSpPr>
        <p:spPr bwMode="auto">
          <a:xfrm>
            <a:off x="1365250" y="4318000"/>
            <a:ext cx="1368425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395288" y="5373688"/>
            <a:ext cx="5040312" cy="984250"/>
          </a:xfrm>
          <a:prstGeom prst="rect">
            <a:avLst/>
          </a:prstGeom>
          <a:noFill/>
          <a:ln w="38100" algn="ctr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FFFFCC"/>
              </a:buClr>
            </a:pPr>
            <a:r>
              <a:rPr lang="en-AU" dirty="0">
                <a:ln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 charset="0"/>
              </a:rPr>
              <a:t>Gr. </a:t>
            </a:r>
            <a:r>
              <a:rPr lang="en-AU" i="1" dirty="0" err="1">
                <a:ln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 charset="0"/>
              </a:rPr>
              <a:t>exomologeomai</a:t>
            </a:r>
            <a:r>
              <a:rPr lang="en-AU" dirty="0">
                <a:ln>
                  <a:solidFill>
                    <a:srgbClr val="FFFFFF"/>
                  </a:solidFill>
                </a:ln>
                <a:solidFill>
                  <a:srgbClr val="FF0066"/>
                </a:solidFill>
                <a:latin typeface="Arial" charset="0"/>
              </a:rPr>
              <a:t> – to speak out and confess fully.</a:t>
            </a:r>
          </a:p>
        </p:txBody>
      </p:sp>
      <p:sp>
        <p:nvSpPr>
          <p:cNvPr id="163850" name="Line 10"/>
          <p:cNvSpPr>
            <a:spLocks noChangeShapeType="1"/>
          </p:cNvSpPr>
          <p:nvPr/>
        </p:nvSpPr>
        <p:spPr bwMode="auto">
          <a:xfrm>
            <a:off x="1908175" y="4318000"/>
            <a:ext cx="1871663" cy="10795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buClr>
                <a:srgbClr val="FFFFCC"/>
              </a:buClr>
              <a:buFont typeface="Wingdings" pitchFamily="2" charset="2"/>
              <a:buChar char="l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2051050" y="737465"/>
            <a:ext cx="5689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50000"/>
              </a:spcBef>
              <a:buClr>
                <a:srgbClr val="FFFFCC"/>
              </a:buClr>
            </a:pPr>
            <a:r>
              <a:rPr lang="en-AU" sz="3600" b="0" dirty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Romans 14:10-12</a:t>
            </a:r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6423025" y="3840305"/>
            <a:ext cx="23764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50000"/>
              </a:spcBef>
              <a:buClr>
                <a:srgbClr val="FFFFCC"/>
              </a:buClr>
            </a:pPr>
            <a:r>
              <a:rPr lang="en-US" dirty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" charset="0"/>
              </a:rPr>
              <a:t>Isa. 45:23</a:t>
            </a:r>
            <a:endParaRPr lang="en-AU" dirty="0">
              <a:ln w="19050">
                <a:solidFill>
                  <a:srgbClr val="FFFFFF"/>
                </a:solidFill>
              </a:ln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Rectangle 13"/>
          <p:cNvSpPr txBox="1">
            <a:spLocks noChangeArrowheads="1"/>
          </p:cNvSpPr>
          <p:nvPr/>
        </p:nvSpPr>
        <p:spPr bwMode="auto">
          <a:xfrm>
            <a:off x="0" y="6453336"/>
            <a:ext cx="4067175" cy="37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sz="2000" dirty="0" smtClean="0">
                <a:solidFill>
                  <a:srgbClr val="FFFF66"/>
                </a:solidFill>
                <a:latin typeface="Monotype Corsiva" pitchFamily="66" charset="0"/>
              </a:rPr>
              <a:t>Events surrounding the </a:t>
            </a:r>
            <a:r>
              <a:rPr lang="en-AU" sz="2000" dirty="0">
                <a:solidFill>
                  <a:srgbClr val="FFFF66"/>
                </a:solidFill>
                <a:latin typeface="Monotype Corsiva" pitchFamily="66" charset="0"/>
              </a:rPr>
              <a:t>r</a:t>
            </a:r>
            <a:r>
              <a:rPr lang="en-AU" sz="2000" dirty="0" smtClean="0">
                <a:solidFill>
                  <a:srgbClr val="FFFF66"/>
                </a:solidFill>
                <a:latin typeface="Monotype Corsiva" pitchFamily="66" charset="0"/>
              </a:rPr>
              <a:t>eturn </a:t>
            </a:r>
            <a:r>
              <a:rPr lang="en-AU" sz="2000" dirty="0">
                <a:solidFill>
                  <a:srgbClr val="FFFF66"/>
                </a:solidFill>
                <a:latin typeface="Monotype Corsiva" pitchFamily="66" charset="0"/>
              </a:rPr>
              <a:t>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rbit">
  <a:themeElements>
    <a:clrScheme name="2_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2_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Char char="l"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Char char="l"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rbit">
  <a:themeElements>
    <a:clrScheme name="2_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2_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Char char="l"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Char char="l"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Char char="l"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Char char="l"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Char char="l"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Char char="l"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6130</TotalTime>
  <Words>2167</Words>
  <Application>Microsoft Office PowerPoint</Application>
  <PresentationFormat>On-screen Show (4:3)</PresentationFormat>
  <Paragraphs>161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Orbit</vt:lpstr>
      <vt:lpstr>1_Custom Design</vt:lpstr>
      <vt:lpstr>2_Orbit</vt:lpstr>
      <vt:lpstr>1_Orbit</vt:lpstr>
      <vt:lpstr>3_Orbit</vt:lpstr>
      <vt:lpstr>4_Orbit</vt:lpstr>
      <vt:lpstr>7_Orbit</vt:lpstr>
      <vt:lpstr>Photo Editor Photo</vt:lpstr>
      <vt:lpstr>Slide 1</vt:lpstr>
      <vt:lpstr>Sinai – Mountain of Judgement</vt:lpstr>
      <vt:lpstr>Deut. 33:2</vt:lpstr>
      <vt:lpstr>Psalm 68:1-4</vt:lpstr>
      <vt:lpstr>Psalm 68:17</vt:lpstr>
      <vt:lpstr>The path taken by Yahweh Sabaoth as seen by Moses, David and Habakkuk</vt:lpstr>
      <vt:lpstr>The process of Judgement</vt:lpstr>
      <vt:lpstr>The process of judgement</vt:lpstr>
      <vt:lpstr>A verbal account to the Angels</vt:lpstr>
      <vt:lpstr>The length of the Judgement</vt:lpstr>
      <vt:lpstr>The righteousness of God vindicated at the Judgement Seat</vt:lpstr>
      <vt:lpstr>God’s righteousness seen in the fate of rejected</vt:lpstr>
      <vt:lpstr>The Judgement Seat – A shepherd dividing sheep from goats Matt. 25:31-32</vt:lpstr>
      <vt:lpstr>Reward of the Right Hand</vt:lpstr>
      <vt:lpstr>The Angels at the Judgement</vt:lpstr>
      <vt:lpstr>Role of the Angels –  Hebrews 1:14</vt:lpstr>
      <vt:lpstr>The books of Judgement</vt:lpstr>
      <vt:lpstr>Are the books literal or figurative?</vt:lpstr>
      <vt:lpstr>Records taken - Malachi 3:16</vt:lpstr>
      <vt:lpstr>The Second Judgement at the end of the Millennium will follow the pattern of our judgement!</vt:lpstr>
      <vt:lpstr>What is not found in the books!</vt:lpstr>
      <vt:lpstr>Blameless at the Judgement Seat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Cowie</dc:creator>
  <cp:lastModifiedBy>Jim Cowie</cp:lastModifiedBy>
  <cp:revision>398</cp:revision>
  <dcterms:created xsi:type="dcterms:W3CDTF">2006-01-06T04:44:25Z</dcterms:created>
  <dcterms:modified xsi:type="dcterms:W3CDTF">2015-07-29T04:06:46Z</dcterms:modified>
</cp:coreProperties>
</file>