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51" r:id="rId2"/>
  </p:sldMasterIdLst>
  <p:handoutMasterIdLst>
    <p:handoutMasterId r:id="rId21"/>
  </p:handoutMasterIdLst>
  <p:sldIdLst>
    <p:sldId id="257" r:id="rId3"/>
    <p:sldId id="316" r:id="rId4"/>
    <p:sldId id="342" r:id="rId5"/>
    <p:sldId id="317" r:id="rId6"/>
    <p:sldId id="343" r:id="rId7"/>
    <p:sldId id="331" r:id="rId8"/>
    <p:sldId id="332" r:id="rId9"/>
    <p:sldId id="334" r:id="rId10"/>
    <p:sldId id="330" r:id="rId11"/>
    <p:sldId id="335" r:id="rId12"/>
    <p:sldId id="336" r:id="rId13"/>
    <p:sldId id="337" r:id="rId14"/>
    <p:sldId id="338" r:id="rId15"/>
    <p:sldId id="339" r:id="rId16"/>
    <p:sldId id="340" r:id="rId17"/>
    <p:sldId id="341" r:id="rId18"/>
    <p:sldId id="286" r:id="rId19"/>
    <p:sldId id="329" r:id="rId20"/>
  </p:sldIdLst>
  <p:sldSz cx="9144000" cy="6858000" type="screen4x3"/>
  <p:notesSz cx="6858000" cy="9144000"/>
  <p:defaultTextStyle>
    <a:defPPr>
      <a:defRPr lang="en-A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FFFF00"/>
    <a:srgbClr val="000000"/>
    <a:srgbClr val="00FFFF"/>
    <a:srgbClr val="FF0066"/>
    <a:srgbClr val="FFFF66"/>
    <a:srgbClr val="FF9933"/>
    <a:srgbClr val="66FF33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24705" autoAdjust="0"/>
    <p:restoredTop sz="94660"/>
  </p:normalViewPr>
  <p:slideViewPr>
    <p:cSldViewPr>
      <p:cViewPr varScale="1">
        <p:scale>
          <a:sx n="69" d="100"/>
          <a:sy n="69" d="100"/>
        </p:scale>
        <p:origin x="-10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F4F3F3-61F6-45BD-841A-EF3F16E82279}" type="datetimeFigureOut">
              <a:rPr lang="en-US" smtClean="0"/>
              <a:pPr/>
              <a:t>18-Jan-14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18AF26-0BB3-48FF-849F-BA4A9C36080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rc 2"/>
          <p:cNvSpPr>
            <a:spLocks/>
          </p:cNvSpPr>
          <p:nvPr/>
        </p:nvSpPr>
        <p:spPr bwMode="auto">
          <a:xfrm>
            <a:off x="0" y="6308725"/>
            <a:ext cx="2483768" cy="549275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accent2"/>
              </a:gs>
            </a:gsLst>
            <a:lin ang="5400000" scaled="1"/>
          </a:gradFill>
          <a:ln w="9525">
            <a:noFill/>
            <a:round/>
            <a:headEnd type="none" w="sm" len="sm"/>
            <a:tailEnd type="none" w="sm" len="sm"/>
          </a:ln>
        </p:spPr>
        <p:txBody>
          <a:bodyPr/>
          <a:lstStyle/>
          <a:p>
            <a:endParaRPr kumimoji="1" lang="en-US" sz="2400">
              <a:latin typeface="Times New Roman" pitchFamily="18" charset="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0" y="109184"/>
            <a:ext cx="9142413" cy="765175"/>
          </a:xfrm>
        </p:spPr>
        <p:txBody>
          <a:bodyPr anchor="b"/>
          <a:lstStyle>
            <a:lvl1pPr algn="ctr">
              <a:lnSpc>
                <a:spcPct val="80000"/>
              </a:lnSpc>
              <a:defRPr sz="440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defRPr>
            </a:lvl1pPr>
          </a:lstStyle>
          <a:p>
            <a:r>
              <a:rPr lang="en-AU" dirty="0"/>
              <a:t>Click to edit Master title style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79388" y="908050"/>
            <a:ext cx="8785225" cy="5545138"/>
          </a:xfrm>
        </p:spPr>
        <p:txBody>
          <a:bodyPr/>
          <a:lstStyle>
            <a:lvl1pPr marL="531813" indent="-531813">
              <a:buClr>
                <a:srgbClr val="FFFF00"/>
              </a:buClr>
              <a:buSzTx/>
              <a:buFont typeface="Wingdings" pitchFamily="2" charset="2"/>
              <a:buChar char="v"/>
              <a:defRPr sz="3200" b="1"/>
            </a:lvl1pPr>
          </a:lstStyle>
          <a:p>
            <a:r>
              <a:rPr lang="en-AU" dirty="0"/>
              <a:t>Click to edit Master subtitle style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163777" y="6463216"/>
            <a:ext cx="2195735" cy="476672"/>
          </a:xfrm>
        </p:spPr>
        <p:txBody>
          <a:bodyPr/>
          <a:lstStyle>
            <a:lvl1pPr algn="l">
              <a:defRPr sz="2800" b="1">
                <a:solidFill>
                  <a:srgbClr val="FF9900"/>
                </a:solidFill>
                <a:latin typeface="Monotype Corsiva" pitchFamily="66" charset="0"/>
              </a:defRPr>
            </a:lvl1pPr>
          </a:lstStyle>
          <a:p>
            <a:r>
              <a:rPr lang="en-AU" dirty="0" smtClean="0"/>
              <a:t>Judah First</a:t>
            </a:r>
            <a:endParaRPr lang="en-A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33966B-A58A-4E48-AC10-8FD288E0D9A8}" type="slidenum">
              <a:rPr lang="en-AU">
                <a:solidFill>
                  <a:srgbClr val="FFFFFF"/>
                </a:solidFill>
              </a:rPr>
              <a:pPr/>
              <a:t>‹#›</a:t>
            </a:fld>
            <a:endParaRPr lang="en-AU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AC8194-5E6F-494B-A9FD-0D4BCE963934}" type="slidenum">
              <a:rPr lang="en-AU">
                <a:solidFill>
                  <a:srgbClr val="FFFFFF"/>
                </a:solidFill>
              </a:rPr>
              <a:pPr/>
              <a:t>‹#›</a:t>
            </a:fld>
            <a:endParaRPr lang="en-AU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35DADC-E107-448B-AA0E-FA8DA729A971}" type="slidenum">
              <a:rPr lang="en-AU">
                <a:solidFill>
                  <a:srgbClr val="FFFFFF"/>
                </a:solidFill>
              </a:rPr>
              <a:pPr/>
              <a:t>‹#›</a:t>
            </a:fld>
            <a:endParaRPr lang="en-AU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9144000" cy="7893050"/>
            <a:chOff x="0" y="0"/>
            <a:chExt cx="5760" cy="4320"/>
          </a:xfrm>
        </p:grpSpPr>
        <p:sp>
          <p:nvSpPr>
            <p:cNvPr id="5123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rgbClr val="000000"/>
                </a:gs>
                <a:gs pos="100000">
                  <a:srgbClr val="000066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5124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</p:grpSp>
      <p:sp>
        <p:nvSpPr>
          <p:cNvPr id="5142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0" y="0"/>
            <a:ext cx="9144000" cy="908050"/>
          </a:xfrm>
        </p:spPr>
        <p:txBody>
          <a:bodyPr/>
          <a:lstStyle>
            <a:lvl1pPr>
              <a:defRPr sz="4000" b="1">
                <a:solidFill>
                  <a:srgbClr val="FFFF00"/>
                </a:solidFill>
              </a:defRPr>
            </a:lvl1pPr>
          </a:lstStyle>
          <a:p>
            <a:r>
              <a:rPr lang="en-AU"/>
              <a:t>Click to edit Master title style</a:t>
            </a:r>
          </a:p>
        </p:txBody>
      </p:sp>
      <p:sp>
        <p:nvSpPr>
          <p:cNvPr id="5143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50825" y="981075"/>
            <a:ext cx="8713788" cy="5256213"/>
          </a:xfrm>
        </p:spPr>
        <p:txBody>
          <a:bodyPr/>
          <a:lstStyle>
            <a:lvl1pPr marL="0" indent="0">
              <a:spcBef>
                <a:spcPct val="0"/>
              </a:spcBef>
              <a:spcAft>
                <a:spcPct val="20000"/>
              </a:spcAft>
              <a:buFontTx/>
              <a:buNone/>
              <a:defRPr sz="2800" b="1"/>
            </a:lvl1pPr>
          </a:lstStyle>
          <a:p>
            <a:r>
              <a:rPr lang="en-AU"/>
              <a:t>Click to edit Master subtitle style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09E37D-D7FE-4860-9A28-C14BD4AD21FC}" type="slidenum">
              <a:rPr lang="en-AU">
                <a:solidFill>
                  <a:srgbClr val="FFFFFF"/>
                </a:solidFill>
              </a:rPr>
              <a:pPr/>
              <a:t>‹#›</a:t>
            </a:fld>
            <a:endParaRPr lang="en-AU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76D6C2-9C1C-4781-B1C4-C73BAA411BF4}" type="slidenum">
              <a:rPr lang="en-AU">
                <a:solidFill>
                  <a:srgbClr val="FFFFFF"/>
                </a:solidFill>
              </a:rPr>
              <a:pPr/>
              <a:t>‹#›</a:t>
            </a:fld>
            <a:endParaRPr lang="en-AU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8FF34E-9C23-44C3-BFAD-95409D0E6A74}" type="slidenum">
              <a:rPr lang="en-AU">
                <a:solidFill>
                  <a:srgbClr val="FFFFFF"/>
                </a:solidFill>
              </a:rPr>
              <a:pPr/>
              <a:t>‹#›</a:t>
            </a:fld>
            <a:endParaRPr lang="en-AU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AE6083-7796-4E90-B778-76F60B71838A}" type="slidenum">
              <a:rPr lang="en-AU">
                <a:solidFill>
                  <a:srgbClr val="FFFFFF"/>
                </a:solidFill>
              </a:rPr>
              <a:pPr/>
              <a:t>‹#›</a:t>
            </a:fld>
            <a:endParaRPr lang="en-AU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160A5-AAC5-40D1-9A8A-3588B831CE02}" type="slidenum">
              <a:rPr lang="en-AU">
                <a:solidFill>
                  <a:srgbClr val="FFFFFF"/>
                </a:solidFill>
              </a:rPr>
              <a:pPr/>
              <a:t>‹#›</a:t>
            </a:fld>
            <a:endParaRPr lang="en-AU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5EA74F-79DE-460E-A95C-E94016FCE8F8}" type="slidenum">
              <a:rPr lang="en-AU">
                <a:solidFill>
                  <a:srgbClr val="FFFFFF"/>
                </a:solidFill>
              </a:rPr>
              <a:pPr/>
              <a:t>‹#›</a:t>
            </a:fld>
            <a:endParaRPr lang="en-AU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D0887A-ED76-4AA7-8C3C-42D4D84D0518}" type="slidenum">
              <a:rPr lang="en-AU">
                <a:solidFill>
                  <a:srgbClr val="FFFFFF"/>
                </a:solidFill>
              </a:rPr>
              <a:pPr/>
              <a:t>‹#›</a:t>
            </a:fld>
            <a:endParaRPr lang="en-AU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rc 2"/>
          <p:cNvSpPr>
            <a:spLocks/>
          </p:cNvSpPr>
          <p:nvPr/>
        </p:nvSpPr>
        <p:spPr bwMode="auto">
          <a:xfrm>
            <a:off x="0" y="842963"/>
            <a:ext cx="2897188" cy="6015037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accent2"/>
              </a:gs>
            </a:gsLst>
            <a:lin ang="5400000" scaled="1"/>
          </a:gradFill>
          <a:ln w="9525">
            <a:noFill/>
            <a:round/>
            <a:headEnd type="none" w="sm" len="sm"/>
            <a:tailEnd type="none" w="sm" len="sm"/>
          </a:ln>
        </p:spPr>
        <p:txBody>
          <a:bodyPr/>
          <a:lstStyle/>
          <a:p>
            <a:endParaRPr kumimoji="1" lang="en-US" sz="2400">
              <a:latin typeface="Times New Roman" pitchFamily="18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819400" y="609600"/>
            <a:ext cx="6096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7" rIns="92075" bIns="4603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2819400" y="1981200"/>
            <a:ext cx="60960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7" rIns="92075" bIns="4603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7" rIns="92075" bIns="46037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AU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7" rIns="92075" bIns="46037" numCol="1" anchor="ctr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AU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92075" tIns="46037" rIns="92075" bIns="46037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2FEB8EB-4CC6-48CD-A92A-A667E580D5A3}" type="slidenum">
              <a:rPr lang="en-AU"/>
              <a:pPr/>
              <a:t>‹#›</a:t>
            </a:fld>
            <a:endParaRPr lang="en-A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</p:sldLayoutIdLst>
  <p:txStyles>
    <p:titleStyle>
      <a:lvl1pPr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2pPr>
      <a:lvl3pPr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3pPr>
      <a:lvl4pPr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4pPr>
      <a:lvl5pPr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5pPr>
      <a:lvl6pPr marL="457200"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6pPr>
      <a:lvl7pPr marL="914400"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7pPr>
      <a:lvl8pPr marL="1371600"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8pPr>
      <a:lvl9pPr marL="1828800" algn="l" rtl="0" fontAlgn="base">
        <a:lnSpc>
          <a:spcPct val="70000"/>
        </a:lnSpc>
        <a:spcBef>
          <a:spcPct val="0"/>
        </a:spcBef>
        <a:spcAft>
          <a:spcPct val="0"/>
        </a:spcAft>
        <a:defRPr sz="4800" b="1">
          <a:solidFill>
            <a:schemeClr val="tx2"/>
          </a:solidFill>
          <a:latin typeface="Arial Narrow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itchFamily="2" charset="2"/>
        <a:buChar char="u"/>
        <a:defRPr sz="26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«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00000"/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4099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4100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</p:grpSp>
      <p:sp>
        <p:nvSpPr>
          <p:cNvPr id="4101" name="Freeform 5"/>
          <p:cNvSpPr>
            <a:spLocks/>
          </p:cNvSpPr>
          <p:nvPr/>
        </p:nvSpPr>
        <p:spPr bwMode="hidden">
          <a:xfrm>
            <a:off x="6248400" y="626268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FFFFFF"/>
              </a:solidFill>
            </a:endParaRPr>
          </a:p>
        </p:txBody>
      </p:sp>
      <p:grpSp>
        <p:nvGrpSpPr>
          <p:cNvPr id="3" name="Group 6"/>
          <p:cNvGrpSpPr>
            <a:grpSpLocks/>
          </p:cNvGrpSpPr>
          <p:nvPr/>
        </p:nvGrpSpPr>
        <p:grpSpPr bwMode="auto">
          <a:xfrm>
            <a:off x="0" y="6019800"/>
            <a:ext cx="7848600" cy="857250"/>
            <a:chOff x="0" y="3792"/>
            <a:chExt cx="4944" cy="540"/>
          </a:xfrm>
        </p:grpSpPr>
        <p:sp>
          <p:nvSpPr>
            <p:cNvPr id="4103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grpSp>
          <p:nvGrpSpPr>
            <p:cNvPr id="4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4105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6" cy="533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612" y="533"/>
                  </a:cxn>
                  <a:cxn ang="0">
                    <a:pos x="996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4106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4107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4108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  <p:sp>
            <p:nvSpPr>
              <p:cNvPr id="4109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4110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</p:grp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4112" name="Freeform 16"/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4113" name="Freeform 17"/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4114" name="Freeform 18"/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4115" name="Freeform 19"/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4116" name="Freeform 20"/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4117" name="Freeform 21"/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</p:grpSp>
      <p:sp>
        <p:nvSpPr>
          <p:cNvPr id="4118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title style</a:t>
            </a:r>
          </a:p>
        </p:txBody>
      </p:sp>
      <p:sp>
        <p:nvSpPr>
          <p:cNvPr id="4119" name="Rectangle 2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</a:p>
        </p:txBody>
      </p:sp>
      <p:sp>
        <p:nvSpPr>
          <p:cNvPr id="4120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463416"/>
                  </a:outerShdw>
                </a:effectLst>
              </a:defRPr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4121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463416"/>
                  </a:outerShdw>
                </a:effectLst>
              </a:defRPr>
            </a:lvl1pPr>
          </a:lstStyle>
          <a:p>
            <a:endParaRPr lang="en-AU">
              <a:solidFill>
                <a:srgbClr val="FFFFFF"/>
              </a:solidFill>
            </a:endParaRPr>
          </a:p>
        </p:txBody>
      </p:sp>
      <p:sp>
        <p:nvSpPr>
          <p:cNvPr id="4122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463416"/>
                  </a:outerShdw>
                </a:effectLst>
              </a:defRPr>
            </a:lvl1pPr>
          </a:lstStyle>
          <a:p>
            <a:fld id="{4F06DF8C-0ED3-4FCA-A2B6-6D137FE4765F}" type="slidenum">
              <a:rPr lang="en-AU">
                <a:solidFill>
                  <a:srgbClr val="FFFFFF"/>
                </a:solidFill>
              </a:rPr>
              <a:pPr/>
              <a:t>‹#›</a:t>
            </a:fld>
            <a:endParaRPr lang="en-AU">
              <a:solidFill>
                <a:srgbClr val="FFFFFF"/>
              </a:solidFill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49764" y="6508756"/>
            <a:ext cx="2267744" cy="360040"/>
          </a:xfrm>
        </p:spPr>
        <p:txBody>
          <a:bodyPr/>
          <a:lstStyle/>
          <a:p>
            <a:r>
              <a:rPr lang="en-AU" dirty="0" smtClean="0"/>
              <a:t>The Sabbath</a:t>
            </a:r>
            <a:endParaRPr lang="en-AU" dirty="0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0" y="620688"/>
            <a:ext cx="8604448" cy="3130277"/>
          </a:xfrm>
        </p:spPr>
        <p:txBody>
          <a:bodyPr/>
          <a:lstStyle/>
          <a:p>
            <a:pPr algn="ctr">
              <a:lnSpc>
                <a:spcPct val="85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en-AU" sz="7200" dirty="0" smtClean="0">
                <a:ln>
                  <a:solidFill>
                    <a:schemeClr val="tx1"/>
                  </a:solidFill>
                </a:ln>
                <a:solidFill>
                  <a:srgbClr val="FF3399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Monotype Corsiva" pitchFamily="66" charset="0"/>
              </a:rPr>
              <a:t>“The Sabbath – Its Prophecies, Principles and Prospects”</a:t>
            </a:r>
            <a:endParaRPr lang="en-AU" sz="7200" dirty="0">
              <a:ln>
                <a:solidFill>
                  <a:schemeClr val="tx1"/>
                </a:solidFill>
              </a:ln>
              <a:solidFill>
                <a:srgbClr val="FF3399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Monotype Corsiva" pitchFamily="66" charset="0"/>
            </a:endParaRP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395536" y="3911858"/>
            <a:ext cx="8353176" cy="160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</a:pPr>
            <a:r>
              <a:rPr lang="en-US" sz="4400" dirty="0">
                <a:solidFill>
                  <a:srgbClr val="FFFF00"/>
                </a:solidFill>
                <a:latin typeface="Arial Black" pitchFamily="34" charset="0"/>
              </a:rPr>
              <a:t>Study </a:t>
            </a:r>
            <a:r>
              <a:rPr lang="en-US" sz="4400" dirty="0" smtClean="0">
                <a:solidFill>
                  <a:srgbClr val="FFFF00"/>
                </a:solidFill>
                <a:latin typeface="Arial Black" pitchFamily="34" charset="0"/>
              </a:rPr>
              <a:t>1 </a:t>
            </a:r>
          </a:p>
          <a:p>
            <a:pPr algn="ctr">
              <a:spcBef>
                <a:spcPts val="1200"/>
              </a:spcBef>
            </a:pPr>
            <a:r>
              <a:rPr lang="en-US" sz="4400" dirty="0" smtClean="0">
                <a:solidFill>
                  <a:srgbClr val="FFFF00"/>
                </a:solidFill>
                <a:latin typeface="Arial Black" pitchFamily="34" charset="0"/>
              </a:rPr>
              <a:t>“Let them have dominion”</a:t>
            </a:r>
            <a:endParaRPr lang="en-AU" sz="4400" dirty="0">
              <a:solidFill>
                <a:srgbClr val="FFFF0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-26987"/>
            <a:ext cx="9144000" cy="863699"/>
          </a:xfrm>
        </p:spPr>
        <p:txBody>
          <a:bodyPr/>
          <a:lstStyle/>
          <a:p>
            <a:r>
              <a:rPr lang="en-US" dirty="0"/>
              <a:t>The Son of </a:t>
            </a:r>
            <a:r>
              <a:rPr lang="en-US" dirty="0" smtClean="0"/>
              <a:t>man</a:t>
            </a:r>
            <a:endParaRPr lang="en-AU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3810" y="781193"/>
            <a:ext cx="8713093" cy="5689600"/>
          </a:xfrm>
        </p:spPr>
        <p:txBody>
          <a:bodyPr/>
          <a:lstStyle/>
          <a:p>
            <a:pPr algn="l">
              <a:lnSpc>
                <a:spcPct val="95000"/>
              </a:lnSpc>
              <a:spcBef>
                <a:spcPts val="0"/>
              </a:spcBef>
              <a:spcAft>
                <a:spcPts val="600"/>
              </a:spcAft>
            </a:pPr>
            <a:r>
              <a:rPr lang="en-AU" dirty="0"/>
              <a:t>The title </a:t>
            </a:r>
            <a:r>
              <a:rPr lang="en-AU" dirty="0" smtClean="0">
                <a:solidFill>
                  <a:srgbClr val="00FF00"/>
                </a:solidFill>
              </a:rPr>
              <a:t>“the </a:t>
            </a:r>
            <a:r>
              <a:rPr lang="en-AU" dirty="0">
                <a:solidFill>
                  <a:srgbClr val="00FF00"/>
                </a:solidFill>
              </a:rPr>
              <a:t>Son of </a:t>
            </a:r>
            <a:r>
              <a:rPr lang="en-AU" dirty="0" smtClean="0">
                <a:solidFill>
                  <a:srgbClr val="00FF00"/>
                </a:solidFill>
              </a:rPr>
              <a:t>man”</a:t>
            </a:r>
            <a:r>
              <a:rPr lang="en-AU" dirty="0" smtClean="0"/>
              <a:t> </a:t>
            </a:r>
            <a:r>
              <a:rPr lang="en-AU" dirty="0"/>
              <a:t>occurs 89 times in the N.T. - 85 of those in the Gospel records.</a:t>
            </a:r>
            <a:endParaRPr lang="en-US" dirty="0"/>
          </a:p>
          <a:p>
            <a:pPr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</a:pPr>
            <a:r>
              <a:rPr lang="en-AU" dirty="0"/>
              <a:t>It is used of Christ exercising dominion as the faithful and obedient </a:t>
            </a:r>
            <a:r>
              <a:rPr lang="en-AU" dirty="0" smtClean="0"/>
              <a:t>“last Adam” </a:t>
            </a:r>
            <a:r>
              <a:rPr lang="en-AU" dirty="0"/>
              <a:t>in overpowering sin and death.</a:t>
            </a:r>
          </a:p>
          <a:p>
            <a:pPr algn="l">
              <a:lnSpc>
                <a:spcPct val="95000"/>
              </a:lnSpc>
              <a:spcBef>
                <a:spcPts val="0"/>
              </a:spcBef>
              <a:spcAft>
                <a:spcPts val="600"/>
              </a:spcAft>
            </a:pPr>
            <a:endParaRPr lang="en-AU" sz="800" dirty="0"/>
          </a:p>
          <a:p>
            <a:pPr algn="l">
              <a:lnSpc>
                <a:spcPct val="95000"/>
              </a:lnSpc>
              <a:spcBef>
                <a:spcPts val="0"/>
              </a:spcBef>
              <a:spcAft>
                <a:spcPts val="600"/>
              </a:spcAft>
              <a:tabLst>
                <a:tab pos="3048000" algn="l"/>
              </a:tabLst>
            </a:pPr>
            <a:r>
              <a:rPr lang="en-AU" u="sng" dirty="0">
                <a:solidFill>
                  <a:srgbClr val="00FF00"/>
                </a:solidFill>
              </a:rPr>
              <a:t>No.</a:t>
            </a:r>
            <a:r>
              <a:rPr lang="en-AU" dirty="0"/>
              <a:t>	</a:t>
            </a:r>
            <a:r>
              <a:rPr lang="en-AU" u="sng" dirty="0" smtClean="0">
                <a:solidFill>
                  <a:srgbClr val="00FF00"/>
                </a:solidFill>
              </a:rPr>
              <a:t>Notable </a:t>
            </a:r>
            <a:r>
              <a:rPr lang="en-AU" u="sng" dirty="0">
                <a:solidFill>
                  <a:srgbClr val="00FF00"/>
                </a:solidFill>
              </a:rPr>
              <a:t>occurrences</a:t>
            </a:r>
            <a:endParaRPr lang="en-US" u="sng" dirty="0">
              <a:solidFill>
                <a:srgbClr val="00FF00"/>
              </a:solidFill>
            </a:endParaRPr>
          </a:p>
          <a:p>
            <a:pPr indent="7938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3048000" algn="l"/>
              </a:tabLst>
            </a:pPr>
            <a:r>
              <a:rPr lang="en-AU" dirty="0"/>
              <a:t>Matthew (</a:t>
            </a:r>
            <a:r>
              <a:rPr lang="en-AU" dirty="0" smtClean="0">
                <a:solidFill>
                  <a:srgbClr val="FFFF00"/>
                </a:solidFill>
              </a:rPr>
              <a:t>32</a:t>
            </a:r>
            <a:r>
              <a:rPr lang="en-AU" dirty="0" smtClean="0"/>
              <a:t>)	</a:t>
            </a:r>
            <a:r>
              <a:rPr lang="en-AU" sz="2800" u="sng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Matt.9:5-8</a:t>
            </a:r>
            <a:r>
              <a:rPr lang="en-AU" sz="2800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; 16:13-16; </a:t>
            </a:r>
            <a:r>
              <a:rPr lang="en-AU" sz="2800" u="sng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26:63-64</a:t>
            </a:r>
            <a:endParaRPr lang="en-US" sz="2800" u="sng" dirty="0">
              <a:ln w="22225">
                <a:solidFill>
                  <a:schemeClr val="tx1"/>
                </a:solidFill>
              </a:ln>
              <a:solidFill>
                <a:srgbClr val="FF0000"/>
              </a:solidFill>
            </a:endParaRPr>
          </a:p>
          <a:p>
            <a:pPr indent="7938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3048000" algn="l"/>
              </a:tabLst>
            </a:pPr>
            <a:r>
              <a:rPr lang="en-AU" dirty="0"/>
              <a:t>Mark (</a:t>
            </a:r>
            <a:r>
              <a:rPr lang="en-AU" dirty="0">
                <a:solidFill>
                  <a:srgbClr val="FFFF00"/>
                </a:solidFill>
              </a:rPr>
              <a:t>15</a:t>
            </a:r>
            <a:r>
              <a:rPr lang="en-AU" dirty="0"/>
              <a:t>)	</a:t>
            </a:r>
            <a:r>
              <a:rPr lang="en-AU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Mark </a:t>
            </a:r>
            <a:r>
              <a:rPr lang="en-AU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2:28</a:t>
            </a:r>
            <a:endParaRPr lang="en-US" dirty="0">
              <a:ln w="22225">
                <a:solidFill>
                  <a:schemeClr val="tx1"/>
                </a:solidFill>
              </a:ln>
              <a:solidFill>
                <a:srgbClr val="FF0000"/>
              </a:solidFill>
            </a:endParaRPr>
          </a:p>
          <a:p>
            <a:pPr indent="7938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3048000" algn="l"/>
              </a:tabLst>
            </a:pPr>
            <a:r>
              <a:rPr lang="en-AU" dirty="0"/>
              <a:t>Luke (</a:t>
            </a:r>
            <a:r>
              <a:rPr lang="en-AU" dirty="0">
                <a:solidFill>
                  <a:srgbClr val="FFFF00"/>
                </a:solidFill>
              </a:rPr>
              <a:t>26</a:t>
            </a:r>
            <a:r>
              <a:rPr lang="en-AU" dirty="0"/>
              <a:t>)	</a:t>
            </a:r>
            <a:r>
              <a:rPr lang="en-AU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Luke 5:24</a:t>
            </a:r>
            <a:endParaRPr lang="en-US" dirty="0" smtClean="0">
              <a:ln w="22225">
                <a:solidFill>
                  <a:schemeClr val="tx1"/>
                </a:solidFill>
              </a:ln>
              <a:solidFill>
                <a:srgbClr val="FF0000"/>
              </a:solidFill>
            </a:endParaRPr>
          </a:p>
          <a:p>
            <a:pPr indent="7938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3048000" algn="l"/>
              </a:tabLst>
            </a:pPr>
            <a:r>
              <a:rPr lang="en-AU" dirty="0"/>
              <a:t>John (</a:t>
            </a:r>
            <a:r>
              <a:rPr lang="en-AU" dirty="0">
                <a:solidFill>
                  <a:srgbClr val="FFFF00"/>
                </a:solidFill>
              </a:rPr>
              <a:t>12</a:t>
            </a:r>
            <a:r>
              <a:rPr lang="en-AU" dirty="0"/>
              <a:t>)	</a:t>
            </a:r>
            <a:r>
              <a:rPr lang="en-AU" u="sng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John 5:17-27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49764" y="6508756"/>
            <a:ext cx="2267744" cy="360040"/>
          </a:xfrm>
        </p:spPr>
        <p:txBody>
          <a:bodyPr/>
          <a:lstStyle/>
          <a:p>
            <a:r>
              <a:rPr lang="en-AU" dirty="0" smtClean="0"/>
              <a:t>The Sabbath</a:t>
            </a: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-26988"/>
            <a:ext cx="9144000" cy="863700"/>
          </a:xfrm>
        </p:spPr>
        <p:txBody>
          <a:bodyPr/>
          <a:lstStyle/>
          <a:p>
            <a:r>
              <a:rPr lang="en-US" sz="4200" dirty="0"/>
              <a:t>The Sabbath and the Son of </a:t>
            </a:r>
            <a:r>
              <a:rPr lang="en-US" sz="4200" dirty="0" smtClean="0"/>
              <a:t>man</a:t>
            </a:r>
            <a:endParaRPr lang="en-AU" sz="4200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9512" y="765175"/>
            <a:ext cx="8785101" cy="3168650"/>
          </a:xfrm>
        </p:spPr>
        <p:txBody>
          <a:bodyPr/>
          <a:lstStyle/>
          <a:p>
            <a:pPr algn="l"/>
            <a:r>
              <a:rPr lang="en-US" dirty="0">
                <a:solidFill>
                  <a:srgbClr val="00FF00"/>
                </a:solidFill>
              </a:rPr>
              <a:t>Sabbath</a:t>
            </a:r>
            <a:r>
              <a:rPr lang="en-US" dirty="0"/>
              <a:t> - Prefigures the Millennium during which Divine dominion will be exercised in the earth.</a:t>
            </a:r>
          </a:p>
          <a:p>
            <a:pPr algn="l"/>
            <a:r>
              <a:rPr lang="en-US" dirty="0">
                <a:solidFill>
                  <a:srgbClr val="00FF00"/>
                </a:solidFill>
              </a:rPr>
              <a:t>The Son of man</a:t>
            </a:r>
            <a:r>
              <a:rPr lang="en-US" dirty="0"/>
              <a:t> - A title of Christ </a:t>
            </a:r>
            <a:r>
              <a:rPr lang="en-US" dirty="0" smtClean="0"/>
              <a:t>(“last Adam”) </a:t>
            </a:r>
            <a:r>
              <a:rPr lang="en-US" dirty="0"/>
              <a:t>- </a:t>
            </a:r>
            <a:r>
              <a:rPr lang="en-US" dirty="0">
                <a:ln>
                  <a:solidFill>
                    <a:schemeClr val="tx1"/>
                  </a:solidFill>
                </a:ln>
                <a:solidFill>
                  <a:srgbClr val="00FFFF"/>
                </a:solidFill>
              </a:rPr>
              <a:t>delegated to exercise dominion over all carnal things on earth</a:t>
            </a:r>
            <a:r>
              <a:rPr lang="en-US" dirty="0"/>
              <a:t>.</a:t>
            </a: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179513" y="3841170"/>
            <a:ext cx="8640960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539750" indent="-539750">
              <a:buClr>
                <a:srgbClr val="FFFF00"/>
              </a:buClr>
              <a:buFont typeface="Wingdings" pitchFamily="2" charset="2"/>
              <a:buChar char="v"/>
            </a:pPr>
            <a:r>
              <a:rPr lang="en-US" altLang="zh-CN" sz="3200" b="1" dirty="0">
                <a:ea typeface="SimSun" pitchFamily="2" charset="-122"/>
              </a:rPr>
              <a:t>He deliberately taught and healed on the Sabbath day exercising dominion over sin, disease and death.</a:t>
            </a:r>
            <a:endParaRPr lang="en-AU" altLang="zh-CN" sz="3200" b="1" dirty="0">
              <a:ea typeface="SimSun" pitchFamily="2" charset="-122"/>
            </a:endParaRPr>
          </a:p>
          <a:p>
            <a:pPr marL="539750" indent="-539750">
              <a:buClr>
                <a:srgbClr val="FFFF00"/>
              </a:buClr>
              <a:buFont typeface="Wingdings" pitchFamily="2" charset="2"/>
              <a:buChar char="v"/>
            </a:pPr>
            <a:r>
              <a:rPr lang="en-US" altLang="zh-CN" sz="3200" b="1" dirty="0">
                <a:ea typeface="SimSun" pitchFamily="2" charset="-122"/>
              </a:rPr>
              <a:t>There are </a:t>
            </a:r>
            <a:r>
              <a:rPr lang="en-US" altLang="zh-CN" sz="3200" b="1" dirty="0">
                <a:solidFill>
                  <a:srgbClr val="FFFF00"/>
                </a:solidFill>
                <a:ea typeface="SimSun" pitchFamily="2" charset="-122"/>
              </a:rPr>
              <a:t>seven</a:t>
            </a:r>
            <a:r>
              <a:rPr lang="en-US" altLang="zh-CN" sz="3200" b="1" dirty="0">
                <a:ea typeface="SimSun" pitchFamily="2" charset="-122"/>
              </a:rPr>
              <a:t> Sabbath days on which Christ healed in the Gospels.</a:t>
            </a:r>
            <a:endParaRPr lang="en-AU" sz="3200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49764" y="6508756"/>
            <a:ext cx="2267744" cy="360040"/>
          </a:xfrm>
        </p:spPr>
        <p:txBody>
          <a:bodyPr/>
          <a:lstStyle/>
          <a:p>
            <a:r>
              <a:rPr lang="en-AU" dirty="0" smtClean="0"/>
              <a:t>The Sabbath</a:t>
            </a: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build="p"/>
      <p:bldP spid="9220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44451"/>
            <a:ext cx="9144000" cy="792261"/>
          </a:xfrm>
        </p:spPr>
        <p:txBody>
          <a:bodyPr/>
          <a:lstStyle/>
          <a:p>
            <a:r>
              <a:rPr lang="en-US" dirty="0"/>
              <a:t>Dominion </a:t>
            </a:r>
            <a:r>
              <a:rPr lang="en-US" dirty="0" smtClean="0"/>
              <a:t>over all things</a:t>
            </a:r>
            <a:endParaRPr lang="en-AU" dirty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3735" y="830833"/>
            <a:ext cx="8748745" cy="4542383"/>
          </a:xfrm>
        </p:spPr>
        <p:txBody>
          <a:bodyPr/>
          <a:lstStyle/>
          <a:p>
            <a:pPr algn="l">
              <a:spcBef>
                <a:spcPct val="0"/>
              </a:spcBef>
              <a:spcAft>
                <a:spcPct val="30000"/>
              </a:spcAft>
            </a:pPr>
            <a:r>
              <a:rPr lang="en-US" b="0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 Black" pitchFamily="34" charset="0"/>
              </a:rPr>
              <a:t>Ps. 8:6</a:t>
            </a:r>
            <a:r>
              <a:rPr lang="en-US" dirty="0">
                <a:ln w="22225">
                  <a:solidFill>
                    <a:schemeClr val="tx1"/>
                  </a:solidFill>
                </a:ln>
              </a:rPr>
              <a:t> </a:t>
            </a:r>
            <a:r>
              <a:rPr lang="en-US" dirty="0"/>
              <a:t>– </a:t>
            </a:r>
            <a:r>
              <a:rPr lang="en-US" dirty="0">
                <a:solidFill>
                  <a:srgbClr val="00FF00"/>
                </a:solidFill>
              </a:rPr>
              <a:t>“dominion”</a:t>
            </a:r>
            <a:r>
              <a:rPr lang="en-US" dirty="0"/>
              <a:t> – </a:t>
            </a:r>
            <a:r>
              <a:rPr lang="en-US" i="1" dirty="0" err="1">
                <a:ln>
                  <a:solidFill>
                    <a:schemeClr val="tx1"/>
                  </a:solidFill>
                </a:ln>
                <a:solidFill>
                  <a:srgbClr val="FFFF00"/>
                </a:solidFill>
              </a:rPr>
              <a:t>mashal</a:t>
            </a:r>
            <a:r>
              <a:rPr lang="en-US" dirty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/>
              <a:t>– to rule. See occ. </a:t>
            </a:r>
            <a:r>
              <a:rPr lang="en-US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2 Sam. 23:3; Zech. 6:13; Ps. 22:28; Mic. 5:2</a:t>
            </a:r>
            <a:r>
              <a:rPr lang="en-US" dirty="0"/>
              <a:t>.</a:t>
            </a:r>
          </a:p>
          <a:p>
            <a:pPr algn="l">
              <a:spcBef>
                <a:spcPct val="0"/>
              </a:spcBef>
              <a:spcAft>
                <a:spcPct val="30000"/>
              </a:spcAft>
            </a:pPr>
            <a:r>
              <a:rPr lang="en-US" dirty="0"/>
              <a:t>Based on </a:t>
            </a:r>
            <a:r>
              <a:rPr lang="en-US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Gen. 1:26,28 </a:t>
            </a:r>
            <a:r>
              <a:rPr lang="en-US" dirty="0"/>
              <a:t>but a different word is used there. It is </a:t>
            </a:r>
            <a:r>
              <a:rPr lang="en-US" i="1" dirty="0" err="1">
                <a:ln>
                  <a:solidFill>
                    <a:schemeClr val="tx1"/>
                  </a:solidFill>
                </a:ln>
                <a:solidFill>
                  <a:srgbClr val="FFFF00"/>
                </a:solidFill>
              </a:rPr>
              <a:t>radah</a:t>
            </a:r>
            <a:r>
              <a:rPr lang="en-US" dirty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/>
              <a:t>– to tread down; i.e. subjugate. </a:t>
            </a:r>
          </a:p>
          <a:p>
            <a:pPr algn="l">
              <a:spcBef>
                <a:spcPct val="0"/>
              </a:spcBef>
              <a:spcAft>
                <a:spcPct val="30000"/>
              </a:spcAft>
            </a:pPr>
            <a:r>
              <a:rPr lang="en-US" i="1" dirty="0" err="1">
                <a:ln>
                  <a:solidFill>
                    <a:schemeClr val="tx1"/>
                  </a:solidFill>
                </a:ln>
                <a:solidFill>
                  <a:srgbClr val="FFFF00"/>
                </a:solidFill>
              </a:rPr>
              <a:t>Mashal</a:t>
            </a:r>
            <a:r>
              <a:rPr lang="en-US" dirty="0"/>
              <a:t> speaks of the end attained – </a:t>
            </a:r>
            <a:r>
              <a:rPr lang="en-US" i="1" dirty="0" err="1">
                <a:ln>
                  <a:solidFill>
                    <a:schemeClr val="tx1"/>
                  </a:solidFill>
                </a:ln>
                <a:solidFill>
                  <a:srgbClr val="FFFF00"/>
                </a:solidFill>
              </a:rPr>
              <a:t>radah</a:t>
            </a:r>
            <a:r>
              <a:rPr lang="en-US" dirty="0"/>
              <a:t> of the </a:t>
            </a:r>
            <a:r>
              <a:rPr lang="en-US" dirty="0" smtClean="0"/>
              <a:t>process to achieve it.</a:t>
            </a:r>
            <a:endParaRPr lang="en-AU" dirty="0"/>
          </a:p>
        </p:txBody>
      </p:sp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0" y="5239463"/>
            <a:ext cx="9144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dirty="0">
                <a:solidFill>
                  <a:srgbClr val="00FF00"/>
                </a:solidFill>
                <a:latin typeface="Impact" pitchFamily="34" charset="0"/>
              </a:rPr>
              <a:t>The </a:t>
            </a:r>
            <a:r>
              <a:rPr lang="en-US" sz="3600" dirty="0" smtClean="0">
                <a:solidFill>
                  <a:srgbClr val="00FF00"/>
                </a:solidFill>
                <a:latin typeface="Impact" pitchFamily="34" charset="0"/>
              </a:rPr>
              <a:t>“last Adam” </a:t>
            </a:r>
            <a:r>
              <a:rPr lang="en-US" sz="3600" dirty="0">
                <a:solidFill>
                  <a:srgbClr val="00FF00"/>
                </a:solidFill>
                <a:latin typeface="Impact" pitchFamily="34" charset="0"/>
              </a:rPr>
              <a:t>will share this dominion with his bride on the ‘Seventh Day’</a:t>
            </a:r>
            <a:endParaRPr lang="en-AU" sz="3600" dirty="0">
              <a:solidFill>
                <a:srgbClr val="00FF00"/>
              </a:solidFill>
              <a:latin typeface="Impact" pitchFamily="34" charset="0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49764" y="6508756"/>
            <a:ext cx="2267744" cy="360040"/>
          </a:xfrm>
        </p:spPr>
        <p:txBody>
          <a:bodyPr/>
          <a:lstStyle/>
          <a:p>
            <a:r>
              <a:rPr lang="en-AU" dirty="0" smtClean="0"/>
              <a:t>The Sabbath</a:t>
            </a:r>
            <a:endParaRPr lang="en-AU" dirty="0"/>
          </a:p>
        </p:txBody>
      </p:sp>
      <p:sp>
        <p:nvSpPr>
          <p:cNvPr id="6" name="TextBox 5"/>
          <p:cNvSpPr txBox="1"/>
          <p:nvPr/>
        </p:nvSpPr>
        <p:spPr>
          <a:xfrm>
            <a:off x="3779912" y="1886389"/>
            <a:ext cx="5364088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2000" b="1" dirty="0" smtClean="0">
                <a:solidFill>
                  <a:srgbClr val="FFFF00"/>
                </a:solidFill>
                <a:latin typeface="Bookman Old Style" pitchFamily="18" charset="0"/>
              </a:rPr>
              <a:t>For the kingdom is Yahweh’s: and he is the </a:t>
            </a:r>
            <a:r>
              <a:rPr lang="en-US" sz="2000" b="1" dirty="0" smtClean="0">
                <a:solidFill>
                  <a:srgbClr val="00FF00"/>
                </a:solidFill>
                <a:latin typeface="Bookman Old Style" pitchFamily="18" charset="0"/>
              </a:rPr>
              <a:t>governor</a:t>
            </a:r>
            <a:r>
              <a:rPr lang="en-US" sz="2000" b="1" dirty="0" smtClean="0">
                <a:solidFill>
                  <a:srgbClr val="FFFF00"/>
                </a:solidFill>
                <a:latin typeface="Bookman Old Style" pitchFamily="18" charset="0"/>
              </a:rPr>
              <a:t> among the nations. </a:t>
            </a:r>
            <a:endParaRPr lang="en-US" sz="2000" b="1" dirty="0">
              <a:solidFill>
                <a:srgbClr val="FFFF00"/>
              </a:solidFill>
              <a:latin typeface="Bookman Old Style" pitchFamily="18" charset="0"/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7875979" y="1628800"/>
            <a:ext cx="296421" cy="0"/>
          </a:xfrm>
          <a:prstGeom prst="line">
            <a:avLst/>
          </a:prstGeom>
          <a:ln w="571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8144690" y="1628800"/>
            <a:ext cx="0" cy="288032"/>
          </a:xfrm>
          <a:prstGeom prst="straightConnector1">
            <a:avLst/>
          </a:prstGeom>
          <a:ln w="57150">
            <a:solidFill>
              <a:srgbClr val="FFFF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uiExpand="1" build="p"/>
      <p:bldP spid="25604" grpId="0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44451"/>
            <a:ext cx="9144000" cy="792261"/>
          </a:xfrm>
        </p:spPr>
        <p:txBody>
          <a:bodyPr/>
          <a:lstStyle/>
          <a:p>
            <a:r>
              <a:rPr lang="en-US" dirty="0"/>
              <a:t>Dominion exercised in </a:t>
            </a:r>
            <a:r>
              <a:rPr lang="en-US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  <a:effectLst/>
              </a:rPr>
              <a:t>1 Sam. 17</a:t>
            </a:r>
            <a:endParaRPr lang="en-AU" dirty="0">
              <a:ln w="22225">
                <a:solidFill>
                  <a:schemeClr val="tx1"/>
                </a:solidFill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823" y="856380"/>
            <a:ext cx="5832475" cy="5616575"/>
          </a:xfrm>
        </p:spPr>
        <p:txBody>
          <a:bodyPr/>
          <a:lstStyle/>
          <a:p>
            <a:pPr marL="450850" indent="-450850" algn="l">
              <a:spcBef>
                <a:spcPct val="0"/>
              </a:spcBef>
              <a:spcAft>
                <a:spcPct val="15000"/>
              </a:spcAft>
              <a:buClr>
                <a:srgbClr val="FFFF00"/>
              </a:buClr>
              <a:buFont typeface="Wingdings" pitchFamily="2" charset="2"/>
              <a:buChar char="v"/>
            </a:pPr>
            <a:r>
              <a:rPr lang="en-US" dirty="0"/>
              <a:t>David </a:t>
            </a:r>
            <a:r>
              <a:rPr lang="en-US" dirty="0">
                <a:ln>
                  <a:solidFill>
                    <a:schemeClr val="tx1"/>
                  </a:solidFill>
                </a:ln>
                <a:solidFill>
                  <a:srgbClr val="00FFFF"/>
                </a:solidFill>
              </a:rPr>
              <a:t>exercised dominion</a:t>
            </a:r>
            <a:r>
              <a:rPr lang="en-US" dirty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/>
              <a:t>over the beasts of the earth by divine power – </a:t>
            </a:r>
            <a:r>
              <a:rPr lang="en-US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vv.34-37</a:t>
            </a:r>
            <a:r>
              <a:rPr lang="en-US" dirty="0"/>
              <a:t>.</a:t>
            </a:r>
          </a:p>
          <a:p>
            <a:pPr marL="450850" indent="-450850" algn="l">
              <a:spcBef>
                <a:spcPct val="0"/>
              </a:spcBef>
              <a:spcAft>
                <a:spcPct val="15000"/>
              </a:spcAft>
              <a:buClr>
                <a:srgbClr val="FFFF00"/>
              </a:buClr>
              <a:buFont typeface="Wingdings" pitchFamily="2" charset="2"/>
              <a:buChar char="v"/>
            </a:pPr>
            <a:r>
              <a:rPr lang="en-US" dirty="0"/>
              <a:t>His mind taken back to </a:t>
            </a:r>
            <a:r>
              <a:rPr lang="en-US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Gen. 1:26-28 </a:t>
            </a:r>
            <a:r>
              <a:rPr lang="en-US" dirty="0"/>
              <a:t>by Goliath – </a:t>
            </a:r>
            <a:r>
              <a:rPr lang="en-US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vv.43-47</a:t>
            </a:r>
            <a:r>
              <a:rPr lang="en-US" dirty="0"/>
              <a:t>.</a:t>
            </a:r>
          </a:p>
          <a:p>
            <a:pPr marL="450850" indent="-450850" algn="l">
              <a:spcBef>
                <a:spcPct val="0"/>
              </a:spcBef>
              <a:spcAft>
                <a:spcPct val="15000"/>
              </a:spcAft>
              <a:buClr>
                <a:srgbClr val="FFFF00"/>
              </a:buClr>
              <a:buFont typeface="Wingdings" pitchFamily="2" charset="2"/>
              <a:buChar char="v"/>
            </a:pPr>
            <a:r>
              <a:rPr lang="en-US" dirty="0"/>
              <a:t>David’s amazing understanding of </a:t>
            </a:r>
            <a:r>
              <a:rPr lang="en-US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Gen. 3:15</a:t>
            </a:r>
            <a:r>
              <a:rPr lang="en-US" dirty="0"/>
              <a:t> and </a:t>
            </a:r>
            <a:r>
              <a:rPr lang="en-US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Gen. 22 </a:t>
            </a:r>
            <a:r>
              <a:rPr lang="en-US" dirty="0"/>
              <a:t>is seen in </a:t>
            </a:r>
            <a:r>
              <a:rPr lang="en-US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v.54</a:t>
            </a:r>
            <a:r>
              <a:rPr lang="en-US" dirty="0"/>
              <a:t>.</a:t>
            </a:r>
            <a:endParaRPr lang="en-AU" dirty="0"/>
          </a:p>
        </p:txBody>
      </p:sp>
      <p:pic>
        <p:nvPicPr>
          <p:cNvPr id="26628" name="Picture 4" descr="David and Goliath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84875" y="908050"/>
            <a:ext cx="3159125" cy="5949950"/>
          </a:xfrm>
          <a:prstGeom prst="rect">
            <a:avLst/>
          </a:prstGeom>
          <a:noFill/>
        </p:spPr>
      </p:pic>
      <p:sp>
        <p:nvSpPr>
          <p:cNvPr id="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49764" y="6508756"/>
            <a:ext cx="2267744" cy="360040"/>
          </a:xfrm>
        </p:spPr>
        <p:txBody>
          <a:bodyPr/>
          <a:lstStyle/>
          <a:p>
            <a:r>
              <a:rPr lang="en-AU" dirty="0" smtClean="0"/>
              <a:t>The Sabbath</a:t>
            </a: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86015"/>
            <a:ext cx="9144000" cy="720254"/>
          </a:xfrm>
        </p:spPr>
        <p:txBody>
          <a:bodyPr/>
          <a:lstStyle/>
          <a:p>
            <a:r>
              <a:rPr lang="en-US" sz="4000" dirty="0"/>
              <a:t>A </a:t>
            </a:r>
            <a:r>
              <a:rPr lang="en-US" sz="4000" dirty="0" smtClean="0"/>
              <a:t>taste </a:t>
            </a:r>
            <a:r>
              <a:rPr lang="en-US" sz="4000" dirty="0"/>
              <a:t>of </a:t>
            </a:r>
            <a:r>
              <a:rPr lang="en-US" sz="4000" dirty="0" smtClean="0"/>
              <a:t>dominion over all things</a:t>
            </a:r>
            <a:endParaRPr lang="en-AU" sz="4000" dirty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1520" y="764704"/>
            <a:ext cx="8569325" cy="5948834"/>
          </a:xfrm>
        </p:spPr>
        <p:txBody>
          <a:bodyPr/>
          <a:lstStyle/>
          <a:p>
            <a:pPr marL="627063" indent="-627063" algn="ctr">
              <a:spcBef>
                <a:spcPct val="0"/>
              </a:spcBef>
              <a:spcAft>
                <a:spcPts val="0"/>
              </a:spcAft>
              <a:buNone/>
            </a:pPr>
            <a:r>
              <a:rPr lang="en-US" b="0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 Black" pitchFamily="34" charset="0"/>
              </a:rPr>
              <a:t>Luke 10:17-22</a:t>
            </a:r>
          </a:p>
          <a:p>
            <a:pPr marL="568325" indent="-568325" algn="l">
              <a:spcBef>
                <a:spcPct val="0"/>
              </a:spcBef>
              <a:spcAft>
                <a:spcPts val="400"/>
              </a:spcAft>
              <a:buClr>
                <a:srgbClr val="FFFF00"/>
              </a:buClr>
              <a:buFont typeface="Wingdings" pitchFamily="2" charset="2"/>
              <a:buChar char="v"/>
            </a:pPr>
            <a:r>
              <a:rPr lang="en-US" sz="3000" dirty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</a:rPr>
              <a:t>Context</a:t>
            </a:r>
            <a:r>
              <a:rPr lang="en-US" sz="3000" dirty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sz="3000" dirty="0"/>
              <a:t>– </a:t>
            </a:r>
            <a:r>
              <a:rPr lang="en-US" sz="3000" dirty="0">
                <a:solidFill>
                  <a:srgbClr val="00FF00"/>
                </a:solidFill>
              </a:rPr>
              <a:t>Preaching the Kingdom</a:t>
            </a:r>
            <a:r>
              <a:rPr lang="en-US" sz="3000" dirty="0"/>
              <a:t> – “come nigh” </a:t>
            </a:r>
            <a:r>
              <a:rPr lang="en-US" sz="3000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v.9,11</a:t>
            </a:r>
            <a:r>
              <a:rPr lang="en-US" sz="3000" dirty="0"/>
              <a:t>.</a:t>
            </a:r>
          </a:p>
          <a:p>
            <a:pPr marL="568325" indent="-568325" algn="l">
              <a:spcBef>
                <a:spcPct val="0"/>
              </a:spcBef>
              <a:spcAft>
                <a:spcPct val="25000"/>
              </a:spcAft>
              <a:buClr>
                <a:srgbClr val="FFFF00"/>
              </a:buClr>
              <a:buFont typeface="Wingdings" pitchFamily="2" charset="2"/>
              <a:buChar char="v"/>
            </a:pPr>
            <a:r>
              <a:rPr lang="en-US" sz="3000" dirty="0">
                <a:ln>
                  <a:solidFill>
                    <a:schemeClr val="tx1"/>
                  </a:solidFill>
                </a:ln>
                <a:solidFill>
                  <a:srgbClr val="FFCC00"/>
                </a:solidFill>
              </a:rPr>
              <a:t>Six titles for sin</a:t>
            </a:r>
            <a:r>
              <a:rPr lang="en-US" sz="3000" dirty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sz="3000" dirty="0"/>
              <a:t>and its effects – cp. Goliath </a:t>
            </a:r>
            <a:r>
              <a:rPr lang="en-US" sz="3000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v.17-20</a:t>
            </a:r>
            <a:r>
              <a:rPr lang="en-US" sz="3000" dirty="0" smtClean="0"/>
              <a:t>. (</a:t>
            </a:r>
            <a:r>
              <a:rPr lang="en-US" sz="30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2 Sam. 21:20</a:t>
            </a:r>
            <a:r>
              <a:rPr lang="en-US" sz="3000" dirty="0" smtClean="0"/>
              <a:t>)</a:t>
            </a:r>
            <a:endParaRPr lang="en-US" sz="3000" dirty="0"/>
          </a:p>
          <a:p>
            <a:pPr marL="568325" indent="-568325" algn="l">
              <a:spcBef>
                <a:spcPct val="0"/>
              </a:spcBef>
              <a:spcAft>
                <a:spcPct val="25000"/>
              </a:spcAft>
              <a:buClr>
                <a:srgbClr val="FFFF00"/>
              </a:buClr>
              <a:buFont typeface="Wingdings" pitchFamily="2" charset="2"/>
              <a:buChar char="v"/>
            </a:pPr>
            <a:r>
              <a:rPr lang="en-US" sz="3000" dirty="0"/>
              <a:t>Disciples given </a:t>
            </a:r>
            <a:r>
              <a:rPr lang="en-US" sz="3000" dirty="0">
                <a:ln>
                  <a:solidFill>
                    <a:schemeClr val="tx1"/>
                  </a:solidFill>
                </a:ln>
                <a:solidFill>
                  <a:srgbClr val="00FFFF"/>
                </a:solidFill>
              </a:rPr>
              <a:t>delegated authority to exercise dominion</a:t>
            </a:r>
            <a:r>
              <a:rPr lang="en-US" sz="3000" dirty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sz="3000" dirty="0"/>
              <a:t>– foretaste of the </a:t>
            </a:r>
            <a:r>
              <a:rPr lang="en-US" sz="3000" dirty="0" smtClean="0">
                <a:solidFill>
                  <a:srgbClr val="00FF00"/>
                </a:solidFill>
              </a:rPr>
              <a:t>Kingdom</a:t>
            </a:r>
            <a:r>
              <a:rPr lang="en-US" sz="3000" dirty="0" smtClean="0"/>
              <a:t>.</a:t>
            </a:r>
            <a:endParaRPr lang="en-US" sz="3000" dirty="0"/>
          </a:p>
          <a:p>
            <a:pPr marL="568325" indent="-568325" algn="l">
              <a:spcBef>
                <a:spcPct val="0"/>
              </a:spcBef>
              <a:spcAft>
                <a:spcPct val="25000"/>
              </a:spcAft>
              <a:buClr>
                <a:srgbClr val="FFFF00"/>
              </a:buClr>
              <a:buFont typeface="Wingdings" pitchFamily="2" charset="2"/>
              <a:buChar char="v"/>
            </a:pPr>
            <a:r>
              <a:rPr lang="en-US" sz="3000" dirty="0"/>
              <a:t>Clear allusions to </a:t>
            </a:r>
            <a:r>
              <a:rPr lang="en-US" sz="3000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Ps. 8 </a:t>
            </a:r>
            <a:r>
              <a:rPr lang="en-US" sz="3000" dirty="0"/>
              <a:t>– </a:t>
            </a:r>
            <a:r>
              <a:rPr lang="en-US" sz="3000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v.21-22</a:t>
            </a:r>
            <a:r>
              <a:rPr lang="en-US" sz="3000" dirty="0"/>
              <a:t>.</a:t>
            </a:r>
          </a:p>
          <a:p>
            <a:pPr marL="568325" indent="-568325" algn="l">
              <a:spcBef>
                <a:spcPct val="0"/>
              </a:spcBef>
              <a:spcAft>
                <a:spcPct val="25000"/>
              </a:spcAft>
              <a:buClr>
                <a:srgbClr val="FFFF00"/>
              </a:buClr>
              <a:buFont typeface="Wingdings" pitchFamily="2" charset="2"/>
              <a:buChar char="v"/>
            </a:pPr>
            <a:r>
              <a:rPr lang="en-US" sz="3000" dirty="0">
                <a:ln>
                  <a:solidFill>
                    <a:schemeClr val="tx1"/>
                  </a:solidFill>
                </a:ln>
                <a:solidFill>
                  <a:srgbClr val="00FFFF"/>
                </a:solidFill>
              </a:rPr>
              <a:t>“Father”</a:t>
            </a:r>
            <a:r>
              <a:rPr lang="en-US" sz="3000" dirty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sz="3000" dirty="0"/>
              <a:t>used 5 times as key to victory – cp. David’s 5 smooth stones (</a:t>
            </a:r>
            <a:r>
              <a:rPr lang="en-US" sz="3000" dirty="0">
                <a:ln>
                  <a:solidFill>
                    <a:schemeClr val="tx1"/>
                  </a:solidFill>
                </a:ln>
                <a:solidFill>
                  <a:srgbClr val="FF00FF"/>
                </a:solidFill>
              </a:rPr>
              <a:t>by grace</a:t>
            </a:r>
            <a:r>
              <a:rPr lang="en-US" sz="3000" dirty="0"/>
              <a:t>).</a:t>
            </a:r>
            <a:endParaRPr lang="en-AU" sz="3000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49764" y="6508756"/>
            <a:ext cx="2267744" cy="360040"/>
          </a:xfrm>
        </p:spPr>
        <p:txBody>
          <a:bodyPr/>
          <a:lstStyle/>
          <a:p>
            <a:r>
              <a:rPr lang="en-AU" dirty="0" smtClean="0"/>
              <a:t>The Sabbath</a:t>
            </a:r>
            <a:endParaRPr lang="en-AU" dirty="0"/>
          </a:p>
        </p:txBody>
      </p:sp>
      <p:sp>
        <p:nvSpPr>
          <p:cNvPr id="5" name="TextBox 4"/>
          <p:cNvSpPr txBox="1"/>
          <p:nvPr/>
        </p:nvSpPr>
        <p:spPr>
          <a:xfrm>
            <a:off x="7856336" y="1775549"/>
            <a:ext cx="118762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 smtClean="0">
                <a:solidFill>
                  <a:srgbClr val="FFFF00"/>
                </a:solidFill>
                <a:latin typeface="Impact" pitchFamily="34" charset="0"/>
              </a:rPr>
              <a:t>devils</a:t>
            </a:r>
          </a:p>
          <a:p>
            <a:r>
              <a:rPr lang="en-AU" dirty="0" smtClean="0">
                <a:solidFill>
                  <a:srgbClr val="FFFF00"/>
                </a:solidFill>
                <a:latin typeface="Impact" pitchFamily="34" charset="0"/>
              </a:rPr>
              <a:t>Satan</a:t>
            </a:r>
          </a:p>
          <a:p>
            <a:r>
              <a:rPr lang="en-AU" dirty="0" smtClean="0">
                <a:solidFill>
                  <a:srgbClr val="FFFF00"/>
                </a:solidFill>
                <a:latin typeface="Impact" pitchFamily="34" charset="0"/>
              </a:rPr>
              <a:t>serpents</a:t>
            </a:r>
          </a:p>
          <a:p>
            <a:r>
              <a:rPr lang="en-AU" dirty="0" smtClean="0">
                <a:solidFill>
                  <a:srgbClr val="FFFF00"/>
                </a:solidFill>
                <a:latin typeface="Impact" pitchFamily="34" charset="0"/>
              </a:rPr>
              <a:t>scorpions</a:t>
            </a:r>
          </a:p>
          <a:p>
            <a:r>
              <a:rPr lang="en-AU" dirty="0" smtClean="0">
                <a:solidFill>
                  <a:srgbClr val="FFFF00"/>
                </a:solidFill>
                <a:latin typeface="Impact" pitchFamily="34" charset="0"/>
              </a:rPr>
              <a:t>enemy</a:t>
            </a:r>
          </a:p>
          <a:p>
            <a:r>
              <a:rPr lang="en-AU" dirty="0" smtClean="0">
                <a:solidFill>
                  <a:srgbClr val="FFFF00"/>
                </a:solidFill>
                <a:latin typeface="Impact" pitchFamily="34" charset="0"/>
              </a:rPr>
              <a:t>spirits</a:t>
            </a:r>
            <a:endParaRPr lang="en-US" dirty="0">
              <a:solidFill>
                <a:srgbClr val="FFFF00"/>
              </a:solidFill>
              <a:latin typeface="Impact" pitchFamily="34" charset="0"/>
            </a:endParaRPr>
          </a:p>
        </p:txBody>
      </p:sp>
      <p:sp>
        <p:nvSpPr>
          <p:cNvPr id="6" name="Left Brace 5"/>
          <p:cNvSpPr/>
          <p:nvPr/>
        </p:nvSpPr>
        <p:spPr>
          <a:xfrm>
            <a:off x="7551716" y="1947275"/>
            <a:ext cx="360040" cy="1368152"/>
          </a:xfrm>
          <a:prstGeom prst="leftBrac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uiExpand="1" build="p"/>
      <p:bldP spid="5" grpId="0"/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51520" y="681573"/>
            <a:ext cx="8699238" cy="5411723"/>
          </a:xfrm>
        </p:spPr>
        <p:txBody>
          <a:bodyPr/>
          <a:lstStyle/>
          <a:p>
            <a:pPr marL="0" indent="0" algn="just">
              <a:lnSpc>
                <a:spcPct val="90000"/>
              </a:lnSpc>
              <a:spcBef>
                <a:spcPts val="0"/>
              </a:spcBef>
              <a:spcAft>
                <a:spcPts val="400"/>
              </a:spcAft>
              <a:buNone/>
            </a:pPr>
            <a:r>
              <a:rPr lang="en-AU" sz="2500" dirty="0">
                <a:latin typeface="Bookman Old Style" pitchFamily="18" charset="0"/>
              </a:rPr>
              <a:t>Then </a:t>
            </a:r>
            <a:r>
              <a:rPr lang="en-AU" sz="2500" i="1" dirty="0">
                <a:latin typeface="Bookman Old Style" pitchFamily="18" charset="0"/>
              </a:rPr>
              <a:t>cometh</a:t>
            </a:r>
            <a:r>
              <a:rPr lang="en-AU" sz="2500" dirty="0">
                <a:latin typeface="Bookman Old Style" pitchFamily="18" charset="0"/>
              </a:rPr>
              <a:t> the end, when he shall have delivered up the kingdom to God, even the Father; when he shall have put down </a:t>
            </a:r>
            <a:r>
              <a:rPr lang="en-AU" sz="2500" dirty="0">
                <a:solidFill>
                  <a:srgbClr val="FFFF00"/>
                </a:solidFill>
                <a:latin typeface="Bookman Old Style" pitchFamily="18" charset="0"/>
              </a:rPr>
              <a:t>all</a:t>
            </a:r>
            <a:r>
              <a:rPr lang="en-AU" sz="2500" dirty="0">
                <a:latin typeface="Bookman Old Style" pitchFamily="18" charset="0"/>
              </a:rPr>
              <a:t> rule and </a:t>
            </a:r>
            <a:r>
              <a:rPr lang="en-AU" sz="2500" dirty="0">
                <a:solidFill>
                  <a:srgbClr val="FFFF00"/>
                </a:solidFill>
                <a:latin typeface="Bookman Old Style" pitchFamily="18" charset="0"/>
              </a:rPr>
              <a:t>all</a:t>
            </a:r>
            <a:r>
              <a:rPr lang="en-AU" sz="2500" dirty="0">
                <a:latin typeface="Bookman Old Style" pitchFamily="18" charset="0"/>
              </a:rPr>
              <a:t> authority and power. </a:t>
            </a:r>
          </a:p>
          <a:p>
            <a:pPr marL="0" indent="0" algn="just">
              <a:lnSpc>
                <a:spcPct val="90000"/>
              </a:lnSpc>
              <a:spcBef>
                <a:spcPts val="0"/>
              </a:spcBef>
              <a:spcAft>
                <a:spcPts val="400"/>
              </a:spcAft>
              <a:buNone/>
            </a:pPr>
            <a:r>
              <a:rPr lang="en-AU" sz="2500" dirty="0">
                <a:latin typeface="Bookman Old Style" pitchFamily="18" charset="0"/>
              </a:rPr>
              <a:t>For he must reign, till he hath put </a:t>
            </a:r>
            <a:r>
              <a:rPr lang="en-AU" sz="2500" dirty="0">
                <a:solidFill>
                  <a:srgbClr val="FFFF00"/>
                </a:solidFill>
                <a:latin typeface="Bookman Old Style" pitchFamily="18" charset="0"/>
              </a:rPr>
              <a:t>all</a:t>
            </a:r>
            <a:r>
              <a:rPr lang="en-AU" sz="2500" dirty="0">
                <a:latin typeface="Bookman Old Style" pitchFamily="18" charset="0"/>
              </a:rPr>
              <a:t> enemies </a:t>
            </a:r>
            <a:r>
              <a:rPr lang="en-AU" sz="2500" dirty="0">
                <a:solidFill>
                  <a:srgbClr val="00FF00"/>
                </a:solidFill>
                <a:latin typeface="Bookman Old Style" pitchFamily="18" charset="0"/>
              </a:rPr>
              <a:t>under</a:t>
            </a:r>
            <a:r>
              <a:rPr lang="en-AU" sz="2500" dirty="0">
                <a:latin typeface="Bookman Old Style" pitchFamily="18" charset="0"/>
              </a:rPr>
              <a:t> his feet. </a:t>
            </a:r>
          </a:p>
          <a:p>
            <a:pPr marL="0" indent="0" algn="just">
              <a:lnSpc>
                <a:spcPct val="90000"/>
              </a:lnSpc>
              <a:spcBef>
                <a:spcPts val="0"/>
              </a:spcBef>
              <a:spcAft>
                <a:spcPts val="400"/>
              </a:spcAft>
              <a:buNone/>
            </a:pPr>
            <a:r>
              <a:rPr lang="en-AU" sz="2500" dirty="0">
                <a:latin typeface="Bookman Old Style" pitchFamily="18" charset="0"/>
              </a:rPr>
              <a:t>The last enemy </a:t>
            </a:r>
            <a:r>
              <a:rPr lang="en-AU" sz="2500" i="1" dirty="0">
                <a:latin typeface="Bookman Old Style" pitchFamily="18" charset="0"/>
              </a:rPr>
              <a:t>that</a:t>
            </a:r>
            <a:r>
              <a:rPr lang="en-AU" sz="2500" dirty="0">
                <a:latin typeface="Bookman Old Style" pitchFamily="18" charset="0"/>
              </a:rPr>
              <a:t> shall be destroyed </a:t>
            </a:r>
            <a:r>
              <a:rPr lang="en-AU" sz="2500" i="1" dirty="0">
                <a:latin typeface="Bookman Old Style" pitchFamily="18" charset="0"/>
              </a:rPr>
              <a:t>is</a:t>
            </a:r>
            <a:r>
              <a:rPr lang="en-AU" sz="2500" dirty="0">
                <a:latin typeface="Bookman Old Style" pitchFamily="18" charset="0"/>
              </a:rPr>
              <a:t> death. </a:t>
            </a:r>
          </a:p>
          <a:p>
            <a:pPr marL="0" indent="0" algn="just">
              <a:lnSpc>
                <a:spcPct val="90000"/>
              </a:lnSpc>
              <a:spcBef>
                <a:spcPts val="0"/>
              </a:spcBef>
              <a:spcAft>
                <a:spcPts val="400"/>
              </a:spcAft>
              <a:buNone/>
            </a:pPr>
            <a:r>
              <a:rPr lang="en-AU" sz="2500" dirty="0">
                <a:latin typeface="Bookman Old Style" pitchFamily="18" charset="0"/>
              </a:rPr>
              <a:t>For he hath </a:t>
            </a:r>
            <a:r>
              <a:rPr lang="en-AU" sz="2500" dirty="0">
                <a:solidFill>
                  <a:srgbClr val="00FF00"/>
                </a:solidFill>
                <a:latin typeface="Bookman Old Style" pitchFamily="18" charset="0"/>
              </a:rPr>
              <a:t>put</a:t>
            </a:r>
            <a:r>
              <a:rPr lang="en-AU" sz="2500" dirty="0">
                <a:latin typeface="Bookman Old Style" pitchFamily="18" charset="0"/>
              </a:rPr>
              <a:t> </a:t>
            </a:r>
            <a:r>
              <a:rPr lang="en-AU" sz="2500" dirty="0">
                <a:solidFill>
                  <a:srgbClr val="FFFF00"/>
                </a:solidFill>
                <a:latin typeface="Bookman Old Style" pitchFamily="18" charset="0"/>
              </a:rPr>
              <a:t>all</a:t>
            </a:r>
            <a:r>
              <a:rPr lang="en-AU" sz="2500" dirty="0">
                <a:latin typeface="Bookman Old Style" pitchFamily="18" charset="0"/>
              </a:rPr>
              <a:t> things </a:t>
            </a:r>
            <a:r>
              <a:rPr lang="en-AU" sz="2500" dirty="0">
                <a:solidFill>
                  <a:srgbClr val="00FF00"/>
                </a:solidFill>
                <a:latin typeface="Bookman Old Style" pitchFamily="18" charset="0"/>
              </a:rPr>
              <a:t>under</a:t>
            </a:r>
            <a:r>
              <a:rPr lang="en-AU" sz="2500" dirty="0">
                <a:latin typeface="Bookman Old Style" pitchFamily="18" charset="0"/>
              </a:rPr>
              <a:t> his feet. But when he </a:t>
            </a:r>
            <a:r>
              <a:rPr lang="en-AU" sz="2500" dirty="0" err="1">
                <a:latin typeface="Bookman Old Style" pitchFamily="18" charset="0"/>
              </a:rPr>
              <a:t>saith</a:t>
            </a:r>
            <a:r>
              <a:rPr lang="en-AU" sz="2500" dirty="0">
                <a:latin typeface="Bookman Old Style" pitchFamily="18" charset="0"/>
              </a:rPr>
              <a:t> </a:t>
            </a:r>
            <a:r>
              <a:rPr lang="en-AU" sz="2500" dirty="0">
                <a:solidFill>
                  <a:srgbClr val="FFFF00"/>
                </a:solidFill>
                <a:latin typeface="Bookman Old Style" pitchFamily="18" charset="0"/>
              </a:rPr>
              <a:t>all</a:t>
            </a:r>
            <a:r>
              <a:rPr lang="en-AU" sz="2500" dirty="0">
                <a:latin typeface="Bookman Old Style" pitchFamily="18" charset="0"/>
              </a:rPr>
              <a:t> things are put </a:t>
            </a:r>
            <a:r>
              <a:rPr lang="en-AU" sz="2500" dirty="0">
                <a:solidFill>
                  <a:srgbClr val="00FF00"/>
                </a:solidFill>
                <a:latin typeface="Bookman Old Style" pitchFamily="18" charset="0"/>
              </a:rPr>
              <a:t>under</a:t>
            </a:r>
            <a:r>
              <a:rPr lang="en-AU" sz="2500" dirty="0">
                <a:latin typeface="Bookman Old Style" pitchFamily="18" charset="0"/>
              </a:rPr>
              <a:t> </a:t>
            </a:r>
            <a:r>
              <a:rPr lang="en-AU" sz="2500" i="1" dirty="0">
                <a:latin typeface="Bookman Old Style" pitchFamily="18" charset="0"/>
              </a:rPr>
              <a:t>him, it is</a:t>
            </a:r>
            <a:r>
              <a:rPr lang="en-AU" sz="2500" dirty="0">
                <a:latin typeface="Bookman Old Style" pitchFamily="18" charset="0"/>
              </a:rPr>
              <a:t> manifest that he is excepted, which did put </a:t>
            </a:r>
            <a:r>
              <a:rPr lang="en-AU" sz="2500" dirty="0">
                <a:solidFill>
                  <a:srgbClr val="FFFF00"/>
                </a:solidFill>
                <a:latin typeface="Bookman Old Style" pitchFamily="18" charset="0"/>
              </a:rPr>
              <a:t>all</a:t>
            </a:r>
            <a:r>
              <a:rPr lang="en-AU" sz="2500" dirty="0">
                <a:latin typeface="Bookman Old Style" pitchFamily="18" charset="0"/>
              </a:rPr>
              <a:t> things </a:t>
            </a:r>
            <a:r>
              <a:rPr lang="en-AU" sz="2500" dirty="0">
                <a:solidFill>
                  <a:srgbClr val="00FF00"/>
                </a:solidFill>
                <a:latin typeface="Bookman Old Style" pitchFamily="18" charset="0"/>
              </a:rPr>
              <a:t>under</a:t>
            </a:r>
            <a:r>
              <a:rPr lang="en-AU" sz="2500" dirty="0">
                <a:latin typeface="Bookman Old Style" pitchFamily="18" charset="0"/>
              </a:rPr>
              <a:t> him. </a:t>
            </a:r>
          </a:p>
          <a:p>
            <a:pPr marL="0" indent="0" algn="just">
              <a:lnSpc>
                <a:spcPct val="90000"/>
              </a:lnSpc>
              <a:spcBef>
                <a:spcPts val="0"/>
              </a:spcBef>
              <a:spcAft>
                <a:spcPts val="400"/>
              </a:spcAft>
              <a:buNone/>
            </a:pPr>
            <a:r>
              <a:rPr lang="en-AU" sz="2500" dirty="0">
                <a:latin typeface="Bookman Old Style" pitchFamily="18" charset="0"/>
              </a:rPr>
              <a:t>And when </a:t>
            </a:r>
            <a:r>
              <a:rPr lang="en-AU" sz="2500" dirty="0">
                <a:solidFill>
                  <a:srgbClr val="FFFF00"/>
                </a:solidFill>
                <a:latin typeface="Bookman Old Style" pitchFamily="18" charset="0"/>
              </a:rPr>
              <a:t>all </a:t>
            </a:r>
            <a:r>
              <a:rPr lang="en-AU" sz="2500" dirty="0">
                <a:latin typeface="Bookman Old Style" pitchFamily="18" charset="0"/>
              </a:rPr>
              <a:t>things shall be </a:t>
            </a:r>
            <a:r>
              <a:rPr lang="en-AU" sz="2500" dirty="0">
                <a:solidFill>
                  <a:srgbClr val="00FF00"/>
                </a:solidFill>
                <a:latin typeface="Bookman Old Style" pitchFamily="18" charset="0"/>
              </a:rPr>
              <a:t>subdued unto</a:t>
            </a:r>
            <a:r>
              <a:rPr lang="en-AU" sz="2500" dirty="0">
                <a:latin typeface="Bookman Old Style" pitchFamily="18" charset="0"/>
              </a:rPr>
              <a:t> him, then shall the Son also himself be </a:t>
            </a:r>
            <a:r>
              <a:rPr lang="en-AU" sz="2500" dirty="0">
                <a:solidFill>
                  <a:srgbClr val="00FF00"/>
                </a:solidFill>
                <a:latin typeface="Bookman Old Style" pitchFamily="18" charset="0"/>
              </a:rPr>
              <a:t>subject</a:t>
            </a:r>
            <a:r>
              <a:rPr lang="en-AU" sz="2500" dirty="0">
                <a:latin typeface="Bookman Old Style" pitchFamily="18" charset="0"/>
              </a:rPr>
              <a:t> unto him that put </a:t>
            </a:r>
            <a:r>
              <a:rPr lang="en-AU" sz="2500" dirty="0">
                <a:solidFill>
                  <a:srgbClr val="FFFF00"/>
                </a:solidFill>
                <a:latin typeface="Bookman Old Style" pitchFamily="18" charset="0"/>
              </a:rPr>
              <a:t>all</a:t>
            </a:r>
            <a:r>
              <a:rPr lang="en-AU" sz="2500" dirty="0">
                <a:latin typeface="Bookman Old Style" pitchFamily="18" charset="0"/>
              </a:rPr>
              <a:t> things </a:t>
            </a:r>
            <a:r>
              <a:rPr lang="en-AU" sz="2500" dirty="0">
                <a:solidFill>
                  <a:srgbClr val="00FF00"/>
                </a:solidFill>
                <a:latin typeface="Bookman Old Style" pitchFamily="18" charset="0"/>
              </a:rPr>
              <a:t>under</a:t>
            </a:r>
            <a:r>
              <a:rPr lang="en-AU" sz="2500" dirty="0">
                <a:latin typeface="Bookman Old Style" pitchFamily="18" charset="0"/>
              </a:rPr>
              <a:t> him, that God may be </a:t>
            </a:r>
            <a:r>
              <a:rPr lang="en-AU" sz="2500" dirty="0">
                <a:solidFill>
                  <a:srgbClr val="FFFF00"/>
                </a:solidFill>
                <a:latin typeface="Bookman Old Style" pitchFamily="18" charset="0"/>
              </a:rPr>
              <a:t>all</a:t>
            </a:r>
            <a:r>
              <a:rPr lang="en-AU" sz="2500" dirty="0">
                <a:latin typeface="Bookman Old Style" pitchFamily="18" charset="0"/>
              </a:rPr>
              <a:t> in </a:t>
            </a:r>
            <a:r>
              <a:rPr lang="en-AU" sz="2500" dirty="0">
                <a:solidFill>
                  <a:srgbClr val="FFFF00"/>
                </a:solidFill>
                <a:latin typeface="Bookman Old Style" pitchFamily="18" charset="0"/>
              </a:rPr>
              <a:t>all</a:t>
            </a:r>
            <a:r>
              <a:rPr lang="en-AU" sz="2500" dirty="0">
                <a:latin typeface="Bookman Old Style" pitchFamily="18" charset="0"/>
              </a:rPr>
              <a:t>.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0" y="123040"/>
            <a:ext cx="9142413" cy="655520"/>
          </a:xfrm>
        </p:spPr>
        <p:txBody>
          <a:bodyPr/>
          <a:lstStyle/>
          <a:p>
            <a:r>
              <a:rPr lang="en-AU" dirty="0"/>
              <a:t>The End - </a:t>
            </a:r>
            <a:r>
              <a:rPr lang="en-AU" dirty="0">
                <a:ln w="25400">
                  <a:solidFill>
                    <a:schemeClr val="tx1"/>
                  </a:solidFill>
                </a:ln>
                <a:solidFill>
                  <a:srgbClr val="FF0000"/>
                </a:solidFill>
                <a:effectLst/>
              </a:rPr>
              <a:t>1 Cor. 15:24-28</a:t>
            </a:r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642938" y="6065411"/>
            <a:ext cx="77993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AU" sz="2400" dirty="0">
                <a:solidFill>
                  <a:srgbClr val="00FF00"/>
                </a:solidFill>
                <a:latin typeface="Impact" pitchFamily="34" charset="0"/>
              </a:rPr>
              <a:t>The Greek word </a:t>
            </a:r>
            <a:r>
              <a:rPr lang="en-AU" sz="2400" i="1" dirty="0">
                <a:solidFill>
                  <a:srgbClr val="00FF00"/>
                </a:solidFill>
                <a:latin typeface="Impact" pitchFamily="34" charset="0"/>
              </a:rPr>
              <a:t>pas</a:t>
            </a:r>
            <a:r>
              <a:rPr lang="en-AU" sz="2400" dirty="0">
                <a:solidFill>
                  <a:srgbClr val="00FF00"/>
                </a:solidFill>
                <a:latin typeface="Impact" pitchFamily="34" charset="0"/>
              </a:rPr>
              <a:t>  occurs 10 times in this bracket of verses.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49764" y="6508756"/>
            <a:ext cx="2267744" cy="360040"/>
          </a:xfrm>
        </p:spPr>
        <p:txBody>
          <a:bodyPr/>
          <a:lstStyle/>
          <a:p>
            <a:r>
              <a:rPr lang="en-AU" dirty="0" smtClean="0"/>
              <a:t>The Sabbath</a:t>
            </a:r>
            <a:endParaRPr lang="en-A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947" y="709755"/>
            <a:ext cx="8785101" cy="5095509"/>
          </a:xfrm>
        </p:spPr>
        <p:txBody>
          <a:bodyPr/>
          <a:lstStyle/>
          <a:p>
            <a:pPr marL="539750" indent="-539750">
              <a:lnSpc>
                <a:spcPct val="95000"/>
              </a:lnSpc>
              <a:spcBef>
                <a:spcPts val="0"/>
              </a:spcBef>
              <a:spcAft>
                <a:spcPts val="600"/>
              </a:spcAft>
              <a:buClr>
                <a:srgbClr val="FFFF00"/>
              </a:buClr>
              <a:buFont typeface="Wingdings" pitchFamily="2" charset="2"/>
              <a:buChar char="v"/>
            </a:pPr>
            <a:r>
              <a:rPr lang="en-AU" dirty="0"/>
              <a:t>The Greek word </a:t>
            </a:r>
            <a:r>
              <a:rPr lang="en-AU" i="1" dirty="0">
                <a:solidFill>
                  <a:srgbClr val="00FF00"/>
                </a:solidFill>
              </a:rPr>
              <a:t>pas</a:t>
            </a:r>
            <a:r>
              <a:rPr lang="en-AU" dirty="0"/>
              <a:t> (all) is used 10 times in </a:t>
            </a:r>
            <a:r>
              <a:rPr lang="en-AU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1 Cor. 15:24-28</a:t>
            </a:r>
            <a:r>
              <a:rPr lang="en-AU" dirty="0">
                <a:ln w="22225">
                  <a:solidFill>
                    <a:schemeClr val="tx1"/>
                  </a:solidFill>
                </a:ln>
              </a:rPr>
              <a:t> </a:t>
            </a:r>
            <a:r>
              <a:rPr lang="en-AU" dirty="0"/>
              <a:t>(a context of its own). 10 is the ordinal number for “all”.</a:t>
            </a:r>
          </a:p>
          <a:p>
            <a:pPr marL="539750" indent="-539750">
              <a:lnSpc>
                <a:spcPct val="95000"/>
              </a:lnSpc>
              <a:spcBef>
                <a:spcPts val="0"/>
              </a:spcBef>
              <a:spcAft>
                <a:spcPts val="600"/>
              </a:spcAft>
              <a:buClr>
                <a:srgbClr val="FFFF00"/>
              </a:buClr>
              <a:buFont typeface="Wingdings" pitchFamily="2" charset="2"/>
              <a:buChar char="v"/>
            </a:pPr>
            <a:r>
              <a:rPr lang="en-AU" dirty="0"/>
              <a:t>The Greek word </a:t>
            </a:r>
            <a:r>
              <a:rPr lang="en-AU" i="1" dirty="0" err="1">
                <a:solidFill>
                  <a:srgbClr val="00FF00"/>
                </a:solidFill>
              </a:rPr>
              <a:t>hupo</a:t>
            </a:r>
            <a:r>
              <a:rPr lang="en-AU" dirty="0"/>
              <a:t> (“under”) occurs 8 times in the passage – twice by itself and 6 times as part of the word </a:t>
            </a:r>
            <a:r>
              <a:rPr lang="en-AU" i="1" dirty="0" err="1">
                <a:solidFill>
                  <a:srgbClr val="00FF00"/>
                </a:solidFill>
              </a:rPr>
              <a:t>hupotasso</a:t>
            </a:r>
            <a:r>
              <a:rPr lang="en-AU" dirty="0"/>
              <a:t>.</a:t>
            </a:r>
          </a:p>
          <a:p>
            <a:pPr marL="539750" indent="-539750">
              <a:lnSpc>
                <a:spcPct val="95000"/>
              </a:lnSpc>
              <a:spcBef>
                <a:spcPts val="0"/>
              </a:spcBef>
              <a:spcAft>
                <a:spcPts val="600"/>
              </a:spcAft>
              <a:buClr>
                <a:srgbClr val="FFFF00"/>
              </a:buClr>
              <a:buFont typeface="Wingdings" pitchFamily="2" charset="2"/>
              <a:buChar char="v"/>
            </a:pPr>
            <a:r>
              <a:rPr lang="en-AU" dirty="0"/>
              <a:t>8 is the number of a new beginning and immortality.</a:t>
            </a:r>
          </a:p>
          <a:p>
            <a:pPr marL="539750" indent="-539750">
              <a:lnSpc>
                <a:spcPct val="95000"/>
              </a:lnSpc>
              <a:spcBef>
                <a:spcPts val="0"/>
              </a:spcBef>
              <a:spcAft>
                <a:spcPts val="600"/>
              </a:spcAft>
              <a:buClr>
                <a:srgbClr val="FFFF00"/>
              </a:buClr>
              <a:buFont typeface="Wingdings" pitchFamily="2" charset="2"/>
              <a:buChar char="v"/>
            </a:pPr>
            <a:r>
              <a:rPr lang="en-AU" dirty="0"/>
              <a:t>10 is the number for </a:t>
            </a:r>
            <a:r>
              <a:rPr lang="en-AU" dirty="0" smtClean="0"/>
              <a:t>all.</a:t>
            </a:r>
            <a:endParaRPr lang="en-AU" dirty="0"/>
          </a:p>
          <a:p>
            <a:pPr marL="539750" indent="-539750">
              <a:lnSpc>
                <a:spcPct val="95000"/>
              </a:lnSpc>
              <a:spcBef>
                <a:spcPts val="0"/>
              </a:spcBef>
              <a:spcAft>
                <a:spcPts val="600"/>
              </a:spcAft>
              <a:buClr>
                <a:srgbClr val="FFFF00"/>
              </a:buClr>
              <a:buFont typeface="Wingdings" pitchFamily="2" charset="2"/>
              <a:buChar char="v"/>
            </a:pPr>
            <a:r>
              <a:rPr lang="en-US" dirty="0"/>
              <a:t>Hence, dominion over all things!</a:t>
            </a:r>
            <a:endParaRPr lang="en-AU" dirty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0" y="71438"/>
            <a:ext cx="9144000" cy="765175"/>
          </a:xfrm>
        </p:spPr>
        <p:txBody>
          <a:bodyPr/>
          <a:lstStyle/>
          <a:p>
            <a:r>
              <a:rPr lang="en-AU" dirty="0"/>
              <a:t>The </a:t>
            </a:r>
            <a:r>
              <a:rPr lang="en-AU" dirty="0" smtClean="0"/>
              <a:t>fulfilment </a:t>
            </a:r>
            <a:r>
              <a:rPr lang="en-AU" dirty="0"/>
              <a:t>of </a:t>
            </a:r>
            <a:r>
              <a:rPr lang="en-AU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  <a:effectLst/>
              </a:rPr>
              <a:t>Psalm 8</a:t>
            </a:r>
          </a:p>
        </p:txBody>
      </p:sp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0" y="5733256"/>
            <a:ext cx="9144000" cy="8248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85000"/>
              </a:lnSpc>
              <a:spcBef>
                <a:spcPts val="0"/>
              </a:spcBef>
            </a:pPr>
            <a:r>
              <a:rPr lang="en-AU" sz="2800" b="1" dirty="0">
                <a:solidFill>
                  <a:srgbClr val="00FF00"/>
                </a:solidFill>
                <a:latin typeface="Bookman Old Style" pitchFamily="18" charset="0"/>
              </a:rPr>
              <a:t>“O </a:t>
            </a:r>
            <a:r>
              <a:rPr lang="en-AU" sz="2800" b="1" dirty="0" smtClean="0">
                <a:solidFill>
                  <a:srgbClr val="00FF00"/>
                </a:solidFill>
                <a:latin typeface="Bookman Old Style" pitchFamily="18" charset="0"/>
              </a:rPr>
              <a:t>‘He who will become’ </a:t>
            </a:r>
            <a:r>
              <a:rPr lang="en-AU" sz="2800" b="1" dirty="0">
                <a:solidFill>
                  <a:srgbClr val="00FF00"/>
                </a:solidFill>
                <a:latin typeface="Bookman Old Style" pitchFamily="18" charset="0"/>
              </a:rPr>
              <a:t>our </a:t>
            </a:r>
            <a:r>
              <a:rPr lang="en-AU" sz="2800" b="1" dirty="0" smtClean="0">
                <a:solidFill>
                  <a:srgbClr val="00FF00"/>
                </a:solidFill>
                <a:latin typeface="Bookman Old Style" pitchFamily="18" charset="0"/>
              </a:rPr>
              <a:t>Rulers, </a:t>
            </a:r>
            <a:r>
              <a:rPr lang="en-AU" sz="2800" b="1" dirty="0">
                <a:solidFill>
                  <a:srgbClr val="00FF00"/>
                </a:solidFill>
                <a:latin typeface="Bookman Old Style" pitchFamily="18" charset="0"/>
              </a:rPr>
              <a:t>how excellent </a:t>
            </a:r>
            <a:r>
              <a:rPr lang="en-AU" sz="2800" b="1" i="1" dirty="0">
                <a:solidFill>
                  <a:srgbClr val="00FF00"/>
                </a:solidFill>
                <a:latin typeface="Bookman Old Style" pitchFamily="18" charset="0"/>
              </a:rPr>
              <a:t>is</a:t>
            </a:r>
            <a:r>
              <a:rPr lang="en-AU" sz="2800" b="1" dirty="0">
                <a:solidFill>
                  <a:srgbClr val="00FF00"/>
                </a:solidFill>
                <a:latin typeface="Bookman Old Style" pitchFamily="18" charset="0"/>
              </a:rPr>
              <a:t> thy name in all the earth!”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49764" y="6508756"/>
            <a:ext cx="2267744" cy="360040"/>
          </a:xfrm>
        </p:spPr>
        <p:txBody>
          <a:bodyPr/>
          <a:lstStyle/>
          <a:p>
            <a:r>
              <a:rPr lang="en-AU" dirty="0" smtClean="0"/>
              <a:t>The Sabbath</a:t>
            </a:r>
            <a:endParaRPr lang="en-A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 build="p"/>
      <p:bldP spid="2150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9388" y="549275"/>
            <a:ext cx="8785100" cy="2159000"/>
          </a:xfrm>
        </p:spPr>
        <p:txBody>
          <a:bodyPr/>
          <a:lstStyle/>
          <a:p>
            <a:pPr marL="0" indent="0" algn="ctr">
              <a:lnSpc>
                <a:spcPct val="95000"/>
              </a:lnSpc>
              <a:buFont typeface="Wingdings" pitchFamily="2" charset="2"/>
              <a:buNone/>
            </a:pPr>
            <a:r>
              <a:rPr lang="en-AU" sz="7200" dirty="0">
                <a:ln>
                  <a:solidFill>
                    <a:schemeClr val="tx1"/>
                  </a:solidFill>
                </a:ln>
                <a:solidFill>
                  <a:srgbClr val="FF0066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Monotype Corsiva" pitchFamily="66" charset="0"/>
              </a:rPr>
              <a:t>Next Study</a:t>
            </a:r>
          </a:p>
          <a:p>
            <a:pPr marL="0" indent="0" algn="ctr">
              <a:lnSpc>
                <a:spcPct val="95000"/>
              </a:lnSpc>
              <a:buFont typeface="Wingdings" pitchFamily="2" charset="2"/>
              <a:buNone/>
            </a:pPr>
            <a:r>
              <a:rPr lang="en-AU" sz="4800" dirty="0">
                <a:ln>
                  <a:solidFill>
                    <a:schemeClr val="tx1"/>
                  </a:solidFill>
                </a:ln>
                <a:solidFill>
                  <a:srgbClr val="FF0066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Monotype Corsiva" pitchFamily="66" charset="0"/>
              </a:rPr>
              <a:t>(God willing)</a:t>
            </a:r>
          </a:p>
        </p:txBody>
      </p:sp>
      <p:sp>
        <p:nvSpPr>
          <p:cNvPr id="36869" name="Rectangle 5"/>
          <p:cNvSpPr>
            <a:spLocks noChangeArrowheads="1"/>
          </p:cNvSpPr>
          <p:nvPr/>
        </p:nvSpPr>
        <p:spPr bwMode="auto">
          <a:xfrm>
            <a:off x="323528" y="3352343"/>
            <a:ext cx="8496622" cy="2092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ts val="1200"/>
              </a:spcBef>
            </a:pPr>
            <a:r>
              <a:rPr lang="en-US" sz="4000" dirty="0">
                <a:solidFill>
                  <a:srgbClr val="FFFF00"/>
                </a:solidFill>
                <a:latin typeface="Arial Black" pitchFamily="34" charset="0"/>
              </a:rPr>
              <a:t>Study </a:t>
            </a:r>
            <a:r>
              <a:rPr lang="en-US" sz="4000" dirty="0" smtClean="0">
                <a:solidFill>
                  <a:srgbClr val="FFFF00"/>
                </a:solidFill>
                <a:latin typeface="Arial Black" pitchFamily="34" charset="0"/>
              </a:rPr>
              <a:t>2</a:t>
            </a:r>
          </a:p>
          <a:p>
            <a:pPr algn="ctr">
              <a:spcBef>
                <a:spcPts val="1200"/>
              </a:spcBef>
            </a:pPr>
            <a:r>
              <a:rPr lang="en-US" sz="4000" dirty="0" smtClean="0">
                <a:solidFill>
                  <a:srgbClr val="FFFF00"/>
                </a:solidFill>
                <a:latin typeface="Arial Black" pitchFamily="34" charset="0"/>
              </a:rPr>
              <a:t>“They shall not enter into my rest”</a:t>
            </a:r>
            <a:endParaRPr lang="en-AU" sz="4000" dirty="0"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49764" y="6508756"/>
            <a:ext cx="2267744" cy="360040"/>
          </a:xfrm>
        </p:spPr>
        <p:txBody>
          <a:bodyPr/>
          <a:lstStyle/>
          <a:p>
            <a:r>
              <a:rPr lang="en-AU" dirty="0" smtClean="0"/>
              <a:t>The Sabbath</a:t>
            </a: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765175"/>
          </a:xfrm>
        </p:spPr>
        <p:txBody>
          <a:bodyPr/>
          <a:lstStyle/>
          <a:p>
            <a:r>
              <a:rPr lang="en-AU" dirty="0"/>
              <a:t>… </a:t>
            </a:r>
            <a:r>
              <a:rPr lang="en-AU" dirty="0">
                <a:solidFill>
                  <a:srgbClr val="FF0000"/>
                </a:solidFill>
              </a:rPr>
              <a:t>….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0825" y="908050"/>
            <a:ext cx="8713788" cy="5400675"/>
          </a:xfrm>
        </p:spPr>
        <p:txBody>
          <a:bodyPr/>
          <a:lstStyle/>
          <a:p>
            <a:pPr marL="533400" indent="-533400">
              <a:lnSpc>
                <a:spcPct val="95000"/>
              </a:lnSpc>
            </a:pPr>
            <a:r>
              <a:rPr lang="en-AU" sz="3200" dirty="0"/>
              <a:t>...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49764" y="6508756"/>
            <a:ext cx="2267744" cy="360040"/>
          </a:xfrm>
        </p:spPr>
        <p:txBody>
          <a:bodyPr/>
          <a:lstStyle/>
          <a:p>
            <a:r>
              <a:rPr lang="en-AU" dirty="0" smtClean="0"/>
              <a:t>The Sabbath</a:t>
            </a: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1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/>
          <p:cNvSpPr/>
          <p:nvPr/>
        </p:nvSpPr>
        <p:spPr>
          <a:xfrm>
            <a:off x="5984450" y="4800211"/>
            <a:ext cx="2808312" cy="2016224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6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96985"/>
            <a:ext cx="9144000" cy="765175"/>
          </a:xfrm>
        </p:spPr>
        <p:txBody>
          <a:bodyPr/>
          <a:lstStyle/>
          <a:p>
            <a:r>
              <a:rPr lang="en-AU" dirty="0" smtClean="0"/>
              <a:t>“Sabbath” in Scripture</a:t>
            </a:r>
            <a:endParaRPr lang="en-AU" dirty="0">
              <a:solidFill>
                <a:srgbClr val="FF0000"/>
              </a:solidFill>
            </a:endParaRP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3840" y="783355"/>
            <a:ext cx="8713788" cy="5669981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i="1" dirty="0" smtClean="0">
                <a:solidFill>
                  <a:srgbClr val="00FF00"/>
                </a:solidFill>
              </a:rPr>
              <a:t>shah-</a:t>
            </a:r>
            <a:r>
              <a:rPr lang="en-US" i="1" dirty="0" err="1" smtClean="0">
                <a:solidFill>
                  <a:srgbClr val="00FF00"/>
                </a:solidFill>
              </a:rPr>
              <a:t>vath</a:t>
            </a:r>
            <a:r>
              <a:rPr lang="en-US" dirty="0" smtClean="0"/>
              <a:t> - to sit down, to rest, to be still. </a:t>
            </a:r>
            <a:r>
              <a:rPr lang="en-US" dirty="0" smtClean="0">
                <a:solidFill>
                  <a:srgbClr val="FFFF00"/>
                </a:solidFill>
              </a:rPr>
              <a:t>70</a:t>
            </a:r>
            <a:r>
              <a:rPr lang="en-US" dirty="0" smtClean="0"/>
              <a:t> </a:t>
            </a:r>
            <a:r>
              <a:rPr lang="en-US" dirty="0" err="1" smtClean="0"/>
              <a:t>occs</a:t>
            </a:r>
            <a:r>
              <a:rPr lang="en-US" dirty="0" smtClean="0"/>
              <a:t>. – “cease”, “rest”, “keep </a:t>
            </a:r>
            <a:r>
              <a:rPr lang="en-US" dirty="0" err="1" smtClean="0"/>
              <a:t>sabbath</a:t>
            </a:r>
            <a:r>
              <a:rPr lang="en-US" dirty="0" smtClean="0"/>
              <a:t>”.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i="1" dirty="0" err="1" smtClean="0">
                <a:solidFill>
                  <a:srgbClr val="00FF00"/>
                </a:solidFill>
              </a:rPr>
              <a:t>shab-bahth</a:t>
            </a:r>
            <a:r>
              <a:rPr lang="en-US" i="1" dirty="0" smtClean="0">
                <a:solidFill>
                  <a:srgbClr val="00FF00"/>
                </a:solidFill>
              </a:rPr>
              <a:t> </a:t>
            </a:r>
            <a:r>
              <a:rPr lang="en-US" dirty="0" smtClean="0"/>
              <a:t>– intermission. 111 </a:t>
            </a:r>
            <a:r>
              <a:rPr lang="en-US" dirty="0" err="1" smtClean="0"/>
              <a:t>occs</a:t>
            </a:r>
            <a:r>
              <a:rPr lang="en-US" dirty="0" smtClean="0"/>
              <a:t>. – “</a:t>
            </a:r>
            <a:r>
              <a:rPr lang="en-US" dirty="0" err="1" smtClean="0"/>
              <a:t>sabbath</a:t>
            </a:r>
            <a:r>
              <a:rPr lang="en-US" dirty="0" smtClean="0"/>
              <a:t>” 110, “another” once.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i="1" dirty="0" err="1" smtClean="0">
                <a:solidFill>
                  <a:srgbClr val="00FF00"/>
                </a:solidFill>
              </a:rPr>
              <a:t>shab</a:t>
            </a:r>
            <a:r>
              <a:rPr lang="en-US" i="1" dirty="0" smtClean="0">
                <a:solidFill>
                  <a:srgbClr val="00FF00"/>
                </a:solidFill>
              </a:rPr>
              <a:t>-bah-thon</a:t>
            </a:r>
            <a:r>
              <a:rPr lang="en-US" dirty="0" smtClean="0"/>
              <a:t> – a </a:t>
            </a:r>
            <a:r>
              <a:rPr lang="en-US" dirty="0" err="1" smtClean="0"/>
              <a:t>sabbatism</a:t>
            </a:r>
            <a:r>
              <a:rPr lang="en-US" dirty="0" smtClean="0"/>
              <a:t> - 11 </a:t>
            </a:r>
            <a:r>
              <a:rPr lang="en-US" dirty="0" err="1" smtClean="0"/>
              <a:t>occs</a:t>
            </a:r>
            <a:r>
              <a:rPr lang="en-US" dirty="0" smtClean="0"/>
              <a:t>. – “</a:t>
            </a:r>
            <a:r>
              <a:rPr lang="en-US" dirty="0" err="1" smtClean="0"/>
              <a:t>sabbath</a:t>
            </a:r>
            <a:r>
              <a:rPr lang="en-US" dirty="0" smtClean="0"/>
              <a:t>” 3, “rest” 8.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AU" dirty="0" smtClean="0"/>
              <a:t>In the N.T. three words are used:</a:t>
            </a:r>
          </a:p>
          <a:p>
            <a:pPr marL="1081088" lvl="1" indent="-457200">
              <a:spcBef>
                <a:spcPts val="0"/>
              </a:spcBef>
              <a:spcAft>
                <a:spcPts val="0"/>
              </a:spcAft>
              <a:buClr>
                <a:srgbClr val="FFFF00"/>
              </a:buClr>
            </a:pPr>
            <a:r>
              <a:rPr lang="en-AU" sz="3000" b="1" i="1" dirty="0" err="1" smtClean="0">
                <a:solidFill>
                  <a:srgbClr val="00FF00"/>
                </a:solidFill>
              </a:rPr>
              <a:t>sabbatismos</a:t>
            </a:r>
            <a:r>
              <a:rPr lang="en-AU" sz="3000" b="1" dirty="0" smtClean="0"/>
              <a:t> </a:t>
            </a:r>
          </a:p>
          <a:p>
            <a:pPr marL="1081088" lvl="1" indent="-457200">
              <a:spcBef>
                <a:spcPts val="0"/>
              </a:spcBef>
              <a:spcAft>
                <a:spcPts val="0"/>
              </a:spcAft>
              <a:buClr>
                <a:srgbClr val="FFFF00"/>
              </a:buClr>
            </a:pPr>
            <a:r>
              <a:rPr lang="en-AU" sz="3000" b="1" i="1" dirty="0" err="1" smtClean="0">
                <a:solidFill>
                  <a:srgbClr val="00FF00"/>
                </a:solidFill>
              </a:rPr>
              <a:t>sabbaton</a:t>
            </a:r>
            <a:r>
              <a:rPr lang="en-AU" sz="3000" b="1" i="1" dirty="0" smtClean="0">
                <a:solidFill>
                  <a:srgbClr val="00FF00"/>
                </a:solidFill>
              </a:rPr>
              <a:t>/</a:t>
            </a:r>
            <a:r>
              <a:rPr lang="en-AU" sz="3000" b="1" i="1" dirty="0" err="1" smtClean="0">
                <a:solidFill>
                  <a:srgbClr val="00FF00"/>
                </a:solidFill>
              </a:rPr>
              <a:t>prosabbaton</a:t>
            </a:r>
            <a:endParaRPr lang="en-AU" sz="3000" b="1" i="1" dirty="0" smtClean="0">
              <a:solidFill>
                <a:srgbClr val="00FF00"/>
              </a:solidFill>
            </a:endParaRPr>
          </a:p>
          <a:p>
            <a:pPr marL="1081088" lvl="1" indent="-457200">
              <a:spcBef>
                <a:spcPts val="0"/>
              </a:spcBef>
              <a:spcAft>
                <a:spcPts val="0"/>
              </a:spcAft>
              <a:buClr>
                <a:srgbClr val="FFFF00"/>
              </a:buClr>
            </a:pPr>
            <a:r>
              <a:rPr lang="en-AU" sz="3000" b="1" i="1" dirty="0" err="1" smtClean="0">
                <a:solidFill>
                  <a:srgbClr val="00FF00"/>
                </a:solidFill>
              </a:rPr>
              <a:t>sabbata</a:t>
            </a:r>
            <a:endParaRPr lang="en-US" sz="3000" b="1" i="1" dirty="0" smtClean="0">
              <a:solidFill>
                <a:srgbClr val="00FF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49764" y="6508756"/>
            <a:ext cx="2267744" cy="360040"/>
          </a:xfrm>
        </p:spPr>
        <p:txBody>
          <a:bodyPr/>
          <a:lstStyle/>
          <a:p>
            <a:r>
              <a:rPr lang="en-AU" dirty="0" smtClean="0"/>
              <a:t>The Sabbath</a:t>
            </a:r>
            <a:endParaRPr lang="en-AU" dirty="0"/>
          </a:p>
        </p:txBody>
      </p:sp>
      <p:sp>
        <p:nvSpPr>
          <p:cNvPr id="5" name="Right Brace 4"/>
          <p:cNvSpPr/>
          <p:nvPr/>
        </p:nvSpPr>
        <p:spPr>
          <a:xfrm>
            <a:off x="5646654" y="5146069"/>
            <a:ext cx="509522" cy="1279557"/>
          </a:xfrm>
          <a:prstGeom prst="rightBrace">
            <a:avLst/>
          </a:prstGeom>
          <a:ln w="571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314047" y="5007519"/>
            <a:ext cx="243441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3200" b="1" dirty="0" smtClean="0">
                <a:solidFill>
                  <a:srgbClr val="FFFF00"/>
                </a:solidFill>
              </a:rPr>
              <a:t>70 </a:t>
            </a:r>
            <a:r>
              <a:rPr lang="en-AU" sz="3200" b="1" dirty="0" err="1" smtClean="0">
                <a:solidFill>
                  <a:srgbClr val="FFFF00"/>
                </a:solidFill>
              </a:rPr>
              <a:t>occs</a:t>
            </a:r>
            <a:r>
              <a:rPr lang="en-AU" sz="3200" b="1" dirty="0" smtClean="0">
                <a:solidFill>
                  <a:srgbClr val="FFFF00"/>
                </a:solidFill>
              </a:rPr>
              <a:t>. in total = the nations</a:t>
            </a:r>
            <a:endParaRPr lang="en-US" sz="3200" b="1" dirty="0">
              <a:solidFill>
                <a:srgbClr val="FFFF00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539552" y="1268760"/>
            <a:ext cx="2016224" cy="648072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68611" grpId="0" uiExpand="1" build="p"/>
      <p:bldP spid="5" grpId="0" animBg="1"/>
      <p:bldP spid="7" grpId="0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323850" y="1214878"/>
            <a:ext cx="8496300" cy="5402262"/>
          </a:xfrm>
        </p:spPr>
        <p:txBody>
          <a:bodyPr/>
          <a:lstStyle/>
          <a:p>
            <a:pPr marL="533400" indent="-533400" algn="ctr">
              <a:buClr>
                <a:srgbClr val="FFFF66"/>
              </a:buClr>
              <a:buFont typeface="Wingdings" pitchFamily="2" charset="2"/>
              <a:buNone/>
            </a:pPr>
            <a:r>
              <a:rPr lang="en-US" sz="3200" b="0" dirty="0">
                <a:solidFill>
                  <a:srgbClr val="00FF00"/>
                </a:solidFill>
                <a:latin typeface="Impact" pitchFamily="34" charset="0"/>
              </a:rPr>
              <a:t>Seven days - 15th to 21st day of Tishri </a:t>
            </a:r>
            <a:r>
              <a:rPr lang="en-US" sz="3200" b="0" dirty="0">
                <a:solidFill>
                  <a:srgbClr val="00FF00"/>
                </a:solidFill>
                <a:latin typeface="Arial Black" pitchFamily="34" charset="0"/>
              </a:rPr>
              <a:t>(</a:t>
            </a:r>
            <a:r>
              <a:rPr lang="en-US" sz="3200" b="0" dirty="0">
                <a:solidFill>
                  <a:srgbClr val="00FF00"/>
                </a:solidFill>
                <a:latin typeface="Impact" pitchFamily="34" charset="0"/>
              </a:rPr>
              <a:t>7th month</a:t>
            </a:r>
            <a:r>
              <a:rPr lang="en-US" sz="3200" b="0" dirty="0">
                <a:solidFill>
                  <a:srgbClr val="00FF00"/>
                </a:solidFill>
                <a:latin typeface="Arial Black" pitchFamily="34" charset="0"/>
              </a:rPr>
              <a:t>)</a:t>
            </a:r>
            <a:endParaRPr lang="en-AU" sz="3200" b="0" dirty="0">
              <a:solidFill>
                <a:srgbClr val="00FF00"/>
              </a:solidFill>
              <a:latin typeface="Arial Black" pitchFamily="34" charset="0"/>
            </a:endParaRPr>
          </a:p>
          <a:p>
            <a:pPr marL="533400" indent="-533400"/>
            <a:r>
              <a:rPr lang="en-US" dirty="0">
                <a:solidFill>
                  <a:srgbClr val="FFFF00"/>
                </a:solidFill>
              </a:rPr>
              <a:t>Day 1</a:t>
            </a:r>
            <a:r>
              <a:rPr lang="en-US" dirty="0"/>
              <a:t> - (</a:t>
            </a:r>
            <a:r>
              <a:rPr lang="en-US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Num. 29:13</a:t>
            </a:r>
            <a:r>
              <a:rPr lang="en-US" dirty="0"/>
              <a:t>)	</a:t>
            </a:r>
            <a:r>
              <a:rPr lang="en-US" b="0" dirty="0">
                <a:ln>
                  <a:solidFill>
                    <a:schemeClr val="tx1"/>
                  </a:solidFill>
                </a:ln>
                <a:solidFill>
                  <a:srgbClr val="FFCC00"/>
                </a:solidFill>
                <a:latin typeface="Arial Black" pitchFamily="34" charset="0"/>
              </a:rPr>
              <a:t>13</a:t>
            </a:r>
            <a:r>
              <a:rPr lang="en-US" dirty="0"/>
              <a:t>	bullocks offered</a:t>
            </a:r>
          </a:p>
          <a:p>
            <a:pPr marL="533400" indent="-533400"/>
            <a:r>
              <a:rPr lang="en-US" dirty="0">
                <a:solidFill>
                  <a:srgbClr val="FFFF00"/>
                </a:solidFill>
              </a:rPr>
              <a:t>Day 2</a:t>
            </a:r>
            <a:r>
              <a:rPr lang="en-US" dirty="0"/>
              <a:t> - (</a:t>
            </a:r>
            <a:r>
              <a:rPr lang="en-US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v.17</a:t>
            </a:r>
            <a:r>
              <a:rPr lang="en-US" dirty="0"/>
              <a:t>)		12</a:t>
            </a:r>
          </a:p>
          <a:p>
            <a:pPr marL="533400" indent="-533400"/>
            <a:r>
              <a:rPr lang="en-US" dirty="0">
                <a:solidFill>
                  <a:srgbClr val="FFFF00"/>
                </a:solidFill>
              </a:rPr>
              <a:t>Day 3</a:t>
            </a:r>
            <a:r>
              <a:rPr lang="en-US" dirty="0"/>
              <a:t> - (</a:t>
            </a:r>
            <a:r>
              <a:rPr lang="en-US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v.20</a:t>
            </a:r>
            <a:r>
              <a:rPr lang="en-US" dirty="0"/>
              <a:t>)		11</a:t>
            </a:r>
          </a:p>
          <a:p>
            <a:pPr marL="533400" indent="-533400"/>
            <a:r>
              <a:rPr lang="en-US" dirty="0">
                <a:solidFill>
                  <a:srgbClr val="FFFF00"/>
                </a:solidFill>
              </a:rPr>
              <a:t>Day 4</a:t>
            </a:r>
            <a:r>
              <a:rPr lang="en-US" dirty="0"/>
              <a:t> - (</a:t>
            </a:r>
            <a:r>
              <a:rPr lang="en-US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v.23</a:t>
            </a:r>
            <a:r>
              <a:rPr lang="en-US" dirty="0"/>
              <a:t>)		10	</a:t>
            </a:r>
          </a:p>
          <a:p>
            <a:pPr marL="533400" indent="-533400"/>
            <a:r>
              <a:rPr lang="en-US" dirty="0">
                <a:solidFill>
                  <a:srgbClr val="FFFF00"/>
                </a:solidFill>
              </a:rPr>
              <a:t>Day 5</a:t>
            </a:r>
            <a:r>
              <a:rPr lang="en-US" dirty="0"/>
              <a:t> - (</a:t>
            </a:r>
            <a:r>
              <a:rPr lang="en-US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v.26</a:t>
            </a:r>
            <a:r>
              <a:rPr lang="en-US" dirty="0"/>
              <a:t>)		 9		</a:t>
            </a:r>
          </a:p>
          <a:p>
            <a:pPr marL="533400" indent="-533400"/>
            <a:r>
              <a:rPr lang="en-US" dirty="0">
                <a:solidFill>
                  <a:srgbClr val="FFFF00"/>
                </a:solidFill>
              </a:rPr>
              <a:t>Day 6</a:t>
            </a:r>
            <a:r>
              <a:rPr lang="en-US" dirty="0"/>
              <a:t> - (</a:t>
            </a:r>
            <a:r>
              <a:rPr lang="en-US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v.29</a:t>
            </a:r>
            <a:r>
              <a:rPr lang="en-US" dirty="0"/>
              <a:t>)		 8</a:t>
            </a:r>
          </a:p>
          <a:p>
            <a:pPr marL="533400" indent="-533400"/>
            <a:r>
              <a:rPr lang="en-US" dirty="0">
                <a:solidFill>
                  <a:srgbClr val="FFFF00"/>
                </a:solidFill>
              </a:rPr>
              <a:t>Day 7</a:t>
            </a:r>
            <a:r>
              <a:rPr lang="en-US" dirty="0"/>
              <a:t> - (</a:t>
            </a:r>
            <a:r>
              <a:rPr lang="en-US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v.32</a:t>
            </a:r>
            <a:r>
              <a:rPr lang="en-US" dirty="0"/>
              <a:t>)		 </a:t>
            </a:r>
            <a:r>
              <a:rPr lang="en-US" b="0" dirty="0">
                <a:ln>
                  <a:solidFill>
                    <a:schemeClr val="tx1"/>
                  </a:solidFill>
                </a:ln>
                <a:solidFill>
                  <a:schemeClr val="hlink"/>
                </a:solidFill>
                <a:latin typeface="Arial Black" pitchFamily="34" charset="0"/>
              </a:rPr>
              <a:t>7</a:t>
            </a:r>
            <a:r>
              <a:rPr lang="en-US" dirty="0"/>
              <a:t> = </a:t>
            </a:r>
            <a:r>
              <a:rPr lang="en-US" dirty="0">
                <a:solidFill>
                  <a:srgbClr val="FFFF66"/>
                </a:solidFill>
              </a:rPr>
              <a:t>Total 70 (The Nations)</a:t>
            </a:r>
          </a:p>
          <a:p>
            <a:pPr marL="533400" indent="-533400" algn="ctr">
              <a:spcBef>
                <a:spcPts val="600"/>
              </a:spcBef>
              <a:spcAft>
                <a:spcPts val="0"/>
              </a:spcAft>
            </a:pPr>
            <a:r>
              <a:rPr lang="en-US" dirty="0">
                <a:solidFill>
                  <a:srgbClr val="FFFF00"/>
                </a:solidFill>
              </a:rPr>
              <a:t>8th Day</a:t>
            </a:r>
            <a:r>
              <a:rPr lang="en-US" dirty="0"/>
              <a:t> - One bullock offered (</a:t>
            </a:r>
            <a:r>
              <a:rPr lang="en-US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Num.29:35-36</a:t>
            </a:r>
            <a:r>
              <a:rPr lang="en-US" dirty="0"/>
              <a:t>) – </a:t>
            </a:r>
            <a:r>
              <a:rPr lang="en-US" dirty="0">
                <a:ln>
                  <a:solidFill>
                    <a:schemeClr val="tx1"/>
                  </a:solidFill>
                </a:ln>
                <a:solidFill>
                  <a:srgbClr val="FF3399"/>
                </a:solidFill>
              </a:rPr>
              <a:t>“That great day of the feast”</a:t>
            </a:r>
            <a:r>
              <a:rPr lang="en-US" dirty="0">
                <a:ln>
                  <a:solidFill>
                    <a:schemeClr val="tx1"/>
                  </a:solidFill>
                </a:ln>
              </a:rPr>
              <a:t> </a:t>
            </a:r>
            <a:r>
              <a:rPr lang="en-US" dirty="0"/>
              <a:t>– </a:t>
            </a:r>
            <a:r>
              <a:rPr lang="en-US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John 7:37</a:t>
            </a:r>
            <a:r>
              <a:rPr lang="en-US" dirty="0"/>
              <a:t>.</a:t>
            </a:r>
            <a:r>
              <a:rPr lang="en-AU" dirty="0"/>
              <a:t> 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0" y="130161"/>
            <a:ext cx="9144000" cy="1214422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4400" dirty="0" smtClean="0"/>
              <a:t>The Feast </a:t>
            </a:r>
            <a:r>
              <a:rPr lang="en-US" sz="4400" dirty="0"/>
              <a:t>of Tabernacles - </a:t>
            </a:r>
            <a:r>
              <a:rPr lang="en-US" sz="3600" dirty="0"/>
              <a:t>The </a:t>
            </a:r>
            <a:r>
              <a:rPr lang="en-US" sz="3600" dirty="0" smtClean="0"/>
              <a:t>ingathering of all nations – </a:t>
            </a:r>
            <a:r>
              <a:rPr lang="en-US" sz="36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  <a:effectLst/>
              </a:rPr>
              <a:t>Zech. 14:16</a:t>
            </a:r>
            <a:endParaRPr lang="en-AU" sz="3600" dirty="0">
              <a:ln w="22225">
                <a:solidFill>
                  <a:schemeClr val="tx1"/>
                </a:solidFill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101380" name="Text Box 4"/>
          <p:cNvSpPr txBox="1">
            <a:spLocks noChangeArrowheads="1"/>
          </p:cNvSpPr>
          <p:nvPr/>
        </p:nvSpPr>
        <p:spPr bwMode="auto">
          <a:xfrm>
            <a:off x="4643438" y="2156265"/>
            <a:ext cx="3960812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dirty="0">
                <a:ln>
                  <a:solidFill>
                    <a:srgbClr val="FFFFFF"/>
                  </a:solidFill>
                </a:ln>
                <a:solidFill>
                  <a:srgbClr val="FFCC00"/>
                </a:solidFill>
                <a:latin typeface="Arial Black" pitchFamily="34" charset="0"/>
              </a:rPr>
              <a:t>Begins with 13 – No. of rebellion</a:t>
            </a:r>
            <a:endParaRPr lang="en-AU" sz="3200" dirty="0">
              <a:ln>
                <a:solidFill>
                  <a:srgbClr val="FFFFFF"/>
                </a:solidFill>
              </a:ln>
              <a:solidFill>
                <a:srgbClr val="FFCC00"/>
              </a:solidFill>
              <a:latin typeface="Arial Black" pitchFamily="34" charset="0"/>
            </a:endParaRPr>
          </a:p>
        </p:txBody>
      </p:sp>
      <p:sp>
        <p:nvSpPr>
          <p:cNvPr id="101381" name="Text Box 5"/>
          <p:cNvSpPr txBox="1">
            <a:spLocks noChangeArrowheads="1"/>
          </p:cNvSpPr>
          <p:nvPr/>
        </p:nvSpPr>
        <p:spPr bwMode="auto">
          <a:xfrm>
            <a:off x="4500563" y="3232590"/>
            <a:ext cx="4105275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dirty="0">
                <a:ln>
                  <a:solidFill>
                    <a:srgbClr val="FFFFFF"/>
                  </a:solidFill>
                </a:ln>
                <a:solidFill>
                  <a:srgbClr val="00FFCC"/>
                </a:solidFill>
                <a:latin typeface="Arial Black" pitchFamily="34" charset="0"/>
              </a:rPr>
              <a:t>Ends with 7 – Covenant &amp; Sabbath rest</a:t>
            </a:r>
            <a:endParaRPr lang="en-AU" sz="3200" dirty="0">
              <a:ln>
                <a:solidFill>
                  <a:srgbClr val="FFFFFF"/>
                </a:solidFill>
              </a:ln>
              <a:solidFill>
                <a:srgbClr val="00FFCC"/>
              </a:solidFill>
              <a:latin typeface="Arial Black" pitchFamily="34" charset="0"/>
            </a:endParaRPr>
          </a:p>
        </p:txBody>
      </p:sp>
      <p:sp>
        <p:nvSpPr>
          <p:cNvPr id="101382" name="Oval 6"/>
          <p:cNvSpPr>
            <a:spLocks noChangeArrowheads="1"/>
          </p:cNvSpPr>
          <p:nvPr/>
        </p:nvSpPr>
        <p:spPr bwMode="auto">
          <a:xfrm>
            <a:off x="4009593" y="1719703"/>
            <a:ext cx="649287" cy="649287"/>
          </a:xfrm>
          <a:prstGeom prst="ellipse">
            <a:avLst/>
          </a:prstGeom>
          <a:noFill/>
          <a:ln w="57150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01383" name="Oval 7"/>
          <p:cNvSpPr>
            <a:spLocks noChangeArrowheads="1"/>
          </p:cNvSpPr>
          <p:nvPr/>
        </p:nvSpPr>
        <p:spPr bwMode="auto">
          <a:xfrm>
            <a:off x="3956483" y="4815328"/>
            <a:ext cx="649287" cy="649287"/>
          </a:xfrm>
          <a:prstGeom prst="ellipse">
            <a:avLst/>
          </a:prstGeom>
          <a:noFill/>
          <a:ln w="57150">
            <a:solidFill>
              <a:srgbClr val="66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Rectangle 5"/>
          <p:cNvSpPr txBox="1">
            <a:spLocks noChangeArrowheads="1"/>
          </p:cNvSpPr>
          <p:nvPr/>
        </p:nvSpPr>
        <p:spPr bwMode="auto">
          <a:xfrm>
            <a:off x="49764" y="6467191"/>
            <a:ext cx="2267744" cy="36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7" rIns="92075" bIns="46037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9900"/>
                </a:solidFill>
                <a:effectLst/>
                <a:uLnTx/>
                <a:uFillTx/>
                <a:latin typeface="Monotype Corsiva" pitchFamily="66" charset="0"/>
                <a:ea typeface="+mn-ea"/>
                <a:cs typeface="+mn-cs"/>
              </a:rPr>
              <a:t>The Sabbath</a:t>
            </a:r>
            <a:endParaRPr kumimoji="0" lang="en-AU" sz="2800" b="1" i="0" u="none" strike="noStrike" kern="1200" cap="none" spc="0" normalizeH="0" baseline="0" noProof="0" dirty="0">
              <a:ln>
                <a:noFill/>
              </a:ln>
              <a:solidFill>
                <a:srgbClr val="FF9900"/>
              </a:solidFill>
              <a:effectLst/>
              <a:uLnTx/>
              <a:uFillTx/>
              <a:latin typeface="Monotype Corsiva" pitchFamily="66" charset="0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716016" y="4797152"/>
            <a:ext cx="3960440" cy="648072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378" grpId="0" uiExpand="1" build="p"/>
      <p:bldP spid="101380" grpId="0" uiExpand="1"/>
      <p:bldP spid="101381" grpId="0" uiExpand="1"/>
      <p:bldP spid="101382" grpId="0" uiExpand="1" animBg="1"/>
      <p:bldP spid="101383" grpId="0" uiExpand="1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43545"/>
            <a:ext cx="9144000" cy="765175"/>
          </a:xfrm>
        </p:spPr>
        <p:txBody>
          <a:bodyPr/>
          <a:lstStyle/>
          <a:p>
            <a:r>
              <a:rPr lang="en-AU" dirty="0" smtClean="0"/>
              <a:t>The foundations of the Sabbath</a:t>
            </a:r>
            <a:endParaRPr lang="en-AU" dirty="0">
              <a:solidFill>
                <a:srgbClr val="FF0000"/>
              </a:solidFill>
            </a:endParaRP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09260" y="880340"/>
            <a:ext cx="8713788" cy="5545286"/>
          </a:xfrm>
        </p:spPr>
        <p:txBody>
          <a:bodyPr/>
          <a:lstStyle/>
          <a:p>
            <a:pPr marL="533400" indent="-533400">
              <a:spcBef>
                <a:spcPts val="0"/>
              </a:spcBef>
              <a:spcAft>
                <a:spcPts val="800"/>
              </a:spcAft>
            </a:pPr>
            <a:r>
              <a:rPr lang="en-AU" sz="32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Gen. 1:26-28 </a:t>
            </a:r>
            <a:r>
              <a:rPr lang="en-AU" sz="3200" dirty="0" smtClean="0"/>
              <a:t>– Exercising dominion on the Sabbath – Key to understanding.</a:t>
            </a:r>
          </a:p>
          <a:p>
            <a:pPr marL="533400" indent="-533400">
              <a:spcBef>
                <a:spcPts val="0"/>
              </a:spcBef>
              <a:spcAft>
                <a:spcPts val="800"/>
              </a:spcAft>
            </a:pPr>
            <a:r>
              <a:rPr lang="en-AU" dirty="0" smtClean="0"/>
              <a:t>Prophecy of the end of the 6</a:t>
            </a:r>
            <a:r>
              <a:rPr lang="en-AU" baseline="30000" dirty="0" smtClean="0"/>
              <a:t>th</a:t>
            </a:r>
            <a:r>
              <a:rPr lang="en-AU" dirty="0" smtClean="0"/>
              <a:t> millennium – Marriage to come before the 7</a:t>
            </a:r>
            <a:r>
              <a:rPr lang="en-AU" baseline="30000" dirty="0" smtClean="0"/>
              <a:t>th</a:t>
            </a:r>
            <a:r>
              <a:rPr lang="en-AU" dirty="0" smtClean="0"/>
              <a:t> day.</a:t>
            </a:r>
            <a:endParaRPr lang="en-AU" sz="3200" dirty="0" smtClean="0"/>
          </a:p>
          <a:p>
            <a:pPr marL="533400" indent="-533400">
              <a:spcBef>
                <a:spcPts val="0"/>
              </a:spcBef>
              <a:spcAft>
                <a:spcPts val="800"/>
              </a:spcAft>
            </a:pPr>
            <a:r>
              <a:rPr lang="en-AU" sz="3200" dirty="0" smtClean="0">
                <a:solidFill>
                  <a:srgbClr val="00FF00"/>
                </a:solidFill>
              </a:rPr>
              <a:t>“them” </a:t>
            </a:r>
            <a:r>
              <a:rPr lang="en-AU" sz="3200" dirty="0" smtClean="0"/>
              <a:t>– Masculine Plural – multitude in </a:t>
            </a:r>
            <a:r>
              <a:rPr lang="en-AU" sz="3200" dirty="0" smtClean="0">
                <a:solidFill>
                  <a:srgbClr val="FFFF00"/>
                </a:solidFill>
              </a:rPr>
              <a:t>“the Man” </a:t>
            </a:r>
            <a:r>
              <a:rPr lang="en-AU" sz="3200" dirty="0" smtClean="0"/>
              <a:t>– Christ and his bride.</a:t>
            </a:r>
          </a:p>
          <a:p>
            <a:pPr marL="533400" indent="-533400">
              <a:spcBef>
                <a:spcPts val="0"/>
              </a:spcBef>
              <a:spcAft>
                <a:spcPts val="800"/>
              </a:spcAft>
            </a:pPr>
            <a:r>
              <a:rPr lang="en-AU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Gen. 2:1-3 </a:t>
            </a:r>
            <a:r>
              <a:rPr lang="en-AU" dirty="0" smtClean="0"/>
              <a:t>– God rested but “the man” worked (</a:t>
            </a:r>
            <a:r>
              <a:rPr lang="en-AU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V.15</a:t>
            </a:r>
            <a:r>
              <a:rPr lang="en-AU" dirty="0" smtClean="0"/>
              <a:t>) – not the toil of mortality.</a:t>
            </a:r>
          </a:p>
          <a:p>
            <a:pPr marL="533400" indent="-533400">
              <a:spcBef>
                <a:spcPts val="0"/>
              </a:spcBef>
              <a:spcAft>
                <a:spcPts val="800"/>
              </a:spcAft>
            </a:pPr>
            <a:r>
              <a:rPr lang="en-AU" sz="3200" dirty="0" smtClean="0"/>
              <a:t>Need for divinely appointed labour on the Sabbath</a:t>
            </a:r>
            <a:r>
              <a:rPr lang="en-AU" dirty="0" smtClean="0"/>
              <a:t> – </a:t>
            </a:r>
            <a:r>
              <a:rPr lang="en-AU" dirty="0" smtClean="0">
                <a:solidFill>
                  <a:srgbClr val="FFFF00"/>
                </a:solidFill>
              </a:rPr>
              <a:t>Sabbath every day</a:t>
            </a:r>
            <a:r>
              <a:rPr lang="en-AU" dirty="0" smtClean="0"/>
              <a:t>.</a:t>
            </a:r>
            <a:endParaRPr lang="en-AU" sz="3200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49764" y="6508756"/>
            <a:ext cx="2267744" cy="360040"/>
          </a:xfrm>
        </p:spPr>
        <p:txBody>
          <a:bodyPr/>
          <a:lstStyle/>
          <a:p>
            <a:r>
              <a:rPr lang="en-AU" dirty="0" smtClean="0"/>
              <a:t>The Sabbath</a:t>
            </a: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1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32894"/>
            <a:ext cx="9144000" cy="1279882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AU" dirty="0" smtClean="0"/>
              <a:t>David’s exposition of </a:t>
            </a:r>
            <a:r>
              <a:rPr lang="en-AU" sz="40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  <a:effectLst/>
              </a:rPr>
              <a:t>Gen. 1 </a:t>
            </a:r>
            <a:r>
              <a:rPr lang="en-AU" sz="32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  <a:effectLst/>
              </a:rPr>
              <a:t>&amp;</a:t>
            </a:r>
            <a:r>
              <a:rPr lang="en-AU" sz="40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  <a:effectLst/>
              </a:rPr>
              <a:t> 2</a:t>
            </a:r>
            <a:br>
              <a:rPr lang="en-AU" sz="40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  <a:effectLst/>
              </a:rPr>
            </a:br>
            <a:r>
              <a:rPr lang="en-AU" sz="40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  <a:effectLst/>
              </a:rPr>
              <a:t>Psalm 8</a:t>
            </a:r>
            <a:endParaRPr lang="en-AU" sz="4000" dirty="0">
              <a:ln w="22225">
                <a:solidFill>
                  <a:schemeClr val="tx1"/>
                </a:solidFill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51520" y="4941168"/>
            <a:ext cx="8640960" cy="576064"/>
          </a:xfrm>
          <a:prstGeom prst="rect">
            <a:avLst/>
          </a:prstGeom>
          <a:solidFill>
            <a:srgbClr val="00FFFF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0" lang="en-US" sz="2800" dirty="0">
              <a:solidFill>
                <a:srgbClr val="FFFFFF"/>
              </a:solidFill>
              <a:latin typeface="Impact" pitchFamily="34" charset="0"/>
            </a:endParaRPr>
          </a:p>
        </p:txBody>
      </p:sp>
      <p:pic>
        <p:nvPicPr>
          <p:cNvPr id="7" name="Picture 4" descr="David and Goliath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27784" y="1560215"/>
            <a:ext cx="1771597" cy="3336656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7394167" y="4941168"/>
            <a:ext cx="1548000" cy="576000"/>
          </a:xfrm>
          <a:prstGeom prst="rect">
            <a:avLst/>
          </a:prstGeom>
          <a:solidFill>
            <a:srgbClr val="00B0F0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0" lang="en-AU" sz="2200" dirty="0" smtClean="0">
                <a:solidFill>
                  <a:srgbClr val="000000"/>
                </a:solidFill>
                <a:latin typeface="Impact" pitchFamily="34" charset="0"/>
              </a:rPr>
              <a:t>Millennium</a:t>
            </a:r>
            <a:endParaRPr kumimoji="0" lang="en-US" sz="2200" dirty="0">
              <a:solidFill>
                <a:srgbClr val="000000"/>
              </a:solidFill>
              <a:latin typeface="Impact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9804" y="1412776"/>
            <a:ext cx="677108" cy="3460243"/>
          </a:xfrm>
          <a:prstGeom prst="rect">
            <a:avLst/>
          </a:prstGeom>
          <a:noFill/>
        </p:spPr>
        <p:txBody>
          <a:bodyPr vert="vert" wrap="none" rtlCol="0">
            <a:spAutoFit/>
          </a:bodyPr>
          <a:lstStyle/>
          <a:p>
            <a:r>
              <a:rPr kumimoji="0" lang="en-AU" sz="3200" dirty="0" smtClean="0">
                <a:solidFill>
                  <a:srgbClr val="FFFF00"/>
                </a:solidFill>
                <a:latin typeface="Impact" pitchFamily="34" charset="0"/>
              </a:rPr>
              <a:t>Dominion exercised</a:t>
            </a:r>
            <a:endParaRPr kumimoji="0" lang="en-US" sz="3200" dirty="0">
              <a:solidFill>
                <a:srgbClr val="FFFF00"/>
              </a:solidFill>
              <a:latin typeface="Impact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98269" y="5570076"/>
            <a:ext cx="25154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0" lang="en-AU" sz="3200" dirty="0" smtClean="0">
                <a:ln w="12700">
                  <a:solidFill>
                    <a:srgbClr val="FFFF00"/>
                  </a:solidFill>
                </a:ln>
                <a:solidFill>
                  <a:srgbClr val="FF0000"/>
                </a:solidFill>
                <a:latin typeface="Impact" pitchFamily="34" charset="0"/>
              </a:rPr>
              <a:t>Dominion lost</a:t>
            </a:r>
            <a:endParaRPr kumimoji="0" lang="en-US" sz="3200" dirty="0">
              <a:ln w="12700">
                <a:solidFill>
                  <a:srgbClr val="FFFF00"/>
                </a:solidFill>
              </a:ln>
              <a:solidFill>
                <a:srgbClr val="FF0000"/>
              </a:solidFill>
              <a:latin typeface="Impact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438916" y="1415593"/>
            <a:ext cx="295232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0" lang="en-AU" sz="2800" dirty="0" smtClean="0">
                <a:solidFill>
                  <a:srgbClr val="FFFFFF"/>
                </a:solidFill>
                <a:latin typeface="Impact" pitchFamily="34" charset="0"/>
              </a:rPr>
              <a:t>David saw the death of Goliath as a type of </a:t>
            </a:r>
            <a:r>
              <a:rPr kumimoji="0" lang="en-AU" sz="2800" dirty="0" smtClean="0">
                <a:solidFill>
                  <a:srgbClr val="FFFF00"/>
                </a:solidFill>
                <a:latin typeface="Impact" pitchFamily="34" charset="0"/>
              </a:rPr>
              <a:t>the restoration of dominion </a:t>
            </a:r>
            <a:r>
              <a:rPr kumimoji="0" lang="en-AU" sz="2800" dirty="0" smtClean="0">
                <a:solidFill>
                  <a:srgbClr val="FFFFFF"/>
                </a:solidFill>
                <a:latin typeface="Impact" pitchFamily="34" charset="0"/>
              </a:rPr>
              <a:t>over all carnal things by Christ through the work of Atonement</a:t>
            </a:r>
            <a:endParaRPr kumimoji="0" lang="en-US" sz="2800" dirty="0">
              <a:solidFill>
                <a:srgbClr val="FFFFFF"/>
              </a:solidFill>
              <a:latin typeface="Impact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078425" y="5614374"/>
            <a:ext cx="2232248" cy="9552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0" lang="en-AU" sz="2800" dirty="0" smtClean="0">
                <a:ln w="12700">
                  <a:solidFill>
                    <a:srgbClr val="FFFFFF"/>
                  </a:solidFill>
                </a:ln>
                <a:solidFill>
                  <a:srgbClr val="00FFFF"/>
                </a:solidFill>
                <a:latin typeface="Impact" pitchFamily="34" charset="0"/>
              </a:rPr>
              <a:t>Dominion restored</a:t>
            </a:r>
            <a:endParaRPr kumimoji="0" lang="en-US" sz="2800" dirty="0">
              <a:ln w="12700">
                <a:solidFill>
                  <a:srgbClr val="FFFFFF"/>
                </a:solidFill>
              </a:ln>
              <a:solidFill>
                <a:srgbClr val="00FFFF"/>
              </a:solidFill>
              <a:latin typeface="Impact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 rot="5400000">
            <a:off x="7841015" y="3813809"/>
            <a:ext cx="738664" cy="1660070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kumimoji="0" lang="en-AU" sz="3600" dirty="0" smtClean="0">
                <a:ln>
                  <a:solidFill>
                    <a:srgbClr val="FFFFFF"/>
                  </a:solidFill>
                </a:ln>
                <a:solidFill>
                  <a:srgbClr val="00FFFF"/>
                </a:solidFill>
                <a:latin typeface="Impact" pitchFamily="34" charset="0"/>
              </a:rPr>
              <a:t>Sabbath</a:t>
            </a:r>
            <a:endParaRPr kumimoji="0" lang="en-US" sz="3600" dirty="0">
              <a:ln>
                <a:solidFill>
                  <a:srgbClr val="FFFFFF"/>
                </a:solidFill>
              </a:ln>
              <a:solidFill>
                <a:srgbClr val="00FFFF"/>
              </a:solidFill>
              <a:latin typeface="Impact" pitchFamily="34" charset="0"/>
            </a:endParaRPr>
          </a:p>
        </p:txBody>
      </p:sp>
      <p:cxnSp>
        <p:nvCxnSpPr>
          <p:cNvPr id="15" name="Elbow Connector 14"/>
          <p:cNvCxnSpPr/>
          <p:nvPr/>
        </p:nvCxnSpPr>
        <p:spPr>
          <a:xfrm>
            <a:off x="3491880" y="5531087"/>
            <a:ext cx="3744416" cy="562209"/>
          </a:xfrm>
          <a:prstGeom prst="bentConnector3">
            <a:avLst>
              <a:gd name="adj1" fmla="val 419"/>
            </a:avLst>
          </a:prstGeom>
          <a:ln w="76200">
            <a:solidFill>
              <a:srgbClr val="FFFF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467544" y="2636912"/>
            <a:ext cx="17281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0" lang="en-AU" sz="1800" b="1" dirty="0" smtClean="0">
                <a:solidFill>
                  <a:srgbClr val="00FF00"/>
                </a:solidFill>
                <a:latin typeface="Bookman Old Style" pitchFamily="18" charset="0"/>
              </a:rPr>
              <a:t>“Let them have dominion”</a:t>
            </a:r>
            <a:endParaRPr kumimoji="0" lang="en-US" sz="1800" b="1" dirty="0">
              <a:solidFill>
                <a:srgbClr val="00FF00"/>
              </a:solidFill>
              <a:latin typeface="Bookman Old Style" pitchFamily="18" charset="0"/>
            </a:endParaRPr>
          </a:p>
        </p:txBody>
      </p:sp>
      <p:sp>
        <p:nvSpPr>
          <p:cNvPr id="21" name="Explosion 1 20"/>
          <p:cNvSpPr/>
          <p:nvPr/>
        </p:nvSpPr>
        <p:spPr>
          <a:xfrm>
            <a:off x="381680" y="4999321"/>
            <a:ext cx="805944" cy="648072"/>
          </a:xfrm>
          <a:prstGeom prst="irregularSeal1">
            <a:avLst/>
          </a:prstGeom>
          <a:solidFill>
            <a:srgbClr val="FF0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0" lang="en-AU" sz="1400" dirty="0" smtClean="0">
                <a:solidFill>
                  <a:schemeClr val="bg1"/>
                </a:solidFill>
                <a:latin typeface="Impact" pitchFamily="34" charset="0"/>
              </a:rPr>
              <a:t>Sin</a:t>
            </a:r>
            <a:endParaRPr kumimoji="0" lang="en-US" sz="1400" dirty="0">
              <a:solidFill>
                <a:schemeClr val="bg1"/>
              </a:solidFill>
              <a:latin typeface="Impact" pitchFamily="34" charset="0"/>
            </a:endParaRPr>
          </a:p>
        </p:txBody>
      </p:sp>
      <p:cxnSp>
        <p:nvCxnSpPr>
          <p:cNvPr id="19" name="Elbow Connector 18"/>
          <p:cNvCxnSpPr/>
          <p:nvPr/>
        </p:nvCxnSpPr>
        <p:spPr>
          <a:xfrm>
            <a:off x="5004048" y="5558797"/>
            <a:ext cx="2448272" cy="606507"/>
          </a:xfrm>
          <a:prstGeom prst="bentConnector3">
            <a:avLst>
              <a:gd name="adj1" fmla="val 3597"/>
            </a:avLst>
          </a:prstGeom>
          <a:ln w="152400">
            <a:solidFill>
              <a:srgbClr val="FFFF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4544290" y="4996588"/>
            <a:ext cx="1191352" cy="5663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70000"/>
              </a:lnSpc>
            </a:pPr>
            <a:r>
              <a:rPr kumimoji="0" lang="en-AU" sz="2200" dirty="0" smtClean="0">
                <a:solidFill>
                  <a:srgbClr val="000000"/>
                </a:solidFill>
                <a:latin typeface="Impact" pitchFamily="34" charset="0"/>
              </a:rPr>
              <a:t>“The Son</a:t>
            </a:r>
          </a:p>
          <a:p>
            <a:pPr algn="ctr">
              <a:lnSpc>
                <a:spcPct val="70000"/>
              </a:lnSpc>
            </a:pPr>
            <a:r>
              <a:rPr kumimoji="0" lang="en-AU" sz="2200" dirty="0" smtClean="0">
                <a:solidFill>
                  <a:srgbClr val="000000"/>
                </a:solidFill>
                <a:latin typeface="Impact" pitchFamily="34" charset="0"/>
              </a:rPr>
              <a:t>of man”</a:t>
            </a:r>
            <a:endParaRPr kumimoji="0" lang="en-US" sz="2200" dirty="0">
              <a:solidFill>
                <a:srgbClr val="000000"/>
              </a:solidFill>
              <a:latin typeface="Impact" pitchFamily="34" charset="0"/>
            </a:endParaRPr>
          </a:p>
        </p:txBody>
      </p:sp>
      <p:pic>
        <p:nvPicPr>
          <p:cNvPr id="31" name="Picture 30" descr="Redeemed on Mt Zio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438470" y="2840543"/>
            <a:ext cx="1633522" cy="1463675"/>
          </a:xfrm>
          <a:prstGeom prst="rect">
            <a:avLst/>
          </a:prstGeom>
          <a:ln w="38100">
            <a:solidFill>
              <a:srgbClr val="FFFF00"/>
            </a:solidFill>
          </a:ln>
        </p:spPr>
      </p:pic>
      <p:sp>
        <p:nvSpPr>
          <p:cNvPr id="17" name="TextBox 16"/>
          <p:cNvSpPr txBox="1"/>
          <p:nvPr/>
        </p:nvSpPr>
        <p:spPr>
          <a:xfrm>
            <a:off x="7410755" y="1196752"/>
            <a:ext cx="1691680" cy="1384995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AU" sz="2800" b="1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  <a:latin typeface="+mn-lt"/>
              </a:rPr>
              <a:t>Ps. 8:2 </a:t>
            </a:r>
            <a:r>
              <a:rPr lang="en-AU" sz="2800" b="1" dirty="0" smtClean="0">
                <a:latin typeface="+mn-lt"/>
              </a:rPr>
              <a:t>– </a:t>
            </a:r>
            <a:r>
              <a:rPr lang="en-AU" sz="2800" b="1" dirty="0" smtClean="0">
                <a:solidFill>
                  <a:srgbClr val="00FF00"/>
                </a:solidFill>
                <a:latin typeface="+mn-lt"/>
              </a:rPr>
              <a:t>“still” </a:t>
            </a:r>
            <a:r>
              <a:rPr lang="en-AU" sz="2800" b="1" dirty="0" smtClean="0">
                <a:latin typeface="+mn-lt"/>
              </a:rPr>
              <a:t>- </a:t>
            </a:r>
            <a:r>
              <a:rPr lang="en-AU" sz="2800" b="1" i="1" dirty="0" err="1" smtClean="0">
                <a:latin typeface="+mn-lt"/>
              </a:rPr>
              <a:t>shabath</a:t>
            </a:r>
            <a:endParaRPr lang="en-US" sz="2800" b="1" i="1" dirty="0">
              <a:latin typeface="+mn-lt"/>
            </a:endParaRPr>
          </a:p>
        </p:txBody>
      </p:sp>
      <p:sp>
        <p:nvSpPr>
          <p:cNvPr id="18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49764" y="6508756"/>
            <a:ext cx="2267744" cy="360040"/>
          </a:xfrm>
        </p:spPr>
        <p:txBody>
          <a:bodyPr/>
          <a:lstStyle/>
          <a:p>
            <a:r>
              <a:rPr lang="en-AU" dirty="0" smtClean="0"/>
              <a:t>The Sabbath</a:t>
            </a:r>
            <a:endParaRPr lang="en-AU" dirty="0"/>
          </a:p>
        </p:txBody>
      </p:sp>
      <p:sp>
        <p:nvSpPr>
          <p:cNvPr id="22" name="TextBox 21"/>
          <p:cNvSpPr txBox="1"/>
          <p:nvPr/>
        </p:nvSpPr>
        <p:spPr>
          <a:xfrm>
            <a:off x="7485495" y="3774163"/>
            <a:ext cx="1533809" cy="5632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dirty="0" smtClean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latin typeface="Impact" pitchFamily="34" charset="0"/>
              </a:rPr>
              <a:t>The Lamb upon Mt Zion</a:t>
            </a:r>
            <a:endParaRPr lang="en-US" dirty="0">
              <a:ln w="3175">
                <a:solidFill>
                  <a:schemeClr val="tx1"/>
                </a:solidFill>
              </a:ln>
              <a:solidFill>
                <a:schemeClr val="bg1"/>
              </a:solidFill>
              <a:latin typeface="Impac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35" presetClass="emph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000"/>
                            </p:stCondLst>
                            <p:childTnLst>
                              <p:par>
                                <p:cTn id="1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000"/>
                            </p:stCondLst>
                            <p:childTnLst>
                              <p:par>
                                <p:cTn id="2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0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500"/>
                            </p:stCondLst>
                            <p:childTnLst>
                              <p:par>
                                <p:cTn id="4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21" grpId="0" animBg="1"/>
      <p:bldP spid="21" grpId="1" animBg="1"/>
      <p:bldP spid="30" grpId="0"/>
      <p:bldP spid="17" grpId="0" animBg="1"/>
      <p:bldP spid="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-26987"/>
            <a:ext cx="9144000" cy="863700"/>
          </a:xfrm>
        </p:spPr>
        <p:txBody>
          <a:bodyPr/>
          <a:lstStyle/>
          <a:p>
            <a:r>
              <a:rPr lang="en-US" dirty="0"/>
              <a:t>The </a:t>
            </a:r>
            <a:r>
              <a:rPr lang="en-US" dirty="0" smtClean="0"/>
              <a:t>background </a:t>
            </a:r>
            <a:r>
              <a:rPr lang="en-US" dirty="0"/>
              <a:t>to </a:t>
            </a:r>
            <a:r>
              <a:rPr lang="en-US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  <a:effectLst/>
              </a:rPr>
              <a:t>Ps. 8</a:t>
            </a:r>
            <a:endParaRPr lang="en-AU" dirty="0">
              <a:ln w="22225">
                <a:solidFill>
                  <a:schemeClr val="tx1"/>
                </a:solidFill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7950" y="779030"/>
            <a:ext cx="5832475" cy="5746314"/>
          </a:xfrm>
        </p:spPr>
        <p:txBody>
          <a:bodyPr/>
          <a:lstStyle/>
          <a:p>
            <a:pPr marL="538163" indent="-538163" algn="l">
              <a:spcBef>
                <a:spcPct val="0"/>
              </a:spcBef>
              <a:spcAft>
                <a:spcPts val="400"/>
              </a:spcAft>
              <a:buClr>
                <a:srgbClr val="FFFF00"/>
              </a:buClr>
              <a:buFont typeface="Wingdings" pitchFamily="2" charset="2"/>
              <a:buChar char="v"/>
            </a:pPr>
            <a:r>
              <a:rPr lang="en-AU" sz="3000" dirty="0"/>
              <a:t>The subscription (appended to superscription of </a:t>
            </a:r>
            <a:r>
              <a:rPr lang="en-AU" sz="3000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Psalm 9</a:t>
            </a:r>
            <a:r>
              <a:rPr lang="en-AU" sz="3000" dirty="0"/>
              <a:t>) – </a:t>
            </a:r>
            <a:r>
              <a:rPr lang="en-AU" sz="3000" dirty="0">
                <a:solidFill>
                  <a:srgbClr val="00FF00"/>
                </a:solidFill>
              </a:rPr>
              <a:t>“To the chief Musician upon </a:t>
            </a:r>
            <a:r>
              <a:rPr lang="en-AU" sz="3000" dirty="0" err="1">
                <a:solidFill>
                  <a:srgbClr val="00FF00"/>
                </a:solidFill>
              </a:rPr>
              <a:t>Muthlabben</a:t>
            </a:r>
            <a:r>
              <a:rPr lang="en-AU" sz="3000" dirty="0">
                <a:solidFill>
                  <a:srgbClr val="00FF00"/>
                </a:solidFill>
              </a:rPr>
              <a:t>”</a:t>
            </a:r>
            <a:r>
              <a:rPr lang="en-AU" sz="3000" dirty="0"/>
              <a:t> indicates </a:t>
            </a:r>
            <a:r>
              <a:rPr lang="en-AU" sz="3000" dirty="0">
                <a:solidFill>
                  <a:srgbClr val="FFFF00"/>
                </a:solidFill>
              </a:rPr>
              <a:t>“On the death of the champion”</a:t>
            </a:r>
            <a:r>
              <a:rPr lang="en-AU" sz="3000" dirty="0"/>
              <a:t>.</a:t>
            </a:r>
          </a:p>
          <a:p>
            <a:pPr marL="538163" indent="-538163" algn="l">
              <a:spcBef>
                <a:spcPct val="0"/>
              </a:spcBef>
              <a:spcAft>
                <a:spcPts val="400"/>
              </a:spcAft>
              <a:buClr>
                <a:srgbClr val="FFFF00"/>
              </a:buClr>
              <a:buFont typeface="Wingdings" pitchFamily="2" charset="2"/>
              <a:buChar char="v"/>
            </a:pPr>
            <a:r>
              <a:rPr lang="en-US" sz="3000" dirty="0"/>
              <a:t>David wrote the psalm after he had slain Goliath and brought his head to Jerusalem.</a:t>
            </a:r>
          </a:p>
          <a:p>
            <a:pPr marL="538163" indent="-538163" algn="l">
              <a:spcBef>
                <a:spcPct val="0"/>
              </a:spcBef>
              <a:spcAft>
                <a:spcPts val="400"/>
              </a:spcAft>
              <a:buClr>
                <a:srgbClr val="FFFF00"/>
              </a:buClr>
              <a:buFont typeface="Wingdings" pitchFamily="2" charset="2"/>
              <a:buChar char="v"/>
            </a:pPr>
            <a:r>
              <a:rPr lang="en-US" sz="3000" dirty="0"/>
              <a:t>Hence, there are several allusions to </a:t>
            </a:r>
            <a:r>
              <a:rPr lang="en-US" sz="3000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1 Sam. 17</a:t>
            </a:r>
            <a:r>
              <a:rPr lang="en-US" sz="3000" dirty="0"/>
              <a:t>.</a:t>
            </a:r>
            <a:endParaRPr lang="en-AU" sz="3000" dirty="0"/>
          </a:p>
        </p:txBody>
      </p:sp>
      <p:pic>
        <p:nvPicPr>
          <p:cNvPr id="24580" name="Picture 4" descr="David and Goliath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84875" y="908050"/>
            <a:ext cx="3159125" cy="5949950"/>
          </a:xfrm>
          <a:prstGeom prst="rect">
            <a:avLst/>
          </a:prstGeom>
          <a:noFill/>
        </p:spPr>
      </p:pic>
      <p:sp>
        <p:nvSpPr>
          <p:cNvPr id="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49764" y="6508756"/>
            <a:ext cx="2267744" cy="360040"/>
          </a:xfrm>
        </p:spPr>
        <p:txBody>
          <a:bodyPr/>
          <a:lstStyle/>
          <a:p>
            <a:r>
              <a:rPr lang="en-AU" dirty="0" smtClean="0"/>
              <a:t>The Sabbath</a:t>
            </a: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44450"/>
            <a:ext cx="9144000" cy="792262"/>
          </a:xfrm>
        </p:spPr>
        <p:txBody>
          <a:bodyPr/>
          <a:lstStyle/>
          <a:p>
            <a:r>
              <a:rPr lang="en-US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  <a:effectLst/>
              </a:rPr>
              <a:t>Psalm </a:t>
            </a:r>
            <a:r>
              <a:rPr lang="en-US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  <a:effectLst/>
              </a:rPr>
              <a:t>8:1 </a:t>
            </a:r>
            <a:r>
              <a:rPr lang="en-US" sz="3600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  <a:effectLst/>
              </a:rPr>
              <a:t>&amp;</a:t>
            </a:r>
            <a:r>
              <a:rPr lang="en-US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  <a:effectLst/>
              </a:rPr>
              <a:t> 9</a:t>
            </a:r>
            <a:endParaRPr lang="en-AU" dirty="0">
              <a:ln w="22225">
                <a:solidFill>
                  <a:schemeClr val="tx1"/>
                </a:solidFill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5300" y="1609140"/>
            <a:ext cx="8765333" cy="4869173"/>
          </a:xfrm>
          <a:noFill/>
        </p:spPr>
        <p:txBody>
          <a:bodyPr/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lang="en-US" sz="2800" dirty="0">
                <a:solidFill>
                  <a:srgbClr val="FFFF00"/>
                </a:solidFill>
              </a:rPr>
              <a:t>“Lord”</a:t>
            </a:r>
            <a:r>
              <a:rPr lang="en-US" sz="2800" dirty="0"/>
              <a:t> is the Hebrew </a:t>
            </a:r>
            <a:r>
              <a:rPr lang="en-US" i="1" dirty="0" err="1">
                <a:solidFill>
                  <a:srgbClr val="FFFF00"/>
                </a:solidFill>
              </a:rPr>
              <a:t>adon</a:t>
            </a:r>
            <a:r>
              <a:rPr lang="en-US" sz="2800" dirty="0"/>
              <a:t> with a suffix - </a:t>
            </a:r>
            <a:r>
              <a:rPr lang="en-US" i="1" dirty="0" err="1">
                <a:solidFill>
                  <a:srgbClr val="FFFF00"/>
                </a:solidFill>
              </a:rPr>
              <a:t>adonynuw</a:t>
            </a:r>
            <a:r>
              <a:rPr lang="en-US" sz="2800" dirty="0"/>
              <a:t> (first person plural). </a:t>
            </a:r>
            <a:r>
              <a:rPr lang="en-US" sz="2800" dirty="0">
                <a:ln>
                  <a:solidFill>
                    <a:schemeClr val="tx1"/>
                  </a:solidFill>
                </a:ln>
                <a:solidFill>
                  <a:srgbClr val="00FFFF"/>
                </a:solidFill>
              </a:rPr>
              <a:t>It indicates “rulers” and refers to Christ and the saints </a:t>
            </a:r>
            <a:r>
              <a:rPr lang="en-US" sz="2800" dirty="0" smtClean="0">
                <a:ln>
                  <a:solidFill>
                    <a:schemeClr val="tx1"/>
                  </a:solidFill>
                </a:ln>
                <a:solidFill>
                  <a:srgbClr val="00FFFF"/>
                </a:solidFill>
              </a:rPr>
              <a:t>manifesting </a:t>
            </a:r>
            <a:r>
              <a:rPr lang="en-US" sz="2800" dirty="0">
                <a:ln>
                  <a:solidFill>
                    <a:schemeClr val="tx1"/>
                  </a:solidFill>
                </a:ln>
                <a:solidFill>
                  <a:srgbClr val="00FFFF"/>
                </a:solidFill>
              </a:rPr>
              <a:t>the </a:t>
            </a:r>
            <a:r>
              <a:rPr lang="en-US" sz="2800" dirty="0" err="1">
                <a:ln>
                  <a:solidFill>
                    <a:schemeClr val="tx1"/>
                  </a:solidFill>
                </a:ln>
                <a:solidFill>
                  <a:srgbClr val="00FFFF"/>
                </a:solidFill>
              </a:rPr>
              <a:t>rulership</a:t>
            </a:r>
            <a:r>
              <a:rPr lang="en-US" sz="2800" dirty="0">
                <a:ln>
                  <a:solidFill>
                    <a:schemeClr val="tx1"/>
                  </a:solidFill>
                </a:ln>
                <a:solidFill>
                  <a:srgbClr val="00FFFF"/>
                </a:solidFill>
              </a:rPr>
              <a:t> of Yahweh in the earth.</a:t>
            </a:r>
          </a:p>
          <a:p>
            <a:pPr algn="l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800" dirty="0"/>
              <a:t>A literal translation of the opening and closing </a:t>
            </a:r>
            <a:r>
              <a:rPr lang="en-US" sz="2800" dirty="0" smtClean="0"/>
              <a:t>statement </a:t>
            </a:r>
            <a:r>
              <a:rPr lang="en-US" sz="2800" dirty="0"/>
              <a:t>of the psalm would read</a:t>
            </a:r>
            <a:r>
              <a:rPr lang="en-US" sz="2800" dirty="0" smtClean="0"/>
              <a:t>: </a:t>
            </a:r>
            <a:r>
              <a:rPr lang="en-US" dirty="0" smtClean="0">
                <a:solidFill>
                  <a:srgbClr val="00FF00"/>
                </a:solidFill>
                <a:latin typeface="Bookman Old Style" pitchFamily="18" charset="0"/>
              </a:rPr>
              <a:t>“</a:t>
            </a:r>
            <a:r>
              <a:rPr lang="en-US" dirty="0">
                <a:solidFill>
                  <a:srgbClr val="00FF00"/>
                </a:solidFill>
                <a:latin typeface="Bookman Old Style" pitchFamily="18" charset="0"/>
              </a:rPr>
              <a:t>O, He who will become rulers, how majestic is thy name in all the earth.”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dirty="0">
                <a:ln>
                  <a:solidFill>
                    <a:schemeClr val="tx1"/>
                  </a:solidFill>
                </a:ln>
                <a:solidFill>
                  <a:srgbClr val="FFCC00"/>
                </a:solidFill>
                <a:latin typeface="Arial Black" pitchFamily="34" charset="0"/>
                <a:cs typeface="Arial" pitchFamily="34" charset="0"/>
              </a:rPr>
              <a:t>Proof</a:t>
            </a:r>
            <a:r>
              <a:rPr lang="en-US" dirty="0">
                <a:latin typeface="Arial" pitchFamily="34" charset="0"/>
                <a:cs typeface="Arial" pitchFamily="34" charset="0"/>
              </a:rPr>
              <a:t> – </a:t>
            </a:r>
            <a:r>
              <a:rPr lang="en-US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Heb. 2:6-8</a:t>
            </a:r>
            <a:r>
              <a:rPr lang="en-US" dirty="0">
                <a:ln w="22225">
                  <a:solidFill>
                    <a:schemeClr val="tx1"/>
                  </a:solidFill>
                </a:ln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and </a:t>
            </a:r>
            <a:r>
              <a:rPr lang="en-US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 Cor. </a:t>
            </a:r>
            <a:r>
              <a:rPr lang="en-US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15:24-28</a:t>
            </a:r>
            <a:r>
              <a:rPr lang="en-US" sz="2800" dirty="0" smtClean="0"/>
              <a:t>.</a:t>
            </a:r>
            <a:endParaRPr lang="en-AU" sz="2800" dirty="0"/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250825" y="719860"/>
            <a:ext cx="8642350" cy="9294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AU" sz="3200" b="1" dirty="0">
                <a:solidFill>
                  <a:srgbClr val="00FF00"/>
                </a:solidFill>
                <a:latin typeface="Bookman Old Style" pitchFamily="18" charset="0"/>
              </a:rPr>
              <a:t>“O Yahweh our </a:t>
            </a:r>
            <a:r>
              <a:rPr lang="en-AU" sz="3200" b="1" dirty="0">
                <a:solidFill>
                  <a:srgbClr val="FFFF00"/>
                </a:solidFill>
                <a:latin typeface="Bookman Old Style" pitchFamily="18" charset="0"/>
              </a:rPr>
              <a:t>Lord</a:t>
            </a:r>
            <a:r>
              <a:rPr lang="en-AU" sz="3200" b="1" dirty="0">
                <a:solidFill>
                  <a:srgbClr val="00FF00"/>
                </a:solidFill>
                <a:latin typeface="Bookman Old Style" pitchFamily="18" charset="0"/>
              </a:rPr>
              <a:t>, how excellent </a:t>
            </a:r>
            <a:r>
              <a:rPr lang="en-AU" sz="3200" b="1" i="1" dirty="0">
                <a:solidFill>
                  <a:srgbClr val="00FF00"/>
                </a:solidFill>
                <a:latin typeface="Bookman Old Style" pitchFamily="18" charset="0"/>
              </a:rPr>
              <a:t>is</a:t>
            </a:r>
            <a:r>
              <a:rPr lang="en-AU" sz="3200" b="1" dirty="0">
                <a:solidFill>
                  <a:srgbClr val="00FF00"/>
                </a:solidFill>
                <a:latin typeface="Bookman Old Style" pitchFamily="18" charset="0"/>
              </a:rPr>
              <a:t> thy name in all the earth!”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49764" y="6508756"/>
            <a:ext cx="2267744" cy="360040"/>
          </a:xfrm>
        </p:spPr>
        <p:txBody>
          <a:bodyPr/>
          <a:lstStyle/>
          <a:p>
            <a:r>
              <a:rPr lang="en-AU" dirty="0" smtClean="0"/>
              <a:t>The Sabbath</a:t>
            </a: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3"/>
          <p:cNvSpPr>
            <a:spLocks noChangeArrowheads="1"/>
          </p:cNvSpPr>
          <p:nvPr/>
        </p:nvSpPr>
        <p:spPr bwMode="auto">
          <a:xfrm>
            <a:off x="0" y="149083"/>
            <a:ext cx="9144000" cy="1196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90000"/>
              </a:lnSpc>
            </a:pPr>
            <a:r>
              <a:rPr lang="en-AU" sz="4400" b="1" dirty="0">
                <a:solidFill>
                  <a:srgbClr val="FFFF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“Son of </a:t>
            </a:r>
            <a:r>
              <a:rPr lang="en-AU" sz="4400" b="1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man</a:t>
            </a:r>
            <a:r>
              <a:rPr lang="en-AU" sz="4400" b="1" dirty="0">
                <a:solidFill>
                  <a:srgbClr val="FFFF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”</a:t>
            </a:r>
            <a:r>
              <a:rPr lang="en-AU" sz="4000" b="1" dirty="0">
                <a:solidFill>
                  <a:srgbClr val="FFFF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n-AU" sz="4000" b="1" dirty="0">
                <a:solidFill>
                  <a:srgbClr val="FFFF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AU" sz="4000" b="1" dirty="0">
                <a:solidFill>
                  <a:srgbClr val="FFFF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Hebrew - </a:t>
            </a:r>
            <a:r>
              <a:rPr lang="en-AU" sz="4000" b="1" i="1" dirty="0" err="1">
                <a:solidFill>
                  <a:srgbClr val="FFFF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ben</a:t>
            </a:r>
            <a:r>
              <a:rPr lang="en-AU" sz="4000" b="1" i="1" dirty="0">
                <a:solidFill>
                  <a:srgbClr val="FFFF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-a-</a:t>
            </a:r>
            <a:r>
              <a:rPr lang="en-AU" sz="4000" b="1" i="1" dirty="0" err="1">
                <a:solidFill>
                  <a:srgbClr val="FFFF66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adam</a:t>
            </a:r>
            <a:endParaRPr lang="en-AU" sz="4000" b="1" i="1" dirty="0">
              <a:solidFill>
                <a:srgbClr val="FFFF66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79512" y="1369148"/>
            <a:ext cx="8713663" cy="5012180"/>
          </a:xfrm>
          <a:noFill/>
          <a:ln/>
        </p:spPr>
        <p:txBody>
          <a:bodyPr/>
          <a:lstStyle/>
          <a:p>
            <a:pPr algn="l"/>
            <a:r>
              <a:rPr lang="en-AU" dirty="0"/>
              <a:t>A title referring to </a:t>
            </a:r>
            <a:r>
              <a:rPr lang="en-AU" dirty="0">
                <a:ln>
                  <a:solidFill>
                    <a:schemeClr val="tx1"/>
                  </a:solidFill>
                </a:ln>
                <a:solidFill>
                  <a:srgbClr val="00FFFF"/>
                </a:solidFill>
              </a:rPr>
              <a:t>divinely delegated authority to </a:t>
            </a:r>
            <a:r>
              <a:rPr lang="en-AU" i="1" dirty="0">
                <a:ln>
                  <a:solidFill>
                    <a:schemeClr val="tx1"/>
                  </a:solidFill>
                </a:ln>
                <a:solidFill>
                  <a:srgbClr val="00FFFF"/>
                </a:solidFill>
              </a:rPr>
              <a:t>exercise dominion</a:t>
            </a:r>
            <a:r>
              <a:rPr lang="en-AU" dirty="0">
                <a:ln>
                  <a:solidFill>
                    <a:schemeClr val="tx1"/>
                  </a:solidFill>
                </a:ln>
                <a:solidFill>
                  <a:srgbClr val="00FFFF"/>
                </a:solidFill>
              </a:rPr>
              <a:t> over carnal things</a:t>
            </a:r>
            <a:r>
              <a:rPr lang="en-AU" dirty="0"/>
              <a:t>.</a:t>
            </a:r>
          </a:p>
          <a:p>
            <a:pPr algn="l"/>
            <a:r>
              <a:rPr lang="en-AU" dirty="0"/>
              <a:t>Drawn from </a:t>
            </a:r>
            <a:r>
              <a:rPr lang="en-AU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Ps.8:4</a:t>
            </a:r>
            <a:r>
              <a:rPr lang="en-AU" dirty="0"/>
              <a:t> and </a:t>
            </a:r>
            <a:r>
              <a:rPr lang="en-AU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Ps.80:17</a:t>
            </a:r>
            <a:r>
              <a:rPr lang="en-AU" dirty="0"/>
              <a:t> - Roots of the phrase are in </a:t>
            </a:r>
            <a:r>
              <a:rPr lang="en-AU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Gen.1:26,28</a:t>
            </a:r>
            <a:r>
              <a:rPr lang="en-AU" dirty="0"/>
              <a:t>.</a:t>
            </a:r>
          </a:p>
          <a:p>
            <a:pPr algn="l"/>
            <a:r>
              <a:rPr lang="en-AU" dirty="0">
                <a:solidFill>
                  <a:srgbClr val="00FF00"/>
                </a:solidFill>
              </a:rPr>
              <a:t>“Son of man”</a:t>
            </a:r>
            <a:r>
              <a:rPr lang="en-AU" dirty="0"/>
              <a:t> is used 92 times of Ezekiel the prophet as a type of Christ (never “</a:t>
            </a:r>
            <a:r>
              <a:rPr lang="en-AU" i="1" dirty="0"/>
              <a:t>the</a:t>
            </a:r>
            <a:r>
              <a:rPr lang="en-AU" dirty="0"/>
              <a:t> Son of man”). </a:t>
            </a:r>
            <a:r>
              <a:rPr lang="en-AU" dirty="0">
                <a:solidFill>
                  <a:srgbClr val="FFFF00"/>
                </a:solidFill>
              </a:rPr>
              <a:t>The theme of Ezekiel is exercising dominion</a:t>
            </a:r>
            <a:r>
              <a:rPr lang="en-AU" dirty="0"/>
              <a:t>.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49764" y="6511489"/>
            <a:ext cx="2267744" cy="360040"/>
          </a:xfrm>
        </p:spPr>
        <p:txBody>
          <a:bodyPr/>
          <a:lstStyle/>
          <a:p>
            <a:r>
              <a:rPr lang="en-AU" dirty="0" smtClean="0"/>
              <a:t>The Sabbath</a:t>
            </a: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5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44450"/>
            <a:ext cx="9144000" cy="864269"/>
          </a:xfrm>
        </p:spPr>
        <p:txBody>
          <a:bodyPr/>
          <a:lstStyle/>
          <a:p>
            <a:r>
              <a:rPr lang="en-US" dirty="0"/>
              <a:t>Visitation – </a:t>
            </a:r>
            <a:r>
              <a:rPr lang="en-US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  <a:effectLst/>
              </a:rPr>
              <a:t>Ps. </a:t>
            </a:r>
            <a:r>
              <a:rPr lang="en-US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  <a:effectLst/>
              </a:rPr>
              <a:t>8:4 </a:t>
            </a:r>
            <a:r>
              <a:rPr lang="en-US" sz="4000" dirty="0" smtClean="0"/>
              <a:t>&amp;</a:t>
            </a:r>
            <a:r>
              <a:rPr lang="en-US" dirty="0" smtClean="0"/>
              <a:t> </a:t>
            </a:r>
            <a:r>
              <a:rPr lang="en-US" dirty="0" smtClean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  <a:effectLst/>
              </a:rPr>
              <a:t>80:14</a:t>
            </a:r>
            <a:endParaRPr lang="en-AU" dirty="0">
              <a:ln w="22225">
                <a:solidFill>
                  <a:schemeClr val="tx1"/>
                </a:solidFill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39132" y="866485"/>
            <a:ext cx="8725355" cy="5689600"/>
          </a:xfrm>
        </p:spPr>
        <p:txBody>
          <a:bodyPr/>
          <a:lstStyle/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lang="en-US" sz="3000" dirty="0">
                <a:solidFill>
                  <a:srgbClr val="00FF00"/>
                </a:solidFill>
              </a:rPr>
              <a:t>“visit”</a:t>
            </a:r>
            <a:r>
              <a:rPr lang="en-US" sz="3000" dirty="0"/>
              <a:t> – </a:t>
            </a:r>
            <a:r>
              <a:rPr lang="en-US" sz="3000" i="1" dirty="0" err="1"/>
              <a:t>paqad</a:t>
            </a:r>
            <a:r>
              <a:rPr lang="en-US" sz="3000" dirty="0"/>
              <a:t> (</a:t>
            </a:r>
            <a:r>
              <a:rPr lang="en-US" sz="3000" dirty="0" err="1"/>
              <a:t>Qal</a:t>
            </a:r>
            <a:r>
              <a:rPr lang="en-US" sz="3000" dirty="0"/>
              <a:t> in both) – to pay attention to, observe, to attend to, to seek, look about for, to visit.</a:t>
            </a:r>
          </a:p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lang="en-US" sz="3000" dirty="0">
                <a:solidFill>
                  <a:srgbClr val="FFFF00"/>
                </a:solidFill>
              </a:rPr>
              <a:t>First occ.</a:t>
            </a:r>
            <a:r>
              <a:rPr lang="en-US" sz="3000" dirty="0"/>
              <a:t> </a:t>
            </a:r>
            <a:r>
              <a:rPr lang="en-US" sz="3000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Gen. 21:1</a:t>
            </a:r>
            <a:r>
              <a:rPr lang="en-US" sz="3000" dirty="0">
                <a:ln w="22225">
                  <a:solidFill>
                    <a:schemeClr val="tx1"/>
                  </a:solidFill>
                </a:ln>
              </a:rPr>
              <a:t> </a:t>
            </a:r>
            <a:r>
              <a:rPr lang="en-US" sz="3000" dirty="0"/>
              <a:t>– Yahweh </a:t>
            </a:r>
            <a:r>
              <a:rPr lang="en-US" sz="3000" dirty="0">
                <a:solidFill>
                  <a:srgbClr val="00FF00"/>
                </a:solidFill>
              </a:rPr>
              <a:t>“visited”</a:t>
            </a:r>
            <a:r>
              <a:rPr lang="en-US" sz="3000" dirty="0"/>
              <a:t> Sarah and Isaac was conceived.</a:t>
            </a:r>
          </a:p>
          <a:p>
            <a:pPr algn="l">
              <a:spcBef>
                <a:spcPts val="0"/>
              </a:spcBef>
              <a:spcAft>
                <a:spcPts val="600"/>
              </a:spcAft>
            </a:pPr>
            <a:r>
              <a:rPr lang="en-US" sz="3000" dirty="0">
                <a:ln w="22225"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Gen. 50:24 </a:t>
            </a:r>
            <a:r>
              <a:rPr lang="en-US" sz="3000" dirty="0"/>
              <a:t>– Joseph assured his brothers that “God would surely </a:t>
            </a:r>
            <a:r>
              <a:rPr lang="en-US" sz="3000" dirty="0">
                <a:solidFill>
                  <a:srgbClr val="00FF00"/>
                </a:solidFill>
              </a:rPr>
              <a:t>visit</a:t>
            </a:r>
            <a:r>
              <a:rPr lang="en-US" sz="3000" dirty="0"/>
              <a:t>” them. In the Hebrew </a:t>
            </a:r>
            <a:r>
              <a:rPr lang="en-US" sz="3000" i="1" dirty="0" err="1"/>
              <a:t>paqad</a:t>
            </a:r>
            <a:r>
              <a:rPr lang="en-US" sz="3000" dirty="0"/>
              <a:t> occurs twice for emphasis.</a:t>
            </a:r>
          </a:p>
          <a:p>
            <a:pPr marL="0" indent="0" algn="ctr">
              <a:spcBef>
                <a:spcPts val="1200"/>
              </a:spcBef>
              <a:spcAft>
                <a:spcPts val="600"/>
              </a:spcAft>
              <a:buNone/>
              <a:tabLst>
                <a:tab pos="0" algn="l"/>
              </a:tabLst>
            </a:pPr>
            <a:r>
              <a:rPr lang="en-US" sz="3000" b="0" dirty="0">
                <a:solidFill>
                  <a:srgbClr val="00FF00"/>
                </a:solidFill>
                <a:latin typeface="Arial Black" pitchFamily="34" charset="0"/>
              </a:rPr>
              <a:t>The idea is of God giving special attention to His son to ensure dominion over carnality.</a:t>
            </a:r>
            <a:endParaRPr lang="en-AU" sz="3000" b="0" dirty="0">
              <a:solidFill>
                <a:srgbClr val="00FF00"/>
              </a:solidFill>
              <a:latin typeface="Arial Black" pitchFamily="34" charset="0"/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49764" y="6508756"/>
            <a:ext cx="2267744" cy="360040"/>
          </a:xfrm>
        </p:spPr>
        <p:txBody>
          <a:bodyPr/>
          <a:lstStyle/>
          <a:p>
            <a:r>
              <a:rPr lang="en-AU" dirty="0" smtClean="0"/>
              <a:t>The Sabbath</a:t>
            </a:r>
            <a:endParaRPr lang="en-A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/>
    </p:bldLst>
  </p:timing>
</p:sld>
</file>

<file path=ppt/theme/theme1.xml><?xml version="1.0" encoding="utf-8"?>
<a:theme xmlns:a="http://schemas.openxmlformats.org/drawingml/2006/main" name="Generic">
  <a:themeElements>
    <a:clrScheme name="Generic 1">
      <a:dk1>
        <a:srgbClr val="800000"/>
      </a:dk1>
      <a:lt1>
        <a:srgbClr val="FFFFFF"/>
      </a:lt1>
      <a:dk2>
        <a:srgbClr val="000000"/>
      </a:dk2>
      <a:lt2>
        <a:srgbClr val="FFFFCC"/>
      </a:lt2>
      <a:accent1>
        <a:srgbClr val="777777"/>
      </a:accent1>
      <a:accent2>
        <a:srgbClr val="0033CC"/>
      </a:accent2>
      <a:accent3>
        <a:srgbClr val="AAAAAA"/>
      </a:accent3>
      <a:accent4>
        <a:srgbClr val="DADADA"/>
      </a:accent4>
      <a:accent5>
        <a:srgbClr val="BDBDBD"/>
      </a:accent5>
      <a:accent6>
        <a:srgbClr val="002DB9"/>
      </a:accent6>
      <a:hlink>
        <a:srgbClr val="800000"/>
      </a:hlink>
      <a:folHlink>
        <a:srgbClr val="660066"/>
      </a:folHlink>
    </a:clrScheme>
    <a:fontScheme name="Generic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Generic 1">
        <a:dk1>
          <a:srgbClr val="800000"/>
        </a:dk1>
        <a:lt1>
          <a:srgbClr val="FFFFFF"/>
        </a:lt1>
        <a:dk2>
          <a:srgbClr val="000000"/>
        </a:dk2>
        <a:lt2>
          <a:srgbClr val="FFFFCC"/>
        </a:lt2>
        <a:accent1>
          <a:srgbClr val="777777"/>
        </a:accent1>
        <a:accent2>
          <a:srgbClr val="0033CC"/>
        </a:accent2>
        <a:accent3>
          <a:srgbClr val="AAAAAA"/>
        </a:accent3>
        <a:accent4>
          <a:srgbClr val="DADADA"/>
        </a:accent4>
        <a:accent5>
          <a:srgbClr val="BDBDBD"/>
        </a:accent5>
        <a:accent6>
          <a:srgbClr val="002DB9"/>
        </a:accent6>
        <a:hlink>
          <a:srgbClr val="800000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neric 2">
        <a:dk1>
          <a:srgbClr val="009999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8282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neric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C0C0C0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C8C8C8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untain Top">
  <a:themeElements>
    <a:clrScheme name="Mountain Top 5">
      <a:dk1>
        <a:srgbClr val="463416"/>
      </a:dk1>
      <a:lt1>
        <a:srgbClr val="FFFFFF"/>
      </a:lt1>
      <a:dk2>
        <a:srgbClr val="003399"/>
      </a:dk2>
      <a:lt2>
        <a:srgbClr val="E3E3FF"/>
      </a:lt2>
      <a:accent1>
        <a:srgbClr val="3399FF"/>
      </a:accent1>
      <a:accent2>
        <a:srgbClr val="33CCCC"/>
      </a:accent2>
      <a:accent3>
        <a:srgbClr val="AAADCA"/>
      </a:accent3>
      <a:accent4>
        <a:srgbClr val="DADADA"/>
      </a:accent4>
      <a:accent5>
        <a:srgbClr val="ADCAFF"/>
      </a:accent5>
      <a:accent6>
        <a:srgbClr val="2DB9B9"/>
      </a:accent6>
      <a:hlink>
        <a:srgbClr val="00FFCC"/>
      </a:hlink>
      <a:folHlink>
        <a:srgbClr val="808000"/>
      </a:folHlink>
    </a:clrScheme>
    <a:fontScheme name="Mountain To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untain Top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untain Top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1995</TotalTime>
  <Words>1346</Words>
  <Application>Microsoft Office PowerPoint</Application>
  <PresentationFormat>On-screen Show (4:3)</PresentationFormat>
  <Paragraphs>136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0" baseType="lpstr">
      <vt:lpstr>Generic</vt:lpstr>
      <vt:lpstr>Mountain Top</vt:lpstr>
      <vt:lpstr>Slide 1</vt:lpstr>
      <vt:lpstr>“Sabbath” in Scripture</vt:lpstr>
      <vt:lpstr>The Feast of Tabernacles - The ingathering of all nations – Zech. 14:16</vt:lpstr>
      <vt:lpstr>The foundations of the Sabbath</vt:lpstr>
      <vt:lpstr>David’s exposition of Gen. 1 &amp; 2 Psalm 8</vt:lpstr>
      <vt:lpstr>The background to Ps. 8</vt:lpstr>
      <vt:lpstr>Psalm 8:1 &amp; 9</vt:lpstr>
      <vt:lpstr>Slide 8</vt:lpstr>
      <vt:lpstr>Visitation – Ps. 8:4 &amp; 80:14</vt:lpstr>
      <vt:lpstr>The Son of man</vt:lpstr>
      <vt:lpstr>The Sabbath and the Son of man</vt:lpstr>
      <vt:lpstr>Dominion over all things</vt:lpstr>
      <vt:lpstr>Dominion exercised in 1 Sam. 17</vt:lpstr>
      <vt:lpstr>A taste of dominion over all things</vt:lpstr>
      <vt:lpstr>The End - 1 Cor. 15:24-28</vt:lpstr>
      <vt:lpstr>The fulfilment of Psalm 8</vt:lpstr>
      <vt:lpstr>Slide 17</vt:lpstr>
      <vt:lpstr>… ….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Jim Cowie</dc:creator>
  <cp:lastModifiedBy>Jim Cowie</cp:lastModifiedBy>
  <cp:revision>152</cp:revision>
  <dcterms:created xsi:type="dcterms:W3CDTF">2005-04-02T07:15:28Z</dcterms:created>
  <dcterms:modified xsi:type="dcterms:W3CDTF">2014-01-17T18:40:47Z</dcterms:modified>
</cp:coreProperties>
</file>