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7"/>
  </p:handoutMasterIdLst>
  <p:sldIdLst>
    <p:sldId id="257" r:id="rId2"/>
    <p:sldId id="316" r:id="rId3"/>
    <p:sldId id="318" r:id="rId4"/>
    <p:sldId id="330" r:id="rId5"/>
    <p:sldId id="317" r:id="rId6"/>
    <p:sldId id="319" r:id="rId7"/>
    <p:sldId id="320" r:id="rId8"/>
    <p:sldId id="321" r:id="rId9"/>
    <p:sldId id="324" r:id="rId10"/>
    <p:sldId id="331" r:id="rId11"/>
    <p:sldId id="322" r:id="rId12"/>
    <p:sldId id="332" r:id="rId13"/>
    <p:sldId id="323" r:id="rId14"/>
    <p:sldId id="286" r:id="rId15"/>
    <p:sldId id="329" r:id="rId16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FF"/>
    <a:srgbClr val="00FFFF"/>
    <a:srgbClr val="FF0066"/>
    <a:srgbClr val="FFFF00"/>
    <a:srgbClr val="FFFF66"/>
    <a:srgbClr val="FF9933"/>
    <a:srgbClr val="66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22525" autoAdjust="0"/>
    <p:restoredTop sz="9466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728E-EB02-45CA-8F16-9163CED53F4A}" type="datetimeFigureOut">
              <a:rPr lang="en-US" smtClean="0"/>
              <a:pPr/>
              <a:t>18-Jan-14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E4575-23CA-4899-8A5D-E90BBDB9B2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0" y="6308725"/>
            <a:ext cx="2483768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09184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3777" y="6463216"/>
            <a:ext cx="2195735" cy="476672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FEB8EB-4CC6-48CD-A92A-A667E580D5A3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620688"/>
            <a:ext cx="8604448" cy="3130277"/>
          </a:xfrm>
        </p:spPr>
        <p:txBody>
          <a:bodyPr/>
          <a:lstStyle/>
          <a:p>
            <a:pPr algn="ctr">
              <a:lnSpc>
                <a:spcPct val="8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AU" sz="72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“The Sabbath – Its Prophecies, Principles and Prospects”</a:t>
            </a:r>
            <a:endParaRPr lang="en-AU" sz="72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23528" y="3690139"/>
            <a:ext cx="8496622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40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2</a:t>
            </a:r>
          </a:p>
          <a:p>
            <a:pPr algn="ctr">
              <a:spcBef>
                <a:spcPts val="600"/>
              </a:spcBef>
            </a:pP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“They shall not enter into my rest”</a:t>
            </a:r>
            <a:endParaRPr lang="en-AU" sz="4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855"/>
            <a:ext cx="9144000" cy="1340768"/>
          </a:xfrm>
        </p:spPr>
        <p:txBody>
          <a:bodyPr/>
          <a:lstStyle/>
          <a:p>
            <a:r>
              <a:rPr lang="en-AU" sz="4000" dirty="0" smtClean="0"/>
              <a:t>A sweet </a:t>
            </a:r>
            <a:r>
              <a:rPr lang="en-AU" sz="4800" i="1" dirty="0" smtClean="0"/>
              <a:t>savour</a:t>
            </a:r>
            <a:r>
              <a:rPr lang="en-AU" dirty="0" smtClean="0"/>
              <a:t> </a:t>
            </a:r>
            <a:r>
              <a:rPr lang="en-AU" sz="4000" dirty="0" smtClean="0"/>
              <a:t>unto Yahweh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Num. 15</a:t>
            </a:r>
            <a:endParaRPr lang="en-AU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5" y="1285348"/>
            <a:ext cx="8713788" cy="516798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i="1" dirty="0" err="1" smtClean="0">
                <a:solidFill>
                  <a:srgbClr val="00FF00"/>
                </a:solidFill>
              </a:rPr>
              <a:t>niychoach</a:t>
            </a:r>
            <a:r>
              <a:rPr lang="en-AU" dirty="0" smtClean="0"/>
              <a:t> is from the root </a:t>
            </a:r>
            <a:r>
              <a:rPr lang="en-AU" i="1" dirty="0" err="1" smtClean="0">
                <a:solidFill>
                  <a:srgbClr val="00FF00"/>
                </a:solidFill>
              </a:rPr>
              <a:t>nuwach</a:t>
            </a:r>
            <a:r>
              <a:rPr lang="en-AU" dirty="0" smtClean="0"/>
              <a:t> - to rest, settle down.  Used of attaining rest in the Land -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Josh.21:44; 22:4; 23:1; Ex.33:14; Deut.12:10</a:t>
            </a:r>
            <a:r>
              <a:rPr lang="en-AU" dirty="0" smtClean="0"/>
              <a:t>, and of God's rest on the Sabbath -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Ex.20:11</a:t>
            </a:r>
            <a:r>
              <a:rPr lang="en-AU" dirty="0" smtClean="0"/>
              <a:t>.  Other sig. </a:t>
            </a:r>
            <a:r>
              <a:rPr lang="en-AU" dirty="0" err="1" smtClean="0"/>
              <a:t>occs</a:t>
            </a:r>
            <a:r>
              <a:rPr lang="en-AU" dirty="0" smtClean="0"/>
              <a:t>.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Ex.17:11; Ezek.40:2</a:t>
            </a:r>
            <a:r>
              <a:rPr lang="en-AU" dirty="0" smtClean="0"/>
              <a:t>.</a:t>
            </a:r>
            <a:endParaRPr 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dirty="0" smtClean="0"/>
              <a:t>A cognate word </a:t>
            </a:r>
            <a:r>
              <a:rPr lang="en-AU" i="1" dirty="0" err="1" smtClean="0">
                <a:solidFill>
                  <a:srgbClr val="00FF00"/>
                </a:solidFill>
              </a:rPr>
              <a:t>menuchah</a:t>
            </a:r>
            <a:r>
              <a:rPr lang="en-AU" dirty="0" smtClean="0"/>
              <a:t> is used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Ps.95:11; 132:8,14; Num.10:33; Isa.11:10; 32:18</a:t>
            </a:r>
            <a:r>
              <a:rPr lang="en-AU" dirty="0" smtClean="0"/>
              <a:t>.</a:t>
            </a:r>
            <a:endParaRPr 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12776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Final redemption for Israel in Sabbath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John 5:1-18</a:t>
            </a:r>
            <a:endParaRPr lang="en-AU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1343501"/>
            <a:ext cx="8713788" cy="5040560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Third Sign of John’s Gospel </a:t>
            </a:r>
            <a:r>
              <a:rPr lang="en-AU" sz="3200" dirty="0" smtClean="0"/>
              <a:t>– The impotent man healed at Bethesda on the Sabbath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V.9-10</a:t>
            </a:r>
            <a:r>
              <a:rPr lang="en-AU" sz="3200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“Bethesda” </a:t>
            </a:r>
            <a:r>
              <a:rPr lang="en-AU" dirty="0" smtClean="0"/>
              <a:t>– from Hebrew </a:t>
            </a:r>
            <a:r>
              <a:rPr lang="en-AU" i="1" dirty="0" err="1" smtClean="0"/>
              <a:t>bayith</a:t>
            </a:r>
            <a:r>
              <a:rPr lang="en-AU" i="1" dirty="0" smtClean="0"/>
              <a:t> </a:t>
            </a:r>
            <a:r>
              <a:rPr lang="en-AU" i="1" dirty="0" err="1" smtClean="0"/>
              <a:t>chesed</a:t>
            </a:r>
            <a:r>
              <a:rPr lang="en-AU" i="1" dirty="0" smtClean="0"/>
              <a:t> </a:t>
            </a:r>
            <a:r>
              <a:rPr lang="en-AU" dirty="0" smtClean="0"/>
              <a:t>– “house of loving-kindness”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34:6</a:t>
            </a:r>
            <a:r>
              <a:rPr lang="en-AU" dirty="0" smtClean="0"/>
              <a:t>) with </a:t>
            </a:r>
            <a:r>
              <a:rPr lang="en-AU" dirty="0" smtClean="0">
                <a:solidFill>
                  <a:srgbClr val="FFFF00"/>
                </a:solidFill>
              </a:rPr>
              <a:t>5 porches </a:t>
            </a:r>
            <a:r>
              <a:rPr lang="en-AU" dirty="0" smtClean="0"/>
              <a:t>= </a:t>
            </a:r>
            <a:r>
              <a:rPr lang="en-AU" dirty="0" smtClean="0">
                <a:solidFill>
                  <a:srgbClr val="FFFF00"/>
                </a:solidFill>
              </a:rPr>
              <a:t>grace</a:t>
            </a:r>
            <a:r>
              <a:rPr lang="en-AU" dirty="0" smtClean="0"/>
              <a:t>.</a:t>
            </a:r>
            <a:endParaRPr lang="en-AU" sz="3200" dirty="0" smtClean="0"/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Jesus came looking for just one man – deliberately healed then escaped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V.13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sz="3200" dirty="0" smtClean="0">
                <a:solidFill>
                  <a:srgbClr val="00FF00"/>
                </a:solidFill>
              </a:rPr>
              <a:t>38 years </a:t>
            </a:r>
            <a:r>
              <a:rPr lang="en-AU" sz="3200" dirty="0" smtClean="0"/>
              <a:t>– vital clue – represented Israel languishing in the wilderness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</a:t>
            </a:r>
            <a:r>
              <a:rPr lang="en-AU" sz="3200" dirty="0" smtClean="0"/>
              <a:t>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Final redemption for Israel in Sabbath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John 5:1-18</a:t>
            </a:r>
            <a:endParaRPr lang="en-AU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12776"/>
            <a:ext cx="8713788" cy="5040560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</a:t>
            </a:r>
            <a:r>
              <a:rPr lang="en-AU" dirty="0" smtClean="0"/>
              <a:t> - </a:t>
            </a:r>
            <a:r>
              <a:rPr lang="en-AU" dirty="0" smtClean="0">
                <a:solidFill>
                  <a:srgbClr val="00FF00"/>
                </a:solidFill>
              </a:rPr>
              <a:t>“waiting for the moving of the water” </a:t>
            </a:r>
            <a:r>
              <a:rPr lang="en-AU" dirty="0" smtClean="0"/>
              <a:t>– Israel on the border of the Land ready to cross Jordan.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“Wilt thou” </a:t>
            </a:r>
            <a:r>
              <a:rPr lang="en-AU" sz="3200" dirty="0" smtClean="0"/>
              <a:t>–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Lit.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“Are you willing?” </a:t>
            </a:r>
            <a:r>
              <a:rPr lang="en-AU" sz="3200" dirty="0" smtClean="0"/>
              <a:t>This is the key issue of the Sabbath.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“whole” </a:t>
            </a:r>
            <a:r>
              <a:rPr lang="en-AU" dirty="0" smtClean="0"/>
              <a:t>– </a:t>
            </a:r>
            <a:r>
              <a:rPr lang="en-AU" i="1" dirty="0" err="1" smtClean="0"/>
              <a:t>hugies</a:t>
            </a:r>
            <a:r>
              <a:rPr lang="en-AU" dirty="0" smtClean="0"/>
              <a:t> – sound, healthy, whole </a:t>
            </a:r>
            <a:r>
              <a:rPr lang="en-AU" sz="2400" dirty="0" smtClean="0"/>
              <a:t>(6 </a:t>
            </a:r>
            <a:r>
              <a:rPr lang="en-AU" sz="2400" dirty="0" err="1" smtClean="0"/>
              <a:t>occs</a:t>
            </a:r>
            <a:r>
              <a:rPr lang="en-AU" sz="2400" dirty="0" smtClean="0"/>
              <a:t>. in context; 7 in book, all of this sign)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AU" sz="3200" dirty="0" smtClean="0"/>
              <a:t> –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Weymouth</a:t>
            </a:r>
            <a:r>
              <a:rPr lang="en-AU" sz="3200" dirty="0" smtClean="0"/>
              <a:t> – 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“My Father works unceasingly, and so do I.”</a:t>
            </a:r>
            <a:endParaRPr lang="en-AU" sz="320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marL="533400" indent="-533400">
              <a:lnSpc>
                <a:spcPct val="95000"/>
              </a:lnSpc>
            </a:pP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3545"/>
            <a:ext cx="9144000" cy="765175"/>
          </a:xfrm>
        </p:spPr>
        <p:txBody>
          <a:bodyPr/>
          <a:lstStyle/>
          <a:p>
            <a:r>
              <a:rPr lang="en-AU" dirty="0" smtClean="0"/>
              <a:t>The sequel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866485"/>
            <a:ext cx="8785101" cy="5545286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7:21-24 </a:t>
            </a:r>
            <a:r>
              <a:rPr lang="en-AU" sz="3200" dirty="0" smtClean="0"/>
              <a:t>– Israel’s misunderstanding of the Sabbath law.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“I have done one work” </a:t>
            </a:r>
            <a:r>
              <a:rPr lang="en-AU" dirty="0" smtClean="0"/>
              <a:t>– Refers to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5:1-18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V.22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“ye on the </a:t>
            </a:r>
            <a:r>
              <a:rPr lang="en-AU" sz="3200" dirty="0" err="1" smtClean="0">
                <a:solidFill>
                  <a:srgbClr val="00FF00"/>
                </a:solidFill>
              </a:rPr>
              <a:t>sabbath</a:t>
            </a:r>
            <a:r>
              <a:rPr lang="en-AU" sz="3200" dirty="0" smtClean="0">
                <a:solidFill>
                  <a:srgbClr val="00FF00"/>
                </a:solidFill>
              </a:rPr>
              <a:t> day circumcise a man”</a:t>
            </a:r>
            <a:r>
              <a:rPr lang="en-AU" sz="3200" dirty="0" smtClean="0"/>
              <a:t> – i.e. cut off flesh to keep law.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“every whit whole” </a:t>
            </a:r>
            <a:r>
              <a:rPr lang="en-AU" dirty="0" smtClean="0"/>
              <a:t>– </a:t>
            </a:r>
            <a:r>
              <a:rPr lang="en-AU" i="1" dirty="0" err="1" smtClean="0"/>
              <a:t>holos</a:t>
            </a:r>
            <a:r>
              <a:rPr lang="en-AU" i="1" dirty="0" smtClean="0"/>
              <a:t> </a:t>
            </a:r>
            <a:r>
              <a:rPr lang="en-AU" i="1" dirty="0" err="1" smtClean="0"/>
              <a:t>hugies</a:t>
            </a:r>
            <a:r>
              <a:rPr lang="en-AU" i="1" dirty="0" smtClean="0"/>
              <a:t> </a:t>
            </a:r>
            <a:r>
              <a:rPr lang="en-AU" dirty="0" smtClean="0"/>
              <a:t>– </a:t>
            </a:r>
            <a:r>
              <a:rPr lang="en-AU" dirty="0" smtClean="0">
                <a:ln w="15875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Lit.</a:t>
            </a:r>
            <a:r>
              <a:rPr lang="en-AU" dirty="0" smtClean="0"/>
              <a:t>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“all whole”</a:t>
            </a:r>
            <a:r>
              <a:rPr lang="en-AU" dirty="0" smtClean="0"/>
              <a:t>; i.e. fully restore.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The principle of the Sabbath is to be positive; to seek to restore and build up – to do God’s work.</a:t>
            </a: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549275"/>
            <a:ext cx="8785100" cy="21590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72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Next Study</a:t>
            </a:r>
          </a:p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48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(God willing)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23528" y="3352343"/>
            <a:ext cx="849662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40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3</a:t>
            </a:r>
          </a:p>
          <a:p>
            <a:pPr algn="ctr">
              <a:spcBef>
                <a:spcPts val="1200"/>
              </a:spcBef>
            </a:pP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“Call the Sabbath a delight”</a:t>
            </a:r>
            <a:endParaRPr lang="en-AU" sz="4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/>
              <a:t>… </a:t>
            </a:r>
            <a:r>
              <a:rPr lang="en-AU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/>
              <a:t>...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9275"/>
            <a:ext cx="9144000" cy="765175"/>
          </a:xfrm>
        </p:spPr>
        <p:txBody>
          <a:bodyPr/>
          <a:lstStyle/>
          <a:p>
            <a:r>
              <a:rPr lang="en-AU" dirty="0" smtClean="0"/>
              <a:t>Israel and God’s rest </a:t>
            </a:r>
            <a:r>
              <a:rPr lang="en-AU" sz="4000" dirty="0" smtClean="0"/>
              <a:t>–</a:t>
            </a:r>
            <a:r>
              <a:rPr lang="en-AU" dirty="0" smtClean="0"/>
              <a:t> </a:t>
            </a:r>
            <a:r>
              <a:rPr lang="en-AU" sz="4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Ps. 95</a:t>
            </a:r>
            <a:endParaRPr lang="en-AU" sz="400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999" y="836712"/>
            <a:ext cx="5393097" cy="5760640"/>
          </a:xfrm>
        </p:spPr>
        <p:txBody>
          <a:bodyPr/>
          <a:lstStyle/>
          <a:p>
            <a:pPr marL="442913" indent="-4429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FFFF00"/>
                </a:solidFill>
              </a:rPr>
              <a:t>Theme </a:t>
            </a:r>
            <a:r>
              <a:rPr lang="en-AU" sz="3200" dirty="0" smtClean="0"/>
              <a:t>- Israel’s relationship to the Sabbath – There is much to learn.</a:t>
            </a:r>
          </a:p>
          <a:p>
            <a:pPr marL="442913" indent="-4429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The real meaning of the Sabbath was never obvious to God’s people – They missed the point and so can we!</a:t>
            </a:r>
          </a:p>
          <a:p>
            <a:pPr marL="442913" indent="-442913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Israel saw the Sabbath as an imposition - not an opportunity.</a:t>
            </a: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pic>
        <p:nvPicPr>
          <p:cNvPr id="7" name="Picture 6" descr="Canaan before Conquest.jpg"/>
          <p:cNvPicPr>
            <a:picLocks noChangeAspect="1"/>
          </p:cNvPicPr>
          <p:nvPr/>
        </p:nvPicPr>
        <p:blipFill>
          <a:blip r:embed="rId2" cstate="print"/>
          <a:srcRect l="5967" t="8203" r="12544" b="3801"/>
          <a:stretch>
            <a:fillRect/>
          </a:stretch>
        </p:blipFill>
        <p:spPr>
          <a:xfrm>
            <a:off x="5449951" y="836712"/>
            <a:ext cx="3702851" cy="60348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80394" y="1950008"/>
            <a:ext cx="165618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3200" dirty="0" smtClean="0">
                <a:solidFill>
                  <a:schemeClr val="bg1"/>
                </a:solidFill>
                <a:latin typeface="Impact" pitchFamily="34" charset="0"/>
              </a:rPr>
              <a:t>“They shall not enter into my rest”</a:t>
            </a:r>
            <a:endParaRPr lang="en-US" sz="3200" dirty="0">
              <a:solidFill>
                <a:schemeClr val="bg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6632"/>
            <a:ext cx="9144000" cy="864096"/>
          </a:xfrm>
        </p:spPr>
        <p:txBody>
          <a:bodyPr/>
          <a:lstStyle/>
          <a:p>
            <a:r>
              <a:rPr lang="en-AU" dirty="0" smtClean="0"/>
              <a:t>The Sabbath – A holy day!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5978" y="980728"/>
            <a:ext cx="8280921" cy="5231012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3400" dirty="0" smtClean="0">
                <a:latin typeface="Bookman Old Style" pitchFamily="18" charset="0"/>
              </a:rPr>
              <a:t>The day was of such outstanding importance because it so concisely symbolised both the character and the ultimate end of God’s purpose with Israel. It bore expressive witness as “the </a:t>
            </a:r>
            <a:r>
              <a:rPr lang="en-AU" sz="3400" dirty="0" err="1" smtClean="0">
                <a:latin typeface="Bookman Old Style" pitchFamily="18" charset="0"/>
              </a:rPr>
              <a:t>sabbath</a:t>
            </a:r>
            <a:r>
              <a:rPr lang="en-AU" sz="3400" dirty="0" smtClean="0">
                <a:latin typeface="Bookman Old Style" pitchFamily="18" charset="0"/>
              </a:rPr>
              <a:t> of rest” that He had redeemed them with the aim of giving them rest from sin’s bondage, repose after the toil of mortality.</a:t>
            </a:r>
            <a:endParaRPr lang="en-US" sz="3400" dirty="0" smtClean="0">
              <a:latin typeface="Bookman Old Style" pitchFamily="18" charset="0"/>
            </a:endParaRPr>
          </a:p>
          <a:p>
            <a:pPr marL="0" indent="0" algn="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8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Law and Grace pg. 135</a:t>
            </a:r>
            <a:endParaRPr lang="en-AU" sz="2800" dirty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6632"/>
            <a:ext cx="9144000" cy="765175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811065"/>
            <a:ext cx="8496944" cy="585829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dirty="0" smtClean="0">
                <a:latin typeface="Bookman Old Style" pitchFamily="18" charset="0"/>
              </a:rPr>
              <a:t>To act as though the day was not holy to them would be to do despite to their calling - would be equivalent to a repudiation both of the privilege of membership of the covenant people and the unparalleled responsibility which went with it.</a:t>
            </a:r>
            <a:endParaRPr lang="en-US" dirty="0" smtClean="0">
              <a:latin typeface="Bookman Old Style" pitchFamily="18" charset="0"/>
            </a:endParaRP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dirty="0" smtClean="0">
                <a:latin typeface="Bookman Old Style" pitchFamily="18" charset="0"/>
              </a:rPr>
              <a:t>As men treated God, so He would treat them. Those who by their attitude and actions treated their covenant status as of little worth would forfeit it by death.</a:t>
            </a:r>
            <a:endParaRPr lang="en-US" dirty="0" smtClean="0">
              <a:latin typeface="Bookman Old Style" pitchFamily="18" charset="0"/>
            </a:endParaRPr>
          </a:p>
          <a:p>
            <a:pPr marL="0" indent="0" algn="r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8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Law and Grace pg. 135</a:t>
            </a:r>
            <a:endParaRPr lang="en-AU" sz="2800" dirty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12776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The dominant position of the Sabbath in Israel’s life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57356"/>
            <a:ext cx="8785101" cy="2160240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31:12-17 </a:t>
            </a:r>
            <a:r>
              <a:rPr lang="en-AU" sz="3200" dirty="0" smtClean="0"/>
              <a:t>– The law of the Sabbath – Related to the name of Yahweh.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5:12-15 </a:t>
            </a:r>
            <a:r>
              <a:rPr lang="en-AU" sz="3200" dirty="0" smtClean="0"/>
              <a:t>– Key to the Sabbath was </a:t>
            </a:r>
            <a:r>
              <a:rPr lang="en-AU" sz="3200" dirty="0" smtClean="0">
                <a:solidFill>
                  <a:srgbClr val="00FF00"/>
                </a:solidFill>
              </a:rPr>
              <a:t>“to do” </a:t>
            </a:r>
            <a:r>
              <a:rPr lang="en-AU" sz="3200" dirty="0" smtClean="0"/>
              <a:t>God’s will on that day – activity!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pic>
        <p:nvPicPr>
          <p:cNvPr id="5" name="Picture 4" descr="Tabernac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95603" y="3617314"/>
            <a:ext cx="4848396" cy="28360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4560500"/>
            <a:ext cx="4176464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9750" indent="-539750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2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20:10-26 </a:t>
            </a:r>
            <a:r>
              <a:rPr lang="en-AU" sz="3200" b="1" dirty="0" smtClean="0"/>
              <a:t>– Keep the Sabbath – Live in the commandments.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5576" y="3356992"/>
            <a:ext cx="3600400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lnSpc>
                <a:spcPct val="85000"/>
              </a:lnSpc>
              <a:buClr>
                <a:srgbClr val="FFFF00"/>
              </a:buClr>
              <a:buFont typeface="Wingdings" pitchFamily="2" charset="2"/>
              <a:buChar char="Ø"/>
            </a:pPr>
            <a:r>
              <a:rPr lang="en-AU" sz="28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</a:t>
            </a:r>
            <a:r>
              <a:rPr lang="en-AU" sz="2800" b="1" dirty="0" smtClean="0"/>
              <a:t> – </a:t>
            </a:r>
            <a:r>
              <a:rPr lang="en-AU" sz="2800" b="1" dirty="0" smtClean="0">
                <a:solidFill>
                  <a:srgbClr val="00FF00"/>
                </a:solidFill>
              </a:rPr>
              <a:t>“keep” </a:t>
            </a:r>
            <a:r>
              <a:rPr lang="en-AU" sz="2800" b="1" dirty="0" smtClean="0"/>
              <a:t>- </a:t>
            </a:r>
            <a:r>
              <a:rPr lang="en-AU" sz="2800" b="1" i="1" dirty="0" err="1" smtClean="0"/>
              <a:t>asah</a:t>
            </a:r>
            <a:r>
              <a:rPr lang="en-AU" sz="2800" b="1" dirty="0" smtClean="0"/>
              <a:t> – to do, work, act, make. 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r>
              <a:rPr lang="en-AU" dirty="0" smtClean="0"/>
              <a:t>The principle of the Sabbath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852630"/>
            <a:ext cx="8713788" cy="5600706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11:21-26 </a:t>
            </a:r>
            <a:r>
              <a:rPr lang="en-AU" sz="3200" dirty="0" smtClean="0"/>
              <a:t>– Context shown by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AU" sz="3200" dirty="0" smtClean="0"/>
              <a:t> – cites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8:19 </a:t>
            </a:r>
            <a:r>
              <a:rPr lang="en-AU" sz="3200" dirty="0" smtClean="0"/>
              <a:t>– Wilderness wandering.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Christ paraphrases the experience of Israel’s exodus from Egypt.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Israel never filled the vacuum of life in Egypt with positive activity for God.</a:t>
            </a:r>
          </a:p>
          <a:p>
            <a:pPr marL="533400" indent="-533400" algn="just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b="0" dirty="0" smtClean="0">
                <a:solidFill>
                  <a:srgbClr val="00FF00"/>
                </a:solidFill>
                <a:latin typeface="Arial Black" pitchFamily="34" charset="0"/>
              </a:rPr>
              <a:t>Principle</a:t>
            </a:r>
            <a:r>
              <a:rPr lang="en-AU" dirty="0" smtClean="0"/>
              <a:t> – </a:t>
            </a:r>
            <a:r>
              <a:rPr lang="en-AU" b="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Rom. 12:21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Be not overcome of evil, but overcome evil with good.”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 </a:t>
            </a:r>
            <a:r>
              <a:rPr lang="en-AU" sz="3200" dirty="0" smtClean="0"/>
              <a:t>- </a:t>
            </a:r>
            <a:r>
              <a:rPr lang="en-AU" sz="3200" dirty="0" smtClean="0">
                <a:solidFill>
                  <a:srgbClr val="00FF00"/>
                </a:solidFill>
              </a:rPr>
              <a:t>“seven other spirits” </a:t>
            </a:r>
            <a:r>
              <a:rPr lang="en-AU" sz="3200" dirty="0" smtClean="0"/>
              <a:t>– Implies the principles of the Sabbath ignored.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5110"/>
            <a:ext cx="9144000" cy="126923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800" dirty="0" smtClean="0"/>
              <a:t>Two-fold purpose of </a:t>
            </a:r>
            <a:br>
              <a:rPr lang="en-AU" sz="4800" dirty="0" smtClean="0"/>
            </a:br>
            <a:r>
              <a:rPr lang="en-AU" sz="4800" dirty="0" smtClean="0"/>
              <a:t>the Sabbath</a:t>
            </a:r>
            <a:endParaRPr lang="en-AU" sz="4800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457074"/>
            <a:ext cx="8713788" cy="4968552"/>
          </a:xfrm>
        </p:spPr>
        <p:txBody>
          <a:bodyPr/>
          <a:lstStyle/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12:14-20 </a:t>
            </a:r>
            <a:r>
              <a:rPr lang="en-AU" sz="3200" dirty="0" smtClean="0"/>
              <a:t>– Passover followed by the Feast of Unleavened Bread – Corruption free.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FFFF00"/>
                </a:solidFill>
              </a:rPr>
              <a:t>Note use of seven </a:t>
            </a:r>
            <a:r>
              <a:rPr lang="en-AU" dirty="0" smtClean="0"/>
              <a:t>– Total rest from sin to the Kingdom.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16:22-30 </a:t>
            </a:r>
            <a:r>
              <a:rPr lang="en-AU" sz="3200" dirty="0" smtClean="0"/>
              <a:t>– Manna of Sabbath did not corrupt – Principle established.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Lev. 23:39-43 </a:t>
            </a:r>
            <a:r>
              <a:rPr lang="en-AU" dirty="0" smtClean="0"/>
              <a:t>– Labour permitted to enable rejoicing.</a:t>
            </a: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3336046" y="2492896"/>
            <a:ext cx="4579523" cy="56514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tIns="36000" bIns="36000" rtlCol="0">
            <a:spAutoFit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Impact" pitchFamily="34" charset="0"/>
              </a:rPr>
              <a:t>Deny corruption every day</a:t>
            </a:r>
            <a:endParaRPr lang="en-US" sz="32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81091" y="5691691"/>
            <a:ext cx="4386137" cy="56514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tIns="36000" bIns="36000" rtlCol="0">
            <a:spAutoFit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Impact" pitchFamily="34" charset="0"/>
              </a:rPr>
              <a:t>Rejoice doing God’s work</a:t>
            </a:r>
            <a:endParaRPr lang="en-US" sz="32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7335" y="4594983"/>
            <a:ext cx="2161169" cy="56514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tIns="36000" bIns="36000" rtlCol="0">
            <a:spAutoFit/>
          </a:bodyPr>
          <a:lstStyle/>
          <a:p>
            <a:r>
              <a:rPr lang="en-AU" sz="3200" dirty="0" smtClean="0">
                <a:solidFill>
                  <a:schemeClr val="bg1"/>
                </a:solidFill>
                <a:latin typeface="Impact" pitchFamily="34" charset="0"/>
              </a:rPr>
              <a:t>Live in hope</a:t>
            </a:r>
            <a:endParaRPr lang="en-US" sz="32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43145" y="6237312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6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Deut. 28:47</a:t>
            </a:r>
            <a:endParaRPr lang="en-US" sz="36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5" grpId="0" animBg="1"/>
      <p:bldP spid="7" grpId="0" animBg="1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12776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Why Israel could not enter into God’s rest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1340768"/>
            <a:ext cx="8782938" cy="5112568"/>
          </a:xfrm>
        </p:spPr>
        <p:txBody>
          <a:bodyPr/>
          <a:lstStyle/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14 </a:t>
            </a:r>
            <a:r>
              <a:rPr lang="en-AU" sz="3200" dirty="0" smtClean="0"/>
              <a:t>– Condemned by Yahweh’s oath – Life and death sharply contrasted.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95:8-11 </a:t>
            </a:r>
            <a:r>
              <a:rPr lang="en-AU" dirty="0" smtClean="0"/>
              <a:t>– 40 years “kept feeling a loathing” – No </a:t>
            </a:r>
            <a:r>
              <a:rPr lang="en-AU" i="1" dirty="0" err="1" smtClean="0">
                <a:solidFill>
                  <a:srgbClr val="FFFF00"/>
                </a:solidFill>
              </a:rPr>
              <a:t>menuchah</a:t>
            </a:r>
            <a:r>
              <a:rPr lang="en-AU" dirty="0" smtClean="0"/>
              <a:t> for them.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15:32-36 </a:t>
            </a:r>
            <a:r>
              <a:rPr lang="en-AU" sz="3200" dirty="0" smtClean="0"/>
              <a:t>– The tragedy revealed in the man gathering sticks on the Sabbath.</a:t>
            </a:r>
          </a:p>
          <a:p>
            <a:pPr marL="1081088" lvl="1" indent="-3603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Pct val="75000"/>
            </a:pPr>
            <a:r>
              <a:rPr lang="en-AU" sz="2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Microcosm of the condemned generation </a:t>
            </a:r>
            <a:r>
              <a:rPr lang="en-AU" sz="2800" b="1" dirty="0" smtClean="0"/>
              <a:t>– one of few recorded incidents in 40 years.</a:t>
            </a:r>
          </a:p>
          <a:p>
            <a:pPr marL="1081088" lvl="1" indent="-3603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SzPct val="75000"/>
            </a:pPr>
            <a:r>
              <a:rPr lang="en-AU" sz="2800" b="1" dirty="0" smtClean="0">
                <a:solidFill>
                  <a:srgbClr val="00FF00"/>
                </a:solidFill>
              </a:rPr>
              <a:t>Context</a:t>
            </a:r>
            <a:r>
              <a:rPr lang="en-AU" sz="2800" b="1" dirty="0" smtClean="0"/>
              <a:t>  </a:t>
            </a:r>
            <a:r>
              <a:rPr lang="en-AU" sz="28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V.1-2</a:t>
            </a:r>
            <a:r>
              <a:rPr lang="en-AU" sz="2800" b="1" dirty="0" smtClean="0"/>
              <a:t> – Appeal to new generation to match profession with performance.</a:t>
            </a:r>
            <a:endParaRPr lang="en-AU" sz="2800" b="1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855"/>
            <a:ext cx="9144000" cy="1340768"/>
          </a:xfrm>
        </p:spPr>
        <p:txBody>
          <a:bodyPr/>
          <a:lstStyle/>
          <a:p>
            <a:r>
              <a:rPr lang="en-AU" dirty="0" smtClean="0"/>
              <a:t>A sweet savour unto Yahweh</a:t>
            </a:r>
            <a:br>
              <a:rPr lang="en-AU" dirty="0" smtClean="0"/>
            </a:b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Num. 15</a:t>
            </a:r>
            <a:endParaRPr lang="en-AU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40" y="1216073"/>
            <a:ext cx="8810648" cy="516798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The phrase occurs 6 times in the chapter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v.3,7,10,13,14,24</a:t>
            </a:r>
            <a:r>
              <a:rPr lang="en-AU" dirty="0" smtClean="0"/>
              <a:t>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“sweet” </a:t>
            </a:r>
            <a:r>
              <a:rPr lang="en-AU" dirty="0" smtClean="0"/>
              <a:t>- </a:t>
            </a:r>
            <a:r>
              <a:rPr lang="en-AU" i="1" dirty="0" err="1" smtClean="0"/>
              <a:t>reyach</a:t>
            </a:r>
            <a:r>
              <a:rPr lang="en-AU" dirty="0" smtClean="0"/>
              <a:t> - odour (as if blown); fragrance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“savour” </a:t>
            </a:r>
            <a:r>
              <a:rPr lang="en-AU" dirty="0" smtClean="0"/>
              <a:t>- </a:t>
            </a:r>
            <a:r>
              <a:rPr lang="en-AU" i="1" dirty="0" err="1" smtClean="0"/>
              <a:t>niychoach</a:t>
            </a:r>
            <a:r>
              <a:rPr lang="en-AU" dirty="0" smtClean="0"/>
              <a:t> - restful, i.e. pleasant.  First occ. is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8:21</a:t>
            </a:r>
            <a:r>
              <a:rPr lang="en-AU" dirty="0" smtClean="0"/>
              <a:t> and last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20:41</a:t>
            </a:r>
            <a:r>
              <a:rPr lang="en-AU" dirty="0" smtClean="0"/>
              <a:t>.  See also use in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28:2</a:t>
            </a:r>
            <a:r>
              <a:rPr lang="en-AU" dirty="0" smtClean="0"/>
              <a:t>.</a:t>
            </a:r>
            <a:endParaRPr lang="en-US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15875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Lit.</a:t>
            </a:r>
            <a:r>
              <a:rPr lang="en-AU" dirty="0" smtClean="0"/>
              <a:t> - </a:t>
            </a:r>
            <a:r>
              <a:rPr lang="en-AU" dirty="0" smtClean="0">
                <a:solidFill>
                  <a:srgbClr val="FFFF00"/>
                </a:solidFill>
              </a:rPr>
              <a:t>“a fragrance of rest”</a:t>
            </a:r>
            <a:r>
              <a:rPr lang="en-AU" dirty="0" smtClean="0"/>
              <a:t>. The meaning is that when men serve God faithfully He can be at rest (cp. our children!).</a:t>
            </a:r>
            <a:endParaRPr lang="en-US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5432343" y="6021288"/>
            <a:ext cx="3350597" cy="58477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AU" sz="3200" dirty="0" smtClean="0">
                <a:ln w="19050">
                  <a:noFill/>
                </a:ln>
                <a:solidFill>
                  <a:schemeClr val="bg1"/>
                </a:solidFill>
                <a:latin typeface="Arial Black" pitchFamily="34" charset="0"/>
              </a:rPr>
              <a:t>Note</a:t>
            </a:r>
            <a:r>
              <a:rPr lang="en-AU" sz="3200" b="1" dirty="0" smtClean="0">
                <a:ln w="19050">
                  <a:noFill/>
                </a:ln>
                <a:solidFill>
                  <a:schemeClr val="bg1"/>
                </a:solidFill>
              </a:rPr>
              <a:t> </a:t>
            </a:r>
            <a:r>
              <a:rPr lang="en-AU" sz="3200" b="1" dirty="0" smtClean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Gen. 6:3-7</a:t>
            </a:r>
            <a:endParaRPr lang="en-US" sz="3200" b="1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35" presetClass="emph" presetSubtype="0" repeatCount="indefinite" fill="hold" grpId="1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5" grpId="0" uiExpand="1" animBg="1"/>
      <p:bldP spid="5" grpId="1" animBg="1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1047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Generic</vt:lpstr>
      <vt:lpstr>Slide 1</vt:lpstr>
      <vt:lpstr>Israel and God’s rest – Ps. 95</vt:lpstr>
      <vt:lpstr>The Sabbath – A holy day!</vt:lpstr>
      <vt:lpstr>The Sabbath</vt:lpstr>
      <vt:lpstr>The dominant position of the Sabbath in Israel’s life</vt:lpstr>
      <vt:lpstr>The principle of the Sabbath</vt:lpstr>
      <vt:lpstr>Two-fold purpose of  the Sabbath</vt:lpstr>
      <vt:lpstr>Why Israel could not enter into God’s rest</vt:lpstr>
      <vt:lpstr>A sweet savour unto Yahweh Num. 15</vt:lpstr>
      <vt:lpstr>A sweet savour unto Yahweh Num. 15</vt:lpstr>
      <vt:lpstr>Final redemption for Israel in Sabbath – John 5:1-18</vt:lpstr>
      <vt:lpstr>Final redemption for Israel in Sabbath – John 5:1-18</vt:lpstr>
      <vt:lpstr>The sequel</vt:lpstr>
      <vt:lpstr>Slide 14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140</cp:revision>
  <dcterms:created xsi:type="dcterms:W3CDTF">2005-04-02T07:15:28Z</dcterms:created>
  <dcterms:modified xsi:type="dcterms:W3CDTF">2014-01-17T19:17:00Z</dcterms:modified>
</cp:coreProperties>
</file>