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0"/>
  </p:handoutMasterIdLst>
  <p:sldIdLst>
    <p:sldId id="257" r:id="rId2"/>
    <p:sldId id="316" r:id="rId3"/>
    <p:sldId id="317" r:id="rId4"/>
    <p:sldId id="318" r:id="rId5"/>
    <p:sldId id="330" r:id="rId6"/>
    <p:sldId id="324" r:id="rId7"/>
    <p:sldId id="327" r:id="rId8"/>
    <p:sldId id="328" r:id="rId9"/>
    <p:sldId id="332" r:id="rId10"/>
    <p:sldId id="326" r:id="rId11"/>
    <p:sldId id="319" r:id="rId12"/>
    <p:sldId id="320" r:id="rId13"/>
    <p:sldId id="331" r:id="rId14"/>
    <p:sldId id="321" r:id="rId15"/>
    <p:sldId id="322" r:id="rId16"/>
    <p:sldId id="323" r:id="rId17"/>
    <p:sldId id="286" r:id="rId18"/>
    <p:sldId id="329" r:id="rId1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FF00FF"/>
    <a:srgbClr val="FF0066"/>
    <a:srgbClr val="FFFF00"/>
    <a:srgbClr val="FFFF66"/>
    <a:srgbClr val="FF9933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27" autoAdjust="0"/>
    <p:restoredTop sz="94660"/>
  </p:normalViewPr>
  <p:slideViewPr>
    <p:cSldViewPr>
      <p:cViewPr varScale="1">
        <p:scale>
          <a:sx n="69" d="100"/>
          <a:sy n="69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251FF-7E7F-42BC-9B82-6E49EB80663E}" type="datetimeFigureOut">
              <a:rPr lang="en-US" smtClean="0"/>
              <a:pPr/>
              <a:t>19-Jan-14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D58A7-3926-4077-8129-3FCF1D613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6308725"/>
            <a:ext cx="2483768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09184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sz="3200" b="1"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3777" y="6463216"/>
            <a:ext cx="2195735" cy="476672"/>
          </a:xfrm>
        </p:spPr>
        <p:txBody>
          <a:bodyPr/>
          <a:lstStyle>
            <a:lvl1pPr algn="l">
              <a:defRPr sz="2800" b="1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EB8EB-4CC6-48CD-A92A-A667E580D5A3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688"/>
            <a:ext cx="8604448" cy="3130277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AU" sz="72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“The Sabbath – Its Prophecies, Principles and Prospects”</a:t>
            </a:r>
            <a:endParaRPr lang="en-AU" sz="7200" dirty="0">
              <a:ln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3967896"/>
            <a:ext cx="84966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dirty="0">
                <a:solidFill>
                  <a:srgbClr val="FFFF00"/>
                </a:solidFill>
                <a:latin typeface="Arial Black" pitchFamily="34" charset="0"/>
              </a:rPr>
              <a:t>Study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3</a:t>
            </a:r>
          </a:p>
          <a:p>
            <a:pPr algn="ctr">
              <a:spcBef>
                <a:spcPts val="1200"/>
              </a:spcBef>
            </a:pP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“Call the Sabbath a delight”</a:t>
            </a:r>
            <a:endParaRPr lang="en-A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0608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Christ’s teaching about the blessedness of giving</a:t>
            </a:r>
            <a:br>
              <a:rPr lang="en-AU" dirty="0" smtClean="0"/>
            </a:br>
            <a:r>
              <a:rPr lang="en-AU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Acts 20:35</a:t>
            </a:r>
            <a:endParaRPr lang="en-AU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1" y="1974985"/>
            <a:ext cx="8064897" cy="4464496"/>
          </a:xfrm>
        </p:spPr>
        <p:txBody>
          <a:bodyPr/>
          <a:lstStyle/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000" dirty="0" smtClean="0">
                <a:latin typeface="Bookman Old Style" pitchFamily="18" charset="0"/>
              </a:rPr>
              <a:t>“I have </a:t>
            </a:r>
            <a:r>
              <a:rPr lang="en-US" sz="4000" dirty="0" err="1" smtClean="0">
                <a:latin typeface="Bookman Old Style" pitchFamily="18" charset="0"/>
              </a:rPr>
              <a:t>shewed</a:t>
            </a:r>
            <a:r>
              <a:rPr lang="en-US" sz="4000" dirty="0" smtClean="0">
                <a:latin typeface="Bookman Old Style" pitchFamily="18" charset="0"/>
              </a:rPr>
              <a:t> you all things, how that so </a:t>
            </a:r>
            <a:r>
              <a:rPr lang="en-US" sz="4000" dirty="0" err="1" smtClean="0">
                <a:latin typeface="Bookman Old Style" pitchFamily="18" charset="0"/>
              </a:rPr>
              <a:t>labouring</a:t>
            </a:r>
            <a:r>
              <a:rPr lang="en-US" sz="4000" dirty="0" smtClean="0">
                <a:latin typeface="Bookman Old Style" pitchFamily="18" charset="0"/>
              </a:rPr>
              <a:t> ye ought to support the weak, and to remember the words of the Lord Jesus, how he said, </a:t>
            </a:r>
            <a:r>
              <a:rPr lang="en-US" sz="4000" dirty="0" smtClean="0">
                <a:solidFill>
                  <a:srgbClr val="00FF00"/>
                </a:solidFill>
                <a:latin typeface="Bookman Old Style" pitchFamily="18" charset="0"/>
              </a:rPr>
              <a:t>It is more blessed to give than to receive</a:t>
            </a:r>
            <a:r>
              <a:rPr lang="en-US" sz="4000" dirty="0" smtClean="0">
                <a:latin typeface="Bookman Old Style" pitchFamily="18" charset="0"/>
              </a:rPr>
              <a:t>.”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710"/>
            <a:ext cx="9144000" cy="126876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sz="4200" dirty="0" smtClean="0"/>
              <a:t>Yahweh’s hand is not shortened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Isa. 59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96752"/>
            <a:ext cx="8785101" cy="5256584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Yahweh’s opened hand (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</a:t>
            </a:r>
            <a:r>
              <a:rPr lang="en-AU" sz="3200" dirty="0" smtClean="0"/>
              <a:t>) contrasted with Israel’s hands (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V.3-6</a:t>
            </a:r>
            <a:r>
              <a:rPr lang="en-AU" sz="3200" dirty="0" smtClean="0"/>
              <a:t>) – clenched fist.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V.16</a:t>
            </a:r>
            <a:r>
              <a:rPr lang="en-AU" dirty="0" smtClean="0"/>
              <a:t> – Yahweh’s open hand on his outstretched arm represents Christ.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7" name="Picture 6" descr="Clenched fist.png"/>
          <p:cNvPicPr>
            <a:picLocks noChangeAspect="1"/>
          </p:cNvPicPr>
          <p:nvPr/>
        </p:nvPicPr>
        <p:blipFill>
          <a:blip r:embed="rId2" cstate="print"/>
          <a:srcRect t="2057" r="6142"/>
          <a:stretch>
            <a:fillRect/>
          </a:stretch>
        </p:blipFill>
        <p:spPr>
          <a:xfrm>
            <a:off x="4205846" y="3429000"/>
            <a:ext cx="4944223" cy="3429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3573016"/>
            <a:ext cx="2870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latin typeface="Impact" pitchFamily="34" charset="0"/>
              </a:rPr>
              <a:t>Shortened hand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9" name="Picture 8" descr="white-knife-hand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3492868"/>
            <a:ext cx="3353699" cy="2744444"/>
          </a:xfrm>
          <a:prstGeom prst="rect">
            <a:avLst/>
          </a:prstGeom>
        </p:spPr>
      </p:pic>
      <p:pic>
        <p:nvPicPr>
          <p:cNvPr id="10" name="Picture 9" descr="open hand black.jpg"/>
          <p:cNvPicPr>
            <a:picLocks noChangeAspect="1"/>
          </p:cNvPicPr>
          <p:nvPr/>
        </p:nvPicPr>
        <p:blipFill>
          <a:blip r:embed="rId4" cstate="print"/>
          <a:srcRect t="37340"/>
          <a:stretch>
            <a:fillRect/>
          </a:stretch>
        </p:blipFill>
        <p:spPr>
          <a:xfrm>
            <a:off x="4145823" y="3384376"/>
            <a:ext cx="4998177" cy="2348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032012">
            <a:off x="263707" y="4753238"/>
            <a:ext cx="30237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400" dirty="0" smtClean="0">
                <a:solidFill>
                  <a:schemeClr val="bg1"/>
                </a:solidFill>
                <a:latin typeface="Impact" pitchFamily="34" charset="0"/>
              </a:rPr>
              <a:t>“...the act of violence is in their hands”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8" grpId="0"/>
      <p:bldP spid="8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sz="4000" dirty="0" smtClean="0"/>
              <a:t>The open hand in the Sabbath year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Deut. 15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268760"/>
            <a:ext cx="8785101" cy="5039965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The use of words </a:t>
            </a:r>
            <a:r>
              <a:rPr lang="en-AU" sz="3200" dirty="0" smtClean="0">
                <a:solidFill>
                  <a:srgbClr val="FFFF00"/>
                </a:solidFill>
              </a:rPr>
              <a:t>six</a:t>
            </a:r>
            <a:r>
              <a:rPr lang="en-AU" sz="3200" dirty="0" smtClean="0"/>
              <a:t> times in chapter – </a:t>
            </a:r>
            <a:r>
              <a:rPr lang="en-AU" sz="3200" dirty="0" smtClean="0">
                <a:solidFill>
                  <a:srgbClr val="00FF00"/>
                </a:solidFill>
              </a:rPr>
              <a:t>“release” </a:t>
            </a:r>
            <a:r>
              <a:rPr lang="en-AU" sz="3200" dirty="0" smtClean="0"/>
              <a:t>(6 </a:t>
            </a:r>
            <a:r>
              <a:rPr lang="en-AU" sz="3200" dirty="0" err="1" smtClean="0"/>
              <a:t>occs</a:t>
            </a:r>
            <a:r>
              <a:rPr lang="en-AU" sz="3200" dirty="0" smtClean="0"/>
              <a:t>. of verb and noun); </a:t>
            </a:r>
            <a:r>
              <a:rPr lang="en-AU" sz="3200" dirty="0" smtClean="0">
                <a:solidFill>
                  <a:srgbClr val="00FF00"/>
                </a:solidFill>
              </a:rPr>
              <a:t>“poor”</a:t>
            </a:r>
            <a:r>
              <a:rPr lang="en-AU" sz="3200" dirty="0" smtClean="0"/>
              <a:t>, </a:t>
            </a:r>
            <a:r>
              <a:rPr lang="en-AU" sz="3200" dirty="0" smtClean="0">
                <a:solidFill>
                  <a:srgbClr val="00FF00"/>
                </a:solidFill>
              </a:rPr>
              <a:t>“hand”</a:t>
            </a:r>
            <a:r>
              <a:rPr lang="en-AU" sz="3200" dirty="0" smtClean="0"/>
              <a:t> (</a:t>
            </a:r>
            <a:r>
              <a:rPr lang="en-AU" sz="3200" i="1" dirty="0" err="1" smtClean="0"/>
              <a:t>yad</a:t>
            </a:r>
            <a:r>
              <a:rPr lang="en-AU" sz="3200" dirty="0" smtClean="0"/>
              <a:t>), and </a:t>
            </a:r>
            <a:r>
              <a:rPr lang="en-AU" sz="3200" dirty="0" smtClean="0">
                <a:solidFill>
                  <a:srgbClr val="00FF00"/>
                </a:solidFill>
              </a:rPr>
              <a:t>“bless”</a:t>
            </a:r>
            <a:r>
              <a:rPr lang="en-AU" sz="3200" dirty="0" smtClean="0"/>
              <a:t> (</a:t>
            </a:r>
            <a:r>
              <a:rPr lang="en-AU" sz="3200" i="1" dirty="0" err="1" smtClean="0"/>
              <a:t>barak</a:t>
            </a:r>
            <a:r>
              <a:rPr lang="en-AU" sz="3200" dirty="0" smtClean="0"/>
              <a:t>).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</a:t>
            </a:r>
            <a:r>
              <a:rPr lang="en-AU" dirty="0" smtClean="0"/>
              <a:t> </a:t>
            </a:r>
            <a:r>
              <a:rPr lang="en-AU" sz="2800" dirty="0" smtClean="0"/>
              <a:t>&amp;</a:t>
            </a:r>
            <a:r>
              <a:rPr lang="en-AU" dirty="0" smtClean="0"/>
              <a:t>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12</a:t>
            </a:r>
            <a:r>
              <a:rPr lang="en-AU" dirty="0" smtClean="0"/>
              <a:t> - Required to open wide the hand in the Sabbath year – servant entering seventh year of service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Ex. 21:2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endParaRPr lang="en-AU" dirty="0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open hand black.jpg"/>
          <p:cNvPicPr>
            <a:picLocks noChangeAspect="1"/>
          </p:cNvPicPr>
          <p:nvPr/>
        </p:nvPicPr>
        <p:blipFill>
          <a:blip r:embed="rId2" cstate="print"/>
          <a:srcRect t="37340"/>
          <a:stretch>
            <a:fillRect/>
          </a:stretch>
        </p:blipFill>
        <p:spPr>
          <a:xfrm>
            <a:off x="5345342" y="4968878"/>
            <a:ext cx="3619146" cy="1700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68" y="4844183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FF00"/>
                </a:solidFill>
                <a:latin typeface="Arial Black" pitchFamily="34" charset="0"/>
              </a:rPr>
              <a:t>The Sabbath had to be lived – not just kept!</a:t>
            </a:r>
            <a:endParaRPr lang="en-US" sz="3200" dirty="0"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537"/>
            <a:ext cx="9144000" cy="765175"/>
          </a:xfrm>
        </p:spPr>
        <p:txBody>
          <a:bodyPr/>
          <a:lstStyle/>
          <a:p>
            <a:r>
              <a:rPr lang="en-AU" dirty="0" smtClean="0"/>
              <a:t>Open wide thine hand - </a:t>
            </a: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Deut. 15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404" y="811065"/>
            <a:ext cx="8769083" cy="5528698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V.8 </a:t>
            </a:r>
            <a:r>
              <a:rPr lang="en-AU" sz="2800" dirty="0" smtClean="0"/>
              <a:t>&amp;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11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00FF00"/>
                </a:solidFill>
              </a:rPr>
              <a:t>“open...wide” </a:t>
            </a:r>
            <a:r>
              <a:rPr lang="en-AU" dirty="0" smtClean="0"/>
              <a:t>– </a:t>
            </a:r>
            <a:r>
              <a:rPr lang="en-AU" i="1" dirty="0" err="1" smtClean="0"/>
              <a:t>pathach</a:t>
            </a:r>
            <a:r>
              <a:rPr lang="en-AU" dirty="0" smtClean="0"/>
              <a:t> – to open wide; let loose. The word occurs twice in the text in both verses. </a:t>
            </a: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ISA</a:t>
            </a:r>
            <a:r>
              <a:rPr lang="en-AU" dirty="0" smtClean="0"/>
              <a:t> – Lit. </a:t>
            </a:r>
            <a:r>
              <a:rPr lang="en-AU" dirty="0" smtClean="0">
                <a:solidFill>
                  <a:srgbClr val="FFFF00"/>
                </a:solidFill>
                <a:latin typeface="Bookman Old Style" pitchFamily="18" charset="0"/>
              </a:rPr>
              <a:t>“to open, you shall open...”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/>
              <a:t>The roots of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James</a:t>
            </a:r>
            <a:r>
              <a:rPr lang="en-AU" dirty="0" smtClean="0"/>
              <a:t> found here:</a:t>
            </a:r>
          </a:p>
          <a:p>
            <a:pPr marL="984250" lvl="1" indent="-444500">
              <a:lnSpc>
                <a:spcPct val="95000"/>
              </a:lnSpc>
            </a:pPr>
            <a:r>
              <a:rPr lang="en-AU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V.5</a:t>
            </a:r>
            <a:r>
              <a:rPr lang="en-AU" sz="2800" b="1" dirty="0" smtClean="0"/>
              <a:t> – Basis of </a:t>
            </a:r>
            <a:r>
              <a:rPr lang="en-AU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James 1:23 </a:t>
            </a:r>
            <a:r>
              <a:rPr lang="en-AU" sz="2800" b="1" dirty="0" smtClean="0"/>
              <a:t>(“doers of word”);</a:t>
            </a:r>
          </a:p>
          <a:p>
            <a:pPr marL="984250" lvl="1" indent="-444500">
              <a:lnSpc>
                <a:spcPct val="95000"/>
              </a:lnSpc>
            </a:pPr>
            <a:r>
              <a:rPr lang="en-AU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V.9</a:t>
            </a:r>
            <a:r>
              <a:rPr lang="en-AU" sz="2800" b="1" dirty="0" smtClean="0"/>
              <a:t> – Allusion – </a:t>
            </a:r>
            <a:r>
              <a:rPr lang="en-AU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James 5:4 </a:t>
            </a:r>
            <a:r>
              <a:rPr lang="en-AU" sz="2400" b="1" dirty="0" smtClean="0"/>
              <a:t>(wages kept back);</a:t>
            </a:r>
          </a:p>
          <a:p>
            <a:pPr marL="984250" lvl="1" indent="-444500">
              <a:lnSpc>
                <a:spcPct val="95000"/>
              </a:lnSpc>
            </a:pPr>
            <a:r>
              <a:rPr lang="en-AU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V.13</a:t>
            </a:r>
            <a:r>
              <a:rPr lang="en-AU" sz="2800" b="1" dirty="0" smtClean="0"/>
              <a:t> – Allusion – </a:t>
            </a:r>
            <a:r>
              <a:rPr lang="en-AU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James </a:t>
            </a:r>
            <a:r>
              <a:rPr lang="en-AU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2:14-16 </a:t>
            </a:r>
            <a:r>
              <a:rPr lang="en-AU" sz="2400" b="1" dirty="0" smtClean="0">
                <a:latin typeface="+mj-lt"/>
              </a:rPr>
              <a:t>(things needful)</a:t>
            </a:r>
            <a:r>
              <a:rPr lang="en-AU" sz="2800" b="1" dirty="0" smtClean="0"/>
              <a:t>;</a:t>
            </a:r>
            <a:endParaRPr lang="en-AU" sz="2800" b="1" dirty="0" smtClean="0"/>
          </a:p>
          <a:p>
            <a:pPr marL="984250" lvl="1" indent="-444500">
              <a:lnSpc>
                <a:spcPct val="95000"/>
              </a:lnSpc>
            </a:pPr>
            <a:r>
              <a:rPr lang="en-AU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V.14</a:t>
            </a:r>
            <a:r>
              <a:rPr lang="en-AU" sz="2800" b="1" dirty="0" smtClean="0"/>
              <a:t> – </a:t>
            </a:r>
            <a:r>
              <a:rPr lang="en-AU" sz="2800" b="1" dirty="0" smtClean="0">
                <a:solidFill>
                  <a:srgbClr val="00FF00"/>
                </a:solidFill>
              </a:rPr>
              <a:t>“liberally”</a:t>
            </a:r>
            <a:r>
              <a:rPr lang="en-AU" sz="2800" b="1" dirty="0" smtClean="0"/>
              <a:t> – </a:t>
            </a:r>
            <a:r>
              <a:rPr lang="en-AU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James 1:5</a:t>
            </a:r>
            <a:r>
              <a:rPr lang="en-AU" sz="2800" b="1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V.19-21</a:t>
            </a:r>
            <a:r>
              <a:rPr lang="en-AU" dirty="0" smtClean="0"/>
              <a:t> – Interesting juxtaposition of ideas – withered and blemished refused.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Warning for the final generation</a:t>
            </a:r>
            <a:br>
              <a:rPr lang="en-AU" dirty="0" smtClean="0"/>
            </a:b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Matt. 24:45-51</a:t>
            </a:r>
            <a:endParaRPr lang="en-AU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12777"/>
            <a:ext cx="8713788" cy="2664295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V.45</a:t>
            </a:r>
            <a:r>
              <a:rPr lang="en-AU" sz="3200" dirty="0" smtClean="0"/>
              <a:t> – Wise and faithful shown by open hand to feed and provide ‘therapy’.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solidFill>
                  <a:srgbClr val="00FF00"/>
                </a:solidFill>
              </a:rPr>
              <a:t>“household” </a:t>
            </a:r>
            <a:r>
              <a:rPr lang="en-AU" dirty="0" smtClean="0"/>
              <a:t>– </a:t>
            </a:r>
            <a:r>
              <a:rPr lang="en-US" i="1" dirty="0" err="1" smtClean="0"/>
              <a:t>therapeia</a:t>
            </a:r>
            <a:r>
              <a:rPr lang="en-US" dirty="0" smtClean="0"/>
              <a:t> - service rendered by one to another, including medical assistance (</a:t>
            </a:r>
            <a:r>
              <a:rPr lang="en-US" sz="2400" dirty="0" smtClean="0"/>
              <a:t>4 </a:t>
            </a:r>
            <a:r>
              <a:rPr lang="en-US" sz="2400" dirty="0" err="1" smtClean="0"/>
              <a:t>occs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2 x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F00"/>
                </a:solidFill>
              </a:rPr>
              <a:t>“healing”</a:t>
            </a:r>
            <a:r>
              <a:rPr lang="en-US" sz="2400" dirty="0" smtClean="0"/>
              <a:t>). </a:t>
            </a:r>
            <a:endParaRPr lang="en-AU" sz="2400" dirty="0" smtClean="0"/>
          </a:p>
          <a:p>
            <a:pPr marL="533400" indent="-533400">
              <a:lnSpc>
                <a:spcPct val="95000"/>
              </a:lnSpc>
            </a:pPr>
            <a:r>
              <a:rPr lang="en-AU" dirty="0" smtClean="0"/>
              <a:t>Cited from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145:15-16</a:t>
            </a:r>
            <a:r>
              <a:rPr lang="en-AU" dirty="0" smtClean="0"/>
              <a:t>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clenched-fi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30216"/>
            <a:ext cx="2627784" cy="262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252" y="4489722"/>
            <a:ext cx="6278551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V.48-51</a:t>
            </a:r>
            <a:r>
              <a:rPr lang="en-AU" sz="3200" b="1" dirty="0" smtClean="0">
                <a:latin typeface="+mn-lt"/>
              </a:rPr>
              <a:t> – Danger of latter days - reversing our attitude to clench the fist to deny and bruise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en-AU" dirty="0" smtClean="0"/>
              <a:t>Reward to exercise dominion in Sabbath -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Isa. 58:14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13058"/>
            <a:ext cx="8892480" cy="4823941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Riding the high places –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Deut. 32:13; 33:26-29; Hab. 3:19; Rev. 19:11-16</a:t>
            </a:r>
            <a:r>
              <a:rPr lang="en-AU" sz="3200" dirty="0" smtClean="0"/>
              <a:t> – context is Armageddon.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riding on high pla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825097"/>
            <a:ext cx="6732240" cy="4032903"/>
          </a:xfrm>
          <a:prstGeom prst="rect">
            <a:avLst/>
          </a:prstGeom>
        </p:spPr>
      </p:pic>
      <p:pic>
        <p:nvPicPr>
          <p:cNvPr id="7" name="Picture 6" descr="Rev 19 Army of heav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18528"/>
            <a:ext cx="2195737" cy="4039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176" y="2996952"/>
            <a:ext cx="2808312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“…and he will make me to walk upon mine high places.” –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Hab. 3:19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688"/>
            <a:ext cx="8964488" cy="1440160"/>
          </a:xfrm>
        </p:spPr>
        <p:txBody>
          <a:bodyPr/>
          <a:lstStyle/>
          <a:p>
            <a:r>
              <a:rPr lang="en-AU" sz="72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  <a:t>Open wide your hand!</a:t>
            </a:r>
            <a:endParaRPr lang="en-AU" sz="72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open hand black.jpg"/>
          <p:cNvPicPr>
            <a:picLocks noChangeAspect="1"/>
          </p:cNvPicPr>
          <p:nvPr/>
        </p:nvPicPr>
        <p:blipFill>
          <a:blip r:embed="rId2" cstate="print"/>
          <a:srcRect t="36391"/>
          <a:stretch>
            <a:fillRect/>
          </a:stretch>
        </p:blipFill>
        <p:spPr>
          <a:xfrm>
            <a:off x="1619672" y="2346898"/>
            <a:ext cx="6192688" cy="2954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94449" y="5071329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49275"/>
            <a:ext cx="8785100" cy="2159000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en-AU" sz="72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Next Study</a:t>
            </a:r>
          </a:p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en-AU" sz="4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(God willing)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23528" y="3352343"/>
            <a:ext cx="849662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dirty="0">
                <a:solidFill>
                  <a:srgbClr val="FFFF00"/>
                </a:solidFill>
                <a:latin typeface="Arial Black" pitchFamily="34" charset="0"/>
              </a:rPr>
              <a:t>Study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4</a:t>
            </a:r>
          </a:p>
          <a:p>
            <a:pPr algn="ctr">
              <a:spcBef>
                <a:spcPts val="1200"/>
              </a:spcBef>
            </a:pP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“The Son of man is Lord of the Sabbath”</a:t>
            </a:r>
            <a:endParaRPr lang="en-A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AU" dirty="0"/>
              <a:t>… </a:t>
            </a:r>
            <a:r>
              <a:rPr lang="en-AU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13788" cy="5400675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/>
              <a:t>...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5420"/>
            <a:ext cx="9144000" cy="126876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 smtClean="0"/>
              <a:t>Delighting in the Sabbath</a:t>
            </a:r>
            <a:br>
              <a:rPr lang="en-AU" dirty="0" smtClean="0"/>
            </a:b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Isa. 58:13-14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802" y="1271492"/>
            <a:ext cx="8785101" cy="5253851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Attitude to the Sabbath principle will ultimately determine our destiny.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/>
              <a:t>Is it an “exquisite delight” or a nuisance?</a:t>
            </a:r>
          </a:p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V.13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“turn away thy foot” </a:t>
            </a:r>
            <a:r>
              <a:rPr lang="en-AU" sz="3200" dirty="0" smtClean="0"/>
              <a:t>– i.e. refrain from going one’s own way. This whole context revolves around </a:t>
            </a:r>
            <a:r>
              <a:rPr lang="en-AU" sz="3200" dirty="0" smtClean="0">
                <a:solidFill>
                  <a:srgbClr val="FFFF00"/>
                </a:solidFill>
              </a:rPr>
              <a:t>the hand</a:t>
            </a:r>
            <a:r>
              <a:rPr lang="en-AU" sz="3200" dirty="0" smtClean="0"/>
              <a:t>!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solidFill>
                  <a:srgbClr val="00FF00"/>
                </a:solidFill>
              </a:rPr>
              <a:t>“delight”</a:t>
            </a:r>
            <a:r>
              <a:rPr lang="en-AU" dirty="0" smtClean="0"/>
              <a:t> – </a:t>
            </a:r>
            <a:r>
              <a:rPr lang="en-AU" i="1" dirty="0" err="1" smtClean="0"/>
              <a:t>oneg</a:t>
            </a:r>
            <a:r>
              <a:rPr lang="en-AU" dirty="0" smtClean="0"/>
              <a:t> – exquisite delight </a:t>
            </a:r>
            <a:r>
              <a:rPr lang="en-AU" sz="2400" dirty="0" smtClean="0"/>
              <a:t>(</a:t>
            </a:r>
            <a:r>
              <a:rPr lang="en-AU" sz="2400" dirty="0" smtClean="0">
                <a:ln w="19050"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Roth</a:t>
            </a:r>
            <a:r>
              <a:rPr lang="en-AU" sz="2400" dirty="0" smtClean="0"/>
              <a:t>.)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solidFill>
                  <a:srgbClr val="00FF00"/>
                </a:solidFill>
              </a:rPr>
              <a:t>“him” </a:t>
            </a:r>
            <a:r>
              <a:rPr lang="en-AU" sz="3200" dirty="0" smtClean="0"/>
              <a:t>– </a:t>
            </a: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Roth. </a:t>
            </a:r>
            <a:r>
              <a:rPr lang="en-AU" sz="3200" dirty="0" smtClean="0"/>
              <a:t>&amp; </a:t>
            </a:r>
            <a:r>
              <a:rPr lang="en-AU" dirty="0" err="1" smtClean="0">
                <a:ln w="19050"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Ygs</a:t>
            </a: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. Lit. </a:t>
            </a:r>
            <a:r>
              <a:rPr lang="en-AU" sz="3200" dirty="0" smtClean="0"/>
              <a:t>– “it”.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V.14 </a:t>
            </a:r>
            <a:r>
              <a:rPr lang="en-AU" dirty="0" smtClean="0"/>
              <a:t>– </a:t>
            </a:r>
            <a:r>
              <a:rPr lang="en-AU" sz="2800" dirty="0" smtClean="0">
                <a:ln w="19050"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Roth. </a:t>
            </a:r>
            <a:r>
              <a:rPr lang="en-AU" sz="2800" dirty="0" smtClean="0"/>
              <a:t>– </a:t>
            </a:r>
            <a:r>
              <a:rPr lang="en-AU" sz="2800" dirty="0" smtClean="0">
                <a:solidFill>
                  <a:srgbClr val="FFFF00"/>
                </a:solidFill>
                <a:latin typeface="Bookman Old Style" pitchFamily="18" charset="0"/>
              </a:rPr>
              <a:t>“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Then, shall then rest </a:t>
            </a:r>
            <a:r>
              <a:rPr lang="en-US" sz="2800" dirty="0" err="1" smtClean="0">
                <a:solidFill>
                  <a:srgbClr val="FFFF00"/>
                </a:solidFill>
                <a:latin typeface="Bookman Old Style" pitchFamily="18" charset="0"/>
              </a:rPr>
              <a:t>thine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 own exquisite delight upon Yahweh…”</a:t>
            </a:r>
            <a:endParaRPr lang="en-AU" sz="2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 smtClean="0"/>
              <a:t>The Sabbath and the hand</a:t>
            </a:r>
            <a:br>
              <a:rPr lang="en-AU" dirty="0" smtClean="0"/>
            </a:b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Isa. 56:1-8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60" y="1268761"/>
            <a:ext cx="8713788" cy="2520279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V.2-3</a:t>
            </a:r>
            <a:r>
              <a:rPr lang="en-AU" sz="3200" dirty="0" smtClean="0"/>
              <a:t> – The words of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8 </a:t>
            </a:r>
            <a:r>
              <a:rPr lang="en-AU" sz="3200" dirty="0" smtClean="0"/>
              <a:t>used – </a:t>
            </a:r>
            <a:r>
              <a:rPr lang="en-AU" sz="3200" dirty="0" smtClean="0">
                <a:solidFill>
                  <a:srgbClr val="00FF00"/>
                </a:solidFill>
              </a:rPr>
              <a:t>“the son of man”</a:t>
            </a:r>
            <a:r>
              <a:rPr lang="en-AU" sz="3200" dirty="0" smtClean="0"/>
              <a:t> – laying hold – keeping hand.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V.4-6</a:t>
            </a:r>
            <a:r>
              <a:rPr lang="en-AU" dirty="0" smtClean="0"/>
              <a:t> – Outcasts and Gentiles choose the things of God and seize covenant.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Sanctuary 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82243"/>
            <a:ext cx="4860032" cy="3075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810" y="3789040"/>
            <a:ext cx="3988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V.7-8</a:t>
            </a:r>
            <a:r>
              <a:rPr lang="en-AU" sz="3200" b="1" dirty="0" smtClean="0"/>
              <a:t> – The reward – a place in God’s house of prayer in the Sabbath 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000" dirty="0" smtClean="0"/>
              <a:t>True fasting and Sabbath keeping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Isa. 58:1-12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404" y="1268760"/>
            <a:ext cx="8769083" cy="5184576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V.1-2</a:t>
            </a:r>
            <a:r>
              <a:rPr lang="en-AU" sz="3200" dirty="0" smtClean="0"/>
              <a:t> – Unsparing exposure of hypocrisy – appearances can be deceiving.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V.3-4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FFFF00"/>
                </a:solidFill>
              </a:rPr>
              <a:t>Fist or fast </a:t>
            </a:r>
            <a:r>
              <a:rPr lang="en-AU" dirty="0" smtClean="0"/>
              <a:t>– the figure of the hand emerges – note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V.9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FF00"/>
                </a:solidFill>
              </a:rPr>
              <a:t>“finger”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Cruel, mean-spirited, and lawless attitude represented by closed hand.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7" name="Picture 6" descr="clenched-fi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409728"/>
            <a:ext cx="2448272" cy="2448272"/>
          </a:xfrm>
          <a:prstGeom prst="rect">
            <a:avLst/>
          </a:prstGeom>
        </p:spPr>
      </p:pic>
      <p:pic>
        <p:nvPicPr>
          <p:cNvPr id="8" name="Picture 7" descr="pointing-fi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31923"/>
            <a:ext cx="2699791" cy="26260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3855" y="4653136"/>
            <a:ext cx="262778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FF00"/>
                </a:solidFill>
                <a:latin typeface="Bookman Old Style" pitchFamily="18" charset="0"/>
              </a:rPr>
              <a:t>“…to smite with the fist of wickedness”</a:t>
            </a:r>
            <a:endParaRPr lang="en-US" sz="2800" b="1" dirty="0">
              <a:solidFill>
                <a:srgbClr val="00FF00"/>
              </a:solidFill>
              <a:latin typeface="Bookman Old Style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2165070">
            <a:off x="5207013" y="3452586"/>
            <a:ext cx="2438988" cy="1728192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Impact" pitchFamily="34" charset="0"/>
              </a:rPr>
              <a:t>The accusing finger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624"/>
            <a:ext cx="9144000" cy="764704"/>
          </a:xfrm>
        </p:spPr>
        <p:txBody>
          <a:bodyPr/>
          <a:lstStyle/>
          <a:p>
            <a:r>
              <a:rPr lang="en-AU" dirty="0" smtClean="0"/>
              <a:t>A fist or a fast –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Isa. 58:3-5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764704"/>
            <a:ext cx="8713788" cy="5832648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</a:pPr>
            <a:r>
              <a:rPr lang="en-AU" dirty="0" smtClean="0"/>
              <a:t>Self-centred worship and oppression replaced ‘rest’ to do good.</a:t>
            </a:r>
          </a:p>
          <a:p>
            <a:pPr marL="533400" indent="-533400" algn="just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</a:t>
            </a:r>
            <a:r>
              <a:rPr lang="en-US" dirty="0" smtClean="0"/>
              <a:t> – </a:t>
            </a:r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Roth.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“Lo! in the day of your fast, ye take pleasure, But all your toilers, ye drive on!”</a:t>
            </a:r>
            <a:endParaRPr lang="en-AU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18:12 </a:t>
            </a:r>
            <a:r>
              <a:rPr lang="en-AU" dirty="0" smtClean="0"/>
              <a:t>–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AU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+mj-lt"/>
              </a:rPr>
              <a:t>Ludicrous scenario! </a:t>
            </a:r>
            <a:r>
              <a:rPr lang="en-AU" dirty="0" smtClean="0">
                <a:latin typeface="+mj-lt"/>
              </a:rPr>
              <a:t>(“one day”). </a:t>
            </a:r>
            <a:r>
              <a:rPr lang="en-US" dirty="0" smtClean="0"/>
              <a:t>Pharisees fasted twice a week – Monday and Thursday. These were occasions for sanctimonious display and public piety.</a:t>
            </a:r>
            <a:endParaRPr lang="en-AU" dirty="0" smtClean="0"/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V.5-7</a:t>
            </a:r>
            <a:r>
              <a:rPr lang="en-AU" dirty="0" smtClean="0"/>
              <a:t> – The acceptable fast (7 </a:t>
            </a:r>
            <a:r>
              <a:rPr lang="en-AU" dirty="0" err="1" smtClean="0"/>
              <a:t>occs</a:t>
            </a:r>
            <a:r>
              <a:rPr lang="en-AU" dirty="0" smtClean="0"/>
              <a:t>.) – use the open hands for good and positive things.</a:t>
            </a: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96752"/>
            <a:ext cx="8785101" cy="1080120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Exercising dominion over these evils impossible with clenched fist.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27384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True fasting and Sabbath keeping</a:t>
            </a:r>
            <a:r>
              <a:rPr kumimoji="0" lang="en-A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A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AU" sz="4000" b="1" i="0" u="none" strike="noStrike" kern="0" cap="none" spc="0" normalizeH="0" baseline="0" noProof="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Isa. 58:6-7</a:t>
            </a:r>
            <a:endParaRPr kumimoji="0" lang="en-AU" sz="4000" b="1" i="0" u="none" strike="noStrike" kern="0" cap="none" spc="0" normalizeH="0" baseline="0" noProof="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8" name="Picture 7" descr="PilgrimProgress_3.jpg"/>
          <p:cNvPicPr>
            <a:picLocks noChangeAspect="1"/>
          </p:cNvPicPr>
          <p:nvPr/>
        </p:nvPicPr>
        <p:blipFill>
          <a:blip r:embed="rId2" cstate="print"/>
          <a:srcRect l="12201" r="14639"/>
          <a:stretch>
            <a:fillRect/>
          </a:stretch>
        </p:blipFill>
        <p:spPr>
          <a:xfrm>
            <a:off x="6080079" y="2135589"/>
            <a:ext cx="3063921" cy="3140968"/>
          </a:xfrm>
          <a:prstGeom prst="rect">
            <a:avLst/>
          </a:prstGeom>
        </p:spPr>
      </p:pic>
      <p:pic>
        <p:nvPicPr>
          <p:cNvPr id="9" name="Picture 8" descr="Yoked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9052" y="5273824"/>
            <a:ext cx="1894948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366" y="2221452"/>
            <a:ext cx="6034818" cy="40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V.6</a:t>
            </a:r>
            <a:r>
              <a:rPr lang="en-AU" sz="3200" b="1" dirty="0" smtClean="0">
                <a:latin typeface="+mn-lt"/>
              </a:rPr>
              <a:t> - </a:t>
            </a:r>
            <a:r>
              <a:rPr lang="en-AU" sz="3200" b="1" dirty="0" smtClean="0">
                <a:solidFill>
                  <a:srgbClr val="00FF00"/>
                </a:solidFill>
                <a:latin typeface="+mn-lt"/>
              </a:rPr>
              <a:t>“loose” </a:t>
            </a:r>
            <a:r>
              <a:rPr lang="en-AU" sz="3200" b="1" dirty="0" smtClean="0">
                <a:latin typeface="+mn-lt"/>
              </a:rPr>
              <a:t>– </a:t>
            </a:r>
            <a:r>
              <a:rPr lang="en-AU" sz="3200" b="1" i="1" dirty="0" err="1" smtClean="0">
                <a:latin typeface="+mn-lt"/>
              </a:rPr>
              <a:t>pathach</a:t>
            </a:r>
            <a:r>
              <a:rPr lang="en-AU" sz="3200" b="1" dirty="0" smtClean="0">
                <a:latin typeface="+mn-lt"/>
              </a:rPr>
              <a:t> – to open wide. Used </a:t>
            </a: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Deut. 15:8,11</a:t>
            </a:r>
            <a:r>
              <a:rPr lang="en-AU" sz="3200" b="1" dirty="0" smtClean="0">
                <a:latin typeface="+mn-lt"/>
              </a:rPr>
              <a:t> four times.</a:t>
            </a:r>
          </a:p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rgbClr val="00FF00"/>
                </a:solidFill>
                <a:latin typeface="+mn-lt"/>
              </a:rPr>
              <a:t>“undo” </a:t>
            </a:r>
            <a:r>
              <a:rPr lang="en-AU" sz="3200" b="1" dirty="0" smtClean="0">
                <a:latin typeface="+mn-lt"/>
              </a:rPr>
              <a:t>– </a:t>
            </a:r>
            <a:r>
              <a:rPr lang="en-AU" sz="3200" b="1" i="1" dirty="0" err="1" smtClean="0">
                <a:latin typeface="+mn-lt"/>
              </a:rPr>
              <a:t>nathar</a:t>
            </a:r>
            <a:r>
              <a:rPr lang="en-AU" sz="3200" b="1" dirty="0" smtClean="0">
                <a:latin typeface="+mn-lt"/>
              </a:rPr>
              <a:t> – to leap up to unloose.</a:t>
            </a:r>
          </a:p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rgbClr val="00FF00"/>
                </a:solidFill>
                <a:latin typeface="+mn-lt"/>
              </a:rPr>
              <a:t>“heavy” </a:t>
            </a:r>
            <a:r>
              <a:rPr lang="en-AU" sz="3200" b="1" dirty="0" smtClean="0">
                <a:latin typeface="+mn-lt"/>
              </a:rPr>
              <a:t>– </a:t>
            </a:r>
            <a:r>
              <a:rPr lang="en-AU" sz="3200" b="1" i="1" dirty="0" err="1" smtClean="0">
                <a:latin typeface="+mn-lt"/>
              </a:rPr>
              <a:t>motah</a:t>
            </a:r>
            <a:r>
              <a:rPr lang="en-AU" sz="3200" b="1" dirty="0" smtClean="0">
                <a:latin typeface="+mn-lt"/>
              </a:rPr>
              <a:t> – pole; bar of the yoke. 1</a:t>
            </a:r>
            <a:r>
              <a:rPr lang="en-AU" sz="3200" b="1" baseline="30000" dirty="0" smtClean="0">
                <a:latin typeface="+mn-lt"/>
              </a:rPr>
              <a:t>st</a:t>
            </a:r>
            <a:r>
              <a:rPr lang="en-AU" sz="3200" b="1" dirty="0" smtClean="0">
                <a:latin typeface="+mn-lt"/>
              </a:rPr>
              <a:t> occ. </a:t>
            </a: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Lev. 26:13 </a:t>
            </a:r>
            <a:r>
              <a:rPr lang="en-AU" sz="2800" b="1" dirty="0" smtClean="0">
                <a:solidFill>
                  <a:srgbClr val="FFFF00"/>
                </a:solidFill>
                <a:latin typeface="+mn-lt"/>
              </a:rPr>
              <a:t>“bands”</a:t>
            </a:r>
            <a:r>
              <a:rPr lang="en-AU" sz="3200" b="1" dirty="0" smtClean="0">
                <a:latin typeface="+mn-lt"/>
              </a:rPr>
              <a:t>; </a:t>
            </a:r>
            <a:r>
              <a:rPr lang="en-AU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Ezek.</a:t>
            </a:r>
            <a:r>
              <a:rPr lang="en-AU" sz="3200" b="1" dirty="0" smtClean="0">
                <a:latin typeface="+mn-lt"/>
              </a:rPr>
              <a:t> </a:t>
            </a:r>
            <a:endParaRPr lang="en-US" sz="3200" b="1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7868" y="5633538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30:18.</a:t>
            </a:r>
            <a:endParaRPr lang="en-US" sz="3200" b="1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7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7" name="Picture 6" descr="Donkey-Pulling-Cart-random-2758106-508-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286" y="976690"/>
            <a:ext cx="7616428" cy="5476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195083">
            <a:off x="3035618" y="4564446"/>
            <a:ext cx="5779146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  <a:latin typeface="Bookman Old Style" pitchFamily="18" charset="0"/>
              </a:rPr>
              <a:t>“undo the heavy burdens”</a:t>
            </a:r>
            <a:endParaRPr lang="en-US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15130">
            <a:off x="121858" y="5930620"/>
            <a:ext cx="5912196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  <a:latin typeface="Bookman Old Style" pitchFamily="18" charset="0"/>
              </a:rPr>
              <a:t>“let the oppressed go free”</a:t>
            </a:r>
            <a:endParaRPr lang="en-US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74490">
            <a:off x="4375084" y="1533247"/>
            <a:ext cx="4278735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  <a:latin typeface="Bookman Old Style" pitchFamily="18" charset="0"/>
              </a:rPr>
              <a:t>“break every yoke”</a:t>
            </a:r>
            <a:endParaRPr lang="en-US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710"/>
            <a:ext cx="9144000" cy="1196752"/>
          </a:xfrm>
          <a:solidFill>
            <a:schemeClr val="bg1"/>
          </a:solidFill>
        </p:spPr>
        <p:txBody>
          <a:bodyPr/>
          <a:lstStyle/>
          <a:p>
            <a:r>
              <a:rPr lang="en-AU" dirty="0" smtClean="0"/>
              <a:t>Things impossible with fist or finger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96752"/>
            <a:ext cx="1656184" cy="1643527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800" b="1" i="1" dirty="0" err="1" smtClean="0">
                <a:solidFill>
                  <a:schemeClr val="bg1"/>
                </a:solidFill>
              </a:rPr>
              <a:t>nathar</a:t>
            </a:r>
            <a:r>
              <a:rPr lang="en-AU" sz="2800" b="1" dirty="0" smtClean="0">
                <a:solidFill>
                  <a:schemeClr val="bg1"/>
                </a:solidFill>
              </a:rPr>
              <a:t> – to leap up to unloose.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392"/>
            <a:ext cx="9144000" cy="765175"/>
          </a:xfrm>
        </p:spPr>
        <p:txBody>
          <a:bodyPr/>
          <a:lstStyle/>
          <a:p>
            <a:r>
              <a:rPr lang="en-AU" dirty="0" smtClean="0"/>
              <a:t>Acts of the open hand –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Isa. 58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60" y="838775"/>
            <a:ext cx="8713788" cy="1222073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V.7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“deal” </a:t>
            </a:r>
            <a:r>
              <a:rPr lang="en-AU" dirty="0" smtClean="0"/>
              <a:t>– </a:t>
            </a:r>
            <a:r>
              <a:rPr lang="en-AU" i="1" dirty="0" err="1" smtClean="0"/>
              <a:t>paras</a:t>
            </a:r>
            <a:r>
              <a:rPr lang="en-AU" dirty="0" smtClean="0"/>
              <a:t> – to divide, break in two. Cp.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Mark 14:22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endParaRPr lang="en-AU" dirty="0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843061-man-hand-holding-bread-close-up-sh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412776"/>
            <a:ext cx="3347864" cy="2226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7616" y="364502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00FF00"/>
                </a:solidFill>
                <a:latin typeface="Bookman Old Style" pitchFamily="18" charset="0"/>
              </a:rPr>
              <a:t>“...deal thy bread to the hungry”</a:t>
            </a:r>
            <a:endParaRPr lang="en-US" sz="2800" b="1" dirty="0">
              <a:solidFill>
                <a:srgbClr val="00FF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810" y="1889122"/>
            <a:ext cx="5500318" cy="276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rgbClr val="00FF00"/>
                </a:solidFill>
                <a:latin typeface="+mn-lt"/>
              </a:rPr>
              <a:t>“cast out” </a:t>
            </a:r>
            <a:r>
              <a:rPr lang="en-AU" sz="3200" b="1" dirty="0" smtClean="0">
                <a:latin typeface="+mn-lt"/>
              </a:rPr>
              <a:t>-  </a:t>
            </a:r>
            <a:r>
              <a:rPr lang="en-AU" sz="3200" b="1" i="1" dirty="0" err="1" smtClean="0">
                <a:latin typeface="+mn-lt"/>
              </a:rPr>
              <a:t>marud</a:t>
            </a:r>
            <a:r>
              <a:rPr lang="en-AU" sz="3200" b="1" dirty="0" smtClean="0">
                <a:latin typeface="+mn-lt"/>
              </a:rPr>
              <a:t> – straying, wanderers, refugees.</a:t>
            </a:r>
          </a:p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rgbClr val="00FF00"/>
                </a:solidFill>
                <a:latin typeface="+mn-lt"/>
              </a:rPr>
              <a:t>“hide” </a:t>
            </a:r>
            <a:r>
              <a:rPr lang="en-AU" sz="3200" b="1" dirty="0" smtClean="0">
                <a:latin typeface="+mn-lt"/>
              </a:rPr>
              <a:t>– </a:t>
            </a:r>
            <a:r>
              <a:rPr lang="en-AU" sz="3200" b="1" i="1" dirty="0" err="1" smtClean="0">
                <a:latin typeface="+mn-lt"/>
              </a:rPr>
              <a:t>alam</a:t>
            </a:r>
            <a:r>
              <a:rPr lang="en-AU" sz="3200" b="1" dirty="0" smtClean="0">
                <a:latin typeface="+mn-lt"/>
              </a:rPr>
              <a:t> – to veil from sight; conceal.</a:t>
            </a:r>
          </a:p>
          <a:p>
            <a:pPr marL="533400" indent="-533400">
              <a:lnSpc>
                <a:spcPct val="9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endParaRPr lang="en-US" sz="3200" b="1" dirty="0" smtClean="0">
              <a:latin typeface="+mn-lt"/>
            </a:endParaRPr>
          </a:p>
        </p:txBody>
      </p:sp>
      <p:pic>
        <p:nvPicPr>
          <p:cNvPr id="10" name="Picture 9" descr="removing jac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3393" y="4653136"/>
            <a:ext cx="3310607" cy="22048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4553418"/>
            <a:ext cx="4536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dirty="0" smtClean="0">
                <a:solidFill>
                  <a:srgbClr val="FFFF00"/>
                </a:solidFill>
                <a:latin typeface="Arial Black" pitchFamily="34" charset="0"/>
              </a:rPr>
              <a:t>How can clothing be removed with a clenched fist or pointing finger?</a:t>
            </a:r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392"/>
            <a:ext cx="9144000" cy="765175"/>
          </a:xfrm>
        </p:spPr>
        <p:txBody>
          <a:bodyPr/>
          <a:lstStyle/>
          <a:p>
            <a:r>
              <a:rPr lang="en-AU" dirty="0" smtClean="0"/>
              <a:t>The Sabbath character –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Isa. 58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60" y="838775"/>
            <a:ext cx="8713788" cy="5614561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V.8-12</a:t>
            </a:r>
            <a:r>
              <a:rPr lang="en-AU" dirty="0" smtClean="0"/>
              <a:t> – Rewarded in kind – Positive, effusive, dynamic superlatives.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Double epithet </a:t>
            </a:r>
            <a:r>
              <a:rPr lang="en-AU" dirty="0" smtClean="0"/>
              <a:t>for the positive and selfless builders of the house:</a:t>
            </a:r>
            <a:endParaRPr lang="en-AU" dirty="0"/>
          </a:p>
          <a:p>
            <a:pPr marL="984250" lvl="1" indent="-444500">
              <a:lnSpc>
                <a:spcPct val="95000"/>
              </a:lnSpc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AU" sz="3000" b="1" dirty="0" smtClean="0"/>
              <a:t>Repairer of the breach</a:t>
            </a:r>
          </a:p>
          <a:p>
            <a:pPr marL="984250" lvl="1" indent="-444500">
              <a:lnSpc>
                <a:spcPct val="95000"/>
              </a:lnSpc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AU" sz="3000" b="1" dirty="0" smtClean="0"/>
              <a:t>Restorer of paths to dwell in.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solidFill>
                  <a:srgbClr val="00FF00"/>
                </a:solidFill>
              </a:rPr>
              <a:t>“repairer” </a:t>
            </a:r>
            <a:r>
              <a:rPr lang="en-AU" dirty="0" smtClean="0"/>
              <a:t>– </a:t>
            </a:r>
            <a:r>
              <a:rPr lang="en-AU" i="1" dirty="0" err="1" smtClean="0"/>
              <a:t>gadar</a:t>
            </a:r>
            <a:r>
              <a:rPr lang="en-AU" dirty="0" smtClean="0"/>
              <a:t> – build a wall; to wall in. See use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Ezek. 13:5 </a:t>
            </a:r>
            <a:r>
              <a:rPr lang="en-AU" dirty="0" smtClean="0"/>
              <a:t>(“made up’);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22:30 </a:t>
            </a:r>
            <a:r>
              <a:rPr lang="en-AU" dirty="0" smtClean="0"/>
              <a:t>(“make up”).</a:t>
            </a:r>
          </a:p>
          <a:p>
            <a:pPr marL="533400" indent="-533400">
              <a:lnSpc>
                <a:spcPct val="95000"/>
              </a:lnSpc>
            </a:pPr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“A Repairer of broken walls, A Restorer of paths leading home.”</a:t>
            </a:r>
          </a:p>
          <a:p>
            <a:pPr marL="533400" indent="-533400">
              <a:lnSpc>
                <a:spcPct val="95000"/>
              </a:lnSpc>
            </a:pPr>
            <a:endParaRPr lang="en-AU" dirty="0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1073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Generic</vt:lpstr>
      <vt:lpstr>Slide 1</vt:lpstr>
      <vt:lpstr>Delighting in the Sabbath Isa. 58:13-14</vt:lpstr>
      <vt:lpstr>The Sabbath and the hand Isa. 56:1-8</vt:lpstr>
      <vt:lpstr>True fasting and Sabbath keeping Isa. 58:1-12</vt:lpstr>
      <vt:lpstr>A fist or a fast – Isa. 58:3-5</vt:lpstr>
      <vt:lpstr>Slide 6</vt:lpstr>
      <vt:lpstr>Things impossible with fist or finger</vt:lpstr>
      <vt:lpstr>Acts of the open hand – Isa. 58</vt:lpstr>
      <vt:lpstr>The Sabbath character – Isa. 58</vt:lpstr>
      <vt:lpstr>Christ’s teaching about the blessedness of giving Acts 20:35</vt:lpstr>
      <vt:lpstr>Yahweh’s hand is not shortened Isa. 59</vt:lpstr>
      <vt:lpstr>The open hand in the Sabbath year Deut. 15</vt:lpstr>
      <vt:lpstr>Open wide thine hand - Deut. 15</vt:lpstr>
      <vt:lpstr>Warning for the final generation Matt. 24:45-51</vt:lpstr>
      <vt:lpstr>Reward to exercise dominion in Sabbath - Isa. 58:14</vt:lpstr>
      <vt:lpstr>Open wide your hand!</vt:lpstr>
      <vt:lpstr>Slide 17</vt:lpstr>
      <vt:lpstr>… 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149</cp:revision>
  <dcterms:created xsi:type="dcterms:W3CDTF">2005-04-02T07:15:28Z</dcterms:created>
  <dcterms:modified xsi:type="dcterms:W3CDTF">2014-01-18T19:52:03Z</dcterms:modified>
</cp:coreProperties>
</file>